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57" r:id="rId5"/>
    <p:sldId id="636" r:id="rId6"/>
    <p:sldId id="9029" r:id="rId7"/>
    <p:sldId id="9031" r:id="rId8"/>
    <p:sldId id="9032" r:id="rId9"/>
    <p:sldId id="9030" r:id="rId10"/>
    <p:sldId id="9033" r:id="rId11"/>
    <p:sldId id="9028" r:id="rId12"/>
    <p:sldId id="9027" r:id="rId13"/>
    <p:sldId id="9025" r:id="rId14"/>
  </p:sldIdLst>
  <p:sldSz cx="12192000" cy="6858000"/>
  <p:notesSz cx="7315200" cy="9601200"/>
  <p:custDataLst>
    <p:tags r:id="rId17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593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ey, Gary P" initials="GK" lastIdx="1" clrIdx="0">
    <p:extLst>
      <p:ext uri="{19B8F6BF-5375-455C-9EA6-DF929625EA0E}">
        <p15:presenceInfo xmlns:p15="http://schemas.microsoft.com/office/powerpoint/2012/main" userId="Kelley, Gary P" providerId="None"/>
      </p:ext>
    </p:extLst>
  </p:cmAuthor>
  <p:cmAuthor id="2" name="Vallepalli, Thandava (US - Hermitage)" initials="VT(-H" lastIdx="6" clrIdx="1">
    <p:extLst>
      <p:ext uri="{19B8F6BF-5375-455C-9EA6-DF929625EA0E}">
        <p15:presenceInfo xmlns:p15="http://schemas.microsoft.com/office/powerpoint/2012/main" userId="S::tvallepalli@deloitte.com::61f37ead-8e94-430f-ab46-1cf20f09dc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600"/>
    <a:srgbClr val="FF9900"/>
    <a:srgbClr val="DB291C"/>
    <a:srgbClr val="000000"/>
    <a:srgbClr val="FFCD00"/>
    <a:srgbClr val="ED8B00"/>
    <a:srgbClr val="C00000"/>
    <a:srgbClr val="3C8A2E"/>
    <a:srgbClr val="DCDCDC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F6EE0-4108-CB7A-6B15-957903487AAA}" v="802" dt="2021-10-22T19:36:14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04" autoAdjust="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>
        <p:guide/>
        <p:guide orient="horz" pos="2047"/>
        <p:guide orient="horz" pos="1593"/>
        <p:guide orient="horz" pos="2568"/>
        <p:guide orient="horz" pos="3072"/>
        <p:guide orient="horz" pos="35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solkar, Mythili" userId="S::mpisolkar@deloitte.com::5c2e61a5-7599-47da-8a56-475e532f8f3c" providerId="AD" clId="Web-{3A7F6EE0-4108-CB7A-6B15-957903487AAA}"/>
    <pc:docChg chg="addSld modSld">
      <pc:chgData name="Pisolkar, Mythili" userId="S::mpisolkar@deloitte.com::5c2e61a5-7599-47da-8a56-475e532f8f3c" providerId="AD" clId="Web-{3A7F6EE0-4108-CB7A-6B15-957903487AAA}" dt="2021-10-22T19:36:14.458" v="796" actId="20577"/>
      <pc:docMkLst>
        <pc:docMk/>
      </pc:docMkLst>
      <pc:sldChg chg="modSp">
        <pc:chgData name="Pisolkar, Mythili" userId="S::mpisolkar@deloitte.com::5c2e61a5-7599-47da-8a56-475e532f8f3c" providerId="AD" clId="Web-{3A7F6EE0-4108-CB7A-6B15-957903487AAA}" dt="2021-10-22T18:43:08.798" v="1" actId="20577"/>
        <pc:sldMkLst>
          <pc:docMk/>
          <pc:sldMk cId="1609556933" sldId="636"/>
        </pc:sldMkLst>
        <pc:spChg chg="mod">
          <ac:chgData name="Pisolkar, Mythili" userId="S::mpisolkar@deloitte.com::5c2e61a5-7599-47da-8a56-475e532f8f3c" providerId="AD" clId="Web-{3A7F6EE0-4108-CB7A-6B15-957903487AAA}" dt="2021-10-22T18:43:08.798" v="1" actId="20577"/>
          <ac:spMkLst>
            <pc:docMk/>
            <pc:sldMk cId="1609556933" sldId="636"/>
            <ac:spMk id="8" creationId="{74045854-B1D3-45AE-8476-F0E4B0A2B1F7}"/>
          </ac:spMkLst>
        </pc:spChg>
      </pc:sldChg>
      <pc:sldChg chg="modSp add replId">
        <pc:chgData name="Pisolkar, Mythili" userId="S::mpisolkar@deloitte.com::5c2e61a5-7599-47da-8a56-475e532f8f3c" providerId="AD" clId="Web-{3A7F6EE0-4108-CB7A-6B15-957903487AAA}" dt="2021-10-22T19:28:33.054" v="688" actId="20577"/>
        <pc:sldMkLst>
          <pc:docMk/>
          <pc:sldMk cId="483626449" sldId="9031"/>
        </pc:sldMkLst>
        <pc:spChg chg="mod">
          <ac:chgData name="Pisolkar, Mythili" userId="S::mpisolkar@deloitte.com::5c2e61a5-7599-47da-8a56-475e532f8f3c" providerId="AD" clId="Web-{3A7F6EE0-4108-CB7A-6B15-957903487AAA}" dt="2021-10-22T19:28:33.054" v="688" actId="20577"/>
          <ac:spMkLst>
            <pc:docMk/>
            <pc:sldMk cId="483626449" sldId="9031"/>
            <ac:spMk id="8" creationId="{74045854-B1D3-45AE-8476-F0E4B0A2B1F7}"/>
          </ac:spMkLst>
        </pc:spChg>
      </pc:sldChg>
      <pc:sldChg chg="modSp add replId">
        <pc:chgData name="Pisolkar, Mythili" userId="S::mpisolkar@deloitte.com::5c2e61a5-7599-47da-8a56-475e532f8f3c" providerId="AD" clId="Web-{3A7F6EE0-4108-CB7A-6B15-957903487AAA}" dt="2021-10-22T19:36:14.458" v="796" actId="20577"/>
        <pc:sldMkLst>
          <pc:docMk/>
          <pc:sldMk cId="3485414503" sldId="9032"/>
        </pc:sldMkLst>
        <pc:spChg chg="mod">
          <ac:chgData name="Pisolkar, Mythili" userId="S::mpisolkar@deloitte.com::5c2e61a5-7599-47da-8a56-475e532f8f3c" providerId="AD" clId="Web-{3A7F6EE0-4108-CB7A-6B15-957903487AAA}" dt="2021-10-22T19:36:14.458" v="796" actId="20577"/>
          <ac:spMkLst>
            <pc:docMk/>
            <pc:sldMk cId="3485414503" sldId="9032"/>
            <ac:spMk id="8" creationId="{74045854-B1D3-45AE-8476-F0E4B0A2B1F7}"/>
          </ac:spMkLst>
        </pc:spChg>
      </pc:sldChg>
      <pc:sldChg chg="modSp add replId">
        <pc:chgData name="Pisolkar, Mythili" userId="S::mpisolkar@deloitte.com::5c2e61a5-7599-47da-8a56-475e532f8f3c" providerId="AD" clId="Web-{3A7F6EE0-4108-CB7A-6B15-957903487AAA}" dt="2021-10-22T19:30:17.607" v="709" actId="20577"/>
        <pc:sldMkLst>
          <pc:docMk/>
          <pc:sldMk cId="3381104388" sldId="9033"/>
        </pc:sldMkLst>
        <pc:spChg chg="mod">
          <ac:chgData name="Pisolkar, Mythili" userId="S::mpisolkar@deloitte.com::5c2e61a5-7599-47da-8a56-475e532f8f3c" providerId="AD" clId="Web-{3A7F6EE0-4108-CB7A-6B15-957903487AAA}" dt="2021-10-22T19:30:17.607" v="709" actId="20577"/>
          <ac:spMkLst>
            <pc:docMk/>
            <pc:sldMk cId="3381104388" sldId="9033"/>
            <ac:spMk id="8" creationId="{74045854-B1D3-45AE-8476-F0E4B0A2B1F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10/22/2021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icationstandards.deloitte.com/app/core/governance/technolog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icationstandards.deloitte.com/app/core/governance/technolog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icationstandards.deloitte.com/app/core/governance/technology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icationstandards.deloitte.com/app/core/governance/technology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icationstandards.deloitte.com/app/core/governance/technolog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icationstandards.deloitte.com/app/core/governance/technolog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icationstandards.deloitte.com/app/core/governance/technolog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icationstandards.deloitte.com/app/core/governance/technolog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Version Check</a:t>
            </a:r>
          </a:p>
          <a:p>
            <a:r>
              <a:rPr lang="en-GB"/>
              <a:t>Please verify that you are using the latest version of the template and ensure you keep the version number in the top right corner.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800" b="1" dirty="0"/>
              <a:t>Roles &amp; Responsibilities in PAR Process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Engagement Manager &amp; BSA are accountable for completing the PAR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Application Architect is the responsible for completing the PAR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Rest of the stakeholders are consulted for completing the PAR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b="1" dirty="0"/>
              <a:t>COTS</a:t>
            </a:r>
            <a:r>
              <a:rPr lang="en-US" sz="800" dirty="0"/>
              <a:t> Stands for “Commercial Off-the-Shelf” products.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b="1" dirty="0"/>
              <a:t>Firm System(s) </a:t>
            </a:r>
            <a:r>
              <a:rPr lang="en-US" sz="800" b="0" dirty="0"/>
              <a:t>examples are </a:t>
            </a:r>
            <a:r>
              <a:rPr lang="en-US" sz="800" dirty="0"/>
              <a:t>MDR, Swift, HANA, SAP ECC &amp; AD.</a:t>
            </a:r>
          </a:p>
          <a:p>
            <a:endParaRPr lang="en-US" sz="800" dirty="0"/>
          </a:p>
          <a:p>
            <a:r>
              <a:rPr lang="en-US" sz="800" b="1" dirty="0"/>
              <a:t>Site for New Tech. Introduction (NTI) &amp; Technology Approach Evaluation (TAE) Templates &amp; Procedures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hlinkClick r:id="rId3"/>
              </a:rPr>
              <a:t>https://applicationstandards.deloitte.com/app/core/governance/technology</a:t>
            </a: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Pre-PAR Board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ITS DAS Pre-PAR Board Group &lt;usitsdaspreparboardgroup@deloitte.com&gt;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PAR Scheduling site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https://atlas.deloitte.com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Data Management </a:t>
            </a:r>
            <a:r>
              <a:rPr lang="en-US" b="1" dirty="0" err="1"/>
              <a:t>CoE</a:t>
            </a:r>
            <a:r>
              <a:rPr lang="en-US" b="1" dirty="0"/>
              <a:t> distribution list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 ITS DAS Data Management </a:t>
            </a:r>
            <a:r>
              <a:rPr lang="en-US" dirty="0" err="1"/>
              <a:t>CoE</a:t>
            </a:r>
            <a:r>
              <a:rPr lang="en-US" dirty="0"/>
              <a:t>  &lt;usitsdasdatamanagementcoe@deloitte.com&gt;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BCP / DR Team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BCP Architecture Review Team  &lt;USBCPArchReview@deloitte.com&gt;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Cyber Security distribution list</a:t>
            </a:r>
            <a:endParaRPr lang="en-US" dirty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 InfoSec Project Review (US) &lt;usinfosecprojectreview@deloitte.com&gt;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Performance Engineering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ITS Deloitte Application Studios Performance Testing India &lt;USITSDASPerformanceTestingIndia@deloitte.com&gt;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94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800" b="1" dirty="0"/>
              <a:t>Roles &amp; Responsibilities in PAR Process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Engagement Manager &amp; BSA are accountable for completing the PAR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Application Architect is the responsible for completing the PAR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Rest of the stakeholders are consulted for completing the PAR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b="1" dirty="0"/>
              <a:t>COTS</a:t>
            </a:r>
            <a:r>
              <a:rPr lang="en-US" sz="800" dirty="0"/>
              <a:t> Stands for “Commercial Off-the-Shelf” products.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b="1" dirty="0"/>
              <a:t>Firm System(s) </a:t>
            </a:r>
            <a:r>
              <a:rPr lang="en-US" sz="800" b="0" dirty="0"/>
              <a:t>examples are </a:t>
            </a:r>
            <a:r>
              <a:rPr lang="en-US" sz="800" dirty="0"/>
              <a:t>MDR, Swift, HANA, SAP ECC &amp; AD.</a:t>
            </a:r>
          </a:p>
          <a:p>
            <a:endParaRPr lang="en-US" sz="800" dirty="0"/>
          </a:p>
          <a:p>
            <a:r>
              <a:rPr lang="en-US" sz="800" b="1" dirty="0"/>
              <a:t>Site for New Tech. Introduction (NTI) &amp; Technology Approach Evaluation (TAE) Templates &amp; Procedures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hlinkClick r:id="rId3"/>
              </a:rPr>
              <a:t>https://applicationstandards.deloitte.com/app/core/governance/technology</a:t>
            </a: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Pre-PAR Board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ITS DAS Pre-PAR Board Group &lt;usitsdaspreparboardgroup@deloitte.com&gt;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PAR Scheduling site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https://atlas.deloitte.com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Data Management </a:t>
            </a:r>
            <a:r>
              <a:rPr lang="en-US" b="1" dirty="0" err="1"/>
              <a:t>CoE</a:t>
            </a:r>
            <a:r>
              <a:rPr lang="en-US" b="1" dirty="0"/>
              <a:t> distribution list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 ITS DAS Data Management </a:t>
            </a:r>
            <a:r>
              <a:rPr lang="en-US" dirty="0" err="1"/>
              <a:t>CoE</a:t>
            </a:r>
            <a:r>
              <a:rPr lang="en-US" dirty="0"/>
              <a:t>  &lt;usitsdasdatamanagementcoe@deloitte.com&gt;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BCP / DR Team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BCP Architecture Review Team  &lt;USBCPArchReview@deloitte.com&gt;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Cyber Security distribution list</a:t>
            </a:r>
            <a:endParaRPr lang="en-US" dirty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 InfoSec Project Review (US) &lt;usinfosecprojectreview@deloitte.com&gt;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Performance Engineering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ITS Deloitte Application Studios Performance Testing India &lt;USITSDASPerformanceTestingIndia@deloitte.com&gt;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800" b="1" dirty="0"/>
              <a:t>Roles &amp; Responsibilities in PAR Process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Engagement Manager &amp; BSA are accountable for completing the PAR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Application Architect is the responsible for completing the PAR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Rest of the stakeholders are consulted for completing the PAR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b="1" dirty="0"/>
              <a:t>COTS</a:t>
            </a:r>
            <a:r>
              <a:rPr lang="en-US" sz="800" dirty="0"/>
              <a:t> Stands for “Commercial Off-the-Shelf” products.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b="1" dirty="0"/>
              <a:t>Firm System(s) </a:t>
            </a:r>
            <a:r>
              <a:rPr lang="en-US" sz="800" b="0" dirty="0"/>
              <a:t>examples are </a:t>
            </a:r>
            <a:r>
              <a:rPr lang="en-US" sz="800" dirty="0"/>
              <a:t>MDR, Swift, HANA, SAP ECC &amp; AD.</a:t>
            </a:r>
          </a:p>
          <a:p>
            <a:endParaRPr lang="en-US" sz="800" dirty="0"/>
          </a:p>
          <a:p>
            <a:r>
              <a:rPr lang="en-US" sz="800" b="1" dirty="0"/>
              <a:t>Site for New Tech. Introduction (NTI) &amp; Technology Approach Evaluation (TAE) Templates &amp; Procedures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hlinkClick r:id="rId3"/>
              </a:rPr>
              <a:t>https://applicationstandards.deloitte.com/app/core/governance/technology</a:t>
            </a: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Pre-PAR Board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ITS DAS Pre-PAR Board Group &lt;usitsdaspreparboardgroup@deloitte.com&gt;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PAR Scheduling site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https://atlas.deloitte.com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Data Management </a:t>
            </a:r>
            <a:r>
              <a:rPr lang="en-US" b="1" dirty="0" err="1"/>
              <a:t>CoE</a:t>
            </a:r>
            <a:r>
              <a:rPr lang="en-US" b="1" dirty="0"/>
              <a:t> distribution list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 ITS DAS Data Management </a:t>
            </a:r>
            <a:r>
              <a:rPr lang="en-US" dirty="0" err="1"/>
              <a:t>CoE</a:t>
            </a:r>
            <a:r>
              <a:rPr lang="en-US" dirty="0"/>
              <a:t>  &lt;usitsdasdatamanagementcoe@deloitte.com&gt;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BCP / DR Team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BCP Architecture Review Team  &lt;USBCPArchReview@deloitte.com&gt;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Cyber Security distribution list</a:t>
            </a:r>
            <a:endParaRPr lang="en-US" dirty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 InfoSec Project Review (US) &lt;usinfosecprojectreview@deloitte.com&gt;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Performance Engineering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ITS Deloitte Application Studios Performance Testing India &lt;USITSDASPerformanceTestingIndia@deloitte.com&gt;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800" b="1" dirty="0"/>
              <a:t>Roles &amp; Responsibilities in PAR Process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Engagement Manager &amp; BSA are accountable for completing the PAR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Application Architect is the responsible for completing the PAR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Rest of the stakeholders are consulted for completing the PAR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b="1" dirty="0"/>
              <a:t>COTS</a:t>
            </a:r>
            <a:r>
              <a:rPr lang="en-US" sz="800" dirty="0"/>
              <a:t> Stands for “Commercial Off-the-Shelf” products.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b="1" dirty="0"/>
              <a:t>Firm System(s) </a:t>
            </a:r>
            <a:r>
              <a:rPr lang="en-US" sz="800" b="0" dirty="0"/>
              <a:t>examples are </a:t>
            </a:r>
            <a:r>
              <a:rPr lang="en-US" sz="800" dirty="0"/>
              <a:t>MDR, Swift, HANA, SAP ECC &amp; AD.</a:t>
            </a:r>
          </a:p>
          <a:p>
            <a:endParaRPr lang="en-US" sz="800" dirty="0"/>
          </a:p>
          <a:p>
            <a:r>
              <a:rPr lang="en-US" sz="800" b="1" dirty="0"/>
              <a:t>Site for New Tech. Introduction (NTI) &amp; Technology Approach Evaluation (TAE) Templates &amp; Procedures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hlinkClick r:id="rId3"/>
              </a:rPr>
              <a:t>https://applicationstandards.deloitte.com/app/core/governance/technology</a:t>
            </a: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Pre-PAR Board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ITS DAS Pre-PAR Board Group &lt;usitsdaspreparboardgroup@deloitte.com&gt;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PAR Scheduling site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https://atlas.deloitte.com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Data Management </a:t>
            </a:r>
            <a:r>
              <a:rPr lang="en-US" b="1" dirty="0" err="1"/>
              <a:t>CoE</a:t>
            </a:r>
            <a:r>
              <a:rPr lang="en-US" b="1" dirty="0"/>
              <a:t> distribution list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 ITS DAS Data Management </a:t>
            </a:r>
            <a:r>
              <a:rPr lang="en-US" dirty="0" err="1"/>
              <a:t>CoE</a:t>
            </a:r>
            <a:r>
              <a:rPr lang="en-US" dirty="0"/>
              <a:t>  &lt;usitsdasdatamanagementcoe@deloitte.com&gt;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BCP / DR Team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BCP Architecture Review Team  &lt;USBCPArchReview@deloitte.com&gt;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Cyber Security distribution list</a:t>
            </a:r>
            <a:endParaRPr lang="en-US" dirty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 InfoSec Project Review (US) &lt;usinfosecprojectreview@deloitte.com&gt;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Performance Engineering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ITS Deloitte Application Studios Performance Testing India &lt;USITSDASPerformanceTestingIndia@deloitte.com&gt;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6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800" b="1" dirty="0"/>
              <a:t>Roles &amp; Responsibilities in PAR Process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Engagement Manager &amp; BSA are accountable for completing the PAR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Application Architect is the responsible for completing the PAR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Rest of the stakeholders are consulted for completing the PAR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b="1" dirty="0"/>
              <a:t>COTS</a:t>
            </a:r>
            <a:r>
              <a:rPr lang="en-US" sz="800" dirty="0"/>
              <a:t> Stands for “Commercial Off-the-Shelf” products.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b="1" dirty="0"/>
              <a:t>Firm System(s) </a:t>
            </a:r>
            <a:r>
              <a:rPr lang="en-US" sz="800" b="0" dirty="0"/>
              <a:t>examples are </a:t>
            </a:r>
            <a:r>
              <a:rPr lang="en-US" sz="800" dirty="0"/>
              <a:t>MDR, Swift, HANA, SAP ECC &amp; AD.</a:t>
            </a:r>
          </a:p>
          <a:p>
            <a:endParaRPr lang="en-US" sz="800" dirty="0"/>
          </a:p>
          <a:p>
            <a:r>
              <a:rPr lang="en-US" sz="800" b="1" dirty="0"/>
              <a:t>Site for New Tech. Introduction (NTI) &amp; Technology Approach Evaluation (TAE) Templates &amp; Procedures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hlinkClick r:id="rId3"/>
              </a:rPr>
              <a:t>https://applicationstandards.deloitte.com/app/core/governance/technology</a:t>
            </a: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Pre-PAR Board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ITS DAS Pre-PAR Board Group &lt;usitsdaspreparboardgroup@deloitte.com&gt;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PAR Scheduling site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https://atlas.deloitte.com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Data Management </a:t>
            </a:r>
            <a:r>
              <a:rPr lang="en-US" b="1" dirty="0" err="1"/>
              <a:t>CoE</a:t>
            </a:r>
            <a:r>
              <a:rPr lang="en-US" b="1" dirty="0"/>
              <a:t> distribution list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 ITS DAS Data Management </a:t>
            </a:r>
            <a:r>
              <a:rPr lang="en-US" dirty="0" err="1"/>
              <a:t>CoE</a:t>
            </a:r>
            <a:r>
              <a:rPr lang="en-US" dirty="0"/>
              <a:t>  &lt;usitsdasdatamanagementcoe@deloitte.com&gt;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BCP / DR Team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BCP Architecture Review Team  &lt;USBCPArchReview@deloitte.com&gt;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Cyber Security distribution list</a:t>
            </a:r>
            <a:endParaRPr lang="en-US" dirty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 InfoSec Project Review (US) &lt;usinfosecprojectreview@deloitte.com&gt;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Performance Engineering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ITS Deloitte Application Studios Performance Testing India &lt;USITSDASPerformanceTestingIndia@deloitte.com&gt;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5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800" b="1" dirty="0"/>
              <a:t>Roles &amp; Responsibilities in PAR Process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Engagement Manager &amp; BSA are accountable for completing the PAR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Application Architect is the responsible for completing the PAR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Rest of the stakeholders are consulted for completing the PAR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b="1" dirty="0"/>
              <a:t>COTS</a:t>
            </a:r>
            <a:r>
              <a:rPr lang="en-US" sz="800" dirty="0"/>
              <a:t> Stands for “Commercial Off-the-Shelf” products.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b="1" dirty="0"/>
              <a:t>Firm System(s) </a:t>
            </a:r>
            <a:r>
              <a:rPr lang="en-US" sz="800" b="0" dirty="0"/>
              <a:t>examples are </a:t>
            </a:r>
            <a:r>
              <a:rPr lang="en-US" sz="800" dirty="0"/>
              <a:t>MDR, Swift, HANA, SAP ECC &amp; AD.</a:t>
            </a:r>
          </a:p>
          <a:p>
            <a:endParaRPr lang="en-US" sz="800" dirty="0"/>
          </a:p>
          <a:p>
            <a:r>
              <a:rPr lang="en-US" sz="800" b="1" dirty="0"/>
              <a:t>Site for New Tech. Introduction (NTI) &amp; Technology Approach Evaluation (TAE) Templates &amp; Procedures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hlinkClick r:id="rId3"/>
              </a:rPr>
              <a:t>https://applicationstandards.deloitte.com/app/core/governance/technology</a:t>
            </a: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Pre-PAR Board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ITS DAS Pre-PAR Board Group &lt;usitsdaspreparboardgroup@deloitte.com&gt;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PAR Scheduling site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https://atlas.deloitte.com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Data Management </a:t>
            </a:r>
            <a:r>
              <a:rPr lang="en-US" b="1" dirty="0" err="1"/>
              <a:t>CoE</a:t>
            </a:r>
            <a:r>
              <a:rPr lang="en-US" b="1" dirty="0"/>
              <a:t> distribution list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 ITS DAS Data Management </a:t>
            </a:r>
            <a:r>
              <a:rPr lang="en-US" dirty="0" err="1"/>
              <a:t>CoE</a:t>
            </a:r>
            <a:r>
              <a:rPr lang="en-US" dirty="0"/>
              <a:t>  &lt;usitsdasdatamanagementcoe@deloitte.com&gt;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BCP / DR Team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BCP Architecture Review Team  &lt;USBCPArchReview@deloitte.com&gt;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Cyber Security distribution list</a:t>
            </a:r>
            <a:endParaRPr lang="en-US" dirty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 InfoSec Project Review (US) &lt;usinfosecprojectreview@deloitte.com&gt;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Performance Engineering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ITS Deloitte Application Studios Performance Testing India &lt;USITSDASPerformanceTestingIndia@deloitte.com&gt;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98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800" b="1" dirty="0"/>
              <a:t>Roles &amp; Responsibilities in PAR Process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Engagement Manager &amp; BSA are accountable for completing the PAR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Application Architect is the responsible for completing the PAR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Rest of the stakeholders are consulted for completing the PAR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b="1" dirty="0"/>
              <a:t>COTS</a:t>
            </a:r>
            <a:r>
              <a:rPr lang="en-US" sz="800" dirty="0"/>
              <a:t> Stands for “Commercial Off-the-Shelf” products.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b="1" dirty="0"/>
              <a:t>Firm System(s) </a:t>
            </a:r>
            <a:r>
              <a:rPr lang="en-US" sz="800" b="0" dirty="0"/>
              <a:t>examples are </a:t>
            </a:r>
            <a:r>
              <a:rPr lang="en-US" sz="800" dirty="0"/>
              <a:t>MDR, Swift, HANA, SAP ECC &amp; AD.</a:t>
            </a:r>
          </a:p>
          <a:p>
            <a:endParaRPr lang="en-US" sz="800" dirty="0"/>
          </a:p>
          <a:p>
            <a:r>
              <a:rPr lang="en-US" sz="800" b="1" dirty="0"/>
              <a:t>Site for New Tech. Introduction (NTI) &amp; Technology Approach Evaluation (TAE) Templates &amp; Procedures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hlinkClick r:id="rId3"/>
              </a:rPr>
              <a:t>https://applicationstandards.deloitte.com/app/core/governance/technology</a:t>
            </a: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Pre-PAR Board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ITS DAS Pre-PAR Board Group &lt;usitsdaspreparboardgroup@deloitte.com&gt;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PAR Scheduling site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https://atlas.deloitte.com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Data Management </a:t>
            </a:r>
            <a:r>
              <a:rPr lang="en-US" b="1" dirty="0" err="1"/>
              <a:t>CoE</a:t>
            </a:r>
            <a:r>
              <a:rPr lang="en-US" b="1" dirty="0"/>
              <a:t> distribution list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 ITS DAS Data Management </a:t>
            </a:r>
            <a:r>
              <a:rPr lang="en-US" dirty="0" err="1"/>
              <a:t>CoE</a:t>
            </a:r>
            <a:r>
              <a:rPr lang="en-US" dirty="0"/>
              <a:t>  &lt;usitsdasdatamanagementcoe@deloitte.com&gt;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BCP / DR Team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BCP Architecture Review Team  &lt;USBCPArchReview@deloitte.com&gt;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Cyber Security distribution list</a:t>
            </a:r>
            <a:endParaRPr lang="en-US" dirty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 InfoSec Project Review (US) &lt;usinfosecprojectreview@deloitte.com&gt;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Performance Engineering distribution list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ITS Deloitte Application Studios Performance Testing India &lt;USITSDASPerformanceTestingIndia@deloitte.com&gt;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1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800" b="1" dirty="0"/>
              <a:t>Roles &amp; Responsibilities in PAR Process</a:t>
            </a: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Engagement Manager &amp; BSA are accountable for completing the PAR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Application Architect is the responsible for completing the PAR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Rest of the stakeholders are consulted for completing the PAR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b="1" dirty="0"/>
              <a:t>COTS</a:t>
            </a:r>
            <a:r>
              <a:rPr lang="en-US" sz="800" dirty="0"/>
              <a:t> Stands for “Commercial Off-the-Shelf” products.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b="1" dirty="0"/>
              <a:t>Firm System(s) </a:t>
            </a:r>
            <a:r>
              <a:rPr lang="en-US" sz="800" b="0" dirty="0"/>
              <a:t>examples are </a:t>
            </a:r>
            <a:r>
              <a:rPr lang="en-US" sz="800" dirty="0"/>
              <a:t>MDR, Swift, HANA, SAP ECC &amp; AD.</a:t>
            </a:r>
          </a:p>
          <a:p>
            <a:endParaRPr lang="en-US" sz="800"/>
          </a:p>
          <a:p>
            <a:r>
              <a:rPr lang="en-US" sz="800" b="1" dirty="0"/>
              <a:t>Site for New Tech. Introduction (NTI) &amp; Technology Approach Evaluation (TAE) Templates &amp; Procedures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>
                <a:hlinkClick r:id="rId3"/>
              </a:rPr>
              <a:t>https://applicationstandards.deloitte.com/app/core/governance/technology</a:t>
            </a:r>
            <a:endParaRPr lang="en-US" sz="800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Pre-PAR Board distribution list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ITS DAS Pre-PAR Board Group &lt;usitsdaspreparboardgroup@deloitte.com&gt;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PAR Scheduling site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https://atlas.deloitte.com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Data Management </a:t>
            </a:r>
            <a:r>
              <a:rPr lang="en-US" b="1" dirty="0" err="1"/>
              <a:t>CoE</a:t>
            </a:r>
            <a:r>
              <a:rPr lang="en-US" b="1" dirty="0"/>
              <a:t> distribution list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 ITS DAS Data Management </a:t>
            </a:r>
            <a:r>
              <a:rPr lang="en-US" dirty="0" err="1"/>
              <a:t>CoE</a:t>
            </a:r>
            <a:r>
              <a:rPr lang="en-US" dirty="0"/>
              <a:t>  &lt;usitsdasdatamanagementcoe@deloitte.com&gt;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BCP / DR Team distribution list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BCP Architecture Review Team  &lt;USBCPArchReview@deloitte.com&gt;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Cyber Security distribution list</a:t>
            </a:r>
            <a:endParaRPr lang="en-US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 InfoSec Project Review (US) &lt;usinfosecprojectreview@deloitte.com&gt;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Performance Engineering distribution list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 ITS Deloitte Application Studios Performance Testing India &lt;USITSDASPerformanceTestingIndia@deloitte.com&gt;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9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22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9900" y="1700213"/>
            <a:ext cx="3627438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69900" y="3832225"/>
            <a:ext cx="3627438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6962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1653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6115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B66BFC-05B2-BE48-B31E-320472CAEB53}"/>
              </a:ext>
            </a:extLst>
          </p:cNvPr>
          <p:cNvGrpSpPr/>
          <p:nvPr userDrawn="1"/>
        </p:nvGrpSpPr>
        <p:grpSpPr>
          <a:xfrm>
            <a:off x="469901" y="1344706"/>
            <a:ext cx="11363512" cy="430306"/>
            <a:chOff x="469900" y="1344706"/>
            <a:chExt cx="12735111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6672E5-2C03-6B46-81F0-4953F314914B}"/>
                </a:ext>
              </a:extLst>
            </p:cNvPr>
            <p:cNvSpPr/>
            <p:nvPr/>
          </p:nvSpPr>
          <p:spPr bwMode="gray">
            <a:xfrm>
              <a:off x="469900" y="1344706"/>
              <a:ext cx="3066676" cy="430306"/>
            </a:xfrm>
            <a:prstGeom prst="rect">
              <a:avLst/>
            </a:prstGeom>
            <a:solidFill>
              <a:srgbClr val="43B02A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0BB614-A8C4-F047-9CB3-4EECA0399862}"/>
                </a:ext>
              </a:extLst>
            </p:cNvPr>
            <p:cNvSpPr/>
            <p:nvPr/>
          </p:nvSpPr>
          <p:spPr bwMode="gray">
            <a:xfrm>
              <a:off x="3692712" y="1344706"/>
              <a:ext cx="3066676" cy="430306"/>
            </a:xfrm>
            <a:prstGeom prst="rect">
              <a:avLst/>
            </a:prstGeom>
            <a:solidFill>
              <a:srgbClr val="43B02A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870C01-EBB7-1A4A-B322-D3002F0C040F}"/>
                </a:ext>
              </a:extLst>
            </p:cNvPr>
            <p:cNvSpPr/>
            <p:nvPr/>
          </p:nvSpPr>
          <p:spPr bwMode="gray">
            <a:xfrm>
              <a:off x="6915524" y="1344706"/>
              <a:ext cx="3066676" cy="430306"/>
            </a:xfrm>
            <a:prstGeom prst="rect">
              <a:avLst/>
            </a:prstGeom>
            <a:solidFill>
              <a:srgbClr val="43B02A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D7EDD3-F4E6-874E-888E-3B48CFFF5392}"/>
                </a:ext>
              </a:extLst>
            </p:cNvPr>
            <p:cNvSpPr/>
            <p:nvPr/>
          </p:nvSpPr>
          <p:spPr bwMode="gray">
            <a:xfrm>
              <a:off x="10138335" y="1344706"/>
              <a:ext cx="3066676" cy="430306"/>
            </a:xfrm>
            <a:prstGeom prst="rect">
              <a:avLst/>
            </a:prstGeom>
            <a:solidFill>
              <a:srgbClr val="43B02A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B39242-F844-E54D-8935-2F477844FFB9}"/>
              </a:ext>
            </a:extLst>
          </p:cNvPr>
          <p:cNvGrpSpPr/>
          <p:nvPr userDrawn="1"/>
        </p:nvGrpSpPr>
        <p:grpSpPr>
          <a:xfrm>
            <a:off x="469901" y="1882587"/>
            <a:ext cx="11363512" cy="4276165"/>
            <a:chOff x="469900" y="1344706"/>
            <a:chExt cx="12735111" cy="430306"/>
          </a:xfrm>
          <a:solidFill>
            <a:schemeClr val="bg1">
              <a:lumMod val="9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68DAC4-E1B3-6643-BD8D-A12289FA419E}"/>
                </a:ext>
              </a:extLst>
            </p:cNvPr>
            <p:cNvSpPr/>
            <p:nvPr/>
          </p:nvSpPr>
          <p:spPr bwMode="gray">
            <a:xfrm>
              <a:off x="469900" y="1344706"/>
              <a:ext cx="3066676" cy="430306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0F5CC0-C4C6-7541-A493-52FC96B0D72D}"/>
                </a:ext>
              </a:extLst>
            </p:cNvPr>
            <p:cNvSpPr/>
            <p:nvPr/>
          </p:nvSpPr>
          <p:spPr bwMode="gray">
            <a:xfrm>
              <a:off x="3692712" y="1344706"/>
              <a:ext cx="3066676" cy="430306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D4033-C19F-DF47-A7DC-5172064E9F76}"/>
                </a:ext>
              </a:extLst>
            </p:cNvPr>
            <p:cNvSpPr/>
            <p:nvPr/>
          </p:nvSpPr>
          <p:spPr bwMode="gray">
            <a:xfrm>
              <a:off x="6915524" y="1344706"/>
              <a:ext cx="3066676" cy="430306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DFCC09-BAD3-4F43-9009-EE77AEFC7F57}"/>
                </a:ext>
              </a:extLst>
            </p:cNvPr>
            <p:cNvSpPr/>
            <p:nvPr/>
          </p:nvSpPr>
          <p:spPr bwMode="gray">
            <a:xfrm>
              <a:off x="10138335" y="1344706"/>
              <a:ext cx="3066676" cy="430306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99397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B53C7-4B3F-C04C-9A59-717DE2D19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0117"/>
          <a:stretch/>
        </p:blipFill>
        <p:spPr>
          <a:xfrm>
            <a:off x="6682901" y="0"/>
            <a:ext cx="5509099" cy="6851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20D447-8B40-FF45-A477-DB25F9C2D210}"/>
              </a:ext>
            </a:extLst>
          </p:cNvPr>
          <p:cNvSpPr/>
          <p:nvPr userDrawn="1"/>
        </p:nvSpPr>
        <p:spPr bwMode="gray">
          <a:xfrm>
            <a:off x="469900" y="992221"/>
            <a:ext cx="8440636" cy="4435564"/>
          </a:xfrm>
          <a:prstGeom prst="rect">
            <a:avLst/>
          </a:prstGeom>
          <a:solidFill>
            <a:srgbClr val="0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1973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fa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5"/>
            <a:ext cx="11184000" cy="990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812928"/>
            <a:ext cx="11184000" cy="4545033"/>
          </a:xfrm>
        </p:spPr>
        <p:txBody>
          <a:bodyPr/>
          <a:lstStyle>
            <a:lvl1pPr marL="0" indent="0" algn="l">
              <a:buNone/>
              <a:defRPr/>
            </a:lvl1pPr>
            <a:lvl2pPr marL="267327" indent="-267327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3161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B0E1E59-3164-4277-896B-7FF33DAE1B4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C02BCA-AC9C-4C8F-A8A4-B7A41723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9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0" y="1452172"/>
            <a:ext cx="11230029" cy="4915671"/>
          </a:xfrm>
        </p:spPr>
        <p:txBody>
          <a:bodyPr/>
          <a:lstStyle>
            <a:lvl1pPr marL="343203" marR="0" indent="-343203" algn="l" defTabSz="9142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69"/>
              </a:spcAft>
              <a:buClrTx/>
              <a:buSzTx/>
              <a:buFont typeface="Arial" pitchFamily="34" charset="0"/>
              <a:buChar char="•"/>
              <a:tabLst/>
              <a:defRPr sz="1800">
                <a:solidFill>
                  <a:srgbClr val="002060"/>
                </a:solidFill>
              </a:defRPr>
            </a:lvl1pPr>
          </a:lstStyle>
          <a:p>
            <a:pPr marL="343203" marR="0" lvl="0" indent="-343203" algn="l" defTabSz="9142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69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343203" marR="0" lvl="1" indent="-343203" algn="l" defTabSz="9142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69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343203" marR="0" lvl="2" indent="-343203" algn="l" defTabSz="9142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69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Third level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91584" y="381001"/>
            <a:ext cx="11190817" cy="685800"/>
          </a:xfrm>
        </p:spPr>
        <p:txBody>
          <a:bodyPr/>
          <a:lstStyle>
            <a:lvl1pPr algn="l">
              <a:defRPr sz="2400" b="1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36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Title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6984" y="914400"/>
            <a:ext cx="11267017" cy="533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66550559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Presentation title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>
                <a:solidFill>
                  <a:schemeClr val="bg1"/>
                </a:solidFill>
              </a:rPr>
            </a:br>
            <a:r>
              <a:rPr lang="en-US" sz="650" noProof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vmlDrawing" Target="../drawings/vmlDrawing1.v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think-cell Slide" r:id="rId49" imgW="270" imgH="270" progId="TCLayout.ActiveDocument.1">
                  <p:embed/>
                </p:oleObj>
              </mc:Choice>
              <mc:Fallback>
                <p:oleObj name="think-cell Slide" r:id="rId4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5" r:id="rId3"/>
    <p:sldLayoutId id="2147483756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5" r:id="rId24"/>
    <p:sldLayoutId id="2147483716" r:id="rId25"/>
    <p:sldLayoutId id="2147483717" r:id="rId26"/>
    <p:sldLayoutId id="2147483718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1" r:id="rId33"/>
    <p:sldLayoutId id="2147483724" r:id="rId34"/>
    <p:sldLayoutId id="2147483725" r:id="rId35"/>
    <p:sldLayoutId id="2147483726" r:id="rId36"/>
    <p:sldLayoutId id="2147483727" r:id="rId37"/>
    <p:sldLayoutId id="2147483698" r:id="rId38"/>
    <p:sldLayoutId id="2147483752" r:id="rId39"/>
    <p:sldLayoutId id="2147483803" r:id="rId40"/>
    <p:sldLayoutId id="2147483802" r:id="rId41"/>
    <p:sldLayoutId id="2147483696" r:id="rId42"/>
    <p:sldLayoutId id="2147483800" r:id="rId43"/>
    <p:sldLayoutId id="2147483804" r:id="rId44"/>
    <p:sldLayoutId id="2147483805" r:id="rId45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968" userDrawn="1">
          <p15:clr>
            <a:srgbClr val="F26B43"/>
          </p15:clr>
        </p15:guide>
        <p15:guide id="4" pos="296" userDrawn="1">
          <p15:clr>
            <a:srgbClr val="F26B43"/>
          </p15:clr>
        </p15:guide>
        <p15:guide id="5" pos="738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45" userDrawn="1">
          <p15:clr>
            <a:srgbClr val="F26B43"/>
          </p15:clr>
        </p15:guide>
        <p15:guide id="8" orient="horz" pos="4081" userDrawn="1">
          <p15:clr>
            <a:srgbClr val="F26B43"/>
          </p15:clr>
        </p15:guide>
        <p15:guide id="10" pos="4986" userDrawn="1">
          <p15:clr>
            <a:srgbClr val="F26B43"/>
          </p15:clr>
        </p15:guide>
        <p15:guide id="12" pos="1382" userDrawn="1">
          <p15:clr>
            <a:srgbClr val="F26B43"/>
          </p15:clr>
        </p15:guide>
        <p15:guide id="13" pos="1496" userDrawn="1">
          <p15:clr>
            <a:srgbClr val="F26B43"/>
          </p15:clr>
        </p15:guide>
        <p15:guide id="14" pos="2581" userDrawn="1">
          <p15:clr>
            <a:srgbClr val="F26B43"/>
          </p15:clr>
        </p15:guide>
        <p15:guide id="15" pos="2695" userDrawn="1">
          <p15:clr>
            <a:srgbClr val="F26B43"/>
          </p15:clr>
        </p15:guide>
        <p15:guide id="16" pos="6185" userDrawn="1">
          <p15:clr>
            <a:srgbClr val="F26B43"/>
          </p15:clr>
        </p15:guide>
        <p15:guide id="17" pos="3783" userDrawn="1">
          <p15:clr>
            <a:srgbClr val="F26B43"/>
          </p15:clr>
        </p15:guide>
        <p15:guide id="18" pos="3896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0" pos="6299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1" userDrawn="1">
          <p15:clr>
            <a:srgbClr val="F26B43"/>
          </p15:clr>
        </p15:guide>
        <p15:guide id="2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475200" y="5530390"/>
            <a:ext cx="5592012" cy="324000"/>
          </a:xfrm>
        </p:spPr>
        <p:txBody>
          <a:bodyPr/>
          <a:lstStyle/>
          <a:p>
            <a:r>
              <a:rPr lang="en-US" noProof="0"/>
              <a:t>Headline Verdana Bold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5201" y="5307160"/>
            <a:ext cx="5592011" cy="820435"/>
          </a:xfrm>
        </p:spPr>
        <p:txBody>
          <a:bodyPr/>
          <a:lstStyle/>
          <a:p>
            <a:r>
              <a:rPr lang="en-US" dirty="0"/>
              <a:t>Audit Online – Release 5.0</a:t>
            </a:r>
          </a:p>
          <a:p>
            <a:pPr lvl="1"/>
            <a:r>
              <a:rPr lang="en-US" dirty="0"/>
              <a:t>Proposed Architecture</a:t>
            </a:r>
            <a:br>
              <a:rPr lang="en-US" dirty="0"/>
            </a:br>
            <a:endParaRPr lang="en-US" sz="1200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201599"/>
            <a:ext cx="5594349" cy="29845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Jignesh Patel</a:t>
            </a:r>
          </a:p>
          <a:p>
            <a:r>
              <a:rPr lang="en-US" dirty="0"/>
              <a:t>Presented on 12/1/2020</a:t>
            </a:r>
            <a:endParaRPr lang="en-US" noProof="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E8CBF6B-8B2C-4673-8FE9-34F3AEA9567B}"/>
              </a:ext>
            </a:extLst>
          </p:cNvPr>
          <p:cNvSpPr txBox="1">
            <a:spLocks/>
          </p:cNvSpPr>
          <p:nvPr/>
        </p:nvSpPr>
        <p:spPr>
          <a:xfrm>
            <a:off x="8946573" y="6127595"/>
            <a:ext cx="2918856" cy="5335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05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685800" algn="l"/>
              </a:tabLst>
            </a:pPr>
            <a:r>
              <a:rPr lang="en-US"/>
              <a:t>WBS:  	</a:t>
            </a:r>
            <a:r>
              <a:rPr lang="en-US">
                <a:ea typeface="+mn-lt"/>
                <a:cs typeface="+mn-lt"/>
              </a:rPr>
              <a:t>LPX24441-01-01-01-U121</a:t>
            </a:r>
            <a:endParaRPr lang="en-US"/>
          </a:p>
          <a:p>
            <a:pPr>
              <a:tabLst>
                <a:tab pos="685800" algn="l"/>
              </a:tabLst>
            </a:pPr>
            <a:r>
              <a:rPr lang="en-US">
                <a:ea typeface="Verdana"/>
                <a:cs typeface="Verdana"/>
              </a:rPr>
              <a:t>CMDB: 	</a:t>
            </a:r>
            <a:r>
              <a:rPr lang="en-US">
                <a:ea typeface="+mn-lt"/>
                <a:cs typeface="+mn-lt"/>
              </a:rPr>
              <a:t>CI0010195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D8228A-0C29-45F6-AAB4-7A9A2F12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263" y="357950"/>
            <a:ext cx="5891898" cy="5891898"/>
          </a:xfrm>
          <a:prstGeom prst="rect">
            <a:avLst/>
          </a:prstGeom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835019EF-32AC-449C-9DFB-6A6BFEEDC8C4}"/>
              </a:ext>
            </a:extLst>
          </p:cNvPr>
          <p:cNvSpPr txBox="1">
            <a:spLocks/>
          </p:cNvSpPr>
          <p:nvPr/>
        </p:nvSpPr>
        <p:spPr bwMode="gray">
          <a:xfrm>
            <a:off x="10927081" y="196850"/>
            <a:ext cx="789719" cy="6151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None/>
              <a:defRPr lang="en-US"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 2.0</a:t>
            </a:r>
            <a:br>
              <a:rPr lang="en-US"/>
            </a:b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1866912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6">
            <a:extLst>
              <a:ext uri="{FF2B5EF4-FFF2-40B4-BE49-F238E27FC236}">
                <a16:creationId xmlns:a16="http://schemas.microsoft.com/office/drawing/2014/main" id="{CFC473CF-7467-4EF7-88FC-390916672FC6}"/>
              </a:ext>
            </a:extLst>
          </p:cNvPr>
          <p:cNvSpPr/>
          <p:nvPr/>
        </p:nvSpPr>
        <p:spPr bwMode="gray">
          <a:xfrm>
            <a:off x="8212902" y="45821"/>
            <a:ext cx="1821661" cy="6309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t"/>
          <a:lstStyle/>
          <a:p>
            <a:pPr algn="ctr" defTabSz="685792">
              <a:lnSpc>
                <a:spcPct val="106000"/>
              </a:lnSpc>
              <a:defRPr/>
            </a:pPr>
            <a:endParaRPr lang="en-US" sz="650" dirty="0"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5FB8EA35-E350-4BAC-80E7-8242B44E97AC}"/>
              </a:ext>
            </a:extLst>
          </p:cNvPr>
          <p:cNvSpPr/>
          <p:nvPr/>
        </p:nvSpPr>
        <p:spPr>
          <a:xfrm>
            <a:off x="3851710" y="3549610"/>
            <a:ext cx="1364603" cy="371078"/>
          </a:xfrm>
          <a:prstGeom prst="hexagon">
            <a:avLst>
              <a:gd name="adj" fmla="val 43056"/>
              <a:gd name="vf" fmla="val 1154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u="sng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Iconfirm</a:t>
            </a:r>
            <a:endParaRPr lang="en-US" sz="1000" u="sng">
              <a:solidFill>
                <a:schemeClr val="tx1"/>
              </a:solidFill>
            </a:endParaRPr>
          </a:p>
        </p:txBody>
      </p:sp>
      <p:sp>
        <p:nvSpPr>
          <p:cNvPr id="72" name="Rounded Rectangle 19">
            <a:extLst>
              <a:ext uri="{FF2B5EF4-FFF2-40B4-BE49-F238E27FC236}">
                <a16:creationId xmlns:a16="http://schemas.microsoft.com/office/drawing/2014/main" id="{C4273472-A176-401F-A220-ED2ED93D8AA8}"/>
              </a:ext>
            </a:extLst>
          </p:cNvPr>
          <p:cNvSpPr/>
          <p:nvPr/>
        </p:nvSpPr>
        <p:spPr bwMode="gray">
          <a:xfrm>
            <a:off x="4543473" y="1325665"/>
            <a:ext cx="2770400" cy="20136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endParaRPr lang="en-US" sz="900" b="1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gray">
          <a:xfrm>
            <a:off x="2539339" y="6095206"/>
            <a:ext cx="2535853" cy="3766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QlikView</a:t>
            </a:r>
            <a:endParaRPr lang="en-US" sz="601" b="1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685792">
              <a:lnSpc>
                <a:spcPct val="106000"/>
              </a:lnSpc>
              <a:defRPr/>
            </a:pPr>
            <a:r>
              <a:rPr lang="en-US" sz="676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 Adoption by MF National Office</a:t>
            </a:r>
            <a:endParaRPr lang="en-US" sz="825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242109" y="1335720"/>
            <a:ext cx="1364603" cy="70875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System (CMS)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Author, Tag, Link, Publish, and Maintain Content</a:t>
            </a:r>
            <a:endParaRPr lang="en-US" sz="9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8" name="Picture 37" descr="ci5003sum11 - WIKI 2 Middle School Plastics Curriculum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85" y="499744"/>
            <a:ext cx="516877" cy="48137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 bwMode="gray">
          <a:xfrm>
            <a:off x="197445" y="2678232"/>
            <a:ext cx="1471869" cy="84025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Engagement Management System (EMS)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676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Phase-&gt;Risks-&gt;Controls-&gt;Procedures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3149" y="1052716"/>
            <a:ext cx="1130572" cy="3637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Risk Assessment Questions, Risks, Controls, Procedures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8B34F092-30CA-4F6D-884F-075EF9C90938}"/>
              </a:ext>
            </a:extLst>
          </p:cNvPr>
          <p:cNvSpPr/>
          <p:nvPr/>
        </p:nvSpPr>
        <p:spPr bwMode="gray">
          <a:xfrm>
            <a:off x="1049693" y="5609327"/>
            <a:ext cx="886050" cy="1240395"/>
          </a:xfrm>
          <a:prstGeom prst="can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66676" tIns="66676" rIns="66676" bIns="66676" rtlCol="0" anchor="ctr"/>
          <a:lstStyle/>
          <a:p>
            <a:pPr algn="ctr" defTabSz="914367">
              <a:lnSpc>
                <a:spcPct val="106000"/>
              </a:lnSpc>
              <a:defRPr/>
            </a:pPr>
            <a:r>
              <a:rPr lang="en-US" sz="825" b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Diagnostics Extract</a:t>
            </a:r>
            <a:endParaRPr lang="en-US" sz="825" b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BAA62F-3F09-4044-BB7F-D30590BAE799}"/>
              </a:ext>
            </a:extLst>
          </p:cNvPr>
          <p:cNvGrpSpPr/>
          <p:nvPr/>
        </p:nvGrpSpPr>
        <p:grpSpPr>
          <a:xfrm>
            <a:off x="4748544" y="3094430"/>
            <a:ext cx="388277" cy="376612"/>
            <a:chOff x="5082207" y="4229928"/>
            <a:chExt cx="788503" cy="748748"/>
          </a:xfrm>
        </p:grpSpPr>
        <p:sp>
          <p:nvSpPr>
            <p:cNvPr id="54" name="Curved Left Arrow 20">
              <a:extLst>
                <a:ext uri="{FF2B5EF4-FFF2-40B4-BE49-F238E27FC236}">
                  <a16:creationId xmlns:a16="http://schemas.microsoft.com/office/drawing/2014/main" id="{DF36502C-9443-4ACB-BC77-4A9633512406}"/>
                </a:ext>
              </a:extLst>
            </p:cNvPr>
            <p:cNvSpPr/>
            <p:nvPr/>
          </p:nvSpPr>
          <p:spPr bwMode="gray">
            <a:xfrm>
              <a:off x="5519528" y="4277967"/>
              <a:ext cx="351182" cy="700709"/>
            </a:xfrm>
            <a:prstGeom prst="curvedLeftArrow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ctr"/>
            <a:lstStyle/>
            <a:p>
              <a:pPr algn="ctr" defTabSz="914367">
                <a:lnSpc>
                  <a:spcPct val="106000"/>
                </a:lnSpc>
                <a:defRPr/>
              </a:pPr>
              <a:endParaRPr lang="en-US" sz="120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Curved Left Arrow 21">
              <a:extLst>
                <a:ext uri="{FF2B5EF4-FFF2-40B4-BE49-F238E27FC236}">
                  <a16:creationId xmlns:a16="http://schemas.microsoft.com/office/drawing/2014/main" id="{3B9837E2-655E-4A07-AA93-11729CE85BDC}"/>
                </a:ext>
              </a:extLst>
            </p:cNvPr>
            <p:cNvSpPr/>
            <p:nvPr/>
          </p:nvSpPr>
          <p:spPr bwMode="gray">
            <a:xfrm rot="10800000">
              <a:off x="5082207" y="4229928"/>
              <a:ext cx="351182" cy="700709"/>
            </a:xfrm>
            <a:prstGeom prst="curvedLeftArrow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ctr"/>
            <a:lstStyle/>
            <a:p>
              <a:pPr algn="ctr" defTabSz="914367">
                <a:lnSpc>
                  <a:spcPct val="106000"/>
                </a:lnSpc>
                <a:defRPr/>
              </a:pPr>
              <a:endParaRPr lang="en-US" sz="120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7" name="Right Arrow 29">
            <a:extLst>
              <a:ext uri="{FF2B5EF4-FFF2-40B4-BE49-F238E27FC236}">
                <a16:creationId xmlns:a16="http://schemas.microsoft.com/office/drawing/2014/main" id="{E824F274-BF2A-4CC4-9FCF-3034D3042D5A}"/>
              </a:ext>
            </a:extLst>
          </p:cNvPr>
          <p:cNvSpPr/>
          <p:nvPr/>
        </p:nvSpPr>
        <p:spPr bwMode="gray">
          <a:xfrm>
            <a:off x="1996175" y="5716419"/>
            <a:ext cx="508676" cy="310058"/>
          </a:xfrm>
          <a:prstGeom prst="rightArrow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endParaRPr lang="en-US" sz="1200" b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Right Arrow 29">
            <a:extLst>
              <a:ext uri="{FF2B5EF4-FFF2-40B4-BE49-F238E27FC236}">
                <a16:creationId xmlns:a16="http://schemas.microsoft.com/office/drawing/2014/main" id="{332188C8-81E1-48D0-B3D1-9A2DA9D32D83}"/>
              </a:ext>
            </a:extLst>
          </p:cNvPr>
          <p:cNvSpPr/>
          <p:nvPr/>
        </p:nvSpPr>
        <p:spPr bwMode="gray">
          <a:xfrm rot="5400000">
            <a:off x="6530767" y="2256116"/>
            <a:ext cx="107682" cy="409228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endParaRPr lang="en-US" sz="1200" b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0AC3BA20-D8E1-477E-B053-A14ECEBD7AD3}"/>
              </a:ext>
            </a:extLst>
          </p:cNvPr>
          <p:cNvSpPr/>
          <p:nvPr/>
        </p:nvSpPr>
        <p:spPr bwMode="gray">
          <a:xfrm>
            <a:off x="8108509" y="952999"/>
            <a:ext cx="1985223" cy="22967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t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Extended Reporting</a:t>
            </a:r>
          </a:p>
          <a:p>
            <a:pPr algn="ctr" defTabSz="685792">
              <a:lnSpc>
                <a:spcPct val="106000"/>
              </a:lnSpc>
              <a:defRPr/>
            </a:pPr>
            <a:endParaRPr lang="en-US" sz="676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685792">
              <a:lnSpc>
                <a:spcPct val="106000"/>
              </a:lnSpc>
              <a:defRPr/>
            </a:pPr>
            <a:r>
              <a:rPr lang="en-US" sz="650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Enable Audit Transformation Reporting for Global Leaders, Member Firm Transformation Leaders, Deployment &amp; Adoption Leaders, and RADC Leaders</a:t>
            </a:r>
          </a:p>
          <a:p>
            <a:pPr algn="ctr" defTabSz="685792">
              <a:lnSpc>
                <a:spcPct val="106000"/>
              </a:lnSpc>
              <a:defRPr/>
            </a:pPr>
            <a:endParaRPr lang="en-US" sz="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685792">
              <a:lnSpc>
                <a:spcPct val="106000"/>
              </a:lnSpc>
              <a:defRPr/>
            </a:pPr>
            <a:r>
              <a:rPr lang="en-US" sz="650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Monitoring adoption of RADC, GRA and Levvia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DE80E8A7-72FA-49BC-810B-E541F2C0A427}"/>
              </a:ext>
            </a:extLst>
          </p:cNvPr>
          <p:cNvSpPr txBox="1">
            <a:spLocks/>
          </p:cNvSpPr>
          <p:nvPr/>
        </p:nvSpPr>
        <p:spPr>
          <a:xfrm>
            <a:off x="186574" y="118866"/>
            <a:ext cx="11252200" cy="33410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38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792"/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Audit Transformation Train– </a:t>
            </a:r>
            <a:r>
              <a:rPr lang="en-US" sz="1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Ecosystem</a:t>
            </a:r>
          </a:p>
          <a:p>
            <a:pPr defTabSz="685792"/>
            <a:r>
              <a:rPr lang="en-US" sz="1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(as of July 2021)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 bwMode="gray">
          <a:xfrm>
            <a:off x="2999247" y="952999"/>
            <a:ext cx="1358062" cy="236449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endParaRPr lang="en-US" sz="900" b="1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178440" y="1548661"/>
            <a:ext cx="980986" cy="64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825" b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 – for EMS Files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FF509C-EEDE-46E5-AE85-D2725FFC2385}"/>
              </a:ext>
            </a:extLst>
          </p:cNvPr>
          <p:cNvSpPr txBox="1"/>
          <p:nvPr/>
        </p:nvSpPr>
        <p:spPr>
          <a:xfrm>
            <a:off x="3164388" y="1260007"/>
            <a:ext cx="979757" cy="2539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 defTabSz="685792">
              <a:spcBef>
                <a:spcPts val="452"/>
              </a:spcBef>
              <a:buSzPct val="100000"/>
              <a:defRPr/>
            </a:pPr>
            <a:r>
              <a:rPr lang="en-US" sz="825" b="1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Guided Risk Assessment (GRA)</a:t>
            </a:r>
          </a:p>
        </p:txBody>
      </p:sp>
      <p:sp>
        <p:nvSpPr>
          <p:cNvPr id="51" name="Rounded Rectangle 6">
            <a:extLst>
              <a:ext uri="{FF2B5EF4-FFF2-40B4-BE49-F238E27FC236}">
                <a16:creationId xmlns:a16="http://schemas.microsoft.com/office/drawing/2014/main" id="{3427E964-8E9A-4CB9-AB8D-2E5A320FED4F}"/>
              </a:ext>
            </a:extLst>
          </p:cNvPr>
          <p:cNvSpPr/>
          <p:nvPr/>
        </p:nvSpPr>
        <p:spPr bwMode="gray">
          <a:xfrm>
            <a:off x="3187785" y="2492433"/>
            <a:ext cx="980986" cy="605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825" b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 – for “projects” (mainly AS/2 users</a:t>
            </a:r>
            <a:endParaRPr lang="en-US" sz="524" b="1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Rounded Rectangle 8">
            <a:extLst>
              <a:ext uri="{FF2B5EF4-FFF2-40B4-BE49-F238E27FC236}">
                <a16:creationId xmlns:a16="http://schemas.microsoft.com/office/drawing/2014/main" id="{D7117C1D-186E-47BE-8B84-020D6424CCCD}"/>
              </a:ext>
            </a:extLst>
          </p:cNvPr>
          <p:cNvSpPr/>
          <p:nvPr/>
        </p:nvSpPr>
        <p:spPr bwMode="gray">
          <a:xfrm>
            <a:off x="6663544" y="5332526"/>
            <a:ext cx="1300657" cy="65749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825" b="1" u="sng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AAT</a:t>
            </a:r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40544B03-B6E7-41D6-BAFD-19BAB0302B9C}"/>
              </a:ext>
            </a:extLst>
          </p:cNvPr>
          <p:cNvSpPr/>
          <p:nvPr/>
        </p:nvSpPr>
        <p:spPr bwMode="gray">
          <a:xfrm>
            <a:off x="2506733" y="5627917"/>
            <a:ext cx="2568459" cy="3985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t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DQD:</a:t>
            </a:r>
            <a:r>
              <a:rPr lang="en-US" sz="90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5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Diagnostics Quality Dashboards; Various quality and Milestone indicators for “all” the practitioner's engagements</a:t>
            </a:r>
          </a:p>
        </p:txBody>
      </p:sp>
      <p:sp>
        <p:nvSpPr>
          <p:cNvPr id="74" name="Right Arrow 29">
            <a:extLst>
              <a:ext uri="{FF2B5EF4-FFF2-40B4-BE49-F238E27FC236}">
                <a16:creationId xmlns:a16="http://schemas.microsoft.com/office/drawing/2014/main" id="{D124F532-527E-41CC-8062-8A18BA8AB602}"/>
              </a:ext>
            </a:extLst>
          </p:cNvPr>
          <p:cNvSpPr/>
          <p:nvPr/>
        </p:nvSpPr>
        <p:spPr bwMode="gray">
          <a:xfrm>
            <a:off x="1959972" y="6139833"/>
            <a:ext cx="544879" cy="310059"/>
          </a:xfrm>
          <a:prstGeom prst="rightArrow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endParaRPr lang="en-US" sz="1200" b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9864E98C-0779-4CB0-8D54-053EEA82D616}"/>
              </a:ext>
            </a:extLst>
          </p:cNvPr>
          <p:cNvSpPr/>
          <p:nvPr/>
        </p:nvSpPr>
        <p:spPr>
          <a:xfrm>
            <a:off x="1983426" y="3387595"/>
            <a:ext cx="8110306" cy="3359431"/>
          </a:xfrm>
          <a:prstGeom prst="bentUpArrow">
            <a:avLst>
              <a:gd name="adj1" fmla="val 5342"/>
              <a:gd name="adj2" fmla="val 5436"/>
              <a:gd name="adj3" fmla="val 954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8BCF3743-DCF2-4469-A9AA-DB54565B137B}"/>
              </a:ext>
            </a:extLst>
          </p:cNvPr>
          <p:cNvSpPr/>
          <p:nvPr/>
        </p:nvSpPr>
        <p:spPr>
          <a:xfrm rot="5400000">
            <a:off x="-781462" y="4656239"/>
            <a:ext cx="2740501" cy="768945"/>
          </a:xfrm>
          <a:prstGeom prst="bentUpArrow">
            <a:avLst>
              <a:gd name="adj1" fmla="val 21596"/>
              <a:gd name="adj2" fmla="val 21536"/>
              <a:gd name="adj3" fmla="val 25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AF98511-D0FA-405F-B79D-B45C758D25EF}"/>
              </a:ext>
            </a:extLst>
          </p:cNvPr>
          <p:cNvSpPr/>
          <p:nvPr/>
        </p:nvSpPr>
        <p:spPr>
          <a:xfrm rot="7479369">
            <a:off x="7931549" y="5277622"/>
            <a:ext cx="651927" cy="36065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4F472C9B-F6BF-4A0D-BA6B-711B8A5E8419}"/>
              </a:ext>
            </a:extLst>
          </p:cNvPr>
          <p:cNvSpPr/>
          <p:nvPr/>
        </p:nvSpPr>
        <p:spPr>
          <a:xfrm rot="5400000">
            <a:off x="703086" y="2192078"/>
            <a:ext cx="472403" cy="464387"/>
          </a:xfrm>
          <a:prstGeom prst="rightArrow">
            <a:avLst>
              <a:gd name="adj1" fmla="val 38133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E4191-DF2A-447B-856F-F02ECAA2CDB6}"/>
              </a:ext>
            </a:extLst>
          </p:cNvPr>
          <p:cNvSpPr txBox="1"/>
          <p:nvPr/>
        </p:nvSpPr>
        <p:spPr>
          <a:xfrm>
            <a:off x="1101715" y="2108881"/>
            <a:ext cx="135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Policies, Guidance, Questions, Procedures, Templates</a:t>
            </a:r>
            <a:endParaRPr lang="en-US" sz="32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77FC6693-D7AE-446D-A8B9-EFA4E6EF24A6}"/>
              </a:ext>
            </a:extLst>
          </p:cNvPr>
          <p:cNvSpPr/>
          <p:nvPr/>
        </p:nvSpPr>
        <p:spPr>
          <a:xfrm>
            <a:off x="1677164" y="1422581"/>
            <a:ext cx="827687" cy="464387"/>
          </a:xfrm>
          <a:prstGeom prst="rightArrow">
            <a:avLst>
              <a:gd name="adj1" fmla="val 38133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A83665-C610-4B4C-82CA-AB0AAA70DB3B}"/>
              </a:ext>
            </a:extLst>
          </p:cNvPr>
          <p:cNvSpPr txBox="1"/>
          <p:nvPr/>
        </p:nvSpPr>
        <p:spPr>
          <a:xfrm rot="19420465">
            <a:off x="1987201" y="2486566"/>
            <a:ext cx="1130572" cy="2425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Risks, Controls, Procedures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8B4C6A14-EB33-4814-8225-49612630DB9A}"/>
              </a:ext>
            </a:extLst>
          </p:cNvPr>
          <p:cNvSpPr/>
          <p:nvPr/>
        </p:nvSpPr>
        <p:spPr>
          <a:xfrm>
            <a:off x="7367093" y="1863510"/>
            <a:ext cx="741417" cy="464387"/>
          </a:xfrm>
          <a:prstGeom prst="rightArrow">
            <a:avLst>
              <a:gd name="adj1" fmla="val 38133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D5485A-4524-4EC4-AC7B-21BC3C872981}"/>
              </a:ext>
            </a:extLst>
          </p:cNvPr>
          <p:cNvSpPr txBox="1"/>
          <p:nvPr/>
        </p:nvSpPr>
        <p:spPr>
          <a:xfrm>
            <a:off x="7416576" y="1551440"/>
            <a:ext cx="602486" cy="3637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RADC operational data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AD41D-1AE5-4D06-82B9-80D1D7BFF5F8}"/>
              </a:ext>
            </a:extLst>
          </p:cNvPr>
          <p:cNvSpPr txBox="1"/>
          <p:nvPr/>
        </p:nvSpPr>
        <p:spPr>
          <a:xfrm>
            <a:off x="4876520" y="1452128"/>
            <a:ext cx="2057369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792">
              <a:spcBef>
                <a:spcPts val="452"/>
              </a:spcBef>
              <a:buSzPct val="100000"/>
              <a:defRPr/>
            </a:pPr>
            <a:r>
              <a:rPr lang="en-US" sz="825" b="1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RADC Portal</a:t>
            </a:r>
          </a:p>
        </p:txBody>
      </p:sp>
      <p:sp>
        <p:nvSpPr>
          <p:cNvPr id="84" name="Rounded Rectangle 6">
            <a:extLst>
              <a:ext uri="{FF2B5EF4-FFF2-40B4-BE49-F238E27FC236}">
                <a16:creationId xmlns:a16="http://schemas.microsoft.com/office/drawing/2014/main" id="{C954B831-DE07-453A-B404-C9DB9E0B838D}"/>
              </a:ext>
            </a:extLst>
          </p:cNvPr>
          <p:cNvSpPr/>
          <p:nvPr/>
        </p:nvSpPr>
        <p:spPr bwMode="gray">
          <a:xfrm>
            <a:off x="4666079" y="1679126"/>
            <a:ext cx="1016308" cy="6760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825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RADC Execution Plan</a:t>
            </a: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04E0B3FE-2C0F-45F5-A586-04EBF195AD18}"/>
              </a:ext>
            </a:extLst>
          </p:cNvPr>
          <p:cNvSpPr/>
          <p:nvPr/>
        </p:nvSpPr>
        <p:spPr>
          <a:xfrm rot="16200000">
            <a:off x="6023349" y="3383569"/>
            <a:ext cx="439284" cy="42979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73016F1-C248-4C4C-AF01-D98B1E910B0B}"/>
              </a:ext>
            </a:extLst>
          </p:cNvPr>
          <p:cNvSpPr/>
          <p:nvPr/>
        </p:nvSpPr>
        <p:spPr>
          <a:xfrm rot="16200000">
            <a:off x="8401703" y="3499463"/>
            <a:ext cx="908682" cy="4374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73EDD30-F12B-4A3E-8CE3-9832452FC66B}"/>
              </a:ext>
            </a:extLst>
          </p:cNvPr>
          <p:cNvSpPr txBox="1"/>
          <p:nvPr/>
        </p:nvSpPr>
        <p:spPr>
          <a:xfrm>
            <a:off x="4124772" y="3269206"/>
            <a:ext cx="992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Confirmation Status</a:t>
            </a:r>
            <a:endParaRPr lang="en-US" sz="36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00448F58-7998-478E-A0D9-0D64B010E7C9}"/>
              </a:ext>
            </a:extLst>
          </p:cNvPr>
          <p:cNvSpPr/>
          <p:nvPr/>
        </p:nvSpPr>
        <p:spPr>
          <a:xfrm rot="19326751">
            <a:off x="6938810" y="606744"/>
            <a:ext cx="1288659" cy="464387"/>
          </a:xfrm>
          <a:prstGeom prst="rightArrow">
            <a:avLst>
              <a:gd name="adj1" fmla="val 38133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6">
            <a:extLst>
              <a:ext uri="{FF2B5EF4-FFF2-40B4-BE49-F238E27FC236}">
                <a16:creationId xmlns:a16="http://schemas.microsoft.com/office/drawing/2014/main" id="{4B8B432B-D9BF-4742-A105-296AC8634177}"/>
              </a:ext>
            </a:extLst>
          </p:cNvPr>
          <p:cNvSpPr/>
          <p:nvPr/>
        </p:nvSpPr>
        <p:spPr bwMode="gray">
          <a:xfrm>
            <a:off x="1578488" y="4764437"/>
            <a:ext cx="1681467" cy="31155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t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Working Paper Transfer</a:t>
            </a:r>
            <a:endParaRPr lang="en-US" sz="650" dirty="0"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E3D128-CC6E-40A5-AE13-DF953536D4CF}"/>
              </a:ext>
            </a:extLst>
          </p:cNvPr>
          <p:cNvSpPr/>
          <p:nvPr/>
        </p:nvSpPr>
        <p:spPr>
          <a:xfrm>
            <a:off x="2246545" y="339192"/>
            <a:ext cx="254000" cy="1706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AE2325-4D06-48B1-AF77-0AB4C89DEEF1}"/>
              </a:ext>
            </a:extLst>
          </p:cNvPr>
          <p:cNvSpPr txBox="1"/>
          <p:nvPr/>
        </p:nvSpPr>
        <p:spPr>
          <a:xfrm>
            <a:off x="2531380" y="327235"/>
            <a:ext cx="91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Audit Online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Rounded Rectangle 6">
            <a:extLst>
              <a:ext uri="{FF2B5EF4-FFF2-40B4-BE49-F238E27FC236}">
                <a16:creationId xmlns:a16="http://schemas.microsoft.com/office/drawing/2014/main" id="{D34D8A02-BEBD-4E6F-91FD-A7E56B56CB65}"/>
              </a:ext>
            </a:extLst>
          </p:cNvPr>
          <p:cNvSpPr/>
          <p:nvPr/>
        </p:nvSpPr>
        <p:spPr bwMode="gray">
          <a:xfrm>
            <a:off x="1598130" y="4370538"/>
            <a:ext cx="1681467" cy="31155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t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Document Extract/TB</a:t>
            </a:r>
            <a:endParaRPr lang="en-US" sz="650" dirty="0"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Rounded Rectangle 6">
            <a:extLst>
              <a:ext uri="{FF2B5EF4-FFF2-40B4-BE49-F238E27FC236}">
                <a16:creationId xmlns:a16="http://schemas.microsoft.com/office/drawing/2014/main" id="{45345E45-A8F5-4247-9D91-61DA2E745F32}"/>
              </a:ext>
            </a:extLst>
          </p:cNvPr>
          <p:cNvSpPr/>
          <p:nvPr/>
        </p:nvSpPr>
        <p:spPr bwMode="gray">
          <a:xfrm>
            <a:off x="3689202" y="2029209"/>
            <a:ext cx="649417" cy="37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825" b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GRAPA</a:t>
            </a:r>
          </a:p>
        </p:txBody>
      </p:sp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0F081C55-72CD-4B21-9DEF-AB5D2F505101}"/>
              </a:ext>
            </a:extLst>
          </p:cNvPr>
          <p:cNvSpPr/>
          <p:nvPr/>
        </p:nvSpPr>
        <p:spPr>
          <a:xfrm>
            <a:off x="4408159" y="337520"/>
            <a:ext cx="328474" cy="19693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F1DF50E-4B39-431A-89E2-BBE74D144A88}"/>
              </a:ext>
            </a:extLst>
          </p:cNvPr>
          <p:cNvSpPr txBox="1"/>
          <p:nvPr/>
        </p:nvSpPr>
        <p:spPr>
          <a:xfrm>
            <a:off x="4722872" y="338557"/>
            <a:ext cx="10148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External Product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6619E7-D404-407A-89FA-E96DF020E31C}"/>
              </a:ext>
            </a:extLst>
          </p:cNvPr>
          <p:cNvSpPr/>
          <p:nvPr/>
        </p:nvSpPr>
        <p:spPr>
          <a:xfrm>
            <a:off x="2120143" y="293969"/>
            <a:ext cx="4669079" cy="284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9">
            <a:extLst>
              <a:ext uri="{FF2B5EF4-FFF2-40B4-BE49-F238E27FC236}">
                <a16:creationId xmlns:a16="http://schemas.microsoft.com/office/drawing/2014/main" id="{2A1904E0-10C6-4A6A-A8DF-F864F60D0401}"/>
              </a:ext>
            </a:extLst>
          </p:cNvPr>
          <p:cNvSpPr/>
          <p:nvPr/>
        </p:nvSpPr>
        <p:spPr bwMode="gray">
          <a:xfrm>
            <a:off x="10300650" y="946300"/>
            <a:ext cx="1654494" cy="2249299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 dirty="0">
                <a:latin typeface="Open Sans"/>
                <a:ea typeface="Open Sans"/>
                <a:cs typeface="Open Sans"/>
              </a:rPr>
              <a:t>AQMM Platform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800" dirty="0">
                <a:latin typeface="Open Sans"/>
                <a:ea typeface="Open Sans"/>
                <a:cs typeface="Open Sans"/>
              </a:rPr>
              <a:t>Applications include:</a:t>
            </a:r>
          </a:p>
          <a:p>
            <a:pPr algn="ctr" defTabSz="685792">
              <a:lnSpc>
                <a:spcPct val="106000"/>
              </a:lnSpc>
              <a:defRPr/>
            </a:pPr>
            <a:endParaRPr lang="en-US" sz="800" dirty="0">
              <a:latin typeface="Open Sans"/>
              <a:ea typeface="Open Sans"/>
              <a:cs typeface="Open Sans"/>
            </a:endParaRPr>
          </a:p>
          <a:p>
            <a:pPr marL="171450" indent="-171450" defTabSz="685792">
              <a:lnSpc>
                <a:spcPct val="106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 sz="800" b="1" dirty="0">
                <a:latin typeface="Open Sans"/>
                <a:ea typeface="Open Sans"/>
                <a:cs typeface="Open Sans"/>
              </a:rPr>
              <a:t>EM</a:t>
            </a:r>
            <a:r>
              <a:rPr lang="en-US" sz="800" dirty="0">
                <a:latin typeface="Open Sans"/>
                <a:ea typeface="Open Sans"/>
                <a:cs typeface="Open Sans"/>
              </a:rPr>
              <a:t> - Engagement monitoring</a:t>
            </a:r>
            <a:endParaRPr lang="en-US" sz="8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defTabSz="685792">
              <a:lnSpc>
                <a:spcPct val="106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 sz="800" b="1" dirty="0">
                <a:latin typeface="Open Sans"/>
                <a:ea typeface="Open Sans"/>
                <a:cs typeface="Open Sans"/>
              </a:rPr>
              <a:t>CR</a:t>
            </a:r>
            <a:r>
              <a:rPr lang="en-US" sz="800" dirty="0">
                <a:latin typeface="Open Sans"/>
                <a:ea typeface="Open Sans"/>
                <a:cs typeface="Open Sans"/>
              </a:rPr>
              <a:t> – Consolidated reporting</a:t>
            </a:r>
            <a:endParaRPr lang="en-US" sz="8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defTabSz="685792">
              <a:lnSpc>
                <a:spcPct val="106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 sz="800" b="1" dirty="0">
                <a:latin typeface="Open Sans"/>
                <a:ea typeface="Open Sans"/>
                <a:cs typeface="Open Sans"/>
              </a:rPr>
              <a:t>AQP</a:t>
            </a:r>
            <a:r>
              <a:rPr lang="en-US" sz="800" dirty="0">
                <a:latin typeface="Open Sans"/>
                <a:ea typeface="Open Sans"/>
                <a:cs typeface="Open Sans"/>
              </a:rPr>
              <a:t> – Audit quality plan</a:t>
            </a:r>
            <a:endParaRPr lang="en-US" sz="8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defTabSz="685792">
              <a:lnSpc>
                <a:spcPct val="106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 sz="800" b="1" dirty="0">
                <a:latin typeface="Open Sans"/>
                <a:ea typeface="Open Sans"/>
                <a:cs typeface="Open Sans"/>
              </a:rPr>
              <a:t>AQI</a:t>
            </a:r>
            <a:r>
              <a:rPr lang="en-US" sz="800" dirty="0">
                <a:latin typeface="Open Sans"/>
                <a:ea typeface="Open Sans"/>
                <a:cs typeface="Open Sans"/>
              </a:rPr>
              <a:t> – Audit quality indicator</a:t>
            </a:r>
            <a:endParaRPr lang="en-US" sz="8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defTabSz="685792">
              <a:lnSpc>
                <a:spcPct val="106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 sz="800" b="1" dirty="0">
                <a:latin typeface="Open Sans"/>
                <a:ea typeface="Open Sans"/>
                <a:cs typeface="Open Sans"/>
              </a:rPr>
              <a:t>EID</a:t>
            </a:r>
            <a:r>
              <a:rPr lang="en-US" sz="800" dirty="0">
                <a:latin typeface="Open Sans"/>
                <a:ea typeface="Open Sans"/>
                <a:cs typeface="Open Sans"/>
              </a:rPr>
              <a:t> – External inspection database</a:t>
            </a:r>
            <a:endParaRPr lang="en-US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685792">
              <a:lnSpc>
                <a:spcPct val="106000"/>
              </a:lnSpc>
              <a:defRPr/>
            </a:pPr>
            <a:endParaRPr lang="en-US" sz="9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39F7B68A-2513-41D7-8DB7-5C28549625CD}"/>
              </a:ext>
            </a:extLst>
          </p:cNvPr>
          <p:cNvSpPr/>
          <p:nvPr/>
        </p:nvSpPr>
        <p:spPr>
          <a:xfrm rot="5400000">
            <a:off x="705803" y="939499"/>
            <a:ext cx="334103" cy="464387"/>
          </a:xfrm>
          <a:prstGeom prst="rightArrow">
            <a:avLst>
              <a:gd name="adj1" fmla="val 38133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Bent-Up 97">
            <a:extLst>
              <a:ext uri="{FF2B5EF4-FFF2-40B4-BE49-F238E27FC236}">
                <a16:creationId xmlns:a16="http://schemas.microsoft.com/office/drawing/2014/main" id="{8F09C9BB-DF78-433A-9F00-D9894F5AA518}"/>
              </a:ext>
            </a:extLst>
          </p:cNvPr>
          <p:cNvSpPr/>
          <p:nvPr/>
        </p:nvSpPr>
        <p:spPr>
          <a:xfrm rot="5400000">
            <a:off x="898170" y="3874006"/>
            <a:ext cx="904745" cy="497658"/>
          </a:xfrm>
          <a:prstGeom prst="bentUpArrow">
            <a:avLst>
              <a:gd name="adj1" fmla="val 28952"/>
              <a:gd name="adj2" fmla="val 17672"/>
              <a:gd name="adj3" fmla="val 25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Bent-Up 98">
            <a:extLst>
              <a:ext uri="{FF2B5EF4-FFF2-40B4-BE49-F238E27FC236}">
                <a16:creationId xmlns:a16="http://schemas.microsoft.com/office/drawing/2014/main" id="{408D5D94-4C36-401D-B845-B622618AFA28}"/>
              </a:ext>
            </a:extLst>
          </p:cNvPr>
          <p:cNvSpPr/>
          <p:nvPr/>
        </p:nvSpPr>
        <p:spPr>
          <a:xfrm rot="5400000">
            <a:off x="507575" y="3924747"/>
            <a:ext cx="1277510" cy="768946"/>
          </a:xfrm>
          <a:prstGeom prst="bentUpArrow">
            <a:avLst>
              <a:gd name="adj1" fmla="val 16716"/>
              <a:gd name="adj2" fmla="val 14355"/>
              <a:gd name="adj3" fmla="val 25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2F1DB2A6-97E6-46DE-AD4A-AAE7AAD2347E}"/>
              </a:ext>
            </a:extLst>
          </p:cNvPr>
          <p:cNvSpPr/>
          <p:nvPr/>
        </p:nvSpPr>
        <p:spPr>
          <a:xfrm rot="19448836">
            <a:off x="1618787" y="2320554"/>
            <a:ext cx="1419556" cy="337635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29">
            <a:extLst>
              <a:ext uri="{FF2B5EF4-FFF2-40B4-BE49-F238E27FC236}">
                <a16:creationId xmlns:a16="http://schemas.microsoft.com/office/drawing/2014/main" id="{7FA3F659-07C7-4196-A544-EF3D4A389974}"/>
              </a:ext>
            </a:extLst>
          </p:cNvPr>
          <p:cNvSpPr/>
          <p:nvPr/>
        </p:nvSpPr>
        <p:spPr bwMode="gray">
          <a:xfrm>
            <a:off x="5739855" y="1845184"/>
            <a:ext cx="330701" cy="324964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endParaRPr lang="en-US" sz="1200" b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" name="Rounded Rectangle 6">
            <a:extLst>
              <a:ext uri="{FF2B5EF4-FFF2-40B4-BE49-F238E27FC236}">
                <a16:creationId xmlns:a16="http://schemas.microsoft.com/office/drawing/2014/main" id="{BD953962-1A39-4F32-A357-DE3B18D2C150}"/>
              </a:ext>
            </a:extLst>
          </p:cNvPr>
          <p:cNvSpPr/>
          <p:nvPr/>
        </p:nvSpPr>
        <p:spPr bwMode="gray">
          <a:xfrm>
            <a:off x="6043490" y="1658291"/>
            <a:ext cx="981444" cy="6692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825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RADC Onsite Portal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825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(Omnia, Levvia, EMS and projects)</a:t>
            </a:r>
          </a:p>
        </p:txBody>
      </p:sp>
      <p:sp>
        <p:nvSpPr>
          <p:cNvPr id="104" name="Rounded Rectangle 6">
            <a:extLst>
              <a:ext uri="{FF2B5EF4-FFF2-40B4-BE49-F238E27FC236}">
                <a16:creationId xmlns:a16="http://schemas.microsoft.com/office/drawing/2014/main" id="{BA3D58CF-C19B-4C2E-9A71-AEB5586CD47A}"/>
              </a:ext>
            </a:extLst>
          </p:cNvPr>
          <p:cNvSpPr/>
          <p:nvPr/>
        </p:nvSpPr>
        <p:spPr bwMode="gray">
          <a:xfrm>
            <a:off x="5969066" y="2575063"/>
            <a:ext cx="1146818" cy="620646"/>
          </a:xfrm>
          <a:prstGeom prst="round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t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ADC Portal</a:t>
            </a:r>
          </a:p>
          <a:p>
            <a:pPr algn="ctr" defTabSz="685792">
              <a:lnSpc>
                <a:spcPct val="106000"/>
              </a:lnSpc>
              <a:defRPr/>
            </a:pPr>
            <a:endParaRPr lang="en-US" sz="676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685792">
              <a:lnSpc>
                <a:spcPct val="106000"/>
              </a:lnSpc>
              <a:defRPr/>
            </a:pPr>
            <a:r>
              <a:rPr lang="en-US" sz="650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Where ADC Operations are managed</a:t>
            </a:r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B5776C95-B3BD-4D92-81CA-3DC0083C793C}"/>
              </a:ext>
            </a:extLst>
          </p:cNvPr>
          <p:cNvSpPr/>
          <p:nvPr/>
        </p:nvSpPr>
        <p:spPr>
          <a:xfrm>
            <a:off x="5426749" y="3904536"/>
            <a:ext cx="1578066" cy="850480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Levvia</a:t>
            </a:r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6AE837B8-0996-4822-A568-221BB710E8AE}"/>
              </a:ext>
            </a:extLst>
          </p:cNvPr>
          <p:cNvSpPr/>
          <p:nvPr/>
        </p:nvSpPr>
        <p:spPr>
          <a:xfrm rot="13844592">
            <a:off x="6892901" y="3623618"/>
            <a:ext cx="1551581" cy="42979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BD2070AA-D0E6-4CD8-99B3-792FB156B512}"/>
              </a:ext>
            </a:extLst>
          </p:cNvPr>
          <p:cNvSpPr/>
          <p:nvPr/>
        </p:nvSpPr>
        <p:spPr>
          <a:xfrm rot="16200000">
            <a:off x="8917438" y="535626"/>
            <a:ext cx="414926" cy="42979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2ABE6A20-BAEC-45BA-A8D0-8FC648668A7E}"/>
              </a:ext>
            </a:extLst>
          </p:cNvPr>
          <p:cNvSpPr/>
          <p:nvPr/>
        </p:nvSpPr>
        <p:spPr>
          <a:xfrm rot="19359436">
            <a:off x="6852320" y="3504460"/>
            <a:ext cx="1313498" cy="42979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1A515354-45D9-4132-90AA-07F478FA2732}"/>
              </a:ext>
            </a:extLst>
          </p:cNvPr>
          <p:cNvSpPr/>
          <p:nvPr/>
        </p:nvSpPr>
        <p:spPr>
          <a:xfrm>
            <a:off x="8057585" y="4282549"/>
            <a:ext cx="1578066" cy="878337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Omnia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ECFA181-E554-44CA-9D7C-7C8F2F8939A7}"/>
              </a:ext>
            </a:extLst>
          </p:cNvPr>
          <p:cNvSpPr txBox="1"/>
          <p:nvPr/>
        </p:nvSpPr>
        <p:spPr>
          <a:xfrm>
            <a:off x="6403966" y="3498805"/>
            <a:ext cx="86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Engagement File metadata</a:t>
            </a:r>
            <a:endParaRPr lang="en-US" sz="36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A0F56B47-FEE1-4D5A-8A4A-EE854EF2F543}"/>
              </a:ext>
            </a:extLst>
          </p:cNvPr>
          <p:cNvSpPr/>
          <p:nvPr/>
        </p:nvSpPr>
        <p:spPr>
          <a:xfrm>
            <a:off x="3334289" y="4690516"/>
            <a:ext cx="4723296" cy="464387"/>
          </a:xfrm>
          <a:prstGeom prst="rightArrow">
            <a:avLst>
              <a:gd name="adj1" fmla="val 38133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99B01A0-3FAB-4A55-BC9D-1C67586C8D9A}"/>
              </a:ext>
            </a:extLst>
          </p:cNvPr>
          <p:cNvSpPr txBox="1"/>
          <p:nvPr/>
        </p:nvSpPr>
        <p:spPr>
          <a:xfrm>
            <a:off x="7874264" y="3538253"/>
            <a:ext cx="86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Engagement File metadata</a:t>
            </a:r>
            <a:endParaRPr lang="en-US" sz="36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418BF2-A39E-4817-8E60-24E8FF08C58D}"/>
              </a:ext>
            </a:extLst>
          </p:cNvPr>
          <p:cNvSpPr txBox="1"/>
          <p:nvPr/>
        </p:nvSpPr>
        <p:spPr>
          <a:xfrm>
            <a:off x="4333602" y="4987775"/>
            <a:ext cx="141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 of Working papers</a:t>
            </a:r>
            <a:endParaRPr lang="en-US" sz="36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B8CA481A-957B-48C3-83FC-D39AA81126FB}"/>
              </a:ext>
            </a:extLst>
          </p:cNvPr>
          <p:cNvSpPr/>
          <p:nvPr/>
        </p:nvSpPr>
        <p:spPr>
          <a:xfrm>
            <a:off x="4401662" y="928264"/>
            <a:ext cx="3759889" cy="464387"/>
          </a:xfrm>
          <a:prstGeom prst="rightArrow">
            <a:avLst>
              <a:gd name="adj1" fmla="val 38133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6F9F33C-AD4E-4325-A43E-666B05F09487}"/>
              </a:ext>
            </a:extLst>
          </p:cNvPr>
          <p:cNvSpPr txBox="1"/>
          <p:nvPr/>
        </p:nvSpPr>
        <p:spPr>
          <a:xfrm>
            <a:off x="7135315" y="391674"/>
            <a:ext cx="602486" cy="3637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RADC operational data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65BEE5D-820E-40E7-8B53-95BC341D5536}"/>
              </a:ext>
            </a:extLst>
          </p:cNvPr>
          <p:cNvSpPr txBox="1"/>
          <p:nvPr/>
        </p:nvSpPr>
        <p:spPr>
          <a:xfrm>
            <a:off x="5440060" y="891308"/>
            <a:ext cx="602486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 Counts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B0C332F-C123-4080-BB36-579D86D29296}"/>
              </a:ext>
            </a:extLst>
          </p:cNvPr>
          <p:cNvSpPr txBox="1"/>
          <p:nvPr/>
        </p:nvSpPr>
        <p:spPr>
          <a:xfrm>
            <a:off x="5287989" y="6402807"/>
            <a:ext cx="1300657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EMS Engagement Counts</a:t>
            </a: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54EC9F97-69FF-4D52-98D9-6B77FFE3AFE3}"/>
              </a:ext>
            </a:extLst>
          </p:cNvPr>
          <p:cNvSpPr/>
          <p:nvPr/>
        </p:nvSpPr>
        <p:spPr>
          <a:xfrm>
            <a:off x="5709066" y="341564"/>
            <a:ext cx="328474" cy="196930"/>
          </a:xfrm>
          <a:prstGeom prst="flowChartPrepara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F15CDD7-3F87-441A-B22E-879FC6B5A271}"/>
              </a:ext>
            </a:extLst>
          </p:cNvPr>
          <p:cNvSpPr txBox="1"/>
          <p:nvPr/>
        </p:nvSpPr>
        <p:spPr>
          <a:xfrm>
            <a:off x="6095148" y="349968"/>
            <a:ext cx="618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Flagship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B11F6DD-7247-4002-B354-959E79110DA9}"/>
              </a:ext>
            </a:extLst>
          </p:cNvPr>
          <p:cNvSpPr txBox="1"/>
          <p:nvPr/>
        </p:nvSpPr>
        <p:spPr>
          <a:xfrm>
            <a:off x="1306312" y="678421"/>
            <a:ext cx="813831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Authors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1592E3-B50E-4E4A-A7C1-8ACEF77D95E8}"/>
              </a:ext>
            </a:extLst>
          </p:cNvPr>
          <p:cNvSpPr txBox="1"/>
          <p:nvPr/>
        </p:nvSpPr>
        <p:spPr>
          <a:xfrm>
            <a:off x="8306978" y="5456583"/>
            <a:ext cx="992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Omnia Archive Downloader</a:t>
            </a:r>
            <a:endParaRPr lang="en-US" sz="36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684D1D8-7D19-4DE6-BF14-26BA50559E90}"/>
              </a:ext>
            </a:extLst>
          </p:cNvPr>
          <p:cNvSpPr/>
          <p:nvPr/>
        </p:nvSpPr>
        <p:spPr>
          <a:xfrm rot="3868101">
            <a:off x="6767969" y="4806998"/>
            <a:ext cx="677547" cy="36065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DDC692-DABD-4DF1-951C-484A1FD59BB3}"/>
              </a:ext>
            </a:extLst>
          </p:cNvPr>
          <p:cNvSpPr txBox="1"/>
          <p:nvPr/>
        </p:nvSpPr>
        <p:spPr>
          <a:xfrm>
            <a:off x="6144667" y="5085263"/>
            <a:ext cx="992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Levvia Archive Downloader</a:t>
            </a:r>
            <a:endParaRPr lang="en-US" sz="36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ounded Rectangle 6">
            <a:extLst>
              <a:ext uri="{FF2B5EF4-FFF2-40B4-BE49-F238E27FC236}">
                <a16:creationId xmlns:a16="http://schemas.microsoft.com/office/drawing/2014/main" id="{FA80BAD7-BFB2-41AE-A022-EB0A500F07F8}"/>
              </a:ext>
            </a:extLst>
          </p:cNvPr>
          <p:cNvSpPr/>
          <p:nvPr/>
        </p:nvSpPr>
        <p:spPr bwMode="gray">
          <a:xfrm>
            <a:off x="8426096" y="97339"/>
            <a:ext cx="1447271" cy="525253"/>
          </a:xfrm>
          <a:prstGeom prst="roundRect">
            <a:avLst/>
          </a:prstGeom>
          <a:solidFill>
            <a:srgbClr val="A6A6A6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t"/>
          <a:lstStyle/>
          <a:p>
            <a:pPr algn="ctr" defTabSz="685792">
              <a:lnSpc>
                <a:spcPct val="106000"/>
              </a:lnSpc>
              <a:defRPr/>
            </a:pPr>
            <a:endParaRPr lang="en-US" sz="650" dirty="0"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1E8850-51BD-47E1-827A-ED1D6BA4DEB1}"/>
              </a:ext>
            </a:extLst>
          </p:cNvPr>
          <p:cNvSpPr/>
          <p:nvPr/>
        </p:nvSpPr>
        <p:spPr>
          <a:xfrm>
            <a:off x="3318767" y="341833"/>
            <a:ext cx="254000" cy="170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509747E-C398-4E59-85BE-8C4B1B26EFE1}"/>
              </a:ext>
            </a:extLst>
          </p:cNvPr>
          <p:cNvSpPr txBox="1"/>
          <p:nvPr/>
        </p:nvSpPr>
        <p:spPr>
          <a:xfrm>
            <a:off x="3692115" y="284038"/>
            <a:ext cx="91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Reporting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Rounded Rectangle 15">
            <a:extLst>
              <a:ext uri="{FF2B5EF4-FFF2-40B4-BE49-F238E27FC236}">
                <a16:creationId xmlns:a16="http://schemas.microsoft.com/office/drawing/2014/main" id="{75A0C1F5-3CF2-470A-A042-201AE401EECE}"/>
              </a:ext>
            </a:extLst>
          </p:cNvPr>
          <p:cNvSpPr/>
          <p:nvPr/>
        </p:nvSpPr>
        <p:spPr bwMode="gray">
          <a:xfrm>
            <a:off x="8625973" y="105211"/>
            <a:ext cx="1016867" cy="46995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PowerBI</a:t>
            </a:r>
            <a:endParaRPr lang="en-US" sz="900" b="1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685792">
              <a:lnSpc>
                <a:spcPct val="106000"/>
              </a:lnSpc>
              <a:defRPr/>
            </a:pPr>
            <a:r>
              <a:rPr lang="en-US" sz="9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 Reporting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9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Extractor</a:t>
            </a:r>
            <a:endParaRPr lang="en-US" sz="676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4" name="Arrow: Bent-Up 113">
            <a:extLst>
              <a:ext uri="{FF2B5EF4-FFF2-40B4-BE49-F238E27FC236}">
                <a16:creationId xmlns:a16="http://schemas.microsoft.com/office/drawing/2014/main" id="{E5795B2D-B6EC-472F-A823-DCAA34DFF04E}"/>
              </a:ext>
            </a:extLst>
          </p:cNvPr>
          <p:cNvSpPr/>
          <p:nvPr/>
        </p:nvSpPr>
        <p:spPr>
          <a:xfrm rot="5400000">
            <a:off x="2602872" y="1567245"/>
            <a:ext cx="1936896" cy="6184448"/>
          </a:xfrm>
          <a:prstGeom prst="bentUpArrow">
            <a:avLst>
              <a:gd name="adj1" fmla="val 8007"/>
              <a:gd name="adj2" fmla="val 6563"/>
              <a:gd name="adj3" fmla="val 1675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6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580DF0-41C4-430D-856C-036F1F88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165520"/>
            <a:ext cx="11252200" cy="334102"/>
          </a:xfrm>
        </p:spPr>
        <p:txBody>
          <a:bodyPr/>
          <a:lstStyle/>
          <a:p>
            <a:r>
              <a:rPr lang="en-US" dirty="0"/>
              <a:t>Architecture Diagram Definitions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045854-B1D3-45AE-8476-F0E4B0A2B1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0" y="618067"/>
            <a:ext cx="11252200" cy="49022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 dirty="0"/>
              <a:t>Level 1 </a:t>
            </a:r>
          </a:p>
          <a:p>
            <a:pPr marL="457200" indent="-457200">
              <a:buAutoNum type="arabicPeriod"/>
            </a:pPr>
            <a:r>
              <a:rPr lang="en-US" sz="1600" dirty="0"/>
              <a:t>Clear Name of application</a:t>
            </a:r>
          </a:p>
          <a:p>
            <a:pPr marL="457200" indent="-457200">
              <a:buAutoNum type="arabicPeriod"/>
            </a:pPr>
            <a:r>
              <a:rPr lang="en-US" sz="1600" dirty="0"/>
              <a:t>Latest version </a:t>
            </a:r>
          </a:p>
          <a:p>
            <a:pPr marL="457200" indent="-457200">
              <a:buAutoNum type="arabicPeriod"/>
            </a:pPr>
            <a:r>
              <a:rPr lang="en-US" sz="1600" dirty="0"/>
              <a:t>Supported versions</a:t>
            </a:r>
          </a:p>
          <a:p>
            <a:r>
              <a:rPr lang="en-US" sz="1800" dirty="0"/>
              <a:t>4. </a:t>
            </a:r>
            <a:r>
              <a:rPr lang="en-US" sz="1600" dirty="0"/>
              <a:t>Application is a black box with a high-level business intent</a:t>
            </a:r>
          </a:p>
          <a:p>
            <a:r>
              <a:rPr lang="en-US" sz="1600" dirty="0"/>
              <a:t>5. All interfaces to other applications are identified with business terms at a high level</a:t>
            </a:r>
          </a:p>
          <a:p>
            <a:r>
              <a:rPr lang="en-US" sz="1600" dirty="0"/>
              <a:t>6. User groups with access are identified</a:t>
            </a:r>
          </a:p>
          <a:p>
            <a:r>
              <a:rPr lang="en-US" sz="1600" dirty="0"/>
              <a:t>7. Production Server that Application sits 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95569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580DF0-41C4-430D-856C-036F1F88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165520"/>
            <a:ext cx="11252200" cy="334102"/>
          </a:xfrm>
        </p:spPr>
        <p:txBody>
          <a:bodyPr/>
          <a:lstStyle/>
          <a:p>
            <a:r>
              <a:rPr lang="en-US" dirty="0"/>
              <a:t>Architecture Diagram Definitions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045854-B1D3-45AE-8476-F0E4B0A2B1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0" y="618067"/>
            <a:ext cx="11252200" cy="4902200"/>
          </a:xfrm>
        </p:spPr>
        <p:txBody>
          <a:bodyPr/>
          <a:lstStyle/>
          <a:p>
            <a:r>
              <a:rPr lang="en-US" sz="1800" dirty="0"/>
              <a:t>Level 2</a:t>
            </a:r>
          </a:p>
          <a:p>
            <a:r>
              <a:rPr lang="en-US" sz="1800" dirty="0"/>
              <a:t>Application down into components and Level 2 will be drawn for each component</a:t>
            </a:r>
          </a:p>
          <a:p>
            <a:pPr marL="342900" indent="-342900">
              <a:buAutoNum type="arabicPeriod"/>
            </a:pPr>
            <a:r>
              <a:rPr lang="en-US" sz="1800" dirty="0"/>
              <a:t>Component – clear name of the component</a:t>
            </a:r>
          </a:p>
          <a:p>
            <a:pPr marL="342900" indent="-342900">
              <a:buAutoNum type="arabicPeriod"/>
            </a:pPr>
            <a:r>
              <a:rPr lang="en-US" sz="1800" dirty="0"/>
              <a:t>Component interactions with the application</a:t>
            </a:r>
          </a:p>
          <a:p>
            <a:pPr marL="342900" indent="-342900">
              <a:buAutoNum type="arabicPeriod"/>
            </a:pPr>
            <a:r>
              <a:rPr lang="en-US" sz="1800" dirty="0"/>
              <a:t>Interfaces to external applications</a:t>
            </a:r>
          </a:p>
          <a:p>
            <a:pPr marL="342900" indent="-342900">
              <a:buAutoNum type="arabicPeriod"/>
            </a:pPr>
            <a:r>
              <a:rPr lang="en-US" sz="1800" dirty="0"/>
              <a:t>Technologies</a:t>
            </a:r>
          </a:p>
          <a:p>
            <a:pPr marL="342900" indent="-342900">
              <a:buAutoNum type="arabicPeriod"/>
            </a:pPr>
            <a:r>
              <a:rPr lang="en-US" sz="1800" dirty="0"/>
              <a:t>Cloud/On Prem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93157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580DF0-41C4-430D-856C-036F1F88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165520"/>
            <a:ext cx="11252200" cy="334102"/>
          </a:xfrm>
        </p:spPr>
        <p:txBody>
          <a:bodyPr/>
          <a:lstStyle/>
          <a:p>
            <a:r>
              <a:rPr lang="en-US" dirty="0"/>
              <a:t>Architecture Diagram Definitions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045854-B1D3-45AE-8476-F0E4B0A2B1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078" y="618067"/>
            <a:ext cx="12052781" cy="581852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400" dirty="0">
                <a:ea typeface="Verdana"/>
              </a:rPr>
              <a:t>GRA</a:t>
            </a:r>
            <a:endParaRPr lang="en-US" sz="1600">
              <a:ea typeface="Verdana"/>
            </a:endParaRPr>
          </a:p>
          <a:p>
            <a:r>
              <a:rPr lang="en-US" sz="1400" dirty="0">
                <a:ea typeface="Verdana"/>
              </a:rPr>
              <a:t>RADC – Level 3 diagrams</a:t>
            </a:r>
          </a:p>
          <a:p>
            <a:r>
              <a:rPr lang="en-US" sz="1400" dirty="0">
                <a:ea typeface="Verdana"/>
              </a:rPr>
              <a:t>DQD</a:t>
            </a:r>
          </a:p>
          <a:p>
            <a:r>
              <a:rPr lang="en-US" sz="1400" dirty="0">
                <a:ea typeface="Verdana"/>
              </a:rPr>
              <a:t>Audit Archive Tool (AAT)</a:t>
            </a:r>
          </a:p>
          <a:p>
            <a:r>
              <a:rPr lang="en-US" sz="1400" dirty="0">
                <a:ea typeface="Verdana"/>
              </a:rPr>
              <a:t>Document Extract</a:t>
            </a:r>
            <a:endParaRPr lang="en-US" dirty="0"/>
          </a:p>
          <a:p>
            <a:r>
              <a:rPr lang="en-US" sz="1400" dirty="0">
                <a:ea typeface="Verdana"/>
              </a:rPr>
              <a:t>Working Paper Transfer</a:t>
            </a:r>
          </a:p>
          <a:p>
            <a:r>
              <a:rPr lang="en-US" sz="1400" dirty="0">
                <a:ea typeface="Verdana"/>
              </a:rPr>
              <a:t>EMS Connect: Real time interface - (serves GRA and RADC) – interfaces to EMS, phases in engagement files, team member data, engagement files</a:t>
            </a:r>
          </a:p>
          <a:p>
            <a:r>
              <a:rPr lang="en-US" sz="1400" dirty="0">
                <a:ea typeface="Verdana"/>
              </a:rPr>
              <a:t>EMS API Queue processor: mechanism for batching (serves GRA and RADC) - Operations that we do to EMS – batch processes - working paper transfer, exporting docs to Omnia, GRA Save to EMS</a:t>
            </a:r>
          </a:p>
          <a:p>
            <a:r>
              <a:rPr lang="en-US" sz="1400" dirty="0">
                <a:ea typeface="Verdana"/>
              </a:rPr>
              <a:t>Omnia API Queue processor (entry in DB)works hand in hand with Omnia API </a:t>
            </a:r>
            <a:r>
              <a:rPr lang="en-US" sz="1400" dirty="0" err="1">
                <a:ea typeface="Verdana"/>
              </a:rPr>
              <a:t>poller</a:t>
            </a:r>
            <a:r>
              <a:rPr lang="en-US" sz="1400" dirty="0">
                <a:ea typeface="Verdana"/>
              </a:rPr>
              <a:t> – checks for completion</a:t>
            </a:r>
          </a:p>
          <a:p>
            <a:r>
              <a:rPr lang="en-US" sz="1400" dirty="0" err="1">
                <a:ea typeface="Verdana"/>
              </a:rPr>
              <a:t>Levvia</a:t>
            </a:r>
            <a:r>
              <a:rPr lang="en-US" sz="1400" dirty="0">
                <a:ea typeface="Verdana"/>
              </a:rPr>
              <a:t> </a:t>
            </a:r>
            <a:r>
              <a:rPr lang="en-US" sz="1400" dirty="0" err="1">
                <a:ea typeface="Verdana"/>
              </a:rPr>
              <a:t>realtime</a:t>
            </a:r>
            <a:r>
              <a:rPr lang="en-US" sz="1400" dirty="0">
                <a:ea typeface="Verdana"/>
              </a:rPr>
              <a:t> API call</a:t>
            </a:r>
          </a:p>
          <a:p>
            <a:r>
              <a:rPr lang="en-US" sz="1400" dirty="0" err="1">
                <a:ea typeface="Verdana"/>
              </a:rPr>
              <a:t>IConfirm</a:t>
            </a:r>
            <a:r>
              <a:rPr lang="en-US" sz="1400" dirty="0">
                <a:ea typeface="Verdana"/>
              </a:rPr>
              <a:t> is a batch job (no real time interface) gets data from </a:t>
            </a:r>
            <a:r>
              <a:rPr lang="en-US" sz="1400" dirty="0" err="1">
                <a:ea typeface="Verdana"/>
              </a:rPr>
              <a:t>iConfirm</a:t>
            </a:r>
            <a:r>
              <a:rPr lang="en-US" sz="1400" dirty="0">
                <a:ea typeface="Verdana"/>
              </a:rPr>
              <a:t> and parks in AO file/</a:t>
            </a:r>
            <a:r>
              <a:rPr lang="en-US" sz="1400" dirty="0" err="1">
                <a:ea typeface="Verdana"/>
              </a:rPr>
              <a:t>db</a:t>
            </a:r>
            <a:r>
              <a:rPr lang="en-US" sz="1400" dirty="0">
                <a:ea typeface="Verdana"/>
              </a:rPr>
              <a:t>? We get a status when confirmed or completed. Use Case: to confirm inventory as part of the audit; assign a request as an </a:t>
            </a:r>
            <a:r>
              <a:rPr lang="en-US" sz="1400" dirty="0" err="1">
                <a:ea typeface="Verdana"/>
              </a:rPr>
              <a:t>iConfirm</a:t>
            </a:r>
            <a:r>
              <a:rPr lang="en-US" sz="1400" dirty="0">
                <a:ea typeface="Verdana"/>
              </a:rPr>
              <a:t> task (in RADC) associate an </a:t>
            </a:r>
            <a:r>
              <a:rPr lang="en-US" sz="1400" dirty="0" err="1">
                <a:ea typeface="Verdana"/>
              </a:rPr>
              <a:t>iConfirm</a:t>
            </a:r>
            <a:r>
              <a:rPr lang="en-US" sz="1400" dirty="0">
                <a:ea typeface="Verdana"/>
              </a:rPr>
              <a:t> project – polled - what engagement files are linked to </a:t>
            </a:r>
            <a:r>
              <a:rPr lang="en-US" sz="1400" dirty="0" err="1">
                <a:ea typeface="Verdana"/>
              </a:rPr>
              <a:t>iConfirm</a:t>
            </a:r>
            <a:r>
              <a:rPr lang="en-US" sz="1400" dirty="0">
                <a:ea typeface="Verdana"/>
              </a:rPr>
              <a:t> projects – association stored on our end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Verdana"/>
              </a:rPr>
              <a:t>1. Country – geo mapping</a:t>
            </a:r>
          </a:p>
          <a:p>
            <a:r>
              <a:rPr lang="en-US" sz="1400" dirty="0">
                <a:ea typeface="Verdana"/>
              </a:rPr>
              <a:t>2 diff. Job checks status – </a:t>
            </a:r>
            <a:r>
              <a:rPr lang="en-US" sz="1400" dirty="0" err="1">
                <a:ea typeface="Verdana"/>
              </a:rPr>
              <a:t>iConfirm</a:t>
            </a:r>
            <a:r>
              <a:rPr lang="en-US" sz="1400" dirty="0">
                <a:ea typeface="Verdana"/>
              </a:rPr>
              <a:t> Sync</a:t>
            </a:r>
          </a:p>
          <a:p>
            <a:r>
              <a:rPr lang="en-US" sz="1400" dirty="0">
                <a:ea typeface="Verdana"/>
              </a:rPr>
              <a:t>3. engagement project mapping</a:t>
            </a:r>
          </a:p>
          <a:p>
            <a:r>
              <a:rPr lang="en-US" sz="1400" dirty="0">
                <a:ea typeface="Verdana"/>
              </a:rPr>
              <a:t>4. Reassigning engagement files </a:t>
            </a:r>
          </a:p>
          <a:p>
            <a:endParaRPr lang="en-US" sz="1400" dirty="0">
              <a:ea typeface="Verdana"/>
            </a:endParaRPr>
          </a:p>
          <a:p>
            <a:endParaRPr lang="en-US" sz="1400" dirty="0">
              <a:ea typeface="Verdana"/>
            </a:endParaRPr>
          </a:p>
          <a:p>
            <a:pPr marL="342900" indent="-342900">
              <a:buAutoNum type="arabicPeriod"/>
            </a:pPr>
            <a:endParaRPr lang="en-US" sz="1400" dirty="0">
              <a:ea typeface="Verdana"/>
            </a:endParaRPr>
          </a:p>
          <a:p>
            <a:pPr marL="342900" indent="-342900">
              <a:buAutoNum type="arabicPeriod"/>
            </a:pPr>
            <a:endParaRPr lang="en-US" sz="1400" dirty="0">
              <a:ea typeface="Verdana"/>
            </a:endParaRPr>
          </a:p>
          <a:p>
            <a:pPr marL="342900" indent="-342900">
              <a:buAutoNum type="arabicPeriod"/>
            </a:pPr>
            <a:endParaRPr lang="en-US" sz="1400" dirty="0">
              <a:ea typeface="Verdana"/>
            </a:endParaRPr>
          </a:p>
          <a:p>
            <a:pPr marL="342900" indent="-342900">
              <a:buAutoNum type="arabicPeriod"/>
            </a:pPr>
            <a:endParaRPr lang="en-US" sz="1400" dirty="0">
              <a:ea typeface="Verdana"/>
            </a:endParaRPr>
          </a:p>
          <a:p>
            <a:endParaRPr lang="en-US" sz="1400" dirty="0">
              <a:ea typeface="Verdana"/>
            </a:endParaRPr>
          </a:p>
          <a:p>
            <a:pPr marL="342900" indent="-342900">
              <a:buAutoNum type="arabicPeriod"/>
            </a:pPr>
            <a:endParaRPr lang="en-US" sz="14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836264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580DF0-41C4-430D-856C-036F1F88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165520"/>
            <a:ext cx="11252200" cy="334102"/>
          </a:xfrm>
        </p:spPr>
        <p:txBody>
          <a:bodyPr/>
          <a:lstStyle/>
          <a:p>
            <a:r>
              <a:rPr lang="en-US" dirty="0"/>
              <a:t>Architecture Diagram Definitions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045854-B1D3-45AE-8476-F0E4B0A2B1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078" y="405865"/>
            <a:ext cx="12052781" cy="603073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400" dirty="0">
                <a:ea typeface="Verdana"/>
              </a:rPr>
              <a:t>GRA</a:t>
            </a:r>
            <a:endParaRPr lang="en-US" sz="1600">
              <a:ea typeface="Verdana"/>
            </a:endParaRPr>
          </a:p>
          <a:p>
            <a:r>
              <a:rPr lang="en-US" sz="1400" dirty="0">
                <a:ea typeface="Verdana"/>
              </a:rPr>
              <a:t>RADC – Level 3 diagrams</a:t>
            </a:r>
          </a:p>
          <a:p>
            <a:r>
              <a:rPr lang="en-US" sz="1400" dirty="0">
                <a:ea typeface="Verdana"/>
              </a:rPr>
              <a:t>DQD</a:t>
            </a:r>
          </a:p>
          <a:p>
            <a:r>
              <a:rPr lang="en-US" sz="1400" dirty="0">
                <a:ea typeface="Verdana"/>
              </a:rPr>
              <a:t>Audit Archive Tool (AAT)</a:t>
            </a:r>
          </a:p>
          <a:p>
            <a:r>
              <a:rPr lang="en-US" sz="1400" dirty="0">
                <a:ea typeface="Verdana"/>
              </a:rPr>
              <a:t>Document Extract</a:t>
            </a:r>
            <a:endParaRPr lang="en-US" dirty="0"/>
          </a:p>
          <a:p>
            <a:r>
              <a:rPr lang="en-US" sz="1400" dirty="0">
                <a:ea typeface="Verdana"/>
              </a:rPr>
              <a:t>Working Paper Transfer</a:t>
            </a:r>
          </a:p>
          <a:p>
            <a:r>
              <a:rPr lang="en-US" sz="1400" dirty="0">
                <a:ea typeface="Verdana"/>
              </a:rPr>
              <a:t>EMS Connect: Real time interface - (serves GRA and RADC) – interfaces to EMS, phases in engagement files, team member data, engagement files</a:t>
            </a:r>
          </a:p>
          <a:p>
            <a:r>
              <a:rPr lang="en-US" sz="1400" dirty="0">
                <a:ea typeface="Verdana"/>
              </a:rPr>
              <a:t>EMS API Queue processor: mechanism for batching (serves GRA and RADC) - Operations that we do to EMS – batch processes - working paper transfer, exporting docs to Omnia, GRA Save to EMS</a:t>
            </a:r>
          </a:p>
          <a:p>
            <a:r>
              <a:rPr lang="en-US" sz="1400" dirty="0">
                <a:ea typeface="Verdana"/>
              </a:rPr>
              <a:t>Omnia API Queue processor (entry in DB)works hand in hand with Omnia API </a:t>
            </a:r>
            <a:r>
              <a:rPr lang="en-US" sz="1400" dirty="0" err="1">
                <a:ea typeface="Verdana"/>
              </a:rPr>
              <a:t>poller</a:t>
            </a:r>
            <a:r>
              <a:rPr lang="en-US" sz="1400" dirty="0">
                <a:ea typeface="Verdana"/>
              </a:rPr>
              <a:t> – checks for completion</a:t>
            </a:r>
          </a:p>
          <a:p>
            <a:r>
              <a:rPr lang="en-US" sz="1400">
                <a:ea typeface="Verdana"/>
              </a:rPr>
              <a:t>Workflow Online (WFO) cloud component – </a:t>
            </a:r>
            <a:r>
              <a:rPr lang="en-US" sz="1400" err="1">
                <a:ea typeface="Verdana"/>
              </a:rPr>
              <a:t>Levvia</a:t>
            </a:r>
            <a:r>
              <a:rPr lang="en-US" sz="1400">
                <a:ea typeface="Verdana"/>
              </a:rPr>
              <a:t>, Omnia in those geos</a:t>
            </a:r>
            <a:endParaRPr lang="en-US" sz="1400" dirty="0">
              <a:ea typeface="Verdana"/>
            </a:endParaRPr>
          </a:p>
          <a:p>
            <a:r>
              <a:rPr lang="en-US" sz="1400">
                <a:ea typeface="Verdana"/>
              </a:rPr>
              <a:t>Workflow On Prem – talks to EMS Connect which talks to EMS</a:t>
            </a:r>
            <a:endParaRPr lang="en-US" sz="1400" dirty="0">
              <a:ea typeface="Verdana"/>
            </a:endParaRPr>
          </a:p>
          <a:p>
            <a:r>
              <a:rPr lang="en-US" sz="1400" dirty="0" err="1">
                <a:ea typeface="Verdana"/>
              </a:rPr>
              <a:t>Levvia</a:t>
            </a:r>
            <a:r>
              <a:rPr lang="en-US" sz="1400" dirty="0">
                <a:ea typeface="Verdana"/>
              </a:rPr>
              <a:t> </a:t>
            </a:r>
            <a:r>
              <a:rPr lang="en-US" sz="1400" dirty="0" err="1">
                <a:ea typeface="Verdana"/>
              </a:rPr>
              <a:t>realtime</a:t>
            </a:r>
            <a:r>
              <a:rPr lang="en-US" sz="1400" dirty="0">
                <a:ea typeface="Verdana"/>
              </a:rPr>
              <a:t> API call</a:t>
            </a:r>
          </a:p>
          <a:p>
            <a:r>
              <a:rPr lang="en-US" sz="1400" dirty="0" err="1">
                <a:ea typeface="Verdana"/>
              </a:rPr>
              <a:t>IConfirm</a:t>
            </a:r>
            <a:r>
              <a:rPr lang="en-US" sz="1400" dirty="0">
                <a:ea typeface="Verdana"/>
              </a:rPr>
              <a:t> is a batch job (no real time interface) gets data from </a:t>
            </a:r>
            <a:r>
              <a:rPr lang="en-US" sz="1400" dirty="0" err="1">
                <a:ea typeface="Verdana"/>
              </a:rPr>
              <a:t>iConfirm</a:t>
            </a:r>
            <a:r>
              <a:rPr lang="en-US" sz="1400" dirty="0">
                <a:ea typeface="Verdana"/>
              </a:rPr>
              <a:t> and parks in AO file/</a:t>
            </a:r>
            <a:r>
              <a:rPr lang="en-US" sz="1400" dirty="0" err="1">
                <a:ea typeface="Verdana"/>
              </a:rPr>
              <a:t>db</a:t>
            </a:r>
            <a:r>
              <a:rPr lang="en-US" sz="1400" dirty="0">
                <a:ea typeface="Verdana"/>
              </a:rPr>
              <a:t>? We get a status when confirmed or completed. Use Case: to confirm inventory as part of the audit; assign a request as an </a:t>
            </a:r>
            <a:r>
              <a:rPr lang="en-US" sz="1400" dirty="0" err="1">
                <a:ea typeface="Verdana"/>
              </a:rPr>
              <a:t>iConfirm</a:t>
            </a:r>
            <a:r>
              <a:rPr lang="en-US" sz="1400" dirty="0">
                <a:ea typeface="Verdana"/>
              </a:rPr>
              <a:t> task (in RADC) associate an </a:t>
            </a:r>
            <a:r>
              <a:rPr lang="en-US" sz="1400" dirty="0" err="1">
                <a:ea typeface="Verdana"/>
              </a:rPr>
              <a:t>iConfirm</a:t>
            </a:r>
            <a:r>
              <a:rPr lang="en-US" sz="1400" dirty="0">
                <a:ea typeface="Verdana"/>
              </a:rPr>
              <a:t> project – polled - what engagement files are linked to </a:t>
            </a:r>
            <a:r>
              <a:rPr lang="en-US" sz="1400" dirty="0" err="1">
                <a:ea typeface="Verdana"/>
              </a:rPr>
              <a:t>iConfirm</a:t>
            </a:r>
            <a:r>
              <a:rPr lang="en-US" sz="1400" dirty="0">
                <a:ea typeface="Verdana"/>
              </a:rPr>
              <a:t> projects – association stored on our end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Verdana"/>
              </a:rPr>
              <a:t>1. Country – geo mapping</a:t>
            </a:r>
          </a:p>
          <a:p>
            <a:r>
              <a:rPr lang="en-US" sz="1400" dirty="0">
                <a:ea typeface="Verdana"/>
              </a:rPr>
              <a:t>2 diff. Job checks status – </a:t>
            </a:r>
            <a:r>
              <a:rPr lang="en-US" sz="1400" dirty="0" err="1">
                <a:ea typeface="Verdana"/>
              </a:rPr>
              <a:t>iConfirm</a:t>
            </a:r>
            <a:r>
              <a:rPr lang="en-US" sz="1400" dirty="0">
                <a:ea typeface="Verdana"/>
              </a:rPr>
              <a:t> Sync</a:t>
            </a:r>
          </a:p>
          <a:p>
            <a:r>
              <a:rPr lang="en-US" sz="1400" dirty="0">
                <a:ea typeface="Verdana"/>
              </a:rPr>
              <a:t>3. engagement project mapping</a:t>
            </a:r>
          </a:p>
          <a:p>
            <a:r>
              <a:rPr lang="en-US" sz="1400" dirty="0">
                <a:ea typeface="Verdana"/>
              </a:rPr>
              <a:t>4. Reassigning engagement files </a:t>
            </a:r>
          </a:p>
          <a:p>
            <a:endParaRPr lang="en-US" sz="1400" dirty="0">
              <a:ea typeface="Verdana"/>
            </a:endParaRPr>
          </a:p>
          <a:p>
            <a:endParaRPr lang="en-US" sz="1400" dirty="0">
              <a:ea typeface="Verdana"/>
            </a:endParaRPr>
          </a:p>
          <a:p>
            <a:pPr marL="342900" indent="-342900">
              <a:buAutoNum type="arabicPeriod"/>
            </a:pPr>
            <a:endParaRPr lang="en-US" sz="1400" dirty="0">
              <a:ea typeface="Verdana"/>
            </a:endParaRPr>
          </a:p>
          <a:p>
            <a:pPr marL="342900" indent="-342900">
              <a:buAutoNum type="arabicPeriod"/>
            </a:pPr>
            <a:endParaRPr lang="en-US" sz="1400" dirty="0">
              <a:ea typeface="Verdana"/>
            </a:endParaRPr>
          </a:p>
          <a:p>
            <a:pPr marL="342900" indent="-342900">
              <a:buAutoNum type="arabicPeriod"/>
            </a:pPr>
            <a:endParaRPr lang="en-US" sz="1400" dirty="0">
              <a:ea typeface="Verdana"/>
            </a:endParaRPr>
          </a:p>
          <a:p>
            <a:pPr marL="342900" indent="-342900">
              <a:buAutoNum type="arabicPeriod"/>
            </a:pPr>
            <a:endParaRPr lang="en-US" sz="1400" dirty="0">
              <a:ea typeface="Verdana"/>
            </a:endParaRPr>
          </a:p>
          <a:p>
            <a:endParaRPr lang="en-US" sz="1400" dirty="0">
              <a:ea typeface="Verdana"/>
            </a:endParaRPr>
          </a:p>
          <a:p>
            <a:pPr marL="342900" indent="-342900">
              <a:buAutoNum type="arabicPeriod"/>
            </a:pPr>
            <a:endParaRPr lang="en-US" sz="14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854145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580DF0-41C4-430D-856C-036F1F88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165520"/>
            <a:ext cx="11252200" cy="334102"/>
          </a:xfrm>
        </p:spPr>
        <p:txBody>
          <a:bodyPr/>
          <a:lstStyle/>
          <a:p>
            <a:r>
              <a:rPr lang="en-US" dirty="0"/>
              <a:t>Architecture Diagram Definitions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045854-B1D3-45AE-8476-F0E4B0A2B1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0" y="618067"/>
            <a:ext cx="11252200" cy="4902200"/>
          </a:xfrm>
        </p:spPr>
        <p:txBody>
          <a:bodyPr/>
          <a:lstStyle/>
          <a:p>
            <a:r>
              <a:rPr lang="en-US" sz="1800" dirty="0"/>
              <a:t>Level 3</a:t>
            </a:r>
          </a:p>
          <a:p>
            <a:pPr marL="342900" indent="-342900">
              <a:buAutoNum type="arabicPeriod"/>
            </a:pPr>
            <a:r>
              <a:rPr lang="en-US" sz="1800" dirty="0"/>
              <a:t>Technologies</a:t>
            </a:r>
          </a:p>
          <a:p>
            <a:pPr marL="342900" indent="-342900">
              <a:buAutoNum type="arabicPeriod"/>
            </a:pPr>
            <a:r>
              <a:rPr lang="en-US" sz="1800" dirty="0"/>
              <a:t>Databases</a:t>
            </a:r>
          </a:p>
          <a:p>
            <a:pPr marL="342900" indent="-342900">
              <a:buAutoNum type="arabicPeriod"/>
            </a:pPr>
            <a:r>
              <a:rPr lang="en-US" sz="1800" dirty="0"/>
              <a:t>Interactions with other components</a:t>
            </a:r>
          </a:p>
          <a:p>
            <a:pPr marL="342900" indent="-342900">
              <a:buAutoNum type="arabicPeriod"/>
            </a:pPr>
            <a:r>
              <a:rPr lang="en-US" sz="1800" dirty="0"/>
              <a:t>Security</a:t>
            </a:r>
          </a:p>
          <a:p>
            <a:pPr marL="342900" indent="-342900">
              <a:buAutoNum type="arabicPeriod"/>
            </a:pPr>
            <a:r>
              <a:rPr lang="en-US" sz="1800" dirty="0"/>
              <a:t>Tools, 3</a:t>
            </a:r>
            <a:r>
              <a:rPr lang="en-US" sz="1800" baseline="30000" dirty="0"/>
              <a:t>rd</a:t>
            </a:r>
            <a:r>
              <a:rPr lang="en-US" sz="1800" dirty="0"/>
              <a:t> party software used – software licenses</a:t>
            </a:r>
          </a:p>
          <a:p>
            <a:pPr marL="342900" indent="-3429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3324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580DF0-41C4-430D-856C-036F1F88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165520"/>
            <a:ext cx="11252200" cy="334102"/>
          </a:xfrm>
        </p:spPr>
        <p:txBody>
          <a:bodyPr/>
          <a:lstStyle/>
          <a:p>
            <a:r>
              <a:rPr lang="en-US" dirty="0"/>
              <a:t>Architecture Diagram Definitions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045854-B1D3-45AE-8476-F0E4B0A2B1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0" y="618067"/>
            <a:ext cx="11252200" cy="49022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 dirty="0"/>
              <a:t>Level 3 - RADC</a:t>
            </a:r>
          </a:p>
          <a:p>
            <a:pPr marL="342900" indent="-342900">
              <a:buAutoNum type="arabicPeriod"/>
            </a:pPr>
            <a:endParaRPr lang="en-US" sz="18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811043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700930-2E9F-9F4C-92D5-25DFBE94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90943"/>
            <a:ext cx="6392076" cy="334102"/>
          </a:xfrm>
        </p:spPr>
        <p:txBody>
          <a:bodyPr/>
          <a:lstStyle/>
          <a:p>
            <a:r>
              <a:rPr lang="en-US" b="1" dirty="0"/>
              <a:t>Level 1 </a:t>
            </a:r>
            <a:r>
              <a:rPr lang="en-US" sz="1400" dirty="0"/>
              <a:t>(App is black box, all interfaces identified)</a:t>
            </a:r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3C347-0109-4D48-B128-1965A3C23FE5}"/>
              </a:ext>
            </a:extLst>
          </p:cNvPr>
          <p:cNvCxnSpPr>
            <a:cxnSpLocks/>
            <a:stCxn id="223" idx="3"/>
          </p:cNvCxnSpPr>
          <p:nvPr/>
        </p:nvCxnSpPr>
        <p:spPr>
          <a:xfrm>
            <a:off x="2367728" y="2624607"/>
            <a:ext cx="26204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92B906D-A30A-694F-B941-390F0736E77F}"/>
              </a:ext>
            </a:extLst>
          </p:cNvPr>
          <p:cNvSpPr/>
          <p:nvPr/>
        </p:nvSpPr>
        <p:spPr bwMode="gray">
          <a:xfrm>
            <a:off x="4988157" y="880565"/>
            <a:ext cx="1360252" cy="5847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/>
              <a:t>Audit Online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128FC-FCF5-4CFB-9425-3FE8E2A6E3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59173" y="135235"/>
            <a:ext cx="1828027" cy="362722"/>
          </a:xfrm>
        </p:spPr>
        <p:txBody>
          <a:bodyPr/>
          <a:lstStyle/>
          <a:p>
            <a:r>
              <a:rPr lang="en-US" dirty="0"/>
              <a:t>Audit Online</a:t>
            </a:r>
          </a:p>
        </p:txBody>
      </p:sp>
      <p:sp>
        <p:nvSpPr>
          <p:cNvPr id="223" name="Rounded Rectangle 9">
            <a:extLst>
              <a:ext uri="{FF2B5EF4-FFF2-40B4-BE49-F238E27FC236}">
                <a16:creationId xmlns:a16="http://schemas.microsoft.com/office/drawing/2014/main" id="{9AC8846B-1A1A-4437-B0E2-7461DE73952F}"/>
              </a:ext>
            </a:extLst>
          </p:cNvPr>
          <p:cNvSpPr/>
          <p:nvPr/>
        </p:nvSpPr>
        <p:spPr bwMode="gray">
          <a:xfrm>
            <a:off x="422434" y="2270229"/>
            <a:ext cx="1945294" cy="70875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System (CMS)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Prem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Contact: Sowmya (USI) - Rachel</a:t>
            </a:r>
            <a:endParaRPr lang="en-US" sz="9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18AEC18-CB4D-452D-9385-31DA2715F2DC}"/>
              </a:ext>
            </a:extLst>
          </p:cNvPr>
          <p:cNvSpPr txBox="1"/>
          <p:nvPr/>
        </p:nvSpPr>
        <p:spPr>
          <a:xfrm>
            <a:off x="2412553" y="2449272"/>
            <a:ext cx="2680029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Risk Assessment Questions, Risks, Controls, Procedures</a:t>
            </a:r>
          </a:p>
        </p:txBody>
      </p:sp>
      <p:sp>
        <p:nvSpPr>
          <p:cNvPr id="225" name="Rounded Rectangle 15">
            <a:extLst>
              <a:ext uri="{FF2B5EF4-FFF2-40B4-BE49-F238E27FC236}">
                <a16:creationId xmlns:a16="http://schemas.microsoft.com/office/drawing/2014/main" id="{F88E827E-7F20-4E11-B7CD-99A3EB30610D}"/>
              </a:ext>
            </a:extLst>
          </p:cNvPr>
          <p:cNvSpPr/>
          <p:nvPr/>
        </p:nvSpPr>
        <p:spPr bwMode="gray">
          <a:xfrm>
            <a:off x="424511" y="3142716"/>
            <a:ext cx="1966518" cy="84025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Engagement Management System (EMS)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Prem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Contact: Vijaya Rudraraju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SME: </a:t>
            </a:r>
            <a:endParaRPr lang="en-US" sz="9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7" name="Rounded Rectangle 9">
            <a:extLst>
              <a:ext uri="{FF2B5EF4-FFF2-40B4-BE49-F238E27FC236}">
                <a16:creationId xmlns:a16="http://schemas.microsoft.com/office/drawing/2014/main" id="{8E6B1B4E-1DEB-43FB-91BD-C4D76543C9F3}"/>
              </a:ext>
            </a:extLst>
          </p:cNvPr>
          <p:cNvSpPr/>
          <p:nvPr/>
        </p:nvSpPr>
        <p:spPr bwMode="gray">
          <a:xfrm>
            <a:off x="422433" y="4182574"/>
            <a:ext cx="1966518" cy="70875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 dirty="0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Levvia</a:t>
            </a:r>
            <a:endParaRPr lang="en-US" sz="9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Cloud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Contact: Saurabh </a:t>
            </a:r>
            <a:r>
              <a:rPr lang="en-US" sz="750" dirty="0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Mundhra</a:t>
            </a:r>
            <a:endParaRPr lang="en-US" sz="75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SME: </a:t>
            </a:r>
            <a:endParaRPr lang="en-US" sz="9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9" name="Rounded Rectangle 9">
            <a:extLst>
              <a:ext uri="{FF2B5EF4-FFF2-40B4-BE49-F238E27FC236}">
                <a16:creationId xmlns:a16="http://schemas.microsoft.com/office/drawing/2014/main" id="{52694746-6577-4DDC-81AD-B23C01DFE7AD}"/>
              </a:ext>
            </a:extLst>
          </p:cNvPr>
          <p:cNvSpPr/>
          <p:nvPr/>
        </p:nvSpPr>
        <p:spPr bwMode="gray">
          <a:xfrm>
            <a:off x="422433" y="5061664"/>
            <a:ext cx="1989073" cy="70875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Omnia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Cloud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Contact: Joe </a:t>
            </a:r>
            <a:r>
              <a:rPr lang="en-US" sz="750" dirty="0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Dages</a:t>
            </a:r>
            <a:endParaRPr lang="en-US" sz="75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SME:</a:t>
            </a:r>
            <a:endParaRPr lang="en-US" sz="9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0" name="Rounded Rectangle 9">
            <a:extLst>
              <a:ext uri="{FF2B5EF4-FFF2-40B4-BE49-F238E27FC236}">
                <a16:creationId xmlns:a16="http://schemas.microsoft.com/office/drawing/2014/main" id="{2BB5BF79-84C3-4F21-8101-FF453CB415B9}"/>
              </a:ext>
            </a:extLst>
          </p:cNvPr>
          <p:cNvSpPr/>
          <p:nvPr/>
        </p:nvSpPr>
        <p:spPr bwMode="gray">
          <a:xfrm>
            <a:off x="442586" y="5945755"/>
            <a:ext cx="1968920" cy="70875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 dirty="0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Iconfirm</a:t>
            </a:r>
            <a:endParaRPr lang="en-US" sz="9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Cloud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Contact: </a:t>
            </a:r>
            <a:r>
              <a:rPr lang="en-US" sz="750" dirty="0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Shriprasad</a:t>
            </a: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Kolhatkar</a:t>
            </a:r>
            <a:endParaRPr lang="en-US" sz="9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6238F28-27B1-4D3C-B866-1C85709C59D7}"/>
              </a:ext>
            </a:extLst>
          </p:cNvPr>
          <p:cNvSpPr txBox="1"/>
          <p:nvPr/>
        </p:nvSpPr>
        <p:spPr>
          <a:xfrm>
            <a:off x="2483643" y="3451133"/>
            <a:ext cx="1952220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Risks, Controls, Procedures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1444CF6-FFBE-4EE4-97CF-5249A2C1D63A}"/>
              </a:ext>
            </a:extLst>
          </p:cNvPr>
          <p:cNvCxnSpPr>
            <a:cxnSpLocks/>
          </p:cNvCxnSpPr>
          <p:nvPr/>
        </p:nvCxnSpPr>
        <p:spPr>
          <a:xfrm>
            <a:off x="2411506" y="3625367"/>
            <a:ext cx="2576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01EA589-A49A-41FE-BD06-4A0BBA85F3B2}"/>
              </a:ext>
            </a:extLst>
          </p:cNvPr>
          <p:cNvCxnSpPr>
            <a:cxnSpLocks/>
          </p:cNvCxnSpPr>
          <p:nvPr/>
        </p:nvCxnSpPr>
        <p:spPr>
          <a:xfrm flipV="1">
            <a:off x="2391029" y="4658282"/>
            <a:ext cx="2597128" cy="1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E7486426-C2C3-4B1D-A850-9798E159081B}"/>
              </a:ext>
            </a:extLst>
          </p:cNvPr>
          <p:cNvCxnSpPr>
            <a:cxnSpLocks/>
            <a:stCxn id="229" idx="3"/>
          </p:cNvCxnSpPr>
          <p:nvPr/>
        </p:nvCxnSpPr>
        <p:spPr>
          <a:xfrm>
            <a:off x="2411506" y="5416042"/>
            <a:ext cx="2576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0A193FB6-09C8-4E61-B5A5-8C982AC1A34C}"/>
              </a:ext>
            </a:extLst>
          </p:cNvPr>
          <p:cNvCxnSpPr>
            <a:cxnSpLocks/>
          </p:cNvCxnSpPr>
          <p:nvPr/>
        </p:nvCxnSpPr>
        <p:spPr>
          <a:xfrm>
            <a:off x="2411506" y="6429054"/>
            <a:ext cx="2576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ounded Rectangle 9">
            <a:extLst>
              <a:ext uri="{FF2B5EF4-FFF2-40B4-BE49-F238E27FC236}">
                <a16:creationId xmlns:a16="http://schemas.microsoft.com/office/drawing/2014/main" id="{82023968-4DB6-419B-A5BA-370E0D70D61F}"/>
              </a:ext>
            </a:extLst>
          </p:cNvPr>
          <p:cNvSpPr/>
          <p:nvPr/>
        </p:nvSpPr>
        <p:spPr bwMode="gray">
          <a:xfrm>
            <a:off x="7710738" y="2028782"/>
            <a:ext cx="1471869" cy="70875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 dirty="0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PowerBI</a:t>
            </a:r>
            <a:endParaRPr lang="en-US" sz="9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 Reporting Data Extractor</a:t>
            </a:r>
            <a:endParaRPr lang="en-US" sz="9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9" name="Rounded Rectangle 9">
            <a:extLst>
              <a:ext uri="{FF2B5EF4-FFF2-40B4-BE49-F238E27FC236}">
                <a16:creationId xmlns:a16="http://schemas.microsoft.com/office/drawing/2014/main" id="{E544EBBD-B8D1-45A7-B8BE-84ED8D989D69}"/>
              </a:ext>
            </a:extLst>
          </p:cNvPr>
          <p:cNvSpPr/>
          <p:nvPr/>
        </p:nvSpPr>
        <p:spPr bwMode="gray">
          <a:xfrm>
            <a:off x="7710738" y="2892689"/>
            <a:ext cx="2448062" cy="127085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Reporting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800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Enable Audit Transformation Reporting for Global Leaders, Member Firm Transformation Leaders, Deployment &amp; Adoption Leaders, and RADC Leaders</a:t>
            </a:r>
          </a:p>
          <a:p>
            <a:pPr algn="ctr" defTabSz="685792">
              <a:lnSpc>
                <a:spcPct val="106000"/>
              </a:lnSpc>
              <a:defRPr/>
            </a:pPr>
            <a:endParaRPr lang="en-US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685792">
              <a:lnSpc>
                <a:spcPct val="106000"/>
              </a:lnSpc>
              <a:defRPr/>
            </a:pPr>
            <a:r>
              <a:rPr lang="en-US" sz="800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Monitoring adoption of RADC, GRA and </a:t>
            </a:r>
            <a:r>
              <a:rPr lang="en-US" sz="800" dirty="0" err="1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Levvia</a:t>
            </a:r>
            <a:endParaRPr lang="en-US" sz="800" dirty="0"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685792">
              <a:lnSpc>
                <a:spcPct val="106000"/>
              </a:lnSpc>
              <a:defRPr/>
            </a:pPr>
            <a:endParaRPr lang="en-US" sz="9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A005E189-2EDF-4252-B752-0C674BD64AE3}"/>
              </a:ext>
            </a:extLst>
          </p:cNvPr>
          <p:cNvCxnSpPr>
            <a:cxnSpLocks/>
            <a:endCxn id="258" idx="1"/>
          </p:cNvCxnSpPr>
          <p:nvPr/>
        </p:nvCxnSpPr>
        <p:spPr>
          <a:xfrm>
            <a:off x="6348409" y="2383160"/>
            <a:ext cx="13623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1FFD1154-38BD-41FC-8F71-79EA1DE0AC04}"/>
              </a:ext>
            </a:extLst>
          </p:cNvPr>
          <p:cNvSpPr txBox="1"/>
          <p:nvPr/>
        </p:nvSpPr>
        <p:spPr>
          <a:xfrm>
            <a:off x="6441023" y="2221343"/>
            <a:ext cx="1130572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RADC Operational data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D399C77-7228-4559-91E6-6F06E4B8F586}"/>
              </a:ext>
            </a:extLst>
          </p:cNvPr>
          <p:cNvSpPr txBox="1"/>
          <p:nvPr/>
        </p:nvSpPr>
        <p:spPr>
          <a:xfrm>
            <a:off x="6449986" y="3610874"/>
            <a:ext cx="1130572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RADC Operational data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F4F4858E-32EB-4249-A089-1EA47FCDDA91}"/>
              </a:ext>
            </a:extLst>
          </p:cNvPr>
          <p:cNvCxnSpPr>
            <a:cxnSpLocks/>
          </p:cNvCxnSpPr>
          <p:nvPr/>
        </p:nvCxnSpPr>
        <p:spPr>
          <a:xfrm>
            <a:off x="6348409" y="3759021"/>
            <a:ext cx="13623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50ADB70E-6CAF-4D0B-A911-7302DAEC3F00}"/>
              </a:ext>
            </a:extLst>
          </p:cNvPr>
          <p:cNvSpPr txBox="1"/>
          <p:nvPr/>
        </p:nvSpPr>
        <p:spPr>
          <a:xfrm>
            <a:off x="2562512" y="4511847"/>
            <a:ext cx="1952220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Engagement File Metadata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7466BFF-6059-4398-BC4E-DBBC7C0B551C}"/>
              </a:ext>
            </a:extLst>
          </p:cNvPr>
          <p:cNvSpPr txBox="1"/>
          <p:nvPr/>
        </p:nvSpPr>
        <p:spPr>
          <a:xfrm>
            <a:off x="2562512" y="5271319"/>
            <a:ext cx="1952220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Engagement File Metadata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57F05A4-2549-484F-B2F2-972FEBF6069F}"/>
              </a:ext>
            </a:extLst>
          </p:cNvPr>
          <p:cNvSpPr txBox="1"/>
          <p:nvPr/>
        </p:nvSpPr>
        <p:spPr>
          <a:xfrm>
            <a:off x="2582763" y="6260077"/>
            <a:ext cx="1952220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Confirmation Data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6CA6E58-0A29-41B2-B057-C7B0C4B99768}"/>
              </a:ext>
            </a:extLst>
          </p:cNvPr>
          <p:cNvSpPr txBox="1"/>
          <p:nvPr/>
        </p:nvSpPr>
        <p:spPr>
          <a:xfrm>
            <a:off x="2483643" y="3677469"/>
            <a:ext cx="1952220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Engagement File Metadata</a:t>
            </a:r>
          </a:p>
        </p:txBody>
      </p:sp>
      <p:pic>
        <p:nvPicPr>
          <p:cNvPr id="38" name="Graphic 37" descr="Users">
            <a:extLst>
              <a:ext uri="{FF2B5EF4-FFF2-40B4-BE49-F238E27FC236}">
                <a16:creationId xmlns:a16="http://schemas.microsoft.com/office/drawing/2014/main" id="{10DAD218-59A9-47AA-B33E-188C2A512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8167" y="675014"/>
            <a:ext cx="914400" cy="914400"/>
          </a:xfrm>
          <a:prstGeom prst="rect">
            <a:avLst/>
          </a:prstGeom>
        </p:spPr>
      </p:pic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9DC9ECE1-51D9-4445-B230-E6C7ABB25EEB}"/>
              </a:ext>
            </a:extLst>
          </p:cNvPr>
          <p:cNvCxnSpPr>
            <a:cxnSpLocks/>
          </p:cNvCxnSpPr>
          <p:nvPr/>
        </p:nvCxnSpPr>
        <p:spPr>
          <a:xfrm>
            <a:off x="3808239" y="1208391"/>
            <a:ext cx="1179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Cylinder 286">
            <a:extLst>
              <a:ext uri="{FF2B5EF4-FFF2-40B4-BE49-F238E27FC236}">
                <a16:creationId xmlns:a16="http://schemas.microsoft.com/office/drawing/2014/main" id="{8FDB6F23-B697-4FB6-9C51-101237960793}"/>
              </a:ext>
            </a:extLst>
          </p:cNvPr>
          <p:cNvSpPr/>
          <p:nvPr/>
        </p:nvSpPr>
        <p:spPr bwMode="gray">
          <a:xfrm>
            <a:off x="7946303" y="5396651"/>
            <a:ext cx="1699154" cy="944266"/>
          </a:xfrm>
          <a:prstGeom prst="can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66676" tIns="66676" rIns="66676" bIns="66676" rtlCol="0" anchor="ctr"/>
          <a:lstStyle/>
          <a:p>
            <a:pPr algn="ctr" defTabSz="914367">
              <a:lnSpc>
                <a:spcPct val="106000"/>
              </a:lnSpc>
              <a:defRPr/>
            </a:pPr>
            <a:r>
              <a:rPr lang="en-US" sz="825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Diagnostics Extract</a:t>
            </a:r>
          </a:p>
          <a:p>
            <a:pPr algn="ctr" defTabSz="914367">
              <a:lnSpc>
                <a:spcPct val="106000"/>
              </a:lnSpc>
              <a:defRPr/>
            </a:pPr>
            <a:r>
              <a:rPr lang="en-US" sz="825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Contact: </a:t>
            </a:r>
          </a:p>
          <a:p>
            <a:pPr algn="ctr" defTabSz="914367">
              <a:lnSpc>
                <a:spcPct val="106000"/>
              </a:lnSpc>
              <a:defRPr/>
            </a:pPr>
            <a:r>
              <a:rPr lang="en-US" sz="825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SME:</a:t>
            </a:r>
            <a:endParaRPr lang="en-US" sz="825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71C33CF-D6F7-40F5-AA00-56D0CBDD3058}"/>
              </a:ext>
            </a:extLst>
          </p:cNvPr>
          <p:cNvSpPr txBox="1"/>
          <p:nvPr/>
        </p:nvSpPr>
        <p:spPr>
          <a:xfrm>
            <a:off x="6602386" y="5464058"/>
            <a:ext cx="1130572" cy="809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1000" b="1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DQD:</a:t>
            </a:r>
            <a:r>
              <a:rPr lang="en-US" sz="1000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Diagnostics Quality Dashboards; Various quality and Milestone indicators for “all” the practitioner's engagements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948086B7-23C7-436D-93BF-EABECF861093}"/>
              </a:ext>
            </a:extLst>
          </p:cNvPr>
          <p:cNvCxnSpPr>
            <a:cxnSpLocks/>
          </p:cNvCxnSpPr>
          <p:nvPr/>
        </p:nvCxnSpPr>
        <p:spPr>
          <a:xfrm flipH="1">
            <a:off x="6348409" y="5897880"/>
            <a:ext cx="15885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" name="Graphic 303" descr="Users">
            <a:extLst>
              <a:ext uri="{FF2B5EF4-FFF2-40B4-BE49-F238E27FC236}">
                <a16:creationId xmlns:a16="http://schemas.microsoft.com/office/drawing/2014/main" id="{72F6BA54-8B11-4FCE-B294-5679C04D1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6992" y="796396"/>
            <a:ext cx="914400" cy="914400"/>
          </a:xfrm>
          <a:prstGeom prst="rect">
            <a:avLst/>
          </a:prstGeom>
        </p:spPr>
      </p:pic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166B53C6-99DF-4293-9A39-74341E2EB430}"/>
              </a:ext>
            </a:extLst>
          </p:cNvPr>
          <p:cNvCxnSpPr>
            <a:cxnSpLocks/>
            <a:stCxn id="304" idx="1"/>
          </p:cNvCxnSpPr>
          <p:nvPr/>
        </p:nvCxnSpPr>
        <p:spPr>
          <a:xfrm flipH="1">
            <a:off x="6328171" y="1253596"/>
            <a:ext cx="1608821" cy="2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AE4AF1C6-2EE3-42A9-846C-60EAD7C2296F}"/>
              </a:ext>
            </a:extLst>
          </p:cNvPr>
          <p:cNvSpPr txBox="1"/>
          <p:nvPr/>
        </p:nvSpPr>
        <p:spPr>
          <a:xfrm>
            <a:off x="1597343" y="942694"/>
            <a:ext cx="1373131" cy="306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Facing Team</a:t>
            </a:r>
          </a:p>
          <a:p>
            <a:pPr defTabSz="685792">
              <a:spcBef>
                <a:spcPts val="452"/>
              </a:spcBef>
              <a:buSzPct val="100000"/>
              <a:defRPr/>
            </a:pPr>
            <a:endParaRPr lang="en-US" sz="788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E680FB7-5AFA-40DA-B137-4F127C6F643E}"/>
              </a:ext>
            </a:extLst>
          </p:cNvPr>
          <p:cNvSpPr txBox="1"/>
          <p:nvPr/>
        </p:nvSpPr>
        <p:spPr>
          <a:xfrm>
            <a:off x="8212238" y="1561873"/>
            <a:ext cx="890370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ADC Users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C724D0-5E5F-4C36-9008-ABD310E154F0}"/>
              </a:ext>
            </a:extLst>
          </p:cNvPr>
          <p:cNvSpPr txBox="1"/>
          <p:nvPr/>
        </p:nvSpPr>
        <p:spPr>
          <a:xfrm>
            <a:off x="3757274" y="1046590"/>
            <a:ext cx="1373131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Engagement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0BC3C0-C6EF-4EAD-B205-54FE839508CA}"/>
              </a:ext>
            </a:extLst>
          </p:cNvPr>
          <p:cNvSpPr txBox="1"/>
          <p:nvPr/>
        </p:nvSpPr>
        <p:spPr>
          <a:xfrm>
            <a:off x="3780411" y="1249343"/>
            <a:ext cx="1373131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Audit Request</a:t>
            </a: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43573B26-C3A3-4588-B75C-84654C0067F0}"/>
              </a:ext>
            </a:extLst>
          </p:cNvPr>
          <p:cNvSpPr/>
          <p:nvPr/>
        </p:nvSpPr>
        <p:spPr bwMode="gray">
          <a:xfrm>
            <a:off x="10022724" y="4387739"/>
            <a:ext cx="1471869" cy="96404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L10N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Translations portal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by other apps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 is uploaded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(AO keeps local copy of English as DR for L10N)</a:t>
            </a:r>
            <a:endParaRPr lang="en-US" sz="9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F70E433E-6B6A-481E-B972-74C5F7650CDF}"/>
              </a:ext>
            </a:extLst>
          </p:cNvPr>
          <p:cNvSpPr/>
          <p:nvPr/>
        </p:nvSpPr>
        <p:spPr bwMode="gray">
          <a:xfrm>
            <a:off x="9501317" y="1225925"/>
            <a:ext cx="1471869" cy="914399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/>
          <a:p>
            <a:pPr algn="ctr" defTabSz="685792">
              <a:lnSpc>
                <a:spcPct val="106000"/>
              </a:lnSpc>
              <a:defRPr/>
            </a:pPr>
            <a:r>
              <a:rPr lang="en-US" sz="9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OPM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People Master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 Deloitte employees Management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75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above Active Directory – Azure AD – give user’s country, level etc.</a:t>
            </a:r>
            <a:endParaRPr lang="en-US" sz="9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E0265D-A5D2-4261-B95E-403EADE770A9}"/>
              </a:ext>
            </a:extLst>
          </p:cNvPr>
          <p:cNvCxnSpPr>
            <a:cxnSpLocks/>
          </p:cNvCxnSpPr>
          <p:nvPr/>
        </p:nvCxnSpPr>
        <p:spPr>
          <a:xfrm flipH="1" flipV="1">
            <a:off x="6328171" y="1848907"/>
            <a:ext cx="3137562" cy="5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4EEFF8-57CF-4819-8345-400D99086D15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6346429" y="4857241"/>
            <a:ext cx="3676295" cy="1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Users">
            <a:extLst>
              <a:ext uri="{FF2B5EF4-FFF2-40B4-BE49-F238E27FC236}">
                <a16:creationId xmlns:a16="http://schemas.microsoft.com/office/drawing/2014/main" id="{BB7A4B5F-8228-455C-8A1A-DC2312392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9148" y="2435132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9D54C20-2976-4F26-85B6-F7824047C578}"/>
              </a:ext>
            </a:extLst>
          </p:cNvPr>
          <p:cNvSpPr txBox="1"/>
          <p:nvPr/>
        </p:nvSpPr>
        <p:spPr>
          <a:xfrm>
            <a:off x="11101127" y="3341537"/>
            <a:ext cx="890370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788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Devs, MFs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C56706F-1B0B-4990-BFB9-F900DEA7C7D0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0758659" y="3178531"/>
            <a:ext cx="342470" cy="1209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24C7BBEF-1D21-4882-9259-3F42E529C044}"/>
              </a:ext>
            </a:extLst>
          </p:cNvPr>
          <p:cNvSpPr/>
          <p:nvPr/>
        </p:nvSpPr>
        <p:spPr bwMode="gray">
          <a:xfrm>
            <a:off x="11219619" y="3971061"/>
            <a:ext cx="549948" cy="271821"/>
          </a:xfrm>
          <a:prstGeom prst="foldedCorner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50" dirty="0">
                <a:solidFill>
                  <a:schemeClr val="bg1"/>
                </a:solidFill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20461845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9">
            <a:extLst>
              <a:ext uri="{FF2B5EF4-FFF2-40B4-BE49-F238E27FC236}">
                <a16:creationId xmlns:a16="http://schemas.microsoft.com/office/drawing/2014/main" id="{C519EE7E-040A-4E65-B989-406716283141}"/>
              </a:ext>
            </a:extLst>
          </p:cNvPr>
          <p:cNvSpPr/>
          <p:nvPr/>
        </p:nvSpPr>
        <p:spPr bwMode="gray">
          <a:xfrm>
            <a:off x="897768" y="1751663"/>
            <a:ext cx="2178873" cy="372714"/>
          </a:xfrm>
          <a:prstGeom prst="roundRect">
            <a:avLst/>
          </a:prstGeom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92">
              <a:lnSpc>
                <a:spcPct val="106000"/>
              </a:lnSpc>
              <a:defRPr/>
            </a:pPr>
            <a:r>
              <a:rPr lang="en-US" sz="800" b="1">
                <a:solidFill>
                  <a:prstClr val="black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Content System (CMS)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7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Author, Tag, Link, Publish, and Maintain Content</a:t>
            </a:r>
            <a:endParaRPr lang="en-US" sz="90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BF14C75C-92AF-471D-B853-E5437DBB85D3}"/>
              </a:ext>
            </a:extLst>
          </p:cNvPr>
          <p:cNvSpPr/>
          <p:nvPr/>
        </p:nvSpPr>
        <p:spPr bwMode="gray">
          <a:xfrm>
            <a:off x="897768" y="2556074"/>
            <a:ext cx="2178873" cy="587206"/>
          </a:xfrm>
          <a:prstGeom prst="roundRect">
            <a:avLst/>
          </a:prstGeom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92">
              <a:lnSpc>
                <a:spcPct val="106000"/>
              </a:lnSpc>
              <a:defRPr/>
            </a:pPr>
            <a:r>
              <a:rPr lang="en-US" sz="800" b="1">
                <a:solidFill>
                  <a:prstClr val="black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Engagement Management System (EMS)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7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Phase-&gt;Risks-&gt;Controls-&gt;Procedures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B2C3C93-C6E3-4AF1-A5F4-0EF227C1D95C}"/>
              </a:ext>
            </a:extLst>
          </p:cNvPr>
          <p:cNvGrpSpPr/>
          <p:nvPr/>
        </p:nvGrpSpPr>
        <p:grpSpPr>
          <a:xfrm>
            <a:off x="897768" y="5130242"/>
            <a:ext cx="2414141" cy="1337861"/>
            <a:chOff x="381447" y="4407945"/>
            <a:chExt cx="2414141" cy="1337861"/>
          </a:xfrm>
        </p:grpSpPr>
        <p:sp>
          <p:nvSpPr>
            <p:cNvPr id="149" name="Rounded Rectangle 6">
              <a:extLst>
                <a:ext uri="{FF2B5EF4-FFF2-40B4-BE49-F238E27FC236}">
                  <a16:creationId xmlns:a16="http://schemas.microsoft.com/office/drawing/2014/main" id="{CB515BDA-5243-4B6C-9082-C25B631E292D}"/>
                </a:ext>
              </a:extLst>
            </p:cNvPr>
            <p:cNvSpPr/>
            <p:nvPr/>
          </p:nvSpPr>
          <p:spPr bwMode="gray">
            <a:xfrm>
              <a:off x="381447" y="4407945"/>
              <a:ext cx="2414141" cy="1337861"/>
            </a:xfrm>
            <a:prstGeom prst="roundRect">
              <a:avLst>
                <a:gd name="adj" fmla="val 8856"/>
              </a:avLst>
            </a:prstGeom>
            <a:solidFill>
              <a:schemeClr val="bg1"/>
            </a:solidFill>
            <a:ln w="63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t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92">
                <a:lnSpc>
                  <a:spcPct val="106000"/>
                </a:lnSpc>
                <a:defRPr/>
              </a:pPr>
              <a:r>
                <a:rPr lang="en-US" sz="800" b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Diagnostics</a:t>
              </a:r>
              <a:endParaRPr lang="en-US" sz="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50" name="Rounded Rectangle 6">
              <a:extLst>
                <a:ext uri="{FF2B5EF4-FFF2-40B4-BE49-F238E27FC236}">
                  <a16:creationId xmlns:a16="http://schemas.microsoft.com/office/drawing/2014/main" id="{407676CC-F3B3-4560-A9B7-921A76B7736B}"/>
                </a:ext>
              </a:extLst>
            </p:cNvPr>
            <p:cNvSpPr/>
            <p:nvPr/>
          </p:nvSpPr>
          <p:spPr bwMode="gray">
            <a:xfrm>
              <a:off x="502416" y="4783416"/>
              <a:ext cx="922000" cy="4206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92">
                <a:lnSpc>
                  <a:spcPct val="106000"/>
                </a:lnSpc>
                <a:defRPr/>
              </a:pPr>
              <a:r>
                <a:rPr lang="en-US" sz="800" b="1">
                  <a:solidFill>
                    <a:prstClr val="black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QlikView (QV)</a:t>
              </a:r>
            </a:p>
            <a:p>
              <a:pPr algn="ctr" defTabSz="685792">
                <a:lnSpc>
                  <a:spcPct val="106000"/>
                </a:lnSpc>
                <a:defRPr/>
              </a:pPr>
              <a:r>
                <a:rPr lang="en-US" sz="60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Monitor Adoption by MF National Office</a:t>
              </a:r>
              <a:endParaRPr lang="en-US" sz="8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1" name="Rounded Rectangle 6">
              <a:extLst>
                <a:ext uri="{FF2B5EF4-FFF2-40B4-BE49-F238E27FC236}">
                  <a16:creationId xmlns:a16="http://schemas.microsoft.com/office/drawing/2014/main" id="{0F076B0A-7E3A-4A1E-95F9-A7A648247C63}"/>
                </a:ext>
              </a:extLst>
            </p:cNvPr>
            <p:cNvSpPr/>
            <p:nvPr/>
          </p:nvSpPr>
          <p:spPr bwMode="gray">
            <a:xfrm>
              <a:off x="1533817" y="4744772"/>
              <a:ext cx="1152370" cy="497975"/>
            </a:xfrm>
            <a:prstGeom prst="roundRect">
              <a:avLst/>
            </a:prstGeom>
            <a:solidFill>
              <a:srgbClr val="A6A6A6"/>
            </a:solidFill>
            <a:ln w="63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92">
                <a:lnSpc>
                  <a:spcPct val="106000"/>
                </a:lnSpc>
                <a:defRPr/>
              </a:pPr>
              <a:r>
                <a:rPr lang="en-US" sz="800" b="1">
                  <a:solidFill>
                    <a:prstClr val="black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Quality Dashboards (DQD)</a:t>
              </a:r>
            </a:p>
            <a:p>
              <a:pPr algn="ctr" defTabSz="685792">
                <a:lnSpc>
                  <a:spcPct val="106000"/>
                </a:lnSpc>
                <a:defRPr/>
              </a:pPr>
              <a:r>
                <a:rPr lang="en-US" sz="600"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Quality and Milestone indicators for practitioner</a:t>
              </a:r>
            </a:p>
          </p:txBody>
        </p:sp>
        <p:sp>
          <p:nvSpPr>
            <p:cNvPr id="152" name="Rounded Rectangle 6">
              <a:extLst>
                <a:ext uri="{FF2B5EF4-FFF2-40B4-BE49-F238E27FC236}">
                  <a16:creationId xmlns:a16="http://schemas.microsoft.com/office/drawing/2014/main" id="{BEFAF09D-4EE7-4469-9E7D-99C896BF5F3D}"/>
                </a:ext>
              </a:extLst>
            </p:cNvPr>
            <p:cNvSpPr/>
            <p:nvPr/>
          </p:nvSpPr>
          <p:spPr bwMode="gray">
            <a:xfrm>
              <a:off x="502416" y="5355835"/>
              <a:ext cx="2183771" cy="262593"/>
            </a:xfrm>
            <a:prstGeom prst="roundRect">
              <a:avLst/>
            </a:prstGeom>
            <a:solidFill>
              <a:srgbClr val="D9D9D9"/>
            </a:solidFill>
            <a:ln w="63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92">
                <a:lnSpc>
                  <a:spcPct val="106000"/>
                </a:lnSpc>
                <a:defRPr/>
              </a:pPr>
              <a:r>
                <a:rPr lang="en-US" sz="800" b="1">
                  <a:solidFill>
                    <a:prstClr val="black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Automated Data Push (ADP)</a:t>
              </a:r>
            </a:p>
            <a:p>
              <a:pPr algn="ctr" defTabSz="685792">
                <a:lnSpc>
                  <a:spcPct val="106000"/>
                </a:lnSpc>
                <a:defRPr/>
              </a:pPr>
              <a:r>
                <a:rPr lang="en-US" sz="60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Share EMS Diagnostics data with ER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4A46CA9-9DEB-4B21-9F1A-92F31E2B5160}"/>
              </a:ext>
            </a:extLst>
          </p:cNvPr>
          <p:cNvGrpSpPr/>
          <p:nvPr/>
        </p:nvGrpSpPr>
        <p:grpSpPr>
          <a:xfrm>
            <a:off x="4090283" y="1973089"/>
            <a:ext cx="2949991" cy="782800"/>
            <a:chOff x="3573962" y="1250792"/>
            <a:chExt cx="2949991" cy="782800"/>
          </a:xfrm>
        </p:grpSpPr>
        <p:sp>
          <p:nvSpPr>
            <p:cNvPr id="144" name="Rounded Rectangle 19">
              <a:extLst>
                <a:ext uri="{FF2B5EF4-FFF2-40B4-BE49-F238E27FC236}">
                  <a16:creationId xmlns:a16="http://schemas.microsoft.com/office/drawing/2014/main" id="{5F82D795-9517-485C-81B8-5EB2DF7CB84C}"/>
                </a:ext>
              </a:extLst>
            </p:cNvPr>
            <p:cNvSpPr/>
            <p:nvPr/>
          </p:nvSpPr>
          <p:spPr bwMode="gray">
            <a:xfrm>
              <a:off x="3573962" y="1250792"/>
              <a:ext cx="2949991" cy="782800"/>
            </a:xfrm>
            <a:prstGeom prst="roundRect">
              <a:avLst/>
            </a:prstGeom>
            <a:solidFill>
              <a:srgbClr val="A6A6A6"/>
            </a:solidFill>
            <a:ln w="63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92">
                <a:lnSpc>
                  <a:spcPct val="106000"/>
                </a:lnSpc>
                <a:defRPr/>
              </a:pPr>
              <a:endParaRPr lang="en-US" sz="900" b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5" name="Rounded Rectangle 6">
              <a:extLst>
                <a:ext uri="{FF2B5EF4-FFF2-40B4-BE49-F238E27FC236}">
                  <a16:creationId xmlns:a16="http://schemas.microsoft.com/office/drawing/2014/main" id="{1A1A0092-D50D-4C36-A45D-3905E88FBE67}"/>
                </a:ext>
              </a:extLst>
            </p:cNvPr>
            <p:cNvSpPr/>
            <p:nvPr/>
          </p:nvSpPr>
          <p:spPr bwMode="gray">
            <a:xfrm>
              <a:off x="3651616" y="1517396"/>
              <a:ext cx="1318045" cy="3028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92">
                <a:lnSpc>
                  <a:spcPct val="106000"/>
                </a:lnSpc>
                <a:defRPr/>
              </a:pPr>
              <a:r>
                <a:rPr lang="en-US" sz="800">
                  <a:solidFill>
                    <a:prstClr val="black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GRA – for EMS Files</a:t>
              </a:r>
            </a:p>
          </p:txBody>
        </p:sp>
        <p:sp>
          <p:nvSpPr>
            <p:cNvPr id="146" name="TextBox 51">
              <a:extLst>
                <a:ext uri="{FF2B5EF4-FFF2-40B4-BE49-F238E27FC236}">
                  <a16:creationId xmlns:a16="http://schemas.microsoft.com/office/drawing/2014/main" id="{B3DE7A63-2DF7-49F7-AB05-7214E6CE7ADF}"/>
                </a:ext>
              </a:extLst>
            </p:cNvPr>
            <p:cNvSpPr txBox="1"/>
            <p:nvPr/>
          </p:nvSpPr>
          <p:spPr>
            <a:xfrm>
              <a:off x="3573962" y="1310309"/>
              <a:ext cx="1802996" cy="12311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92">
                <a:spcBef>
                  <a:spcPts val="452"/>
                </a:spcBef>
                <a:buSzPct val="100000"/>
                <a:defRPr/>
              </a:pPr>
              <a:r>
                <a:rPr lang="en-US" sz="800" b="1">
                  <a:solidFill>
                    <a:srgbClr val="31313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Guided Risk Assessment (GRA)</a:t>
              </a:r>
            </a:p>
          </p:txBody>
        </p:sp>
        <p:sp>
          <p:nvSpPr>
            <p:cNvPr id="147" name="Rounded Rectangle 6">
              <a:extLst>
                <a:ext uri="{FF2B5EF4-FFF2-40B4-BE49-F238E27FC236}">
                  <a16:creationId xmlns:a16="http://schemas.microsoft.com/office/drawing/2014/main" id="{C1CDF428-FAFD-424D-9ECB-70135617BE44}"/>
                </a:ext>
              </a:extLst>
            </p:cNvPr>
            <p:cNvSpPr/>
            <p:nvPr/>
          </p:nvSpPr>
          <p:spPr bwMode="gray">
            <a:xfrm>
              <a:off x="5140781" y="1517396"/>
              <a:ext cx="1318045" cy="3028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92">
                <a:lnSpc>
                  <a:spcPct val="106000"/>
                </a:lnSpc>
                <a:defRPr/>
              </a:pPr>
              <a:r>
                <a:rPr lang="en-US" sz="800" b="1">
                  <a:solidFill>
                    <a:prstClr val="black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GRA – for Projects (AS/2 users)</a:t>
              </a:r>
              <a:endParaRPr lang="en-US" sz="500" b="1">
                <a:solidFill>
                  <a:prstClr val="black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48" name="Rounded Rectangle 6">
              <a:extLst>
                <a:ext uri="{FF2B5EF4-FFF2-40B4-BE49-F238E27FC236}">
                  <a16:creationId xmlns:a16="http://schemas.microsoft.com/office/drawing/2014/main" id="{7655D1F1-F85C-4622-93BB-D8B44EB60A81}"/>
                </a:ext>
              </a:extLst>
            </p:cNvPr>
            <p:cNvSpPr/>
            <p:nvPr/>
          </p:nvSpPr>
          <p:spPr bwMode="gray">
            <a:xfrm>
              <a:off x="4428262" y="1750700"/>
              <a:ext cx="649417" cy="2349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92">
                <a:lnSpc>
                  <a:spcPct val="106000"/>
                </a:lnSpc>
                <a:defRPr/>
              </a:pPr>
              <a:r>
                <a:rPr lang="en-US" sz="800" b="1">
                  <a:solidFill>
                    <a:prstClr val="black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GRAPA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DA257D-A9CF-4C25-9828-565481D0121E}"/>
              </a:ext>
            </a:extLst>
          </p:cNvPr>
          <p:cNvGrpSpPr/>
          <p:nvPr/>
        </p:nvGrpSpPr>
        <p:grpSpPr>
          <a:xfrm>
            <a:off x="7668867" y="1744569"/>
            <a:ext cx="2949991" cy="1170680"/>
            <a:chOff x="7152546" y="1022272"/>
            <a:chExt cx="2949991" cy="1170680"/>
          </a:xfrm>
        </p:grpSpPr>
        <p:sp>
          <p:nvSpPr>
            <p:cNvPr id="137" name="Rounded Rectangle 19">
              <a:extLst>
                <a:ext uri="{FF2B5EF4-FFF2-40B4-BE49-F238E27FC236}">
                  <a16:creationId xmlns:a16="http://schemas.microsoft.com/office/drawing/2014/main" id="{BF50C290-C49E-4698-8FDD-63FE6DE105DF}"/>
                </a:ext>
              </a:extLst>
            </p:cNvPr>
            <p:cNvSpPr/>
            <p:nvPr/>
          </p:nvSpPr>
          <p:spPr bwMode="gray">
            <a:xfrm>
              <a:off x="7152546" y="1022272"/>
              <a:ext cx="2949991" cy="1170680"/>
            </a:xfrm>
            <a:prstGeom prst="roundRect">
              <a:avLst>
                <a:gd name="adj" fmla="val 8531"/>
              </a:avLst>
            </a:prstGeom>
            <a:solidFill>
              <a:schemeClr val="bg1">
                <a:lumMod val="65000"/>
              </a:schemeClr>
            </a:solidFill>
            <a:ln w="63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92">
                <a:lnSpc>
                  <a:spcPct val="106000"/>
                </a:lnSpc>
                <a:defRPr/>
              </a:pPr>
              <a:endParaRPr lang="en-US" sz="900" b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8" name="Rounded Rectangle 6">
              <a:extLst>
                <a:ext uri="{FF2B5EF4-FFF2-40B4-BE49-F238E27FC236}">
                  <a16:creationId xmlns:a16="http://schemas.microsoft.com/office/drawing/2014/main" id="{653EA323-CAF1-4B2A-BCAB-308ECF4E8C4A}"/>
                </a:ext>
              </a:extLst>
            </p:cNvPr>
            <p:cNvSpPr/>
            <p:nvPr/>
          </p:nvSpPr>
          <p:spPr bwMode="gray">
            <a:xfrm>
              <a:off x="7230201" y="1288876"/>
              <a:ext cx="952442" cy="3028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92">
                <a:lnSpc>
                  <a:spcPct val="106000"/>
                </a:lnSpc>
                <a:defRPr/>
              </a:pPr>
              <a:r>
                <a:rPr lang="en-US" sz="800" b="1">
                  <a:solidFill>
                    <a:prstClr val="black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RADC Execution Plan</a:t>
              </a:r>
            </a:p>
          </p:txBody>
        </p:sp>
        <p:sp>
          <p:nvSpPr>
            <p:cNvPr id="139" name="TextBox 57">
              <a:extLst>
                <a:ext uri="{FF2B5EF4-FFF2-40B4-BE49-F238E27FC236}">
                  <a16:creationId xmlns:a16="http://schemas.microsoft.com/office/drawing/2014/main" id="{5003B8AF-8D25-4362-80CA-25B475B534CB}"/>
                </a:ext>
              </a:extLst>
            </p:cNvPr>
            <p:cNvSpPr txBox="1"/>
            <p:nvPr/>
          </p:nvSpPr>
          <p:spPr>
            <a:xfrm>
              <a:off x="7248345" y="1081789"/>
              <a:ext cx="18029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792">
                <a:spcBef>
                  <a:spcPts val="452"/>
                </a:spcBef>
                <a:buSzPct val="100000"/>
                <a:defRPr/>
              </a:pPr>
              <a:r>
                <a:rPr lang="en-US" sz="800" b="1">
                  <a:solidFill>
                    <a:srgbClr val="31313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RADC Portal</a:t>
              </a:r>
            </a:p>
          </p:txBody>
        </p:sp>
        <p:sp>
          <p:nvSpPr>
            <p:cNvPr id="140" name="Rounded Rectangle 6">
              <a:extLst>
                <a:ext uri="{FF2B5EF4-FFF2-40B4-BE49-F238E27FC236}">
                  <a16:creationId xmlns:a16="http://schemas.microsoft.com/office/drawing/2014/main" id="{55A89BCC-C0E1-4054-AFA1-480D796D29E8}"/>
                </a:ext>
              </a:extLst>
            </p:cNvPr>
            <p:cNvSpPr/>
            <p:nvPr/>
          </p:nvSpPr>
          <p:spPr bwMode="gray">
            <a:xfrm>
              <a:off x="8411243" y="1208512"/>
              <a:ext cx="1624164" cy="4682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92">
                <a:lnSpc>
                  <a:spcPct val="106000"/>
                </a:lnSpc>
                <a:defRPr/>
              </a:pPr>
              <a:r>
                <a:rPr lang="en-US" sz="800" b="1">
                  <a:solidFill>
                    <a:prstClr val="black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RADC Onsite Portal</a:t>
              </a:r>
            </a:p>
            <a:p>
              <a:pPr algn="ctr" defTabSz="685792">
                <a:lnSpc>
                  <a:spcPct val="106000"/>
                </a:lnSpc>
                <a:defRPr/>
              </a:pPr>
              <a:r>
                <a:rPr lang="en-US" sz="80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(Omnia, Levvia, EMS and projects)</a:t>
              </a:r>
            </a:p>
          </p:txBody>
        </p:sp>
        <p:sp>
          <p:nvSpPr>
            <p:cNvPr id="141" name="Rounded Rectangle 6">
              <a:extLst>
                <a:ext uri="{FF2B5EF4-FFF2-40B4-BE49-F238E27FC236}">
                  <a16:creationId xmlns:a16="http://schemas.microsoft.com/office/drawing/2014/main" id="{10380C05-C0D6-4223-AE0E-362FF51A1320}"/>
                </a:ext>
              </a:extLst>
            </p:cNvPr>
            <p:cNvSpPr/>
            <p:nvPr/>
          </p:nvSpPr>
          <p:spPr bwMode="gray">
            <a:xfrm>
              <a:off x="8222016" y="1828794"/>
              <a:ext cx="1813391" cy="3028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92">
                <a:lnSpc>
                  <a:spcPct val="106000"/>
                </a:lnSpc>
                <a:defRPr/>
              </a:pPr>
              <a:r>
                <a:rPr lang="en-US" sz="800" b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ADC Portal</a:t>
              </a:r>
              <a:endParaRPr lang="en-US" sz="800" b="1">
                <a:solidFill>
                  <a:prstClr val="black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pPr algn="ctr" defTabSz="685792">
                <a:lnSpc>
                  <a:spcPct val="106000"/>
                </a:lnSpc>
                <a:defRPr/>
              </a:pPr>
              <a:r>
                <a:rPr lang="en-US" sz="700"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Where ADC Operations are managed</a:t>
              </a:r>
            </a:p>
          </p:txBody>
        </p:sp>
        <p:sp>
          <p:nvSpPr>
            <p:cNvPr id="142" name="Arrow: Right 141">
              <a:extLst>
                <a:ext uri="{FF2B5EF4-FFF2-40B4-BE49-F238E27FC236}">
                  <a16:creationId xmlns:a16="http://schemas.microsoft.com/office/drawing/2014/main" id="{FFCA1616-B293-4A59-A26A-F222F79B0529}"/>
                </a:ext>
              </a:extLst>
            </p:cNvPr>
            <p:cNvSpPr/>
            <p:nvPr/>
          </p:nvSpPr>
          <p:spPr>
            <a:xfrm>
              <a:off x="8182643" y="1402438"/>
              <a:ext cx="228600" cy="109728"/>
            </a:xfrm>
            <a:prstGeom prst="right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3" name="Arrow: Right 142">
              <a:extLst>
                <a:ext uri="{FF2B5EF4-FFF2-40B4-BE49-F238E27FC236}">
                  <a16:creationId xmlns:a16="http://schemas.microsoft.com/office/drawing/2014/main" id="{C497E7CE-2FF3-4423-8158-F55773991333}"/>
                </a:ext>
              </a:extLst>
            </p:cNvPr>
            <p:cNvSpPr/>
            <p:nvPr/>
          </p:nvSpPr>
          <p:spPr>
            <a:xfrm rot="5400000">
              <a:off x="9095170" y="1697927"/>
              <a:ext cx="152006" cy="109728"/>
            </a:xfrm>
            <a:prstGeom prst="right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73" name="Picture 72" descr="ci5003sum11 - WIKI 2 Middle School Plastics Curriculum">
            <a:extLst>
              <a:ext uri="{FF2B5EF4-FFF2-40B4-BE49-F238E27FC236}">
                <a16:creationId xmlns:a16="http://schemas.microsoft.com/office/drawing/2014/main" id="{91D1F2F8-68ED-4710-93D5-A76B9D5F8B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8" y="992441"/>
            <a:ext cx="516877" cy="481379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FBCCDDA-096A-4A40-A460-B22A1491C811}"/>
              </a:ext>
            </a:extLst>
          </p:cNvPr>
          <p:cNvCxnSpPr>
            <a:stCxn id="73" idx="3"/>
            <a:endCxn id="58" idx="0"/>
          </p:cNvCxnSpPr>
          <p:nvPr/>
        </p:nvCxnSpPr>
        <p:spPr>
          <a:xfrm>
            <a:off x="1414645" y="1233131"/>
            <a:ext cx="572560" cy="518532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7">
            <a:extLst>
              <a:ext uri="{FF2B5EF4-FFF2-40B4-BE49-F238E27FC236}">
                <a16:creationId xmlns:a16="http://schemas.microsoft.com/office/drawing/2014/main" id="{6A78940F-5C05-452A-9E22-C443688BE0D5}"/>
              </a:ext>
            </a:extLst>
          </p:cNvPr>
          <p:cNvSpPr txBox="1"/>
          <p:nvPr/>
        </p:nvSpPr>
        <p:spPr>
          <a:xfrm>
            <a:off x="812997" y="1463336"/>
            <a:ext cx="998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Content authors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28DAED-DF27-4074-9A5A-59728AD9FC88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>
            <a:off x="1987205" y="2124377"/>
            <a:ext cx="0" cy="4316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67">
            <a:extLst>
              <a:ext uri="{FF2B5EF4-FFF2-40B4-BE49-F238E27FC236}">
                <a16:creationId xmlns:a16="http://schemas.microsoft.com/office/drawing/2014/main" id="{B8AE75BB-8C0C-49BE-8E6D-ABFBDD40D712}"/>
              </a:ext>
            </a:extLst>
          </p:cNvPr>
          <p:cNvSpPr txBox="1"/>
          <p:nvPr/>
        </p:nvSpPr>
        <p:spPr>
          <a:xfrm>
            <a:off x="812997" y="2159588"/>
            <a:ext cx="110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Policies, Guidance, Questions, Procedures, Templates</a:t>
            </a:r>
            <a:endParaRPr lang="en-US" sz="240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TextBox 69">
            <a:extLst>
              <a:ext uri="{FF2B5EF4-FFF2-40B4-BE49-F238E27FC236}">
                <a16:creationId xmlns:a16="http://schemas.microsoft.com/office/drawing/2014/main" id="{E8010D61-3FB6-4F6A-8A07-641895FA76C5}"/>
              </a:ext>
            </a:extLst>
          </p:cNvPr>
          <p:cNvSpPr txBox="1"/>
          <p:nvPr/>
        </p:nvSpPr>
        <p:spPr>
          <a:xfrm>
            <a:off x="3202508" y="2883408"/>
            <a:ext cx="865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Risks, Controls, Procedures</a:t>
            </a:r>
            <a:endParaRPr lang="en-US" sz="240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1B8DA11-70D1-42CA-BA13-67BDA87684DC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3076641" y="1938020"/>
            <a:ext cx="1013642" cy="287125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2">
            <a:extLst>
              <a:ext uri="{FF2B5EF4-FFF2-40B4-BE49-F238E27FC236}">
                <a16:creationId xmlns:a16="http://schemas.microsoft.com/office/drawing/2014/main" id="{BAEFA3C8-2E89-41C4-98FE-06087C9F136F}"/>
              </a:ext>
            </a:extLst>
          </p:cNvPr>
          <p:cNvSpPr txBox="1"/>
          <p:nvPr/>
        </p:nvSpPr>
        <p:spPr>
          <a:xfrm>
            <a:off x="3303200" y="1718828"/>
            <a:ext cx="11305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92">
              <a:spcBef>
                <a:spcPts val="452"/>
              </a:spcBef>
              <a:buSzPct val="100000"/>
              <a:defRPr/>
            </a:pPr>
            <a:r>
              <a:rPr lang="en-US" sz="60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Risk Assessment Questions, Risks, Controls, Procedures</a:t>
            </a:r>
          </a:p>
        </p:txBody>
      </p:sp>
      <p:sp>
        <p:nvSpPr>
          <p:cNvPr id="81" name="Rounded Rectangle 6">
            <a:extLst>
              <a:ext uri="{FF2B5EF4-FFF2-40B4-BE49-F238E27FC236}">
                <a16:creationId xmlns:a16="http://schemas.microsoft.com/office/drawing/2014/main" id="{FA9D14B7-6FBA-4479-8356-274FAFB58F06}"/>
              </a:ext>
            </a:extLst>
          </p:cNvPr>
          <p:cNvSpPr/>
          <p:nvPr/>
        </p:nvSpPr>
        <p:spPr bwMode="gray">
          <a:xfrm>
            <a:off x="1585813" y="3984020"/>
            <a:ext cx="1490827" cy="311557"/>
          </a:xfrm>
          <a:prstGeom prst="roundRect">
            <a:avLst/>
          </a:prstGeom>
          <a:solidFill>
            <a:srgbClr val="A6A6A6"/>
          </a:solidFill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t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92">
              <a:lnSpc>
                <a:spcPct val="106000"/>
              </a:lnSpc>
              <a:defRPr/>
            </a:pPr>
            <a:r>
              <a:rPr lang="en-US" sz="800" b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Working Paper Transfer</a:t>
            </a:r>
            <a:endParaRPr lang="en-US" sz="60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2" name="Rounded Rectangle 6">
            <a:extLst>
              <a:ext uri="{FF2B5EF4-FFF2-40B4-BE49-F238E27FC236}">
                <a16:creationId xmlns:a16="http://schemas.microsoft.com/office/drawing/2014/main" id="{1E713689-386C-47DB-8B44-DF9C1D4CC258}"/>
              </a:ext>
            </a:extLst>
          </p:cNvPr>
          <p:cNvSpPr/>
          <p:nvPr/>
        </p:nvSpPr>
        <p:spPr bwMode="gray">
          <a:xfrm>
            <a:off x="1585814" y="3486010"/>
            <a:ext cx="1490827" cy="311557"/>
          </a:xfrm>
          <a:prstGeom prst="roundRect">
            <a:avLst/>
          </a:prstGeom>
          <a:solidFill>
            <a:srgbClr val="A6A6A6"/>
          </a:solidFill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t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92">
              <a:lnSpc>
                <a:spcPct val="106000"/>
              </a:lnSpc>
              <a:defRPr/>
            </a:pPr>
            <a:r>
              <a:rPr lang="en-US" sz="800" b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Document Extract/TB</a:t>
            </a:r>
            <a:endParaRPr lang="en-US" sz="60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DB981D9-6E82-41EF-BF88-79E6A78E1FC0}"/>
              </a:ext>
            </a:extLst>
          </p:cNvPr>
          <p:cNvCxnSpPr>
            <a:cxnSpLocks/>
            <a:endCxn id="82" idx="1"/>
          </p:cNvCxnSpPr>
          <p:nvPr/>
        </p:nvCxnSpPr>
        <p:spPr>
          <a:xfrm rot="16200000" flipH="1">
            <a:off x="1127154" y="3183129"/>
            <a:ext cx="487712" cy="42960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11C438C-DEEA-45EF-BF00-7FD5F8223419}"/>
              </a:ext>
            </a:extLst>
          </p:cNvPr>
          <p:cNvCxnSpPr>
            <a:cxnSpLocks/>
            <a:endCxn id="81" idx="1"/>
          </p:cNvCxnSpPr>
          <p:nvPr/>
        </p:nvCxnSpPr>
        <p:spPr>
          <a:xfrm rot="16200000" flipH="1">
            <a:off x="838851" y="3392837"/>
            <a:ext cx="996520" cy="497404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6">
            <a:extLst>
              <a:ext uri="{FF2B5EF4-FFF2-40B4-BE49-F238E27FC236}">
                <a16:creationId xmlns:a16="http://schemas.microsoft.com/office/drawing/2014/main" id="{657755F4-FA90-4DC9-B158-73491255CA31}"/>
              </a:ext>
            </a:extLst>
          </p:cNvPr>
          <p:cNvSpPr/>
          <p:nvPr/>
        </p:nvSpPr>
        <p:spPr bwMode="gray">
          <a:xfrm>
            <a:off x="1585812" y="4479242"/>
            <a:ext cx="1490827" cy="311557"/>
          </a:xfrm>
          <a:prstGeom prst="roundRect">
            <a:avLst/>
          </a:prstGeom>
          <a:solidFill>
            <a:srgbClr val="A6A6A6"/>
          </a:solidFill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t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92">
              <a:lnSpc>
                <a:spcPct val="106000"/>
              </a:lnSpc>
              <a:defRPr/>
            </a:pPr>
            <a:r>
              <a:rPr lang="en-US" sz="800" b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Audit Archive Tool (AAT)</a:t>
            </a:r>
            <a:endParaRPr lang="en-US" sz="60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87AF9D0-4F31-438E-B22E-F9B2C719CA86}"/>
              </a:ext>
            </a:extLst>
          </p:cNvPr>
          <p:cNvCxnSpPr>
            <a:endCxn id="85" idx="1"/>
          </p:cNvCxnSpPr>
          <p:nvPr/>
        </p:nvCxnSpPr>
        <p:spPr>
          <a:xfrm rot="16200000" flipH="1">
            <a:off x="555016" y="3604225"/>
            <a:ext cx="1494516" cy="567075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EA99844B-1DF8-4CDF-B417-BF739916039F}"/>
              </a:ext>
            </a:extLst>
          </p:cNvPr>
          <p:cNvCxnSpPr>
            <a:stCxn id="62" idx="1"/>
            <a:endCxn id="149" idx="1"/>
          </p:cNvCxnSpPr>
          <p:nvPr/>
        </p:nvCxnSpPr>
        <p:spPr>
          <a:xfrm rot="10800000" flipV="1">
            <a:off x="897768" y="2849677"/>
            <a:ext cx="12700" cy="2949496"/>
          </a:xfrm>
          <a:prstGeom prst="bentConnector3">
            <a:avLst>
              <a:gd name="adj1" fmla="val 180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15">
            <a:extLst>
              <a:ext uri="{FF2B5EF4-FFF2-40B4-BE49-F238E27FC236}">
                <a16:creationId xmlns:a16="http://schemas.microsoft.com/office/drawing/2014/main" id="{E6D309C8-B426-4636-9A67-EF1C27EFD534}"/>
              </a:ext>
            </a:extLst>
          </p:cNvPr>
          <p:cNvSpPr/>
          <p:nvPr/>
        </p:nvSpPr>
        <p:spPr bwMode="gray">
          <a:xfrm>
            <a:off x="4584484" y="3748398"/>
            <a:ext cx="1802996" cy="782800"/>
          </a:xfrm>
          <a:prstGeom prst="roundRect">
            <a:avLst>
              <a:gd name="adj" fmla="val 8880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92">
              <a:lnSpc>
                <a:spcPct val="106000"/>
              </a:lnSpc>
              <a:defRPr/>
            </a:pPr>
            <a:r>
              <a:rPr lang="en-US" sz="1050" b="1">
                <a:solidFill>
                  <a:prstClr val="black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OMNIA</a:t>
            </a:r>
            <a:endParaRPr lang="en-US" sz="900">
              <a:solidFill>
                <a:prstClr val="black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9" name="Rounded Rectangle 15">
            <a:extLst>
              <a:ext uri="{FF2B5EF4-FFF2-40B4-BE49-F238E27FC236}">
                <a16:creationId xmlns:a16="http://schemas.microsoft.com/office/drawing/2014/main" id="{3A441175-6BFC-44D6-B2C0-BD1580B6E05E}"/>
              </a:ext>
            </a:extLst>
          </p:cNvPr>
          <p:cNvSpPr/>
          <p:nvPr/>
        </p:nvSpPr>
        <p:spPr bwMode="gray">
          <a:xfrm>
            <a:off x="6863168" y="3748398"/>
            <a:ext cx="1802996" cy="782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92">
              <a:lnSpc>
                <a:spcPct val="106000"/>
              </a:lnSpc>
              <a:defRPr/>
            </a:pPr>
            <a:r>
              <a:rPr lang="en-US" sz="1050" b="1">
                <a:solidFill>
                  <a:prstClr val="black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LEVVIA</a:t>
            </a:r>
            <a:endParaRPr lang="en-US" sz="900">
              <a:solidFill>
                <a:prstClr val="black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813BECDF-C4ED-4845-810C-ECF4C8CCA76B}"/>
              </a:ext>
            </a:extLst>
          </p:cNvPr>
          <p:cNvCxnSpPr>
            <a:stCxn id="81" idx="3"/>
            <a:endCxn id="88" idx="1"/>
          </p:cNvCxnSpPr>
          <p:nvPr/>
        </p:nvCxnSpPr>
        <p:spPr>
          <a:xfrm flipV="1">
            <a:off x="3076640" y="4139798"/>
            <a:ext cx="1507844" cy="1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6">
            <a:extLst>
              <a:ext uri="{FF2B5EF4-FFF2-40B4-BE49-F238E27FC236}">
                <a16:creationId xmlns:a16="http://schemas.microsoft.com/office/drawing/2014/main" id="{D641346A-3175-42CD-9D94-6F46A553C1FC}"/>
              </a:ext>
            </a:extLst>
          </p:cNvPr>
          <p:cNvSpPr txBox="1"/>
          <p:nvPr/>
        </p:nvSpPr>
        <p:spPr>
          <a:xfrm>
            <a:off x="3109868" y="3967233"/>
            <a:ext cx="14908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Paper transfer to Omnia</a:t>
            </a:r>
            <a:endParaRPr lang="en-US" sz="240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3C52099-76D3-403E-AF98-0CD565AE40AA}"/>
              </a:ext>
            </a:extLst>
          </p:cNvPr>
          <p:cNvCxnSpPr>
            <a:stCxn id="88" idx="2"/>
            <a:endCxn id="85" idx="3"/>
          </p:cNvCxnSpPr>
          <p:nvPr/>
        </p:nvCxnSpPr>
        <p:spPr>
          <a:xfrm rot="5400000">
            <a:off x="4229400" y="3378438"/>
            <a:ext cx="103823" cy="2409343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9">
            <a:extLst>
              <a:ext uri="{FF2B5EF4-FFF2-40B4-BE49-F238E27FC236}">
                <a16:creationId xmlns:a16="http://schemas.microsoft.com/office/drawing/2014/main" id="{9CD1B7FE-63A5-4679-9AE0-679CF9243097}"/>
              </a:ext>
            </a:extLst>
          </p:cNvPr>
          <p:cNvSpPr txBox="1"/>
          <p:nvPr/>
        </p:nvSpPr>
        <p:spPr>
          <a:xfrm>
            <a:off x="3422523" y="4465883"/>
            <a:ext cx="14908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Omnia archive downloader</a:t>
            </a:r>
            <a:endParaRPr lang="en-US" sz="240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51047354-C667-4FDB-B843-EB8E55622E4A}"/>
              </a:ext>
            </a:extLst>
          </p:cNvPr>
          <p:cNvCxnSpPr>
            <a:cxnSpLocks/>
            <a:stCxn id="89" idx="2"/>
          </p:cNvCxnSpPr>
          <p:nvPr/>
        </p:nvCxnSpPr>
        <p:spPr>
          <a:xfrm rot="5400000">
            <a:off x="5312626" y="2295214"/>
            <a:ext cx="216057" cy="4688024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02">
            <a:extLst>
              <a:ext uri="{FF2B5EF4-FFF2-40B4-BE49-F238E27FC236}">
                <a16:creationId xmlns:a16="http://schemas.microsoft.com/office/drawing/2014/main" id="{46128DED-9F00-4EA3-B678-71E88E62A62B}"/>
              </a:ext>
            </a:extLst>
          </p:cNvPr>
          <p:cNvSpPr txBox="1"/>
          <p:nvPr/>
        </p:nvSpPr>
        <p:spPr>
          <a:xfrm>
            <a:off x="6560156" y="4570999"/>
            <a:ext cx="14908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Levvia archive downloader</a:t>
            </a:r>
            <a:endParaRPr lang="en-US" sz="240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TextBox 108">
            <a:extLst>
              <a:ext uri="{FF2B5EF4-FFF2-40B4-BE49-F238E27FC236}">
                <a16:creationId xmlns:a16="http://schemas.microsoft.com/office/drawing/2014/main" id="{0039BE57-9532-44F5-87EF-37AA656CC2B9}"/>
              </a:ext>
            </a:extLst>
          </p:cNvPr>
          <p:cNvSpPr txBox="1"/>
          <p:nvPr/>
        </p:nvSpPr>
        <p:spPr>
          <a:xfrm>
            <a:off x="5420654" y="3154077"/>
            <a:ext cx="14908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Engagement File metadata</a:t>
            </a:r>
            <a:endParaRPr lang="en-US" sz="240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317FC250-8BC4-478C-A762-9BC553A18790}"/>
              </a:ext>
            </a:extLst>
          </p:cNvPr>
          <p:cNvCxnSpPr>
            <a:stCxn id="88" idx="0"/>
            <a:endCxn id="137" idx="2"/>
          </p:cNvCxnSpPr>
          <p:nvPr/>
        </p:nvCxnSpPr>
        <p:spPr>
          <a:xfrm rot="5400000" flipH="1" flipV="1">
            <a:off x="6898348" y="1502884"/>
            <a:ext cx="833149" cy="3657881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1672765-38B8-4E4B-82F8-F5E35CD638F9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8666164" y="2905858"/>
            <a:ext cx="563225" cy="1233940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19">
            <a:extLst>
              <a:ext uri="{FF2B5EF4-FFF2-40B4-BE49-F238E27FC236}">
                <a16:creationId xmlns:a16="http://schemas.microsoft.com/office/drawing/2014/main" id="{CC04816B-8285-4F33-9DC6-880613E96BFD}"/>
              </a:ext>
            </a:extLst>
          </p:cNvPr>
          <p:cNvSpPr txBox="1"/>
          <p:nvPr/>
        </p:nvSpPr>
        <p:spPr>
          <a:xfrm rot="16200000">
            <a:off x="8552663" y="3364286"/>
            <a:ext cx="14908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Engagement File metadata</a:t>
            </a:r>
            <a:endParaRPr lang="en-US" sz="240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4EB26CF-8457-4166-82F8-A5F351F6AFC8}"/>
              </a:ext>
            </a:extLst>
          </p:cNvPr>
          <p:cNvCxnSpPr>
            <a:cxnSpLocks/>
            <a:endCxn id="134" idx="1"/>
          </p:cNvCxnSpPr>
          <p:nvPr/>
        </p:nvCxnSpPr>
        <p:spPr>
          <a:xfrm flipV="1">
            <a:off x="3202508" y="5994842"/>
            <a:ext cx="1381976" cy="248690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6EE827D-EBC4-40DB-83DB-0996EFA3B871}"/>
              </a:ext>
            </a:extLst>
          </p:cNvPr>
          <p:cNvCxnSpPr>
            <a:cxnSpLocks/>
          </p:cNvCxnSpPr>
          <p:nvPr/>
        </p:nvCxnSpPr>
        <p:spPr>
          <a:xfrm rot="5400000">
            <a:off x="6929318" y="3125035"/>
            <a:ext cx="2913108" cy="2493534"/>
          </a:xfrm>
          <a:prstGeom prst="bentConnector3">
            <a:avLst>
              <a:gd name="adj1" fmla="val 99924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6209D12-3573-46F8-95A9-86BD274DCCAB}"/>
              </a:ext>
            </a:extLst>
          </p:cNvPr>
          <p:cNvCxnSpPr>
            <a:cxnSpLocks/>
            <a:endCxn id="134" idx="0"/>
          </p:cNvCxnSpPr>
          <p:nvPr/>
        </p:nvCxnSpPr>
        <p:spPr>
          <a:xfrm rot="16200000" flipH="1">
            <a:off x="5340928" y="4847369"/>
            <a:ext cx="832046" cy="199699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5D5938A-AD21-4C16-B692-C2C4A79BFAAD}"/>
              </a:ext>
            </a:extLst>
          </p:cNvPr>
          <p:cNvCxnSpPr/>
          <p:nvPr/>
        </p:nvCxnSpPr>
        <p:spPr>
          <a:xfrm rot="5400000">
            <a:off x="6972495" y="4687819"/>
            <a:ext cx="1102734" cy="789490"/>
          </a:xfrm>
          <a:prstGeom prst="bentConnector3">
            <a:avLst>
              <a:gd name="adj1" fmla="val 99753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39E5E76B-3436-40BB-B311-DF5D23BE32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5659" y="3857554"/>
            <a:ext cx="3051745" cy="501012"/>
          </a:xfrm>
          <a:prstGeom prst="bentConnector3">
            <a:avLst>
              <a:gd name="adj1" fmla="val 100107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41C9C0A-0B53-4378-A8B6-EB1B139D824A}"/>
              </a:ext>
            </a:extLst>
          </p:cNvPr>
          <p:cNvGrpSpPr/>
          <p:nvPr/>
        </p:nvGrpSpPr>
        <p:grpSpPr>
          <a:xfrm>
            <a:off x="4584484" y="5363242"/>
            <a:ext cx="2544633" cy="1263199"/>
            <a:chOff x="4068163" y="4640945"/>
            <a:chExt cx="2544633" cy="1263199"/>
          </a:xfrm>
        </p:grpSpPr>
        <p:sp>
          <p:nvSpPr>
            <p:cNvPr id="134" name="Rounded Rectangle 15">
              <a:extLst>
                <a:ext uri="{FF2B5EF4-FFF2-40B4-BE49-F238E27FC236}">
                  <a16:creationId xmlns:a16="http://schemas.microsoft.com/office/drawing/2014/main" id="{26090AFB-BFD3-43AF-964A-029CC51F0E82}"/>
                </a:ext>
              </a:extLst>
            </p:cNvPr>
            <p:cNvSpPr/>
            <p:nvPr/>
          </p:nvSpPr>
          <p:spPr bwMode="gray">
            <a:xfrm>
              <a:off x="4068163" y="4640945"/>
              <a:ext cx="2544633" cy="1263199"/>
            </a:xfrm>
            <a:prstGeom prst="roundRect">
              <a:avLst>
                <a:gd name="adj" fmla="val 6456"/>
              </a:avLst>
            </a:prstGeom>
            <a:solidFill>
              <a:srgbClr val="D9D9D9"/>
            </a:solidFill>
            <a:ln w="63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92">
                <a:lnSpc>
                  <a:spcPct val="106000"/>
                </a:lnSpc>
                <a:defRPr/>
              </a:pPr>
              <a:r>
                <a:rPr lang="en-US" sz="900" b="1">
                  <a:solidFill>
                    <a:prstClr val="black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Extended Reporting</a:t>
              </a:r>
            </a:p>
            <a:p>
              <a:pPr algn="ctr" defTabSz="685792">
                <a:lnSpc>
                  <a:spcPct val="106000"/>
                </a:lnSpc>
                <a:defRPr/>
              </a:pPr>
              <a:r>
                <a:rPr lang="en-US" sz="600"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Audit Transformation Reporting for Global Leaders, MF Transformation Leaders, Deployment &amp; Adoption Leaders, and RADC Leaders</a:t>
              </a:r>
              <a:r>
                <a:rPr lang="en-US" sz="6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sz="600"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Monitoring adoption of Omnia, Levvia, GRA, RADC, and Azure tools</a:t>
              </a:r>
            </a:p>
            <a:p>
              <a:pPr algn="ctr" defTabSz="685792">
                <a:lnSpc>
                  <a:spcPct val="106000"/>
                </a:lnSpc>
                <a:defRPr/>
              </a:pPr>
              <a:endParaRPr lang="en-US" sz="600">
                <a:latin typeface="Open Sans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 defTabSz="685792">
                <a:lnSpc>
                  <a:spcPct val="106000"/>
                </a:lnSpc>
                <a:defRPr/>
              </a:pPr>
              <a:endParaRPr lang="en-US" sz="600">
                <a:latin typeface="Open Sans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 defTabSz="685792">
                <a:lnSpc>
                  <a:spcPct val="106000"/>
                </a:lnSpc>
                <a:defRPr/>
              </a:pPr>
              <a:endParaRPr lang="en-US" sz="600">
                <a:latin typeface="Open Sans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 defTabSz="685792">
                <a:lnSpc>
                  <a:spcPct val="106000"/>
                </a:lnSpc>
                <a:defRPr/>
              </a:pPr>
              <a:endParaRPr lang="en-US" sz="600">
                <a:latin typeface="Open Sans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 defTabSz="685792">
                <a:lnSpc>
                  <a:spcPct val="106000"/>
                </a:lnSpc>
                <a:defRPr/>
              </a:pPr>
              <a:endParaRPr lang="en-US" sz="600">
                <a:latin typeface="Open Sans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 defTabSz="685792">
                <a:lnSpc>
                  <a:spcPct val="106000"/>
                </a:lnSpc>
                <a:defRPr/>
              </a:pPr>
              <a:endParaRPr lang="en-US" sz="600">
                <a:latin typeface="Open Sans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ounded Rectangle 6">
              <a:extLst>
                <a:ext uri="{FF2B5EF4-FFF2-40B4-BE49-F238E27FC236}">
                  <a16:creationId xmlns:a16="http://schemas.microsoft.com/office/drawing/2014/main" id="{DBD692ED-1D6B-4E97-BCB1-41189FEEB98C}"/>
                </a:ext>
              </a:extLst>
            </p:cNvPr>
            <p:cNvSpPr/>
            <p:nvPr/>
          </p:nvSpPr>
          <p:spPr bwMode="gray">
            <a:xfrm>
              <a:off x="4218779" y="5310892"/>
              <a:ext cx="1014047" cy="4206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92">
                <a:lnSpc>
                  <a:spcPct val="106000"/>
                </a:lnSpc>
                <a:defRPr/>
              </a:pPr>
              <a:r>
                <a:rPr lang="en-US" sz="800" b="1">
                  <a:solidFill>
                    <a:prstClr val="black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Standard Reports (UI)</a:t>
              </a:r>
            </a:p>
          </p:txBody>
        </p:sp>
        <p:sp>
          <p:nvSpPr>
            <p:cNvPr id="136" name="Rounded Rectangle 6">
              <a:extLst>
                <a:ext uri="{FF2B5EF4-FFF2-40B4-BE49-F238E27FC236}">
                  <a16:creationId xmlns:a16="http://schemas.microsoft.com/office/drawing/2014/main" id="{0174B642-CB4B-40FF-AEC3-37218D305EEA}"/>
                </a:ext>
              </a:extLst>
            </p:cNvPr>
            <p:cNvSpPr/>
            <p:nvPr/>
          </p:nvSpPr>
          <p:spPr bwMode="gray">
            <a:xfrm>
              <a:off x="5444779" y="5310892"/>
              <a:ext cx="1014047" cy="4206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92">
                <a:lnSpc>
                  <a:spcPct val="106000"/>
                </a:lnSpc>
                <a:defRPr/>
              </a:pPr>
              <a:r>
                <a:rPr lang="en-US" sz="800" b="1">
                  <a:solidFill>
                    <a:prstClr val="black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Custom Reports (Power BI)</a:t>
              </a:r>
            </a:p>
          </p:txBody>
        </p:sp>
      </p:grpSp>
      <p:sp>
        <p:nvSpPr>
          <p:cNvPr id="106" name="TextBox 84">
            <a:extLst>
              <a:ext uri="{FF2B5EF4-FFF2-40B4-BE49-F238E27FC236}">
                <a16:creationId xmlns:a16="http://schemas.microsoft.com/office/drawing/2014/main" id="{28D6B401-8908-40FE-87A8-86D32E1E3959}"/>
              </a:ext>
            </a:extLst>
          </p:cNvPr>
          <p:cNvSpPr txBox="1"/>
          <p:nvPr/>
        </p:nvSpPr>
        <p:spPr>
          <a:xfrm rot="16200000">
            <a:off x="3277860" y="3002609"/>
            <a:ext cx="14908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 Counts</a:t>
            </a:r>
            <a:endParaRPr lang="en-US" sz="240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7" name="TextBox 86">
            <a:extLst>
              <a:ext uri="{FF2B5EF4-FFF2-40B4-BE49-F238E27FC236}">
                <a16:creationId xmlns:a16="http://schemas.microsoft.com/office/drawing/2014/main" id="{03F4472B-49B4-4663-842F-FD9A631CFDFD}"/>
              </a:ext>
            </a:extLst>
          </p:cNvPr>
          <p:cNvSpPr txBox="1"/>
          <p:nvPr/>
        </p:nvSpPr>
        <p:spPr>
          <a:xfrm rot="16200000">
            <a:off x="8807286" y="4450647"/>
            <a:ext cx="14908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RADC Operational Data</a:t>
            </a:r>
            <a:endParaRPr lang="en-US" sz="240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8" name="TextBox 87">
            <a:extLst>
              <a:ext uri="{FF2B5EF4-FFF2-40B4-BE49-F238E27FC236}">
                <a16:creationId xmlns:a16="http://schemas.microsoft.com/office/drawing/2014/main" id="{9CFFF0D1-C763-4799-A1EC-1F49B679B892}"/>
              </a:ext>
            </a:extLst>
          </p:cNvPr>
          <p:cNvSpPr txBox="1"/>
          <p:nvPr/>
        </p:nvSpPr>
        <p:spPr>
          <a:xfrm>
            <a:off x="3437862" y="5828354"/>
            <a:ext cx="14908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EMS Engagement Counts</a:t>
            </a:r>
            <a:endParaRPr lang="en-US" sz="240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F9EA3062-A0FC-4C1A-8222-077FB1141299}"/>
              </a:ext>
            </a:extLst>
          </p:cNvPr>
          <p:cNvSpPr/>
          <p:nvPr/>
        </p:nvSpPr>
        <p:spPr>
          <a:xfrm>
            <a:off x="10383448" y="3094942"/>
            <a:ext cx="1168123" cy="335074"/>
          </a:xfrm>
          <a:prstGeom prst="hexagon">
            <a:avLst>
              <a:gd name="adj" fmla="val 43056"/>
              <a:gd name="vf" fmla="val 11547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92">
              <a:spcBef>
                <a:spcPts val="452"/>
              </a:spcBef>
              <a:buSzPct val="100000"/>
              <a:defRPr/>
            </a:pPr>
            <a:r>
              <a:rPr lang="en-US" sz="800" b="1">
                <a:solidFill>
                  <a:srgbClr val="31313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Iconfirm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CF0142F-50AD-4C88-AC31-9743E3531658}"/>
              </a:ext>
            </a:extLst>
          </p:cNvPr>
          <p:cNvGrpSpPr/>
          <p:nvPr/>
        </p:nvGrpSpPr>
        <p:grpSpPr>
          <a:xfrm>
            <a:off x="10357589" y="2817603"/>
            <a:ext cx="388277" cy="376612"/>
            <a:chOff x="5082207" y="4229928"/>
            <a:chExt cx="788503" cy="748748"/>
          </a:xfrm>
        </p:grpSpPr>
        <p:sp>
          <p:nvSpPr>
            <p:cNvPr id="132" name="Curved Left Arrow 20">
              <a:extLst>
                <a:ext uri="{FF2B5EF4-FFF2-40B4-BE49-F238E27FC236}">
                  <a16:creationId xmlns:a16="http://schemas.microsoft.com/office/drawing/2014/main" id="{9BFC4911-97DD-4E6C-89CB-6B5D01114DAB}"/>
                </a:ext>
              </a:extLst>
            </p:cNvPr>
            <p:cNvSpPr/>
            <p:nvPr/>
          </p:nvSpPr>
          <p:spPr bwMode="gray">
            <a:xfrm>
              <a:off x="5519528" y="4277967"/>
              <a:ext cx="351182" cy="700709"/>
            </a:xfrm>
            <a:prstGeom prst="curvedLeftArrow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67">
                <a:lnSpc>
                  <a:spcPct val="106000"/>
                </a:lnSpc>
                <a:defRPr/>
              </a:pPr>
              <a:endParaRPr lang="en-US" sz="120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3" name="Curved Left Arrow 21">
              <a:extLst>
                <a:ext uri="{FF2B5EF4-FFF2-40B4-BE49-F238E27FC236}">
                  <a16:creationId xmlns:a16="http://schemas.microsoft.com/office/drawing/2014/main" id="{94A31F90-803B-4544-B071-FB995AA3620A}"/>
                </a:ext>
              </a:extLst>
            </p:cNvPr>
            <p:cNvSpPr/>
            <p:nvPr/>
          </p:nvSpPr>
          <p:spPr bwMode="gray">
            <a:xfrm rot="10800000">
              <a:off x="5082207" y="4229928"/>
              <a:ext cx="351182" cy="700709"/>
            </a:xfrm>
            <a:prstGeom prst="curvedLeftArrow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66676" tIns="66676" rIns="66676" bIns="66676"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67">
                <a:lnSpc>
                  <a:spcPct val="106000"/>
                </a:lnSpc>
                <a:defRPr/>
              </a:pPr>
              <a:endParaRPr lang="en-US" sz="120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11" name="Hexagon 110">
            <a:extLst>
              <a:ext uri="{FF2B5EF4-FFF2-40B4-BE49-F238E27FC236}">
                <a16:creationId xmlns:a16="http://schemas.microsoft.com/office/drawing/2014/main" id="{7B6FD7BA-39A3-4BAB-A422-73444244A208}"/>
              </a:ext>
            </a:extLst>
          </p:cNvPr>
          <p:cNvSpPr/>
          <p:nvPr/>
        </p:nvSpPr>
        <p:spPr>
          <a:xfrm>
            <a:off x="10383448" y="3527703"/>
            <a:ext cx="1168123" cy="335074"/>
          </a:xfrm>
          <a:prstGeom prst="hexagon">
            <a:avLst>
              <a:gd name="adj" fmla="val 43056"/>
              <a:gd name="vf" fmla="val 11547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92">
              <a:spcBef>
                <a:spcPts val="452"/>
              </a:spcBef>
              <a:buSzPct val="100000"/>
              <a:defRPr/>
            </a:pPr>
            <a:r>
              <a:rPr lang="en-US" sz="800" b="1">
                <a:solidFill>
                  <a:srgbClr val="31313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Reveal</a:t>
            </a: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720C5F07-DE4E-4ED5-ABFE-5AE157956EC7}"/>
              </a:ext>
            </a:extLst>
          </p:cNvPr>
          <p:cNvSpPr/>
          <p:nvPr/>
        </p:nvSpPr>
        <p:spPr>
          <a:xfrm>
            <a:off x="10378056" y="3958118"/>
            <a:ext cx="1168123" cy="335074"/>
          </a:xfrm>
          <a:prstGeom prst="hexagon">
            <a:avLst>
              <a:gd name="adj" fmla="val 43056"/>
              <a:gd name="vf" fmla="val 11547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92">
              <a:spcBef>
                <a:spcPts val="452"/>
              </a:spcBef>
              <a:buSzPct val="100000"/>
              <a:defRPr/>
            </a:pPr>
            <a:r>
              <a:rPr lang="en-US" sz="800" b="1">
                <a:solidFill>
                  <a:srgbClr val="31313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Scribe</a:t>
            </a:r>
          </a:p>
        </p:txBody>
      </p:sp>
      <p:sp>
        <p:nvSpPr>
          <p:cNvPr id="113" name="TextBox 103">
            <a:extLst>
              <a:ext uri="{FF2B5EF4-FFF2-40B4-BE49-F238E27FC236}">
                <a16:creationId xmlns:a16="http://schemas.microsoft.com/office/drawing/2014/main" id="{B07C6224-258D-4F02-8950-CF758D19B5CC}"/>
              </a:ext>
            </a:extLst>
          </p:cNvPr>
          <p:cNvSpPr txBox="1"/>
          <p:nvPr/>
        </p:nvSpPr>
        <p:spPr>
          <a:xfrm>
            <a:off x="10720007" y="2821229"/>
            <a:ext cx="670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Confirmation status</a:t>
            </a:r>
            <a:endParaRPr lang="en-US" sz="240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FCFA873-803D-4ECD-9DD7-592116D1226D}"/>
              </a:ext>
            </a:extLst>
          </p:cNvPr>
          <p:cNvCxnSpPr>
            <a:stCxn id="109" idx="3"/>
            <a:endCxn id="134" idx="3"/>
          </p:cNvCxnSpPr>
          <p:nvPr/>
        </p:nvCxnSpPr>
        <p:spPr>
          <a:xfrm rot="10800000" flipV="1">
            <a:off x="7129118" y="3262478"/>
            <a:ext cx="3254331" cy="2732363"/>
          </a:xfrm>
          <a:prstGeom prst="bentConnector3">
            <a:avLst>
              <a:gd name="adj1" fmla="val 17353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FA6E516-E7FC-4ECE-B16A-B116D8BA3BCB}"/>
              </a:ext>
            </a:extLst>
          </p:cNvPr>
          <p:cNvCxnSpPr>
            <a:stCxn id="111" idx="3"/>
          </p:cNvCxnSpPr>
          <p:nvPr/>
        </p:nvCxnSpPr>
        <p:spPr>
          <a:xfrm rot="10800000" flipV="1">
            <a:off x="7128510" y="3695239"/>
            <a:ext cx="3254939" cy="2482619"/>
          </a:xfrm>
          <a:prstGeom prst="bentConnector3">
            <a:avLst>
              <a:gd name="adj1" fmla="val 14416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D3B738A-824C-493B-8DC5-7A6092BBA757}"/>
              </a:ext>
            </a:extLst>
          </p:cNvPr>
          <p:cNvCxnSpPr>
            <a:stCxn id="112" idx="3"/>
          </p:cNvCxnSpPr>
          <p:nvPr/>
        </p:nvCxnSpPr>
        <p:spPr>
          <a:xfrm rot="10800000" flipV="1">
            <a:off x="7139106" y="4125655"/>
            <a:ext cx="3238951" cy="2215070"/>
          </a:xfrm>
          <a:prstGeom prst="bentConnector3">
            <a:avLst>
              <a:gd name="adj1" fmla="val 1182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5">
            <a:extLst>
              <a:ext uri="{FF2B5EF4-FFF2-40B4-BE49-F238E27FC236}">
                <a16:creationId xmlns:a16="http://schemas.microsoft.com/office/drawing/2014/main" id="{31FFCC33-FAC3-4982-9A54-7E67131C52B7}"/>
              </a:ext>
            </a:extLst>
          </p:cNvPr>
          <p:cNvSpPr/>
          <p:nvPr/>
        </p:nvSpPr>
        <p:spPr bwMode="gray">
          <a:xfrm>
            <a:off x="10313750" y="4591955"/>
            <a:ext cx="1272316" cy="187614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92">
              <a:lnSpc>
                <a:spcPct val="106000"/>
              </a:lnSpc>
              <a:defRPr/>
            </a:pPr>
            <a:r>
              <a:rPr lang="en-US" sz="900" b="1">
                <a:solidFill>
                  <a:prstClr val="black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Audit Quality Monitoring &amp; measurement (AQMM)</a:t>
            </a:r>
          </a:p>
          <a:p>
            <a:pPr algn="ctr" defTabSz="685792">
              <a:lnSpc>
                <a:spcPct val="106000"/>
              </a:lnSpc>
              <a:defRPr/>
            </a:pPr>
            <a:endParaRPr lang="en-US" sz="900" b="1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685792">
              <a:lnSpc>
                <a:spcPct val="106000"/>
              </a:lnSpc>
              <a:spcAft>
                <a:spcPts val="600"/>
              </a:spcAft>
              <a:defRPr/>
            </a:pPr>
            <a:r>
              <a:rPr lang="en-US" sz="600" b="1">
                <a:latin typeface="Open Sans"/>
                <a:ea typeface="Open Sans"/>
                <a:cs typeface="Open Sans"/>
              </a:rPr>
              <a:t>EM</a:t>
            </a:r>
            <a:r>
              <a:rPr lang="en-US" sz="600">
                <a:latin typeface="Open Sans"/>
                <a:ea typeface="Open Sans"/>
                <a:cs typeface="Open Sans"/>
              </a:rPr>
              <a:t> - Engagement monitoring</a:t>
            </a:r>
            <a:endParaRPr lang="en-US" sz="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685792">
              <a:lnSpc>
                <a:spcPct val="106000"/>
              </a:lnSpc>
              <a:spcAft>
                <a:spcPts val="600"/>
              </a:spcAft>
              <a:defRPr/>
            </a:pPr>
            <a:r>
              <a:rPr lang="en-US" sz="600" b="1">
                <a:latin typeface="Open Sans"/>
                <a:ea typeface="Open Sans"/>
                <a:cs typeface="Open Sans"/>
              </a:rPr>
              <a:t>CR</a:t>
            </a:r>
            <a:r>
              <a:rPr lang="en-US" sz="600">
                <a:latin typeface="Open Sans"/>
                <a:ea typeface="Open Sans"/>
                <a:cs typeface="Open Sans"/>
              </a:rPr>
              <a:t> – Consolidated reporting</a:t>
            </a:r>
            <a:endParaRPr lang="en-US" sz="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685792">
              <a:lnSpc>
                <a:spcPct val="106000"/>
              </a:lnSpc>
              <a:spcAft>
                <a:spcPts val="600"/>
              </a:spcAft>
              <a:defRPr/>
            </a:pPr>
            <a:r>
              <a:rPr lang="en-US" sz="600" b="1">
                <a:latin typeface="Open Sans"/>
                <a:ea typeface="Open Sans"/>
                <a:cs typeface="Open Sans"/>
              </a:rPr>
              <a:t>AQP</a:t>
            </a:r>
            <a:r>
              <a:rPr lang="en-US" sz="600">
                <a:latin typeface="Open Sans"/>
                <a:ea typeface="Open Sans"/>
                <a:cs typeface="Open Sans"/>
              </a:rPr>
              <a:t> – Audit quality plan</a:t>
            </a:r>
            <a:endParaRPr lang="en-US" sz="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685792">
              <a:lnSpc>
                <a:spcPct val="106000"/>
              </a:lnSpc>
              <a:spcAft>
                <a:spcPts val="600"/>
              </a:spcAft>
              <a:defRPr/>
            </a:pPr>
            <a:r>
              <a:rPr lang="en-US" sz="600" b="1">
                <a:latin typeface="Open Sans"/>
                <a:ea typeface="Open Sans"/>
                <a:cs typeface="Open Sans"/>
              </a:rPr>
              <a:t>AQI</a:t>
            </a:r>
            <a:r>
              <a:rPr lang="en-US" sz="600">
                <a:latin typeface="Open Sans"/>
                <a:ea typeface="Open Sans"/>
                <a:cs typeface="Open Sans"/>
              </a:rPr>
              <a:t> – Audit quality indicator</a:t>
            </a:r>
            <a:endParaRPr lang="en-US" sz="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685792">
              <a:lnSpc>
                <a:spcPct val="106000"/>
              </a:lnSpc>
              <a:spcAft>
                <a:spcPts val="600"/>
              </a:spcAft>
              <a:defRPr/>
            </a:pPr>
            <a:r>
              <a:rPr lang="en-US" sz="600" b="1">
                <a:latin typeface="Open Sans"/>
                <a:ea typeface="Open Sans"/>
                <a:cs typeface="Open Sans"/>
              </a:rPr>
              <a:t>EID</a:t>
            </a:r>
            <a:r>
              <a:rPr lang="en-US" sz="600">
                <a:latin typeface="Open Sans"/>
                <a:ea typeface="Open Sans"/>
                <a:cs typeface="Open Sans"/>
              </a:rPr>
              <a:t> – External inspection database</a:t>
            </a:r>
            <a:r>
              <a:rPr lang="en-US" sz="900" b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70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8" name="Rounded Rectangle 15">
            <a:extLst>
              <a:ext uri="{FF2B5EF4-FFF2-40B4-BE49-F238E27FC236}">
                <a16:creationId xmlns:a16="http://schemas.microsoft.com/office/drawing/2014/main" id="{02504A5C-7E88-4F46-A66F-C55E8D794ABF}"/>
              </a:ext>
            </a:extLst>
          </p:cNvPr>
          <p:cNvSpPr/>
          <p:nvPr/>
        </p:nvSpPr>
        <p:spPr bwMode="gray">
          <a:xfrm>
            <a:off x="8225943" y="4973313"/>
            <a:ext cx="1060072" cy="443455"/>
          </a:xfrm>
          <a:prstGeom prst="round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6676" tIns="66676" rIns="66676" bIns="66676"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92">
              <a:lnSpc>
                <a:spcPct val="106000"/>
              </a:lnSpc>
              <a:defRPr/>
            </a:pPr>
            <a:r>
              <a:rPr lang="en-US" sz="900" b="1">
                <a:solidFill>
                  <a:prstClr val="black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 BI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900" b="1">
                <a:solidFill>
                  <a:prstClr val="black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MI Reporting</a:t>
            </a:r>
          </a:p>
          <a:p>
            <a:pPr algn="ctr" defTabSz="685792">
              <a:lnSpc>
                <a:spcPct val="106000"/>
              </a:lnSpc>
              <a:defRPr/>
            </a:pPr>
            <a:r>
              <a:rPr lang="en-US" sz="900" b="1">
                <a:solidFill>
                  <a:prstClr val="black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 Extractor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B31FFB0A-A189-4190-9AD7-1BB736B9B782}"/>
              </a:ext>
            </a:extLst>
          </p:cNvPr>
          <p:cNvCxnSpPr>
            <a:cxnSpLocks/>
            <a:endCxn id="118" idx="0"/>
          </p:cNvCxnSpPr>
          <p:nvPr/>
        </p:nvCxnSpPr>
        <p:spPr>
          <a:xfrm rot="5400000">
            <a:off x="8053016" y="3618212"/>
            <a:ext cx="2058065" cy="652137"/>
          </a:xfrm>
          <a:prstGeom prst="bentConnector3">
            <a:avLst>
              <a:gd name="adj1" fmla="val 75389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562A7C5B-43A9-4898-A096-919967196ADC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7139105" y="5416768"/>
            <a:ext cx="1616874" cy="30799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itle 1">
            <a:extLst>
              <a:ext uri="{FF2B5EF4-FFF2-40B4-BE49-F238E27FC236}">
                <a16:creationId xmlns:a16="http://schemas.microsoft.com/office/drawing/2014/main" id="{AF49FDC9-738B-414D-AD5E-9F096AEE0C90}"/>
              </a:ext>
            </a:extLst>
          </p:cNvPr>
          <p:cNvSpPr txBox="1">
            <a:spLocks/>
          </p:cNvSpPr>
          <p:nvPr/>
        </p:nvSpPr>
        <p:spPr>
          <a:xfrm>
            <a:off x="241339" y="231559"/>
            <a:ext cx="4063209" cy="4616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92"/>
            <a:r>
              <a:rPr lang="en-US" sz="18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Audit Transformation Train</a:t>
            </a:r>
          </a:p>
          <a:p>
            <a:pPr defTabSz="685792"/>
            <a:br>
              <a:rPr lang="en-US" sz="6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16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Current Ecosystem (as of November 2021)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8EE7233-4392-4AB5-B48C-D058766B05EE}"/>
              </a:ext>
            </a:extLst>
          </p:cNvPr>
          <p:cNvGrpSpPr/>
          <p:nvPr/>
        </p:nvGrpSpPr>
        <p:grpSpPr>
          <a:xfrm>
            <a:off x="7388116" y="371367"/>
            <a:ext cx="4562544" cy="229468"/>
            <a:chOff x="7333351" y="258674"/>
            <a:chExt cx="4562544" cy="22946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4E66C4E-D1B9-4877-980E-132F3567BD4D}"/>
                </a:ext>
              </a:extLst>
            </p:cNvPr>
            <p:cNvSpPr/>
            <p:nvPr/>
          </p:nvSpPr>
          <p:spPr>
            <a:xfrm>
              <a:off x="7333351" y="270631"/>
              <a:ext cx="254000" cy="1706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D003291-4B8C-45CB-B774-D6BA26587BC4}"/>
                </a:ext>
              </a:extLst>
            </p:cNvPr>
            <p:cNvSpPr txBox="1"/>
            <p:nvPr/>
          </p:nvSpPr>
          <p:spPr>
            <a:xfrm>
              <a:off x="7548514" y="258674"/>
              <a:ext cx="914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Audit Online</a:t>
              </a:r>
              <a:endParaRPr lang="en-US"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6" name="Flowchart: Preparation 125">
              <a:extLst>
                <a:ext uri="{FF2B5EF4-FFF2-40B4-BE49-F238E27FC236}">
                  <a16:creationId xmlns:a16="http://schemas.microsoft.com/office/drawing/2014/main" id="{066E2B8C-AF33-42DF-BEA5-EC62F1248D56}"/>
                </a:ext>
              </a:extLst>
            </p:cNvPr>
            <p:cNvSpPr/>
            <p:nvPr/>
          </p:nvSpPr>
          <p:spPr>
            <a:xfrm>
              <a:off x="9651722" y="268959"/>
              <a:ext cx="328474" cy="196930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078A635-8BD9-458B-B7C5-5315111428A1}"/>
                </a:ext>
              </a:extLst>
            </p:cNvPr>
            <p:cNvSpPr txBox="1"/>
            <p:nvPr/>
          </p:nvSpPr>
          <p:spPr>
            <a:xfrm>
              <a:off x="9949017" y="269996"/>
              <a:ext cx="10148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External Product</a:t>
              </a:r>
              <a:endParaRPr lang="en-US"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B55B089-2102-4667-B0A7-23AC0724E746}"/>
                </a:ext>
              </a:extLst>
            </p:cNvPr>
            <p:cNvSpPr/>
            <p:nvPr/>
          </p:nvSpPr>
          <p:spPr>
            <a:xfrm>
              <a:off x="10963925" y="274227"/>
              <a:ext cx="328474" cy="1969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9" name="TextBox 129">
              <a:extLst>
                <a:ext uri="{FF2B5EF4-FFF2-40B4-BE49-F238E27FC236}">
                  <a16:creationId xmlns:a16="http://schemas.microsoft.com/office/drawing/2014/main" id="{009F9E2E-AD81-4F67-ABE0-3E22314D5EB4}"/>
                </a:ext>
              </a:extLst>
            </p:cNvPr>
            <p:cNvSpPr txBox="1"/>
            <p:nvPr/>
          </p:nvSpPr>
          <p:spPr>
            <a:xfrm>
              <a:off x="11277748" y="272698"/>
              <a:ext cx="6181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Flagship</a:t>
              </a:r>
              <a:endParaRPr lang="en-US"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D5839B5-A64B-4C15-BC28-1832174CFE71}"/>
                </a:ext>
              </a:extLst>
            </p:cNvPr>
            <p:cNvSpPr/>
            <p:nvPr/>
          </p:nvSpPr>
          <p:spPr>
            <a:xfrm>
              <a:off x="8330366" y="269929"/>
              <a:ext cx="254000" cy="1706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1" name="TextBox 131">
              <a:extLst>
                <a:ext uri="{FF2B5EF4-FFF2-40B4-BE49-F238E27FC236}">
                  <a16:creationId xmlns:a16="http://schemas.microsoft.com/office/drawing/2014/main" id="{00E91607-D154-4B9D-84A6-D129DB2D270F}"/>
                </a:ext>
              </a:extLst>
            </p:cNvPr>
            <p:cNvSpPr txBox="1"/>
            <p:nvPr/>
          </p:nvSpPr>
          <p:spPr>
            <a:xfrm>
              <a:off x="8546096" y="258674"/>
              <a:ext cx="11991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Extended Reporting</a:t>
              </a:r>
              <a:endParaRPr lang="en-US"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BC218D2-95CA-4840-9A6B-67B068AB3E72}"/>
              </a:ext>
            </a:extLst>
          </p:cNvPr>
          <p:cNvCxnSpPr>
            <a:stCxn id="62" idx="3"/>
            <a:endCxn id="144" idx="1"/>
          </p:cNvCxnSpPr>
          <p:nvPr/>
        </p:nvCxnSpPr>
        <p:spPr>
          <a:xfrm flipV="1">
            <a:off x="3076641" y="2364489"/>
            <a:ext cx="1013642" cy="485188"/>
          </a:xfrm>
          <a:prstGeom prst="bentConnector3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5290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AR 2.0 Brand Compliant Template  -  Read-Only" id="{BD76CE9A-4042-684C-AD4C-60A5865922D1}" vid="{0888EF74-1A4A-4142-B4F5-332C42AA9A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7EE2FEA2BC4241BC79643D523933C9" ma:contentTypeVersion="13" ma:contentTypeDescription="Create a new document." ma:contentTypeScope="" ma:versionID="5480b14a0c7a1951bfcb5c2c4b851464">
  <xsd:schema xmlns:xsd="http://www.w3.org/2001/XMLSchema" xmlns:xs="http://www.w3.org/2001/XMLSchema" xmlns:p="http://schemas.microsoft.com/office/2006/metadata/properties" xmlns:ns2="4dfa346d-a917-413c-a9aa-4e29f35ba63a" xmlns:ns3="13ff7bb4-9b47-42f4-a8df-c0f579a302d4" targetNamespace="http://schemas.microsoft.com/office/2006/metadata/properties" ma:root="true" ma:fieldsID="778fd8ace1e2ab648e47440686e3fe10" ns2:_="" ns3:_="">
    <xsd:import namespace="4dfa346d-a917-413c-a9aa-4e29f35ba63a"/>
    <xsd:import namespace="13ff7bb4-9b47-42f4-a8df-c0f579a302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fa346d-a917-413c-a9aa-4e29f35ba6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f7bb4-9b47-42f4-a8df-c0f579a302d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B3F39C-6B0E-48C8-88CD-7DD6A8E665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92A543A-980C-4C20-A693-B468B0883F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1E40FB-4F64-4A93-8192-BEAB427820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fa346d-a917-413c-a9aa-4e29f35ba63a"/>
    <ds:schemaRef ds:uri="13ff7bb4-9b47-42f4-a8df-c0f579a302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 2.0 Template</Template>
  <TotalTime>14463</TotalTime>
  <Words>1942</Words>
  <Application>Microsoft Office PowerPoint</Application>
  <PresentationFormat>Widescreen</PresentationFormat>
  <Paragraphs>370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Deloitte_US_Onscreen</vt:lpstr>
      <vt:lpstr>Headline Verdana Bold</vt:lpstr>
      <vt:lpstr>Architecture Diagram Definitions</vt:lpstr>
      <vt:lpstr>Architecture Diagram Definitions</vt:lpstr>
      <vt:lpstr>Architecture Diagram Definitions</vt:lpstr>
      <vt:lpstr>Architecture Diagram Definitions</vt:lpstr>
      <vt:lpstr>Architecture Diagram Definitions</vt:lpstr>
      <vt:lpstr>Architecture Diagram Definitions</vt:lpstr>
      <vt:lpstr>Level 1 (App is black box, all interfaces identified)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Proposed Architecture Review Template 2.0.pptx</dc:title>
  <dc:creator>garykelley@deloitte.com;jhills@DELOITTE.com;mnorton@deloitte.com;apulavar@deloitte.com;rmarsal@deloitte.com;sjeyaprakash@deloitte.com;tvallepalli@deloitte.com</dc:creator>
  <cp:keywords>PAR</cp:keywords>
  <cp:lastModifiedBy>Pisolkar, Mythili</cp:lastModifiedBy>
  <cp:revision>379</cp:revision>
  <dcterms:created xsi:type="dcterms:W3CDTF">2019-05-08T15:06:38Z</dcterms:created>
  <dcterms:modified xsi:type="dcterms:W3CDTF">2021-10-22T19:36:16Z</dcterms:modified>
  <cp:category>Architecture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0x010100AE7EE2FEA2BC4241BC79643D523933C9</vt:lpwstr>
  </property>
  <property fmtid="{D5CDD505-2E9C-101B-9397-08002B2CF9AE}" pid="3" name="_dlc_DocIdItemGuid">
    <vt:lpwstr>ce47371f-d5a9-47a1-9329-3c0a5ad3969b</vt:lpwstr>
  </property>
  <property fmtid="{D5CDD505-2E9C-101B-9397-08002B2CF9AE}" pid="4" name="AuthorUserName">
    <vt:lpwstr>tvallepalli</vt:lpwstr>
  </property>
  <property fmtid="{D5CDD505-2E9C-101B-9397-08002B2CF9AE}" pid="5" name="AuthorIds_UIVersion_512">
    <vt:lpwstr>24</vt:lpwstr>
  </property>
  <property fmtid="{D5CDD505-2E9C-101B-9397-08002B2CF9AE}" pid="6" name="AuthorIds_UIVersion_2048">
    <vt:lpwstr>24</vt:lpwstr>
  </property>
  <property fmtid="{D5CDD505-2E9C-101B-9397-08002B2CF9AE}" pid="7" name="MSIP_Label_ea60d57e-af5b-4752-ac57-3e4f28ca11dc_Enabled">
    <vt:lpwstr>true</vt:lpwstr>
  </property>
  <property fmtid="{D5CDD505-2E9C-101B-9397-08002B2CF9AE}" pid="8" name="MSIP_Label_ea60d57e-af5b-4752-ac57-3e4f28ca11dc_SetDate">
    <vt:lpwstr>2021-03-02T12:49:17Z</vt:lpwstr>
  </property>
  <property fmtid="{D5CDD505-2E9C-101B-9397-08002B2CF9AE}" pid="9" name="MSIP_Label_ea60d57e-af5b-4752-ac57-3e4f28ca11dc_Method">
    <vt:lpwstr>Standard</vt:lpwstr>
  </property>
  <property fmtid="{D5CDD505-2E9C-101B-9397-08002B2CF9AE}" pid="10" name="MSIP_Label_ea60d57e-af5b-4752-ac57-3e4f28ca11dc_Name">
    <vt:lpwstr>ea60d57e-af5b-4752-ac57-3e4f28ca11dc</vt:lpwstr>
  </property>
  <property fmtid="{D5CDD505-2E9C-101B-9397-08002B2CF9AE}" pid="11" name="MSIP_Label_ea60d57e-af5b-4752-ac57-3e4f28ca11dc_SiteId">
    <vt:lpwstr>36da45f1-dd2c-4d1f-af13-5abe46b99921</vt:lpwstr>
  </property>
  <property fmtid="{D5CDD505-2E9C-101B-9397-08002B2CF9AE}" pid="12" name="MSIP_Label_ea60d57e-af5b-4752-ac57-3e4f28ca11dc_ActionId">
    <vt:lpwstr>948a9843-d53a-4831-a647-9b04c862f7ba</vt:lpwstr>
  </property>
  <property fmtid="{D5CDD505-2E9C-101B-9397-08002B2CF9AE}" pid="13" name="MSIP_Label_ea60d57e-af5b-4752-ac57-3e4f28ca11dc_ContentBits">
    <vt:lpwstr>0</vt:lpwstr>
  </property>
</Properties>
</file>