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3" d="100"/>
          <a:sy n="53" d="100"/>
        </p:scale>
        <p:origin x="36" y="58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366373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extLst>
      <p:ext uri="{BB962C8B-B14F-4D97-AF65-F5344CB8AC3E}">
        <p14:creationId xmlns:p14="http://schemas.microsoft.com/office/powerpoint/2010/main" val="3875023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2884032"/>
            <a:ext cx="3597454" cy="36425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464001"/>
            <a:ext cx="3597454" cy="24890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smtClean="0">
                <a:solidFill>
                  <a:srgbClr val="000000"/>
                </a:solidFill>
                <a:latin typeface="Arial"/>
                <a:ea typeface="Arial"/>
                <a:cs typeface="Arial"/>
                <a:sym typeface="Arial"/>
              </a:rPr>
              <a:t>Big Mountain Resort is a ski/snowboard resort in the winters, with 3k acres and 350,000 visitors annually. The mountain accommodates visitors of all skill levels. </a:t>
            </a:r>
            <a:r>
              <a:rPr lang="en-AU" sz="1070" b="1" dirty="0" smtClean="0"/>
              <a:t>In order to increase the distribution of visitors across their mountain (allowing for more traffic), they added an extra chair lift. They are hoping to increase their annual revenue enough to maintain those margins this season.</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smtClean="0">
                <a:solidFill>
                  <a:srgbClr val="000000"/>
                </a:solidFill>
                <a:latin typeface="Arial"/>
                <a:ea typeface="Arial"/>
                <a:cs typeface="Arial"/>
                <a:sym typeface="Arial"/>
              </a:rPr>
              <a:t>Maintain a profit margin of 9.2% this season (and thus recoup their operating costs given the new chair lift).</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smtClean="0">
                <a:solidFill>
                  <a:srgbClr val="000000"/>
                </a:solidFill>
                <a:sym typeface="Arial"/>
              </a:rPr>
              <a:t>Any changes to increase revenue, maintain margins, and recoup costs. Some suggestions:</a:t>
            </a:r>
          </a:p>
          <a:p>
            <a:pPr marL="171450" marR="0" lvl="0" indent="-171450" algn="l" rtl="0">
              <a:lnSpc>
                <a:spcPct val="100000"/>
              </a:lnSpc>
              <a:spcBef>
                <a:spcPts val="0"/>
              </a:spcBef>
              <a:spcAft>
                <a:spcPts val="0"/>
              </a:spcAft>
              <a:buFontTx/>
              <a:buChar char="-"/>
            </a:pPr>
            <a:r>
              <a:rPr lang="en-AU" sz="1071" b="1" dirty="0" smtClean="0"/>
              <a:t>Extend the season</a:t>
            </a:r>
            <a:endParaRPr lang="en-AU" b="1" dirty="0"/>
          </a:p>
          <a:p>
            <a:pPr marL="171450" marR="0" lvl="0" indent="-171450" algn="l" rtl="0">
              <a:lnSpc>
                <a:spcPct val="100000"/>
              </a:lnSpc>
              <a:spcBef>
                <a:spcPts val="0"/>
              </a:spcBef>
              <a:spcAft>
                <a:spcPts val="0"/>
              </a:spcAft>
              <a:buFontTx/>
              <a:buChar char="-"/>
            </a:pPr>
            <a:r>
              <a:rPr lang="en-AU" sz="1071" b="1" dirty="0" smtClean="0"/>
              <a:t>Increase prices</a:t>
            </a:r>
          </a:p>
          <a:p>
            <a:pPr marL="171450" marR="0" lvl="0" indent="-171450" algn="l" rtl="0">
              <a:lnSpc>
                <a:spcPct val="100000"/>
              </a:lnSpc>
              <a:spcBef>
                <a:spcPts val="0"/>
              </a:spcBef>
              <a:spcAft>
                <a:spcPts val="0"/>
              </a:spcAft>
              <a:buFontTx/>
              <a:buChar char="-"/>
            </a:pPr>
            <a:r>
              <a:rPr lang="en-AU" sz="1071" b="1" dirty="0" smtClean="0"/>
              <a:t>Increased advertising for any runs that are easier to make</a:t>
            </a:r>
          </a:p>
          <a:p>
            <a:pPr marL="171450" marR="0" lvl="0" indent="-171450" algn="l" rtl="0">
              <a:lnSpc>
                <a:spcPct val="100000"/>
              </a:lnSpc>
              <a:spcBef>
                <a:spcPts val="0"/>
              </a:spcBef>
              <a:spcAft>
                <a:spcPts val="0"/>
              </a:spcAft>
              <a:buFontTx/>
              <a:buChar char="-"/>
            </a:pPr>
            <a:r>
              <a:rPr lang="en-AU" sz="1071" b="1" dirty="0" smtClean="0"/>
              <a:t>Ads for summer activities that might also use the lift.</a:t>
            </a: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Tx/>
              <a:buChar char="-"/>
            </a:pPr>
            <a:r>
              <a:rPr lang="en-AU" sz="1070" b="1" i="0" u="none" strike="noStrike" cap="none" dirty="0" smtClean="0">
                <a:solidFill>
                  <a:srgbClr val="000000"/>
                </a:solidFill>
                <a:latin typeface="Arial"/>
                <a:ea typeface="Arial"/>
                <a:cs typeface="Arial"/>
                <a:sym typeface="Arial"/>
              </a:rPr>
              <a:t>Consistently bad (sunny, warm) weather =&gt; shorter seasons</a:t>
            </a:r>
          </a:p>
          <a:p>
            <a:pPr marL="171450" marR="0" lvl="0" indent="-171450" algn="l" rtl="0">
              <a:lnSpc>
                <a:spcPct val="100000"/>
              </a:lnSpc>
              <a:spcBef>
                <a:spcPts val="0"/>
              </a:spcBef>
              <a:spcAft>
                <a:spcPts val="0"/>
              </a:spcAft>
              <a:buFontTx/>
              <a:buChar char="-"/>
            </a:pPr>
            <a:r>
              <a:rPr lang="en-AU" sz="1070" b="1" dirty="0" smtClean="0"/>
              <a:t>COVID-19</a:t>
            </a:r>
          </a:p>
          <a:p>
            <a:pPr marL="171450" marR="0" lvl="0" indent="-171450" algn="l" rtl="0">
              <a:lnSpc>
                <a:spcPct val="100000"/>
              </a:lnSpc>
              <a:spcBef>
                <a:spcPts val="0"/>
              </a:spcBef>
              <a:spcAft>
                <a:spcPts val="0"/>
              </a:spcAft>
              <a:buFontTx/>
              <a:buChar char="-"/>
            </a:pPr>
            <a:r>
              <a:rPr lang="en-US" sz="1070" b="1" dirty="0" smtClean="0"/>
              <a:t>Bad press (big if)</a:t>
            </a:r>
          </a:p>
          <a:p>
            <a:pPr marL="171450" marR="0" lvl="0" indent="-171450" algn="l" rtl="0">
              <a:lnSpc>
                <a:spcPct val="100000"/>
              </a:lnSpc>
              <a:spcBef>
                <a:spcPts val="0"/>
              </a:spcBef>
              <a:spcAft>
                <a:spcPts val="0"/>
              </a:spcAft>
              <a:buFontTx/>
              <a:buChar char="-"/>
            </a:pPr>
            <a:r>
              <a:rPr lang="en-US" sz="1070" b="1" dirty="0" smtClean="0"/>
              <a:t>Competing regional parks =&gt; fewer people fly to Montana, </a:t>
            </a:r>
          </a:p>
          <a:p>
            <a:pPr marL="171450" marR="0" lvl="0" indent="-171450" algn="l" rtl="0">
              <a:lnSpc>
                <a:spcPct val="100000"/>
              </a:lnSpc>
              <a:spcBef>
                <a:spcPts val="0"/>
              </a:spcBef>
              <a:spcAft>
                <a:spcPts val="0"/>
              </a:spcAft>
              <a:buFontTx/>
              <a:buChar char="-"/>
            </a:pP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744800" y="4831972"/>
            <a:ext cx="4170546" cy="1334267"/>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Tx/>
              <a:buChar char="-"/>
            </a:pPr>
            <a:r>
              <a:rPr lang="en-AU" sz="1070" b="1" i="0" u="none" strike="noStrike" cap="none" dirty="0" smtClean="0">
                <a:solidFill>
                  <a:srgbClr val="000000"/>
                </a:solidFill>
                <a:latin typeface="Arial"/>
                <a:ea typeface="Arial"/>
                <a:cs typeface="Arial"/>
                <a:sym typeface="Arial"/>
              </a:rPr>
              <a:t>How much money/how many visitors do we make during peak season?</a:t>
            </a:r>
          </a:p>
          <a:p>
            <a:pPr marL="171450" marR="0" lvl="0" indent="-171450" algn="l" rtl="0">
              <a:lnSpc>
                <a:spcPct val="100000"/>
              </a:lnSpc>
              <a:spcBef>
                <a:spcPts val="0"/>
              </a:spcBef>
              <a:spcAft>
                <a:spcPts val="0"/>
              </a:spcAft>
              <a:buFontTx/>
              <a:buChar char="-"/>
            </a:pPr>
            <a:r>
              <a:rPr lang="en-AU" sz="1070" b="1" dirty="0" smtClean="0"/>
              <a:t>How much more traffic is now available to get on these runs because of this lift?</a:t>
            </a:r>
          </a:p>
          <a:p>
            <a:pPr marL="171450" marR="0" lvl="0" indent="-171450" algn="l" rtl="0">
              <a:lnSpc>
                <a:spcPct val="100000"/>
              </a:lnSpc>
              <a:spcBef>
                <a:spcPts val="0"/>
              </a:spcBef>
              <a:spcAft>
                <a:spcPts val="0"/>
              </a:spcAft>
              <a:buFontTx/>
              <a:buChar char="-"/>
            </a:pPr>
            <a:r>
              <a:rPr lang="en-US" sz="1070" b="1" i="0" u="none" strike="noStrike" cap="none" dirty="0" smtClean="0">
                <a:solidFill>
                  <a:srgbClr val="000000"/>
                </a:solidFill>
                <a:latin typeface="Arial"/>
                <a:ea typeface="Arial"/>
                <a:cs typeface="Arial"/>
                <a:sym typeface="Arial"/>
              </a:rPr>
              <a:t>Proportion of season passes vs weekend tickets, cost for each? (</a:t>
            </a:r>
            <a:r>
              <a:rPr lang="en-US" sz="1070" b="1" dirty="0"/>
              <a:t>M</a:t>
            </a:r>
            <a:r>
              <a:rPr lang="en-US" sz="1070" b="1" i="0" u="none" strike="noStrike" cap="none" dirty="0" smtClean="0">
                <a:solidFill>
                  <a:srgbClr val="000000"/>
                </a:solidFill>
                <a:latin typeface="Arial"/>
                <a:ea typeface="Arial"/>
                <a:cs typeface="Arial"/>
                <a:sym typeface="Arial"/>
              </a:rPr>
              <a:t>ore profitable to </a:t>
            </a:r>
            <a:r>
              <a:rPr lang="en-US" sz="1070" b="1" i="0" u="none" strike="noStrike" cap="none" dirty="0" err="1" smtClean="0">
                <a:solidFill>
                  <a:srgbClr val="000000"/>
                </a:solidFill>
                <a:latin typeface="Arial"/>
                <a:ea typeface="Arial"/>
                <a:cs typeface="Arial"/>
                <a:sym typeface="Arial"/>
              </a:rPr>
              <a:t>inc.</a:t>
            </a:r>
            <a:r>
              <a:rPr lang="en-US" sz="1070" b="1" i="0" u="none" strike="noStrike" cap="none" dirty="0" smtClean="0">
                <a:solidFill>
                  <a:srgbClr val="000000"/>
                </a:solidFill>
                <a:latin typeface="Arial"/>
                <a:ea typeface="Arial"/>
                <a:cs typeface="Arial"/>
                <a:sym typeface="Arial"/>
              </a:rPr>
              <a:t> passes/</a:t>
            </a:r>
            <a:r>
              <a:rPr lang="en-US" sz="1070" b="1" i="0" u="none" strike="noStrike" cap="none" dirty="0" err="1" smtClean="0">
                <a:solidFill>
                  <a:srgbClr val="000000"/>
                </a:solidFill>
                <a:latin typeface="Arial"/>
                <a:ea typeface="Arial"/>
                <a:cs typeface="Arial"/>
                <a:sym typeface="Arial"/>
              </a:rPr>
              <a:t>tkt</a:t>
            </a:r>
            <a:r>
              <a:rPr lang="en-US" sz="1070" b="1" i="0" u="none" strike="noStrike" cap="none" dirty="0" smtClean="0">
                <a:solidFill>
                  <a:srgbClr val="000000"/>
                </a:solidFill>
                <a:latin typeface="Arial"/>
                <a:ea typeface="Arial"/>
                <a:cs typeface="Arial"/>
                <a:sym typeface="Arial"/>
              </a:rPr>
              <a:t> costs? Both?)</a:t>
            </a:r>
          </a:p>
          <a:p>
            <a:pPr marL="171450" marR="0" lvl="0" indent="-171450" algn="l" rtl="0">
              <a:lnSpc>
                <a:spcPct val="100000"/>
              </a:lnSpc>
              <a:spcBef>
                <a:spcPts val="0"/>
              </a:spcBef>
              <a:spcAft>
                <a:spcPts val="0"/>
              </a:spcAft>
              <a:buFontTx/>
              <a:buChar char="-"/>
            </a:pPr>
            <a:r>
              <a:rPr lang="en-US" sz="1070" b="1" dirty="0" smtClean="0"/>
              <a:t>Predicted weather – long or short season this year?</a:t>
            </a:r>
          </a:p>
          <a:p>
            <a:pPr marL="171450" marR="0" lvl="0" indent="-171450" algn="l" rtl="0">
              <a:lnSpc>
                <a:spcPct val="100000"/>
              </a:lnSpc>
              <a:spcBef>
                <a:spcPts val="0"/>
              </a:spcBef>
              <a:spcAft>
                <a:spcPts val="0"/>
              </a:spcAft>
              <a:buFontTx/>
              <a:buChar char="-"/>
            </a:pPr>
            <a:r>
              <a:rPr lang="en-US" sz="1070" b="1" dirty="0" smtClean="0"/>
              <a:t>Can snow be manufactured here to extend the season?</a:t>
            </a:r>
          </a:p>
          <a:p>
            <a:pPr marL="171450" marR="0" lvl="0" indent="-171450" algn="l" rtl="0">
              <a:lnSpc>
                <a:spcPct val="100000"/>
              </a:lnSpc>
              <a:spcBef>
                <a:spcPts val="0"/>
              </a:spcBef>
              <a:spcAft>
                <a:spcPts val="0"/>
              </a:spcAft>
              <a:buFontTx/>
              <a:buChar char="-"/>
            </a:pPr>
            <a:r>
              <a:rPr lang="en-US" sz="1070" b="1" i="0" u="none" strike="noStrike" cap="none" dirty="0" smtClean="0">
                <a:solidFill>
                  <a:srgbClr val="000000"/>
                </a:solidFill>
                <a:latin typeface="Arial"/>
                <a:ea typeface="Arial"/>
                <a:cs typeface="Arial"/>
                <a:sym typeface="Arial"/>
              </a:rPr>
              <a:t>How many out-of-state visitors? (who’s our competition?)</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458065"/>
            <a:ext cx="4324418" cy="11706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Tx/>
              <a:buChar char="-"/>
            </a:pPr>
            <a:r>
              <a:rPr lang="en-AU" sz="1071" b="1" dirty="0" smtClean="0"/>
              <a:t>Senior exec for Marketing</a:t>
            </a:r>
          </a:p>
          <a:p>
            <a:pPr marL="171450" marR="0" lvl="0" indent="-171450" algn="l" rtl="0">
              <a:lnSpc>
                <a:spcPct val="100000"/>
              </a:lnSpc>
              <a:spcBef>
                <a:spcPts val="0"/>
              </a:spcBef>
              <a:spcAft>
                <a:spcPts val="0"/>
              </a:spcAft>
              <a:buFontTx/>
              <a:buChar char="-"/>
            </a:pPr>
            <a:r>
              <a:rPr lang="en-AU" sz="1071" b="1" dirty="0" smtClean="0"/>
              <a:t>Senior exec for Operations</a:t>
            </a:r>
          </a:p>
          <a:p>
            <a:pPr marL="171450" marR="0" lvl="0" indent="-171450" algn="l" rtl="0">
              <a:lnSpc>
                <a:spcPct val="100000"/>
              </a:lnSpc>
              <a:spcBef>
                <a:spcPts val="0"/>
              </a:spcBef>
              <a:spcAft>
                <a:spcPts val="0"/>
              </a:spcAft>
              <a:buFontTx/>
              <a:buChar char="-"/>
            </a:pPr>
            <a:r>
              <a:rPr lang="en-AU" sz="1071" b="1" dirty="0" smtClean="0"/>
              <a:t>I’d ask people on the ground for their feedback/thoughts – the people running the lifts and selling tickets themselves.</a:t>
            </a:r>
          </a:p>
          <a:p>
            <a:pPr marL="171450" marR="0" lvl="0" indent="-171450" algn="l" rtl="0">
              <a:lnSpc>
                <a:spcPct val="100000"/>
              </a:lnSpc>
              <a:spcBef>
                <a:spcPts val="0"/>
              </a:spcBef>
              <a:spcAft>
                <a:spcPts val="0"/>
              </a:spcAft>
              <a:buFontTx/>
              <a:buChar char="-"/>
            </a:pPr>
            <a:r>
              <a:rPr lang="en-AU" sz="1071" b="1" dirty="0" smtClean="0"/>
              <a:t>Senior sales exec (Whoever handles sale forecasts given weather, etc.)</a:t>
            </a:r>
          </a:p>
          <a:p>
            <a:pPr marR="0" lvl="0" algn="l" rtl="0">
              <a:lnSpc>
                <a:spcPct val="100000"/>
              </a:lnSpc>
              <a:spcBef>
                <a:spcPts val="0"/>
              </a:spcBef>
              <a:spcAft>
                <a:spcPts val="0"/>
              </a:spcAft>
            </a:pPr>
            <a:endParaRPr lang="en-AU" sz="1071" b="1" dirty="0" smtClean="0"/>
          </a:p>
          <a:p>
            <a:pPr marL="0" marR="0" lvl="0" indent="0" algn="l" rtl="0">
              <a:lnSpc>
                <a:spcPct val="100000"/>
              </a:lnSpc>
              <a:spcBef>
                <a:spcPts val="0"/>
              </a:spcBef>
              <a:spcAft>
                <a:spcPts val="0"/>
              </a:spcAft>
              <a:buNone/>
            </a:pPr>
            <a:endParaRPr sz="1400" b="1"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smtClean="0">
                <a:solidFill>
                  <a:srgbClr val="000000"/>
                </a:solidFill>
                <a:latin typeface="Arial"/>
                <a:ea typeface="Arial"/>
                <a:cs typeface="Arial"/>
                <a:sym typeface="Arial"/>
              </a:rPr>
              <a:t>How can Big Mountain Resort maintain its profit margins of 9.2% over the next season given </a:t>
            </a:r>
            <a:r>
              <a:rPr lang="en-AU" b="1" dirty="0" smtClean="0"/>
              <a:t>their recent investment in a chair lift costing ~1.54MM (&amp; what will annual revenue be)?</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651</Words>
  <Application>Microsoft Office PowerPoint</Application>
  <PresentationFormat>On-screen Show (4:3)</PresentationFormat>
  <Paragraphs>56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Robert Malka</cp:lastModifiedBy>
  <cp:revision>4</cp:revision>
  <dcterms:modified xsi:type="dcterms:W3CDTF">2020-04-28T06:09:04Z</dcterms:modified>
</cp:coreProperties>
</file>