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8" r:id="rId6"/>
    <p:sldId id="267" r:id="rId7"/>
    <p:sldId id="260" r:id="rId8"/>
    <p:sldId id="261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24FCEB-4F99-4CB3-B6FC-8BF290020A03}">
          <p14:sldIdLst>
            <p14:sldId id="256"/>
            <p14:sldId id="257"/>
            <p14:sldId id="258"/>
            <p14:sldId id="265"/>
            <p14:sldId id="268"/>
            <p14:sldId id="267"/>
            <p14:sldId id="260"/>
            <p14:sldId id="261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132856"/>
            <a:ext cx="9144000" cy="223224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7000"/>
                </a:schemeClr>
              </a:gs>
              <a:gs pos="16000">
                <a:schemeClr val="tx1">
                  <a:alpha val="62000"/>
                </a:schemeClr>
              </a:gs>
              <a:gs pos="39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C8C846-FD45-41AF-B192-3B0EAB9139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3840"/>
            <a:ext cx="1309431" cy="129752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60844E-C45F-4479-8C3E-8A4B74427D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3840"/>
            <a:ext cx="1309431" cy="1297528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2019-07-27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0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52736"/>
          </a:xfrm>
        </p:spPr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1727E8-AF05-427D-BE1D-98296B7406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3840"/>
            <a:ext cx="1309431" cy="129752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2019-07-27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E65697-C365-49D7-BAD4-1518320D08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3840"/>
            <a:ext cx="1309431" cy="129752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48D326-7E2B-4045-AC58-B83E72F190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3840"/>
            <a:ext cx="1309431" cy="129752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2019-07-27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0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4F9C68-8831-4430-85E3-F733ED3C2A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3840"/>
            <a:ext cx="1309431" cy="129752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2019-07-27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4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CD484E-5C94-455A-889E-91C4A4BCB2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3840"/>
            <a:ext cx="1309431" cy="129752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2019-07-27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3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AB001-6D3B-42FD-9017-6864EDE792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3840"/>
            <a:ext cx="1309431" cy="12975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2019-07-27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7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9CA993-D81D-4057-A59B-F0914A5123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3840"/>
            <a:ext cx="1309431" cy="129752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2019-07-27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7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825B5A-A438-4646-9ED1-1D7B6A463C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3840"/>
            <a:ext cx="1309431" cy="129752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2019-07-27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0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dirty="0"/>
              <a:t> Click to edit Master title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E7098E-1EFF-4194-B17F-AF1D44E45E3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3840"/>
            <a:ext cx="1309431" cy="129752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587EC-4A3E-4030-BABC-5E0C0236501C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3543399"/>
            <a:ext cx="54360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cap="small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Rob McLain – DA1018UT – C5T1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39552" y="2445846"/>
            <a:ext cx="403244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cap="small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Data Science Framework Report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93E455-039E-4C64-A9E6-54777A3ACA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3840"/>
            <a:ext cx="1309431" cy="129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6778"/>
            <a:ext cx="7596336" cy="1052736"/>
          </a:xfrm>
        </p:spPr>
        <p:txBody>
          <a:bodyPr/>
          <a:lstStyle/>
          <a:p>
            <a:pPr algn="r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itchFamily="50" charset="-127"/>
              </a:rPr>
              <a:t> </a:t>
            </a:r>
            <a:r>
              <a:rPr lang="en-US" altLang="ko-KR" sz="4400" cap="small" dirty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itchFamily="50" charset="-127"/>
              </a:rPr>
              <a:t>Agenda</a:t>
            </a:r>
            <a:endParaRPr lang="ko-KR" altLang="en-US" sz="4400" cap="small" dirty="0">
              <a:solidFill>
                <a:schemeClr val="tx1">
                  <a:lumMod val="75000"/>
                  <a:lumOff val="2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1600200"/>
            <a:ext cx="6635080" cy="4525963"/>
          </a:xfrm>
        </p:spPr>
        <p:txBody>
          <a:bodyPr>
            <a:normAutofit/>
          </a:bodyPr>
          <a:lstStyle/>
          <a:p>
            <a:r>
              <a:rPr lang="en-US" altLang="ko-KR" sz="2800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</a:t>
            </a:r>
          </a:p>
          <a:p>
            <a:r>
              <a:rPr lang="en-US" altLang="ko-KR" sz="2800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</a:t>
            </a:r>
          </a:p>
          <a:p>
            <a:r>
              <a:rPr lang="en-US" altLang="ko-KR" sz="2800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 Plan</a:t>
            </a:r>
          </a:p>
          <a:p>
            <a:r>
              <a:rPr lang="en-US" altLang="ko-KR" sz="2800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Collection</a:t>
            </a:r>
          </a:p>
          <a:p>
            <a:r>
              <a:rPr lang="en-US" altLang="ko-KR" sz="2800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Insights</a:t>
            </a:r>
          </a:p>
          <a:p>
            <a:r>
              <a:rPr lang="en-US" altLang="ko-KR" sz="2800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Recommendations</a:t>
            </a:r>
          </a:p>
          <a:p>
            <a:pPr marL="0" indent="0">
              <a:buNone/>
            </a:pPr>
            <a:endParaRPr lang="ko-KR" alt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4127-9999-4A12-9C09-5ECBC1EA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400" cap="small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C4E8-6BB4-43CC-8E5D-B76F72DED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664" y="1600200"/>
            <a:ext cx="72008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Over the past year or so </a:t>
            </a:r>
            <a:r>
              <a:rPr lang="en-US" sz="2000" dirty="0" err="1"/>
              <a:t>CreditOne</a:t>
            </a:r>
            <a:r>
              <a:rPr lang="en-US" sz="2000" dirty="0"/>
              <a:t> has seen an increase in the number of customers who have defaulted on loans they have secured from various partners.  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 err="1"/>
              <a:t>CreditOne</a:t>
            </a:r>
            <a:r>
              <a:rPr lang="en-US" sz="2000" dirty="0"/>
              <a:t> could risk losing business if the problem is not </a:t>
            </a:r>
          </a:p>
          <a:p>
            <a:pPr marL="0" indent="0" algn="just">
              <a:buNone/>
            </a:pPr>
            <a:r>
              <a:rPr lang="en-US" sz="2000" dirty="0"/>
              <a:t>resolved. 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7873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4027-6A57-4609-A76F-CD5BCA35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400" cap="small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8D449-5DAE-495B-AF74-2DB17CAB7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664" y="1600200"/>
            <a:ext cx="713913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Main Objective:  Develop an empirically sound </a:t>
            </a:r>
          </a:p>
          <a:p>
            <a:pPr marL="0" indent="0">
              <a:buNone/>
            </a:pPr>
            <a:r>
              <a:rPr lang="en-US" sz="2200" dirty="0"/>
              <a:t>method to forecast which customer is likely to default.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200" dirty="0"/>
              <a:t>Reason:  If </a:t>
            </a:r>
            <a:r>
              <a:rPr lang="en-US" sz="2200" dirty="0" err="1"/>
              <a:t>CreditOne</a:t>
            </a:r>
            <a:r>
              <a:rPr lang="en-US" sz="2200" dirty="0"/>
              <a:t> can identify accounts likely to </a:t>
            </a:r>
          </a:p>
          <a:p>
            <a:pPr marL="0" indent="0">
              <a:buNone/>
            </a:pPr>
            <a:r>
              <a:rPr lang="en-US" sz="2200" dirty="0"/>
              <a:t>default, defensive measures can be taken to limit the </a:t>
            </a:r>
          </a:p>
          <a:p>
            <a:pPr marL="0" indent="0">
              <a:buNone/>
            </a:pPr>
            <a:r>
              <a:rPr lang="en-US" sz="2200" dirty="0"/>
              <a:t>amount of financial exposure.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Benefit:  Accounts with similar credit risk profiles can be moved / bundled into specialized products.</a:t>
            </a:r>
          </a:p>
        </p:txBody>
      </p:sp>
    </p:spTree>
    <p:extLst>
      <p:ext uri="{BB962C8B-B14F-4D97-AF65-F5344CB8AC3E}">
        <p14:creationId xmlns:p14="http://schemas.microsoft.com/office/powerpoint/2010/main" val="261994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8230-EC1C-4E03-8501-469CF381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cap="small" dirty="0"/>
              <a:t>Analysis 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F8050-9975-4A17-B209-7B09A0997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664" y="1600200"/>
            <a:ext cx="7200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Determine if sufficient data is available to forecast </a:t>
            </a:r>
          </a:p>
          <a:p>
            <a:pPr marL="0" indent="0">
              <a:buNone/>
            </a:pPr>
            <a:r>
              <a:rPr lang="en-US" sz="2200" dirty="0"/>
              <a:t>future defaults.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Use simpler analysis techniques to gather low-hanging</a:t>
            </a:r>
          </a:p>
          <a:p>
            <a:pPr marL="0" indent="0">
              <a:buNone/>
            </a:pPr>
            <a:r>
              <a:rPr lang="en-US" sz="2200" dirty="0"/>
              <a:t>fruit; i.e. correlation analysis, trend analysis, estimation </a:t>
            </a:r>
          </a:p>
          <a:p>
            <a:pPr marL="0" indent="0">
              <a:buNone/>
            </a:pPr>
            <a:r>
              <a:rPr lang="en-US" sz="2200" dirty="0"/>
              <a:t>and sizing, aggregate analysis.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Test data to determine which variable has the most </a:t>
            </a:r>
          </a:p>
          <a:p>
            <a:pPr marL="0" indent="0">
              <a:buNone/>
            </a:pPr>
            <a:r>
              <a:rPr lang="en-US" sz="2200" dirty="0"/>
              <a:t>significance.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Consider if original question has been successfully </a:t>
            </a:r>
          </a:p>
          <a:p>
            <a:pPr marL="0" indent="0">
              <a:buNone/>
            </a:pPr>
            <a:r>
              <a:rPr lang="en-US" sz="2200" dirty="0"/>
              <a:t>answered or if further analysis is required.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3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0" descr="https://blogs.allari.com/hubfs/BADIR_steps.jpg">
            <a:extLst>
              <a:ext uri="{FF2B5EF4-FFF2-40B4-BE49-F238E27FC236}">
                <a16:creationId xmlns:a16="http://schemas.microsoft.com/office/drawing/2014/main" id="{537D84D4-D139-4730-8FC3-CAAC7E154A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0" r="4805"/>
          <a:stretch/>
        </p:blipFill>
        <p:spPr bwMode="auto">
          <a:xfrm>
            <a:off x="2924088" y="394320"/>
            <a:ext cx="3336776" cy="33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badir framework">
            <a:extLst>
              <a:ext uri="{FF2B5EF4-FFF2-40B4-BE49-F238E27FC236}">
                <a16:creationId xmlns:a16="http://schemas.microsoft.com/office/drawing/2014/main" id="{16E9C8F5-C0CC-4A0C-AED3-D6AEB56DE7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9"/>
          <a:stretch/>
        </p:blipFill>
        <p:spPr bwMode="auto">
          <a:xfrm>
            <a:off x="2398166" y="4021782"/>
            <a:ext cx="4910138" cy="271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70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9577-288E-41B7-B348-57A8A6DC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400" cap="small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D41A5-F5B2-46DD-930E-B7976859E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664" y="1600200"/>
            <a:ext cx="7344816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/>
              <a:t>Data file “default of credit card clients.csv”, a collection of </a:t>
            </a:r>
          </a:p>
          <a:p>
            <a:pPr marL="0" indent="0">
              <a:buNone/>
            </a:pPr>
            <a:r>
              <a:rPr lang="en-US" sz="2200" dirty="0"/>
              <a:t>30K credit records gathered from Taiwan in 2005, is to be </a:t>
            </a:r>
          </a:p>
          <a:p>
            <a:pPr marL="0" indent="0">
              <a:buNone/>
            </a:pPr>
            <a:r>
              <a:rPr lang="en-US" sz="2200" dirty="0"/>
              <a:t>used as a testbed to develop a forecasting algorithm.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File consists of data which is available in our systems.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Data is comprised of Credit Limit, Gender, Education Level, </a:t>
            </a:r>
          </a:p>
          <a:p>
            <a:pPr marL="0" indent="0">
              <a:buNone/>
            </a:pPr>
            <a:r>
              <a:rPr lang="en-US" sz="2200" dirty="0"/>
              <a:t>Marriage Status, Age, Credit Payment History (6 months), </a:t>
            </a:r>
          </a:p>
          <a:p>
            <a:pPr marL="0" indent="0">
              <a:buNone/>
            </a:pPr>
            <a:r>
              <a:rPr lang="en-US" sz="2200" dirty="0"/>
              <a:t>Monthly Balance (6 months), Monthly Payment (6 months), </a:t>
            </a:r>
          </a:p>
          <a:p>
            <a:pPr marL="0" indent="0">
              <a:buNone/>
            </a:pPr>
            <a:r>
              <a:rPr lang="en-US" sz="2200" dirty="0"/>
              <a:t>and Default Indicator.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File must be checked to determine missing, invalid, or </a:t>
            </a:r>
          </a:p>
          <a:p>
            <a:pPr marL="0" indent="0">
              <a:buNone/>
            </a:pPr>
            <a:r>
              <a:rPr lang="en-US" sz="2200" dirty="0"/>
              <a:t>extreme values. Data with no significance will be removed </a:t>
            </a:r>
          </a:p>
          <a:p>
            <a:pPr marL="0" indent="0">
              <a:buNone/>
            </a:pPr>
            <a:r>
              <a:rPr lang="en-US" sz="2200" dirty="0"/>
              <a:t>from the sample.</a:t>
            </a:r>
          </a:p>
        </p:txBody>
      </p:sp>
    </p:spTree>
    <p:extLst>
      <p:ext uri="{BB962C8B-B14F-4D97-AF65-F5344CB8AC3E}">
        <p14:creationId xmlns:p14="http://schemas.microsoft.com/office/powerpoint/2010/main" val="1506013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FEF5-D823-4D81-A628-18CA08A7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400" cap="small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0FB08-437E-4385-B54E-2C8307D35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664" y="1600200"/>
            <a:ext cx="7344816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Using aggregate analysis, the data identifies a </a:t>
            </a:r>
          </a:p>
          <a:p>
            <a:pPr marL="0" indent="0">
              <a:buNone/>
            </a:pPr>
            <a:r>
              <a:rPr lang="en-US" dirty="0"/>
              <a:t>population which is mostly women with a college </a:t>
            </a:r>
          </a:p>
          <a:p>
            <a:pPr marL="0" indent="0">
              <a:buNone/>
            </a:pPr>
            <a:r>
              <a:rPr lang="en-US" dirty="0"/>
              <a:t>education, unmarried, under 30 years of age, who use </a:t>
            </a:r>
          </a:p>
          <a:p>
            <a:pPr marL="0" indent="0">
              <a:buNone/>
            </a:pPr>
            <a:r>
              <a:rPr lang="en-US" dirty="0"/>
              <a:t>the card as a traditional revolving account with a credit limit of $50K.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is somewhat skewed due to individual accounts </a:t>
            </a:r>
          </a:p>
          <a:p>
            <a:pPr marL="0" indent="0">
              <a:buNone/>
            </a:pPr>
            <a:r>
              <a:rPr lang="en-US" dirty="0"/>
              <a:t>with large credits (2% of file) or balances exceeding </a:t>
            </a:r>
          </a:p>
          <a:p>
            <a:pPr marL="0" indent="0">
              <a:buNone/>
            </a:pPr>
            <a:r>
              <a:rPr lang="en-US" dirty="0"/>
              <a:t>$150K (9% of file).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data may contain cultural nuance which may impact our findings. (Amounts are in Taiwanese New Dollar NT$)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Until further analysis has been conducted, these </a:t>
            </a:r>
          </a:p>
          <a:p>
            <a:pPr marL="0" indent="0">
              <a:buNone/>
            </a:pPr>
            <a:r>
              <a:rPr lang="en-US" dirty="0"/>
              <a:t>findings should be treated as mere observations.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4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24EB-550D-4184-8005-BC723172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400" cap="small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74440-82C2-430D-920D-8B3CB003A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664" y="1600200"/>
            <a:ext cx="713913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Further analysis will be required to be able to </a:t>
            </a:r>
          </a:p>
          <a:p>
            <a:pPr marL="0" indent="0">
              <a:buNone/>
            </a:pPr>
            <a:r>
              <a:rPr lang="en-US" sz="2200" dirty="0"/>
              <a:t>determine what data is significant.</a:t>
            </a:r>
          </a:p>
        </p:txBody>
      </p:sp>
    </p:spTree>
    <p:extLst>
      <p:ext uri="{BB962C8B-B14F-4D97-AF65-F5344CB8AC3E}">
        <p14:creationId xmlns:p14="http://schemas.microsoft.com/office/powerpoint/2010/main" val="1052935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4007</TotalTime>
  <Words>401</Words>
  <Application>Microsoft Office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Theme</vt:lpstr>
      <vt:lpstr>PowerPoint Presentation</vt:lpstr>
      <vt:lpstr> Agenda</vt:lpstr>
      <vt:lpstr>Background</vt:lpstr>
      <vt:lpstr>Scope</vt:lpstr>
      <vt:lpstr>Analysis Plan</vt:lpstr>
      <vt:lpstr>PowerPoint Presentation</vt:lpstr>
      <vt:lpstr>Data Collection</vt:lpstr>
      <vt:lpstr>Insights</vt:lpstr>
      <vt:lpstr>Recommendations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Robert Mclain</cp:lastModifiedBy>
  <cp:revision>43</cp:revision>
  <dcterms:created xsi:type="dcterms:W3CDTF">2014-04-01T16:35:38Z</dcterms:created>
  <dcterms:modified xsi:type="dcterms:W3CDTF">2019-07-27T23:32:50Z</dcterms:modified>
</cp:coreProperties>
</file>