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1" r:id="rId5"/>
    <p:sldId id="260" r:id="rId6"/>
    <p:sldId id="262" r:id="rId7"/>
    <p:sldId id="266"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9E1BD-3A54-43E1-915F-59F53065D8E9}"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BA169-CFB0-4064-B9C7-3D85139730AF}" type="slidenum">
              <a:rPr lang="en-US" smtClean="0"/>
              <a:t>‹#›</a:t>
            </a:fld>
            <a:endParaRPr lang="en-US"/>
          </a:p>
        </p:txBody>
      </p:sp>
    </p:spTree>
    <p:extLst>
      <p:ext uri="{BB962C8B-B14F-4D97-AF65-F5344CB8AC3E}">
        <p14:creationId xmlns:p14="http://schemas.microsoft.com/office/powerpoint/2010/main" val="404021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44D5-C2BB-498F-8DC7-1902AF656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AA027-9302-4067-9243-EF0B15C23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E16088-FA14-4BA8-9FEF-80222276D1A1}"/>
              </a:ext>
            </a:extLst>
          </p:cNvPr>
          <p:cNvSpPr>
            <a:spLocks noGrp="1"/>
          </p:cNvSpPr>
          <p:nvPr>
            <p:ph type="dt" sz="half" idx="10"/>
          </p:nvPr>
        </p:nvSpPr>
        <p:spPr/>
        <p:txBody>
          <a:bodyPr/>
          <a:lstStyle/>
          <a:p>
            <a:fld id="{0237CD8B-8F21-4684-B4BA-6BA65DA04534}" type="datetime1">
              <a:rPr lang="en-US" smtClean="0"/>
              <a:t>2/6/2024</a:t>
            </a:fld>
            <a:endParaRPr lang="en-US"/>
          </a:p>
        </p:txBody>
      </p:sp>
      <p:sp>
        <p:nvSpPr>
          <p:cNvPr id="5" name="Footer Placeholder 4">
            <a:extLst>
              <a:ext uri="{FF2B5EF4-FFF2-40B4-BE49-F238E27FC236}">
                <a16:creationId xmlns:a16="http://schemas.microsoft.com/office/drawing/2014/main" id="{53DB3A7A-E293-4E40-A738-04AE15A7EE1A}"/>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0E96A99-7EA4-421A-BD48-E7F4ED4DDE3F}"/>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44954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8F1E-178E-46BB-A62D-25F5CDFB4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06EE7F-C927-49A5-A96F-AAD495FDF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146CA-3F2F-4E02-AFAA-9954BEDD1DA4}"/>
              </a:ext>
            </a:extLst>
          </p:cNvPr>
          <p:cNvSpPr>
            <a:spLocks noGrp="1"/>
          </p:cNvSpPr>
          <p:nvPr>
            <p:ph type="dt" sz="half" idx="10"/>
          </p:nvPr>
        </p:nvSpPr>
        <p:spPr/>
        <p:txBody>
          <a:bodyPr/>
          <a:lstStyle/>
          <a:p>
            <a:fld id="{2FAB855C-C4E1-42EF-855B-E32AD6D486BA}" type="datetime1">
              <a:rPr lang="en-US" smtClean="0"/>
              <a:t>2/6/2024</a:t>
            </a:fld>
            <a:endParaRPr lang="en-US"/>
          </a:p>
        </p:txBody>
      </p:sp>
      <p:sp>
        <p:nvSpPr>
          <p:cNvPr id="5" name="Footer Placeholder 4">
            <a:extLst>
              <a:ext uri="{FF2B5EF4-FFF2-40B4-BE49-F238E27FC236}">
                <a16:creationId xmlns:a16="http://schemas.microsoft.com/office/drawing/2014/main" id="{34D4A19B-A388-41BD-A885-43387A0EC9B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8ED177A-8193-408D-9CC7-7C290F197DA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2144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D0111-4172-4367-BFF1-148B7A0F2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9D268-4B66-4D41-A1AE-AD69B12528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5FEFE-ADD2-4A20-8250-77EA592CB11F}"/>
              </a:ext>
            </a:extLst>
          </p:cNvPr>
          <p:cNvSpPr>
            <a:spLocks noGrp="1"/>
          </p:cNvSpPr>
          <p:nvPr>
            <p:ph type="dt" sz="half" idx="10"/>
          </p:nvPr>
        </p:nvSpPr>
        <p:spPr/>
        <p:txBody>
          <a:bodyPr/>
          <a:lstStyle/>
          <a:p>
            <a:fld id="{3ECE3F3B-EE87-4007-8795-507130463642}" type="datetime1">
              <a:rPr lang="en-US" smtClean="0"/>
              <a:t>2/6/2024</a:t>
            </a:fld>
            <a:endParaRPr lang="en-US"/>
          </a:p>
        </p:txBody>
      </p:sp>
      <p:sp>
        <p:nvSpPr>
          <p:cNvPr id="5" name="Footer Placeholder 4">
            <a:extLst>
              <a:ext uri="{FF2B5EF4-FFF2-40B4-BE49-F238E27FC236}">
                <a16:creationId xmlns:a16="http://schemas.microsoft.com/office/drawing/2014/main" id="{B0CDBA99-1547-4E25-9629-53568FB49040}"/>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D15AD65F-F3F8-4B50-B232-3094AC042112}"/>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7477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227F-29EA-4529-8A16-E5E5A2156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BF4F2-05BF-4F5A-9575-8537415D9F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49EB1-7445-4F93-B63D-94CD51CB4147}"/>
              </a:ext>
            </a:extLst>
          </p:cNvPr>
          <p:cNvSpPr>
            <a:spLocks noGrp="1"/>
          </p:cNvSpPr>
          <p:nvPr>
            <p:ph type="dt" sz="half" idx="10"/>
          </p:nvPr>
        </p:nvSpPr>
        <p:spPr/>
        <p:txBody>
          <a:bodyPr/>
          <a:lstStyle/>
          <a:p>
            <a:fld id="{DF1E7967-43BA-47A8-B7A1-403F3189CE78}" type="datetime1">
              <a:rPr lang="en-US" smtClean="0"/>
              <a:t>2/6/2024</a:t>
            </a:fld>
            <a:endParaRPr lang="en-US"/>
          </a:p>
        </p:txBody>
      </p:sp>
      <p:sp>
        <p:nvSpPr>
          <p:cNvPr id="5" name="Footer Placeholder 4">
            <a:extLst>
              <a:ext uri="{FF2B5EF4-FFF2-40B4-BE49-F238E27FC236}">
                <a16:creationId xmlns:a16="http://schemas.microsoft.com/office/drawing/2014/main" id="{2A352B68-15A6-405A-8001-BF7377B5B714}"/>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DAB9CFF2-B664-4557-99DE-A84940457ADC}"/>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366331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C8DF-65F6-4AE8-929C-375B53E94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B2E7B5-A742-41EA-B241-93AD1CEBD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55EDC3-876E-4929-A6CB-17D20C4B9B83}"/>
              </a:ext>
            </a:extLst>
          </p:cNvPr>
          <p:cNvSpPr>
            <a:spLocks noGrp="1"/>
          </p:cNvSpPr>
          <p:nvPr>
            <p:ph type="dt" sz="half" idx="10"/>
          </p:nvPr>
        </p:nvSpPr>
        <p:spPr/>
        <p:txBody>
          <a:bodyPr/>
          <a:lstStyle/>
          <a:p>
            <a:fld id="{CA310257-3D77-46B8-9A57-A6493A32E159}" type="datetime1">
              <a:rPr lang="en-US" smtClean="0"/>
              <a:t>2/6/2024</a:t>
            </a:fld>
            <a:endParaRPr lang="en-US"/>
          </a:p>
        </p:txBody>
      </p:sp>
      <p:sp>
        <p:nvSpPr>
          <p:cNvPr id="5" name="Footer Placeholder 4">
            <a:extLst>
              <a:ext uri="{FF2B5EF4-FFF2-40B4-BE49-F238E27FC236}">
                <a16:creationId xmlns:a16="http://schemas.microsoft.com/office/drawing/2014/main" id="{7DD3828C-AFDD-468C-876E-EDAAC688CC4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612C1CD-1751-4007-8977-C4F75F05454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31484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AEFC-A516-47D7-9FAC-D02C4AC05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C103E-0C0E-4E03-9C4E-AB104E57CA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B51C99-D271-4B50-9D55-CA3CAE0D57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E3E61-EE73-4011-B17D-8876C6C9F073}"/>
              </a:ext>
            </a:extLst>
          </p:cNvPr>
          <p:cNvSpPr>
            <a:spLocks noGrp="1"/>
          </p:cNvSpPr>
          <p:nvPr>
            <p:ph type="dt" sz="half" idx="10"/>
          </p:nvPr>
        </p:nvSpPr>
        <p:spPr/>
        <p:txBody>
          <a:bodyPr/>
          <a:lstStyle/>
          <a:p>
            <a:fld id="{45726569-CB82-4D8F-85BF-94BDE0129C30}" type="datetime1">
              <a:rPr lang="en-US" smtClean="0"/>
              <a:t>2/6/2024</a:t>
            </a:fld>
            <a:endParaRPr lang="en-US"/>
          </a:p>
        </p:txBody>
      </p:sp>
      <p:sp>
        <p:nvSpPr>
          <p:cNvPr id="6" name="Footer Placeholder 5">
            <a:extLst>
              <a:ext uri="{FF2B5EF4-FFF2-40B4-BE49-F238E27FC236}">
                <a16:creationId xmlns:a16="http://schemas.microsoft.com/office/drawing/2014/main" id="{3D4100BE-3539-48D6-97E6-EA8EE32D2080}"/>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F1AD2BB8-71FD-4489-9190-6A813C57348D}"/>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94818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ACA1-342D-4A75-98DE-935F3A7CE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BFD24-CF04-46A8-B847-0601E729A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27549E-3715-42D8-8BF3-1C0ED224F7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B0E909-0298-40EB-8709-37B39E7B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E39F04-E59A-4306-B506-81EF297C1F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46FD4-B39E-46EE-8FE0-A420789922C0}"/>
              </a:ext>
            </a:extLst>
          </p:cNvPr>
          <p:cNvSpPr>
            <a:spLocks noGrp="1"/>
          </p:cNvSpPr>
          <p:nvPr>
            <p:ph type="dt" sz="half" idx="10"/>
          </p:nvPr>
        </p:nvSpPr>
        <p:spPr/>
        <p:txBody>
          <a:bodyPr/>
          <a:lstStyle/>
          <a:p>
            <a:fld id="{2D0842DB-B7B5-45CD-A83C-D229576A1484}" type="datetime1">
              <a:rPr lang="en-US" smtClean="0"/>
              <a:t>2/6/2024</a:t>
            </a:fld>
            <a:endParaRPr lang="en-US"/>
          </a:p>
        </p:txBody>
      </p:sp>
      <p:sp>
        <p:nvSpPr>
          <p:cNvPr id="8" name="Footer Placeholder 7">
            <a:extLst>
              <a:ext uri="{FF2B5EF4-FFF2-40B4-BE49-F238E27FC236}">
                <a16:creationId xmlns:a16="http://schemas.microsoft.com/office/drawing/2014/main" id="{1BFCCE3C-B485-473B-A47B-15AC5A640BAC}"/>
              </a:ext>
            </a:extLst>
          </p:cNvPr>
          <p:cNvSpPr>
            <a:spLocks noGrp="1"/>
          </p:cNvSpPr>
          <p:nvPr>
            <p:ph type="ftr" sz="quarter" idx="11"/>
          </p:nvPr>
        </p:nvSpPr>
        <p:spPr/>
        <p:txBody>
          <a:bodyPr/>
          <a:lstStyle/>
          <a:p>
            <a:r>
              <a:rPr lang="en-US"/>
              <a:t>LOAN STATUS PREDICTION</a:t>
            </a:r>
          </a:p>
        </p:txBody>
      </p:sp>
      <p:sp>
        <p:nvSpPr>
          <p:cNvPr id="9" name="Slide Number Placeholder 8">
            <a:extLst>
              <a:ext uri="{FF2B5EF4-FFF2-40B4-BE49-F238E27FC236}">
                <a16:creationId xmlns:a16="http://schemas.microsoft.com/office/drawing/2014/main" id="{24175192-4557-45F6-BBCD-C4BD434CE264}"/>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369483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C9B6-06AD-460C-979F-9E459C1FC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7ADF6-9E5B-4539-8200-4C0979FE7B86}"/>
              </a:ext>
            </a:extLst>
          </p:cNvPr>
          <p:cNvSpPr>
            <a:spLocks noGrp="1"/>
          </p:cNvSpPr>
          <p:nvPr>
            <p:ph type="dt" sz="half" idx="10"/>
          </p:nvPr>
        </p:nvSpPr>
        <p:spPr/>
        <p:txBody>
          <a:bodyPr/>
          <a:lstStyle/>
          <a:p>
            <a:fld id="{AA1E002B-A8C1-4CB2-AF58-B9FB12CCB409}" type="datetime1">
              <a:rPr lang="en-US" smtClean="0"/>
              <a:t>2/6/2024</a:t>
            </a:fld>
            <a:endParaRPr lang="en-US"/>
          </a:p>
        </p:txBody>
      </p:sp>
      <p:sp>
        <p:nvSpPr>
          <p:cNvPr id="4" name="Footer Placeholder 3">
            <a:extLst>
              <a:ext uri="{FF2B5EF4-FFF2-40B4-BE49-F238E27FC236}">
                <a16:creationId xmlns:a16="http://schemas.microsoft.com/office/drawing/2014/main" id="{77C4E6B6-E957-4153-BB59-512C1E3EF691}"/>
              </a:ext>
            </a:extLst>
          </p:cNvPr>
          <p:cNvSpPr>
            <a:spLocks noGrp="1"/>
          </p:cNvSpPr>
          <p:nvPr>
            <p:ph type="ftr" sz="quarter" idx="11"/>
          </p:nvPr>
        </p:nvSpPr>
        <p:spPr/>
        <p:txBody>
          <a:bodyPr/>
          <a:lstStyle/>
          <a:p>
            <a:r>
              <a:rPr lang="en-US"/>
              <a:t>LOAN STATUS PREDICTION</a:t>
            </a:r>
          </a:p>
        </p:txBody>
      </p:sp>
      <p:sp>
        <p:nvSpPr>
          <p:cNvPr id="5" name="Slide Number Placeholder 4">
            <a:extLst>
              <a:ext uri="{FF2B5EF4-FFF2-40B4-BE49-F238E27FC236}">
                <a16:creationId xmlns:a16="http://schemas.microsoft.com/office/drawing/2014/main" id="{A07BB75E-3873-4A96-8774-7F16A6C137D5}"/>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456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50254-6BF2-4F95-9F49-452A6C299CE7}"/>
              </a:ext>
            </a:extLst>
          </p:cNvPr>
          <p:cNvSpPr>
            <a:spLocks noGrp="1"/>
          </p:cNvSpPr>
          <p:nvPr>
            <p:ph type="dt" sz="half" idx="10"/>
          </p:nvPr>
        </p:nvSpPr>
        <p:spPr/>
        <p:txBody>
          <a:bodyPr/>
          <a:lstStyle/>
          <a:p>
            <a:fld id="{C10D2B2D-F48A-4810-AFCA-5602BD554857}" type="datetime1">
              <a:rPr lang="en-US" smtClean="0"/>
              <a:t>2/6/2024</a:t>
            </a:fld>
            <a:endParaRPr lang="en-US"/>
          </a:p>
        </p:txBody>
      </p:sp>
      <p:sp>
        <p:nvSpPr>
          <p:cNvPr id="3" name="Footer Placeholder 2">
            <a:extLst>
              <a:ext uri="{FF2B5EF4-FFF2-40B4-BE49-F238E27FC236}">
                <a16:creationId xmlns:a16="http://schemas.microsoft.com/office/drawing/2014/main" id="{1040BEEC-0624-45DB-8408-A5C3EC11E588}"/>
              </a:ext>
            </a:extLst>
          </p:cNvPr>
          <p:cNvSpPr>
            <a:spLocks noGrp="1"/>
          </p:cNvSpPr>
          <p:nvPr>
            <p:ph type="ftr" sz="quarter" idx="11"/>
          </p:nvPr>
        </p:nvSpPr>
        <p:spPr/>
        <p:txBody>
          <a:bodyPr/>
          <a:lstStyle/>
          <a:p>
            <a:r>
              <a:rPr lang="en-US"/>
              <a:t>LOAN STATUS PREDICTION</a:t>
            </a:r>
          </a:p>
        </p:txBody>
      </p:sp>
      <p:sp>
        <p:nvSpPr>
          <p:cNvPr id="4" name="Slide Number Placeholder 3">
            <a:extLst>
              <a:ext uri="{FF2B5EF4-FFF2-40B4-BE49-F238E27FC236}">
                <a16:creationId xmlns:a16="http://schemas.microsoft.com/office/drawing/2014/main" id="{BC31E921-16BF-4E36-8548-DF3B030F137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49021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75D3-D5A2-423F-A35A-CB5DBF47F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89E3F-FC42-4B4C-9E5B-96AC4FD77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51D85-46BF-4A7D-8C72-4FE72E707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7BFC9-06C1-404B-8820-0AFFFD10407F}"/>
              </a:ext>
            </a:extLst>
          </p:cNvPr>
          <p:cNvSpPr>
            <a:spLocks noGrp="1"/>
          </p:cNvSpPr>
          <p:nvPr>
            <p:ph type="dt" sz="half" idx="10"/>
          </p:nvPr>
        </p:nvSpPr>
        <p:spPr/>
        <p:txBody>
          <a:bodyPr/>
          <a:lstStyle/>
          <a:p>
            <a:fld id="{6DE6241C-036D-48A3-8101-CAC758D0C878}" type="datetime1">
              <a:rPr lang="en-US" smtClean="0"/>
              <a:t>2/6/2024</a:t>
            </a:fld>
            <a:endParaRPr lang="en-US"/>
          </a:p>
        </p:txBody>
      </p:sp>
      <p:sp>
        <p:nvSpPr>
          <p:cNvPr id="6" name="Footer Placeholder 5">
            <a:extLst>
              <a:ext uri="{FF2B5EF4-FFF2-40B4-BE49-F238E27FC236}">
                <a16:creationId xmlns:a16="http://schemas.microsoft.com/office/drawing/2014/main" id="{5B300374-4EB5-4860-8037-37D31232E31C}"/>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EEF85E13-556F-4973-91F2-3D915B7A42DE}"/>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03077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DB85-A364-4D83-9C47-017760904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482D8-A9D9-40B0-9520-234DB9E54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913C3-6111-43E2-874B-4A16E8182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8DBE7-D4A7-4814-8812-5389F63BA825}"/>
              </a:ext>
            </a:extLst>
          </p:cNvPr>
          <p:cNvSpPr>
            <a:spLocks noGrp="1"/>
          </p:cNvSpPr>
          <p:nvPr>
            <p:ph type="dt" sz="half" idx="10"/>
          </p:nvPr>
        </p:nvSpPr>
        <p:spPr/>
        <p:txBody>
          <a:bodyPr/>
          <a:lstStyle/>
          <a:p>
            <a:fld id="{B67CE399-6D08-4B41-8639-92CEAA76CD0A}" type="datetime1">
              <a:rPr lang="en-US" smtClean="0"/>
              <a:t>2/6/2024</a:t>
            </a:fld>
            <a:endParaRPr lang="en-US"/>
          </a:p>
        </p:txBody>
      </p:sp>
      <p:sp>
        <p:nvSpPr>
          <p:cNvPr id="6" name="Footer Placeholder 5">
            <a:extLst>
              <a:ext uri="{FF2B5EF4-FFF2-40B4-BE49-F238E27FC236}">
                <a16:creationId xmlns:a16="http://schemas.microsoft.com/office/drawing/2014/main" id="{AA5DB2C3-2286-425E-AB05-BD5BD7A004E9}"/>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E75493DF-179B-43E8-8B71-7D51D2E61AED}"/>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20756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D821-0531-43B3-8C86-A7CF43B85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AA677-6532-486C-B3EC-BA1924E07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DEFF6-BFAA-4B1B-8F6A-3687A1C08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2F98F-A65B-456A-ACEE-0596D099E944}" type="datetime1">
              <a:rPr lang="en-US" smtClean="0"/>
              <a:t>2/6/2024</a:t>
            </a:fld>
            <a:endParaRPr lang="en-US"/>
          </a:p>
        </p:txBody>
      </p:sp>
      <p:sp>
        <p:nvSpPr>
          <p:cNvPr id="5" name="Footer Placeholder 4">
            <a:extLst>
              <a:ext uri="{FF2B5EF4-FFF2-40B4-BE49-F238E27FC236}">
                <a16:creationId xmlns:a16="http://schemas.microsoft.com/office/drawing/2014/main" id="{0FE36B87-D6F0-4EFF-9FEB-720799194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LOAN STATUS PREDICTION</a:t>
            </a:r>
          </a:p>
        </p:txBody>
      </p:sp>
      <p:sp>
        <p:nvSpPr>
          <p:cNvPr id="6" name="Slide Number Placeholder 5">
            <a:extLst>
              <a:ext uri="{FF2B5EF4-FFF2-40B4-BE49-F238E27FC236}">
                <a16:creationId xmlns:a16="http://schemas.microsoft.com/office/drawing/2014/main" id="{2722D189-B556-467B-A7C3-EA058CD68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9A437-FDCF-4FFE-A398-2147E0B75673}" type="slidenum">
              <a:rPr lang="en-US" smtClean="0"/>
              <a:t>‹#›</a:t>
            </a:fld>
            <a:endParaRPr lang="en-US"/>
          </a:p>
        </p:txBody>
      </p:sp>
    </p:spTree>
    <p:extLst>
      <p:ext uri="{BB962C8B-B14F-4D97-AF65-F5344CB8AC3E}">
        <p14:creationId xmlns:p14="http://schemas.microsoft.com/office/powerpoint/2010/main" val="90096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nalyticsvidhya.com/blog/2022/02/loan-approval-prediction-machine-learning/" TargetMode="External"/><Relationship Id="rId2" Type="http://schemas.openxmlformats.org/officeDocument/2006/relationships/hyperlink" Target="https://www.geeksforgeeks.org/loan-approval-prediction-using-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97D-D475-49C4-B88D-599157F57ED5}"/>
              </a:ext>
            </a:extLst>
          </p:cNvPr>
          <p:cNvSpPr>
            <a:spLocks noGrp="1"/>
          </p:cNvSpPr>
          <p:nvPr>
            <p:ph type="ctrTitle"/>
          </p:nvPr>
        </p:nvSpPr>
        <p:spPr>
          <a:xfrm>
            <a:off x="1524000" y="542525"/>
            <a:ext cx="9144000" cy="2387600"/>
          </a:xfrm>
        </p:spPr>
        <p:txBody>
          <a:bodyPr>
            <a:normAutofit/>
          </a:bodyPr>
          <a:lstStyle/>
          <a:p>
            <a:r>
              <a:rPr lang="en-US" sz="5400" dirty="0">
                <a:latin typeface="Times New Roman" panose="02020603050405020304" pitchFamily="18" charset="0"/>
                <a:cs typeface="Times New Roman" panose="02020603050405020304" pitchFamily="18" charset="0"/>
              </a:rPr>
              <a:t>LOAN STATUS PREDICTION</a:t>
            </a:r>
          </a:p>
        </p:txBody>
      </p:sp>
      <p:sp>
        <p:nvSpPr>
          <p:cNvPr id="3" name="Subtitle 2">
            <a:extLst>
              <a:ext uri="{FF2B5EF4-FFF2-40B4-BE49-F238E27FC236}">
                <a16:creationId xmlns:a16="http://schemas.microsoft.com/office/drawing/2014/main" id="{09B6F221-BECF-49A2-B7CA-ECE494BEE57E}"/>
              </a:ext>
            </a:extLst>
          </p:cNvPr>
          <p:cNvSpPr>
            <a:spLocks noGrp="1"/>
          </p:cNvSpPr>
          <p:nvPr>
            <p:ph type="subTitle" idx="1"/>
          </p:nvPr>
        </p:nvSpPr>
        <p:spPr>
          <a:xfrm>
            <a:off x="1524000" y="3429001"/>
            <a:ext cx="9144000" cy="2954044"/>
          </a:xfrm>
        </p:spPr>
        <p:txBody>
          <a:bodyPr>
            <a:normAutofit fontScale="77500" lnSpcReduction="20000"/>
          </a:bodyPr>
          <a:lstStyle/>
          <a:p>
            <a:endParaRPr lang="en-US" dirty="0"/>
          </a:p>
          <a:p>
            <a:r>
              <a:rPr lang="en-US" sz="2300" dirty="0">
                <a:latin typeface="Times New Roman" panose="02020603050405020304" pitchFamily="18" charset="0"/>
                <a:cs typeface="Times New Roman" panose="02020603050405020304" pitchFamily="18" charset="0"/>
              </a:rPr>
              <a:t>Submitted by:</a:t>
            </a:r>
          </a:p>
          <a:p>
            <a:r>
              <a:rPr lang="en-US" sz="2300" b="1" dirty="0">
                <a:latin typeface="Times New Roman" panose="02020603050405020304" pitchFamily="18" charset="0"/>
                <a:cs typeface="Times New Roman" panose="02020603050405020304" pitchFamily="18" charset="0"/>
              </a:rPr>
              <a:t>Romel Jude Melville (STB03003)</a:t>
            </a:r>
          </a:p>
          <a:p>
            <a:r>
              <a:rPr lang="en-US" sz="2300" dirty="0">
                <a:latin typeface="Times New Roman" panose="02020603050405020304" pitchFamily="18" charset="0"/>
                <a:cs typeface="Times New Roman" panose="02020603050405020304" pitchFamily="18" charset="0"/>
              </a:rPr>
              <a:t>Data Science Trainee: Batch 1</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Under Esteemed Guidance of:</a:t>
            </a:r>
          </a:p>
          <a:p>
            <a:r>
              <a:rPr lang="en-US" sz="2300" b="1" dirty="0">
                <a:latin typeface="Times New Roman" panose="02020603050405020304" pitchFamily="18" charset="0"/>
                <a:cs typeface="Times New Roman" panose="02020603050405020304" pitchFamily="18" charset="0"/>
              </a:rPr>
              <a:t>Ms. Urooj Khan</a:t>
            </a:r>
          </a:p>
          <a:p>
            <a:endParaRPr lang="en-US" sz="19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p>
        </p:txBody>
      </p:sp>
      <p:sp>
        <p:nvSpPr>
          <p:cNvPr id="7" name="Footer Placeholder 6">
            <a:extLst>
              <a:ext uri="{FF2B5EF4-FFF2-40B4-BE49-F238E27FC236}">
                <a16:creationId xmlns:a16="http://schemas.microsoft.com/office/drawing/2014/main" id="{F42163E8-7611-4460-9CF8-CA8E1A3160EF}"/>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39FC89FC-CCD8-4A4F-BFE2-2B1CE05D20AF}"/>
              </a:ext>
            </a:extLst>
          </p:cNvPr>
          <p:cNvSpPr>
            <a:spLocks noGrp="1"/>
          </p:cNvSpPr>
          <p:nvPr>
            <p:ph type="sldNum" sz="quarter" idx="12"/>
          </p:nvPr>
        </p:nvSpPr>
        <p:spPr/>
        <p:txBody>
          <a:bodyPr/>
          <a:lstStyle/>
          <a:p>
            <a:fld id="{9CE9A437-FDCF-4FFE-A398-2147E0B75673}" type="slidenum">
              <a:rPr lang="en-US" smtClean="0"/>
              <a:t>1</a:t>
            </a:fld>
            <a:endParaRPr lang="en-US"/>
          </a:p>
        </p:txBody>
      </p:sp>
      <p:pic>
        <p:nvPicPr>
          <p:cNvPr id="5" name="Picture 4">
            <a:extLst>
              <a:ext uri="{FF2B5EF4-FFF2-40B4-BE49-F238E27FC236}">
                <a16:creationId xmlns:a16="http://schemas.microsoft.com/office/drawing/2014/main" id="{EEFB7A5E-392B-4EAD-BA66-AE5A4229E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977" y="349591"/>
            <a:ext cx="2074115" cy="1615736"/>
          </a:xfrm>
          <a:prstGeom prst="rect">
            <a:avLst/>
          </a:prstGeom>
        </p:spPr>
      </p:pic>
    </p:spTree>
    <p:extLst>
      <p:ext uri="{BB962C8B-B14F-4D97-AF65-F5344CB8AC3E}">
        <p14:creationId xmlns:p14="http://schemas.microsoft.com/office/powerpoint/2010/main" val="217138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3059-3975-4E3D-BE35-A640635F0C6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TRAIN TEST SPLIT</a:t>
            </a:r>
          </a:p>
        </p:txBody>
      </p:sp>
      <p:sp>
        <p:nvSpPr>
          <p:cNvPr id="3" name="Content Placeholder 2">
            <a:extLst>
              <a:ext uri="{FF2B5EF4-FFF2-40B4-BE49-F238E27FC236}">
                <a16:creationId xmlns:a16="http://schemas.microsoft.com/office/drawing/2014/main" id="{DA07D605-667D-49FB-84E3-4B5B7FD0A111}"/>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Divide the dataset into two subsets – a larger training set used to train the machine learning model and a smaller testing set used to assess its performance on new, unseen loan applications.</a:t>
            </a:r>
          </a:p>
          <a:p>
            <a:pPr algn="just">
              <a:lnSpc>
                <a:spcPct val="150000"/>
              </a:lnSpc>
            </a:pPr>
            <a:r>
              <a:rPr lang="en-US" sz="2000" dirty="0">
                <a:latin typeface="Times New Roman" panose="02020603050405020304" pitchFamily="18" charset="0"/>
                <a:cs typeface="Times New Roman" panose="02020603050405020304" pitchFamily="18" charset="0"/>
              </a:rPr>
              <a:t>Allocate 80% of the data for training and reserve 20% for testing</a:t>
            </a:r>
          </a:p>
        </p:txBody>
      </p:sp>
      <p:sp>
        <p:nvSpPr>
          <p:cNvPr id="5" name="Footer Placeholder 4">
            <a:extLst>
              <a:ext uri="{FF2B5EF4-FFF2-40B4-BE49-F238E27FC236}">
                <a16:creationId xmlns:a16="http://schemas.microsoft.com/office/drawing/2014/main" id="{DE8276B3-2BBB-4350-8E0D-BF7697AE8B8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EA0DF24-E13A-4F92-9CFF-A21AA9F8256C}"/>
              </a:ext>
            </a:extLst>
          </p:cNvPr>
          <p:cNvSpPr>
            <a:spLocks noGrp="1"/>
          </p:cNvSpPr>
          <p:nvPr>
            <p:ph type="sldNum" sz="quarter" idx="12"/>
          </p:nvPr>
        </p:nvSpPr>
        <p:spPr/>
        <p:txBody>
          <a:bodyPr/>
          <a:lstStyle/>
          <a:p>
            <a:fld id="{9CE9A437-FDCF-4FFE-A398-2147E0B75673}" type="slidenum">
              <a:rPr lang="en-US" smtClean="0"/>
              <a:t>10</a:t>
            </a:fld>
            <a:endParaRPr lang="en-US"/>
          </a:p>
        </p:txBody>
      </p:sp>
    </p:spTree>
    <p:extLst>
      <p:ext uri="{BB962C8B-B14F-4D97-AF65-F5344CB8AC3E}">
        <p14:creationId xmlns:p14="http://schemas.microsoft.com/office/powerpoint/2010/main" val="16347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831C-C9B6-4C72-B964-15823E1173E3}"/>
              </a:ext>
            </a:extLst>
          </p:cNvPr>
          <p:cNvSpPr>
            <a:spLocks noGrp="1"/>
          </p:cNvSpPr>
          <p:nvPr>
            <p:ph type="title"/>
          </p:nvPr>
        </p:nvSpPr>
        <p:spPr/>
        <p:txBody>
          <a:bodyPr>
            <a:normAutofit/>
          </a:bodyPr>
          <a:lstStyle/>
          <a:p>
            <a:pPr algn="just"/>
            <a:r>
              <a:rPr lang="en-US" sz="4000" b="1" u="sng" dirty="0">
                <a:latin typeface="Times New Roman" panose="02020603050405020304" pitchFamily="18" charset="0"/>
                <a:cs typeface="Times New Roman" panose="02020603050405020304" pitchFamily="18" charset="0"/>
              </a:rPr>
              <a:t>K-FOLD CROSS VALIDATION</a:t>
            </a:r>
          </a:p>
        </p:txBody>
      </p:sp>
      <p:sp>
        <p:nvSpPr>
          <p:cNvPr id="3" name="Content Placeholder 2">
            <a:extLst>
              <a:ext uri="{FF2B5EF4-FFF2-40B4-BE49-F238E27FC236}">
                <a16:creationId xmlns:a16="http://schemas.microsoft.com/office/drawing/2014/main" id="{FEB37697-0E02-4367-B910-8F94F51E65EF}"/>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It is a technique for evaluating predictive models</a:t>
            </a:r>
          </a:p>
          <a:p>
            <a:pPr algn="just">
              <a:lnSpc>
                <a:spcPct val="150000"/>
              </a:lnSpc>
            </a:pPr>
            <a:r>
              <a:rPr lang="en-US" sz="2000" dirty="0">
                <a:latin typeface="Times New Roman" panose="02020603050405020304" pitchFamily="18" charset="0"/>
                <a:cs typeface="Times New Roman" panose="02020603050405020304" pitchFamily="18" charset="0"/>
              </a:rPr>
              <a:t>It involves dividing the dataset into ‘k’ folds, training the model ‘k’ times, and evaluating its performance on different subsets of the data</a:t>
            </a:r>
          </a:p>
        </p:txBody>
      </p:sp>
      <p:pic>
        <p:nvPicPr>
          <p:cNvPr id="5" name="Picture 4">
            <a:extLst>
              <a:ext uri="{FF2B5EF4-FFF2-40B4-BE49-F238E27FC236}">
                <a16:creationId xmlns:a16="http://schemas.microsoft.com/office/drawing/2014/main" id="{3F2E801E-948C-4A26-BE9E-BF35C0FE3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3429000"/>
            <a:ext cx="11033760" cy="2747963"/>
          </a:xfrm>
          <a:prstGeom prst="rect">
            <a:avLst/>
          </a:prstGeom>
        </p:spPr>
      </p:pic>
      <p:sp>
        <p:nvSpPr>
          <p:cNvPr id="9" name="Footer Placeholder 8">
            <a:extLst>
              <a:ext uri="{FF2B5EF4-FFF2-40B4-BE49-F238E27FC236}">
                <a16:creationId xmlns:a16="http://schemas.microsoft.com/office/drawing/2014/main" id="{17E7605B-DFDD-449D-94B6-0BDED604829A}"/>
              </a:ext>
            </a:extLst>
          </p:cNvPr>
          <p:cNvSpPr>
            <a:spLocks noGrp="1"/>
          </p:cNvSpPr>
          <p:nvPr>
            <p:ph type="ftr" sz="quarter" idx="11"/>
          </p:nvPr>
        </p:nvSpPr>
        <p:spPr/>
        <p:txBody>
          <a:bodyPr/>
          <a:lstStyle/>
          <a:p>
            <a:r>
              <a:rPr lang="en-US"/>
              <a:t>LOAN STATUS PREDICTION</a:t>
            </a:r>
          </a:p>
        </p:txBody>
      </p:sp>
      <p:sp>
        <p:nvSpPr>
          <p:cNvPr id="10" name="Slide Number Placeholder 9">
            <a:extLst>
              <a:ext uri="{FF2B5EF4-FFF2-40B4-BE49-F238E27FC236}">
                <a16:creationId xmlns:a16="http://schemas.microsoft.com/office/drawing/2014/main" id="{B1846161-22ED-443D-ACAF-7A35C653643C}"/>
              </a:ext>
            </a:extLst>
          </p:cNvPr>
          <p:cNvSpPr>
            <a:spLocks noGrp="1"/>
          </p:cNvSpPr>
          <p:nvPr>
            <p:ph type="sldNum" sz="quarter" idx="12"/>
          </p:nvPr>
        </p:nvSpPr>
        <p:spPr/>
        <p:txBody>
          <a:bodyPr/>
          <a:lstStyle/>
          <a:p>
            <a:fld id="{9CE9A437-FDCF-4FFE-A398-2147E0B75673}" type="slidenum">
              <a:rPr lang="en-US" smtClean="0"/>
              <a:t>11</a:t>
            </a:fld>
            <a:endParaRPr lang="en-US"/>
          </a:p>
        </p:txBody>
      </p:sp>
    </p:spTree>
    <p:extLst>
      <p:ext uri="{BB962C8B-B14F-4D97-AF65-F5344CB8AC3E}">
        <p14:creationId xmlns:p14="http://schemas.microsoft.com/office/powerpoint/2010/main" val="41435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2022-1209-4F9A-ADD0-065E7D552A1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1BF0CA51-7E86-4DF0-B89F-5FAE2A4ECEFE}"/>
              </a:ext>
            </a:extLst>
          </p:cNvPr>
          <p:cNvSpPr>
            <a:spLocks noGrp="1"/>
          </p:cNvSpPr>
          <p:nvPr>
            <p:ph idx="1"/>
          </p:nvPr>
        </p:nvSpPr>
        <p:spPr/>
        <p:txBody>
          <a:bodyPr>
            <a:no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Logistic Regression is suitable for binary classification tasks, making it relevant for predicting loan approval (1) or denial (0).</a:t>
            </a:r>
          </a:p>
          <a:p>
            <a:pPr algn="just">
              <a:lnSpc>
                <a:spcPct val="150000"/>
              </a:lnSpc>
            </a:pPr>
            <a:r>
              <a:rPr lang="en-US" sz="2000" b="1" dirty="0">
                <a:latin typeface="Times New Roman" panose="02020603050405020304" pitchFamily="18" charset="0"/>
                <a:cs typeface="Times New Roman" panose="02020603050405020304" pitchFamily="18" charset="0"/>
              </a:rPr>
              <a:t>Support Vector Classifier (SVC): </a:t>
            </a:r>
            <a:r>
              <a:rPr lang="en-US" sz="2000" dirty="0">
                <a:latin typeface="Times New Roman" panose="02020603050405020304" pitchFamily="18" charset="0"/>
                <a:cs typeface="Times New Roman" panose="02020603050405020304" pitchFamily="18" charset="0"/>
              </a:rPr>
              <a:t>SVC is effective for binary and multiclass classification, making it versatile for predicting loan approval or denial. Sensitive to noise, and model performance may be impacted by outliers.</a:t>
            </a:r>
          </a:p>
          <a:p>
            <a:pPr algn="just">
              <a:lnSpc>
                <a:spcPct val="150000"/>
              </a:lnSpc>
            </a:pPr>
            <a:r>
              <a:rPr lang="en-US" sz="2000" b="1"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Decision trees are adept at capturing complex relationships in data, suitable for scenarios where loan approval depends on multiple factors.</a:t>
            </a:r>
          </a:p>
          <a:p>
            <a:pPr algn="just">
              <a:lnSpc>
                <a:spcPct val="150000"/>
              </a:lnSpc>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5574F8C-655D-4D8E-BC74-479BEB7642B6}"/>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9BE67BBE-46E7-4154-81C1-00F74FBAB4A8}"/>
              </a:ext>
            </a:extLst>
          </p:cNvPr>
          <p:cNvSpPr>
            <a:spLocks noGrp="1"/>
          </p:cNvSpPr>
          <p:nvPr>
            <p:ph type="sldNum" sz="quarter" idx="12"/>
          </p:nvPr>
        </p:nvSpPr>
        <p:spPr/>
        <p:txBody>
          <a:bodyPr/>
          <a:lstStyle/>
          <a:p>
            <a:fld id="{9CE9A437-FDCF-4FFE-A398-2147E0B75673}" type="slidenum">
              <a:rPr lang="en-US" smtClean="0"/>
              <a:t>12</a:t>
            </a:fld>
            <a:endParaRPr lang="en-US"/>
          </a:p>
        </p:txBody>
      </p:sp>
    </p:spTree>
    <p:extLst>
      <p:ext uri="{BB962C8B-B14F-4D97-AF65-F5344CB8AC3E}">
        <p14:creationId xmlns:p14="http://schemas.microsoft.com/office/powerpoint/2010/main" val="19862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56A4-F6DD-40BE-BA1E-2C6C9721C537}"/>
              </a:ext>
            </a:extLst>
          </p:cNvPr>
          <p:cNvSpPr>
            <a:spLocks noGrp="1"/>
          </p:cNvSpPr>
          <p:nvPr>
            <p:ph type="title"/>
          </p:nvPr>
        </p:nvSpPr>
        <p:spPr/>
        <p:txBody>
          <a:bodyPr/>
          <a:lstStyle/>
          <a:p>
            <a:r>
              <a:rPr lang="en-US" sz="4000" b="1" u="sng" dirty="0">
                <a:latin typeface="Times New Roman" panose="02020603050405020304" pitchFamily="18" charset="0"/>
                <a:cs typeface="Times New Roman" panose="02020603050405020304" pitchFamily="18" charset="0"/>
              </a:rPr>
              <a:t>MODEL</a:t>
            </a:r>
            <a:r>
              <a:rPr lang="en-US" b="1" u="sng"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SELECTION</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contd</a:t>
            </a:r>
            <a:r>
              <a:rPr lang="en-US" b="1" u="sng"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205B8CC-C16B-42AB-A785-8FED43BF989F}"/>
              </a:ext>
            </a:extLst>
          </p:cNvPr>
          <p:cNvSpPr>
            <a:spLocks noGrp="1"/>
          </p:cNvSpPr>
          <p:nvPr>
            <p:ph idx="1"/>
          </p:nvPr>
        </p:nvSpPr>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Random Forest Classifier: </a:t>
            </a:r>
            <a:r>
              <a:rPr lang="en-US" sz="2000" dirty="0">
                <a:latin typeface="Times New Roman" panose="02020603050405020304" pitchFamily="18" charset="0"/>
                <a:cs typeface="Times New Roman" panose="02020603050405020304" pitchFamily="18" charset="0"/>
              </a:rPr>
              <a:t>Effective for classification tasks, including loan status prediction, by aggregating predictions from multiple trees.</a:t>
            </a:r>
          </a:p>
          <a:p>
            <a:pPr algn="just">
              <a:lnSpc>
                <a:spcPct val="150000"/>
              </a:lnSpc>
            </a:pPr>
            <a:r>
              <a:rPr lang="en-US" sz="2000" b="1" dirty="0">
                <a:latin typeface="Times New Roman" panose="02020603050405020304" pitchFamily="18" charset="0"/>
                <a:cs typeface="Times New Roman" panose="02020603050405020304" pitchFamily="18" charset="0"/>
              </a:rPr>
              <a:t>Gradient Boosting Classifier: </a:t>
            </a:r>
            <a:r>
              <a:rPr lang="en-US" sz="2000" dirty="0">
                <a:latin typeface="Times New Roman" panose="02020603050405020304" pitchFamily="18" charset="0"/>
                <a:cs typeface="Times New Roman" panose="02020603050405020304" pitchFamily="18" charset="0"/>
              </a:rPr>
              <a:t>Well-suited for classification tasks, including loan status prediction by combining the strengths of multiple weak learners.</a:t>
            </a:r>
          </a:p>
          <a:p>
            <a:pPr algn="just">
              <a:lnSpc>
                <a:spcPct val="150000"/>
              </a:lnSpc>
            </a:pPr>
            <a:r>
              <a:rPr lang="en-US" sz="2000" dirty="0">
                <a:latin typeface="Times New Roman" panose="02020603050405020304" pitchFamily="18" charset="0"/>
                <a:cs typeface="Times New Roman" panose="02020603050405020304" pitchFamily="18" charset="0"/>
              </a:rPr>
              <a:t>The below image shows the accuracy scores before hyperparameter tuning</a:t>
            </a:r>
          </a:p>
          <a:p>
            <a:pPr marL="0" indent="0" algn="just">
              <a:lnSpc>
                <a:spcPct val="150000"/>
              </a:lnSpc>
              <a:buNone/>
            </a:pPr>
            <a:br>
              <a:rPr lang="en-US" sz="2000" dirty="0">
                <a:latin typeface="Times New Roman" panose="02020603050405020304" pitchFamily="18" charset="0"/>
                <a:cs typeface="Times New Roman" panose="02020603050405020304" pitchFamily="18" charset="0"/>
              </a:rPr>
            </a:br>
            <a:endParaRPr lang="en-US" sz="2000" dirty="0"/>
          </a:p>
        </p:txBody>
      </p:sp>
      <p:pic>
        <p:nvPicPr>
          <p:cNvPr id="5" name="Picture 4">
            <a:extLst>
              <a:ext uri="{FF2B5EF4-FFF2-40B4-BE49-F238E27FC236}">
                <a16:creationId xmlns:a16="http://schemas.microsoft.com/office/drawing/2014/main" id="{A8AB6601-A563-40DF-83A9-6247311AE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35" y="4412202"/>
            <a:ext cx="4706007" cy="1646236"/>
          </a:xfrm>
          <a:prstGeom prst="rect">
            <a:avLst/>
          </a:prstGeom>
        </p:spPr>
      </p:pic>
      <p:sp>
        <p:nvSpPr>
          <p:cNvPr id="7" name="Footer Placeholder 6">
            <a:extLst>
              <a:ext uri="{FF2B5EF4-FFF2-40B4-BE49-F238E27FC236}">
                <a16:creationId xmlns:a16="http://schemas.microsoft.com/office/drawing/2014/main" id="{F2FDA9A0-2CEB-4882-81FD-3ECBA9CE4057}"/>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78890DF2-D59E-48BF-88DD-9D70A84B7805}"/>
              </a:ext>
            </a:extLst>
          </p:cNvPr>
          <p:cNvSpPr>
            <a:spLocks noGrp="1"/>
          </p:cNvSpPr>
          <p:nvPr>
            <p:ph type="sldNum" sz="quarter" idx="12"/>
          </p:nvPr>
        </p:nvSpPr>
        <p:spPr/>
        <p:txBody>
          <a:bodyPr/>
          <a:lstStyle/>
          <a:p>
            <a:fld id="{9CE9A437-FDCF-4FFE-A398-2147E0B75673}" type="slidenum">
              <a:rPr lang="en-US" smtClean="0"/>
              <a:t>13</a:t>
            </a:fld>
            <a:endParaRPr lang="en-US"/>
          </a:p>
        </p:txBody>
      </p:sp>
    </p:spTree>
    <p:extLst>
      <p:ext uri="{BB962C8B-B14F-4D97-AF65-F5344CB8AC3E}">
        <p14:creationId xmlns:p14="http://schemas.microsoft.com/office/powerpoint/2010/main" val="90605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4107-9230-454A-8A64-A8FCE0BDFB1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F724DC8-6C42-4254-BA0B-B9E720629E38}"/>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Hyperparameter tuning involves optimizing configuration settings for machine learning models before training</a:t>
            </a:r>
          </a:p>
          <a:p>
            <a:pPr algn="just">
              <a:lnSpc>
                <a:spcPct val="150000"/>
              </a:lnSpc>
            </a:pPr>
            <a:r>
              <a:rPr lang="en-US" sz="2000" dirty="0">
                <a:latin typeface="Times New Roman" panose="02020603050405020304" pitchFamily="18" charset="0"/>
                <a:cs typeface="Times New Roman" panose="02020603050405020304" pitchFamily="18" charset="0"/>
              </a:rPr>
              <a:t>Techniques such as Grid Search or Random Search are employed to systematically explore various combinations of hyperparameter values. </a:t>
            </a:r>
          </a:p>
          <a:p>
            <a:pPr algn="just">
              <a:lnSpc>
                <a:spcPct val="150000"/>
              </a:lnSpc>
            </a:pPr>
            <a:r>
              <a:rPr lang="en-US" sz="2000" dirty="0">
                <a:latin typeface="Times New Roman" panose="02020603050405020304" pitchFamily="18" charset="0"/>
                <a:cs typeface="Times New Roman" panose="02020603050405020304" pitchFamily="18" charset="0"/>
              </a:rPr>
              <a:t>The selection of appropriate evaluation metrics, such as accuracy or precision, is crucial in guiding the tuning process.</a:t>
            </a:r>
          </a:p>
          <a:p>
            <a:pPr algn="just">
              <a:lnSpc>
                <a:spcPct val="150000"/>
              </a:lnSpc>
            </a:pPr>
            <a:r>
              <a:rPr lang="en-US" sz="2000" dirty="0">
                <a:latin typeface="Times New Roman" panose="02020603050405020304" pitchFamily="18" charset="0"/>
                <a:cs typeface="Times New Roman" panose="02020603050405020304" pitchFamily="18" charset="0"/>
              </a:rPr>
              <a:t>Hyperparameter tuning is an iterative process, refining the search based on initial results.</a:t>
            </a:r>
          </a:p>
          <a:p>
            <a:endParaRPr lang="en-US" dirty="0"/>
          </a:p>
        </p:txBody>
      </p:sp>
      <p:sp>
        <p:nvSpPr>
          <p:cNvPr id="5" name="Footer Placeholder 4">
            <a:extLst>
              <a:ext uri="{FF2B5EF4-FFF2-40B4-BE49-F238E27FC236}">
                <a16:creationId xmlns:a16="http://schemas.microsoft.com/office/drawing/2014/main" id="{592A4591-3B56-474E-880F-520E3A7AAABF}"/>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06434229-9D1F-4293-BED5-67CC9E1EEF92}"/>
              </a:ext>
            </a:extLst>
          </p:cNvPr>
          <p:cNvSpPr>
            <a:spLocks noGrp="1"/>
          </p:cNvSpPr>
          <p:nvPr>
            <p:ph type="sldNum" sz="quarter" idx="12"/>
          </p:nvPr>
        </p:nvSpPr>
        <p:spPr/>
        <p:txBody>
          <a:bodyPr/>
          <a:lstStyle/>
          <a:p>
            <a:fld id="{9CE9A437-FDCF-4FFE-A398-2147E0B75673}" type="slidenum">
              <a:rPr lang="en-US" smtClean="0"/>
              <a:t>14</a:t>
            </a:fld>
            <a:endParaRPr lang="en-US"/>
          </a:p>
        </p:txBody>
      </p:sp>
    </p:spTree>
    <p:extLst>
      <p:ext uri="{BB962C8B-B14F-4D97-AF65-F5344CB8AC3E}">
        <p14:creationId xmlns:p14="http://schemas.microsoft.com/office/powerpoint/2010/main" val="343546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E5B2-291E-4012-AA67-3FB297E0EFE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8807D276-8864-49CC-BFCB-C9E6C4498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321" y="2059619"/>
            <a:ext cx="8240052" cy="4048217"/>
          </a:xfrm>
        </p:spPr>
      </p:pic>
      <p:sp>
        <p:nvSpPr>
          <p:cNvPr id="7" name="Footer Placeholder 6">
            <a:extLst>
              <a:ext uri="{FF2B5EF4-FFF2-40B4-BE49-F238E27FC236}">
                <a16:creationId xmlns:a16="http://schemas.microsoft.com/office/drawing/2014/main" id="{B1F6D0FA-C6BC-424B-8143-D3636FCD28B5}"/>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65183787-20D2-4906-9306-2EA9118E0E7B}"/>
              </a:ext>
            </a:extLst>
          </p:cNvPr>
          <p:cNvSpPr>
            <a:spLocks noGrp="1"/>
          </p:cNvSpPr>
          <p:nvPr>
            <p:ph type="sldNum" sz="quarter" idx="12"/>
          </p:nvPr>
        </p:nvSpPr>
        <p:spPr/>
        <p:txBody>
          <a:bodyPr/>
          <a:lstStyle/>
          <a:p>
            <a:fld id="{9CE9A437-FDCF-4FFE-A398-2147E0B75673}" type="slidenum">
              <a:rPr lang="en-US" smtClean="0"/>
              <a:t>15</a:t>
            </a:fld>
            <a:endParaRPr lang="en-US"/>
          </a:p>
        </p:txBody>
      </p:sp>
    </p:spTree>
    <p:extLst>
      <p:ext uri="{BB962C8B-B14F-4D97-AF65-F5344CB8AC3E}">
        <p14:creationId xmlns:p14="http://schemas.microsoft.com/office/powerpoint/2010/main" val="2148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1B1D-BC32-4205-BA52-C79FBD235A0D}"/>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4230264C-DC3A-4785-92C2-4F1D1AF36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506" y="1825625"/>
            <a:ext cx="9348988" cy="4351338"/>
          </a:xfrm>
        </p:spPr>
      </p:pic>
      <p:sp>
        <p:nvSpPr>
          <p:cNvPr id="7" name="Footer Placeholder 6">
            <a:extLst>
              <a:ext uri="{FF2B5EF4-FFF2-40B4-BE49-F238E27FC236}">
                <a16:creationId xmlns:a16="http://schemas.microsoft.com/office/drawing/2014/main" id="{8931A2D1-776E-4721-AF6F-CDFAA99DBD46}"/>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D3CE431F-1A42-4EF1-B327-C30E382C4F47}"/>
              </a:ext>
            </a:extLst>
          </p:cNvPr>
          <p:cNvSpPr>
            <a:spLocks noGrp="1"/>
          </p:cNvSpPr>
          <p:nvPr>
            <p:ph type="sldNum" sz="quarter" idx="12"/>
          </p:nvPr>
        </p:nvSpPr>
        <p:spPr/>
        <p:txBody>
          <a:bodyPr/>
          <a:lstStyle/>
          <a:p>
            <a:fld id="{9CE9A437-FDCF-4FFE-A398-2147E0B75673}" type="slidenum">
              <a:rPr lang="en-US" smtClean="0"/>
              <a:t>16</a:t>
            </a:fld>
            <a:endParaRPr lang="en-US"/>
          </a:p>
        </p:txBody>
      </p:sp>
    </p:spTree>
    <p:extLst>
      <p:ext uri="{BB962C8B-B14F-4D97-AF65-F5344CB8AC3E}">
        <p14:creationId xmlns:p14="http://schemas.microsoft.com/office/powerpoint/2010/main" val="277782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D124-4B29-4896-8018-7D56E2059B5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6A789E48-CDF8-4B0F-A3B0-B84B0BA45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390" y="1887768"/>
            <a:ext cx="7031263" cy="4351338"/>
          </a:xfrm>
        </p:spPr>
      </p:pic>
      <p:sp>
        <p:nvSpPr>
          <p:cNvPr id="7" name="Footer Placeholder 6">
            <a:extLst>
              <a:ext uri="{FF2B5EF4-FFF2-40B4-BE49-F238E27FC236}">
                <a16:creationId xmlns:a16="http://schemas.microsoft.com/office/drawing/2014/main" id="{A216A2BC-F3BC-48AF-95C4-530A3DFFBE11}"/>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01FB778-1527-4DF9-904F-DFB70270644A}"/>
              </a:ext>
            </a:extLst>
          </p:cNvPr>
          <p:cNvSpPr>
            <a:spLocks noGrp="1"/>
          </p:cNvSpPr>
          <p:nvPr>
            <p:ph type="sldNum" sz="quarter" idx="12"/>
          </p:nvPr>
        </p:nvSpPr>
        <p:spPr/>
        <p:txBody>
          <a:bodyPr/>
          <a:lstStyle/>
          <a:p>
            <a:fld id="{9CE9A437-FDCF-4FFE-A398-2147E0B75673}" type="slidenum">
              <a:rPr lang="en-US" smtClean="0"/>
              <a:t>17</a:t>
            </a:fld>
            <a:endParaRPr lang="en-US"/>
          </a:p>
        </p:txBody>
      </p:sp>
    </p:spTree>
    <p:extLst>
      <p:ext uri="{BB962C8B-B14F-4D97-AF65-F5344CB8AC3E}">
        <p14:creationId xmlns:p14="http://schemas.microsoft.com/office/powerpoint/2010/main" val="189510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5FA9-7526-4185-9D6C-E61D50DF97E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D0A3D393-A54C-4F3D-9055-1AAD55C72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86131"/>
            <a:ext cx="10515600" cy="2230325"/>
          </a:xfrm>
        </p:spPr>
      </p:pic>
      <p:sp>
        <p:nvSpPr>
          <p:cNvPr id="7" name="Footer Placeholder 6">
            <a:extLst>
              <a:ext uri="{FF2B5EF4-FFF2-40B4-BE49-F238E27FC236}">
                <a16:creationId xmlns:a16="http://schemas.microsoft.com/office/drawing/2014/main" id="{2E3841CC-E76E-4A99-B9B3-53CBD7D92280}"/>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27C02C5C-A5DB-4E66-B831-69A84FCFECC3}"/>
              </a:ext>
            </a:extLst>
          </p:cNvPr>
          <p:cNvSpPr>
            <a:spLocks noGrp="1"/>
          </p:cNvSpPr>
          <p:nvPr>
            <p:ph type="sldNum" sz="quarter" idx="12"/>
          </p:nvPr>
        </p:nvSpPr>
        <p:spPr/>
        <p:txBody>
          <a:bodyPr/>
          <a:lstStyle/>
          <a:p>
            <a:fld id="{9CE9A437-FDCF-4FFE-A398-2147E0B75673}" type="slidenum">
              <a:rPr lang="en-US" smtClean="0"/>
              <a:t>18</a:t>
            </a:fld>
            <a:endParaRPr lang="en-US"/>
          </a:p>
        </p:txBody>
      </p:sp>
    </p:spTree>
    <p:extLst>
      <p:ext uri="{BB962C8B-B14F-4D97-AF65-F5344CB8AC3E}">
        <p14:creationId xmlns:p14="http://schemas.microsoft.com/office/powerpoint/2010/main" val="86950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FA2-8764-4B7B-835A-8E8686D2DA0C}"/>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83172225-4A47-4C35-9F70-CD0552013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325483"/>
          </a:xfrm>
        </p:spPr>
      </p:pic>
      <p:sp>
        <p:nvSpPr>
          <p:cNvPr id="7" name="Footer Placeholder 6">
            <a:extLst>
              <a:ext uri="{FF2B5EF4-FFF2-40B4-BE49-F238E27FC236}">
                <a16:creationId xmlns:a16="http://schemas.microsoft.com/office/drawing/2014/main" id="{14B4A0AE-36AD-4352-8BE4-3BA60A8FA4F1}"/>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9FA3B84-57AB-4C17-9B70-694036CC289D}"/>
              </a:ext>
            </a:extLst>
          </p:cNvPr>
          <p:cNvSpPr>
            <a:spLocks noGrp="1"/>
          </p:cNvSpPr>
          <p:nvPr>
            <p:ph type="sldNum" sz="quarter" idx="12"/>
          </p:nvPr>
        </p:nvSpPr>
        <p:spPr/>
        <p:txBody>
          <a:bodyPr/>
          <a:lstStyle/>
          <a:p>
            <a:fld id="{9CE9A437-FDCF-4FFE-A398-2147E0B75673}" type="slidenum">
              <a:rPr lang="en-US" smtClean="0"/>
              <a:t>19</a:t>
            </a:fld>
            <a:endParaRPr lang="en-US"/>
          </a:p>
        </p:txBody>
      </p:sp>
    </p:spTree>
    <p:extLst>
      <p:ext uri="{BB962C8B-B14F-4D97-AF65-F5344CB8AC3E}">
        <p14:creationId xmlns:p14="http://schemas.microsoft.com/office/powerpoint/2010/main" val="8340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7C7E-C9B6-4CCF-B7A7-E12CAED5A070}"/>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0538D16-22A3-42EE-B578-336FC51C756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Loans are the core business of banks. The main profit comes from the loan’s interest. </a:t>
            </a:r>
          </a:p>
          <a:p>
            <a:pPr algn="just">
              <a:lnSpc>
                <a:spcPct val="150000"/>
              </a:lnSpc>
            </a:pPr>
            <a:r>
              <a:rPr lang="en-US" sz="2000" dirty="0">
                <a:latin typeface="Times New Roman" panose="02020603050405020304" pitchFamily="18" charset="0"/>
                <a:cs typeface="Times New Roman" panose="02020603050405020304" pitchFamily="18" charset="0"/>
              </a:rPr>
              <a:t>The loan company grants a loan after an intensive process of verification and validation.</a:t>
            </a:r>
          </a:p>
          <a:p>
            <a:pPr algn="just">
              <a:lnSpc>
                <a:spcPct val="150000"/>
              </a:lnSpc>
            </a:pPr>
            <a:r>
              <a:rPr lang="en-US" sz="2000" dirty="0">
                <a:latin typeface="Times New Roman" panose="02020603050405020304" pitchFamily="18" charset="0"/>
                <a:cs typeface="Times New Roman" panose="02020603050405020304" pitchFamily="18" charset="0"/>
              </a:rPr>
              <a:t>However, the still don’t have assurance if the applicant is able to repay the loan with no difficulties. </a:t>
            </a:r>
          </a:p>
          <a:p>
            <a:pPr algn="just">
              <a:lnSpc>
                <a:spcPct val="150000"/>
              </a:lnSpc>
            </a:pPr>
            <a:r>
              <a:rPr lang="en-US" sz="2000" dirty="0">
                <a:latin typeface="Times New Roman" panose="02020603050405020304" pitchFamily="18" charset="0"/>
                <a:cs typeface="Times New Roman" panose="02020603050405020304" pitchFamily="18" charset="0"/>
              </a:rPr>
              <a:t>In this project, I have built a predictive model to predict if an applicant is able to repay the lending amount to the company or not.</a:t>
            </a:r>
          </a:p>
          <a:p>
            <a:pPr algn="just">
              <a:lnSpc>
                <a:spcPct val="150000"/>
              </a:lnSpc>
            </a:pPr>
            <a:r>
              <a:rPr lang="en-US" sz="2000" dirty="0">
                <a:latin typeface="Times New Roman" panose="02020603050405020304" pitchFamily="18" charset="0"/>
                <a:cs typeface="Times New Roman" panose="02020603050405020304" pitchFamily="18" charset="0"/>
              </a:rPr>
              <a:t>I prepared the data using Jupyter notebook and have used variable models to get the best fit model.</a:t>
            </a:r>
          </a:p>
        </p:txBody>
      </p:sp>
      <p:sp>
        <p:nvSpPr>
          <p:cNvPr id="5" name="Footer Placeholder 4">
            <a:extLst>
              <a:ext uri="{FF2B5EF4-FFF2-40B4-BE49-F238E27FC236}">
                <a16:creationId xmlns:a16="http://schemas.microsoft.com/office/drawing/2014/main" id="{8DD25A47-6DED-4D56-954D-38BD2DA3BB8F}"/>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90F41D72-60CE-44AE-B31C-C39FFC4EF8DE}"/>
              </a:ext>
            </a:extLst>
          </p:cNvPr>
          <p:cNvSpPr>
            <a:spLocks noGrp="1"/>
          </p:cNvSpPr>
          <p:nvPr>
            <p:ph type="sldNum" sz="quarter" idx="12"/>
          </p:nvPr>
        </p:nvSpPr>
        <p:spPr/>
        <p:txBody>
          <a:bodyPr/>
          <a:lstStyle/>
          <a:p>
            <a:fld id="{9CE9A437-FDCF-4FFE-A398-2147E0B75673}" type="slidenum">
              <a:rPr lang="en-US" smtClean="0"/>
              <a:t>2</a:t>
            </a:fld>
            <a:endParaRPr lang="en-US"/>
          </a:p>
        </p:txBody>
      </p:sp>
    </p:spTree>
    <p:extLst>
      <p:ext uri="{BB962C8B-B14F-4D97-AF65-F5344CB8AC3E}">
        <p14:creationId xmlns:p14="http://schemas.microsoft.com/office/powerpoint/2010/main" val="3648651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97C-DF9C-4199-B9EA-C94EF8AE233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70F93E14-1383-487E-92A0-F41CEF295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323" y="1825625"/>
            <a:ext cx="7875353" cy="3980815"/>
          </a:xfrm>
        </p:spPr>
      </p:pic>
      <p:sp>
        <p:nvSpPr>
          <p:cNvPr id="7" name="Footer Placeholder 6">
            <a:extLst>
              <a:ext uri="{FF2B5EF4-FFF2-40B4-BE49-F238E27FC236}">
                <a16:creationId xmlns:a16="http://schemas.microsoft.com/office/drawing/2014/main" id="{0842EC59-842B-4688-B2FD-957152AE2D89}"/>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C2F44BB-2D45-4129-B91D-51EB932AF96D}"/>
              </a:ext>
            </a:extLst>
          </p:cNvPr>
          <p:cNvSpPr>
            <a:spLocks noGrp="1"/>
          </p:cNvSpPr>
          <p:nvPr>
            <p:ph type="sldNum" sz="quarter" idx="12"/>
          </p:nvPr>
        </p:nvSpPr>
        <p:spPr/>
        <p:txBody>
          <a:bodyPr/>
          <a:lstStyle/>
          <a:p>
            <a:fld id="{9CE9A437-FDCF-4FFE-A398-2147E0B75673}" type="slidenum">
              <a:rPr lang="en-US" smtClean="0"/>
              <a:t>20</a:t>
            </a:fld>
            <a:endParaRPr lang="en-US"/>
          </a:p>
        </p:txBody>
      </p:sp>
    </p:spTree>
    <p:extLst>
      <p:ext uri="{BB962C8B-B14F-4D97-AF65-F5344CB8AC3E}">
        <p14:creationId xmlns:p14="http://schemas.microsoft.com/office/powerpoint/2010/main" val="95940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57BE-F9D4-4476-A355-52245CAA3B6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9BD60DEE-09D6-402E-81C7-A2D81B787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2636520"/>
            <a:ext cx="5603833" cy="2426959"/>
          </a:xfrm>
        </p:spPr>
      </p:pic>
      <p:sp>
        <p:nvSpPr>
          <p:cNvPr id="7" name="Footer Placeholder 6">
            <a:extLst>
              <a:ext uri="{FF2B5EF4-FFF2-40B4-BE49-F238E27FC236}">
                <a16:creationId xmlns:a16="http://schemas.microsoft.com/office/drawing/2014/main" id="{7F72620A-5EC9-42CE-968A-EC17248C3AF1}"/>
              </a:ext>
            </a:extLst>
          </p:cNvPr>
          <p:cNvSpPr>
            <a:spLocks noGrp="1"/>
          </p:cNvSpPr>
          <p:nvPr>
            <p:ph type="ftr" sz="quarter" idx="11"/>
          </p:nvPr>
        </p:nvSpPr>
        <p:spPr/>
        <p:txBody>
          <a:bodyPr/>
          <a:lstStyle/>
          <a:p>
            <a:r>
              <a:rPr lang="en-US" dirty="0"/>
              <a:t>LOAN STATUS PREDICTION</a:t>
            </a:r>
          </a:p>
        </p:txBody>
      </p:sp>
      <p:sp>
        <p:nvSpPr>
          <p:cNvPr id="8" name="Slide Number Placeholder 7">
            <a:extLst>
              <a:ext uri="{FF2B5EF4-FFF2-40B4-BE49-F238E27FC236}">
                <a16:creationId xmlns:a16="http://schemas.microsoft.com/office/drawing/2014/main" id="{17BD2702-4AD2-4DFD-86AF-E88A77A8FEE9}"/>
              </a:ext>
            </a:extLst>
          </p:cNvPr>
          <p:cNvSpPr>
            <a:spLocks noGrp="1"/>
          </p:cNvSpPr>
          <p:nvPr>
            <p:ph type="sldNum" sz="quarter" idx="12"/>
          </p:nvPr>
        </p:nvSpPr>
        <p:spPr/>
        <p:txBody>
          <a:bodyPr/>
          <a:lstStyle/>
          <a:p>
            <a:fld id="{9CE9A437-FDCF-4FFE-A398-2147E0B75673}" type="slidenum">
              <a:rPr lang="en-US" smtClean="0"/>
              <a:t>21</a:t>
            </a:fld>
            <a:endParaRPr lang="en-US"/>
          </a:p>
        </p:txBody>
      </p:sp>
    </p:spTree>
    <p:extLst>
      <p:ext uri="{BB962C8B-B14F-4D97-AF65-F5344CB8AC3E}">
        <p14:creationId xmlns:p14="http://schemas.microsoft.com/office/powerpoint/2010/main" val="364228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64C6-0FBE-4178-98D7-D04A1EA5749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26D703-D120-4830-A681-403889D8D4DB}"/>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Here, it can be concluded with confidence that the Random Forest Classifier model is extremely efficient and gives a better result when compared to other models</a:t>
            </a:r>
          </a:p>
          <a:p>
            <a:pPr algn="just">
              <a:lnSpc>
                <a:spcPct val="150000"/>
              </a:lnSpc>
            </a:pPr>
            <a:r>
              <a:rPr lang="en-US" sz="2000" dirty="0">
                <a:latin typeface="Times New Roman" panose="02020603050405020304" pitchFamily="18" charset="0"/>
                <a:cs typeface="Times New Roman" panose="02020603050405020304" pitchFamily="18" charset="0"/>
              </a:rPr>
              <a:t>It works correctly and fulfills all requirements of bankers</a:t>
            </a:r>
          </a:p>
          <a:p>
            <a:pPr algn="just">
              <a:lnSpc>
                <a:spcPct val="150000"/>
              </a:lnSpc>
            </a:pPr>
            <a:r>
              <a:rPr lang="en-US" sz="2000" dirty="0">
                <a:latin typeface="Times New Roman" panose="02020603050405020304" pitchFamily="18" charset="0"/>
                <a:cs typeface="Times New Roman" panose="02020603050405020304" pitchFamily="18" charset="0"/>
              </a:rPr>
              <a:t>This system properly and accurately calculates the result</a:t>
            </a:r>
          </a:p>
          <a:p>
            <a:pPr algn="just">
              <a:lnSpc>
                <a:spcPct val="150000"/>
              </a:lnSpc>
            </a:pPr>
            <a:r>
              <a:rPr lang="en-US" sz="2000" dirty="0">
                <a:latin typeface="Times New Roman" panose="02020603050405020304" pitchFamily="18" charset="0"/>
                <a:cs typeface="Times New Roman" panose="02020603050405020304" pitchFamily="18" charset="0"/>
              </a:rPr>
              <a:t> It predicts the approval or rejection of loan to loan applicant or customer very accurately</a:t>
            </a:r>
          </a:p>
        </p:txBody>
      </p:sp>
      <p:sp>
        <p:nvSpPr>
          <p:cNvPr id="5" name="Footer Placeholder 4">
            <a:extLst>
              <a:ext uri="{FF2B5EF4-FFF2-40B4-BE49-F238E27FC236}">
                <a16:creationId xmlns:a16="http://schemas.microsoft.com/office/drawing/2014/main" id="{28C69EC0-2081-4093-A0DF-AECE9007D2E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7500E40F-02C6-4849-8DE4-944403D4AAFB}"/>
              </a:ext>
            </a:extLst>
          </p:cNvPr>
          <p:cNvSpPr>
            <a:spLocks noGrp="1"/>
          </p:cNvSpPr>
          <p:nvPr>
            <p:ph type="sldNum" sz="quarter" idx="12"/>
          </p:nvPr>
        </p:nvSpPr>
        <p:spPr/>
        <p:txBody>
          <a:bodyPr/>
          <a:lstStyle/>
          <a:p>
            <a:fld id="{9CE9A437-FDCF-4FFE-A398-2147E0B75673}" type="slidenum">
              <a:rPr lang="en-US" smtClean="0"/>
              <a:t>22</a:t>
            </a:fld>
            <a:endParaRPr lang="en-US"/>
          </a:p>
        </p:txBody>
      </p:sp>
    </p:spTree>
    <p:extLst>
      <p:ext uri="{BB962C8B-B14F-4D97-AF65-F5344CB8AC3E}">
        <p14:creationId xmlns:p14="http://schemas.microsoft.com/office/powerpoint/2010/main" val="17012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147B-691A-428D-B330-158B30852959}"/>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73AE91D-B4F3-4F70-A775-D63DAC261045}"/>
              </a:ext>
            </a:extLst>
          </p:cNvPr>
          <p:cNvSpPr>
            <a:spLocks noGrp="1"/>
          </p:cNvSpPr>
          <p:nvPr>
            <p:ph idx="1"/>
          </p:nvPr>
        </p:nvSpPr>
        <p:spPr/>
        <p:txBody>
          <a:bodyPr/>
          <a:lstStyle/>
          <a:p>
            <a:pPr lvl="2" algn="just">
              <a:lnSpc>
                <a:spcPct val="150000"/>
              </a:lnSpc>
            </a:pPr>
            <a:r>
              <a:rPr lang="en-US" u="sng" dirty="0">
                <a:latin typeface="Times New Roman" panose="02020603050405020304" pitchFamily="18" charset="0"/>
                <a:cs typeface="Times New Roman" panose="02020603050405020304" pitchFamily="18" charset="0"/>
                <a:hlinkClick r:id="rId2"/>
              </a:rPr>
              <a:t>https://www.geeksforgeeks.org/loan-approval-prediction-using-machine-learning/</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u="sng" dirty="0">
                <a:latin typeface="Times New Roman" panose="02020603050405020304" pitchFamily="18" charset="0"/>
                <a:cs typeface="Times New Roman" panose="02020603050405020304" pitchFamily="18" charset="0"/>
                <a:hlinkClick r:id="rId3"/>
              </a:rPr>
              <a:t>https://www.analyticsvidhya.com/blog/2022/02/loan-approval-prediction-machine-learning/</a:t>
            </a:r>
            <a:endParaRPr lang="en-US" u="sng" dirty="0">
              <a:latin typeface="Times New Roman" panose="02020603050405020304" pitchFamily="18" charset="0"/>
              <a:cs typeface="Times New Roman" panose="02020603050405020304" pitchFamily="18" charset="0"/>
            </a:endParaRPr>
          </a:p>
          <a:p>
            <a:pPr lvl="2" algn="just">
              <a:lnSpc>
                <a:spcPct val="150000"/>
              </a:lnSpc>
            </a:pPr>
            <a:r>
              <a:rPr lang="en-US" dirty="0">
                <a:latin typeface="Times New Roman" panose="02020603050405020304" pitchFamily="18" charset="0"/>
                <a:cs typeface="Times New Roman" panose="02020603050405020304" pitchFamily="18" charset="0"/>
              </a:rPr>
              <a:t>https://www.scribd.com/document/428570971/4-18-21</a:t>
            </a:r>
          </a:p>
        </p:txBody>
      </p:sp>
      <p:sp>
        <p:nvSpPr>
          <p:cNvPr id="5" name="Footer Placeholder 4">
            <a:extLst>
              <a:ext uri="{FF2B5EF4-FFF2-40B4-BE49-F238E27FC236}">
                <a16:creationId xmlns:a16="http://schemas.microsoft.com/office/drawing/2014/main" id="{26208966-1B96-4533-9148-C61D300DC58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08DD9508-05F2-4445-ABED-1321C8251503}"/>
              </a:ext>
            </a:extLst>
          </p:cNvPr>
          <p:cNvSpPr>
            <a:spLocks noGrp="1"/>
          </p:cNvSpPr>
          <p:nvPr>
            <p:ph type="sldNum" sz="quarter" idx="12"/>
          </p:nvPr>
        </p:nvSpPr>
        <p:spPr/>
        <p:txBody>
          <a:bodyPr/>
          <a:lstStyle/>
          <a:p>
            <a:fld id="{9CE9A437-FDCF-4FFE-A398-2147E0B75673}" type="slidenum">
              <a:rPr lang="en-US" smtClean="0"/>
              <a:t>23</a:t>
            </a:fld>
            <a:endParaRPr lang="en-US"/>
          </a:p>
        </p:txBody>
      </p:sp>
    </p:spTree>
    <p:extLst>
      <p:ext uri="{BB962C8B-B14F-4D97-AF65-F5344CB8AC3E}">
        <p14:creationId xmlns:p14="http://schemas.microsoft.com/office/powerpoint/2010/main" val="69429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1AE0-8515-4BC3-B8C7-2B6ABE313B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9112F6-EED0-489A-9006-2684F64B5374}"/>
              </a:ext>
            </a:extLst>
          </p:cNvPr>
          <p:cNvSpPr>
            <a:spLocks noGrp="1"/>
          </p:cNvSpPr>
          <p:nvPr>
            <p:ph idx="1"/>
          </p:nvPr>
        </p:nvSpPr>
        <p:spPr/>
        <p:txBody>
          <a:bodyPr>
            <a:normAutofit/>
          </a:bodyPr>
          <a:lstStyle/>
          <a:p>
            <a:pPr marL="0" indent="0" algn="ctr">
              <a:buNone/>
            </a:pPr>
            <a:endParaRPr lang="en-US" sz="7000" dirty="0">
              <a:latin typeface="Times New Roman" panose="02020603050405020304" pitchFamily="18" charset="0"/>
              <a:cs typeface="Times New Roman" panose="02020603050405020304" pitchFamily="18" charset="0"/>
            </a:endParaRPr>
          </a:p>
          <a:p>
            <a:pPr marL="0" indent="0" algn="ctr">
              <a:buNone/>
            </a:pPr>
            <a:r>
              <a:rPr lang="en-US" sz="7000" b="1" dirty="0">
                <a:latin typeface="Times New Roman" panose="02020603050405020304" pitchFamily="18" charset="0"/>
                <a:cs typeface="Times New Roman" panose="02020603050405020304" pitchFamily="18" charset="0"/>
              </a:rPr>
              <a:t>THANK YOU</a:t>
            </a:r>
          </a:p>
        </p:txBody>
      </p:sp>
      <p:sp>
        <p:nvSpPr>
          <p:cNvPr id="5" name="Footer Placeholder 4">
            <a:extLst>
              <a:ext uri="{FF2B5EF4-FFF2-40B4-BE49-F238E27FC236}">
                <a16:creationId xmlns:a16="http://schemas.microsoft.com/office/drawing/2014/main" id="{EEAA0EB0-F4BA-461C-AA52-A77A26BC980E}"/>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4F94D2E-ED19-45A5-AD61-A2A21DDA9A7C}"/>
              </a:ext>
            </a:extLst>
          </p:cNvPr>
          <p:cNvSpPr>
            <a:spLocks noGrp="1"/>
          </p:cNvSpPr>
          <p:nvPr>
            <p:ph type="sldNum" sz="quarter" idx="12"/>
          </p:nvPr>
        </p:nvSpPr>
        <p:spPr/>
        <p:txBody>
          <a:bodyPr/>
          <a:lstStyle/>
          <a:p>
            <a:fld id="{9CE9A437-FDCF-4FFE-A398-2147E0B75673}" type="slidenum">
              <a:rPr lang="en-US" smtClean="0"/>
              <a:t>24</a:t>
            </a:fld>
            <a:endParaRPr lang="en-US"/>
          </a:p>
        </p:txBody>
      </p:sp>
    </p:spTree>
    <p:extLst>
      <p:ext uri="{BB962C8B-B14F-4D97-AF65-F5344CB8AC3E}">
        <p14:creationId xmlns:p14="http://schemas.microsoft.com/office/powerpoint/2010/main" val="414189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2B74-0768-444E-ADFA-E782F13C92A6}"/>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BAA2AD0F-708E-434E-82AF-D47CCC27CDE1}"/>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improve accuracy in predicting loan outcomes</a:t>
            </a:r>
          </a:p>
          <a:p>
            <a:pPr algn="just">
              <a:lnSpc>
                <a:spcPct val="150000"/>
              </a:lnSpc>
            </a:pPr>
            <a:r>
              <a:rPr lang="en-US" sz="2000" dirty="0">
                <a:latin typeface="Times New Roman" panose="02020603050405020304" pitchFamily="18" charset="0"/>
                <a:cs typeface="Times New Roman" panose="02020603050405020304" pitchFamily="18" charset="0"/>
              </a:rPr>
              <a:t>Significance of this analysis is crucial for better decision-making in finance</a:t>
            </a:r>
          </a:p>
          <a:p>
            <a:pPr algn="just">
              <a:lnSpc>
                <a:spcPct val="150000"/>
              </a:lnSpc>
            </a:pPr>
            <a:r>
              <a:rPr lang="en-US" sz="2000" dirty="0">
                <a:latin typeface="Times New Roman" panose="02020603050405020304" pitchFamily="18" charset="0"/>
                <a:cs typeface="Times New Roman" panose="02020603050405020304" pitchFamily="18" charset="0"/>
              </a:rPr>
              <a:t>Used data analysis and machine learning techniques</a:t>
            </a:r>
          </a:p>
          <a:p>
            <a:pPr algn="just">
              <a:lnSpc>
                <a:spcPct val="150000"/>
              </a:lnSpc>
            </a:pPr>
            <a:r>
              <a:rPr lang="en-US" sz="2000" dirty="0">
                <a:latin typeface="Times New Roman" panose="02020603050405020304" pitchFamily="18" charset="0"/>
                <a:cs typeface="Times New Roman" panose="02020603050405020304" pitchFamily="18" charset="0"/>
              </a:rPr>
              <a:t>The goal is to empower financial institutions with reliable decision-making.</a:t>
            </a:r>
          </a:p>
          <a:p>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3968164-9880-458C-BE94-8E680134E0B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F0491C4-8B19-4A4B-8F08-4D5F156D3FB9}"/>
              </a:ext>
            </a:extLst>
          </p:cNvPr>
          <p:cNvSpPr>
            <a:spLocks noGrp="1"/>
          </p:cNvSpPr>
          <p:nvPr>
            <p:ph type="sldNum" sz="quarter" idx="12"/>
          </p:nvPr>
        </p:nvSpPr>
        <p:spPr/>
        <p:txBody>
          <a:bodyPr/>
          <a:lstStyle/>
          <a:p>
            <a:fld id="{9CE9A437-FDCF-4FFE-A398-2147E0B75673}" type="slidenum">
              <a:rPr lang="en-US" smtClean="0"/>
              <a:t>3</a:t>
            </a:fld>
            <a:endParaRPr lang="en-US"/>
          </a:p>
        </p:txBody>
      </p:sp>
    </p:spTree>
    <p:extLst>
      <p:ext uri="{BB962C8B-B14F-4D97-AF65-F5344CB8AC3E}">
        <p14:creationId xmlns:p14="http://schemas.microsoft.com/office/powerpoint/2010/main" val="355504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5968-EBD7-4995-83F1-F79EDCF66882}"/>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12FE9E6B-D8C3-455B-850D-907504FDB3B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Before giving loan to the customer, the bank decides whether the customer would be able to repay it or not based on his financial history, credit score, income stability, employment status, and other relevant factors</a:t>
            </a:r>
          </a:p>
          <a:p>
            <a:r>
              <a:rPr lang="en-US" sz="2000" dirty="0">
                <a:latin typeface="Times New Roman" panose="02020603050405020304" pitchFamily="18" charset="0"/>
                <a:cs typeface="Times New Roman" panose="02020603050405020304" pitchFamily="18" charset="0"/>
              </a:rPr>
              <a:t>To build a model to predict whether the customer will be able to repay the loan or not</a:t>
            </a:r>
          </a:p>
        </p:txBody>
      </p:sp>
      <p:sp>
        <p:nvSpPr>
          <p:cNvPr id="5" name="Footer Placeholder 4">
            <a:extLst>
              <a:ext uri="{FF2B5EF4-FFF2-40B4-BE49-F238E27FC236}">
                <a16:creationId xmlns:a16="http://schemas.microsoft.com/office/drawing/2014/main" id="{A6BDA5D2-8ABC-41CA-9F91-6BAA3AA196B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930B8C9-3333-4E39-AE14-A1E2060DAB92}"/>
              </a:ext>
            </a:extLst>
          </p:cNvPr>
          <p:cNvSpPr>
            <a:spLocks noGrp="1"/>
          </p:cNvSpPr>
          <p:nvPr>
            <p:ph type="sldNum" sz="quarter" idx="12"/>
          </p:nvPr>
        </p:nvSpPr>
        <p:spPr/>
        <p:txBody>
          <a:bodyPr/>
          <a:lstStyle/>
          <a:p>
            <a:fld id="{9CE9A437-FDCF-4FFE-A398-2147E0B75673}" type="slidenum">
              <a:rPr lang="en-US" smtClean="0"/>
              <a:t>4</a:t>
            </a:fld>
            <a:endParaRPr lang="en-US"/>
          </a:p>
        </p:txBody>
      </p:sp>
    </p:spTree>
    <p:extLst>
      <p:ext uri="{BB962C8B-B14F-4D97-AF65-F5344CB8AC3E}">
        <p14:creationId xmlns:p14="http://schemas.microsoft.com/office/powerpoint/2010/main" val="42585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951C-4807-45D9-8893-766AE169EA27}"/>
              </a:ext>
            </a:extLst>
          </p:cNvPr>
          <p:cNvSpPr>
            <a:spLocks noGrp="1"/>
          </p:cNvSpPr>
          <p:nvPr>
            <p:ph type="title"/>
          </p:nvPr>
        </p:nvSpPr>
        <p:spPr/>
        <p:txBody>
          <a:bodyPr>
            <a:noAutofit/>
          </a:bodyPr>
          <a:lstStyle/>
          <a:p>
            <a:r>
              <a:rPr lang="en-US" sz="4000" b="1"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D553B9C5-6316-4768-8435-25FBD785EE45}"/>
              </a:ext>
            </a:extLst>
          </p:cNvPr>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Loan_ID: Unique loan id</a:t>
            </a:r>
          </a:p>
          <a:p>
            <a:pPr algn="just">
              <a:lnSpc>
                <a:spcPct val="150000"/>
              </a:lnSpc>
            </a:pPr>
            <a:r>
              <a:rPr lang="en-US" sz="2000" dirty="0">
                <a:latin typeface="Times New Roman" panose="02020603050405020304" pitchFamily="18" charset="0"/>
                <a:cs typeface="Times New Roman" panose="02020603050405020304" pitchFamily="18" charset="0"/>
              </a:rPr>
              <a:t>Gender:  Male or Female</a:t>
            </a:r>
          </a:p>
          <a:p>
            <a:pPr algn="just">
              <a:lnSpc>
                <a:spcPct val="150000"/>
              </a:lnSpc>
            </a:pPr>
            <a:r>
              <a:rPr lang="en-US" sz="2000" dirty="0">
                <a:latin typeface="Times New Roman" panose="02020603050405020304" pitchFamily="18" charset="0"/>
                <a:cs typeface="Times New Roman" panose="02020603050405020304" pitchFamily="18" charset="0"/>
              </a:rPr>
              <a:t>Married: Applicant Married (Y/N)</a:t>
            </a:r>
          </a:p>
          <a:p>
            <a:pPr algn="just">
              <a:lnSpc>
                <a:spcPct val="150000"/>
              </a:lnSpc>
            </a:pPr>
            <a:r>
              <a:rPr lang="en-US" sz="2000" dirty="0">
                <a:latin typeface="Times New Roman" panose="02020603050405020304" pitchFamily="18" charset="0"/>
                <a:cs typeface="Times New Roman" panose="02020603050405020304" pitchFamily="18" charset="0"/>
              </a:rPr>
              <a:t>Dependents: Number of dependents</a:t>
            </a:r>
          </a:p>
          <a:p>
            <a:pPr algn="just">
              <a:lnSpc>
                <a:spcPct val="150000"/>
              </a:lnSpc>
            </a:pPr>
            <a:r>
              <a:rPr lang="en-US" sz="2000" dirty="0">
                <a:latin typeface="Times New Roman" panose="02020603050405020304" pitchFamily="18" charset="0"/>
                <a:cs typeface="Times New Roman" panose="02020603050405020304" pitchFamily="18" charset="0"/>
              </a:rPr>
              <a:t>Education: Applicant Education (Graduate / Under Graduate)</a:t>
            </a:r>
          </a:p>
          <a:p>
            <a:pPr algn="just">
              <a:lnSpc>
                <a:spcPct val="150000"/>
              </a:lnSpc>
            </a:pPr>
            <a:r>
              <a:rPr lang="en-US" sz="2000" dirty="0">
                <a:latin typeface="Times New Roman" panose="02020603050405020304" pitchFamily="18" charset="0"/>
                <a:cs typeface="Times New Roman" panose="02020603050405020304" pitchFamily="18" charset="0"/>
              </a:rPr>
              <a:t>Self_Employed: Self Employed (Y/N)</a:t>
            </a:r>
          </a:p>
          <a:p>
            <a:pPr algn="just">
              <a:lnSpc>
                <a:spcPct val="150000"/>
              </a:lnSpc>
            </a:pPr>
            <a:r>
              <a:rPr lang="en-US" sz="2000" dirty="0">
                <a:latin typeface="Times New Roman" panose="02020603050405020304" pitchFamily="18" charset="0"/>
                <a:cs typeface="Times New Roman" panose="02020603050405020304" pitchFamily="18" charset="0"/>
              </a:rPr>
              <a:t>ApplicantIncome: Applicant income</a:t>
            </a:r>
          </a:p>
        </p:txBody>
      </p:sp>
      <p:sp>
        <p:nvSpPr>
          <p:cNvPr id="7" name="Footer Placeholder 6">
            <a:extLst>
              <a:ext uri="{FF2B5EF4-FFF2-40B4-BE49-F238E27FC236}">
                <a16:creationId xmlns:a16="http://schemas.microsoft.com/office/drawing/2014/main" id="{B5D69B32-D1CC-4B3B-B32D-591D88BFDF17}"/>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949AC7C-A516-419E-A9D6-B5187AC8B037}"/>
              </a:ext>
            </a:extLst>
          </p:cNvPr>
          <p:cNvSpPr>
            <a:spLocks noGrp="1"/>
          </p:cNvSpPr>
          <p:nvPr>
            <p:ph type="sldNum" sz="quarter" idx="12"/>
          </p:nvPr>
        </p:nvSpPr>
        <p:spPr/>
        <p:txBody>
          <a:bodyPr/>
          <a:lstStyle/>
          <a:p>
            <a:fld id="{9CE9A437-FDCF-4FFE-A398-2147E0B75673}" type="slidenum">
              <a:rPr lang="en-US" smtClean="0"/>
              <a:t>5</a:t>
            </a:fld>
            <a:endParaRPr lang="en-US"/>
          </a:p>
        </p:txBody>
      </p:sp>
    </p:spTree>
    <p:extLst>
      <p:ext uri="{BB962C8B-B14F-4D97-AF65-F5344CB8AC3E}">
        <p14:creationId xmlns:p14="http://schemas.microsoft.com/office/powerpoint/2010/main" val="17750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D1A3-47D2-4C7D-BD63-17F4E973335D}"/>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DATASET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sp>
        <p:nvSpPr>
          <p:cNvPr id="3" name="Content Placeholder 2">
            <a:extLst>
              <a:ext uri="{FF2B5EF4-FFF2-40B4-BE49-F238E27FC236}">
                <a16:creationId xmlns:a16="http://schemas.microsoft.com/office/drawing/2014/main" id="{B465F66E-2B4B-4307-8039-A89E4099B81C}"/>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CoapplicantIncome: Coapplicant income</a:t>
            </a:r>
          </a:p>
          <a:p>
            <a:pPr algn="just">
              <a:lnSpc>
                <a:spcPct val="150000"/>
              </a:lnSpc>
            </a:pPr>
            <a:r>
              <a:rPr lang="en-US" sz="2000" dirty="0">
                <a:latin typeface="Times New Roman" panose="02020603050405020304" pitchFamily="18" charset="0"/>
                <a:cs typeface="Times New Roman" panose="02020603050405020304" pitchFamily="18" charset="0"/>
              </a:rPr>
              <a:t>LoanAmount: Loan amount in thousands of dollars</a:t>
            </a:r>
          </a:p>
          <a:p>
            <a:pPr algn="just">
              <a:lnSpc>
                <a:spcPct val="150000"/>
              </a:lnSpc>
            </a:pPr>
            <a:r>
              <a:rPr lang="en-US" sz="2000" dirty="0" err="1">
                <a:latin typeface="Times New Roman" panose="02020603050405020304" pitchFamily="18" charset="0"/>
                <a:cs typeface="Times New Roman" panose="02020603050405020304" pitchFamily="18" charset="0"/>
              </a:rPr>
              <a:t>Loan_Amount_Term</a:t>
            </a:r>
            <a:r>
              <a:rPr lang="en-US" sz="2000" dirty="0">
                <a:latin typeface="Times New Roman" panose="02020603050405020304" pitchFamily="18" charset="0"/>
                <a:cs typeface="Times New Roman" panose="02020603050405020304" pitchFamily="18" charset="0"/>
              </a:rPr>
              <a:t>: Term of loan in months</a:t>
            </a:r>
          </a:p>
          <a:p>
            <a:pPr algn="just">
              <a:lnSpc>
                <a:spcPct val="150000"/>
              </a:lnSpc>
            </a:pPr>
            <a:r>
              <a:rPr lang="en-US" sz="2000" dirty="0" err="1">
                <a:latin typeface="Times New Roman" panose="02020603050405020304" pitchFamily="18" charset="0"/>
                <a:cs typeface="Times New Roman" panose="02020603050405020304" pitchFamily="18" charset="0"/>
              </a:rPr>
              <a:t>Credit_History</a:t>
            </a:r>
            <a:r>
              <a:rPr lang="en-US" sz="2000" dirty="0">
                <a:latin typeface="Times New Roman" panose="02020603050405020304" pitchFamily="18" charset="0"/>
                <a:cs typeface="Times New Roman" panose="02020603050405020304" pitchFamily="18" charset="0"/>
              </a:rPr>
              <a:t>: Whether credit history meets guidelines yes or no</a:t>
            </a:r>
          </a:p>
          <a:p>
            <a:pPr algn="just">
              <a:lnSpc>
                <a:spcPct val="150000"/>
              </a:lnSpc>
            </a:pPr>
            <a:r>
              <a:rPr lang="en-US" sz="2000" dirty="0" err="1">
                <a:latin typeface="Times New Roman" panose="02020603050405020304" pitchFamily="18" charset="0"/>
                <a:cs typeface="Times New Roman" panose="02020603050405020304" pitchFamily="18" charset="0"/>
              </a:rPr>
              <a:t>Property_Area</a:t>
            </a:r>
            <a:r>
              <a:rPr lang="en-US" sz="2000" dirty="0">
                <a:latin typeface="Times New Roman" panose="02020603050405020304" pitchFamily="18" charset="0"/>
                <a:cs typeface="Times New Roman" panose="02020603050405020304" pitchFamily="18" charset="0"/>
              </a:rPr>
              <a:t>: Urban / Semi Urban/ Rural</a:t>
            </a:r>
          </a:p>
          <a:p>
            <a:pPr algn="just">
              <a:lnSpc>
                <a:spcPct val="150000"/>
              </a:lnSpc>
            </a:pPr>
            <a:r>
              <a:rPr lang="en-US" sz="2000" dirty="0" err="1">
                <a:latin typeface="Times New Roman" panose="02020603050405020304" pitchFamily="18" charset="0"/>
                <a:cs typeface="Times New Roman" panose="02020603050405020304" pitchFamily="18" charset="0"/>
              </a:rPr>
              <a:t>Loan_Status</a:t>
            </a:r>
            <a:r>
              <a:rPr lang="en-US" sz="2000" dirty="0">
                <a:latin typeface="Times New Roman" panose="02020603050405020304" pitchFamily="18" charset="0"/>
                <a:cs typeface="Times New Roman" panose="02020603050405020304" pitchFamily="18" charset="0"/>
              </a:rPr>
              <a:t>: Whether loan approved (Y/N) Target variable</a:t>
            </a:r>
          </a:p>
          <a:p>
            <a:endParaRPr lang="en-US" dirty="0"/>
          </a:p>
        </p:txBody>
      </p:sp>
      <p:sp>
        <p:nvSpPr>
          <p:cNvPr id="5" name="Footer Placeholder 4">
            <a:extLst>
              <a:ext uri="{FF2B5EF4-FFF2-40B4-BE49-F238E27FC236}">
                <a16:creationId xmlns:a16="http://schemas.microsoft.com/office/drawing/2014/main" id="{6E5443A7-F556-42A4-A516-0F152D53E4E7}"/>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7F30DFB-6E05-49A2-A048-E85D1D0A647A}"/>
              </a:ext>
            </a:extLst>
          </p:cNvPr>
          <p:cNvSpPr>
            <a:spLocks noGrp="1"/>
          </p:cNvSpPr>
          <p:nvPr>
            <p:ph type="sldNum" sz="quarter" idx="12"/>
          </p:nvPr>
        </p:nvSpPr>
        <p:spPr/>
        <p:txBody>
          <a:bodyPr/>
          <a:lstStyle/>
          <a:p>
            <a:fld id="{9CE9A437-FDCF-4FFE-A398-2147E0B75673}" type="slidenum">
              <a:rPr lang="en-US" smtClean="0"/>
              <a:t>6</a:t>
            </a:fld>
            <a:endParaRPr lang="en-US"/>
          </a:p>
        </p:txBody>
      </p:sp>
    </p:spTree>
    <p:extLst>
      <p:ext uri="{BB962C8B-B14F-4D97-AF65-F5344CB8AC3E}">
        <p14:creationId xmlns:p14="http://schemas.microsoft.com/office/powerpoint/2010/main" val="38355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B538-2DAE-46F5-AF5E-C6E21056D36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DATASET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11" name="Content Placeholder 10">
            <a:extLst>
              <a:ext uri="{FF2B5EF4-FFF2-40B4-BE49-F238E27FC236}">
                <a16:creationId xmlns:a16="http://schemas.microsoft.com/office/drawing/2014/main" id="{5F39A70C-CA87-40DE-BC04-D888C1D3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801" y="2214404"/>
            <a:ext cx="3836226" cy="3573780"/>
          </a:xfrm>
        </p:spPr>
      </p:pic>
      <p:pic>
        <p:nvPicPr>
          <p:cNvPr id="13" name="Picture 12">
            <a:extLst>
              <a:ext uri="{FF2B5EF4-FFF2-40B4-BE49-F238E27FC236}">
                <a16:creationId xmlns:a16="http://schemas.microsoft.com/office/drawing/2014/main" id="{1011F5EB-0C7D-4AE1-937A-1D649EA19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2785904"/>
            <a:ext cx="2712720" cy="3002280"/>
          </a:xfrm>
          <a:prstGeom prst="rect">
            <a:avLst/>
          </a:prstGeom>
        </p:spPr>
      </p:pic>
      <p:sp>
        <p:nvSpPr>
          <p:cNvPr id="19" name="Footer Placeholder 18">
            <a:extLst>
              <a:ext uri="{FF2B5EF4-FFF2-40B4-BE49-F238E27FC236}">
                <a16:creationId xmlns:a16="http://schemas.microsoft.com/office/drawing/2014/main" id="{7827C55E-9978-44AA-A111-E2F4DD3549D1}"/>
              </a:ext>
            </a:extLst>
          </p:cNvPr>
          <p:cNvSpPr>
            <a:spLocks noGrp="1"/>
          </p:cNvSpPr>
          <p:nvPr>
            <p:ph type="ftr" sz="quarter" idx="11"/>
          </p:nvPr>
        </p:nvSpPr>
        <p:spPr/>
        <p:txBody>
          <a:bodyPr/>
          <a:lstStyle/>
          <a:p>
            <a:r>
              <a:rPr lang="en-US"/>
              <a:t>LOAN STATUS PREDICTION</a:t>
            </a:r>
          </a:p>
        </p:txBody>
      </p:sp>
      <p:sp>
        <p:nvSpPr>
          <p:cNvPr id="20" name="Slide Number Placeholder 19">
            <a:extLst>
              <a:ext uri="{FF2B5EF4-FFF2-40B4-BE49-F238E27FC236}">
                <a16:creationId xmlns:a16="http://schemas.microsoft.com/office/drawing/2014/main" id="{81011A94-2DCF-4B9D-90A9-B5FDD0AB6043}"/>
              </a:ext>
            </a:extLst>
          </p:cNvPr>
          <p:cNvSpPr>
            <a:spLocks noGrp="1"/>
          </p:cNvSpPr>
          <p:nvPr>
            <p:ph type="sldNum" sz="quarter" idx="12"/>
          </p:nvPr>
        </p:nvSpPr>
        <p:spPr/>
        <p:txBody>
          <a:bodyPr/>
          <a:lstStyle/>
          <a:p>
            <a:fld id="{9CE9A437-FDCF-4FFE-A398-2147E0B75673}" type="slidenum">
              <a:rPr lang="en-US" smtClean="0"/>
              <a:t>7</a:t>
            </a:fld>
            <a:endParaRPr lang="en-US"/>
          </a:p>
        </p:txBody>
      </p:sp>
    </p:spTree>
    <p:extLst>
      <p:ext uri="{BB962C8B-B14F-4D97-AF65-F5344CB8AC3E}">
        <p14:creationId xmlns:p14="http://schemas.microsoft.com/office/powerpoint/2010/main" val="71429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9023-5633-49EC-B75D-C64C055617F3}"/>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FEATURE SCALING</a:t>
            </a:r>
          </a:p>
        </p:txBody>
      </p:sp>
      <p:sp>
        <p:nvSpPr>
          <p:cNvPr id="3" name="Content Placeholder 2">
            <a:extLst>
              <a:ext uri="{FF2B5EF4-FFF2-40B4-BE49-F238E27FC236}">
                <a16:creationId xmlns:a16="http://schemas.microsoft.com/office/drawing/2014/main" id="{A81615C8-31EB-4671-A577-9BF7BB89BF6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Feature scaling is essential for ensuring that various input features, such as income and loan amount, are on a comparable scale</a:t>
            </a:r>
          </a:p>
          <a:p>
            <a:pPr algn="just">
              <a:lnSpc>
                <a:spcPct val="150000"/>
              </a:lnSpc>
            </a:pPr>
            <a:r>
              <a:rPr lang="en-US" sz="2000" dirty="0">
                <a:latin typeface="Times New Roman" panose="02020603050405020304" pitchFamily="18" charset="0"/>
                <a:cs typeface="Times New Roman" panose="02020603050405020304" pitchFamily="18" charset="0"/>
              </a:rPr>
              <a:t>Standardizing or normalizing the features through scaling helps prevent disparities in magnitudes from skewing the predictive model.</a:t>
            </a:r>
          </a:p>
          <a:p>
            <a:pPr algn="just">
              <a:lnSpc>
                <a:spcPct val="150000"/>
              </a:lnSpc>
            </a:pPr>
            <a:r>
              <a:rPr lang="en-US" sz="2000" dirty="0">
                <a:latin typeface="Times New Roman" panose="02020603050405020304" pitchFamily="18" charset="0"/>
                <a:cs typeface="Times New Roman" panose="02020603050405020304" pitchFamily="18" charset="0"/>
              </a:rPr>
              <a:t>By applying feature scaling to ensure uniformity in scale, the loan status prediction model can capture better relationships between features, resulting in a more accurate and reliable outcome</a:t>
            </a:r>
          </a:p>
        </p:txBody>
      </p:sp>
      <p:sp>
        <p:nvSpPr>
          <p:cNvPr id="5" name="Footer Placeholder 4">
            <a:extLst>
              <a:ext uri="{FF2B5EF4-FFF2-40B4-BE49-F238E27FC236}">
                <a16:creationId xmlns:a16="http://schemas.microsoft.com/office/drawing/2014/main" id="{C4777758-0443-41C9-8E97-A222F359EE0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5390029B-77B3-4C96-8C1D-B21B561E9DB9}"/>
              </a:ext>
            </a:extLst>
          </p:cNvPr>
          <p:cNvSpPr>
            <a:spLocks noGrp="1"/>
          </p:cNvSpPr>
          <p:nvPr>
            <p:ph type="sldNum" sz="quarter" idx="12"/>
          </p:nvPr>
        </p:nvSpPr>
        <p:spPr/>
        <p:txBody>
          <a:bodyPr/>
          <a:lstStyle/>
          <a:p>
            <a:fld id="{9CE9A437-FDCF-4FFE-A398-2147E0B75673}" type="slidenum">
              <a:rPr lang="en-US" smtClean="0"/>
              <a:t>8</a:t>
            </a:fld>
            <a:endParaRPr lang="en-US"/>
          </a:p>
        </p:txBody>
      </p:sp>
    </p:spTree>
    <p:extLst>
      <p:ext uri="{BB962C8B-B14F-4D97-AF65-F5344CB8AC3E}">
        <p14:creationId xmlns:p14="http://schemas.microsoft.com/office/powerpoint/2010/main" val="15199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2A9A-39A8-43E2-8ABA-D51CE1FC795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FEATURE SCALING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952DC17F-2C38-4769-B950-33E62C267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881" y="1825625"/>
            <a:ext cx="7486238" cy="4351338"/>
          </a:xfrm>
        </p:spPr>
      </p:pic>
      <p:sp>
        <p:nvSpPr>
          <p:cNvPr id="7" name="Footer Placeholder 6">
            <a:extLst>
              <a:ext uri="{FF2B5EF4-FFF2-40B4-BE49-F238E27FC236}">
                <a16:creationId xmlns:a16="http://schemas.microsoft.com/office/drawing/2014/main" id="{61CF47E6-A97F-4FBF-BCA7-03A57BAB58D0}"/>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5A9D678F-5037-4440-978F-C3DB2338C325}"/>
              </a:ext>
            </a:extLst>
          </p:cNvPr>
          <p:cNvSpPr>
            <a:spLocks noGrp="1"/>
          </p:cNvSpPr>
          <p:nvPr>
            <p:ph type="sldNum" sz="quarter" idx="12"/>
          </p:nvPr>
        </p:nvSpPr>
        <p:spPr/>
        <p:txBody>
          <a:bodyPr/>
          <a:lstStyle/>
          <a:p>
            <a:fld id="{9CE9A437-FDCF-4FFE-A398-2147E0B75673}" type="slidenum">
              <a:rPr lang="en-US" smtClean="0"/>
              <a:t>9</a:t>
            </a:fld>
            <a:endParaRPr lang="en-US"/>
          </a:p>
        </p:txBody>
      </p:sp>
    </p:spTree>
    <p:extLst>
      <p:ext uri="{BB962C8B-B14F-4D97-AF65-F5344CB8AC3E}">
        <p14:creationId xmlns:p14="http://schemas.microsoft.com/office/powerpoint/2010/main" val="2729360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950</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LOAN STATUS PREDICTION</vt:lpstr>
      <vt:lpstr>INTRODUCTION</vt:lpstr>
      <vt:lpstr>PROJECT OVERVIEW</vt:lpstr>
      <vt:lpstr>PROBLEM DEFINITION</vt:lpstr>
      <vt:lpstr>DATASET</vt:lpstr>
      <vt:lpstr>DATASET contd….</vt:lpstr>
      <vt:lpstr>DATASET contd….</vt:lpstr>
      <vt:lpstr>FEATURE SCALING</vt:lpstr>
      <vt:lpstr>FEATURE SCALING contd….</vt:lpstr>
      <vt:lpstr>TRAIN TEST SPLIT</vt:lpstr>
      <vt:lpstr>K-FOLD CROSS VALIDATION</vt:lpstr>
      <vt:lpstr>MODEL SELECTION</vt:lpstr>
      <vt:lpstr>MODEL SELECTION contd….</vt:lpstr>
      <vt:lpstr>HYPERPARAMETER TUNING</vt:lpstr>
      <vt:lpstr>HYPERPARAMETER TUNING contd….</vt:lpstr>
      <vt:lpstr>HYPERPARAMETER TUNING contd….</vt:lpstr>
      <vt:lpstr>HYPERPARAMETER TUNING contd….</vt:lpstr>
      <vt:lpstr>HYPERPARAMETER TUNING contd….</vt:lpstr>
      <vt:lpstr>OUTPUT</vt:lpstr>
      <vt:lpstr>OUTPUT </vt:lpstr>
      <vt:lpstr>OUTPUT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PREDICITON</dc:title>
  <dc:creator>user</dc:creator>
  <cp:lastModifiedBy>user</cp:lastModifiedBy>
  <cp:revision>25</cp:revision>
  <dcterms:created xsi:type="dcterms:W3CDTF">2024-02-02T16:31:28Z</dcterms:created>
  <dcterms:modified xsi:type="dcterms:W3CDTF">2024-02-06T16:29:16Z</dcterms:modified>
</cp:coreProperties>
</file>