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34"/>
  </p:notesMasterIdLst>
  <p:sldIdLst>
    <p:sldId id="256" r:id="rId2"/>
    <p:sldId id="257" r:id="rId3"/>
    <p:sldId id="258" r:id="rId4"/>
    <p:sldId id="259" r:id="rId5"/>
    <p:sldId id="261" r:id="rId6"/>
    <p:sldId id="262" r:id="rId7"/>
    <p:sldId id="264" r:id="rId8"/>
    <p:sldId id="265" r:id="rId9"/>
    <p:sldId id="266" r:id="rId10"/>
    <p:sldId id="267" r:id="rId11"/>
    <p:sldId id="296" r:id="rId12"/>
    <p:sldId id="269" r:id="rId13"/>
    <p:sldId id="302" r:id="rId14"/>
    <p:sldId id="270" r:id="rId15"/>
    <p:sldId id="297" r:id="rId16"/>
    <p:sldId id="298" r:id="rId17"/>
    <p:sldId id="299" r:id="rId18"/>
    <p:sldId id="300" r:id="rId19"/>
    <p:sldId id="271" r:id="rId20"/>
    <p:sldId id="272" r:id="rId21"/>
    <p:sldId id="273" r:id="rId22"/>
    <p:sldId id="274" r:id="rId23"/>
    <p:sldId id="275" r:id="rId24"/>
    <p:sldId id="301" r:id="rId25"/>
    <p:sldId id="279" r:id="rId26"/>
    <p:sldId id="284" r:id="rId27"/>
    <p:sldId id="285" r:id="rId28"/>
    <p:sldId id="289" r:id="rId29"/>
    <p:sldId id="287" r:id="rId30"/>
    <p:sldId id="288" r:id="rId31"/>
    <p:sldId id="303" r:id="rId32"/>
    <p:sldId id="292" r:id="rId33"/>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7E6"/>
          </a:solidFill>
        </a:fill>
      </a:tcStyle>
    </a:wholeTbl>
    <a:band2H>
      <a:tcTxStyle/>
      <a:tcStyle>
        <a:tcBdr/>
        <a:fill>
          <a:solidFill>
            <a:srgbClr val="E7ECF3"/>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AE2CD"/>
          </a:solidFill>
        </a:fill>
      </a:tcStyle>
    </a:wholeTbl>
    <a:band2H>
      <a:tcTxStyle/>
      <a:tcStyle>
        <a:tcBdr/>
        <a:fill>
          <a:solidFill>
            <a:srgbClr val="ED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CCCC"/>
          </a:solidFill>
        </a:fill>
      </a:tcStyle>
    </a:wholeTbl>
    <a:band2H>
      <a:tcTxStyle/>
      <a:tcStyle>
        <a:tcBdr/>
        <a:fill>
          <a:solidFill>
            <a:srgbClr val="EEE7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82"/>
    <p:restoredTop sz="94681"/>
  </p:normalViewPr>
  <p:slideViewPr>
    <p:cSldViewPr snapToGrid="0">
      <p:cViewPr varScale="1">
        <p:scale>
          <a:sx n="120" d="100"/>
          <a:sy n="120" d="100"/>
        </p:scale>
        <p:origin x="95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1E055211-C65F-4F26-A82D-ED37022CC2F0}"/>
    <pc:docChg chg="modSld">
      <pc:chgData name="" userId="" providerId="" clId="Web-{1E055211-C65F-4F26-A82D-ED37022CC2F0}" dt="2018-08-21T14:25:35.941" v="25" actId="20577"/>
      <pc:docMkLst>
        <pc:docMk/>
      </pc:docMkLst>
      <pc:sldChg chg="modSp">
        <pc:chgData name="" userId="" providerId="" clId="Web-{1E055211-C65F-4F26-A82D-ED37022CC2F0}" dt="2018-08-21T14:25:35.941" v="24" actId="20577"/>
        <pc:sldMkLst>
          <pc:docMk/>
          <pc:sldMk cId="1735768805" sldId="303"/>
        </pc:sldMkLst>
        <pc:spChg chg="mod">
          <ac:chgData name="" userId="" providerId="" clId="Web-{1E055211-C65F-4F26-A82D-ED37022CC2F0}" dt="2018-08-21T14:25:35.941" v="24" actId="20577"/>
          <ac:spMkLst>
            <pc:docMk/>
            <pc:sldMk cId="1735768805" sldId="303"/>
            <ac:spMk id="3" creationId="{00000000-0000-0000-0000-000000000000}"/>
          </ac:spMkLst>
        </pc:spChg>
      </pc:sldChg>
    </pc:docChg>
  </pc:docChgLst>
  <pc:docChgLst>
    <pc:chgData clId="Web-{DB65A3A2-4F0F-462B-A515-5E21294428EB}"/>
    <pc:docChg chg="modSld">
      <pc:chgData name="" userId="" providerId="" clId="Web-{DB65A3A2-4F0F-462B-A515-5E21294428EB}" dt="2018-08-25T18:20:57.144" v="9" actId="20577"/>
      <pc:docMkLst>
        <pc:docMk/>
      </pc:docMkLst>
      <pc:sldChg chg="modSp">
        <pc:chgData name="" userId="" providerId="" clId="Web-{DB65A3A2-4F0F-462B-A515-5E21294428EB}" dt="2018-08-25T18:20:57.144" v="8" actId="20577"/>
        <pc:sldMkLst>
          <pc:docMk/>
          <pc:sldMk cId="0" sldId="256"/>
        </pc:sldMkLst>
        <pc:spChg chg="mod">
          <ac:chgData name="" userId="" providerId="" clId="Web-{DB65A3A2-4F0F-462B-A515-5E21294428EB}" dt="2018-08-25T18:20:57.144" v="8" actId="20577"/>
          <ac:spMkLst>
            <pc:docMk/>
            <pc:sldMk cId="0" sldId="256"/>
            <ac:spMk id="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1" name="Shape 61"/>
          <p:cNvSpPr>
            <a:spLocks noGrp="1" noRot="1" noChangeAspect="1"/>
          </p:cNvSpPr>
          <p:nvPr>
            <p:ph type="sldImg"/>
          </p:nvPr>
        </p:nvSpPr>
        <p:spPr>
          <a:xfrm>
            <a:off x="1143000" y="685800"/>
            <a:ext cx="4572000" cy="3429000"/>
          </a:xfrm>
          <a:prstGeom prst="rect">
            <a:avLst/>
          </a:prstGeom>
        </p:spPr>
        <p:txBody>
          <a:bodyPr/>
          <a:lstStyle/>
          <a:p>
            <a:endParaRPr/>
          </a:p>
        </p:txBody>
      </p:sp>
      <p:sp>
        <p:nvSpPr>
          <p:cNvPr id="62" name="Shape 62"/>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689223424"/>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Arial"/>
      </a:defRPr>
    </a:lvl1pPr>
    <a:lvl2pPr indent="228600" latinLnBrk="0">
      <a:defRPr sz="1200">
        <a:latin typeface="+mj-lt"/>
        <a:ea typeface="+mj-ea"/>
        <a:cs typeface="+mj-cs"/>
        <a:sym typeface="Arial"/>
      </a:defRPr>
    </a:lvl2pPr>
    <a:lvl3pPr indent="457200" latinLnBrk="0">
      <a:defRPr sz="1200">
        <a:latin typeface="+mj-lt"/>
        <a:ea typeface="+mj-ea"/>
        <a:cs typeface="+mj-cs"/>
        <a:sym typeface="Arial"/>
      </a:defRPr>
    </a:lvl3pPr>
    <a:lvl4pPr indent="685800" latinLnBrk="0">
      <a:defRPr sz="1200">
        <a:latin typeface="+mj-lt"/>
        <a:ea typeface="+mj-ea"/>
        <a:cs typeface="+mj-cs"/>
        <a:sym typeface="Arial"/>
      </a:defRPr>
    </a:lvl4pPr>
    <a:lvl5pPr indent="914400" latinLnBrk="0">
      <a:defRPr sz="1200">
        <a:latin typeface="+mj-lt"/>
        <a:ea typeface="+mj-ea"/>
        <a:cs typeface="+mj-cs"/>
        <a:sym typeface="Arial"/>
      </a:defRPr>
    </a:lvl5pPr>
    <a:lvl6pPr indent="1143000" latinLnBrk="0">
      <a:defRPr sz="1200">
        <a:latin typeface="+mj-lt"/>
        <a:ea typeface="+mj-ea"/>
        <a:cs typeface="+mj-cs"/>
        <a:sym typeface="Arial"/>
      </a:defRPr>
    </a:lvl6pPr>
    <a:lvl7pPr indent="1371600" latinLnBrk="0">
      <a:defRPr sz="1200">
        <a:latin typeface="+mj-lt"/>
        <a:ea typeface="+mj-ea"/>
        <a:cs typeface="+mj-cs"/>
        <a:sym typeface="Arial"/>
      </a:defRPr>
    </a:lvl7pPr>
    <a:lvl8pPr indent="1600200" latinLnBrk="0">
      <a:defRPr sz="1200">
        <a:latin typeface="+mj-lt"/>
        <a:ea typeface="+mj-ea"/>
        <a:cs typeface="+mj-cs"/>
        <a:sym typeface="Arial"/>
      </a:defRPr>
    </a:lvl8pPr>
    <a:lvl9pPr indent="1828800" latinLnBrk="0">
      <a:defRPr sz="12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hape 111"/>
          <p:cNvSpPr>
            <a:spLocks noGrp="1" noRot="1" noChangeAspect="1"/>
          </p:cNvSpPr>
          <p:nvPr>
            <p:ph type="sldImg"/>
          </p:nvPr>
        </p:nvSpPr>
        <p:spPr>
          <a:xfrm>
            <a:off x="381000" y="685800"/>
            <a:ext cx="6096000" cy="3429000"/>
          </a:xfrm>
          <a:prstGeom prst="rect">
            <a:avLst/>
          </a:prstGeom>
        </p:spPr>
        <p:txBody>
          <a:bodyPr/>
          <a:lstStyle/>
          <a:p>
            <a:endParaRPr/>
          </a:p>
        </p:txBody>
      </p:sp>
      <p:sp>
        <p:nvSpPr>
          <p:cNvPr id="112" name="Shape 112"/>
          <p:cNvSpPr>
            <a:spLocks noGrp="1"/>
          </p:cNvSpPr>
          <p:nvPr>
            <p:ph type="body" sz="quarter" idx="1"/>
          </p:nvPr>
        </p:nvSpPr>
        <p:spPr>
          <a:prstGeom prst="rect">
            <a:avLst/>
          </a:prstGeom>
        </p:spPr>
        <p:txBody>
          <a:bodyPr/>
          <a:lstStyle>
            <a:lvl1pPr>
              <a:defRPr sz="1100"/>
            </a:lvl1pPr>
          </a:lstStyle>
          <a:p>
            <a:r>
              <a:rPr dirty="0"/>
              <a:t>http://code.tutsplus.com/tutorials/28-html5-features-tips-and-techniques-you-must-know--net-13520</a:t>
            </a:r>
          </a:p>
        </p:txBody>
      </p:sp>
    </p:spTree>
    <p:extLst>
      <p:ext uri="{BB962C8B-B14F-4D97-AF65-F5344CB8AC3E}">
        <p14:creationId xmlns:p14="http://schemas.microsoft.com/office/powerpoint/2010/main" val="1097597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2864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8/25/2018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uk-UA" smtClean="0"/>
              <a:t>‹#›</a:t>
            </a:fld>
            <a:endParaRPr lang="uk-UA"/>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8/25/2018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8/25/2018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Click to add title</a:t>
            </a:r>
          </a:p>
        </p:txBody>
      </p:sp>
      <p:sp>
        <p:nvSpPr>
          <p:cNvPr id="21" name="Shape 21"/>
          <p:cNvSpPr>
            <a:spLocks noGrp="1"/>
          </p:cNvSpPr>
          <p:nvPr>
            <p:ph type="body" idx="1"/>
          </p:nvPr>
        </p:nvSpPr>
        <p:spPr>
          <a:prstGeom prst="rect">
            <a:avLst/>
          </a:prstGeom>
        </p:spPr>
        <p:txBody>
          <a:bodyPr/>
          <a:lstStyle/>
          <a:p>
            <a:r>
              <a:t>Click to add text</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39887913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8/25/2018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8/25/2018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uk-UA" smtClean="0"/>
              <a:t>‹#›</a:t>
            </a:fld>
            <a:endParaRPr lang="uk-UA"/>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8/25/2018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8/25/2018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8/25/2018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8/25/2018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32ABBEA6-7C60-4B02-AE87-00D78D8422AF}" type="datetimeFigureOut">
              <a:rPr lang="en-US" dirty="0"/>
              <a:t>8/25/2018</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6CB4B4D-7CA3-9044-876B-883B54F8677D}" type="slidenum">
              <a:rPr lang="uk-UA" smtClean="0"/>
              <a:t>‹#›</a:t>
            </a:fld>
            <a:endParaRPr lang="uk-U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solidFill>
            <a:schemeClr val="accent2"/>
          </a:solid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8/25/2018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8624D31-43A5-475A-80CF-332C9F6DCF35}" type="datetimeFigureOut">
              <a:rPr lang="en-US" dirty="0"/>
              <a:t>8/25/2018</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86CB4B4D-7CA3-9044-876B-883B54F8677D}" type="slidenum">
              <a:rPr lang="uk-UA" smtClean="0"/>
              <a:t>‹#›</a:t>
            </a:fld>
            <a:endParaRPr lang="uk-UA"/>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2767484"/>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maxcdn.bootstrapcdn.com/bootstrap/3.3.1/css/bootstrap.min.css" TargetMode="External"/><Relationship Id="rId2" Type="http://schemas.openxmlformats.org/officeDocument/2006/relationships/hyperlink" Target="http://getbootstrap.com/getting-started/#download" TargetMode="External"/><Relationship Id="rId1" Type="http://schemas.openxmlformats.org/officeDocument/2006/relationships/slideLayout" Target="../slideLayouts/slideLayout7.xml"/><Relationship Id="rId4" Type="http://schemas.openxmlformats.org/officeDocument/2006/relationships/hyperlink" Target="https://maxcdn.bootstrapcdn.com/bootstrap/3.3.1/js/bootstrap.min.js"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bootsnipp.com/" TargetMode="External"/><Relationship Id="rId2" Type="http://schemas.openxmlformats.org/officeDocument/2006/relationships/hyperlink" Target="http://startbootstrap.com/" TargetMode="Externa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jslint.com/" TargetMode="Externa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hyperlink" Target="https://angularjs.org/" TargetMode="Externa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youtube.com/watch?v=uFTFsKmkQnQ" TargetMode="Externa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hyperlink" Target="https://jsfiddle.net/meghanagabhushan/t0fn3a6h/"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hyperlink" Target="http://api.wunderground.com/api/4bbbc25f4f5946dd/hourly/q/state%20code/cityname.json" TargetMode="Externa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hape 64"/>
          <p:cNvSpPr>
            <a:spLocks noGrp="1"/>
          </p:cNvSpPr>
          <p:nvPr>
            <p:ph type="title"/>
          </p:nvPr>
        </p:nvSpPr>
        <p:spPr>
          <a:prstGeom prst="rect">
            <a:avLst/>
          </a:prstGeom>
        </p:spPr>
        <p:txBody>
          <a:bodyPr/>
          <a:lstStyle/>
          <a:p>
            <a:pPr algn="ctr"/>
            <a:r>
              <a:rPr b="1" dirty="0"/>
              <a:t>Tutorial </a:t>
            </a:r>
            <a:r>
              <a:rPr lang="en-US" b="1" dirty="0"/>
              <a:t>2</a:t>
            </a:r>
            <a:endParaRPr b="1" dirty="0"/>
          </a:p>
        </p:txBody>
      </p:sp>
      <p:sp>
        <p:nvSpPr>
          <p:cNvPr id="65" name="Shape 65"/>
          <p:cNvSpPr>
            <a:spLocks noGrp="1"/>
          </p:cNvSpPr>
          <p:nvPr>
            <p:ph type="body" idx="1"/>
          </p:nvPr>
        </p:nvSpPr>
        <p:spPr>
          <a:xfrm>
            <a:off x="822960" y="1303021"/>
            <a:ext cx="7543800" cy="3098800"/>
          </a:xfrm>
          <a:prstGeom prst="rect">
            <a:avLst/>
          </a:prstGeom>
        </p:spPr>
        <p:txBody>
          <a:bodyPr/>
          <a:lstStyle>
            <a:lvl1pPr>
              <a:defRPr sz="2400"/>
            </a:lvl1pPr>
          </a:lstStyle>
          <a:p>
            <a:pPr algn="ctr"/>
            <a:endParaRPr lang="en-US" dirty="0"/>
          </a:p>
          <a:p>
            <a:pPr algn="ctr"/>
            <a:r>
              <a:rPr lang="en-US" dirty="0"/>
              <a:t>	</a:t>
            </a:r>
            <a:r>
              <a:rPr b="1" dirty="0"/>
              <a:t>H</a:t>
            </a:r>
            <a:r>
              <a:rPr lang="en-US" b="1" dirty="0"/>
              <a:t>TML</a:t>
            </a:r>
            <a:r>
              <a:rPr b="1" dirty="0"/>
              <a:t>5, Bootstrap, </a:t>
            </a:r>
            <a:r>
              <a:rPr lang="en-US" b="1" dirty="0"/>
              <a:t>JSLint, Angular JS-1,</a:t>
            </a:r>
            <a:r>
              <a:rPr b="1" dirty="0"/>
              <a:t> A</a:t>
            </a:r>
            <a:r>
              <a:rPr lang="en-US" b="1" dirty="0"/>
              <a:t>JAX</a:t>
            </a:r>
            <a:endParaRPr b="1" dirty="0"/>
          </a:p>
        </p:txBody>
      </p:sp>
      <p:sp>
        <p:nvSpPr>
          <p:cNvPr id="66" name="Shape 66"/>
          <p:cNvSpPr/>
          <p:nvPr/>
        </p:nvSpPr>
        <p:spPr>
          <a:xfrm>
            <a:off x="1892033" y="3597543"/>
            <a:ext cx="6399599" cy="460160"/>
          </a:xfrm>
          <a:prstGeom prst="rect">
            <a:avLst/>
          </a:prstGeom>
          <a:ln w="12700">
            <a:miter lim="400000"/>
          </a:ln>
          <a:extLst>
            <a:ext uri="{C572A759-6A51-4108-AA02-DFA0A04FC94B}">
              <ma14:wrappingTextBoxFlag xmlns="" xmlns:ma14="http://schemas.microsoft.com/office/mac/drawingml/2011/main" val="1"/>
            </a:ext>
          </a:extLst>
        </p:spPr>
        <p:txBody>
          <a:bodyPr lIns="44975" tIns="44975" rIns="44975" bIns="44975">
            <a:spAutoFit/>
          </a:bodyPr>
          <a:lstStyle>
            <a:lvl1pPr algn="ctr">
              <a:defRPr sz="1200">
                <a:solidFill>
                  <a:srgbClr val="8B8B8B"/>
                </a:solidFill>
                <a:latin typeface="Calibri"/>
                <a:ea typeface="Calibri"/>
                <a:cs typeface="Calibri"/>
                <a:sym typeface="Calibri"/>
              </a:defRPr>
            </a:lvl1pPr>
          </a:lstStyle>
          <a:p>
            <a:pPr algn="r"/>
            <a:r>
              <a:rPr sz="2400" b="1" dirty="0">
                <a:solidFill>
                  <a:schemeClr val="tx1"/>
                </a:solidFill>
              </a:rPr>
              <a:t>UMKC</a:t>
            </a:r>
          </a:p>
        </p:txBody>
      </p:sp>
      <p:sp>
        <p:nvSpPr>
          <p:cNvPr id="67" name="Shape 67"/>
          <p:cNvSpPr/>
          <p:nvPr/>
        </p:nvSpPr>
        <p:spPr>
          <a:xfrm>
            <a:off x="1002983" y="3018450"/>
            <a:ext cx="7449899" cy="553963"/>
          </a:xfrm>
          <a:prstGeom prst="rect">
            <a:avLst/>
          </a:prstGeom>
          <a:ln w="12700">
            <a:miter lim="400000"/>
          </a:ln>
          <a:extLst>
            <a:ext uri="{C572A759-6A51-4108-AA02-DFA0A04FC94B}">
              <ma14:wrappingTextBoxFlag xmlns="" xmlns:ma14="http://schemas.microsoft.com/office/mac/drawingml/2011/main" val="1"/>
            </a:ext>
          </a:extLst>
        </p:spPr>
        <p:txBody>
          <a:bodyPr lIns="91423" tIns="91423" rIns="91423" bIns="91423" anchor="ctr">
            <a:spAutoFit/>
          </a:bodyPr>
          <a:lstStyle>
            <a:lvl1pPr algn="ctr">
              <a:defRPr sz="1800" b="1">
                <a:latin typeface="Times New Roman"/>
                <a:ea typeface="Times New Roman"/>
                <a:cs typeface="Times New Roman"/>
                <a:sym typeface="Times New Roman"/>
              </a:defRPr>
            </a:lvl1pPr>
          </a:lstStyle>
          <a:p>
            <a:pPr algn="r"/>
            <a:r>
              <a:rPr sz="2400" dirty="0"/>
              <a:t>CS551 Advanced Software Engineering</a:t>
            </a:r>
          </a:p>
        </p:txBody>
      </p:sp>
      <p:sp>
        <p:nvSpPr>
          <p:cNvPr id="2" name="Rectangle 1"/>
          <p:cNvSpPr/>
          <p:nvPr/>
        </p:nvSpPr>
        <p:spPr>
          <a:xfrm>
            <a:off x="233916" y="276447"/>
            <a:ext cx="8665535" cy="4635795"/>
          </a:xfrm>
          <a:prstGeom prst="rect">
            <a:avLst/>
          </a:prstGeom>
          <a:no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n-lt"/>
              <a:ea typeface="+mn-ea"/>
              <a:cs typeface="+mn-cs"/>
              <a:sym typeface="Helvetica"/>
            </a:endParaRPr>
          </a:p>
        </p:txBody>
      </p:sp>
      <p:sp>
        <p:nvSpPr>
          <p:cNvPr id="7" name="Shape 67"/>
          <p:cNvSpPr/>
          <p:nvPr/>
        </p:nvSpPr>
        <p:spPr>
          <a:xfrm>
            <a:off x="869910" y="2275938"/>
            <a:ext cx="7449899" cy="553963"/>
          </a:xfrm>
          <a:prstGeom prst="rect">
            <a:avLst/>
          </a:prstGeom>
          <a:ln w="12700">
            <a:miter lim="400000"/>
          </a:ln>
          <a:extLst>
            <a:ext uri="{C572A759-6A51-4108-AA02-DFA0A04FC94B}">
              <ma14:wrappingTextBoxFlag xmlns="" xmlns:ma14="http://schemas.microsoft.com/office/mac/drawingml/2011/main" val="1"/>
            </a:ext>
          </a:extLst>
        </p:spPr>
        <p:txBody>
          <a:bodyPr lIns="91423" tIns="91423" rIns="91423" bIns="91423" anchor="ctr">
            <a:spAutoFit/>
          </a:bodyPr>
          <a:lstStyle>
            <a:lvl1pPr algn="ctr">
              <a:defRPr sz="1800" b="1">
                <a:latin typeface="Times New Roman"/>
                <a:ea typeface="Times New Roman"/>
                <a:cs typeface="Times New Roman"/>
                <a:sym typeface="Times New Roman"/>
              </a:defRPr>
            </a:lvl1pPr>
          </a:lstStyle>
          <a:p>
            <a:r>
              <a:rPr lang="en-US" sz="2400" dirty="0"/>
              <a:t>(8/30/2018)</a:t>
            </a:r>
            <a:endParaRPr sz="2400"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a:spLocks noGrp="1"/>
          </p:cNvSpPr>
          <p:nvPr>
            <p:ph type="title"/>
          </p:nvPr>
        </p:nvSpPr>
        <p:spPr>
          <a:xfrm>
            <a:off x="457200" y="214953"/>
            <a:ext cx="7909560" cy="1130371"/>
          </a:xfrm>
          <a:prstGeom prst="rect">
            <a:avLst/>
          </a:prstGeom>
        </p:spPr>
        <p:txBody>
          <a:bodyPr/>
          <a:lstStyle/>
          <a:p>
            <a:pPr algn="ctr"/>
            <a:r>
              <a:rPr dirty="0"/>
              <a:t>What is new ?</a:t>
            </a:r>
          </a:p>
        </p:txBody>
      </p:sp>
      <p:sp>
        <p:nvSpPr>
          <p:cNvPr id="2" name="Text Placeholder 1"/>
          <p:cNvSpPr>
            <a:spLocks noGrp="1"/>
          </p:cNvSpPr>
          <p:nvPr>
            <p:ph type="body" idx="1"/>
          </p:nvPr>
        </p:nvSpPr>
        <p:spPr>
          <a:xfrm>
            <a:off x="457200" y="1345323"/>
            <a:ext cx="8229600" cy="3363397"/>
          </a:xfrm>
        </p:spPr>
        <p:txBody>
          <a:bodyPr>
            <a:normAutofit fontScale="70000" lnSpcReduction="20000"/>
          </a:bodyPr>
          <a:lstStyle/>
          <a:p>
            <a:r>
              <a:rPr lang="en-US" sz="2000" b="1" dirty="0"/>
              <a:t>&lt;video&gt; </a:t>
            </a:r>
          </a:p>
          <a:p>
            <a:r>
              <a:rPr lang="en-US" sz="2000" b="1" dirty="0"/>
              <a:t> &lt;audio&gt;</a:t>
            </a:r>
          </a:p>
          <a:p>
            <a:r>
              <a:rPr lang="en-US" sz="2000" b="1" dirty="0"/>
              <a:t>&lt;section&gt;</a:t>
            </a:r>
          </a:p>
          <a:p>
            <a:r>
              <a:rPr lang="en-US" sz="2000" b="1" dirty="0"/>
              <a:t>&lt;header&gt;</a:t>
            </a:r>
          </a:p>
          <a:p>
            <a:r>
              <a:rPr lang="en-US" sz="2000" b="1" dirty="0"/>
              <a:t>&lt;canvas&gt;</a:t>
            </a:r>
          </a:p>
          <a:p>
            <a:r>
              <a:rPr lang="en-US" sz="2000" b="1" dirty="0"/>
              <a:t>&lt;footer&gt;</a:t>
            </a:r>
          </a:p>
          <a:p>
            <a:r>
              <a:rPr lang="en-US" sz="2000" b="1" dirty="0"/>
              <a:t>&lt;output&gt;</a:t>
            </a:r>
          </a:p>
          <a:p>
            <a:r>
              <a:rPr lang="en-US" sz="2000" b="1" dirty="0"/>
              <a:t>&lt;figure&gt; </a:t>
            </a:r>
          </a:p>
          <a:p>
            <a:r>
              <a:rPr lang="en-US" sz="2000" b="1" dirty="0"/>
              <a:t> &lt;figcaption&gt;</a:t>
            </a:r>
          </a:p>
          <a:p>
            <a:r>
              <a:rPr lang="en-US" sz="2000" b="1" dirty="0"/>
              <a:t>&lt;progress&gt;</a:t>
            </a:r>
          </a:p>
          <a:p>
            <a:r>
              <a:rPr lang="en-US" sz="2000" b="1" dirty="0"/>
              <a:t>&lt;meter&gt;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3836" y="1345324"/>
            <a:ext cx="4842924" cy="3363397"/>
          </a:xfrm>
          <a:prstGeom prst="rect">
            <a:avLst/>
          </a:prstGeom>
        </p:spPr>
      </p:pic>
      <p:sp>
        <p:nvSpPr>
          <p:cNvPr id="4" name="TextBox 3"/>
          <p:cNvSpPr txBox="1"/>
          <p:nvPr/>
        </p:nvSpPr>
        <p:spPr>
          <a:xfrm>
            <a:off x="457200" y="4776952"/>
            <a:ext cx="7772401" cy="307777"/>
          </a:xfrm>
          <a:prstGeom prst="rect">
            <a:avLst/>
          </a:prstGeom>
          <a:noFill/>
        </p:spPr>
        <p:txBody>
          <a:bodyPr wrap="square" rtlCol="0">
            <a:spAutoFit/>
          </a:bodyPr>
          <a:lstStyle/>
          <a:p>
            <a:r>
              <a:rPr lang="en-US" dirty="0"/>
              <a:t>https://code.tutsplus.com/tutorials/28-html5-features-tips-and-techniques-you-must-know--net-13520</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D379150-F6B4-45C8-BE10-6B278AD400E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5FFCF544-A370-4A5D-A95F-CA6E0E7191E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6EEB3B97-A638-498B-8083-54191CE71E0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284B70D5-875B-433D-BDBD-1522A85D6C1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7FC539C-B783-4B03-9F9E-D13430F3F64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1E299956-A9E7-4FC1-A0B1-D590CA9730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20">
            <a:extLst>
              <a:ext uri="{FF2B5EF4-FFF2-40B4-BE49-F238E27FC236}">
                <a16:creationId xmlns:a16="http://schemas.microsoft.com/office/drawing/2014/main" id="{C947DF4A-614C-4B4C-8B80-E5B9D8E8CFE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19107" y="1564277"/>
            <a:ext cx="267462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99" y="594360"/>
            <a:ext cx="5182351" cy="3757204"/>
          </a:xfrm>
          <a:prstGeom prst="rect">
            <a:avLst/>
          </a:prstGeom>
        </p:spPr>
      </p:pic>
      <p:sp>
        <p:nvSpPr>
          <p:cNvPr id="2" name="Title 1"/>
          <p:cNvSpPr>
            <a:spLocks noGrp="1"/>
          </p:cNvSpPr>
          <p:nvPr>
            <p:ph type="title"/>
          </p:nvPr>
        </p:nvSpPr>
        <p:spPr>
          <a:xfrm>
            <a:off x="5894613" y="476209"/>
            <a:ext cx="2767693" cy="1088068"/>
          </a:xfrm>
        </p:spPr>
        <p:txBody>
          <a:bodyPr vert="horz" lIns="91440" tIns="45720" rIns="91440" bIns="45720" rtlCol="0" anchor="b">
            <a:normAutofit/>
          </a:bodyPr>
          <a:lstStyle/>
          <a:p>
            <a:pPr defTabSz="914400"/>
            <a:r>
              <a:rPr lang="en-US" sz="3700" u="sng" spc="-50" dirty="0"/>
              <a:t>HTML5 (Local Storage)</a:t>
            </a:r>
          </a:p>
        </p:txBody>
      </p:sp>
      <p:sp>
        <p:nvSpPr>
          <p:cNvPr id="3" name="Text Placeholder 2"/>
          <p:cNvSpPr>
            <a:spLocks noGrp="1"/>
          </p:cNvSpPr>
          <p:nvPr>
            <p:ph type="body" idx="1"/>
          </p:nvPr>
        </p:nvSpPr>
        <p:spPr>
          <a:xfrm>
            <a:off x="5894613" y="1649185"/>
            <a:ext cx="2767693" cy="2752635"/>
          </a:xfrm>
        </p:spPr>
        <p:txBody>
          <a:bodyPr vert="horz" lIns="0" tIns="45720" rIns="0" bIns="45720" rtlCol="0">
            <a:normAutofit/>
          </a:bodyPr>
          <a:lstStyle/>
          <a:p>
            <a:pPr defTabSz="914400"/>
            <a:r>
              <a:rPr lang="en-US" b="1" dirty="0"/>
              <a:t>Web applications can store data locally within the user's browser. Local storage is more secure, and large amounts of data can be stored locally, without affecting website performance.</a:t>
            </a:r>
          </a:p>
          <a:p>
            <a:pPr defTabSz="914400"/>
            <a:endParaRPr lang="en-US" dirty="0"/>
          </a:p>
        </p:txBody>
      </p:sp>
      <p:cxnSp>
        <p:nvCxnSpPr>
          <p:cNvPr id="6" name="Straight Arrow Connector 5"/>
          <p:cNvCxnSpPr/>
          <p:nvPr/>
        </p:nvCxnSpPr>
        <p:spPr>
          <a:xfrm flipH="1">
            <a:off x="1571946" y="2178121"/>
            <a:ext cx="4469258" cy="390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590134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p:nvPr/>
        </p:nvSpPr>
        <p:spPr>
          <a:xfrm>
            <a:off x="274320" y="185721"/>
            <a:ext cx="8375693" cy="622153"/>
          </a:xfrm>
          <a:prstGeom prst="rect">
            <a:avLst/>
          </a:prstGeom>
          <a:ln w="12700">
            <a:miter lim="400000"/>
          </a:ln>
          <a:extLst>
            <a:ext uri="{C572A759-6A51-4108-AA02-DFA0A04FC94B}">
              <ma14:wrappingTextBoxFlag xmlns="" xmlns:ma14="http://schemas.microsoft.com/office/mac/drawingml/2011/main" val="1"/>
            </a:ext>
          </a:extLst>
        </p:spPr>
        <p:txBody>
          <a:bodyPr wrap="square" lIns="33748" tIns="33748" rIns="33748" bIns="33748" anchor="ctr">
            <a:spAutoFit/>
          </a:bodyPr>
          <a:lstStyle>
            <a:lvl1pPr algn="ctr">
              <a:defRPr sz="3600" b="1">
                <a:latin typeface="Roboto Condensed"/>
                <a:ea typeface="Roboto Condensed"/>
                <a:cs typeface="Roboto Condensed"/>
                <a:sym typeface="Roboto Condensed"/>
              </a:defRPr>
            </a:lvl1pPr>
          </a:lstStyle>
          <a:p>
            <a:r>
              <a:rPr b="0" dirty="0"/>
              <a:t>Twitter Bootstrap</a:t>
            </a:r>
          </a:p>
        </p:txBody>
      </p:sp>
      <p:sp>
        <p:nvSpPr>
          <p:cNvPr id="119" name="Shape 119"/>
          <p:cNvSpPr/>
          <p:nvPr/>
        </p:nvSpPr>
        <p:spPr>
          <a:xfrm>
            <a:off x="274321" y="993599"/>
            <a:ext cx="7955280" cy="3312120"/>
          </a:xfrm>
          <a:prstGeom prst="rect">
            <a:avLst/>
          </a:prstGeom>
          <a:ln w="12700">
            <a:miter lim="400000"/>
          </a:ln>
          <a:extLst>
            <a:ext uri="{C572A759-6A51-4108-AA02-DFA0A04FC94B}">
              <ma14:wrappingTextBoxFlag xmlns="" xmlns:ma14="http://schemas.microsoft.com/office/mac/drawingml/2011/main" val="1"/>
            </a:ext>
          </a:extLst>
        </p:spPr>
        <p:txBody>
          <a:bodyPr wrap="square" lIns="33748" tIns="33748" rIns="33748" bIns="33748">
            <a:spAutoFit/>
          </a:bodyPr>
          <a:lstStyle/>
          <a:p>
            <a:pPr marL="342900" indent="-342900">
              <a:lnSpc>
                <a:spcPct val="90000"/>
              </a:lnSpc>
              <a:buFont typeface="Wingdings" panose="05000000000000000000" pitchFamily="2" charset="2"/>
              <a:buChar char="Ø"/>
              <a:defRPr sz="2000" b="1">
                <a:latin typeface="Roboto"/>
                <a:ea typeface="Roboto"/>
                <a:cs typeface="Roboto"/>
                <a:sym typeface="Roboto"/>
              </a:defRPr>
            </a:pPr>
            <a:r>
              <a:rPr dirty="0"/>
              <a:t>Bootstrap</a:t>
            </a:r>
            <a:r>
              <a:rPr b="0" dirty="0"/>
              <a:t> is the most popular HTML, CSS, and JavaScript framework for developing responsive, mobile-first web sites</a:t>
            </a:r>
            <a:r>
              <a:rPr lang="en-US" b="0" dirty="0"/>
              <a:t>.</a:t>
            </a:r>
            <a:endParaRPr b="0" dirty="0"/>
          </a:p>
          <a:p>
            <a:pPr>
              <a:lnSpc>
                <a:spcPct val="90000"/>
              </a:lnSpc>
              <a:defRPr sz="2000">
                <a:latin typeface="Roboto"/>
                <a:ea typeface="Roboto"/>
                <a:cs typeface="Roboto"/>
                <a:sym typeface="Roboto"/>
              </a:defRPr>
            </a:pPr>
            <a:endParaRPr b="0" dirty="0"/>
          </a:p>
          <a:p>
            <a:pPr marL="342900" indent="-342900">
              <a:lnSpc>
                <a:spcPct val="90000"/>
              </a:lnSpc>
              <a:buClr>
                <a:srgbClr val="000000"/>
              </a:buClr>
              <a:buSzPct val="100000"/>
              <a:buFont typeface="Wingdings" panose="05000000000000000000" pitchFamily="2" charset="2"/>
              <a:buChar char="v"/>
              <a:defRPr sz="2000">
                <a:latin typeface="Roboto"/>
                <a:ea typeface="Roboto"/>
                <a:cs typeface="Roboto"/>
                <a:sym typeface="Roboto"/>
              </a:defRPr>
            </a:pPr>
            <a:r>
              <a:rPr lang="en-US" dirty="0"/>
              <a:t>     </a:t>
            </a:r>
            <a:r>
              <a:rPr dirty="0"/>
              <a:t>Download Twitter Bootstrap libraries</a:t>
            </a:r>
          </a:p>
          <a:p>
            <a:pPr marL="342900" indent="-342900">
              <a:lnSpc>
                <a:spcPct val="90000"/>
              </a:lnSpc>
              <a:buClr>
                <a:srgbClr val="000000"/>
              </a:buClr>
              <a:buSzPct val="100000"/>
              <a:buFont typeface="Wingdings" panose="05000000000000000000" pitchFamily="2" charset="2"/>
              <a:buChar char="v"/>
              <a:defRPr sz="2000">
                <a:latin typeface="Roboto"/>
                <a:ea typeface="Roboto"/>
                <a:cs typeface="Roboto"/>
                <a:sym typeface="Roboto"/>
              </a:defRPr>
            </a:pPr>
            <a:r>
              <a:rPr lang="en-US" dirty="0"/>
              <a:t>     </a:t>
            </a:r>
            <a:r>
              <a:rPr dirty="0"/>
              <a:t>We can use the classes and functions defined in these libraries </a:t>
            </a:r>
            <a:r>
              <a:rPr lang="en-US" dirty="0"/>
              <a:t>   </a:t>
            </a:r>
          </a:p>
          <a:p>
            <a:pPr>
              <a:lnSpc>
                <a:spcPct val="90000"/>
              </a:lnSpc>
              <a:buClr>
                <a:srgbClr val="000000"/>
              </a:buClr>
              <a:buSzPct val="100000"/>
              <a:defRPr sz="2000">
                <a:latin typeface="Roboto"/>
                <a:ea typeface="Roboto"/>
                <a:cs typeface="Roboto"/>
                <a:sym typeface="Roboto"/>
              </a:defRPr>
            </a:pPr>
            <a:r>
              <a:rPr lang="en-US" dirty="0"/>
              <a:t>          </a:t>
            </a:r>
            <a:r>
              <a:rPr dirty="0"/>
              <a:t>in the HTML.</a:t>
            </a:r>
          </a:p>
          <a:p>
            <a:pPr>
              <a:lnSpc>
                <a:spcPct val="90000"/>
              </a:lnSpc>
              <a:defRPr sz="2000">
                <a:latin typeface="Roboto"/>
                <a:ea typeface="Roboto"/>
                <a:cs typeface="Roboto"/>
                <a:sym typeface="Roboto"/>
              </a:defRPr>
            </a:pPr>
            <a:endParaRPr sz="1600" dirty="0"/>
          </a:p>
          <a:p>
            <a:pPr algn="ctr">
              <a:lnSpc>
                <a:spcPct val="90000"/>
              </a:lnSpc>
              <a:defRPr sz="1200" u="sng">
                <a:solidFill>
                  <a:srgbClr val="1155CC"/>
                </a:solidFill>
                <a:uFill>
                  <a:solidFill>
                    <a:srgbClr val="1155CC"/>
                  </a:solidFill>
                </a:uFill>
                <a:latin typeface="Roboto"/>
                <a:ea typeface="Roboto"/>
                <a:cs typeface="Roboto"/>
                <a:sym typeface="Roboto"/>
              </a:defRPr>
            </a:pPr>
            <a:r>
              <a:rPr sz="1800" dirty="0">
                <a:solidFill>
                  <a:srgbClr val="0000FF"/>
                </a:solidFill>
                <a:uFill>
                  <a:solidFill>
                    <a:srgbClr val="0000FF"/>
                  </a:solidFill>
                </a:uFill>
                <a:hlinkClick r:id="rId2"/>
              </a:rPr>
              <a:t>http://getbootstrap.com/getting-started/#download</a:t>
            </a:r>
          </a:p>
          <a:p>
            <a:pPr>
              <a:lnSpc>
                <a:spcPct val="90000"/>
              </a:lnSpc>
              <a:defRPr sz="1200">
                <a:uFill>
                  <a:solidFill>
                    <a:srgbClr val="1155CC"/>
                  </a:solidFill>
                </a:uFill>
                <a:latin typeface="Roboto"/>
                <a:ea typeface="Roboto"/>
                <a:cs typeface="Roboto"/>
                <a:sym typeface="Roboto"/>
              </a:defRPr>
            </a:pPr>
            <a:endParaRPr sz="1800" dirty="0">
              <a:solidFill>
                <a:srgbClr val="0000FF"/>
              </a:solidFill>
              <a:uFill>
                <a:solidFill>
                  <a:srgbClr val="0000FF"/>
                </a:solidFill>
              </a:uFill>
              <a:hlinkClick r:id="rId2"/>
            </a:endParaRPr>
          </a:p>
          <a:p>
            <a:pPr marL="342900" indent="-342900">
              <a:buClr>
                <a:srgbClr val="000000"/>
              </a:buClr>
              <a:buSzPct val="100000"/>
              <a:buFont typeface="Wingdings" panose="05000000000000000000" pitchFamily="2" charset="2"/>
              <a:buChar char="v"/>
              <a:defRPr sz="2000">
                <a:latin typeface="Roboto"/>
                <a:ea typeface="Roboto"/>
                <a:cs typeface="Roboto"/>
                <a:sym typeface="Roboto"/>
              </a:defRPr>
            </a:pPr>
            <a:r>
              <a:rPr lang="en-US" dirty="0"/>
              <a:t>     </a:t>
            </a:r>
            <a:r>
              <a:rPr dirty="0"/>
              <a:t>Include these </a:t>
            </a:r>
            <a:r>
              <a:rPr dirty="0" err="1"/>
              <a:t>url’s</a:t>
            </a:r>
            <a:r>
              <a:rPr dirty="0"/>
              <a:t> in html to use Twitter Bootstrap</a:t>
            </a:r>
            <a:endParaRPr sz="1800" dirty="0"/>
          </a:p>
          <a:p>
            <a:pPr algn="ctr">
              <a:defRPr sz="1200" u="sng">
                <a:solidFill>
                  <a:srgbClr val="1155CC"/>
                </a:solidFill>
                <a:uFill>
                  <a:solidFill>
                    <a:srgbClr val="1155CC"/>
                  </a:solidFill>
                </a:uFill>
                <a:latin typeface="Roboto"/>
                <a:ea typeface="Roboto"/>
                <a:cs typeface="Roboto"/>
                <a:sym typeface="Roboto"/>
              </a:defRPr>
            </a:pPr>
            <a:r>
              <a:rPr sz="1800" dirty="0">
                <a:solidFill>
                  <a:srgbClr val="0000FF"/>
                </a:solidFill>
                <a:uFill>
                  <a:solidFill>
                    <a:srgbClr val="0000FF"/>
                  </a:solidFill>
                </a:uFill>
                <a:hlinkClick r:id="rId3"/>
              </a:rPr>
              <a:t>https://maxcdn.bootstrapcdn.com/bootstrap/3.3.1/css/bootstrap.min.css</a:t>
            </a:r>
          </a:p>
          <a:p>
            <a:pPr algn="ctr">
              <a:defRPr sz="1200" u="sng">
                <a:solidFill>
                  <a:srgbClr val="1155CC"/>
                </a:solidFill>
                <a:uFill>
                  <a:solidFill>
                    <a:srgbClr val="1155CC"/>
                  </a:solidFill>
                </a:uFill>
                <a:latin typeface="Roboto"/>
                <a:ea typeface="Roboto"/>
                <a:cs typeface="Roboto"/>
                <a:sym typeface="Roboto"/>
              </a:defRPr>
            </a:pPr>
            <a:r>
              <a:rPr sz="1800" dirty="0">
                <a:solidFill>
                  <a:srgbClr val="0000FF"/>
                </a:solidFill>
                <a:uFill>
                  <a:solidFill>
                    <a:srgbClr val="0000FF"/>
                  </a:solidFill>
                </a:uFill>
                <a:hlinkClick r:id="rId4"/>
              </a:rPr>
              <a:t>https://maxcdn.bootstrapcdn.com/bootstrap/3.3.1/js/bootstrap.min.js</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118" y="1345698"/>
            <a:ext cx="5322351" cy="3354038"/>
          </a:xfrm>
          <a:prstGeom prst="rect">
            <a:avLst/>
          </a:prstGeom>
        </p:spPr>
      </p:pic>
      <p:sp>
        <p:nvSpPr>
          <p:cNvPr id="3" name="Title 2"/>
          <p:cNvSpPr>
            <a:spLocks noGrp="1"/>
          </p:cNvSpPr>
          <p:nvPr>
            <p:ph type="title"/>
          </p:nvPr>
        </p:nvSpPr>
        <p:spPr>
          <a:xfrm>
            <a:off x="854858" y="618990"/>
            <a:ext cx="7543800" cy="589719"/>
          </a:xfrm>
        </p:spPr>
        <p:txBody>
          <a:bodyPr/>
          <a:lstStyle/>
          <a:p>
            <a:pPr algn="ctr"/>
            <a:r>
              <a:rPr lang="en-US" dirty="0"/>
              <a:t>Bootstrap Page</a:t>
            </a:r>
            <a:r>
              <a:rPr lang="en-US"/>
              <a:t>: Preview</a:t>
            </a:r>
          </a:p>
        </p:txBody>
      </p:sp>
    </p:spTree>
    <p:extLst>
      <p:ext uri="{BB962C8B-B14F-4D97-AF65-F5344CB8AC3E}">
        <p14:creationId xmlns:p14="http://schemas.microsoft.com/office/powerpoint/2010/main" val="60303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p:cNvSpPr>
          <p:nvPr>
            <p:ph type="title"/>
          </p:nvPr>
        </p:nvSpPr>
        <p:spPr>
          <a:prstGeom prst="rect">
            <a:avLst/>
          </a:prstGeom>
        </p:spPr>
        <p:txBody>
          <a:bodyPr/>
          <a:lstStyle/>
          <a:p>
            <a:pPr algn="ctr"/>
            <a:r>
              <a:rPr dirty="0"/>
              <a:t>Free Resources</a:t>
            </a:r>
          </a:p>
        </p:txBody>
      </p:sp>
      <p:sp>
        <p:nvSpPr>
          <p:cNvPr id="122" name="Shape 122"/>
          <p:cNvSpPr>
            <a:spLocks noGrp="1"/>
          </p:cNvSpPr>
          <p:nvPr>
            <p:ph type="body" idx="1"/>
          </p:nvPr>
        </p:nvSpPr>
        <p:spPr>
          <a:prstGeom prst="rect">
            <a:avLst/>
          </a:prstGeom>
        </p:spPr>
        <p:txBody>
          <a:bodyPr/>
          <a:lstStyle/>
          <a:p>
            <a:pPr marL="457200" indent="-457200">
              <a:buFont typeface="Wingdings" panose="05000000000000000000" pitchFamily="2" charset="2"/>
              <a:buChar char="Ø"/>
              <a:defRPr u="sng">
                <a:solidFill>
                  <a:srgbClr val="1155CC"/>
                </a:solidFill>
                <a:uFill>
                  <a:solidFill>
                    <a:srgbClr val="1155CC"/>
                  </a:solidFill>
                </a:uFill>
              </a:defRPr>
            </a:pPr>
            <a:r>
              <a:rPr dirty="0">
                <a:solidFill>
                  <a:srgbClr val="0000FF"/>
                </a:solidFill>
                <a:uFill>
                  <a:solidFill>
                    <a:srgbClr val="0000FF"/>
                  </a:solidFill>
                </a:uFill>
                <a:hlinkClick r:id="rId2"/>
              </a:rPr>
              <a:t>http://startbootstrap.com/</a:t>
            </a:r>
          </a:p>
          <a:p>
            <a:pPr marL="457200" indent="-457200">
              <a:buFont typeface="Wingdings" panose="05000000000000000000" pitchFamily="2" charset="2"/>
              <a:buChar char="Ø"/>
              <a:defRPr u="sng">
                <a:solidFill>
                  <a:srgbClr val="1155CC"/>
                </a:solidFill>
                <a:uFill>
                  <a:solidFill>
                    <a:srgbClr val="1155CC"/>
                  </a:solidFill>
                </a:uFill>
              </a:defRPr>
            </a:pPr>
            <a:r>
              <a:rPr dirty="0">
                <a:solidFill>
                  <a:srgbClr val="0000FF"/>
                </a:solidFill>
                <a:uFill>
                  <a:solidFill>
                    <a:srgbClr val="0000FF"/>
                  </a:solidFill>
                </a:uFill>
                <a:hlinkClick r:id="rId3"/>
              </a:rPr>
              <a:t>http://bootsnipp.com/</a:t>
            </a:r>
            <a:endParaRPr lang="en-US" dirty="0">
              <a:solidFill>
                <a:srgbClr val="0000FF"/>
              </a:solidFill>
              <a:uFill>
                <a:solidFill>
                  <a:srgbClr val="0000FF"/>
                </a:solidFill>
              </a:uFill>
              <a:hlinkClick r:id="rId3"/>
            </a:endParaRPr>
          </a:p>
          <a:p>
            <a:pPr marL="457200" indent="-457200">
              <a:buFont typeface="Wingdings" panose="05000000000000000000" pitchFamily="2" charset="2"/>
              <a:buChar char="Ø"/>
              <a:defRPr u="sng">
                <a:solidFill>
                  <a:srgbClr val="1155CC"/>
                </a:solidFill>
                <a:uFill>
                  <a:solidFill>
                    <a:srgbClr val="1155CC"/>
                  </a:solidFill>
                </a:uFill>
              </a:defRPr>
            </a:pPr>
            <a:r>
              <a:rPr lang="en-US" dirty="0">
                <a:solidFill>
                  <a:srgbClr val="0000FF"/>
                </a:solidFill>
                <a:uFill>
                  <a:solidFill>
                    <a:srgbClr val="0000FF"/>
                  </a:solidFill>
                </a:uFill>
                <a:hlinkClick r:id="rId3"/>
              </a:rPr>
              <a:t>https://codepen.io/pens/</a:t>
            </a:r>
          </a:p>
          <a:p>
            <a:pPr marL="457200" indent="-457200">
              <a:buFont typeface="Wingdings" panose="05000000000000000000" pitchFamily="2" charset="2"/>
              <a:buChar char="Ø"/>
              <a:defRPr u="sng">
                <a:solidFill>
                  <a:srgbClr val="1155CC"/>
                </a:solidFill>
                <a:uFill>
                  <a:solidFill>
                    <a:srgbClr val="1155CC"/>
                  </a:solidFill>
                </a:uFill>
              </a:defRPr>
            </a:pPr>
            <a:r>
              <a:rPr lang="en-US" dirty="0">
                <a:solidFill>
                  <a:srgbClr val="0000FF"/>
                </a:solidFill>
                <a:uFill>
                  <a:solidFill>
                    <a:srgbClr val="0000FF"/>
                  </a:solidFill>
                </a:uFill>
                <a:hlinkClick r:id="rId3"/>
              </a:rPr>
              <a:t>https://bootstrapmade.com/</a:t>
            </a:r>
          </a:p>
          <a:p>
            <a:pPr marL="457200" indent="-457200">
              <a:buFont typeface="Wingdings" panose="05000000000000000000" pitchFamily="2" charset="2"/>
              <a:buChar char="Ø"/>
              <a:defRPr u="sng">
                <a:solidFill>
                  <a:srgbClr val="1155CC"/>
                </a:solidFill>
                <a:uFill>
                  <a:solidFill>
                    <a:srgbClr val="1155CC"/>
                  </a:solidFill>
                </a:uFill>
              </a:defRPr>
            </a:pPr>
            <a:endParaRPr lang="en-US" dirty="0">
              <a:solidFill>
                <a:srgbClr val="0000FF"/>
              </a:solidFill>
              <a:uFill>
                <a:solidFill>
                  <a:srgbClr val="0000FF"/>
                </a:solidFill>
              </a:uFill>
              <a:hlinkClick r:id="rId3"/>
            </a:endParaRPr>
          </a:p>
          <a:p>
            <a:pPr marL="457200" indent="-457200">
              <a:buFont typeface="Wingdings" panose="05000000000000000000" pitchFamily="2" charset="2"/>
              <a:buChar char="Ø"/>
              <a:defRPr u="sng">
                <a:solidFill>
                  <a:srgbClr val="1155CC"/>
                </a:solidFill>
                <a:uFill>
                  <a:solidFill>
                    <a:srgbClr val="1155CC"/>
                  </a:solidFill>
                </a:uFill>
              </a:defRPr>
            </a:pPr>
            <a:endParaRPr lang="en-US" dirty="0">
              <a:solidFill>
                <a:srgbClr val="0000FF"/>
              </a:solidFill>
              <a:uFill>
                <a:solidFill>
                  <a:srgbClr val="0000FF"/>
                </a:solidFill>
              </a:uFill>
              <a:hlinkClick r:id="rId3"/>
            </a:endParaRPr>
          </a:p>
          <a:p>
            <a:pPr marL="457200" indent="-457200">
              <a:buFont typeface="Wingdings" panose="05000000000000000000" pitchFamily="2" charset="2"/>
              <a:buChar char="Ø"/>
              <a:defRPr u="sng">
                <a:solidFill>
                  <a:srgbClr val="1155CC"/>
                </a:solidFill>
                <a:uFill>
                  <a:solidFill>
                    <a:srgbClr val="1155CC"/>
                  </a:solidFill>
                </a:uFill>
              </a:defRPr>
            </a:pPr>
            <a:endParaRPr lang="en-US" dirty="0">
              <a:solidFill>
                <a:srgbClr val="0000FF"/>
              </a:solidFill>
              <a:uFill>
                <a:solidFill>
                  <a:srgbClr val="0000FF"/>
                </a:solidFill>
              </a:uFill>
              <a:hlinkClick r:id="rId3"/>
            </a:endParaRPr>
          </a:p>
          <a:p>
            <a:pPr marL="457200" indent="-457200">
              <a:buFont typeface="Wingdings" panose="05000000000000000000" pitchFamily="2" charset="2"/>
              <a:buChar char="Ø"/>
              <a:defRPr u="sng">
                <a:solidFill>
                  <a:srgbClr val="1155CC"/>
                </a:solidFill>
                <a:uFill>
                  <a:solidFill>
                    <a:srgbClr val="1155CC"/>
                  </a:solidFill>
                </a:uFill>
              </a:defRPr>
            </a:pPr>
            <a:endParaRPr dirty="0">
              <a:solidFill>
                <a:srgbClr val="0000FF"/>
              </a:solidFill>
              <a:uFill>
                <a:solidFill>
                  <a:srgbClr val="0000FF"/>
                </a:solidFill>
              </a:uFill>
              <a:hlinkClick r:id="rId3"/>
            </a:endParaRP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657406"/>
          </a:xfrm>
        </p:spPr>
        <p:txBody>
          <a:bodyPr/>
          <a:lstStyle/>
          <a:p>
            <a:pPr algn="ctr"/>
            <a:r>
              <a:rPr lang="en-US" dirty="0"/>
              <a:t>JS Lint</a:t>
            </a:r>
          </a:p>
        </p:txBody>
      </p:sp>
      <p:sp>
        <p:nvSpPr>
          <p:cNvPr id="3" name="Text Placeholder 2"/>
          <p:cNvSpPr>
            <a:spLocks noGrp="1"/>
          </p:cNvSpPr>
          <p:nvPr>
            <p:ph type="body" idx="1"/>
          </p:nvPr>
        </p:nvSpPr>
        <p:spPr>
          <a:xfrm>
            <a:off x="457200" y="1313793"/>
            <a:ext cx="8229600" cy="3384331"/>
          </a:xfrm>
        </p:spPr>
        <p:txBody>
          <a:bodyPr>
            <a:normAutofit fontScale="62500" lnSpcReduction="20000"/>
          </a:bodyPr>
          <a:lstStyle/>
          <a:p>
            <a:endParaRPr lang="en-US" sz="1600" dirty="0"/>
          </a:p>
          <a:p>
            <a:pPr marL="285750" indent="-285750">
              <a:buFont typeface="Arial" panose="020B0604020202020204" pitchFamily="34" charset="0"/>
              <a:buChar char="•"/>
            </a:pPr>
            <a:r>
              <a:rPr lang="en-US" sz="3200" b="1" dirty="0"/>
              <a:t>JSLint</a:t>
            </a:r>
            <a:r>
              <a:rPr lang="en-US" sz="3200" dirty="0"/>
              <a:t> is a JavaScript program that looks for problems in JavaScript programs. </a:t>
            </a:r>
          </a:p>
          <a:p>
            <a:pPr marL="285750" indent="-285750">
              <a:buFont typeface="Arial" panose="020B0604020202020204" pitchFamily="34" charset="0"/>
              <a:buChar char="•"/>
            </a:pPr>
            <a:r>
              <a:rPr lang="en-US" sz="3200" dirty="0"/>
              <a:t>It is a code quality tool and JavaScript syntax checker and validator.</a:t>
            </a:r>
          </a:p>
          <a:p>
            <a:pPr marL="285750" indent="-285750">
              <a:buFont typeface="Arial" panose="020B0604020202020204" pitchFamily="34" charset="0"/>
              <a:buChar char="•"/>
            </a:pPr>
            <a:endParaRPr lang="en-US" sz="1600" dirty="0"/>
          </a:p>
          <a:p>
            <a:r>
              <a:rPr lang="en-US" sz="4500" b="1" u="sng" dirty="0"/>
              <a:t>Working</a:t>
            </a:r>
          </a:p>
          <a:p>
            <a:pPr marL="457200" indent="-457200">
              <a:buFont typeface="Arial" panose="020B0604020202020204" pitchFamily="34" charset="0"/>
              <a:buChar char="•"/>
            </a:pPr>
            <a:r>
              <a:rPr lang="en-US" sz="3200" dirty="0"/>
              <a:t>JSLint takes a JavaScript source and scans it. If it finds a problem, it returns a message describing the problem and an approximate location within the source.</a:t>
            </a:r>
          </a:p>
          <a:p>
            <a:pPr marL="457200" indent="-457200">
              <a:buFont typeface="Arial" panose="020B0604020202020204" pitchFamily="34" charset="0"/>
              <a:buChar char="•"/>
            </a:pPr>
            <a:r>
              <a:rPr lang="en-US" sz="3200" dirty="0"/>
              <a:t>JSLint looks at some style conventions as well as structural problems. It does not prove that your program is correct. It just provides another set of eyes to help spot problems.</a:t>
            </a:r>
          </a:p>
          <a:p>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25579569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JS Lint (Web version)</a:t>
            </a:r>
          </a:p>
        </p:txBody>
      </p:sp>
      <p:sp>
        <p:nvSpPr>
          <p:cNvPr id="3" name="Text Placeholder 2"/>
          <p:cNvSpPr>
            <a:spLocks noGrp="1"/>
          </p:cNvSpPr>
          <p:nvPr>
            <p:ph type="body" idx="1"/>
          </p:nvPr>
        </p:nvSpPr>
        <p:spPr>
          <a:xfrm>
            <a:off x="457200" y="1408386"/>
            <a:ext cx="8229600" cy="3517444"/>
          </a:xfrm>
        </p:spPr>
        <p:txBody>
          <a:bodyPr/>
          <a:lstStyle/>
          <a:p>
            <a:r>
              <a:rPr lang="en-US" sz="2000" dirty="0">
                <a:hlinkClick r:id="rId2"/>
              </a:rPr>
              <a:t>http://www.jslint.com/</a:t>
            </a:r>
            <a:endParaRPr lang="en-US" sz="2000"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792" y="1840910"/>
            <a:ext cx="8335926" cy="2652395"/>
          </a:xfrm>
          <a:prstGeom prst="rect">
            <a:avLst/>
          </a:prstGeom>
          <a:ln w="25400">
            <a:solidFill>
              <a:schemeClr val="tx1"/>
            </a:solidFill>
          </a:ln>
        </p:spPr>
      </p:pic>
    </p:spTree>
    <p:extLst>
      <p:ext uri="{BB962C8B-B14F-4D97-AF65-F5344CB8AC3E}">
        <p14:creationId xmlns:p14="http://schemas.microsoft.com/office/powerpoint/2010/main" val="155777514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9210"/>
            <a:ext cx="8229600" cy="756349"/>
          </a:xfrm>
        </p:spPr>
        <p:txBody>
          <a:bodyPr>
            <a:normAutofit/>
          </a:bodyPr>
          <a:lstStyle/>
          <a:p>
            <a:pPr algn="ctr"/>
            <a:r>
              <a:rPr lang="en-US" dirty="0"/>
              <a:t>JS Lint Options</a:t>
            </a:r>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10" y="1103586"/>
            <a:ext cx="8980362" cy="3563007"/>
          </a:xfrm>
          <a:prstGeom prst="rect">
            <a:avLst/>
          </a:prstGeom>
          <a:ln w="22225">
            <a:solidFill>
              <a:schemeClr val="tx1"/>
            </a:solidFill>
          </a:ln>
        </p:spPr>
      </p:pic>
    </p:spTree>
    <p:extLst>
      <p:ext uri="{BB962C8B-B14F-4D97-AF65-F5344CB8AC3E}">
        <p14:creationId xmlns:p14="http://schemas.microsoft.com/office/powerpoint/2010/main" val="286084613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6118"/>
            <a:ext cx="8229600" cy="747131"/>
          </a:xfrm>
        </p:spPr>
        <p:txBody>
          <a:bodyPr/>
          <a:lstStyle/>
          <a:p>
            <a:pPr algn="ctr"/>
            <a:r>
              <a:rPr lang="en-US" dirty="0"/>
              <a:t>Integration with Web storm</a:t>
            </a:r>
          </a:p>
        </p:txBody>
      </p:sp>
      <p:sp>
        <p:nvSpPr>
          <p:cNvPr id="3" name="Text Placeholder 2"/>
          <p:cNvSpPr>
            <a:spLocks noGrp="1"/>
          </p:cNvSpPr>
          <p:nvPr>
            <p:ph type="body" idx="1"/>
          </p:nvPr>
        </p:nvSpPr>
        <p:spPr>
          <a:xfrm>
            <a:off x="457200" y="903249"/>
            <a:ext cx="8229600" cy="4022581"/>
          </a:xfrm>
        </p:spPr>
        <p:txBody>
          <a:bodyPr vert="horz" lIns="0" tIns="45720" rIns="0" bIns="45720" rtlCol="0" anchor="t">
            <a:normAutofit/>
          </a:bodyPr>
          <a:lstStyle/>
          <a:p>
            <a:r>
              <a:rPr lang="en-US" dirty="0"/>
              <a:t>File</a:t>
            </a:r>
            <a:r>
              <a:rPr lang="en-US" dirty="0">
                <a:sym typeface="Wingdings" panose="05000000000000000000" pitchFamily="2" charset="2"/>
              </a:rPr>
              <a:t> Settings (</a:t>
            </a:r>
            <a:r>
              <a:rPr lang="en-US" dirty="0" err="1">
                <a:sym typeface="Wingdings" panose="05000000000000000000" pitchFamily="2" charset="2"/>
              </a:rPr>
              <a:t>Ctrl+Alt+S</a:t>
            </a:r>
            <a:r>
              <a:rPr lang="en-US" dirty="0">
                <a:sym typeface="Wingdings" panose="05000000000000000000" pitchFamily="2" charset="2"/>
              </a:rPr>
              <a:t>) Enable JSLint</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261241"/>
            <a:ext cx="8091377" cy="3489435"/>
          </a:xfrm>
          <a:prstGeom prst="rect">
            <a:avLst/>
          </a:prstGeom>
          <a:ln w="25400">
            <a:solidFill>
              <a:schemeClr val="tx1"/>
            </a:solidFill>
          </a:ln>
        </p:spPr>
      </p:pic>
    </p:spTree>
    <p:extLst>
      <p:ext uri="{BB962C8B-B14F-4D97-AF65-F5344CB8AC3E}">
        <p14:creationId xmlns:p14="http://schemas.microsoft.com/office/powerpoint/2010/main" val="157978716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a:spLocks noGrp="1"/>
          </p:cNvSpPr>
          <p:nvPr>
            <p:ph type="subTitle" idx="1"/>
          </p:nvPr>
        </p:nvSpPr>
        <p:spPr>
          <a:prstGeom prst="rect">
            <a:avLst/>
          </a:prstGeom>
        </p:spPr>
        <p:txBody>
          <a:bodyPr/>
          <a:lstStyle/>
          <a:p>
            <a:r>
              <a:t> </a:t>
            </a:r>
          </a:p>
        </p:txBody>
      </p:sp>
      <p:pic>
        <p:nvPicPr>
          <p:cNvPr id="125" name="image7.png"/>
          <p:cNvPicPr>
            <a:picLocks noChangeAspect="1"/>
          </p:cNvPicPr>
          <p:nvPr/>
        </p:nvPicPr>
        <p:blipFill>
          <a:blip r:embed="rId2">
            <a:extLst/>
          </a:blip>
          <a:stretch>
            <a:fillRect/>
          </a:stretch>
        </p:blipFill>
        <p:spPr>
          <a:xfrm>
            <a:off x="2139950" y="1885950"/>
            <a:ext cx="4864100" cy="1371600"/>
          </a:xfrm>
          <a:prstGeom prst="rect">
            <a:avLst/>
          </a:prstGeom>
          <a:ln w="12700">
            <a:miter lim="400000"/>
          </a:ln>
        </p:spPr>
      </p:pic>
      <p:sp>
        <p:nvSpPr>
          <p:cNvPr id="4" name="Rectangle 3"/>
          <p:cNvSpPr/>
          <p:nvPr/>
        </p:nvSpPr>
        <p:spPr>
          <a:xfrm>
            <a:off x="233916" y="276447"/>
            <a:ext cx="8665535" cy="4635795"/>
          </a:xfrm>
          <a:prstGeom prst="rect">
            <a:avLst/>
          </a:prstGeom>
          <a:no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hape 69"/>
          <p:cNvSpPr>
            <a:spLocks noGrp="1"/>
          </p:cNvSpPr>
          <p:nvPr>
            <p:ph type="title"/>
          </p:nvPr>
        </p:nvSpPr>
        <p:spPr>
          <a:prstGeom prst="rect">
            <a:avLst/>
          </a:prstGeom>
        </p:spPr>
        <p:txBody>
          <a:bodyPr/>
          <a:lstStyle/>
          <a:p>
            <a:pPr algn="ctr"/>
            <a:r>
              <a:rPr dirty="0"/>
              <a:t>Topics to be covered</a:t>
            </a:r>
          </a:p>
        </p:txBody>
      </p:sp>
      <p:sp>
        <p:nvSpPr>
          <p:cNvPr id="70" name="Shape 70"/>
          <p:cNvSpPr>
            <a:spLocks noGrp="1"/>
          </p:cNvSpPr>
          <p:nvPr>
            <p:ph type="body" idx="1"/>
          </p:nvPr>
        </p:nvSpPr>
        <p:spPr>
          <a:prstGeom prst="rect">
            <a:avLst/>
          </a:prstGeom>
        </p:spPr>
        <p:txBody>
          <a:bodyPr vert="horz" lIns="0" tIns="45720" rIns="0" bIns="45720" rtlCol="0" anchor="t">
            <a:normAutofit/>
          </a:bodyPr>
          <a:lstStyle/>
          <a:p>
            <a:pPr marL="457200" indent="-457200">
              <a:buFont typeface="Wingdings" panose="05000000000000000000" pitchFamily="2" charset="2"/>
              <a:buChar char="Ø"/>
            </a:pPr>
            <a:r>
              <a:rPr lang="en-US" dirty="0"/>
              <a:t>Wireframe Design</a:t>
            </a:r>
            <a:endParaRPr dirty="0"/>
          </a:p>
          <a:p>
            <a:pPr marL="457200" indent="-457200">
              <a:buFont typeface="Wingdings" panose="05000000000000000000" pitchFamily="2" charset="2"/>
              <a:buChar char="Ø"/>
            </a:pPr>
            <a:r>
              <a:rPr dirty="0"/>
              <a:t>HTML5</a:t>
            </a:r>
            <a:r>
              <a:rPr lang="en-US" dirty="0"/>
              <a:t>/CSS3/JS</a:t>
            </a:r>
            <a:endParaRPr dirty="0"/>
          </a:p>
          <a:p>
            <a:pPr marL="457200" indent="-457200">
              <a:buFont typeface="Wingdings" panose="05000000000000000000" pitchFamily="2" charset="2"/>
              <a:buChar char="Ø"/>
            </a:pPr>
            <a:r>
              <a:rPr dirty="0"/>
              <a:t>Bootstrap</a:t>
            </a:r>
          </a:p>
          <a:p>
            <a:pPr marL="457200" indent="-457200">
              <a:buFont typeface="Wingdings" panose="05000000000000000000" pitchFamily="2" charset="2"/>
              <a:buChar char="Ø"/>
            </a:pPr>
            <a:r>
              <a:rPr lang="en-US" dirty="0"/>
              <a:t>JS Lint</a:t>
            </a:r>
          </a:p>
          <a:p>
            <a:pPr marL="457200" indent="-457200">
              <a:buFont typeface="Wingdings" panose="05000000000000000000" pitchFamily="2" charset="2"/>
              <a:buChar char="Ø"/>
            </a:pPr>
            <a:r>
              <a:rPr dirty="0"/>
              <a:t>Angular JS </a:t>
            </a:r>
          </a:p>
          <a:p>
            <a:pPr marL="457200" indent="-457200">
              <a:buFont typeface="Wingdings" panose="05000000000000000000" pitchFamily="2" charset="2"/>
              <a:buChar char="Ø"/>
            </a:pPr>
            <a:r>
              <a:rPr dirty="0"/>
              <a:t>AJAX</a:t>
            </a:r>
            <a:endParaRPr lang="en-US" dirty="0"/>
          </a:p>
          <a:p>
            <a:endParaRPr dirty="0"/>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p:cNvSpPr>
          <p:nvPr>
            <p:ph type="title"/>
          </p:nvPr>
        </p:nvSpPr>
        <p:spPr>
          <a:prstGeom prst="rect">
            <a:avLst/>
          </a:prstGeom>
        </p:spPr>
        <p:txBody>
          <a:bodyPr/>
          <a:lstStyle/>
          <a:p>
            <a:pPr algn="ctr"/>
            <a:r>
              <a:rPr dirty="0"/>
              <a:t>Angular JS</a:t>
            </a:r>
          </a:p>
        </p:txBody>
      </p:sp>
      <p:sp>
        <p:nvSpPr>
          <p:cNvPr id="128" name="Shape 128"/>
          <p:cNvSpPr>
            <a:spLocks noGrp="1"/>
          </p:cNvSpPr>
          <p:nvPr>
            <p:ph type="body" idx="1"/>
          </p:nvPr>
        </p:nvSpPr>
        <p:spPr>
          <a:prstGeom prst="rect">
            <a:avLst/>
          </a:prstGeom>
        </p:spPr>
        <p:txBody>
          <a:bodyPr>
            <a:noAutofit/>
          </a:bodyPr>
          <a:lstStyle/>
          <a:p>
            <a:pPr>
              <a:defRPr sz="2400" u="sng">
                <a:solidFill>
                  <a:srgbClr val="1155CC"/>
                </a:solidFill>
                <a:uFill>
                  <a:solidFill>
                    <a:srgbClr val="1155CC"/>
                  </a:solidFill>
                </a:uFill>
              </a:defRPr>
            </a:pPr>
            <a:r>
              <a:rPr sz="2600" dirty="0">
                <a:solidFill>
                  <a:srgbClr val="0000FF"/>
                </a:solidFill>
                <a:uFill>
                  <a:solidFill>
                    <a:srgbClr val="0000FF"/>
                  </a:solidFill>
                </a:uFill>
                <a:hlinkClick r:id="rId2"/>
              </a:rPr>
              <a:t>https://angularjs.org/</a:t>
            </a:r>
          </a:p>
          <a:p>
            <a:pPr>
              <a:defRPr sz="2400"/>
            </a:pPr>
            <a:r>
              <a:rPr sz="2600" dirty="0"/>
              <a:t>Angular JS is a structural framework for designing </a:t>
            </a:r>
            <a:r>
              <a:rPr sz="2600" u="sng" dirty="0"/>
              <a:t>dynamic web applications</a:t>
            </a:r>
            <a:r>
              <a:rPr sz="2600" dirty="0"/>
              <a:t>. It binds your HTML(views) to </a:t>
            </a:r>
            <a:r>
              <a:rPr lang="en-US" sz="2600" dirty="0"/>
              <a:t>JavaScript</a:t>
            </a:r>
            <a:r>
              <a:rPr sz="2600" dirty="0"/>
              <a:t>(models).</a:t>
            </a:r>
          </a:p>
          <a:p>
            <a:pPr>
              <a:defRPr sz="2400"/>
            </a:pPr>
            <a:r>
              <a:rPr sz="2600" dirty="0"/>
              <a:t>AngularJS extends HTML attributes with </a:t>
            </a:r>
            <a:r>
              <a:rPr sz="2600" b="1" dirty="0"/>
              <a:t>Directives</a:t>
            </a:r>
            <a:r>
              <a:rPr sz="2600" dirty="0"/>
              <a:t>, and binds data to HTML with </a:t>
            </a:r>
            <a:r>
              <a:rPr sz="2600" b="1" dirty="0"/>
              <a:t>Expressions</a:t>
            </a:r>
            <a:r>
              <a:rPr sz="2600" dirty="0"/>
              <a:t>.</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a:spLocks noGrp="1"/>
          </p:cNvSpPr>
          <p:nvPr>
            <p:ph type="title"/>
          </p:nvPr>
        </p:nvSpPr>
        <p:spPr>
          <a:xfrm>
            <a:off x="822960" y="214953"/>
            <a:ext cx="7543800" cy="741488"/>
          </a:xfrm>
          <a:prstGeom prst="rect">
            <a:avLst/>
          </a:prstGeom>
        </p:spPr>
        <p:txBody>
          <a:bodyPr/>
          <a:lstStyle/>
          <a:p>
            <a:pPr algn="ctr"/>
            <a:r>
              <a:rPr dirty="0"/>
              <a:t>Basic Application</a:t>
            </a:r>
          </a:p>
        </p:txBody>
      </p:sp>
      <p:sp>
        <p:nvSpPr>
          <p:cNvPr id="134" name="Shape 134"/>
          <p:cNvSpPr/>
          <p:nvPr/>
        </p:nvSpPr>
        <p:spPr>
          <a:xfrm>
            <a:off x="1047106" y="4642592"/>
            <a:ext cx="7639694" cy="492408"/>
          </a:xfrm>
          <a:prstGeom prst="rect">
            <a:avLst/>
          </a:prstGeom>
          <a:ln w="12700">
            <a:miter lim="400000"/>
          </a:ln>
          <a:extLst>
            <a:ext uri="{C572A759-6A51-4108-AA02-DFA0A04FC94B}">
              <ma14:wrappingTextBoxFlag xmlns="" xmlns:ma14="http://schemas.microsoft.com/office/mac/drawingml/2011/main" val="1"/>
            </a:ext>
          </a:extLst>
        </p:spPr>
        <p:txBody>
          <a:bodyPr wrap="square" lIns="91423" tIns="91423" rIns="91423" bIns="91423">
            <a:spAutoFit/>
          </a:bodyPr>
          <a:lstStyle/>
          <a:p>
            <a:pPr>
              <a:defRPr sz="1000">
                <a:latin typeface="+mj-lt"/>
                <a:ea typeface="+mj-ea"/>
                <a:cs typeface="+mj-cs"/>
                <a:sym typeface="Arial"/>
              </a:defRPr>
            </a:pPr>
            <a:r>
              <a:rPr sz="1200" b="1" dirty="0">
                <a:latin typeface="Roboto"/>
              </a:rPr>
              <a:t>Tutorial for the above application </a:t>
            </a:r>
            <a:r>
              <a:rPr sz="2000" b="1" dirty="0">
                <a:latin typeface="Roboto"/>
              </a:rPr>
              <a:t>: </a:t>
            </a:r>
            <a:r>
              <a:rPr sz="1200" b="1" u="sng" dirty="0">
                <a:solidFill>
                  <a:srgbClr val="0000FF"/>
                </a:solidFill>
                <a:uFill>
                  <a:solidFill>
                    <a:srgbClr val="0000FF"/>
                  </a:solidFill>
                </a:uFill>
                <a:latin typeface="Roboto"/>
                <a:hlinkClick r:id="rId2"/>
              </a:rPr>
              <a:t>https://www.youtube.com/watch?v=uFTFsKmkQnQ</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5241" y="1303021"/>
            <a:ext cx="2505425" cy="1294967"/>
          </a:xfrm>
          <a:prstGeom prst="rect">
            <a:avLst/>
          </a:prstGeom>
          <a:solidFill>
            <a:srgbClr val="FFFFFF">
              <a:shade val="85000"/>
            </a:srgbClr>
          </a:solidFill>
          <a:ln w="34925"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423" y="1303021"/>
            <a:ext cx="6034626" cy="3149515"/>
          </a:xfrm>
          <a:prstGeom prst="rect">
            <a:avLst/>
          </a:prstGeom>
          <a:solidFill>
            <a:srgbClr val="FFFFFF">
              <a:shade val="85000"/>
            </a:srgbClr>
          </a:solidFill>
          <a:ln w="31750"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5241" y="3089468"/>
            <a:ext cx="2505425" cy="136306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a:spLocks noGrp="1"/>
          </p:cNvSpPr>
          <p:nvPr>
            <p:ph type="title"/>
          </p:nvPr>
        </p:nvSpPr>
        <p:spPr>
          <a:xfrm>
            <a:off x="822960" y="214953"/>
            <a:ext cx="7543800" cy="836081"/>
          </a:xfrm>
          <a:prstGeom prst="rect">
            <a:avLst/>
          </a:prstGeom>
        </p:spPr>
        <p:txBody>
          <a:bodyPr/>
          <a:lstStyle/>
          <a:p>
            <a:pPr algn="ctr"/>
            <a:r>
              <a:rPr dirty="0"/>
              <a:t>Directives in detail</a:t>
            </a:r>
          </a:p>
        </p:txBody>
      </p:sp>
      <p:sp>
        <p:nvSpPr>
          <p:cNvPr id="137" name="Shape 137"/>
          <p:cNvSpPr>
            <a:spLocks noGrp="1"/>
          </p:cNvSpPr>
          <p:nvPr>
            <p:ph type="body" idx="1"/>
          </p:nvPr>
        </p:nvSpPr>
        <p:spPr>
          <a:xfrm>
            <a:off x="599410" y="1324304"/>
            <a:ext cx="7945180" cy="3447394"/>
          </a:xfrm>
          <a:prstGeom prst="rect">
            <a:avLst/>
          </a:prstGeom>
        </p:spPr>
        <p:txBody>
          <a:bodyPr>
            <a:noAutofit/>
          </a:bodyPr>
          <a:lstStyle/>
          <a:p>
            <a:pPr marL="342900" indent="-342900" defTabSz="877822">
              <a:buFont typeface="Wingdings" panose="05000000000000000000" pitchFamily="2" charset="2"/>
              <a:buChar char="Ø"/>
              <a:defRPr sz="2300"/>
            </a:pPr>
            <a:r>
              <a:rPr lang="en-US" sz="2400" dirty="0"/>
              <a:t>The </a:t>
            </a:r>
            <a:r>
              <a:rPr lang="en-US" sz="2400" b="1" dirty="0"/>
              <a:t>ng-app</a:t>
            </a:r>
            <a:r>
              <a:rPr lang="en-US" sz="2400" dirty="0"/>
              <a:t> directive defines an AngularJS application.</a:t>
            </a:r>
          </a:p>
          <a:p>
            <a:pPr marL="342900" indent="-342900" defTabSz="877822">
              <a:buFont typeface="Wingdings" panose="05000000000000000000" pitchFamily="2" charset="2"/>
              <a:buChar char="Ø"/>
              <a:defRPr sz="2300"/>
            </a:pPr>
            <a:r>
              <a:rPr lang="en-US" sz="2400" dirty="0"/>
              <a:t>The </a:t>
            </a:r>
            <a:r>
              <a:rPr lang="en-US" sz="2400" b="1" dirty="0"/>
              <a:t>ng-model</a:t>
            </a:r>
            <a:r>
              <a:rPr lang="en-US" sz="2400" dirty="0"/>
              <a:t> directive binds the value of HTML controls (input, select, </a:t>
            </a:r>
            <a:r>
              <a:rPr lang="en-US" sz="2400" dirty="0" err="1"/>
              <a:t>textarea</a:t>
            </a:r>
            <a:r>
              <a:rPr lang="en-US" sz="2400" dirty="0"/>
              <a:t>) to application data.</a:t>
            </a:r>
          </a:p>
          <a:p>
            <a:pPr marL="342900" indent="-342900" defTabSz="877822">
              <a:buFont typeface="Wingdings" panose="05000000000000000000" pitchFamily="2" charset="2"/>
              <a:buChar char="Ø"/>
              <a:defRPr sz="2300"/>
            </a:pPr>
            <a:r>
              <a:rPr lang="en-US" sz="2400" dirty="0"/>
              <a:t>The </a:t>
            </a:r>
            <a:r>
              <a:rPr lang="en-US" sz="2400" b="1" dirty="0"/>
              <a:t>ng-bind</a:t>
            </a:r>
            <a:r>
              <a:rPr lang="en-US" sz="2400" dirty="0"/>
              <a:t> directive binds application data to the HTML view.</a:t>
            </a:r>
          </a:p>
          <a:p>
            <a:pPr marL="342900" indent="-342900" defTabSz="877822">
              <a:buFont typeface="Wingdings" panose="05000000000000000000" pitchFamily="2" charset="2"/>
              <a:buChar char="Ø"/>
              <a:defRPr sz="2300"/>
            </a:pPr>
            <a:r>
              <a:rPr lang="en-US" sz="2400" dirty="0"/>
              <a:t>The </a:t>
            </a:r>
            <a:r>
              <a:rPr lang="en-US" sz="2400" b="1" dirty="0"/>
              <a:t>ng-</a:t>
            </a:r>
            <a:r>
              <a:rPr lang="en-US" sz="2400" b="1" dirty="0" err="1"/>
              <a:t>init</a:t>
            </a:r>
            <a:r>
              <a:rPr lang="en-US" sz="2400" dirty="0"/>
              <a:t> directive initialize AngularJS application variables.</a:t>
            </a:r>
          </a:p>
          <a:p>
            <a:pPr defTabSz="877822">
              <a:defRPr sz="2300"/>
            </a:pP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p:cNvSpPr>
          <p:nvPr>
            <p:ph type="title"/>
          </p:nvPr>
        </p:nvSpPr>
        <p:spPr>
          <a:prstGeom prst="rect">
            <a:avLst/>
          </a:prstGeom>
        </p:spPr>
        <p:txBody>
          <a:bodyPr/>
          <a:lstStyle/>
          <a:p>
            <a:pPr algn="ctr"/>
            <a:r>
              <a:rPr dirty="0"/>
              <a:t>Expressions</a:t>
            </a:r>
          </a:p>
        </p:txBody>
      </p:sp>
      <p:sp>
        <p:nvSpPr>
          <p:cNvPr id="140" name="Shape 140"/>
          <p:cNvSpPr>
            <a:spLocks noGrp="1"/>
          </p:cNvSpPr>
          <p:nvPr>
            <p:ph type="body" idx="1"/>
          </p:nvPr>
        </p:nvSpPr>
        <p:spPr>
          <a:xfrm>
            <a:off x="822960" y="1303021"/>
            <a:ext cx="7543800" cy="3098800"/>
          </a:xfrm>
          <a:prstGeom prst="rect">
            <a:avLst/>
          </a:prstGeom>
        </p:spPr>
        <p:txBody>
          <a:bodyPr>
            <a:normAutofit lnSpcReduction="10000"/>
          </a:bodyPr>
          <a:lstStyle/>
          <a:p>
            <a:pPr>
              <a:defRPr sz="2400"/>
            </a:pPr>
            <a:r>
              <a:rPr sz="2400" dirty="0"/>
              <a:t>AngularJS expressions are written inside double braces: </a:t>
            </a:r>
            <a:r>
              <a:rPr sz="2400" b="1" dirty="0"/>
              <a:t>{{ expression }}</a:t>
            </a:r>
            <a:endParaRPr lang="en-US" sz="2400" dirty="0"/>
          </a:p>
          <a:p>
            <a:pPr>
              <a:defRPr sz="2400"/>
            </a:pPr>
            <a:endParaRPr sz="2400" dirty="0"/>
          </a:p>
          <a:p>
            <a:pPr>
              <a:defRPr sz="2400"/>
            </a:pPr>
            <a:r>
              <a:rPr sz="2400" dirty="0"/>
              <a:t>AngularJS expressions binds data to HTML the same way as the </a:t>
            </a:r>
            <a:r>
              <a:rPr sz="2400" b="1" dirty="0"/>
              <a:t>ng-bind</a:t>
            </a:r>
            <a:r>
              <a:rPr sz="2400" dirty="0"/>
              <a:t> directive</a:t>
            </a:r>
            <a:endParaRPr lang="en-US" sz="2400" dirty="0"/>
          </a:p>
          <a:p>
            <a:pPr>
              <a:defRPr sz="2400"/>
            </a:pPr>
            <a:endParaRPr sz="2400" dirty="0"/>
          </a:p>
          <a:p>
            <a:pPr>
              <a:defRPr sz="2400"/>
            </a:pPr>
            <a:r>
              <a:rPr sz="2400" dirty="0"/>
              <a:t>AngularJS will "output" data exactly where the expression is written.</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122" y="438150"/>
            <a:ext cx="8229600" cy="637953"/>
          </a:xfrm>
        </p:spPr>
        <p:txBody>
          <a:bodyPr>
            <a:normAutofit/>
          </a:bodyPr>
          <a:lstStyle/>
          <a:p>
            <a:pPr algn="ctr"/>
            <a:r>
              <a:rPr lang="en-US" dirty="0"/>
              <a:t>Example 2: Arrays, Filters, Controllers</a:t>
            </a:r>
          </a:p>
        </p:txBody>
      </p:sp>
      <p:sp>
        <p:nvSpPr>
          <p:cNvPr id="8" name="Shape 169"/>
          <p:cNvSpPr/>
          <p:nvPr/>
        </p:nvSpPr>
        <p:spPr>
          <a:xfrm>
            <a:off x="3107277" y="1781312"/>
            <a:ext cx="3693639" cy="307773"/>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chor="t">
            <a:spAutoFit/>
          </a:bodyPr>
          <a:lstStyle>
            <a:lvl1pPr>
              <a:defRPr>
                <a:latin typeface="+mj-lt"/>
                <a:ea typeface="+mj-ea"/>
                <a:cs typeface="+mj-cs"/>
                <a:sym typeface="Arial"/>
              </a:defRPr>
            </a:lvl1pPr>
          </a:lstStyle>
          <a:p>
            <a:endParaRPr lang="en-US" dirty="0"/>
          </a:p>
        </p:txBody>
      </p:sp>
      <p:sp>
        <p:nvSpPr>
          <p:cNvPr id="12" name="Shape 180"/>
          <p:cNvSpPr/>
          <p:nvPr/>
        </p:nvSpPr>
        <p:spPr>
          <a:xfrm>
            <a:off x="4416680" y="2207889"/>
            <a:ext cx="582213" cy="307773"/>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chor="t">
            <a:spAutoFit/>
          </a:bodyPr>
          <a:lstStyle>
            <a:lvl1pPr>
              <a:defRPr>
                <a:latin typeface="+mj-lt"/>
                <a:ea typeface="+mj-ea"/>
                <a:cs typeface="+mj-cs"/>
                <a:sym typeface="Arial"/>
              </a:defRPr>
            </a:lvl1pPr>
          </a:lstStyle>
          <a:p>
            <a:endParaRPr lang="en-US" dirty="0"/>
          </a:p>
        </p:txBody>
      </p:sp>
      <p:sp>
        <p:nvSpPr>
          <p:cNvPr id="19" name="Shape 175"/>
          <p:cNvSpPr/>
          <p:nvPr/>
        </p:nvSpPr>
        <p:spPr>
          <a:xfrm>
            <a:off x="6651113" y="4287545"/>
            <a:ext cx="1826143" cy="307773"/>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chor="t">
            <a:spAutoFit/>
          </a:bodyPr>
          <a:lstStyle>
            <a:lvl1pPr>
              <a:defRPr>
                <a:latin typeface="+mj-lt"/>
                <a:ea typeface="+mj-ea"/>
                <a:cs typeface="+mj-cs"/>
                <a:sym typeface="Arial"/>
              </a:defRPr>
            </a:lvl1pPr>
          </a:lstStyle>
          <a:p>
            <a:endParaRPr lang="en-US" dirty="0"/>
          </a:p>
        </p:txBody>
      </p:sp>
      <p:sp>
        <p:nvSpPr>
          <p:cNvPr id="22" name="Shape 167"/>
          <p:cNvSpPr/>
          <p:nvPr/>
        </p:nvSpPr>
        <p:spPr>
          <a:xfrm>
            <a:off x="6390166" y="3261979"/>
            <a:ext cx="960520" cy="307773"/>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chor="t">
            <a:spAutoFit/>
          </a:bodyPr>
          <a:lstStyle>
            <a:lvl1pPr>
              <a:defRPr>
                <a:latin typeface="+mj-lt"/>
                <a:ea typeface="+mj-ea"/>
                <a:cs typeface="+mj-cs"/>
                <a:sym typeface="Arial"/>
              </a:defRPr>
            </a:lvl1pPr>
          </a:lstStyle>
          <a:p>
            <a:endParaRPr dirty="0"/>
          </a:p>
        </p:txBody>
      </p:sp>
      <p:sp>
        <p:nvSpPr>
          <p:cNvPr id="23" name="Shape 172"/>
          <p:cNvSpPr/>
          <p:nvPr/>
        </p:nvSpPr>
        <p:spPr>
          <a:xfrm>
            <a:off x="7269983" y="3794001"/>
            <a:ext cx="1537599" cy="307773"/>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chor="t">
            <a:spAutoFit/>
          </a:bodyPr>
          <a:lstStyle>
            <a:lvl1pPr>
              <a:defRPr>
                <a:latin typeface="+mj-lt"/>
                <a:ea typeface="+mj-ea"/>
                <a:cs typeface="+mj-cs"/>
                <a:sym typeface="Arial"/>
              </a:defRPr>
            </a:lvl1pPr>
          </a:lstStyle>
          <a:p>
            <a:endParaRPr lang="en-US" dirty="0"/>
          </a:p>
        </p:txBody>
      </p:sp>
      <p:pic>
        <p:nvPicPr>
          <p:cNvPr id="3" name="Picture 6" descr="angular-array.PNG"/>
          <p:cNvPicPr>
            <a:picLocks noChangeAspect="1"/>
          </p:cNvPicPr>
          <p:nvPr/>
        </p:nvPicPr>
        <p:blipFill>
          <a:blip r:embed="rId2"/>
          <a:stretch>
            <a:fillRect/>
          </a:stretch>
        </p:blipFill>
        <p:spPr>
          <a:xfrm>
            <a:off x="760413" y="1415828"/>
            <a:ext cx="7573962" cy="3146647"/>
          </a:xfrm>
          <a:prstGeom prst="rect">
            <a:avLst/>
          </a:prstGeom>
        </p:spPr>
      </p:pic>
    </p:spTree>
    <p:extLst>
      <p:ext uri="{BB962C8B-B14F-4D97-AF65-F5344CB8AC3E}">
        <p14:creationId xmlns:p14="http://schemas.microsoft.com/office/powerpoint/2010/main" val="291325065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a:spLocks noGrp="1"/>
          </p:cNvSpPr>
          <p:nvPr>
            <p:ph type="title"/>
          </p:nvPr>
        </p:nvSpPr>
        <p:spPr>
          <a:xfrm>
            <a:off x="226981" y="155734"/>
            <a:ext cx="8229601" cy="1147549"/>
          </a:xfrm>
          <a:prstGeom prst="rect">
            <a:avLst/>
          </a:prstGeom>
          <a:ln>
            <a:solidFill>
              <a:schemeClr val="tx1">
                <a:lumMod val="95000"/>
                <a:lumOff val="5000"/>
              </a:schemeClr>
            </a:solidFill>
          </a:ln>
        </p:spPr>
        <p:txBody>
          <a:bodyPr/>
          <a:lstStyle/>
          <a:p>
            <a:pPr algn="ctr"/>
            <a:r>
              <a:rPr dirty="0"/>
              <a:t>Example 2 Preview:</a:t>
            </a:r>
          </a:p>
        </p:txBody>
      </p:sp>
      <p:pic>
        <p:nvPicPr>
          <p:cNvPr id="2" name="Picture 2" descr="angular-array1.PNG"/>
          <p:cNvPicPr>
            <a:picLocks noChangeAspect="1"/>
          </p:cNvPicPr>
          <p:nvPr/>
        </p:nvPicPr>
        <p:blipFill>
          <a:blip r:embed="rId2"/>
          <a:stretch>
            <a:fillRect/>
          </a:stretch>
        </p:blipFill>
        <p:spPr>
          <a:xfrm>
            <a:off x="322263" y="1584325"/>
            <a:ext cx="3988173" cy="25669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6" descr="angular-array2.PNG"/>
          <p:cNvPicPr>
            <a:picLocks noChangeAspect="1"/>
          </p:cNvPicPr>
          <p:nvPr/>
        </p:nvPicPr>
        <p:blipFill>
          <a:blip r:embed="rId3"/>
          <a:stretch>
            <a:fillRect/>
          </a:stretch>
        </p:blipFill>
        <p:spPr>
          <a:xfrm>
            <a:off x="4838404" y="1584325"/>
            <a:ext cx="3611138" cy="2489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p:cNvSpPr>
          <p:nvPr>
            <p:ph type="title"/>
          </p:nvPr>
        </p:nvSpPr>
        <p:spPr>
          <a:prstGeom prst="rect">
            <a:avLst/>
          </a:prstGeom>
        </p:spPr>
        <p:txBody>
          <a:bodyPr/>
          <a:lstStyle/>
          <a:p>
            <a:pPr algn="ctr"/>
            <a:r>
              <a:rPr b="1" dirty="0"/>
              <a:t>Angular JS AJAX</a:t>
            </a:r>
          </a:p>
        </p:txBody>
      </p:sp>
      <p:sp>
        <p:nvSpPr>
          <p:cNvPr id="2" name="Text Placeholder 1"/>
          <p:cNvSpPr>
            <a:spLocks noGrp="1"/>
          </p:cNvSpPr>
          <p:nvPr>
            <p:ph type="body" idx="1"/>
          </p:nvPr>
        </p:nvSpPr>
        <p:spPr>
          <a:xfrm>
            <a:off x="822960" y="1303021"/>
            <a:ext cx="7543800" cy="3098800"/>
          </a:xfrm>
        </p:spPr>
        <p:txBody>
          <a:bodyPr>
            <a:normAutofit fontScale="77500" lnSpcReduction="20000"/>
          </a:bodyPr>
          <a:lstStyle/>
          <a:p>
            <a:pPr marL="457200" lvl="0" indent="-457200">
              <a:buFont typeface="Wingdings" panose="05000000000000000000" pitchFamily="2" charset="2"/>
              <a:buChar char="Ø"/>
            </a:pPr>
            <a:r>
              <a:rPr lang="en-US" sz="2600" dirty="0"/>
              <a:t>$http is an AngularJS service for reading data from remote servers.</a:t>
            </a:r>
          </a:p>
          <a:p>
            <a:pPr lvl="0"/>
            <a:endParaRPr lang="en-US" sz="2600" dirty="0"/>
          </a:p>
          <a:p>
            <a:pPr marL="457200" lvl="0" indent="-457200">
              <a:buFont typeface="Wingdings" panose="05000000000000000000" pitchFamily="2" charset="2"/>
              <a:buChar char="Ø"/>
            </a:pPr>
            <a:r>
              <a:rPr lang="en-US" sz="2600" dirty="0"/>
              <a:t>The $http service has several functions you can use to send AJAX requests. These are:</a:t>
            </a:r>
          </a:p>
          <a:p>
            <a:r>
              <a:rPr lang="en-US" sz="2600" dirty="0"/>
              <a:t>	$</a:t>
            </a:r>
            <a:r>
              <a:rPr lang="en-US" sz="2600" dirty="0" err="1"/>
              <a:t>http.get</a:t>
            </a:r>
            <a:r>
              <a:rPr lang="en-US" sz="2600" dirty="0"/>
              <a:t>(</a:t>
            </a:r>
            <a:r>
              <a:rPr lang="en-US" sz="2600" dirty="0" err="1"/>
              <a:t>url</a:t>
            </a:r>
            <a:r>
              <a:rPr lang="en-US" sz="2600" dirty="0"/>
              <a:t>, config)</a:t>
            </a:r>
          </a:p>
          <a:p>
            <a:r>
              <a:rPr lang="en-US" sz="2600" dirty="0"/>
              <a:t>	$</a:t>
            </a:r>
            <a:r>
              <a:rPr lang="en-US" sz="2600" dirty="0" err="1"/>
              <a:t>http.post</a:t>
            </a:r>
            <a:r>
              <a:rPr lang="en-US" sz="2600" dirty="0"/>
              <a:t>(</a:t>
            </a:r>
            <a:r>
              <a:rPr lang="en-US" sz="2600" dirty="0" err="1"/>
              <a:t>url</a:t>
            </a:r>
            <a:r>
              <a:rPr lang="en-US" sz="2600" dirty="0"/>
              <a:t>, data, config)</a:t>
            </a:r>
          </a:p>
          <a:p>
            <a:r>
              <a:rPr lang="en-US" sz="2600" dirty="0"/>
              <a:t>	$</a:t>
            </a:r>
            <a:r>
              <a:rPr lang="en-US" sz="2600" dirty="0" err="1"/>
              <a:t>http.put</a:t>
            </a:r>
            <a:r>
              <a:rPr lang="en-US" sz="2600" dirty="0"/>
              <a:t>(</a:t>
            </a:r>
            <a:r>
              <a:rPr lang="en-US" sz="2600" dirty="0" err="1"/>
              <a:t>url</a:t>
            </a:r>
            <a:r>
              <a:rPr lang="en-US" sz="2600" dirty="0"/>
              <a:t>, data, config)</a:t>
            </a:r>
          </a:p>
          <a:p>
            <a:r>
              <a:rPr lang="en-US" sz="2600" dirty="0"/>
              <a:t>	$</a:t>
            </a:r>
            <a:r>
              <a:rPr lang="en-US" sz="2600" dirty="0" err="1"/>
              <a:t>http.delete</a:t>
            </a:r>
            <a:r>
              <a:rPr lang="en-US" sz="2600" dirty="0"/>
              <a:t>(</a:t>
            </a:r>
            <a:r>
              <a:rPr lang="en-US" sz="2600" dirty="0" err="1"/>
              <a:t>url</a:t>
            </a:r>
            <a:r>
              <a:rPr lang="en-US" sz="2600" dirty="0"/>
              <a:t>, config)</a:t>
            </a:r>
          </a:p>
          <a:p>
            <a:r>
              <a:rPr lang="en-US" sz="2600" dirty="0"/>
              <a:t>	$</a:t>
            </a:r>
            <a:r>
              <a:rPr lang="en-US" sz="2600" dirty="0" err="1"/>
              <a:t>http.head</a:t>
            </a:r>
            <a:r>
              <a:rPr lang="en-US" sz="2600" dirty="0"/>
              <a:t>(</a:t>
            </a:r>
            <a:r>
              <a:rPr lang="en-US" sz="2600" dirty="0" err="1"/>
              <a:t>url</a:t>
            </a:r>
            <a:r>
              <a:rPr lang="en-US" sz="2600" dirty="0"/>
              <a:t>, config)</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hape 208"/>
          <p:cNvSpPr>
            <a:spLocks noGrp="1"/>
          </p:cNvSpPr>
          <p:nvPr>
            <p:ph type="title"/>
          </p:nvPr>
        </p:nvSpPr>
        <p:spPr>
          <a:prstGeom prst="rect">
            <a:avLst/>
          </a:prstGeom>
        </p:spPr>
        <p:txBody>
          <a:bodyPr/>
          <a:lstStyle/>
          <a:p>
            <a:pPr algn="ctr"/>
            <a:r>
              <a:rPr dirty="0"/>
              <a:t>Syntax</a:t>
            </a:r>
          </a:p>
        </p:txBody>
      </p:sp>
      <p:sp>
        <p:nvSpPr>
          <p:cNvPr id="209" name="Shape 209"/>
          <p:cNvSpPr>
            <a:spLocks noGrp="1"/>
          </p:cNvSpPr>
          <p:nvPr>
            <p:ph type="body" idx="1"/>
          </p:nvPr>
        </p:nvSpPr>
        <p:spPr>
          <a:xfrm>
            <a:off x="457200" y="1303022"/>
            <a:ext cx="8229600" cy="3353062"/>
          </a:xfrm>
          <a:prstGeom prst="rect">
            <a:avLst/>
          </a:prstGeom>
        </p:spPr>
        <p:txBody>
          <a:bodyPr>
            <a:normAutofit fontScale="92500" lnSpcReduction="20000"/>
          </a:bodyPr>
          <a:lstStyle/>
          <a:p>
            <a:pPr defTabSz="859536">
              <a:defRPr sz="2200"/>
            </a:pPr>
            <a:r>
              <a:rPr dirty="0"/>
              <a:t> $http({</a:t>
            </a:r>
          </a:p>
          <a:p>
            <a:pPr defTabSz="859536">
              <a:defRPr sz="2200"/>
            </a:pPr>
            <a:r>
              <a:rPr dirty="0"/>
              <a:t>  url: “</a:t>
            </a:r>
            <a:r>
              <a:rPr dirty="0" err="1"/>
              <a:t>Url</a:t>
            </a:r>
            <a:r>
              <a:rPr dirty="0"/>
              <a:t> to request”,</a:t>
            </a:r>
          </a:p>
          <a:p>
            <a:pPr defTabSz="859536">
              <a:defRPr sz="2200"/>
            </a:pPr>
            <a:r>
              <a:rPr dirty="0"/>
              <a:t>  method: "get/post/put/delete/head",</a:t>
            </a:r>
          </a:p>
          <a:p>
            <a:pPr defTabSz="859536">
              <a:defRPr sz="2200"/>
            </a:pPr>
            <a:r>
              <a:rPr dirty="0"/>
              <a:t>  data: “The  data needed to be sent to server”,</a:t>
            </a:r>
          </a:p>
          <a:p>
            <a:pPr defTabSz="859536">
              <a:defRPr sz="2200"/>
            </a:pPr>
            <a:r>
              <a:rPr dirty="0"/>
              <a:t>  }).success(function(data, status, headers, config) {</a:t>
            </a:r>
          </a:p>
          <a:p>
            <a:pPr defTabSz="859536">
              <a:defRPr sz="2200"/>
            </a:pPr>
            <a:r>
              <a:rPr dirty="0"/>
              <a:t>   “code to run if request succeeds: the response is passed to function”,</a:t>
            </a:r>
          </a:p>
          <a:p>
            <a:pPr defTabSz="859536">
              <a:defRPr sz="2200"/>
            </a:pPr>
            <a:r>
              <a:rPr dirty="0"/>
              <a:t>  }).error(function(data, status, headers, config) {</a:t>
            </a:r>
          </a:p>
          <a:p>
            <a:pPr defTabSz="859536">
              <a:defRPr sz="2200"/>
            </a:pPr>
            <a:r>
              <a:rPr dirty="0"/>
              <a:t>   “code to run if request fails”</a:t>
            </a:r>
          </a:p>
          <a:p>
            <a:pPr defTabSz="859536">
              <a:defRPr sz="2200"/>
            </a:pPr>
            <a:r>
              <a:rPr dirty="0"/>
              <a:t> });</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p:cNvSpPr>
          <p:nvPr>
            <p:ph type="title"/>
          </p:nvPr>
        </p:nvSpPr>
        <p:spPr>
          <a:xfrm>
            <a:off x="263641" y="578069"/>
            <a:ext cx="8229601" cy="806232"/>
          </a:xfrm>
          <a:prstGeom prst="rect">
            <a:avLst/>
          </a:prstGeom>
        </p:spPr>
        <p:txBody>
          <a:bodyPr/>
          <a:lstStyle/>
          <a:p>
            <a:pPr algn="ctr"/>
            <a:r>
              <a:rPr dirty="0"/>
              <a:t>Example 6: Weather</a:t>
            </a:r>
          </a:p>
        </p:txBody>
      </p:sp>
      <p:sp>
        <p:nvSpPr>
          <p:cNvPr id="223" name="Shape 223"/>
          <p:cNvSpPr>
            <a:spLocks noGrp="1"/>
          </p:cNvSpPr>
          <p:nvPr>
            <p:ph type="body" idx="1"/>
          </p:nvPr>
        </p:nvSpPr>
        <p:spPr>
          <a:prstGeom prst="rect">
            <a:avLst/>
          </a:prstGeom>
        </p:spPr>
        <p:txBody>
          <a:bodyPr vert="horz" lIns="0" tIns="45720" rIns="0" bIns="45720" rtlCol="0" anchor="t">
            <a:normAutofit/>
          </a:bodyPr>
          <a:lstStyle>
            <a:lvl1pPr>
              <a:defRPr sz="1800" b="1"/>
            </a:lvl1pPr>
          </a:lstStyle>
          <a:p>
            <a:r>
              <a:rPr lang="en-US" sz="2400" b="0" dirty="0">
                <a:solidFill>
                  <a:schemeClr val="tx1"/>
                </a:solidFill>
                <a:hlinkClick r:id="rId3"/>
              </a:rPr>
              <a:t>https://jsfiddle.net/meghanagabhushan/t0fn3a6h/</a:t>
            </a:r>
            <a:endParaRPr lang="en-US" sz="2400" b="0" dirty="0">
              <a:solidFill>
                <a:schemeClr val="tx1"/>
              </a:solidFill>
            </a:endParaRPr>
          </a:p>
          <a:p>
            <a:endParaRPr lang="en-US" sz="2400" dirty="0"/>
          </a:p>
          <a:p>
            <a:pPr marL="0" indent="0">
              <a:buNone/>
            </a:pPr>
            <a:endParaRPr lang="en-US" dirty="0"/>
          </a:p>
          <a:p>
            <a:endParaRPr lang="en-US" dirty="0"/>
          </a:p>
          <a:p>
            <a:endParaRPr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6314" y="1976120"/>
            <a:ext cx="3878291" cy="2243395"/>
          </a:xfrm>
          <a:prstGeom prst="rect">
            <a:avLst/>
          </a:prstGeom>
          <a:solidFill>
            <a:srgbClr val="FFFFFF">
              <a:shade val="85000"/>
            </a:srgbClr>
          </a:solidFill>
          <a:ln w="25400"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Shape 216"/>
          <p:cNvSpPr>
            <a:spLocks noGrp="1"/>
          </p:cNvSpPr>
          <p:nvPr>
            <p:ph type="title"/>
          </p:nvPr>
        </p:nvSpPr>
        <p:spPr>
          <a:xfrm>
            <a:off x="142866" y="75347"/>
            <a:ext cx="8229601" cy="678279"/>
          </a:xfrm>
          <a:prstGeom prst="rect">
            <a:avLst/>
          </a:prstGeom>
        </p:spPr>
        <p:txBody>
          <a:bodyPr/>
          <a:lstStyle>
            <a:lvl1pPr defTabSz="822958">
              <a:defRPr sz="3200"/>
            </a:lvl1pPr>
          </a:lstStyle>
          <a:p>
            <a:pPr algn="ctr"/>
            <a:r>
              <a:rPr dirty="0"/>
              <a:t>Example 5: Google Direction Service</a:t>
            </a:r>
          </a:p>
        </p:txBody>
      </p:sp>
      <p:pic>
        <p:nvPicPr>
          <p:cNvPr id="217" name="image22.png"/>
          <p:cNvPicPr>
            <a:picLocks noChangeAspect="1"/>
          </p:cNvPicPr>
          <p:nvPr/>
        </p:nvPicPr>
        <p:blipFill>
          <a:blip r:embed="rId2">
            <a:extLst/>
          </a:blip>
          <a:stretch>
            <a:fillRect/>
          </a:stretch>
        </p:blipFill>
        <p:spPr>
          <a:xfrm>
            <a:off x="924910" y="862712"/>
            <a:ext cx="6579475" cy="3814392"/>
          </a:xfrm>
          <a:prstGeom prst="rect">
            <a:avLst/>
          </a:prstGeom>
          <a:ln w="19050">
            <a:solidFill>
              <a:schemeClr val="tx1"/>
            </a:solidFill>
            <a:miter lim="400000"/>
          </a:ln>
        </p:spPr>
      </p:pic>
      <p:cxnSp>
        <p:nvCxnSpPr>
          <p:cNvPr id="3" name="Straight Connector 2"/>
          <p:cNvCxnSpPr/>
          <p:nvPr/>
        </p:nvCxnSpPr>
        <p:spPr>
          <a:xfrm>
            <a:off x="7010400" y="2039007"/>
            <a:ext cx="10510" cy="924910"/>
          </a:xfrm>
          <a:prstGeom prst="line">
            <a:avLst/>
          </a:prstGeom>
          <a:no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cxnSp>
      <p:cxnSp>
        <p:nvCxnSpPr>
          <p:cNvPr id="5" name="Straight Arrow Connector 4"/>
          <p:cNvCxnSpPr/>
          <p:nvPr/>
        </p:nvCxnSpPr>
        <p:spPr>
          <a:xfrm>
            <a:off x="7010400" y="2469931"/>
            <a:ext cx="746234" cy="0"/>
          </a:xfrm>
          <a:prstGeom prst="straightConnector1">
            <a:avLst/>
          </a:prstGeom>
          <a:noFill/>
          <a:ln w="25400" cap="flat">
            <a:solidFill>
              <a:schemeClr val="accent1"/>
            </a:solidFill>
            <a:prstDash val="solid"/>
            <a:round/>
            <a:tailEnd type="triangle"/>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cxnSp>
      <p:sp>
        <p:nvSpPr>
          <p:cNvPr id="7" name="TextBox 6"/>
          <p:cNvSpPr txBox="1"/>
          <p:nvPr/>
        </p:nvSpPr>
        <p:spPr>
          <a:xfrm>
            <a:off x="7756634" y="2291255"/>
            <a:ext cx="1271752" cy="307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Helvetica"/>
              </a:rPr>
              <a:t>Map initially</a:t>
            </a:r>
          </a:p>
        </p:txBody>
      </p:sp>
      <p:cxnSp>
        <p:nvCxnSpPr>
          <p:cNvPr id="10" name="Straight Connector 9"/>
          <p:cNvCxnSpPr/>
          <p:nvPr/>
        </p:nvCxnSpPr>
        <p:spPr>
          <a:xfrm>
            <a:off x="6999890" y="3215303"/>
            <a:ext cx="10510" cy="1629489"/>
          </a:xfrm>
          <a:prstGeom prst="line">
            <a:avLst/>
          </a:prstGeom>
          <a:no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cxnSp>
      <p:cxnSp>
        <p:nvCxnSpPr>
          <p:cNvPr id="12" name="Straight Arrow Connector 11"/>
          <p:cNvCxnSpPr/>
          <p:nvPr/>
        </p:nvCxnSpPr>
        <p:spPr>
          <a:xfrm flipV="1">
            <a:off x="7010400" y="3882901"/>
            <a:ext cx="746234" cy="671"/>
          </a:xfrm>
          <a:prstGeom prst="straightConnector1">
            <a:avLst/>
          </a:prstGeom>
          <a:noFill/>
          <a:ln w="25400" cap="flat">
            <a:solidFill>
              <a:schemeClr val="accent1"/>
            </a:solidFill>
            <a:prstDash val="solid"/>
            <a:round/>
            <a:tailEnd type="triangle"/>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cxnSp>
      <p:sp>
        <p:nvSpPr>
          <p:cNvPr id="13" name="TextBox 12"/>
          <p:cNvSpPr txBox="1"/>
          <p:nvPr/>
        </p:nvSpPr>
        <p:spPr>
          <a:xfrm>
            <a:off x="7756634" y="3729015"/>
            <a:ext cx="1361090" cy="523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Rest call to update map</a:t>
            </a:r>
            <a:endParaRPr kumimoji="0" lang="en-US" sz="1400" b="0" i="0" u="none" strike="noStrike" cap="none" spc="0" normalizeH="0" baseline="0" dirty="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72"/>
          <p:cNvSpPr>
            <a:spLocks noGrp="1"/>
          </p:cNvSpPr>
          <p:nvPr>
            <p:ph type="ctrTitle"/>
          </p:nvPr>
        </p:nvSpPr>
        <p:spPr>
          <a:xfrm>
            <a:off x="822960" y="2017986"/>
            <a:ext cx="7543800" cy="1225848"/>
          </a:xfrm>
          <a:prstGeom prst="rect">
            <a:avLst/>
          </a:prstGeom>
        </p:spPr>
        <p:txBody>
          <a:bodyPr/>
          <a:lstStyle/>
          <a:p>
            <a:pPr algn="ctr"/>
            <a:r>
              <a:rPr dirty="0"/>
              <a:t>Wireframe</a:t>
            </a:r>
          </a:p>
        </p:txBody>
      </p:sp>
      <p:sp>
        <p:nvSpPr>
          <p:cNvPr id="73" name="Shape 73"/>
          <p:cNvSpPr>
            <a:spLocks noGrp="1"/>
          </p:cNvSpPr>
          <p:nvPr>
            <p:ph type="subTitle" idx="1"/>
          </p:nvPr>
        </p:nvSpPr>
        <p:spPr>
          <a:prstGeom prst="rect">
            <a:avLst/>
          </a:prstGeom>
        </p:spPr>
        <p:txBody>
          <a:bodyPr/>
          <a:lstStyle/>
          <a:p>
            <a:r>
              <a:t>       </a:t>
            </a:r>
          </a:p>
        </p:txBody>
      </p:sp>
      <p:sp>
        <p:nvSpPr>
          <p:cNvPr id="4" name="Rectangle 3"/>
          <p:cNvSpPr/>
          <p:nvPr/>
        </p:nvSpPr>
        <p:spPr>
          <a:xfrm>
            <a:off x="233916" y="276447"/>
            <a:ext cx="8665535" cy="4635795"/>
          </a:xfrm>
          <a:prstGeom prst="rect">
            <a:avLst/>
          </a:prstGeom>
          <a:no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xmlns:p14="http://schemas.microsoft.com/office/powerpoint/2010/main">
    <mc:Choice Requires="p14">
      <p:transition p14:dur="250">
        <p:dissolve/>
      </p:transition>
    </mc:Choice>
    <mc:Fallback xmlns="">
      <p:transition spd="fast">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a:spLocks noGrp="1"/>
          </p:cNvSpPr>
          <p:nvPr>
            <p:ph type="title"/>
          </p:nvPr>
        </p:nvSpPr>
        <p:spPr>
          <a:xfrm>
            <a:off x="226086" y="147144"/>
            <a:ext cx="8644645" cy="710105"/>
          </a:xfrm>
          <a:prstGeom prst="rect">
            <a:avLst/>
          </a:prstGeom>
        </p:spPr>
        <p:txBody>
          <a:bodyPr/>
          <a:lstStyle/>
          <a:p>
            <a:pPr algn="ctr"/>
            <a:r>
              <a:rPr lang="en-US" dirty="0"/>
              <a:t>Direction App</a:t>
            </a:r>
            <a:r>
              <a:rPr dirty="0"/>
              <a:t>: Preview</a:t>
            </a:r>
          </a:p>
        </p:txBody>
      </p:sp>
      <p:pic>
        <p:nvPicPr>
          <p:cNvPr id="220" name="image23.png" descr="C:\Users\ry6d3\Downloads\ang1.PNG"/>
          <p:cNvPicPr>
            <a:picLocks noChangeAspect="1"/>
          </p:cNvPicPr>
          <p:nvPr/>
        </p:nvPicPr>
        <p:blipFill>
          <a:blip r:embed="rId2">
            <a:extLst/>
          </a:blip>
          <a:stretch>
            <a:fillRect/>
          </a:stretch>
        </p:blipFill>
        <p:spPr>
          <a:xfrm>
            <a:off x="777765" y="918311"/>
            <a:ext cx="7677921" cy="3769303"/>
          </a:xfrm>
          <a:prstGeom prst="rect">
            <a:avLst/>
          </a:prstGeom>
          <a:ln w="28575">
            <a:solidFill>
              <a:schemeClr val="tx1"/>
            </a:solidFill>
            <a:miter lim="400000"/>
          </a:ln>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class Exercise</a:t>
            </a:r>
          </a:p>
        </p:txBody>
      </p:sp>
      <p:sp>
        <p:nvSpPr>
          <p:cNvPr id="3" name="Text Placeholder 2"/>
          <p:cNvSpPr>
            <a:spLocks noGrp="1"/>
          </p:cNvSpPr>
          <p:nvPr>
            <p:ph type="body" idx="1"/>
          </p:nvPr>
        </p:nvSpPr>
        <p:spPr/>
        <p:txBody>
          <a:bodyPr vert="horz" lIns="0" tIns="45720" rIns="0" bIns="45720" rtlCol="0" anchor="t">
            <a:normAutofit/>
          </a:bodyPr>
          <a:lstStyle/>
          <a:p>
            <a:r>
              <a:rPr lang="en-US" dirty="0"/>
              <a:t>Create a single page application using bootstrap framework</a:t>
            </a:r>
          </a:p>
          <a:p>
            <a:r>
              <a:rPr lang="en-US" dirty="0"/>
              <a:t>1. The page should have two text fields that takes state code for example: MO  and city name: Kansas city.</a:t>
            </a:r>
          </a:p>
          <a:p>
            <a:pPr marL="0" indent="0">
              <a:buNone/>
            </a:pPr>
            <a:r>
              <a:rPr lang="en-US" dirty="0">
                <a:cs typeface="Calibri"/>
              </a:rPr>
              <a:t> 2. Pass those values and display weather details of the city like temperature and weather condition for next 5 hours.</a:t>
            </a:r>
          </a:p>
          <a:p>
            <a:pPr>
              <a:buAutoNum type="arabicPeriod"/>
            </a:pPr>
            <a:endParaRPr lang="en-US"/>
          </a:p>
          <a:p>
            <a:pPr marL="0" indent="0">
              <a:buNone/>
            </a:pPr>
            <a:r>
              <a:rPr lang="en-US" dirty="0">
                <a:cs typeface="Calibri"/>
              </a:rPr>
              <a:t>For Reference:</a:t>
            </a:r>
          </a:p>
          <a:p>
            <a:pPr marL="0" indent="0">
              <a:buNone/>
            </a:pPr>
            <a:r>
              <a:rPr lang="en-US" dirty="0">
                <a:cs typeface="Calibri"/>
                <a:hlinkClick r:id="rId2"/>
              </a:rPr>
              <a:t>http://api.wunderground.com/api/4bbbc25f4f5946dd/hourly/q/state code/cityname.json</a:t>
            </a:r>
            <a:r>
              <a:rPr lang="en-US" dirty="0">
                <a:cs typeface="Calibri"/>
              </a:rPr>
              <a:t> </a:t>
            </a:r>
            <a:endParaRPr lang="en-US">
              <a:cs typeface="Calibri"/>
            </a:endParaRPr>
          </a:p>
          <a:p>
            <a:endParaRPr lang="en-US" dirty="0">
              <a:cs typeface="Calibri"/>
            </a:endParaRPr>
          </a:p>
          <a:p>
            <a:endParaRPr lang="en-US" dirty="0"/>
          </a:p>
          <a:p>
            <a:endParaRPr lang="en-US" dirty="0"/>
          </a:p>
        </p:txBody>
      </p:sp>
    </p:spTree>
    <p:extLst>
      <p:ext uri="{BB962C8B-B14F-4D97-AF65-F5344CB8AC3E}">
        <p14:creationId xmlns:p14="http://schemas.microsoft.com/office/powerpoint/2010/main" val="1735768805"/>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92047" y="2088381"/>
            <a:ext cx="4582511" cy="830997"/>
          </a:xfrm>
          <a:prstGeom prst="rect">
            <a:avLst/>
          </a:prstGeom>
          <a:noFill/>
        </p:spPr>
        <p:txBody>
          <a:bodyPr wrap="square" rtlCol="0">
            <a:spAutoFit/>
          </a:bodyPr>
          <a:lstStyle/>
          <a:p>
            <a:pPr algn="ctr"/>
            <a:r>
              <a:rPr lang="en-US" sz="4800" b="1" dirty="0"/>
              <a:t>Thank You</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hape 75"/>
          <p:cNvSpPr>
            <a:spLocks noGrp="1"/>
          </p:cNvSpPr>
          <p:nvPr>
            <p:ph type="title"/>
          </p:nvPr>
        </p:nvSpPr>
        <p:spPr>
          <a:xfrm>
            <a:off x="822960" y="472966"/>
            <a:ext cx="7543800" cy="578068"/>
          </a:xfrm>
          <a:prstGeom prst="rect">
            <a:avLst/>
          </a:prstGeom>
        </p:spPr>
        <p:txBody>
          <a:bodyPr/>
          <a:lstStyle/>
          <a:p>
            <a:pPr algn="ctr"/>
            <a:r>
              <a:rPr dirty="0"/>
              <a:t>Wireframe</a:t>
            </a:r>
          </a:p>
        </p:txBody>
      </p:sp>
      <p:sp>
        <p:nvSpPr>
          <p:cNvPr id="76" name="Shape 76"/>
          <p:cNvSpPr>
            <a:spLocks noGrp="1"/>
          </p:cNvSpPr>
          <p:nvPr>
            <p:ph type="body" idx="1"/>
          </p:nvPr>
        </p:nvSpPr>
        <p:spPr>
          <a:xfrm>
            <a:off x="457200" y="1313793"/>
            <a:ext cx="8420986" cy="2785241"/>
          </a:xfrm>
          <a:prstGeom prst="rect">
            <a:avLst/>
          </a:prstGeom>
        </p:spPr>
        <p:txBody>
          <a:bodyPr vert="horz" lIns="0" tIns="45720" rIns="0" bIns="45720" rtlCol="0" anchor="t">
            <a:normAutofit/>
          </a:bodyPr>
          <a:lstStyle/>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dirty="0"/>
              <a:t>Wireframe is blueprint of the</a:t>
            </a:r>
            <a:r>
              <a:rPr lang="en-US" dirty="0"/>
              <a:t> </a:t>
            </a:r>
            <a:r>
              <a:rPr dirty="0"/>
              <a:t>application/website that is being built.</a:t>
            </a:r>
          </a:p>
          <a:p>
            <a:endParaRPr dirty="0"/>
          </a:p>
          <a:p>
            <a:pPr marL="457200" indent="-457200">
              <a:buFont typeface="Wingdings" panose="05000000000000000000" pitchFamily="2" charset="2"/>
              <a:buChar char="Ø"/>
            </a:pPr>
            <a:r>
              <a:rPr dirty="0"/>
              <a:t>This concentrates more on the</a:t>
            </a:r>
            <a:r>
              <a:rPr lang="en-US" dirty="0"/>
              <a:t> structural and  </a:t>
            </a:r>
            <a:r>
              <a:rPr dirty="0"/>
              <a:t>interaction part of the application.</a:t>
            </a:r>
            <a:endParaRPr lang="en-US" dirty="0"/>
          </a:p>
          <a:p>
            <a:endParaRPr lang="en-US" dirty="0"/>
          </a:p>
          <a:p>
            <a:pPr marL="457200" indent="-457200">
              <a:buFont typeface="Wingdings" panose="05000000000000000000" pitchFamily="2" charset="2"/>
              <a:buChar char="Ø"/>
            </a:pPr>
            <a:r>
              <a:rPr lang="en-US" dirty="0"/>
              <a:t>Wireframes are used early in the development process to establish the basic structure of a page before visual design and content is added.</a:t>
            </a:r>
          </a:p>
          <a:p>
            <a:br>
              <a:rPr lang="en-US" dirty="0">
                <a:solidFill>
                  <a:schemeClr val="tx1"/>
                </a:solidFill>
                <a:latin typeface="+mn-ea"/>
                <a:cs typeface="+mn-ea"/>
              </a:rPr>
            </a:br>
            <a:endParaRPr dirty="0"/>
          </a:p>
        </p:txBody>
      </p:sp>
    </p:spTree>
  </p:cSld>
  <p:clrMapOvr>
    <a:masterClrMapping/>
  </p:clrMapOvr>
  <mc:AlternateContent xmlns:mc="http://schemas.openxmlformats.org/markup-compatibility/2006" xmlns:p14="http://schemas.microsoft.com/office/powerpoint/2010/main">
    <mc:Choice Requires="p14">
      <p:transition p14:dur="250">
        <p:dissolve/>
      </p:transition>
    </mc:Choice>
    <mc:Fallback xmlns="">
      <p:transition spd="fast">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a:spLocks noGrp="1"/>
          </p:cNvSpPr>
          <p:nvPr>
            <p:ph type="title"/>
          </p:nvPr>
        </p:nvSpPr>
        <p:spPr>
          <a:xfrm>
            <a:off x="822960" y="214953"/>
            <a:ext cx="7543800" cy="685180"/>
          </a:xfrm>
          <a:prstGeom prst="rect">
            <a:avLst/>
          </a:prstGeom>
        </p:spPr>
        <p:txBody>
          <a:bodyPr/>
          <a:lstStyle/>
          <a:p>
            <a:pPr algn="ctr"/>
            <a:r>
              <a:rPr b="1" dirty="0"/>
              <a:t>Using Creat</a:t>
            </a:r>
            <a:r>
              <a:rPr lang="en-US" b="1" dirty="0"/>
              <a:t>e</a:t>
            </a:r>
            <a:r>
              <a:rPr b="1" dirty="0"/>
              <a:t>ly</a:t>
            </a:r>
          </a:p>
        </p:txBody>
      </p:sp>
      <p:sp>
        <p:nvSpPr>
          <p:cNvPr id="82" name="Shape 82"/>
          <p:cNvSpPr>
            <a:spLocks noGrp="1"/>
          </p:cNvSpPr>
          <p:nvPr>
            <p:ph type="body" idx="1"/>
          </p:nvPr>
        </p:nvSpPr>
        <p:spPr>
          <a:prstGeom prst="rect">
            <a:avLst/>
          </a:prstGeom>
        </p:spPr>
        <p:txBody>
          <a:bodyPr/>
          <a:lstStyle/>
          <a:p>
            <a:endParaRPr/>
          </a:p>
        </p:txBody>
      </p:sp>
      <p:pic>
        <p:nvPicPr>
          <p:cNvPr id="83" name="image1.png"/>
          <p:cNvPicPr>
            <a:picLocks noChangeAspect="1"/>
          </p:cNvPicPr>
          <p:nvPr/>
        </p:nvPicPr>
        <p:blipFill>
          <a:blip r:embed="rId2">
            <a:extLst/>
          </a:blip>
          <a:stretch>
            <a:fillRect/>
          </a:stretch>
        </p:blipFill>
        <p:spPr>
          <a:xfrm>
            <a:off x="436180" y="900133"/>
            <a:ext cx="8305800" cy="3762039"/>
          </a:xfrm>
          <a:prstGeom prst="rect">
            <a:avLst/>
          </a:prstGeom>
          <a:ln w="25400">
            <a:solidFill>
              <a:schemeClr val="tx1"/>
            </a:solidFill>
            <a:miter lim="400000"/>
          </a:ln>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p:nvPr>
        </p:nvSpPr>
        <p:spPr>
          <a:xfrm>
            <a:off x="822960" y="214953"/>
            <a:ext cx="7543800" cy="636385"/>
          </a:xfrm>
          <a:prstGeom prst="rect">
            <a:avLst/>
          </a:prstGeom>
        </p:spPr>
        <p:txBody>
          <a:bodyPr/>
          <a:lstStyle/>
          <a:p>
            <a:pPr algn="ctr"/>
            <a:r>
              <a:rPr dirty="0"/>
              <a:t>Creately Wireframes</a:t>
            </a:r>
          </a:p>
        </p:txBody>
      </p:sp>
      <p:pic>
        <p:nvPicPr>
          <p:cNvPr id="86" name="image2.png"/>
          <p:cNvPicPr>
            <a:picLocks noChangeAspect="1"/>
          </p:cNvPicPr>
          <p:nvPr/>
        </p:nvPicPr>
        <p:blipFill>
          <a:blip r:embed="rId2">
            <a:extLst/>
          </a:blip>
          <a:stretch>
            <a:fillRect/>
          </a:stretch>
        </p:blipFill>
        <p:spPr>
          <a:xfrm>
            <a:off x="533400" y="1062471"/>
            <a:ext cx="8016938" cy="3372895"/>
          </a:xfrm>
          <a:prstGeom prst="rect">
            <a:avLst/>
          </a:prstGeom>
          <a:ln w="25400">
            <a:solidFill>
              <a:schemeClr val="tx1"/>
            </a:solidFill>
            <a:miter lim="400000"/>
          </a:ln>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Shape 100"/>
          <p:cNvSpPr>
            <a:spLocks noGrp="1"/>
          </p:cNvSpPr>
          <p:nvPr>
            <p:ph type="title"/>
          </p:nvPr>
        </p:nvSpPr>
        <p:spPr>
          <a:xfrm>
            <a:off x="822960" y="214953"/>
            <a:ext cx="7543800" cy="730978"/>
          </a:xfrm>
          <a:prstGeom prst="rect">
            <a:avLst/>
          </a:prstGeom>
        </p:spPr>
        <p:txBody>
          <a:bodyPr/>
          <a:lstStyle/>
          <a:p>
            <a:r>
              <a:rPr dirty="0"/>
              <a:t>Example : Home Wireframe</a:t>
            </a:r>
          </a:p>
        </p:txBody>
      </p:sp>
      <p:sp>
        <p:nvSpPr>
          <p:cNvPr id="98" name="Shape 98"/>
          <p:cNvSpPr>
            <a:spLocks noGrp="1"/>
          </p:cNvSpPr>
          <p:nvPr>
            <p:ph type="body" idx="1"/>
          </p:nvPr>
        </p:nvSpPr>
        <p:spPr>
          <a:prstGeom prst="rect">
            <a:avLst/>
          </a:prstGeom>
        </p:spPr>
        <p:txBody>
          <a:bodyPr/>
          <a:lstStyle/>
          <a:p>
            <a:r>
              <a:t>  </a:t>
            </a:r>
          </a:p>
        </p:txBody>
      </p:sp>
      <p:pic>
        <p:nvPicPr>
          <p:cNvPr id="99" name="image4.png"/>
          <p:cNvPicPr>
            <a:picLocks noChangeAspect="1"/>
          </p:cNvPicPr>
          <p:nvPr/>
        </p:nvPicPr>
        <p:blipFill>
          <a:blip r:embed="rId2">
            <a:extLst/>
          </a:blip>
          <a:stretch>
            <a:fillRect/>
          </a:stretch>
        </p:blipFill>
        <p:spPr>
          <a:xfrm>
            <a:off x="1292352" y="1484294"/>
            <a:ext cx="6315076" cy="3111824"/>
          </a:xfrm>
          <a:prstGeom prst="rect">
            <a:avLst/>
          </a:prstGeom>
          <a:ln w="25400">
            <a:solidFill>
              <a:schemeClr val="tx1"/>
            </a:solidFill>
            <a:miter lim="400000"/>
          </a:ln>
        </p:spPr>
      </p:pic>
    </p:spTree>
  </p:cSld>
  <p:clrMapOvr>
    <a:masterClrMapping/>
  </p:clrMapOvr>
  <mc:AlternateContent xmlns:mc="http://schemas.openxmlformats.org/markup-compatibility/2006" xmlns:p14="http://schemas.microsoft.com/office/powerpoint/2010/main">
    <mc:Choice Requires="p14">
      <p:transition p14:dur="250">
        <p:dissolve/>
      </p:transition>
    </mc:Choice>
    <mc:Fallback xmlns="">
      <p:transition spd="fast">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a:spLocks noGrp="1"/>
          </p:cNvSpPr>
          <p:nvPr>
            <p:ph type="title"/>
          </p:nvPr>
        </p:nvSpPr>
        <p:spPr>
          <a:xfrm>
            <a:off x="822960" y="214953"/>
            <a:ext cx="7543800" cy="804550"/>
          </a:xfrm>
          <a:prstGeom prst="rect">
            <a:avLst/>
          </a:prstGeom>
        </p:spPr>
        <p:txBody>
          <a:bodyPr/>
          <a:lstStyle/>
          <a:p>
            <a:pPr algn="ctr"/>
            <a:r>
              <a:rPr dirty="0"/>
              <a:t>Login Wireframe</a:t>
            </a:r>
          </a:p>
        </p:txBody>
      </p:sp>
      <p:sp>
        <p:nvSpPr>
          <p:cNvPr id="103" name="Shape 103"/>
          <p:cNvSpPr>
            <a:spLocks noGrp="1"/>
          </p:cNvSpPr>
          <p:nvPr>
            <p:ph type="body" idx="1"/>
          </p:nvPr>
        </p:nvSpPr>
        <p:spPr>
          <a:prstGeom prst="rect">
            <a:avLst/>
          </a:prstGeom>
        </p:spPr>
        <p:txBody>
          <a:bodyPr/>
          <a:lstStyle/>
          <a:p>
            <a:r>
              <a:t>     </a:t>
            </a:r>
          </a:p>
        </p:txBody>
      </p:sp>
      <p:pic>
        <p:nvPicPr>
          <p:cNvPr id="104" name="image5.png"/>
          <p:cNvPicPr>
            <a:picLocks noChangeAspect="1"/>
          </p:cNvPicPr>
          <p:nvPr/>
        </p:nvPicPr>
        <p:blipFill>
          <a:blip r:embed="rId2">
            <a:extLst/>
          </a:blip>
          <a:stretch>
            <a:fillRect/>
          </a:stretch>
        </p:blipFill>
        <p:spPr>
          <a:xfrm>
            <a:off x="1435154" y="1626039"/>
            <a:ext cx="6105526" cy="2861878"/>
          </a:xfrm>
          <a:prstGeom prst="rect">
            <a:avLst/>
          </a:prstGeom>
          <a:ln w="25400">
            <a:solidFill>
              <a:schemeClr val="tx1"/>
            </a:solidFill>
            <a:miter lim="400000"/>
          </a:ln>
        </p:spPr>
      </p:pic>
    </p:spTree>
  </p:cSld>
  <p:clrMapOvr>
    <a:masterClrMapping/>
  </p:clrMapOvr>
  <mc:AlternateContent xmlns:mc="http://schemas.openxmlformats.org/markup-compatibility/2006" xmlns:p14="http://schemas.microsoft.com/office/powerpoint/2010/main">
    <mc:Choice Requires="p14">
      <p:transition p14:dur="250">
        <p:dissolve/>
      </p:transition>
    </mc:Choice>
    <mc:Fallback xmlns="">
      <p:transition spd="fast">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a:spLocks noGrp="1"/>
          </p:cNvSpPr>
          <p:nvPr>
            <p:ph type="ctrTitle"/>
          </p:nvPr>
        </p:nvSpPr>
        <p:spPr>
          <a:prstGeom prst="rect">
            <a:avLst/>
          </a:prstGeom>
        </p:spPr>
        <p:txBody>
          <a:bodyPr/>
          <a:lstStyle/>
          <a:p>
            <a:pPr algn="ctr"/>
            <a:r>
              <a:rPr dirty="0"/>
              <a:t>HTML5</a:t>
            </a:r>
            <a:r>
              <a:rPr lang="en-US" dirty="0"/>
              <a:t>/CSS3/JS</a:t>
            </a:r>
            <a:endParaRPr dirty="0"/>
          </a:p>
        </p:txBody>
      </p:sp>
      <p:sp>
        <p:nvSpPr>
          <p:cNvPr id="107" name="Shape 107"/>
          <p:cNvSpPr>
            <a:spLocks noGrp="1"/>
          </p:cNvSpPr>
          <p:nvPr>
            <p:ph type="subTitle" idx="1"/>
          </p:nvPr>
        </p:nvSpPr>
        <p:spPr>
          <a:prstGeom prst="rect">
            <a:avLst/>
          </a:prstGeom>
        </p:spPr>
        <p:txBody>
          <a:bodyPr/>
          <a:lstStyle/>
          <a:p>
            <a:r>
              <a:rPr dirty="0"/>
              <a:t>       </a:t>
            </a:r>
          </a:p>
        </p:txBody>
      </p:sp>
      <p:sp>
        <p:nvSpPr>
          <p:cNvPr id="4" name="Rectangle 3"/>
          <p:cNvSpPr/>
          <p:nvPr/>
        </p:nvSpPr>
        <p:spPr>
          <a:xfrm>
            <a:off x="233916" y="276447"/>
            <a:ext cx="8665535" cy="4635795"/>
          </a:xfrm>
          <a:prstGeom prst="rect">
            <a:avLst/>
          </a:prstGeom>
          <a:no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simple-light">
  <a:themeElements>
    <a:clrScheme name="simple-light">
      <a:dk1>
        <a:srgbClr val="000000"/>
      </a:dk1>
      <a:lt1>
        <a:srgbClr val="FFFFFF"/>
      </a:lt1>
      <a:dk2>
        <a:srgbClr val="A7A7A7"/>
      </a:dk2>
      <a:lt2>
        <a:srgbClr val="535353"/>
      </a:lt2>
      <a:accent1>
        <a:srgbClr val="3A81BA"/>
      </a:accent1>
      <a:accent2>
        <a:srgbClr val="D89F39"/>
      </a:accent2>
      <a:accent3>
        <a:srgbClr val="8BAB42"/>
      </a:accent3>
      <a:accent4>
        <a:srgbClr val="57A7B5"/>
      </a:accent4>
      <a:accent5>
        <a:srgbClr val="8B81D2"/>
      </a:accent5>
      <a:accent6>
        <a:srgbClr val="963334"/>
      </a:accent6>
      <a:hlink>
        <a:srgbClr val="0000FF"/>
      </a:hlink>
      <a:folHlink>
        <a:srgbClr val="FF00FF"/>
      </a:folHlink>
    </a:clrScheme>
    <a:fontScheme name="simple-light">
      <a:majorFont>
        <a:latin typeface="Arial"/>
        <a:ea typeface="Arial"/>
        <a:cs typeface="Arial"/>
      </a:majorFont>
      <a:minorFont>
        <a:latin typeface="Helvetica"/>
        <a:ea typeface="Helvetica"/>
        <a:cs typeface="Helvetica"/>
      </a:minorFont>
    </a:fontScheme>
    <a:fmtScheme name="simple-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4377</TotalTime>
  <Words>446</Words>
  <Application>Microsoft Office PowerPoint</Application>
  <PresentationFormat>On-screen Show (16:9)</PresentationFormat>
  <Paragraphs>136</Paragraphs>
  <Slides>32</Slides>
  <Notes>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Retrospect</vt:lpstr>
      <vt:lpstr>Tutorial 2</vt:lpstr>
      <vt:lpstr>Topics to be covered</vt:lpstr>
      <vt:lpstr>Wireframe</vt:lpstr>
      <vt:lpstr>Wireframe</vt:lpstr>
      <vt:lpstr>Using Creately</vt:lpstr>
      <vt:lpstr>Creately Wireframes</vt:lpstr>
      <vt:lpstr>Example : Home Wireframe</vt:lpstr>
      <vt:lpstr>Login Wireframe</vt:lpstr>
      <vt:lpstr>HTML5/CSS3/JS</vt:lpstr>
      <vt:lpstr>What is new ?</vt:lpstr>
      <vt:lpstr>HTML5 (Local Storage)</vt:lpstr>
      <vt:lpstr>PowerPoint Presentation</vt:lpstr>
      <vt:lpstr>Bootstrap Page: Preview</vt:lpstr>
      <vt:lpstr>Free Resources</vt:lpstr>
      <vt:lpstr>JS Lint</vt:lpstr>
      <vt:lpstr>JS Lint (Web version)</vt:lpstr>
      <vt:lpstr>JS Lint Options</vt:lpstr>
      <vt:lpstr>Integration with Web storm</vt:lpstr>
      <vt:lpstr>PowerPoint Presentation</vt:lpstr>
      <vt:lpstr>Angular JS</vt:lpstr>
      <vt:lpstr>Basic Application</vt:lpstr>
      <vt:lpstr>Directives in detail</vt:lpstr>
      <vt:lpstr>Expressions</vt:lpstr>
      <vt:lpstr>Example 2: Arrays, Filters, Controllers</vt:lpstr>
      <vt:lpstr>Example 2 Preview:</vt:lpstr>
      <vt:lpstr>Angular JS AJAX</vt:lpstr>
      <vt:lpstr>Syntax</vt:lpstr>
      <vt:lpstr>Example 6: Weather</vt:lpstr>
      <vt:lpstr>Example 5: Google Direction Service</vt:lpstr>
      <vt:lpstr>Direction App: Preview</vt:lpstr>
      <vt:lpstr>In class Exercise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3</dc:title>
  <dc:creator>arunit gupta</dc:creator>
  <cp:lastModifiedBy>Nagulapati, Rohithkumar (UMKC-Student)</cp:lastModifiedBy>
  <cp:revision>200</cp:revision>
  <dcterms:modified xsi:type="dcterms:W3CDTF">2018-08-25T18:21:30Z</dcterms:modified>
</cp:coreProperties>
</file>