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1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3" r:id="rId6"/>
    <p:sldId id="265" r:id="rId7"/>
    <p:sldId id="277" r:id="rId8"/>
    <p:sldId id="269" r:id="rId9"/>
    <p:sldId id="278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9072"/>
  </p:normalViewPr>
  <p:slideViewPr>
    <p:cSldViewPr snapToGrid="0">
      <p:cViewPr varScale="1">
        <p:scale>
          <a:sx n="77" d="100"/>
          <a:sy n="77" d="100"/>
        </p:scale>
        <p:origin x="21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BE1C975C-6C1A-4218-9BD6-71AAFD472AB0}"/>
    <pc:docChg chg="modSld">
      <pc:chgData name="" userId="" providerId="" clId="Web-{BE1C975C-6C1A-4218-9BD6-71AAFD472AB0}" dt="2018-09-16T15:51:47.449" v="20" actId="20577"/>
      <pc:docMkLst>
        <pc:docMk/>
      </pc:docMkLst>
      <pc:sldChg chg="modSp">
        <pc:chgData name="" userId="" providerId="" clId="Web-{BE1C975C-6C1A-4218-9BD6-71AAFD472AB0}" dt="2018-09-16T15:51:46.043" v="18" actId="20577"/>
        <pc:sldMkLst>
          <pc:docMk/>
          <pc:sldMk cId="3544209074" sldId="278"/>
        </pc:sldMkLst>
        <pc:spChg chg="mod">
          <ac:chgData name="" userId="" providerId="" clId="Web-{BE1C975C-6C1A-4218-9BD6-71AAFD472AB0}" dt="2018-09-16T15:51:46.043" v="18" actId="20577"/>
          <ac:spMkLst>
            <pc:docMk/>
            <pc:sldMk cId="3544209074" sldId="27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398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58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-US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-US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599" cy="110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599" cy="4472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2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865866"/>
            <a:ext cx="2807999" cy="371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6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-US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-US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-US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-US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-US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-US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-US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 smtClean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-US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2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hardware/camera2/package-summary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developer.android.com/guide/topics/media/camera.html" TargetMode="External"/><Relationship Id="rId4" Type="http://schemas.openxmlformats.org/officeDocument/2006/relationships/hyperlink" Target="http://developer.android.com/reference/android/content/Intent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covery-android.com/enable-usb-debugging-on-android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maps/documentation/android-api/current-place-tutori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4234375" y="4306350"/>
            <a:ext cx="4206239" cy="131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CS551 Advanced Software Engineering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UMKC</a:t>
            </a: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703384" y="1743009"/>
            <a:ext cx="7737230" cy="23446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b="1" i="0" strike="noStrike" cap="none" dirty="0">
                <a:latin typeface="Calibri" charset="0"/>
                <a:ea typeface="Calibri" charset="0"/>
                <a:cs typeface="Calibri" charset="0"/>
                <a:sym typeface="Economica"/>
              </a:rPr>
              <a:t>Tutorial 5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en-US" sz="3600" b="1" i="0" strike="noStrike" cap="none" dirty="0">
              <a:latin typeface="Calibri" charset="0"/>
              <a:ea typeface="Calibri" charset="0"/>
              <a:cs typeface="Calibri" charset="0"/>
              <a:sym typeface="Economic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b="1" i="0" strike="noStrike" cap="none" dirty="0">
                <a:latin typeface="Calibri" charset="0"/>
                <a:ea typeface="Calibri" charset="0"/>
                <a:cs typeface="Calibri" charset="0"/>
                <a:sym typeface="Economica"/>
              </a:rPr>
              <a:t>Advanced Android App Development</a:t>
            </a:r>
            <a:endParaRPr lang="en-US" sz="3600" b="1" i="0" strike="noStrike" cap="none" dirty="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229" y="2766198"/>
            <a:ext cx="6710288" cy="3713099"/>
          </a:xfrm>
        </p:spPr>
        <p:txBody>
          <a:bodyPr>
            <a:normAutofit/>
          </a:bodyPr>
          <a:lstStyle/>
          <a:p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7740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1" i="0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Topics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Using Android Hardware like Camera</a:t>
            </a:r>
          </a:p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Using Google Maps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3F87243A-F810-42AD-AA74-3FA38B1D8A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4710C0A-057C-4274-BA2D-001F1025E8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EFAE2A0-B30D-40C7-BB2F-AE3D6D5D001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401AB748-B9E7-4AEC-AAB9-0EABDE63F8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DED356E-7923-4393-BAEA-0116D9D763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B0D8F16-5F3B-465F-9D06-983E2E8267E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3A16B78-E8EF-4C99-BDA5-80142980AE9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5618770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Shape 7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5617" y="640080"/>
            <a:ext cx="2026539" cy="3602736"/>
          </a:xfrm>
          <a:prstGeom prst="rect">
            <a:avLst/>
          </a:prstGeom>
          <a:noFill/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E0954B38-9C23-4C8B-AC5D-0E80CEA3BD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8914" y="886968"/>
            <a:ext cx="48006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686" y="640080"/>
            <a:ext cx="2170648" cy="3602736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791376A8-6B7C-49D5-B3B0-B1D81BC15C2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6976" y="886968"/>
            <a:ext cx="48006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10" y="640080"/>
            <a:ext cx="2206675" cy="3602736"/>
          </a:xfrm>
          <a:prstGeom prst="rect">
            <a:avLst/>
          </a:prstGeom>
        </p:spPr>
      </p:pic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75499" y="4550229"/>
            <a:ext cx="8181805" cy="105765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5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Outcome</a:t>
            </a:r>
          </a:p>
        </p:txBody>
      </p:sp>
      <p:cxnSp>
        <p:nvCxnSpPr>
          <p:cNvPr id="4" name="Straight Arrow Connector 3"/>
          <p:cNvCxnSpPr>
            <a:endCxn id="79" idx="3"/>
          </p:cNvCxnSpPr>
          <p:nvPr/>
        </p:nvCxnSpPr>
        <p:spPr>
          <a:xfrm flipH="1">
            <a:off x="2732156" y="2043113"/>
            <a:ext cx="1539807" cy="398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6" idx="1"/>
          </p:cNvCxnSpPr>
          <p:nvPr/>
        </p:nvCxnSpPr>
        <p:spPr>
          <a:xfrm flipV="1">
            <a:off x="4943475" y="2441448"/>
            <a:ext cx="1386211" cy="18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130069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457200" y="274680"/>
            <a:ext cx="8229299" cy="1142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Android Media and Camera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57200" y="1600200"/>
            <a:ext cx="8229299" cy="4525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features present in Android that are accessible to the code.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can add Audio, Video and image capabilities to their app using in built libraries in Android.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Eg: Camera Library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can be accessed through 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.hardware.camera2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Intent</a:t>
            </a:r>
          </a:p>
          <a:p>
            <a:pPr marL="3429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http://developer.android.com/guide/topics/media/camera.html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457200" y="274680"/>
            <a:ext cx="8229299" cy="1142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MainActivity.java code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60825" y="1262925"/>
            <a:ext cx="8229299" cy="4525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lang="en-US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1" y="1300499"/>
            <a:ext cx="8728237" cy="4791375"/>
          </a:xfrm>
          <a:prstGeom prst="rect">
            <a:avLst/>
          </a:prstGeom>
        </p:spPr>
      </p:pic>
      <p:sp>
        <p:nvSpPr>
          <p:cNvPr id="114" name="Shape 114"/>
          <p:cNvSpPr/>
          <p:nvPr/>
        </p:nvSpPr>
        <p:spPr>
          <a:xfrm>
            <a:off x="155551" y="3926737"/>
            <a:ext cx="5534211" cy="189926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689762" y="2121892"/>
            <a:ext cx="2900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/>
              <a:t>Redirection to the selected button</a:t>
            </a:r>
          </a:p>
          <a:p>
            <a:pPr lvl="0">
              <a:spcBef>
                <a:spcPts val="0"/>
              </a:spcBef>
              <a:buNone/>
            </a:pPr>
            <a:r>
              <a:rPr lang="en-US" b="1" dirty="0"/>
              <a:t>activity.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457200" y="274681"/>
            <a:ext cx="8229299" cy="9820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1" dirty="0">
                <a:latin typeface="Calibri" charset="0"/>
                <a:ea typeface="Calibri" charset="0"/>
                <a:cs typeface="Calibri" charset="0"/>
                <a:sym typeface="Calibri"/>
              </a:rPr>
              <a:t>Photo Activity code 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457200" y="1256776"/>
            <a:ext cx="8229299" cy="48875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</a:rPr>
              <a:t>Button capture = (Button) </a:t>
            </a:r>
            <a:r>
              <a:rPr lang="en-US" sz="1500" dirty="0" err="1">
                <a:solidFill>
                  <a:schemeClr val="dk1"/>
                </a:solidFill>
              </a:rPr>
              <a:t>findViewById</a:t>
            </a:r>
            <a:r>
              <a:rPr lang="en-US" sz="1500" dirty="0">
                <a:solidFill>
                  <a:schemeClr val="dk1"/>
                </a:solidFill>
              </a:rPr>
              <a:t>(</a:t>
            </a:r>
            <a:r>
              <a:rPr lang="en-US" sz="1500" dirty="0" err="1">
                <a:solidFill>
                  <a:schemeClr val="dk1"/>
                </a:solidFill>
              </a:rPr>
              <a:t>R.id.</a:t>
            </a:r>
            <a:r>
              <a:rPr lang="en-US" sz="1500" b="1" i="1" dirty="0" err="1">
                <a:solidFill>
                  <a:srgbClr val="660E7A"/>
                </a:solidFill>
              </a:rPr>
              <a:t>btn_take_photo</a:t>
            </a:r>
            <a:r>
              <a:rPr lang="en-US" sz="1500" dirty="0">
                <a:solidFill>
                  <a:schemeClr val="dk1"/>
                </a:solidFill>
              </a:rPr>
              <a:t>);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</a:rPr>
              <a:t>    </a:t>
            </a:r>
            <a:r>
              <a:rPr lang="en-US" sz="1500" i="1" dirty="0">
                <a:solidFill>
                  <a:srgbClr val="808080"/>
                </a:solidFill>
              </a:rPr>
              <a:t>//Button click </a:t>
            </a:r>
            <a:r>
              <a:rPr lang="en-US" sz="1500" i="1" dirty="0" err="1">
                <a:solidFill>
                  <a:srgbClr val="808080"/>
                </a:solidFill>
              </a:rPr>
              <a:t>eventlistener</a:t>
            </a:r>
            <a:r>
              <a:rPr lang="en-US" sz="1500" i="1" dirty="0">
                <a:solidFill>
                  <a:srgbClr val="808080"/>
                </a:solidFill>
              </a:rPr>
              <a:t>. Initializes the camera.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 i="1" dirty="0">
                <a:solidFill>
                  <a:srgbClr val="808080"/>
                </a:solidFill>
              </a:rPr>
              <a:t>   </a:t>
            </a:r>
            <a:r>
              <a:rPr lang="en-US" sz="1500" dirty="0" err="1">
                <a:solidFill>
                  <a:schemeClr val="dk1"/>
                </a:solidFill>
              </a:rPr>
              <a:t>capture.setOnClickListener</a:t>
            </a:r>
            <a:r>
              <a:rPr lang="en-US" sz="1500" dirty="0">
                <a:solidFill>
                  <a:schemeClr val="dk1"/>
                </a:solidFill>
              </a:rPr>
              <a:t>(</a:t>
            </a:r>
            <a:r>
              <a:rPr lang="en-US" sz="1500" b="1" dirty="0">
                <a:solidFill>
                  <a:srgbClr val="000080"/>
                </a:solidFill>
              </a:rPr>
              <a:t>new </a:t>
            </a:r>
            <a:r>
              <a:rPr lang="en-US" sz="1500" dirty="0" err="1">
                <a:solidFill>
                  <a:schemeClr val="dk1"/>
                </a:solidFill>
              </a:rPr>
              <a:t>View.OnClickListener</a:t>
            </a:r>
            <a:r>
              <a:rPr lang="en-US" sz="1500" dirty="0">
                <a:solidFill>
                  <a:schemeClr val="dk1"/>
                </a:solidFill>
              </a:rPr>
              <a:t>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</a:rPr>
              <a:t>       </a:t>
            </a:r>
            <a:r>
              <a:rPr lang="en-US" sz="1500" b="1" dirty="0">
                <a:solidFill>
                  <a:srgbClr val="000080"/>
                </a:solidFill>
              </a:rPr>
              <a:t>public void </a:t>
            </a:r>
            <a:r>
              <a:rPr lang="en-US" sz="1500" dirty="0" err="1">
                <a:solidFill>
                  <a:schemeClr val="dk1"/>
                </a:solidFill>
              </a:rPr>
              <a:t>onClick</a:t>
            </a:r>
            <a:r>
              <a:rPr lang="en-US" sz="1500" dirty="0">
                <a:solidFill>
                  <a:schemeClr val="dk1"/>
                </a:solidFill>
              </a:rPr>
              <a:t>(View v)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</a:rPr>
              <a:t>           Intent </a:t>
            </a:r>
            <a:r>
              <a:rPr lang="en-US" sz="1500" dirty="0" err="1">
                <a:solidFill>
                  <a:schemeClr val="dk1"/>
                </a:solidFill>
              </a:rPr>
              <a:t>cameraIntent</a:t>
            </a:r>
            <a:r>
              <a:rPr lang="en-US" sz="1500" dirty="0">
                <a:solidFill>
                  <a:schemeClr val="dk1"/>
                </a:solidFill>
              </a:rPr>
              <a:t> = </a:t>
            </a:r>
            <a:r>
              <a:rPr lang="en-US" sz="1500" b="1" dirty="0">
                <a:solidFill>
                  <a:srgbClr val="000080"/>
                </a:solidFill>
              </a:rPr>
              <a:t>new </a:t>
            </a:r>
            <a:r>
              <a:rPr lang="en-US" sz="1500" dirty="0">
                <a:solidFill>
                  <a:schemeClr val="dk1"/>
                </a:solidFill>
              </a:rPr>
              <a:t>Intent(</a:t>
            </a:r>
            <a:r>
              <a:rPr lang="en-US" sz="1500" dirty="0" err="1">
                <a:solidFill>
                  <a:schemeClr val="dk1"/>
                </a:solidFill>
              </a:rPr>
              <a:t>MediaStore.</a:t>
            </a:r>
            <a:r>
              <a:rPr lang="en-US" sz="1500" b="1" i="1" dirty="0" err="1">
                <a:solidFill>
                  <a:srgbClr val="660E7A"/>
                </a:solidFill>
              </a:rPr>
              <a:t>ACTION_IMAGE_CAPTURE</a:t>
            </a:r>
            <a:r>
              <a:rPr lang="en-US" sz="1500" dirty="0">
                <a:solidFill>
                  <a:schemeClr val="dk1"/>
                </a:solidFill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</a:rPr>
              <a:t>           </a:t>
            </a:r>
            <a:r>
              <a:rPr lang="en-US" sz="1500" dirty="0" err="1">
                <a:solidFill>
                  <a:schemeClr val="dk1"/>
                </a:solidFill>
              </a:rPr>
              <a:t>startActivityForResult</a:t>
            </a:r>
            <a:r>
              <a:rPr lang="en-US" sz="1500" dirty="0">
                <a:solidFill>
                  <a:schemeClr val="dk1"/>
                </a:solidFill>
              </a:rPr>
              <a:t>(</a:t>
            </a:r>
            <a:r>
              <a:rPr lang="en-US" sz="1500" dirty="0" err="1">
                <a:solidFill>
                  <a:schemeClr val="dk1"/>
                </a:solidFill>
              </a:rPr>
              <a:t>cameraIntent</a:t>
            </a:r>
            <a:r>
              <a:rPr lang="en-US" sz="1500" dirty="0">
                <a:solidFill>
                  <a:schemeClr val="dk1"/>
                </a:solidFill>
              </a:rPr>
              <a:t>, </a:t>
            </a:r>
            <a:r>
              <a:rPr lang="en-US" sz="1500" b="1" dirty="0">
                <a:solidFill>
                  <a:srgbClr val="660E7A"/>
                </a:solidFill>
              </a:rPr>
              <a:t>TAKE_PHOTO_CODE</a:t>
            </a:r>
            <a:r>
              <a:rPr lang="en-US" sz="1500" dirty="0">
                <a:solidFill>
                  <a:schemeClr val="dk1"/>
                </a:solidFill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</a:rPr>
              <a:t> 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>
                <a:solidFill>
                  <a:schemeClr val="dk1"/>
                </a:solidFill>
              </a:rPr>
              <a:t>   });</a:t>
            </a:r>
          </a:p>
          <a:p>
            <a:pPr lvl="0" rtl="0">
              <a:spcBef>
                <a:spcPts val="0"/>
              </a:spcBef>
              <a:buNone/>
            </a:pPr>
            <a:endParaRPr sz="15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5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5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500" dirty="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500" dirty="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500" dirty="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 dirty="0">
                <a:solidFill>
                  <a:srgbClr val="808000"/>
                </a:solidFill>
                <a:highlight>
                  <a:srgbClr val="FFFFFF"/>
                </a:highlight>
              </a:rPr>
              <a:t>@Override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protected void </a:t>
            </a:r>
            <a:r>
              <a:rPr lang="en-US" sz="1500" dirty="0" err="1">
                <a:solidFill>
                  <a:schemeClr val="dk1"/>
                </a:solidFill>
                <a:highlight>
                  <a:srgbClr val="FFFFFF"/>
                </a:highlight>
              </a:rPr>
              <a:t>onActivityResult</a:t>
            </a:r>
            <a:r>
              <a:rPr lang="en-US" sz="15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-US" sz="15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int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chemeClr val="dk1"/>
                </a:solidFill>
                <a:highlight>
                  <a:srgbClr val="FFFFFF"/>
                </a:highlight>
              </a:rPr>
              <a:t>requestCode</a:t>
            </a:r>
            <a:r>
              <a:rPr lang="en-US" sz="1500" dirty="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-US" sz="15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int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 err="1">
                <a:solidFill>
                  <a:schemeClr val="dk1"/>
                </a:solidFill>
                <a:highlight>
                  <a:srgbClr val="FFFFFF"/>
                </a:highlight>
              </a:rPr>
              <a:t>resultCode</a:t>
            </a:r>
            <a:r>
              <a:rPr lang="en-US" sz="1500" dirty="0">
                <a:solidFill>
                  <a:schemeClr val="dk1"/>
                </a:solidFill>
                <a:highlight>
                  <a:srgbClr val="FFFFFF"/>
                </a:highlight>
              </a:rPr>
              <a:t>, Intent data)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US" sz="15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super</a:t>
            </a:r>
            <a:r>
              <a:rPr lang="en-US" sz="1500" dirty="0" err="1">
                <a:solidFill>
                  <a:schemeClr val="dk1"/>
                </a:solidFill>
                <a:highlight>
                  <a:srgbClr val="FFFFFF"/>
                </a:highlight>
              </a:rPr>
              <a:t>.onActivityResult</a:t>
            </a:r>
            <a:r>
              <a:rPr lang="en-US" sz="15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-US" sz="1500" dirty="0" err="1">
                <a:solidFill>
                  <a:schemeClr val="dk1"/>
                </a:solidFill>
                <a:highlight>
                  <a:srgbClr val="FFFFFF"/>
                </a:highlight>
              </a:rPr>
              <a:t>requestCode</a:t>
            </a:r>
            <a:r>
              <a:rPr lang="en-US" sz="1500" dirty="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-US" sz="1500" dirty="0" err="1">
                <a:solidFill>
                  <a:schemeClr val="dk1"/>
                </a:solidFill>
                <a:highlight>
                  <a:srgbClr val="FFFFFF"/>
                </a:highlight>
              </a:rPr>
              <a:t>resultCode</a:t>
            </a:r>
            <a:r>
              <a:rPr lang="en-US" sz="1500" dirty="0">
                <a:solidFill>
                  <a:schemeClr val="dk1"/>
                </a:solidFill>
                <a:highlight>
                  <a:srgbClr val="FFFFFF"/>
                </a:highlight>
              </a:rPr>
              <a:t>, data);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lang="en-US" sz="15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-US" sz="1500" dirty="0" err="1">
                <a:solidFill>
                  <a:schemeClr val="dk1"/>
                </a:solidFill>
                <a:highlight>
                  <a:srgbClr val="FFFFFF"/>
                </a:highlight>
              </a:rPr>
              <a:t>requestCode</a:t>
            </a:r>
            <a:r>
              <a:rPr lang="en-US" sz="1500" dirty="0">
                <a:solidFill>
                  <a:schemeClr val="dk1"/>
                </a:solidFill>
                <a:highlight>
                  <a:srgbClr val="FFFFFF"/>
                </a:highlight>
              </a:rPr>
              <a:t> == </a:t>
            </a:r>
            <a:r>
              <a:rPr lang="en-US" sz="1500" b="1" dirty="0">
                <a:solidFill>
                  <a:srgbClr val="660E7A"/>
                </a:solidFill>
                <a:highlight>
                  <a:srgbClr val="FFFFFF"/>
                </a:highlight>
              </a:rPr>
              <a:t>TAKE_PHOTO_CODE </a:t>
            </a:r>
            <a:r>
              <a:rPr lang="en-US" sz="1500" dirty="0">
                <a:solidFill>
                  <a:schemeClr val="dk1"/>
                </a:solidFill>
                <a:highlight>
                  <a:srgbClr val="FFFFFF"/>
                </a:highlight>
              </a:rPr>
              <a:t>&amp;&amp; </a:t>
            </a:r>
            <a:r>
              <a:rPr lang="en-US" sz="1500" dirty="0" err="1">
                <a:solidFill>
                  <a:schemeClr val="dk1"/>
                </a:solidFill>
                <a:highlight>
                  <a:srgbClr val="FFFFFF"/>
                </a:highlight>
              </a:rPr>
              <a:t>resultCode</a:t>
            </a:r>
            <a:r>
              <a:rPr lang="en-US" sz="1500" dirty="0">
                <a:solidFill>
                  <a:schemeClr val="dk1"/>
                </a:solidFill>
                <a:highlight>
                  <a:srgbClr val="FFFFFF"/>
                </a:highlight>
              </a:rPr>
              <a:t> == </a:t>
            </a:r>
            <a:r>
              <a:rPr lang="en-US" sz="1500" b="1" i="1" dirty="0">
                <a:solidFill>
                  <a:srgbClr val="660E7A"/>
                </a:solidFill>
                <a:highlight>
                  <a:srgbClr val="FFFFFF"/>
                </a:highlight>
              </a:rPr>
              <a:t>RESULT_OK</a:t>
            </a:r>
            <a:r>
              <a:rPr lang="en-US" sz="1500" dirty="0">
                <a:solidFill>
                  <a:schemeClr val="dk1"/>
                </a:solidFill>
                <a:highlight>
                  <a:srgbClr val="FFFFFF"/>
                </a:highlight>
              </a:rPr>
              <a:t>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>
                <a:solidFill>
                  <a:schemeClr val="dk1"/>
                </a:solidFill>
                <a:highlight>
                  <a:srgbClr val="FFFFFF"/>
                </a:highlight>
              </a:rPr>
              <a:t>       Bitmap photo = (Bitmap) </a:t>
            </a:r>
            <a:r>
              <a:rPr lang="en-US" sz="1500" dirty="0" err="1">
                <a:solidFill>
                  <a:schemeClr val="dk1"/>
                </a:solidFill>
                <a:highlight>
                  <a:srgbClr val="FFFFFF"/>
                </a:highlight>
              </a:rPr>
              <a:t>data.getExtras</a:t>
            </a:r>
            <a:r>
              <a:rPr lang="en-US" sz="1500" dirty="0">
                <a:solidFill>
                  <a:schemeClr val="dk1"/>
                </a:solidFill>
                <a:highlight>
                  <a:srgbClr val="FFFFFF"/>
                </a:highlight>
              </a:rPr>
              <a:t>().get(</a:t>
            </a:r>
            <a:r>
              <a:rPr lang="en-US" sz="1500" b="1" dirty="0">
                <a:solidFill>
                  <a:srgbClr val="008000"/>
                </a:solidFill>
                <a:highlight>
                  <a:srgbClr val="FFFFFF"/>
                </a:highlight>
              </a:rPr>
              <a:t>"data"</a:t>
            </a:r>
            <a:r>
              <a:rPr lang="en-US" sz="1500" dirty="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-US" sz="1500" b="1" dirty="0" err="1">
                <a:solidFill>
                  <a:srgbClr val="660E7A"/>
                </a:solidFill>
                <a:highlight>
                  <a:srgbClr val="FFFFFF"/>
                </a:highlight>
              </a:rPr>
              <a:t>userImage</a:t>
            </a:r>
            <a:r>
              <a:rPr lang="en-US" sz="1500" dirty="0" err="1">
                <a:solidFill>
                  <a:schemeClr val="dk1"/>
                </a:solidFill>
                <a:highlight>
                  <a:srgbClr val="FFFFFF"/>
                </a:highlight>
              </a:rPr>
              <a:t>.setImageBitmap</a:t>
            </a:r>
            <a:r>
              <a:rPr lang="en-US" sz="1500" dirty="0">
                <a:solidFill>
                  <a:schemeClr val="dk1"/>
                </a:solidFill>
                <a:highlight>
                  <a:srgbClr val="FFFFFF"/>
                </a:highlight>
              </a:rPr>
              <a:t>(photo);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-US" sz="1500" dirty="0" err="1">
                <a:solidFill>
                  <a:schemeClr val="dk1"/>
                </a:solidFill>
                <a:highlight>
                  <a:srgbClr val="FFFFFF"/>
                </a:highlight>
              </a:rPr>
              <a:t>Log.</a:t>
            </a:r>
            <a:r>
              <a:rPr lang="en-US" sz="1500" i="1" dirty="0" err="1">
                <a:solidFill>
                  <a:schemeClr val="dk1"/>
                </a:solidFill>
                <a:highlight>
                  <a:srgbClr val="FFFFFF"/>
                </a:highlight>
              </a:rPr>
              <a:t>d</a:t>
            </a:r>
            <a:r>
              <a:rPr lang="en-US" sz="15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-US" sz="1500" b="1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en-US" sz="1500" b="1" dirty="0" err="1">
                <a:solidFill>
                  <a:srgbClr val="008000"/>
                </a:solidFill>
                <a:highlight>
                  <a:srgbClr val="FFFFFF"/>
                </a:highlight>
              </a:rPr>
              <a:t>CameraDemo</a:t>
            </a:r>
            <a:r>
              <a:rPr lang="en-US" sz="1500" b="1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en-US" sz="1500" dirty="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-US" sz="1500" b="1" dirty="0">
                <a:solidFill>
                  <a:srgbClr val="008000"/>
                </a:solidFill>
                <a:highlight>
                  <a:srgbClr val="FFFFFF"/>
                </a:highlight>
              </a:rPr>
              <a:t>"Pic saved"</a:t>
            </a:r>
            <a:r>
              <a:rPr lang="en-US" sz="1500" dirty="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500" dirty="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endParaRPr sz="15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624225" y="2187275"/>
            <a:ext cx="6659100" cy="534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748275" y="3018000"/>
            <a:ext cx="6535200" cy="8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/>
              <a:t>Accessing the device camera and starting it.</a:t>
            </a:r>
          </a:p>
          <a:p>
            <a:pPr lvl="0" rtl="0">
              <a:spcBef>
                <a:spcPts val="0"/>
              </a:spcBef>
              <a:buNone/>
            </a:pPr>
            <a:endParaRPr b="1" dirty="0"/>
          </a:p>
          <a:p>
            <a:pPr lvl="0" rtl="0">
              <a:spcBef>
                <a:spcPts val="0"/>
              </a:spcBef>
              <a:buNone/>
            </a:pPr>
            <a:r>
              <a:rPr lang="en-US" b="1" dirty="0"/>
              <a:t>If successful in capturing the image it redirects to OnActivityResult.</a:t>
            </a:r>
          </a:p>
          <a:p>
            <a:pPr lvl="0">
              <a:spcBef>
                <a:spcPts val="0"/>
              </a:spcBef>
              <a:buNone/>
            </a:pPr>
            <a:r>
              <a:rPr lang="en-US" b="1" dirty="0"/>
              <a:t>Inside OnActivityResult we set the image View with the image captured.</a:t>
            </a:r>
          </a:p>
        </p:txBody>
      </p:sp>
      <p:sp>
        <p:nvSpPr>
          <p:cNvPr id="131" name="Shape 131"/>
          <p:cNvSpPr/>
          <p:nvPr/>
        </p:nvSpPr>
        <p:spPr>
          <a:xfrm>
            <a:off x="457200" y="4539750"/>
            <a:ext cx="6659100" cy="165299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3044775" y="2721275"/>
            <a:ext cx="377099" cy="449100"/>
          </a:xfrm>
          <a:prstGeom prst="up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3366675" y="3957300"/>
            <a:ext cx="377099" cy="5340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457200" y="274680"/>
            <a:ext cx="8229299" cy="1142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b="1" dirty="0">
                <a:latin typeface="Calibri" charset="0"/>
                <a:ea typeface="Calibri" charset="0"/>
                <a:cs typeface="Calibri" charset="0"/>
                <a:sym typeface="Calibri"/>
              </a:rPr>
              <a:t>MyMapsActivity code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73" y="1157358"/>
            <a:ext cx="7192152" cy="4975253"/>
          </a:xfrm>
          <a:prstGeom prst="rect">
            <a:avLst/>
          </a:prstGeom>
        </p:spPr>
      </p:pic>
      <p:sp>
        <p:nvSpPr>
          <p:cNvPr id="131" name="Shape 131"/>
          <p:cNvSpPr/>
          <p:nvPr/>
        </p:nvSpPr>
        <p:spPr>
          <a:xfrm>
            <a:off x="1514475" y="4700588"/>
            <a:ext cx="5283300" cy="144371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3779026" y="4166588"/>
            <a:ext cx="377099" cy="5340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885307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457200" y="274680"/>
            <a:ext cx="8229299" cy="1142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Running application on device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66750" y="1535651"/>
            <a:ext cx="9010200" cy="46656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en-US" sz="2400" dirty="0">
                <a:highlight>
                  <a:srgbClr val="FFFFFF"/>
                </a:highlight>
              </a:rPr>
              <a:t>Enable USB Debugging on your device.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-US" sz="2400" u="sng" dirty="0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http://www.recovery-android.com/enable-usb-debugging-on-android.html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FF"/>
                </a:highlight>
              </a:rPr>
              <a:t>2.   Connect your device through a USB cable.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FF"/>
                </a:highlight>
              </a:rPr>
              <a:t>3.   Click Run button on Android studio.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FF"/>
                </a:highlight>
              </a:rPr>
              <a:t>4.   Select your device from the list.	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FF"/>
                </a:highlight>
              </a:rPr>
              <a:t>5.    Click OK</a:t>
            </a: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4">
            <a:alphaModFix/>
          </a:blip>
          <a:srcRect l="4997" t="6143" b="64807"/>
          <a:stretch/>
        </p:blipFill>
        <p:spPr>
          <a:xfrm>
            <a:off x="665687" y="3868473"/>
            <a:ext cx="7812324" cy="16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199" y="2588174"/>
            <a:ext cx="2702561" cy="2182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b="1" dirty="0"/>
              <a:t>In 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484124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ClrTx/>
              <a:buSzTx/>
              <a:buNone/>
              <a:defRPr/>
            </a:pPr>
            <a:r>
              <a:rPr lang="en-US" dirty="0"/>
              <a:t>Modify the MyMapsActivity class to display user’s current location with a marker on the map</a:t>
            </a:r>
            <a:r>
              <a:rPr lang="en-US" dirty="0">
                <a:cs typeface="Calibri"/>
              </a:rPr>
              <a:t> along with the coordinate details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Hint: Use Location service and Geocoder classes to complete the task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5018" y="4941067"/>
            <a:ext cx="7701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https://developers.google.com/maps/documentation/android-api/current-place-tutorial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090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4776</TotalTime>
  <Words>298</Words>
  <Application>Microsoft Office PowerPoint</Application>
  <PresentationFormat>On-screen Show (4:3)</PresentationFormat>
  <Paragraphs>69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Retrospect</vt:lpstr>
      <vt:lpstr>PowerPoint Presentation</vt:lpstr>
      <vt:lpstr>PowerPoint Presentation</vt:lpstr>
      <vt:lpstr>Outcome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Class Exercise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Nagulapati, Rohithkumar (UMKC-Student)</cp:lastModifiedBy>
  <cp:revision>38</cp:revision>
  <dcterms:modified xsi:type="dcterms:W3CDTF">2018-09-16T15:52:50Z</dcterms:modified>
</cp:coreProperties>
</file>