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48"/>
  </p:normalViewPr>
  <p:slideViewPr>
    <p:cSldViewPr snapToGrid="0">
      <p:cViewPr varScale="1">
        <p:scale>
          <a:sx n="83" d="100"/>
          <a:sy n="83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73A0735-3D29-4BD4-8343-3D949DC194C4}"/>
    <pc:docChg chg="modSld">
      <pc:chgData name="" userId="" providerId="" clId="Web-{473A0735-3D29-4BD4-8343-3D949DC194C4}" dt="2018-02-15T16:35:38.061" v="19"/>
      <pc:docMkLst>
        <pc:docMk/>
      </pc:docMkLst>
      <pc:sldChg chg="modSp">
        <pc:chgData name="" userId="" providerId="" clId="Web-{473A0735-3D29-4BD4-8343-3D949DC194C4}" dt="2018-02-15T16:35:38.061" v="19"/>
        <pc:sldMkLst>
          <pc:docMk/>
          <pc:sldMk cId="2040457973" sldId="257"/>
        </pc:sldMkLst>
        <pc:spChg chg="mod">
          <ac:chgData name="" userId="" providerId="" clId="Web-{473A0735-3D29-4BD4-8343-3D949DC194C4}" dt="2018-02-15T16:35:38.061" v="19"/>
          <ac:spMkLst>
            <pc:docMk/>
            <pc:sldMk cId="2040457973" sldId="257"/>
            <ac:spMk id="73" creationId="{00000000-0000-0000-0000-000000000000}"/>
          </ac:spMkLst>
        </pc:spChg>
      </pc:sldChg>
    </pc:docChg>
  </pc:docChgLst>
  <pc:docChgLst>
    <pc:chgData clId="Web-{38B76519-3F5E-4200-9612-0F080CC33F66}"/>
    <pc:docChg chg="modSld">
      <pc:chgData name="" userId="" providerId="" clId="Web-{38B76519-3F5E-4200-9612-0F080CC33F66}" dt="2018-02-15T19:30:57.042" v="4"/>
      <pc:docMkLst>
        <pc:docMk/>
      </pc:docMkLst>
      <pc:sldChg chg="modSp">
        <pc:chgData name="" userId="" providerId="" clId="Web-{38B76519-3F5E-4200-9612-0F080CC33F66}" dt="2018-02-15T19:29:30.773" v="1"/>
        <pc:sldMkLst>
          <pc:docMk/>
          <pc:sldMk cId="1033925017" sldId="269"/>
        </pc:sldMkLst>
        <pc:spChg chg="mod">
          <ac:chgData name="" userId="" providerId="" clId="Web-{38B76519-3F5E-4200-9612-0F080CC33F66}" dt="2018-02-15T19:29:30.773" v="1"/>
          <ac:spMkLst>
            <pc:docMk/>
            <pc:sldMk cId="1033925017" sldId="269"/>
            <ac:spMk id="76" creationId="{00000000-0000-0000-0000-000000000000}"/>
          </ac:spMkLst>
        </pc:spChg>
      </pc:sldChg>
      <pc:sldChg chg="modSp">
        <pc:chgData name="" userId="" providerId="" clId="Web-{38B76519-3F5E-4200-9612-0F080CC33F66}" dt="2018-02-15T19:30:57.042" v="4"/>
        <pc:sldMkLst>
          <pc:docMk/>
          <pc:sldMk cId="4203023208" sldId="270"/>
        </pc:sldMkLst>
        <pc:spChg chg="mod">
          <ac:chgData name="" userId="" providerId="" clId="Web-{38B76519-3F5E-4200-9612-0F080CC33F66}" dt="2018-02-15T19:30:57.042" v="4"/>
          <ac:spMkLst>
            <pc:docMk/>
            <pc:sldMk cId="4203023208" sldId="270"/>
            <ac:spMk id="7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B4D1A-E9E4-497C-92A8-C70CF06A751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548B1-AF83-4264-87BA-3FB90192B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FCC96-8075-4C1A-9D33-00DEE1A8770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77240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FCC96-8075-4C1A-9D33-00DEE1A8770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94825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FCC96-8075-4C1A-9D33-00DEE1A8770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7342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FCC96-8075-4C1A-9D33-00DEE1A8770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49865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FCC96-8075-4C1A-9D33-00DEE1A8770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60872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FCC96-8075-4C1A-9D33-00DEE1A8770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66471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FCC96-8075-4C1A-9D33-00DEE1A8770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01560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FCC96-8075-4C1A-9D33-00DEE1A8770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88883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FCC96-8075-4C1A-9D33-00DEE1A8770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93378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FCC96-8075-4C1A-9D33-00DEE1A8770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65379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FCC96-8075-4C1A-9D33-00DEE1A8770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3011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FCC96-8075-4C1A-9D33-00DEE1A8770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50464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FCC96-8075-4C1A-9D33-00DEE1A8770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33090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FCC96-8075-4C1A-9D33-00DEE1A8770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60222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FCC96-8075-4C1A-9D33-00DEE1A8770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90556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FCC96-8075-4C1A-9D33-00DEE1A8770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90835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FCC96-8075-4C1A-9D33-00DEE1A8770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13930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FCC96-8075-4C1A-9D33-00DEE1A8770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79438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FCC96-8075-4C1A-9D33-00DEE1A8770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13003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FCC96-8075-4C1A-9D33-00DEE1A8770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6964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FCC96-8075-4C1A-9D33-00DEE1A8770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27725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FCC96-8075-4C1A-9D33-00DEE1A8770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946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FCC96-8075-4C1A-9D33-00DEE1A87705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0468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34C-B73C-4DA4-9CE1-5A5DB255746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B56E-41F2-4E6C-929D-BF43A8FDE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34C-B73C-4DA4-9CE1-5A5DB255746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B56E-41F2-4E6C-929D-BF43A8FDE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34C-B73C-4DA4-9CE1-5A5DB255746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B56E-41F2-4E6C-929D-BF43A8FDE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34C-B73C-4DA4-9CE1-5A5DB255746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B56E-41F2-4E6C-929D-BF43A8FDE5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34C-B73C-4DA4-9CE1-5A5DB255746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B56E-41F2-4E6C-929D-BF43A8FDE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34C-B73C-4DA4-9CE1-5A5DB255746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B56E-41F2-4E6C-929D-BF43A8FDE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34C-B73C-4DA4-9CE1-5A5DB255746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B56E-41F2-4E6C-929D-BF43A8FDE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2F034C-B73C-4DA4-9CE1-5A5DB255746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E4B56E-41F2-4E6C-929D-BF43A8FDE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34C-B73C-4DA4-9CE1-5A5DB255746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B56E-41F2-4E6C-929D-BF43A8FDE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2F034C-B73C-4DA4-9CE1-5A5DB255746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E4B56E-41F2-4E6C-929D-BF43A8FDE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3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318160" y="2107768"/>
            <a:ext cx="7771680" cy="2196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US" dirty="0"/>
              <a:t>
</a:t>
            </a:r>
            <a:r>
              <a:rPr lang="en-US" sz="3600" b="1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Tutorial 5</a:t>
            </a:r>
            <a:endParaRPr sz="3600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3600" b="1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Bringing Virtual Reality to Android Development</a:t>
            </a:r>
            <a:endParaRPr sz="3600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kern="0" dirty="0">
              <a:solidFill>
                <a:sysClr val="windowText" lastClr="000000"/>
              </a:solidFill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3689760" y="4997392"/>
            <a:ext cx="640008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/>
            <a:r>
              <a:rPr lang="en-US" sz="2400" kern="0" dirty="0">
                <a:solidFill>
                  <a:srgbClr val="000000"/>
                </a:solidFill>
                <a:latin typeface="Times New Roman"/>
                <a:ea typeface="Times New Roman"/>
              </a:rPr>
              <a:t>CS551 Advanced Software Engineering</a:t>
            </a:r>
            <a:endParaRPr lang="en-US" sz="2400" kern="0" dirty="0">
              <a:solidFill>
                <a:sysClr val="windowText" lastClr="000000"/>
              </a:solidFill>
            </a:endParaRPr>
          </a:p>
          <a:p>
            <a:pPr algn="r"/>
            <a:r>
              <a:rPr lang="en-US" sz="2400" kern="0" dirty="0">
                <a:solidFill>
                  <a:srgbClr val="8B8B8B"/>
                </a:solidFill>
                <a:latin typeface="Calibri"/>
                <a:ea typeface="Calibri"/>
              </a:rPr>
              <a:t>UMKC</a:t>
            </a:r>
            <a:endParaRPr sz="24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579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US" sz="3600" b="1" kern="0" dirty="0">
                <a:solidFill>
                  <a:srgbClr val="000000"/>
                </a:solidFill>
                <a:latin typeface="Calibri"/>
              </a:rPr>
              <a:t>First Cardboard App: 360 Video Viewer</a:t>
            </a:r>
            <a:endParaRPr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406769" y="1665000"/>
            <a:ext cx="9397219" cy="47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Georgia"/>
              </a:rPr>
              <a:t>Select import .JAR/.AAR and click Next</a:t>
            </a:r>
          </a:p>
          <a:p>
            <a:endParaRPr lang="en-US" sz="2800" kern="0" dirty="0">
              <a:solidFill>
                <a:srgbClr val="000000"/>
              </a:solidFill>
              <a:latin typeface="Georgia"/>
            </a:endParaRPr>
          </a:p>
          <a:p>
            <a:endParaRPr lang="en-US" sz="2800" kern="0" dirty="0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8" y="2266571"/>
            <a:ext cx="10058400" cy="423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668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981200" y="274680"/>
            <a:ext cx="8228880" cy="470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US" sz="3600" b="1" kern="0" dirty="0">
                <a:solidFill>
                  <a:srgbClr val="000000"/>
                </a:solidFill>
                <a:latin typeface="Calibri"/>
              </a:rPr>
              <a:t>First Cardboard App: 360 Video Viewer</a:t>
            </a:r>
            <a:endParaRPr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519311" y="961615"/>
            <a:ext cx="9397219" cy="47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Georgia"/>
              </a:rPr>
              <a:t>Browse to the root of </a:t>
            </a:r>
            <a:r>
              <a:rPr lang="en-US" sz="2800" kern="0" dirty="0" err="1">
                <a:solidFill>
                  <a:srgbClr val="000000"/>
                </a:solidFill>
                <a:latin typeface="Georgia"/>
              </a:rPr>
              <a:t>gvr</a:t>
            </a:r>
            <a:r>
              <a:rPr lang="en-US" sz="2800" kern="0" dirty="0">
                <a:solidFill>
                  <a:srgbClr val="000000"/>
                </a:solidFill>
                <a:latin typeface="Georgia"/>
              </a:rPr>
              <a:t>-android-</a:t>
            </a:r>
            <a:r>
              <a:rPr lang="en-US" sz="2800" kern="0" dirty="0" err="1">
                <a:solidFill>
                  <a:srgbClr val="000000"/>
                </a:solidFill>
                <a:latin typeface="Georgia"/>
              </a:rPr>
              <a:t>sdk</a:t>
            </a:r>
            <a:r>
              <a:rPr lang="en-US" sz="2800" kern="0" dirty="0">
                <a:solidFill>
                  <a:srgbClr val="000000"/>
                </a:solidFill>
                <a:latin typeface="Georgia"/>
              </a:rPr>
              <a:t> -&gt; libraries -&gt; select sdk-common-1.10.0.aar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020386"/>
            <a:ext cx="10058400" cy="426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612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981200" y="274680"/>
            <a:ext cx="8228880" cy="470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US" sz="3600" b="1" kern="0" dirty="0">
                <a:solidFill>
                  <a:srgbClr val="000000"/>
                </a:solidFill>
                <a:latin typeface="Calibri"/>
              </a:rPr>
              <a:t>First Cardboard App: 360 Video Viewer</a:t>
            </a:r>
            <a:endParaRPr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519311" y="961615"/>
            <a:ext cx="9397219" cy="47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Georgia"/>
              </a:rPr>
              <a:t>Give name of subproject and select “Finish”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40" y="1563187"/>
            <a:ext cx="10058400" cy="458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56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981200" y="274680"/>
            <a:ext cx="8228880" cy="470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US" sz="3600" b="1" kern="0" dirty="0">
                <a:solidFill>
                  <a:srgbClr val="000000"/>
                </a:solidFill>
                <a:latin typeface="Calibri"/>
              </a:rPr>
              <a:t>First Cardboard App: 360 Video Viewer</a:t>
            </a:r>
            <a:endParaRPr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397030" y="933480"/>
            <a:ext cx="9397219" cy="592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Georgia"/>
              </a:rPr>
              <a:t>Follow same procedure for two more .</a:t>
            </a:r>
            <a:r>
              <a:rPr lang="en-US" sz="2800" kern="0" dirty="0" err="1">
                <a:solidFill>
                  <a:srgbClr val="000000"/>
                </a:solidFill>
                <a:latin typeface="Georgia"/>
              </a:rPr>
              <a:t>aar</a:t>
            </a:r>
            <a:r>
              <a:rPr lang="en-US" sz="2800" kern="0" dirty="0">
                <a:solidFill>
                  <a:srgbClr val="000000"/>
                </a:solidFill>
                <a:latin typeface="Georgia"/>
              </a:rPr>
              <a:t> files</a:t>
            </a:r>
          </a:p>
          <a:p>
            <a:pPr lvl="1">
              <a:lnSpc>
                <a:spcPct val="150000"/>
              </a:lnSpc>
            </a:pPr>
            <a:r>
              <a:rPr lang="en-US" sz="2000" kern="0" dirty="0">
                <a:solidFill>
                  <a:srgbClr val="000000"/>
                </a:solidFill>
                <a:latin typeface="Georgia"/>
              </a:rPr>
              <a:t>sdk-commonwidget-1.10.0.aar</a:t>
            </a:r>
          </a:p>
          <a:p>
            <a:pPr lvl="1">
              <a:lnSpc>
                <a:spcPct val="150000"/>
              </a:lnSpc>
            </a:pPr>
            <a:r>
              <a:rPr lang="en-US" sz="2000" kern="0" dirty="0">
                <a:solidFill>
                  <a:srgbClr val="000000"/>
                </a:solidFill>
                <a:latin typeface="Georgia"/>
              </a:rPr>
              <a:t>sdk-videowidget-1.10.0.aar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Georgia"/>
              </a:rPr>
              <a:t>Now open the </a:t>
            </a:r>
            <a:r>
              <a:rPr lang="en-US" sz="2800" kern="0" dirty="0">
                <a:solidFill>
                  <a:srgbClr val="00B050"/>
                </a:solidFill>
                <a:latin typeface="Georgia"/>
              </a:rPr>
              <a:t>settings.gradle</a:t>
            </a:r>
            <a:r>
              <a:rPr lang="en-US" sz="2800" kern="0" dirty="0">
                <a:solidFill>
                  <a:srgbClr val="000000"/>
                </a:solidFill>
                <a:latin typeface="Georgia"/>
              </a:rPr>
              <a:t> file and make following modification</a:t>
            </a:r>
          </a:p>
          <a:p>
            <a:endParaRPr lang="en-US" sz="2800" kern="0" dirty="0">
              <a:solidFill>
                <a:srgbClr val="000000"/>
              </a:solidFill>
              <a:latin typeface="Georgia"/>
            </a:endParaRPr>
          </a:p>
          <a:p>
            <a:r>
              <a:rPr lang="en-US" sz="2800" kern="0" dirty="0">
                <a:solidFill>
                  <a:srgbClr val="000000"/>
                </a:solidFill>
                <a:latin typeface="Georgia"/>
              </a:rPr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219912"/>
            <a:ext cx="7573432" cy="37057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4976" y="5272228"/>
            <a:ext cx="576311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Make sure name is same as shown in project structure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2140366" y="4361147"/>
            <a:ext cx="996821" cy="154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40366" y="4546533"/>
            <a:ext cx="1207745" cy="1430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40366" y="4918038"/>
            <a:ext cx="996821" cy="15474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43003" y="3404381"/>
            <a:ext cx="703385" cy="211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53125" y="3404381"/>
            <a:ext cx="1189017" cy="2110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42142" y="3405760"/>
            <a:ext cx="996821" cy="2096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250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981200" y="274680"/>
            <a:ext cx="8228880" cy="470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US" sz="3600" b="1" kern="0" dirty="0">
                <a:solidFill>
                  <a:srgbClr val="000000"/>
                </a:solidFill>
                <a:latin typeface="Calibri"/>
              </a:rPr>
              <a:t>First Cardboard App: 360 Video Viewer</a:t>
            </a:r>
            <a:endParaRPr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397030" y="933480"/>
            <a:ext cx="9397219" cy="47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Georgia"/>
              </a:rPr>
              <a:t>Now open the app modules build.gradle file and make following changes:</a:t>
            </a:r>
          </a:p>
          <a:p>
            <a:endParaRPr lang="en-US" sz="2800" kern="0" dirty="0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25" y="2077475"/>
            <a:ext cx="9488224" cy="31532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39286" y="3981157"/>
            <a:ext cx="4937760" cy="829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232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981200" y="274680"/>
            <a:ext cx="8228880" cy="470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US" sz="3600" b="1" kern="0" dirty="0">
                <a:solidFill>
                  <a:srgbClr val="000000"/>
                </a:solidFill>
                <a:latin typeface="Calibri"/>
              </a:rPr>
              <a:t>First Cardboard App: 360 Video Viewer</a:t>
            </a:r>
            <a:endParaRPr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397030" y="933480"/>
            <a:ext cx="9397219" cy="47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Georgia"/>
              </a:rPr>
              <a:t>At this point, we have added all the necessary dependencies which are necessary for creating 360 video viewer.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Georgia"/>
              </a:rPr>
              <a:t>Now we will create the layout file.</a:t>
            </a:r>
          </a:p>
          <a:p>
            <a:endParaRPr lang="en-US" sz="2000" kern="0" dirty="0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32" y="2085310"/>
            <a:ext cx="8869013" cy="40763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76911" y="3305908"/>
            <a:ext cx="3291840" cy="787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63467" y="3376637"/>
            <a:ext cx="3428533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This component renders the 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video for Cardboard.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8468751" y="3699802"/>
            <a:ext cx="294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406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981200" y="274680"/>
            <a:ext cx="8228880" cy="470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US" sz="3600" b="1" kern="0" dirty="0">
                <a:solidFill>
                  <a:srgbClr val="000000"/>
                </a:solidFill>
                <a:latin typeface="Calibri"/>
              </a:rPr>
              <a:t>First Cardboard App: 360 Video Viewer</a:t>
            </a:r>
            <a:endParaRPr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397030" y="933480"/>
            <a:ext cx="9397219" cy="47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Georgia"/>
              </a:rPr>
              <a:t>After creating layout now we will add Java code for actions and loading the video from assests.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kern="0" dirty="0">
              <a:solidFill>
                <a:srgbClr val="000000"/>
              </a:solidFill>
              <a:latin typeface="Georgi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Georgia"/>
              </a:rPr>
              <a:t>Open the tutorial downloaded from the spread sheet and copy the code of MainActivity.java to your Activity 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kern="0" dirty="0">
              <a:solidFill>
                <a:srgbClr val="000000"/>
              </a:solidFill>
              <a:latin typeface="Georgi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Georgia"/>
              </a:rPr>
              <a:t>This code is complete code which consists of following features:</a:t>
            </a:r>
          </a:p>
          <a:p>
            <a:pPr lvl="1">
              <a:lnSpc>
                <a:spcPct val="150000"/>
              </a:lnSpc>
            </a:pPr>
            <a:r>
              <a:rPr lang="en-US" sz="2000" kern="0" dirty="0">
                <a:solidFill>
                  <a:srgbClr val="000000"/>
                </a:solidFill>
                <a:latin typeface="Georgia"/>
              </a:rPr>
              <a:t>Code snippets for loading video in background</a:t>
            </a:r>
          </a:p>
          <a:p>
            <a:pPr lvl="1">
              <a:lnSpc>
                <a:spcPct val="150000"/>
              </a:lnSpc>
            </a:pPr>
            <a:r>
              <a:rPr lang="en-US" sz="2000" kern="0" dirty="0">
                <a:solidFill>
                  <a:srgbClr val="000000"/>
                </a:solidFill>
                <a:latin typeface="Georgia"/>
              </a:rPr>
              <a:t>Code snippets for updating </a:t>
            </a:r>
            <a:r>
              <a:rPr lang="en-US" sz="2000" kern="0" dirty="0" err="1">
                <a:solidFill>
                  <a:srgbClr val="000000"/>
                </a:solidFill>
                <a:latin typeface="Georgia"/>
              </a:rPr>
              <a:t>seekbar</a:t>
            </a:r>
            <a:r>
              <a:rPr lang="en-US" sz="2000" kern="0" dirty="0">
                <a:solidFill>
                  <a:srgbClr val="000000"/>
                </a:solidFill>
                <a:latin typeface="Georgia"/>
              </a:rPr>
              <a:t> based on timeframes</a:t>
            </a:r>
          </a:p>
          <a:p>
            <a:pPr lvl="1">
              <a:lnSpc>
                <a:spcPct val="150000"/>
              </a:lnSpc>
            </a:pPr>
            <a:r>
              <a:rPr lang="en-US" sz="2000" kern="0" dirty="0">
                <a:solidFill>
                  <a:srgbClr val="000000"/>
                </a:solidFill>
                <a:latin typeface="Georgia"/>
              </a:rPr>
              <a:t>Code snippets for handling volume and start/pause operations</a:t>
            </a:r>
          </a:p>
          <a:p>
            <a:pPr lvl="1">
              <a:lnSpc>
                <a:spcPct val="150000"/>
              </a:lnSpc>
            </a:pPr>
            <a:r>
              <a:rPr lang="en-US" sz="2000" kern="0" dirty="0">
                <a:solidFill>
                  <a:srgbClr val="000000"/>
                </a:solidFill>
                <a:latin typeface="Georgia"/>
              </a:rPr>
              <a:t>Code snippets for handling state changes ( Rotation of Device)</a:t>
            </a:r>
          </a:p>
          <a:p>
            <a:r>
              <a:rPr lang="en-US" sz="2000" kern="0" dirty="0">
                <a:solidFill>
                  <a:srgbClr val="000000"/>
                </a:solidFill>
                <a:latin typeface="Georgi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43456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981200" y="274680"/>
            <a:ext cx="8228880" cy="470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US" sz="3600" b="1" kern="0" dirty="0">
                <a:solidFill>
                  <a:srgbClr val="000000"/>
                </a:solidFill>
                <a:latin typeface="Calibri"/>
              </a:rPr>
              <a:t>First Cardboard App: 360 Video Viewer</a:t>
            </a:r>
            <a:endParaRPr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397030" y="933480"/>
            <a:ext cx="9397219" cy="47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Georgia"/>
              </a:rPr>
              <a:t>Code snippet for initializing the views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kern="0" dirty="0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135" y="1488080"/>
            <a:ext cx="4887007" cy="41534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27938" y="3287520"/>
            <a:ext cx="4754880" cy="2354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79630" y="2349304"/>
            <a:ext cx="900333" cy="195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482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40" y="2152693"/>
            <a:ext cx="5896798" cy="3938617"/>
          </a:xfrm>
          <a:prstGeom prst="rect">
            <a:avLst/>
          </a:prstGeom>
        </p:spPr>
      </p:pic>
      <p:sp>
        <p:nvSpPr>
          <p:cNvPr id="75" name="CustomShape 1"/>
          <p:cNvSpPr/>
          <p:nvPr/>
        </p:nvSpPr>
        <p:spPr>
          <a:xfrm>
            <a:off x="1981200" y="274680"/>
            <a:ext cx="8228880" cy="470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US" sz="3600" b="1" kern="0" dirty="0">
                <a:solidFill>
                  <a:srgbClr val="000000"/>
                </a:solidFill>
                <a:latin typeface="Calibri"/>
              </a:rPr>
              <a:t>First Cardboard App: 360 Video Viewer</a:t>
            </a:r>
            <a:endParaRPr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397030" y="933480"/>
            <a:ext cx="9397219" cy="47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Georgia"/>
              </a:rPr>
              <a:t>Code snippet for loading video in background</a:t>
            </a:r>
          </a:p>
        </p:txBody>
      </p:sp>
    </p:spTree>
    <p:extLst>
      <p:ext uri="{BB962C8B-B14F-4D97-AF65-F5344CB8AC3E}">
        <p14:creationId xmlns:p14="http://schemas.microsoft.com/office/powerpoint/2010/main" val="8988930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981200" y="274680"/>
            <a:ext cx="8228880" cy="470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US" sz="3600" b="1" kern="0" dirty="0">
                <a:solidFill>
                  <a:srgbClr val="000000"/>
                </a:solidFill>
                <a:latin typeface="Calibri"/>
              </a:rPr>
              <a:t>First Cardboard App: 360 Video Viewer</a:t>
            </a:r>
            <a:endParaRPr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397030" y="1046022"/>
            <a:ext cx="9397219" cy="47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Georgia"/>
              </a:rPr>
              <a:t>Code snippet for updating the </a:t>
            </a:r>
            <a:r>
              <a:rPr lang="en-US" sz="2000" kern="0" dirty="0" err="1">
                <a:solidFill>
                  <a:srgbClr val="000000"/>
                </a:solidFill>
                <a:latin typeface="Georgia"/>
              </a:rPr>
              <a:t>seekbar</a:t>
            </a:r>
            <a:r>
              <a:rPr lang="en-US" sz="2000" kern="0" dirty="0">
                <a:solidFill>
                  <a:srgbClr val="000000"/>
                </a:solidFill>
                <a:latin typeface="Georgia"/>
              </a:rPr>
              <a:t> based on timeframes of video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64" y="1871003"/>
            <a:ext cx="5887272" cy="31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329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US" sz="4400" b="1" kern="0" dirty="0">
                <a:solidFill>
                  <a:srgbClr val="000000"/>
                </a:solidFill>
                <a:latin typeface="Calibri"/>
                <a:ea typeface="Calibri"/>
              </a:rPr>
              <a:t>Topics</a:t>
            </a:r>
          </a:p>
        </p:txBody>
      </p:sp>
      <p:sp>
        <p:nvSpPr>
          <p:cNvPr id="76" name="CustomShape 2"/>
          <p:cNvSpPr/>
          <p:nvPr/>
        </p:nvSpPr>
        <p:spPr>
          <a:xfrm>
            <a:off x="1434905" y="1665000"/>
            <a:ext cx="9326880" cy="47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Georgia"/>
                <a:ea typeface="Georgia"/>
              </a:rPr>
              <a:t>Google Cardboard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Georgia"/>
                <a:ea typeface="Georgia"/>
              </a:rPr>
              <a:t>Environment Setup for Development</a:t>
            </a:r>
          </a:p>
          <a:p>
            <a:endParaRPr sz="2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26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981200" y="274680"/>
            <a:ext cx="8228880" cy="470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US" sz="3600" b="1" kern="0" dirty="0">
                <a:solidFill>
                  <a:srgbClr val="000000"/>
                </a:solidFill>
                <a:latin typeface="Calibri"/>
              </a:rPr>
              <a:t>First Cardboard App: 360 Video Viewer</a:t>
            </a:r>
            <a:endParaRPr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397030" y="1285172"/>
            <a:ext cx="9397219" cy="47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Georgia"/>
              </a:rPr>
              <a:t>Code snippet for mute and unmute the video</a:t>
            </a:r>
          </a:p>
          <a:p>
            <a:endParaRPr lang="en-US" sz="2000" kern="0" dirty="0">
              <a:solidFill>
                <a:srgbClr val="000000"/>
              </a:solidFill>
              <a:latin typeface="Georgia"/>
            </a:endParaRPr>
          </a:p>
          <a:p>
            <a:endParaRPr lang="en-US" sz="2000" kern="0" dirty="0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03" y="2686929"/>
            <a:ext cx="6611815" cy="19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777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981200" y="274680"/>
            <a:ext cx="8228880" cy="470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US" sz="3600" b="1" kern="0" dirty="0">
                <a:solidFill>
                  <a:srgbClr val="000000"/>
                </a:solidFill>
                <a:latin typeface="Calibri"/>
              </a:rPr>
              <a:t>First Cardboard App: 360 Video Viewer</a:t>
            </a:r>
            <a:endParaRPr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397028" y="961615"/>
            <a:ext cx="9397219" cy="47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Georgia"/>
              </a:rPr>
              <a:t>Code snippet for </a:t>
            </a:r>
            <a:r>
              <a:rPr lang="en-US" sz="2000" kern="0" dirty="0" err="1">
                <a:solidFill>
                  <a:srgbClr val="000000"/>
                </a:solidFill>
                <a:latin typeface="Georgia"/>
              </a:rPr>
              <a:t>EventListener</a:t>
            </a:r>
            <a:r>
              <a:rPr lang="en-US" sz="2000" kern="0" dirty="0">
                <a:solidFill>
                  <a:srgbClr val="000000"/>
                </a:solidFill>
                <a:latin typeface="Georgia"/>
              </a:rPr>
              <a:t> of </a:t>
            </a:r>
            <a:r>
              <a:rPr lang="en-US" sz="2000" kern="0" dirty="0" err="1">
                <a:solidFill>
                  <a:srgbClr val="000000"/>
                </a:solidFill>
                <a:latin typeface="Georgia"/>
              </a:rPr>
              <a:t>VRViewer</a:t>
            </a:r>
            <a:endParaRPr lang="en-US" sz="2000" kern="0" dirty="0">
              <a:solidFill>
                <a:srgbClr val="000000"/>
              </a:solidFill>
              <a:latin typeface="Georgia"/>
            </a:endParaRPr>
          </a:p>
          <a:p>
            <a:endParaRPr lang="en-US" sz="2000" kern="0" dirty="0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6" y="1481115"/>
            <a:ext cx="5420481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481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981200" y="274680"/>
            <a:ext cx="8228880" cy="470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US" sz="3600" b="1" kern="0" dirty="0">
                <a:solidFill>
                  <a:srgbClr val="000000"/>
                </a:solidFill>
                <a:latin typeface="Calibri"/>
              </a:rPr>
              <a:t>First Cardboard App: 360 Video Viewer</a:t>
            </a:r>
            <a:endParaRPr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397030" y="895588"/>
            <a:ext cx="9397219" cy="47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Georgia"/>
              </a:rPr>
              <a:t>Kudos….. Your 360 video viewer is ready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Georgia"/>
              </a:rPr>
              <a:t>Connect your android device and run the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Georgia"/>
              </a:rPr>
              <a:t>Screenshots of Application</a:t>
            </a:r>
          </a:p>
          <a:p>
            <a:endParaRPr lang="en-US" sz="2000" kern="0" dirty="0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69" y="2090781"/>
            <a:ext cx="2622474" cy="44561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333" y="2090782"/>
            <a:ext cx="3216255" cy="445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0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981199" y="3014174"/>
            <a:ext cx="8228880" cy="470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US" sz="3600" b="1" kern="0" dirty="0">
                <a:solidFill>
                  <a:srgbClr val="000000"/>
                </a:solidFill>
                <a:latin typeface="Calibri"/>
              </a:rPr>
              <a:t>Thanks</a:t>
            </a:r>
            <a:endParaRPr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397030" y="895588"/>
            <a:ext cx="9397219" cy="47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solidFill>
                <a:srgbClr val="000000"/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496349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US" sz="4400" b="1" kern="0" dirty="0">
                <a:solidFill>
                  <a:srgbClr val="000000"/>
                </a:solidFill>
                <a:latin typeface="Calibri"/>
                <a:ea typeface="Calibri"/>
              </a:rPr>
              <a:t>Google Cardboard</a:t>
            </a:r>
            <a:endParaRPr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406769" y="1665000"/>
            <a:ext cx="9397219" cy="47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Georgia"/>
              </a:rPr>
              <a:t> Experience virtual reality in a simple, fun, and affordable way.</a:t>
            </a:r>
            <a:endParaRPr sz="2800" kern="0" dirty="0">
              <a:solidFill>
                <a:sysClr val="windowText" lastClr="000000"/>
              </a:solidFill>
            </a:endParaRPr>
          </a:p>
          <a:p>
            <a:endParaRPr lang="en-US" kern="0" dirty="0">
              <a:solidFill>
                <a:sysClr val="windowText" lastClr="000000"/>
              </a:solidFill>
            </a:endParaRPr>
          </a:p>
          <a:p>
            <a:endParaRPr kern="0" dirty="0">
              <a:solidFill>
                <a:sysClr val="windowText" lastClr="000000"/>
              </a:solidFill>
            </a:endParaRPr>
          </a:p>
          <a:p>
            <a:endParaRPr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69" y="3306934"/>
            <a:ext cx="4225217" cy="2587430"/>
          </a:xfrm>
          <a:prstGeom prst="rect">
            <a:avLst/>
          </a:prstGeom>
        </p:spPr>
      </p:pic>
      <p:pic>
        <p:nvPicPr>
          <p:cNvPr id="1028" name="Picture 4" descr="Image result for google cardbo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96" y="3039647"/>
            <a:ext cx="3795211" cy="240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4713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US" sz="3600" b="1" kern="0" dirty="0">
                <a:solidFill>
                  <a:srgbClr val="000000"/>
                </a:solidFill>
                <a:latin typeface="Calibri"/>
                <a:ea typeface="Calibri"/>
              </a:rPr>
              <a:t>Environment Setup For Development</a:t>
            </a:r>
            <a:endParaRPr sz="3600"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406769" y="1665000"/>
            <a:ext cx="9397219" cy="47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Georgia"/>
              </a:rPr>
              <a:t>Required Software &amp; Tools: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ü"/>
            </a:pPr>
            <a:r>
              <a:rPr lang="en-US" sz="2400" kern="0" dirty="0">
                <a:solidFill>
                  <a:srgbClr val="000000"/>
                </a:solidFill>
                <a:latin typeface="Georgia"/>
              </a:rPr>
              <a:t>Android Studio 2.2.2 or Higher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ü"/>
            </a:pPr>
            <a:r>
              <a:rPr lang="en-US" sz="2400" kern="0" dirty="0">
                <a:solidFill>
                  <a:srgbClr val="000000"/>
                </a:solidFill>
                <a:latin typeface="Georgia"/>
              </a:rPr>
              <a:t>Version 25 of Android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ü"/>
            </a:pPr>
            <a:r>
              <a:rPr lang="en-US" sz="2400" kern="0" dirty="0">
                <a:solidFill>
                  <a:srgbClr val="000000"/>
                </a:solidFill>
                <a:latin typeface="Georgia"/>
              </a:rPr>
              <a:t>Gradle 23.0.1 or higher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ü"/>
            </a:pPr>
            <a:r>
              <a:rPr lang="en-US" sz="2400" kern="0" dirty="0">
                <a:solidFill>
                  <a:srgbClr val="000000"/>
                </a:solidFill>
                <a:latin typeface="Georgia"/>
              </a:rPr>
              <a:t>Android device running Android 4.4 (KitKat) or higher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Georgia"/>
              </a:rPr>
              <a:t>Clone the GVR SDK from the </a:t>
            </a:r>
            <a:r>
              <a:rPr lang="en-US" sz="2400" kern="0" dirty="0" err="1">
                <a:solidFill>
                  <a:srgbClr val="000000"/>
                </a:solidFill>
                <a:latin typeface="Georgia"/>
              </a:rPr>
              <a:t>gvr</a:t>
            </a:r>
            <a:r>
              <a:rPr lang="en-US" sz="2400" kern="0" dirty="0">
                <a:solidFill>
                  <a:srgbClr val="000000"/>
                </a:solidFill>
                <a:latin typeface="Georgia"/>
              </a:rPr>
              <a:t>-android-</a:t>
            </a:r>
            <a:r>
              <a:rPr lang="en-US" sz="2400" kern="0" dirty="0" err="1">
                <a:solidFill>
                  <a:srgbClr val="000000"/>
                </a:solidFill>
                <a:latin typeface="Georgia"/>
              </a:rPr>
              <a:t>sdk</a:t>
            </a:r>
            <a:r>
              <a:rPr lang="en-US" sz="2400" kern="0" dirty="0">
                <a:solidFill>
                  <a:srgbClr val="000000"/>
                </a:solidFill>
                <a:latin typeface="Georgia"/>
              </a:rPr>
              <a:t> GitHub repository by running the following command: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400" kern="0" dirty="0" err="1">
                <a:solidFill>
                  <a:schemeClr val="tx2"/>
                </a:solidFill>
                <a:latin typeface="Georgia"/>
              </a:rPr>
              <a:t>git</a:t>
            </a:r>
            <a:r>
              <a:rPr lang="en-US" sz="2400" kern="0" dirty="0">
                <a:solidFill>
                  <a:schemeClr val="tx2"/>
                </a:solidFill>
                <a:latin typeface="Georgia"/>
              </a:rPr>
              <a:t> clone https://github.com/googlevr/gvr-android-sdk.git</a:t>
            </a:r>
          </a:p>
          <a:p>
            <a:pPr lvl="1"/>
            <a:endParaRPr sz="2400" kern="0" dirty="0">
              <a:solidFill>
                <a:sysClr val="windowText" lastClr="000000"/>
              </a:solidFill>
            </a:endParaRPr>
          </a:p>
          <a:p>
            <a:endParaRPr lang="en-US" sz="2400" kern="0" dirty="0">
              <a:solidFill>
                <a:sysClr val="windowText" lastClr="000000"/>
              </a:solidFill>
            </a:endParaRPr>
          </a:p>
          <a:p>
            <a:endParaRPr sz="2400" kern="0" dirty="0">
              <a:solidFill>
                <a:sysClr val="windowText" lastClr="000000"/>
              </a:solidFill>
            </a:endParaRPr>
          </a:p>
          <a:p>
            <a:endParaRPr sz="2400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8961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076178" y="274680"/>
            <a:ext cx="10058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US" sz="3600" b="1" kern="0" dirty="0">
                <a:solidFill>
                  <a:srgbClr val="000000"/>
                </a:solidFill>
                <a:latin typeface="Calibri"/>
                <a:ea typeface="Calibri"/>
              </a:rPr>
              <a:t>Environment Setup For Development</a:t>
            </a:r>
            <a:endParaRPr sz="3600"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076179" y="1301858"/>
            <a:ext cx="10268580" cy="50712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Georgia"/>
              </a:rPr>
              <a:t>Open downloaded project in android studio</a:t>
            </a:r>
          </a:p>
          <a:p>
            <a:endParaRPr lang="en-US" sz="2800" kern="0" dirty="0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8" y="2249697"/>
            <a:ext cx="10058400" cy="41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73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US" sz="4400" b="1" kern="0" dirty="0">
                <a:solidFill>
                  <a:srgbClr val="000000"/>
                </a:solidFill>
                <a:latin typeface="Calibri"/>
                <a:ea typeface="Calibri"/>
              </a:rPr>
              <a:t>Environment Setup For Development</a:t>
            </a:r>
            <a:endParaRPr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406769" y="1665000"/>
            <a:ext cx="9397219" cy="47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Georgia"/>
              </a:rPr>
              <a:t>Now run any of the sample package to build the 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88" y="2351393"/>
            <a:ext cx="10058400" cy="40216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62511" y="2827607"/>
            <a:ext cx="1589649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969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US" sz="4400" b="1" kern="0" dirty="0">
                <a:solidFill>
                  <a:srgbClr val="000000"/>
                </a:solidFill>
                <a:latin typeface="Calibri"/>
              </a:rPr>
              <a:t>First Cardboard App: 360 Video Viewer</a:t>
            </a:r>
            <a:endParaRPr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406769" y="1665000"/>
            <a:ext cx="9397219" cy="47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Georgia"/>
              </a:rPr>
              <a:t>Open the project provided into tutorial</a:t>
            </a:r>
          </a:p>
          <a:p>
            <a:endParaRPr lang="en-US" sz="2800" kern="0" dirty="0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8" y="2280639"/>
            <a:ext cx="10058400" cy="40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570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US" sz="3600" b="1" kern="0" dirty="0">
                <a:solidFill>
                  <a:srgbClr val="000000"/>
                </a:solidFill>
                <a:latin typeface="Calibri"/>
              </a:rPr>
              <a:t>First Cardboard App: 360 Video Viewer</a:t>
            </a:r>
            <a:endParaRPr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406769" y="1665000"/>
            <a:ext cx="9397219" cy="47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Georgia"/>
              </a:rPr>
              <a:t>Prepare the basic structure of project:</a:t>
            </a:r>
          </a:p>
          <a:p>
            <a:pPr lvl="1">
              <a:lnSpc>
                <a:spcPct val="150000"/>
              </a:lnSpc>
            </a:pPr>
            <a:r>
              <a:rPr lang="en-US" sz="2000" kern="0" dirty="0">
                <a:solidFill>
                  <a:srgbClr val="000000"/>
                </a:solidFill>
                <a:latin typeface="Georgia"/>
              </a:rPr>
              <a:t>Create new project in android studio</a:t>
            </a:r>
          </a:p>
          <a:p>
            <a:pPr lvl="1">
              <a:lnSpc>
                <a:spcPct val="150000"/>
              </a:lnSpc>
            </a:pPr>
            <a:r>
              <a:rPr lang="en-US" sz="2000" kern="0" dirty="0">
                <a:solidFill>
                  <a:srgbClr val="000000"/>
                </a:solidFill>
                <a:latin typeface="Georgia"/>
              </a:rPr>
              <a:t>Set minimum SDK to Android 4.4</a:t>
            </a:r>
          </a:p>
          <a:p>
            <a:pPr lvl="1">
              <a:lnSpc>
                <a:spcPct val="150000"/>
              </a:lnSpc>
            </a:pPr>
            <a:r>
              <a:rPr lang="en-US" sz="2000" kern="0" dirty="0">
                <a:solidFill>
                  <a:srgbClr val="000000"/>
                </a:solidFill>
                <a:latin typeface="Georgia"/>
              </a:rPr>
              <a:t>Create empty activity</a:t>
            </a:r>
            <a:endParaRPr lang="en-US" sz="2400" kern="0" dirty="0">
              <a:solidFill>
                <a:srgbClr val="000000"/>
              </a:solidFill>
              <a:latin typeface="Georgia"/>
            </a:endParaRPr>
          </a:p>
          <a:p>
            <a:pPr lvl="1">
              <a:lnSpc>
                <a:spcPct val="150000"/>
              </a:lnSpc>
            </a:pPr>
            <a:r>
              <a:rPr lang="en-US" sz="2000" kern="0" dirty="0">
                <a:solidFill>
                  <a:srgbClr val="000000"/>
                </a:solidFill>
                <a:latin typeface="Georgia"/>
              </a:rPr>
              <a:t>Click “Finish”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Georgia"/>
              </a:rPr>
              <a:t>Now we have to import necessary packages for creating cardboard application.</a:t>
            </a:r>
          </a:p>
          <a:p>
            <a:endParaRPr lang="en-US" sz="2800" kern="0" dirty="0">
              <a:solidFill>
                <a:srgbClr val="000000"/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3962935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US" sz="3600" b="1" kern="0" dirty="0">
                <a:solidFill>
                  <a:srgbClr val="000000"/>
                </a:solidFill>
                <a:latin typeface="Calibri"/>
              </a:rPr>
              <a:t>First Cardboard App: 360 Video Viewer</a:t>
            </a:r>
            <a:endParaRPr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406769" y="1665000"/>
            <a:ext cx="9397219" cy="47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Georgia"/>
              </a:rPr>
              <a:t>Right click on the project and select create new module</a:t>
            </a:r>
          </a:p>
          <a:p>
            <a:endParaRPr lang="en-US" sz="2800" kern="0" dirty="0">
              <a:solidFill>
                <a:srgbClr val="000000"/>
              </a:solidFill>
              <a:latin typeface="Georgia"/>
            </a:endParaRPr>
          </a:p>
          <a:p>
            <a:endParaRPr lang="en-US" sz="2800" kern="0" dirty="0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58" y="2444273"/>
            <a:ext cx="10058400" cy="41768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06769" y="2897945"/>
            <a:ext cx="4586068" cy="436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665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542</Words>
  <Application>Microsoft Office PowerPoint</Application>
  <PresentationFormat>Widescreen</PresentationFormat>
  <Paragraphs>105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Marmik Patel</dc:creator>
  <cp:lastModifiedBy>Nagulapati, Rohithkumar (UMKC-Student)</cp:lastModifiedBy>
  <cp:revision>29</cp:revision>
  <dcterms:created xsi:type="dcterms:W3CDTF">2017-02-13T21:57:13Z</dcterms:created>
  <dcterms:modified xsi:type="dcterms:W3CDTF">2018-02-15T19:32:07Z</dcterms:modified>
</cp:coreProperties>
</file>