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5" r:id="rId6"/>
    <p:sldId id="277" r:id="rId7"/>
    <p:sldId id="260" r:id="rId8"/>
    <p:sldId id="265" r:id="rId9"/>
    <p:sldId id="261" r:id="rId10"/>
    <p:sldId id="274" r:id="rId11"/>
    <p:sldId id="278" r:id="rId12"/>
    <p:sldId id="279" r:id="rId13"/>
    <p:sldId id="262" r:id="rId14"/>
    <p:sldId id="263" r:id="rId15"/>
    <p:sldId id="264" r:id="rId16"/>
    <p:sldId id="266" r:id="rId17"/>
    <p:sldId id="268" r:id="rId18"/>
    <p:sldId id="269" r:id="rId19"/>
    <p:sldId id="270" r:id="rId20"/>
    <p:sldId id="271" r:id="rId21"/>
    <p:sldId id="272" r:id="rId22"/>
    <p:sldId id="276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 autoAdjust="0"/>
    <p:restoredTop sz="94643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4C5B-393C-4CF0-9D9B-5F5EC67B026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3FB3-19F5-4394-889B-930EB3C9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2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4C5B-393C-4CF0-9D9B-5F5EC67B026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3FB3-19F5-4394-889B-930EB3C9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4C5B-393C-4CF0-9D9B-5F5EC67B026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3FB3-19F5-4394-889B-930EB3C9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0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4C5B-393C-4CF0-9D9B-5F5EC67B026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3FB3-19F5-4394-889B-930EB3C9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4C5B-393C-4CF0-9D9B-5F5EC67B026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3FB3-19F5-4394-889B-930EB3C9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4C5B-393C-4CF0-9D9B-5F5EC67B026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3FB3-19F5-4394-889B-930EB3C9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4C5B-393C-4CF0-9D9B-5F5EC67B026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3FB3-19F5-4394-889B-930EB3C9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5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4C5B-393C-4CF0-9D9B-5F5EC67B026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3FB3-19F5-4394-889B-930EB3C9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6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4C5B-393C-4CF0-9D9B-5F5EC67B026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3FB3-19F5-4394-889B-930EB3C9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4C5B-393C-4CF0-9D9B-5F5EC67B026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3FB3-19F5-4394-889B-930EB3C9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9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4C5B-393C-4CF0-9D9B-5F5EC67B026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3FB3-19F5-4394-889B-930EB3C9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6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4C5B-393C-4CF0-9D9B-5F5EC67B0264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D3FB3-19F5-4394-889B-930EB3C9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enhub.com/guides/getting-started-with-epics-in-zenhu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zenhub.com/guides/getting-started-with-epics-in-zenhub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eorgia" pitchFamily="18" charset="0"/>
              </a:rPr>
              <a:t>CS5551 Advanced </a:t>
            </a:r>
            <a:r>
              <a:rPr lang="en-US">
                <a:latin typeface="Georgia" pitchFamily="18" charset="0"/>
              </a:rPr>
              <a:t>Software Engineering</a:t>
            </a:r>
            <a:br>
              <a:rPr lang="en-US">
                <a:latin typeface="Georgia" pitchFamily="18" charset="0"/>
              </a:rPr>
            </a:br>
            <a:r>
              <a:rPr lang="en-US">
                <a:latin typeface="Georgia" pitchFamily="18" charset="0"/>
              </a:rPr>
              <a:t>Agile </a:t>
            </a:r>
            <a:r>
              <a:rPr lang="en-US" dirty="0">
                <a:latin typeface="Georgia" pitchFamily="18" charset="0"/>
              </a:rPr>
              <a:t>Process Model: Scrum</a:t>
            </a:r>
          </a:p>
        </p:txBody>
      </p:sp>
      <p:sp>
        <p:nvSpPr>
          <p:cNvPr id="4" name="Rectangle 3"/>
          <p:cNvSpPr/>
          <p:nvPr/>
        </p:nvSpPr>
        <p:spPr>
          <a:xfrm>
            <a:off x="24063" y="6211669"/>
            <a:ext cx="8943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1" dirty="0">
                <a:latin typeface="Georgia" pitchFamily="18" charset="0"/>
              </a:rPr>
              <a:t>Reference: Software Engineering: A Practitioner’s Approach,</a:t>
            </a:r>
            <a:r>
              <a:rPr lang="en-US" sz="1400" b="0" dirty="0">
                <a:latin typeface="Georgia" pitchFamily="18" charset="0"/>
              </a:rPr>
              <a:t> 6/e and are provided with permission by R.S. Pressman &amp; Associates, Inc., copyright © 1996, 2001, 2005</a:t>
            </a:r>
            <a:endParaRPr lang="en-US" sz="1400" b="0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6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Example: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ZenHub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: Issue (Story)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" y="1600200"/>
            <a:ext cx="886436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Example: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ZenHub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: Epics/Issue </a:t>
            </a:r>
          </a:p>
        </p:txBody>
      </p:sp>
      <p:pic>
        <p:nvPicPr>
          <p:cNvPr id="4" name="Picture 4" descr="Screen Shot 2017-08-29 at 4.50.0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770" y="2419259"/>
            <a:ext cx="9270880" cy="4221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2650" y="6484189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dirty="0"/>
              <a:t>https://www.zenhub.com/guides/zenhub-tour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375" y="1247775"/>
            <a:ext cx="8646727" cy="16312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sz="2000" dirty="0">
                <a:solidFill>
                  <a:srgbClr val="5E60BA"/>
                </a:solidFill>
                <a:latin typeface="proxima-nova"/>
                <a:hlinkClick r:id="rId3"/>
              </a:rPr>
              <a:t>ZenHub Epics</a:t>
            </a:r>
            <a:r>
              <a:rPr sz="2000" dirty="0">
                <a:solidFill>
                  <a:srgbClr val="333D47"/>
                </a:solidFill>
                <a:latin typeface="proxima-nova"/>
              </a:rPr>
              <a:t> add a crucial layer of hierarchy to your GitHub Issues. </a:t>
            </a:r>
            <a:endParaRPr lang="en-US" sz="2000" dirty="0">
              <a:solidFill>
                <a:srgbClr val="000000"/>
              </a:solidFill>
              <a:latin typeface="Calibri"/>
            </a:endParaRPr>
          </a:p>
          <a:p>
            <a:r>
              <a:rPr sz="2000" dirty="0">
                <a:solidFill>
                  <a:srgbClr val="333D47"/>
                </a:solidFill>
                <a:latin typeface="proxima-nova"/>
              </a:rPr>
              <a:t>- control end-to-end over the release process. </a:t>
            </a:r>
            <a:endParaRPr lang="en-US" sz="2000" dirty="0">
              <a:solidFill>
                <a:srgbClr val="000000"/>
              </a:solidFill>
              <a:latin typeface="Calibri"/>
            </a:endParaRPr>
          </a:p>
          <a:p>
            <a:r>
              <a:rPr sz="2000" dirty="0">
                <a:solidFill>
                  <a:srgbClr val="333D47"/>
                </a:solidFill>
                <a:latin typeface="proxima-nova"/>
              </a:rPr>
              <a:t>- bundle similar tasks into themes of work</a:t>
            </a:r>
            <a:endParaRPr lang="en-US" sz="2000" dirty="0">
              <a:solidFill>
                <a:srgbClr val="000000"/>
              </a:solidFill>
              <a:latin typeface="Calibri"/>
            </a:endParaRPr>
          </a:p>
          <a:p>
            <a:r>
              <a:rPr lang="en-US" sz="2000" dirty="0">
                <a:solidFill>
                  <a:srgbClr val="333D47"/>
                </a:solidFill>
                <a:latin typeface="proxima-nova"/>
              </a:rPr>
              <a:t>- a “user story” is the smallest unit of work,</a:t>
            </a:r>
            <a:endParaRPr lang="en-US" sz="2000" dirty="0">
              <a:solidFill>
                <a:srgbClr val="000000"/>
              </a:solidFill>
              <a:latin typeface="Calibri"/>
            </a:endParaRPr>
          </a:p>
          <a:p>
            <a:r>
              <a:rPr lang="en-US" sz="2000" dirty="0">
                <a:solidFill>
                  <a:srgbClr val="333D47"/>
                </a:solidFill>
                <a:latin typeface="proxima-nova"/>
              </a:rPr>
              <a:t>- an Epic is essentially a “big” user story.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148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Example: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ZenHub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: Epics/Issue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375" y="1247775"/>
            <a:ext cx="8646727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sz="2000" dirty="0">
                <a:solidFill>
                  <a:srgbClr val="5E60BA"/>
                </a:solidFill>
                <a:latin typeface="proxima-nova"/>
                <a:hlinkClick r:id="rId2"/>
              </a:rPr>
              <a:t>ZenHub Epics</a:t>
            </a:r>
            <a:r>
              <a:rPr sz="2000" dirty="0">
                <a:solidFill>
                  <a:srgbClr val="333D47"/>
                </a:solidFill>
                <a:latin typeface="proxima-nova"/>
              </a:rPr>
              <a:t> add a crucial layer of hierarchy to your GitHub Issues. </a:t>
            </a:r>
            <a:endParaRPr lang="en-US" sz="2000" dirty="0">
              <a:solidFill>
                <a:srgbClr val="000000"/>
              </a:solidFill>
              <a:latin typeface="Calibri"/>
            </a:endParaRPr>
          </a:p>
          <a:p>
            <a:r>
              <a:rPr lang="en-US" sz="2000" dirty="0">
                <a:solidFill>
                  <a:srgbClr val="333D47"/>
                </a:solidFill>
                <a:latin typeface="proxima-nova"/>
              </a:rPr>
              <a:t>- a “user story” is the smallest unit of work,</a:t>
            </a:r>
            <a:endParaRPr lang="en-US" sz="2000" dirty="0">
              <a:solidFill>
                <a:srgbClr val="000000"/>
              </a:solidFill>
              <a:latin typeface="Calibri"/>
            </a:endParaRPr>
          </a:p>
          <a:p>
            <a:r>
              <a:rPr lang="en-US" sz="2000" dirty="0">
                <a:solidFill>
                  <a:srgbClr val="333D47"/>
                </a:solidFill>
                <a:latin typeface="proxima-nova"/>
              </a:rPr>
              <a:t>- an Epic is essentially a “big” user story.</a:t>
            </a:r>
          </a:p>
          <a:p>
            <a:r>
              <a:rPr lang="en-US" sz="2000" dirty="0">
                <a:solidFill>
                  <a:srgbClr val="333D47"/>
                </a:solidFill>
                <a:latin typeface="proxima-nova"/>
              </a:rPr>
              <a:t>- GitHub issue is a user story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691615" y="6172200"/>
            <a:ext cx="792431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dirty="0"/>
              <a:t>https://www.zenhub.com/guides/getting-started-with-epics-in-zenhub</a:t>
            </a:r>
            <a:endParaRPr lang="en-US" dirty="0"/>
          </a:p>
        </p:txBody>
      </p:sp>
      <p:pic>
        <p:nvPicPr>
          <p:cNvPr id="3" name="Picture 4" descr="Screen Shot 2017-08-29 at 5.02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670" y="2886794"/>
            <a:ext cx="5612855" cy="309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0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itchFamily="18" charset="0"/>
              </a:rPr>
              <a:t>User Stories – I.N.V.E.S.T.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1800" b="1" dirty="0">
                <a:latin typeface="Georgia" pitchFamily="18" charset="0"/>
              </a:rPr>
              <a:t>Independent</a:t>
            </a:r>
            <a:r>
              <a:rPr lang="en-US" sz="1800" dirty="0">
                <a:latin typeface="Georgia" pitchFamily="18" charset="0"/>
              </a:rPr>
              <a:t> - For some systems, it's near impossible to make each feature completely independent. User Stories should be as independent as possible.</a:t>
            </a:r>
          </a:p>
          <a:p>
            <a:pPr marL="231775" indent="-231775">
              <a:lnSpc>
                <a:spcPct val="90000"/>
              </a:lnSpc>
              <a:spcBef>
                <a:spcPts val="1200"/>
              </a:spcBef>
            </a:pPr>
            <a:r>
              <a:rPr lang="en-US" sz="1800" b="1" dirty="0">
                <a:latin typeface="Georgia" pitchFamily="18" charset="0"/>
              </a:rPr>
              <a:t>Negotiable</a:t>
            </a:r>
            <a:r>
              <a:rPr lang="en-US" sz="1800" dirty="0">
                <a:latin typeface="Georgia" pitchFamily="18" charset="0"/>
              </a:rPr>
              <a:t> - User Stories are not a contract. They are reminders of features for the team to discuss and collaborate to clarify the details near the time of development. </a:t>
            </a:r>
          </a:p>
          <a:p>
            <a:pPr marL="231775" indent="-231775">
              <a:lnSpc>
                <a:spcPct val="90000"/>
              </a:lnSpc>
              <a:spcBef>
                <a:spcPts val="1200"/>
              </a:spcBef>
            </a:pPr>
            <a:r>
              <a:rPr lang="en-US" sz="1800" b="1" dirty="0">
                <a:latin typeface="Georgia" pitchFamily="18" charset="0"/>
              </a:rPr>
              <a:t>Valuable</a:t>
            </a:r>
            <a:r>
              <a:rPr lang="en-US" sz="1800" dirty="0">
                <a:latin typeface="Georgia" pitchFamily="18" charset="0"/>
              </a:rPr>
              <a:t> - User Stories should be valuable to the user (or owner) of the solution. They should be written in user language. They should be features, not tasks.</a:t>
            </a:r>
          </a:p>
          <a:p>
            <a:pPr marL="231775" indent="-231775">
              <a:lnSpc>
                <a:spcPct val="90000"/>
              </a:lnSpc>
              <a:spcBef>
                <a:spcPts val="1200"/>
              </a:spcBef>
            </a:pPr>
            <a:r>
              <a:rPr lang="en-US" sz="1800" b="1" dirty="0" err="1">
                <a:latin typeface="Georgia" pitchFamily="18" charset="0"/>
              </a:rPr>
              <a:t>Estimatable</a:t>
            </a:r>
            <a:r>
              <a:rPr lang="en-US" sz="1800" dirty="0">
                <a:latin typeface="Georgia" pitchFamily="18" charset="0"/>
              </a:rPr>
              <a:t> - User Stories need to be possible to estimate -- enough information to estimate, without being too detailed.</a:t>
            </a:r>
            <a:endParaRPr lang="en-US" sz="1800" i="1" dirty="0">
              <a:latin typeface="Georgia" pitchFamily="18" charset="0"/>
            </a:endParaRPr>
          </a:p>
          <a:p>
            <a:pPr marL="231775" indent="-231775">
              <a:lnSpc>
                <a:spcPct val="90000"/>
              </a:lnSpc>
              <a:spcBef>
                <a:spcPts val="1200"/>
              </a:spcBef>
            </a:pPr>
            <a:r>
              <a:rPr lang="en-US" sz="1800" b="1" dirty="0">
                <a:latin typeface="Georgia" pitchFamily="18" charset="0"/>
              </a:rPr>
              <a:t>Small</a:t>
            </a:r>
            <a:r>
              <a:rPr lang="en-US" sz="1800" dirty="0">
                <a:latin typeface="Georgia" pitchFamily="18" charset="0"/>
              </a:rPr>
              <a:t> - User Stories should be small. Not too small. But not too big.</a:t>
            </a:r>
          </a:p>
          <a:p>
            <a:pPr marL="231775" indent="-231775">
              <a:lnSpc>
                <a:spcPct val="90000"/>
              </a:lnSpc>
              <a:spcBef>
                <a:spcPts val="1200"/>
              </a:spcBef>
            </a:pPr>
            <a:r>
              <a:rPr lang="en-US" sz="1800" b="1" dirty="0">
                <a:latin typeface="Georgia" pitchFamily="18" charset="0"/>
              </a:rPr>
              <a:t>Testable</a:t>
            </a:r>
            <a:r>
              <a:rPr lang="en-US" sz="1800" dirty="0">
                <a:latin typeface="Georgia" pitchFamily="18" charset="0"/>
              </a:rPr>
              <a:t> - User Stories need to be worded in a way that is testable, i.e. not too subjective and to provide clear details of how the User Story will be tested.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400800"/>
            <a:ext cx="6179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itchFamily="18" charset="0"/>
              </a:rPr>
              <a:t>Source: http://www.agileforall.com/2009/05/new-to-agile-invest-in-good-user-stories/</a:t>
            </a:r>
          </a:p>
        </p:txBody>
      </p:sp>
    </p:spTree>
    <p:extLst>
      <p:ext uri="{BB962C8B-B14F-4D97-AF65-F5344CB8AC3E}">
        <p14:creationId xmlns:p14="http://schemas.microsoft.com/office/powerpoint/2010/main" val="73064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itchFamily="18" charset="0"/>
              </a:rPr>
              <a:t>Effort Estimation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>
                <a:latin typeface="Georgia" pitchFamily="18" charset="0"/>
              </a:rPr>
              <a:t>Points as a </a:t>
            </a:r>
            <a:r>
              <a:rPr lang="en-US" i="1" dirty="0">
                <a:latin typeface="Georgia" pitchFamily="18" charset="0"/>
              </a:rPr>
              <a:t>measure of effort</a:t>
            </a:r>
            <a:r>
              <a:rPr lang="en-US" dirty="0">
                <a:latin typeface="Georgia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eorgia" pitchFamily="18" charset="0"/>
              </a:rPr>
              <a:t>Effort refers to amount of work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eorgia" pitchFamily="18" charset="0"/>
              </a:rPr>
              <a:t>Units are time-based, e.g., person-days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eorgia" pitchFamily="18" charset="0"/>
              </a:rPr>
              <a:t>Usual definition is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Georgia" pitchFamily="18" charset="0"/>
              </a:rPr>
              <a:t>     1 point = 8 hours (perfect person-day)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eorgia" pitchFamily="18" charset="0"/>
              </a:rPr>
              <a:t>Velocity is based on number of hours available. Rule of thumb is about 75%, so ~6 hours of an 8 hour day.</a:t>
            </a:r>
          </a:p>
          <a:p>
            <a:endParaRPr lang="en-US" dirty="0">
              <a:latin typeface="Georg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7569" y="6234499"/>
            <a:ext cx="891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entury Schoolbook" pitchFamily="18" charset="0"/>
              </a:rPr>
              <a:t>Source: http://deepscrum.wordpress.com/2009/11/12/a-brief-defense-of-time-estimating-sizes-for-scrum-projects/</a:t>
            </a:r>
          </a:p>
        </p:txBody>
      </p:sp>
    </p:spTree>
    <p:extLst>
      <p:ext uri="{BB962C8B-B14F-4D97-AF65-F5344CB8AC3E}">
        <p14:creationId xmlns:p14="http://schemas.microsoft.com/office/powerpoint/2010/main" val="596871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itchFamily="18" charset="0"/>
              </a:rPr>
              <a:t>Effort Estimation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latin typeface="Georgia" pitchFamily="18" charset="0"/>
              </a:rPr>
              <a:t>Points as a </a:t>
            </a:r>
            <a:r>
              <a:rPr lang="en-US" i="1" dirty="0">
                <a:latin typeface="Georgia" pitchFamily="18" charset="0"/>
              </a:rPr>
              <a:t>measure of complexity</a:t>
            </a:r>
            <a:r>
              <a:rPr lang="en-US" dirty="0">
                <a:latin typeface="Georgia" pitchFamily="18" charset="0"/>
              </a:rPr>
              <a:t>:</a:t>
            </a:r>
          </a:p>
          <a:p>
            <a:r>
              <a:rPr lang="en-US" dirty="0">
                <a:latin typeface="Georgia" pitchFamily="18" charset="0"/>
              </a:rPr>
              <a:t>No standard means to define complexity</a:t>
            </a:r>
          </a:p>
          <a:p>
            <a:r>
              <a:rPr lang="en-US" dirty="0">
                <a:latin typeface="Georgia" pitchFamily="18" charset="0"/>
              </a:rPr>
              <a:t>Use a relative scale, sometimes compared to t-shirt sizes etc. </a:t>
            </a:r>
          </a:p>
          <a:p>
            <a:r>
              <a:rPr lang="en-US" dirty="0">
                <a:latin typeface="Georgia" pitchFamily="18" charset="0"/>
              </a:rPr>
              <a:t>Velocity is based on team history</a:t>
            </a:r>
          </a:p>
          <a:p>
            <a:endParaRPr lang="en-US" dirty="0">
              <a:latin typeface="Georgia" pitchFamily="18" charset="0"/>
            </a:endParaRPr>
          </a:p>
          <a:p>
            <a:endParaRPr lang="en-US" dirty="0">
              <a:solidFill>
                <a:srgbClr val="000000"/>
              </a:solidFill>
              <a:latin typeface="Georgia" pitchFamily="18" charset="0"/>
            </a:endParaRPr>
          </a:p>
          <a:p>
            <a:r>
              <a:rPr lang="en-US" dirty="0">
                <a:solidFill>
                  <a:srgbClr val="333D47"/>
                </a:solidFill>
                <a:latin typeface="Georgia" pitchFamily="18" charset="0"/>
              </a:rPr>
              <a:t>By default, </a:t>
            </a:r>
            <a:r>
              <a:rPr lang="en-US" dirty="0" err="1">
                <a:solidFill>
                  <a:srgbClr val="333D47"/>
                </a:solidFill>
                <a:latin typeface="Georgia" pitchFamily="18" charset="0"/>
              </a:rPr>
              <a:t>ZenHub</a:t>
            </a:r>
            <a:r>
              <a:rPr lang="en-US" dirty="0">
                <a:solidFill>
                  <a:srgbClr val="333D47"/>
                </a:solidFill>
                <a:latin typeface="Georgia" pitchFamily="18" charset="0"/>
              </a:rPr>
              <a:t> comes pre-loaded with 8 default story point estimates: </a:t>
            </a:r>
            <a:r>
              <a:rPr lang="en-US" b="1" dirty="0">
                <a:solidFill>
                  <a:srgbClr val="5E60BA"/>
                </a:solidFill>
                <a:latin typeface="Georgia" pitchFamily="18" charset="0"/>
              </a:rPr>
              <a:t>1, 2, 3, 5, 8, 13, 21, and 40</a:t>
            </a:r>
            <a:r>
              <a:rPr lang="en-US" dirty="0">
                <a:solidFill>
                  <a:srgbClr val="333D47"/>
                </a:solidFill>
                <a:latin typeface="Georgia" pitchFamily="18" charset="0"/>
              </a:rPr>
              <a:t>.</a:t>
            </a:r>
            <a:endParaRPr lang="en-US" dirty="0">
              <a:latin typeface="Georgia" pitchFamily="18" charset="0"/>
            </a:endParaRPr>
          </a:p>
          <a:p>
            <a:r>
              <a:rPr lang="en-US" dirty="0">
                <a:solidFill>
                  <a:srgbClr val="333D47"/>
                </a:solidFill>
                <a:latin typeface="Georgia" pitchFamily="18" charset="0"/>
              </a:rPr>
              <a:t>Any Issue that you want to estimate with an </a:t>
            </a:r>
            <a:r>
              <a:rPr lang="en-US" b="1" dirty="0">
                <a:solidFill>
                  <a:srgbClr val="5E60BA"/>
                </a:solidFill>
                <a:latin typeface="Georgia" pitchFamily="18" charset="0"/>
              </a:rPr>
              <a:t>21</a:t>
            </a:r>
            <a:r>
              <a:rPr lang="en-US" dirty="0">
                <a:solidFill>
                  <a:srgbClr val="333D47"/>
                </a:solidFill>
                <a:latin typeface="Georgia" pitchFamily="18" charset="0"/>
              </a:rPr>
              <a:t> or higher, velocity charts can be considered potentially too </a:t>
            </a:r>
            <a:r>
              <a:rPr lang="en-US" b="1" dirty="0">
                <a:solidFill>
                  <a:srgbClr val="333D47"/>
                </a:solidFill>
                <a:latin typeface="Georgia" pitchFamily="18" charset="0"/>
              </a:rPr>
              <a:t>very complex</a:t>
            </a:r>
            <a:r>
              <a:rPr lang="en-US" dirty="0">
                <a:solidFill>
                  <a:srgbClr val="333D47"/>
                </a:solidFill>
                <a:latin typeface="Georgia" pitchFamily="18" charset="0"/>
              </a:rPr>
              <a:t>.</a:t>
            </a:r>
            <a:endParaRPr dirty="0"/>
          </a:p>
          <a:p>
            <a:r>
              <a:rPr lang="en-US" dirty="0">
                <a:latin typeface="Georgia" pitchFamily="18" charset="0"/>
              </a:rPr>
              <a:t>https://www.zenhub.com/guides/your-first-sprint-using-zenhub#estimating-sprint-work</a:t>
            </a:r>
          </a:p>
          <a:p>
            <a:pPr marL="0" indent="0">
              <a:buNone/>
            </a:pPr>
            <a:endParaRPr lang="en-US" dirty="0">
              <a:latin typeface="Georgia" pitchFamily="18" charset="0"/>
            </a:endParaRPr>
          </a:p>
          <a:p>
            <a:pPr marL="0" indent="0">
              <a:buNone/>
            </a:pPr>
            <a:endParaRPr lang="en-US" dirty="0">
              <a:latin typeface="Georg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677" y="6350168"/>
            <a:ext cx="868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entury Schoolbook" pitchFamily="18" charset="0"/>
              </a:rPr>
              <a:t>Source: http://deepscrum.wordpress.com/2009/11/12/a-brief-defense-of-time-estimating-sizes-for-scrum-projects/</a:t>
            </a:r>
          </a:p>
        </p:txBody>
      </p:sp>
    </p:spTree>
    <p:extLst>
      <p:ext uri="{BB962C8B-B14F-4D97-AF65-F5344CB8AC3E}">
        <p14:creationId xmlns:p14="http://schemas.microsoft.com/office/powerpoint/2010/main" val="1093520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Georgia" pitchFamily="18" charset="0"/>
              </a:rPr>
              <a:t>Scrum Artifacts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Georgia" pitchFamily="18" charset="0"/>
              </a:rPr>
              <a:t>Product Vision </a:t>
            </a:r>
          </a:p>
          <a:p>
            <a:pPr eaLnBrk="1" hangingPunct="1"/>
            <a:r>
              <a:rPr lang="en-US" sz="2800" dirty="0">
                <a:latin typeface="Georgia" pitchFamily="18" charset="0"/>
              </a:rPr>
              <a:t>Product Backlog </a:t>
            </a:r>
          </a:p>
          <a:p>
            <a:pPr eaLnBrk="1" hangingPunct="1"/>
            <a:r>
              <a:rPr lang="en-US" sz="2800" dirty="0">
                <a:latin typeface="Georgia" pitchFamily="18" charset="0"/>
              </a:rPr>
              <a:t>Release Plan </a:t>
            </a:r>
          </a:p>
          <a:p>
            <a:pPr eaLnBrk="1" hangingPunct="1"/>
            <a:r>
              <a:rPr lang="en-US" sz="2800" dirty="0">
                <a:latin typeface="Georgia" pitchFamily="18" charset="0"/>
              </a:rPr>
              <a:t>Sprint Backlog</a:t>
            </a:r>
          </a:p>
          <a:p>
            <a:pPr eaLnBrk="1" hangingPunct="1"/>
            <a:r>
              <a:rPr lang="en-US" sz="2800" dirty="0">
                <a:latin typeface="Georgia" pitchFamily="18" charset="0"/>
              </a:rPr>
              <a:t>Sprint </a:t>
            </a:r>
            <a:r>
              <a:rPr lang="en-US" sz="2800" dirty="0" err="1">
                <a:latin typeface="Georgia" pitchFamily="18" charset="0"/>
              </a:rPr>
              <a:t>Burndown</a:t>
            </a:r>
            <a:endParaRPr lang="en-US" sz="2800" dirty="0">
              <a:latin typeface="Georgia" pitchFamily="18" charset="0"/>
            </a:endParaRPr>
          </a:p>
          <a:p>
            <a:pPr eaLnBrk="1" hangingPunct="1"/>
            <a:r>
              <a:rPr lang="en-US" sz="2800" dirty="0">
                <a:latin typeface="Georgia" pitchFamily="18" charset="0"/>
              </a:rPr>
              <a:t>Sprint Report (story, design, list of implementation and test cases, obstacles)</a:t>
            </a:r>
          </a:p>
        </p:txBody>
      </p:sp>
      <p:sp>
        <p:nvSpPr>
          <p:cNvPr id="3" name="Rectangle 2"/>
          <p:cNvSpPr/>
          <p:nvPr/>
        </p:nvSpPr>
        <p:spPr>
          <a:xfrm>
            <a:off x="4343400" y="5334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Georgia" pitchFamily="18" charset="0"/>
              </a:rPr>
              <a:t>A </a:t>
            </a:r>
            <a:r>
              <a:rPr lang="en-US" b="1" dirty="0">
                <a:latin typeface="Georgia" pitchFamily="18" charset="0"/>
              </a:rPr>
              <a:t>sprint</a:t>
            </a:r>
            <a:r>
              <a:rPr lang="en-US" dirty="0">
                <a:latin typeface="Georgia" pitchFamily="18" charset="0"/>
              </a:rPr>
              <a:t> is a get-together of people involved in a project to give a focused development on the project. Sprints are typically two to seven days long. </a:t>
            </a:r>
          </a:p>
        </p:txBody>
      </p:sp>
    </p:spTree>
    <p:extLst>
      <p:ext uri="{BB962C8B-B14F-4D97-AF65-F5344CB8AC3E}">
        <p14:creationId xmlns:p14="http://schemas.microsoft.com/office/powerpoint/2010/main" val="449205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Georgia" pitchFamily="18" charset="0"/>
              </a:rPr>
              <a:t>Product Vision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625"/>
          </a:xfrm>
        </p:spPr>
        <p:txBody>
          <a:bodyPr/>
          <a:lstStyle/>
          <a:p>
            <a:pPr eaLnBrk="1" hangingPunct="1"/>
            <a:r>
              <a:rPr lang="en-US" dirty="0">
                <a:latin typeface="Georgia" pitchFamily="18" charset="0"/>
              </a:rPr>
              <a:t>Ensure that you have a good understanding of client’s goals</a:t>
            </a:r>
          </a:p>
          <a:p>
            <a:pPr eaLnBrk="1" hangingPunct="1"/>
            <a:r>
              <a:rPr lang="en-US" dirty="0">
                <a:latin typeface="Georgia" pitchFamily="18" charset="0"/>
              </a:rPr>
              <a:t>Product vision is included in your requirements document (“proposal”)</a:t>
            </a:r>
          </a:p>
          <a:p>
            <a:pPr eaLnBrk="1" hangingPunct="1"/>
            <a:r>
              <a:rPr lang="en-US" dirty="0">
                <a:latin typeface="Georgia" pitchFamily="18" charset="0"/>
              </a:rPr>
              <a:t>Brief client and product description is also included in “proposal” and “plan report”</a:t>
            </a:r>
          </a:p>
        </p:txBody>
      </p:sp>
    </p:spTree>
    <p:extLst>
      <p:ext uri="{BB962C8B-B14F-4D97-AF65-F5344CB8AC3E}">
        <p14:creationId xmlns:p14="http://schemas.microsoft.com/office/powerpoint/2010/main" val="206463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Georgia" pitchFamily="18" charset="0"/>
              </a:rPr>
              <a:t>Product Backlog</a:t>
            </a:r>
          </a:p>
        </p:txBody>
      </p:sp>
      <p:pic>
        <p:nvPicPr>
          <p:cNvPr id="33795" name="Picture 6" descr="http://epf.eclipse.org/wikis/scrum/Scrum/workproducts/resources/productback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47625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Box 6"/>
          <p:cNvSpPr txBox="1">
            <a:spLocks noChangeArrowheads="1"/>
          </p:cNvSpPr>
          <p:nvPr/>
        </p:nvSpPr>
        <p:spPr bwMode="auto">
          <a:xfrm>
            <a:off x="381000" y="6181725"/>
            <a:ext cx="6788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Century Schoolbook" pitchFamily="18" charset="0"/>
              </a:rPr>
              <a:t>Many varieties, this one from:</a:t>
            </a:r>
          </a:p>
          <a:p>
            <a:pPr eaLnBrk="1" hangingPunct="1"/>
            <a:r>
              <a:rPr lang="en-US" sz="1400">
                <a:latin typeface="Century Schoolbook" pitchFamily="18" charset="0"/>
              </a:rPr>
              <a:t>http://epf.eclipse.org/wikis/scrum/Scrum/workproducts/product_backlog_68345C16.html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1752600"/>
            <a:ext cx="3429000" cy="175432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entury Schoolbook" pitchFamily="18" charset="0"/>
              </a:rPr>
              <a:t>Should include: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>
                <a:latin typeface="Century Schoolbook" pitchFamily="18" charset="0"/>
              </a:rPr>
              <a:t>Item description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>
                <a:latin typeface="Century Schoolbook" pitchFamily="18" charset="0"/>
              </a:rPr>
              <a:t>Priority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>
                <a:latin typeface="Century Schoolbook" pitchFamily="18" charset="0"/>
              </a:rPr>
              <a:t>Point estimate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>
                <a:latin typeface="Century Schoolbook" pitchFamily="18" charset="0"/>
              </a:rPr>
              <a:t>Name of use case or story</a:t>
            </a:r>
          </a:p>
          <a:p>
            <a:pPr eaLnBrk="1" hangingPunct="1"/>
            <a:endParaRPr lang="en-US" dirty="0"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09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Georgia" pitchFamily="18" charset="0"/>
              </a:rPr>
              <a:t>Release Plan/Sprint Backlog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763000" cy="1447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>
                <a:latin typeface="Georgia" pitchFamily="18" charset="0"/>
              </a:rPr>
              <a:t>Subset of the Product Backlog in current release</a:t>
            </a:r>
          </a:p>
          <a:p>
            <a:pPr eaLnBrk="1" hangingPunct="1"/>
            <a:r>
              <a:rPr lang="en-US" dirty="0">
                <a:latin typeface="Georgia" pitchFamily="18" charset="0"/>
              </a:rPr>
              <a:t>Includes additional detail about tasks</a:t>
            </a:r>
          </a:p>
          <a:p>
            <a:pPr eaLnBrk="1" hangingPunct="1"/>
            <a:endParaRPr lang="en-US" dirty="0">
              <a:latin typeface="Georgia" pitchFamily="18" charset="0"/>
            </a:endParaRPr>
          </a:p>
        </p:txBody>
      </p:sp>
      <p:pic>
        <p:nvPicPr>
          <p:cNvPr id="34820" name="Picture 2" descr="http://www.agile-tools.net/i/simple-sprint-backl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514600"/>
            <a:ext cx="59626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304800" y="6488113"/>
            <a:ext cx="4235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entury Schoolbook" pitchFamily="18" charset="0"/>
              </a:rPr>
              <a:t>http://www.agile-tools.net/backlog.asp</a:t>
            </a:r>
          </a:p>
        </p:txBody>
      </p:sp>
    </p:spTree>
    <p:extLst>
      <p:ext uri="{BB962C8B-B14F-4D97-AF65-F5344CB8AC3E}">
        <p14:creationId xmlns:p14="http://schemas.microsoft.com/office/powerpoint/2010/main" val="130355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Georgia" pitchFamily="18" charset="0"/>
              </a:rPr>
              <a:t>Agile Process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50593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Georgia" pitchFamily="18" charset="0"/>
              </a:rPr>
              <a:t>An “Agile” process focuses on rapid, incremental delivery of software</a:t>
            </a:r>
            <a:endParaRPr lang="en-US" dirty="0">
              <a:latin typeface="Georgia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>
                <a:latin typeface="Georgia" pitchFamily="18" charset="0"/>
              </a:rPr>
              <a:t>Agile manifesto: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u="sng" dirty="0">
                <a:latin typeface="Georgia" pitchFamily="18" charset="0"/>
              </a:rPr>
              <a:t>Individuals and interactions </a:t>
            </a:r>
            <a:r>
              <a:rPr lang="en-US" dirty="0">
                <a:latin typeface="Georgia" pitchFamily="18" charset="0"/>
              </a:rPr>
              <a:t>over processes and tools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u="sng" dirty="0">
                <a:latin typeface="Georgia" pitchFamily="18" charset="0"/>
              </a:rPr>
              <a:t>Working software </a:t>
            </a:r>
            <a:r>
              <a:rPr lang="en-US" dirty="0">
                <a:latin typeface="Georgia" pitchFamily="18" charset="0"/>
              </a:rPr>
              <a:t>over comprehensive documentation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u="sng" dirty="0">
                <a:latin typeface="Georgia" pitchFamily="18" charset="0"/>
              </a:rPr>
              <a:t>Customer collaboration </a:t>
            </a:r>
            <a:r>
              <a:rPr lang="en-US" dirty="0">
                <a:latin typeface="Georgia" pitchFamily="18" charset="0"/>
              </a:rPr>
              <a:t>over contract negotiation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u="sng" dirty="0">
                <a:latin typeface="Georgia" pitchFamily="18" charset="0"/>
              </a:rPr>
              <a:t>Responding to change </a:t>
            </a:r>
            <a:r>
              <a:rPr lang="en-US" dirty="0">
                <a:latin typeface="Georgia" pitchFamily="18" charset="0"/>
              </a:rPr>
              <a:t>over following a plan</a:t>
            </a:r>
            <a:endParaRPr lang="en-US" sz="2800" dirty="0">
              <a:latin typeface="Georgia" pitchFamily="18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800" dirty="0">
                <a:latin typeface="Georgia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69492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Georgia" pitchFamily="18" charset="0"/>
              </a:rPr>
              <a:t>Sprint Backlog – another example</a:t>
            </a:r>
          </a:p>
        </p:txBody>
      </p:sp>
      <p:pic>
        <p:nvPicPr>
          <p:cNvPr id="35843" name="Picture 2" descr="Sprint back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5715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381000" y="5867400"/>
            <a:ext cx="6643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entury Schoolbook" pitchFamily="18" charset="0"/>
              </a:rPr>
              <a:t>http://www.mountaingoatsoftware.com/scrum/sprint-backlog</a:t>
            </a:r>
          </a:p>
        </p:txBody>
      </p:sp>
    </p:spTree>
    <p:extLst>
      <p:ext uri="{BB962C8B-B14F-4D97-AF65-F5344CB8AC3E}">
        <p14:creationId xmlns:p14="http://schemas.microsoft.com/office/powerpoint/2010/main" val="2931208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Georgia" charset="0"/>
                <a:ea typeface="Georgia" charset="0"/>
                <a:cs typeface="Georgia" charset="0"/>
              </a:rPr>
              <a:t>Sprint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Burndown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36867" name="Picture 2" descr="Sprint burndow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3479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 descr="http://kanemar.files.wordpress.com/2006/09/early-lear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535488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381000" y="6096000"/>
            <a:ext cx="7011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Century Schoolbook" pitchFamily="18" charset="0"/>
              </a:rPr>
              <a:t>http://kanemar.com/2006/11/07/seven-common-sprint-burndown-graph-signatures/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419600"/>
            <a:ext cx="8480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itchFamily="18" charset="0"/>
              </a:rPr>
              <a:t>A </a:t>
            </a:r>
            <a:r>
              <a:rPr lang="en-US" b="1" dirty="0">
                <a:latin typeface="Georgia" pitchFamily="18" charset="0"/>
              </a:rPr>
              <a:t>burn down chart</a:t>
            </a:r>
            <a:r>
              <a:rPr lang="en-US" dirty="0">
                <a:latin typeface="Georgia" pitchFamily="18" charset="0"/>
              </a:rPr>
              <a:t> is a graphical representation of </a:t>
            </a:r>
            <a:r>
              <a:rPr lang="en-US" u="sng" dirty="0">
                <a:latin typeface="Georgia" pitchFamily="18" charset="0"/>
              </a:rPr>
              <a:t>work left to do versus time</a:t>
            </a:r>
            <a:r>
              <a:rPr lang="en-US" dirty="0">
                <a:latin typeface="Georgia" pitchFamily="18" charset="0"/>
              </a:rPr>
              <a:t>. </a:t>
            </a:r>
          </a:p>
          <a:p>
            <a:r>
              <a:rPr lang="en-US" dirty="0">
                <a:latin typeface="Georgia" pitchFamily="18" charset="0"/>
              </a:rPr>
              <a:t>It is useful for predicting when all of the work will be completed. </a:t>
            </a:r>
          </a:p>
          <a:p>
            <a:r>
              <a:rPr lang="en-US" dirty="0">
                <a:latin typeface="Georgia" pitchFamily="18" charset="0"/>
              </a:rPr>
              <a:t>(measurable progress over time)</a:t>
            </a:r>
          </a:p>
        </p:txBody>
      </p:sp>
    </p:spTree>
    <p:extLst>
      <p:ext uri="{BB962C8B-B14F-4D97-AF65-F5344CB8AC3E}">
        <p14:creationId xmlns:p14="http://schemas.microsoft.com/office/powerpoint/2010/main" val="1059913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ZenHub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: Milestone &amp; Burndown Chart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895600"/>
            <a:ext cx="7000875" cy="389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2594"/>
            <a:ext cx="5165558" cy="21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726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itchFamily="18" charset="0"/>
              </a:rPr>
              <a:t>Additional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Georgia" pitchFamily="18" charset="0"/>
                <a:ea typeface="Arial Unicode MS" pitchFamily="34" charset="-128"/>
                <a:cs typeface="Arial Unicode MS" pitchFamily="34" charset="-128"/>
              </a:rPr>
              <a:t>Schwaber</a:t>
            </a:r>
            <a:r>
              <a:rPr lang="en-US" dirty="0">
                <a:latin typeface="Georgia" pitchFamily="18" charset="0"/>
                <a:ea typeface="Arial Unicode MS" pitchFamily="34" charset="-128"/>
                <a:cs typeface="Arial Unicode MS" pitchFamily="34" charset="-128"/>
              </a:rPr>
              <a:t>, Ken and Mike </a:t>
            </a:r>
            <a:r>
              <a:rPr lang="en-US" dirty="0" err="1">
                <a:latin typeface="Georgia" pitchFamily="18" charset="0"/>
                <a:ea typeface="Arial Unicode MS" pitchFamily="34" charset="-128"/>
                <a:cs typeface="Arial Unicode MS" pitchFamily="34" charset="-128"/>
              </a:rPr>
              <a:t>Beedle</a:t>
            </a:r>
            <a:r>
              <a:rPr lang="en-US" dirty="0">
                <a:latin typeface="Georgia" pitchFamily="18" charset="0"/>
                <a:ea typeface="Arial Unicode MS" pitchFamily="34" charset="-128"/>
                <a:cs typeface="Arial Unicode MS" pitchFamily="34" charset="-128"/>
              </a:rPr>
              <a:t>.  </a:t>
            </a:r>
            <a:r>
              <a:rPr lang="en-US" i="1" dirty="0">
                <a:latin typeface="Georgia" pitchFamily="18" charset="0"/>
                <a:ea typeface="Arial Unicode MS" pitchFamily="34" charset="-128"/>
                <a:cs typeface="Arial Unicode MS" pitchFamily="34" charset="-128"/>
              </a:rPr>
              <a:t>Agile software Development with Scrum.</a:t>
            </a:r>
            <a:r>
              <a:rPr lang="en-US" dirty="0">
                <a:latin typeface="Georgia" pitchFamily="18" charset="0"/>
                <a:ea typeface="Arial Unicode MS" pitchFamily="34" charset="-128"/>
                <a:cs typeface="Arial Unicode MS" pitchFamily="34" charset="-128"/>
              </a:rPr>
              <a:t>  Prentice Hall, 2002.</a:t>
            </a:r>
            <a:endParaRPr lang="en-US" dirty="0">
              <a:latin typeface="Georgia" pitchFamily="18" charset="0"/>
              <a:cs typeface="Times New Roman" pitchFamily="18" charset="0"/>
            </a:endParaRPr>
          </a:p>
          <a:p>
            <a:r>
              <a:rPr lang="en-US" dirty="0">
                <a:latin typeface="Georgia" pitchFamily="18" charset="0"/>
                <a:ea typeface="Arial Unicode MS" pitchFamily="34" charset="-128"/>
                <a:cs typeface="Arial Unicode MS" pitchFamily="34" charset="-128"/>
              </a:rPr>
              <a:t>Sutherland, Jeff.  “Inventing and Reinventing Scrum in five companies”, 21 September 2001</a:t>
            </a:r>
            <a:endParaRPr lang="en-US" dirty="0">
              <a:latin typeface="Georgia" pitchFamily="18" charset="0"/>
              <a:cs typeface="Times New Roman" pitchFamily="18" charset="0"/>
            </a:endParaRPr>
          </a:p>
          <a:p>
            <a:r>
              <a:rPr lang="en-US" dirty="0">
                <a:latin typeface="Georgia" pitchFamily="18" charset="0"/>
                <a:ea typeface="Arial Unicode MS" pitchFamily="34" charset="-128"/>
                <a:cs typeface="Arial Unicode MS" pitchFamily="34" charset="-128"/>
              </a:rPr>
              <a:t>www.controlchaos.com/scrumwp.htm</a:t>
            </a:r>
          </a:p>
          <a:p>
            <a:r>
              <a:rPr lang="en-US" dirty="0">
                <a:latin typeface="Georgia" pitchFamily="18" charset="0"/>
                <a:ea typeface="Arial Unicode MS" pitchFamily="34" charset="-128"/>
                <a:cs typeface="Arial Unicode MS" pitchFamily="34" charset="-128"/>
              </a:rPr>
              <a:t>www.agilescrum.com/</a:t>
            </a:r>
          </a:p>
          <a:p>
            <a:r>
              <a:rPr lang="en-US" dirty="0">
                <a:latin typeface="Georgia" pitchFamily="18" charset="0"/>
                <a:ea typeface="Arial Unicode MS" pitchFamily="34" charset="-128"/>
                <a:cs typeface="Arial Unicode MS" pitchFamily="34" charset="-128"/>
              </a:rPr>
              <a:t>www.mountaingoatsoftare.com/scrum/</a:t>
            </a:r>
          </a:p>
          <a:p>
            <a:r>
              <a:rPr lang="en-US" dirty="0">
                <a:latin typeface="Georgia" pitchFamily="18" charset="0"/>
                <a:ea typeface="Arial Unicode MS" pitchFamily="34" charset="-128"/>
                <a:cs typeface="Arial Unicode MS" pitchFamily="34" charset="-128"/>
              </a:rPr>
              <a:t>www.objectmentor.com</a:t>
            </a:r>
          </a:p>
          <a:p>
            <a:r>
              <a:rPr lang="en-US" dirty="0">
                <a:latin typeface="Georgia" pitchFamily="18" charset="0"/>
                <a:ea typeface="Arial Unicode MS" pitchFamily="34" charset="-128"/>
                <a:cs typeface="Arial Unicode MS" pitchFamily="34" charset="-128"/>
              </a:rPr>
              <a:t>agilealliance.com/articles/articles/InventingScrum.pdf</a:t>
            </a:r>
          </a:p>
          <a:p>
            <a:r>
              <a:rPr lang="en-US" dirty="0">
                <a:latin typeface="Georgia" pitchFamily="18" charset="0"/>
              </a:rPr>
              <a:t>http://scrum.jeffsutherland.com/</a:t>
            </a:r>
          </a:p>
          <a:p>
            <a:endParaRPr lang="en-US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3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itchFamily="18" charset="0"/>
              </a:rPr>
              <a:t>What is Scrum?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Scrum [</a:t>
            </a:r>
            <a:r>
              <a:rPr lang="en-US" dirty="0">
                <a:latin typeface="Georgia" pitchFamily="18" charset="0"/>
                <a:cs typeface="Times New Roman" pitchFamily="18" charset="0"/>
              </a:rPr>
              <a:t>Jeff Sutherland, 1993</a:t>
            </a:r>
            <a:r>
              <a:rPr lang="en-US" dirty="0">
                <a:latin typeface="Georgia" pitchFamily="18" charset="0"/>
              </a:rPr>
              <a:t>] </a:t>
            </a:r>
          </a:p>
          <a:p>
            <a:pPr marL="742950" lvl="2" indent="-342900"/>
            <a:r>
              <a:rPr lang="en-US" sz="2600" dirty="0">
                <a:latin typeface="Georgia" pitchFamily="18" charset="0"/>
              </a:rPr>
              <a:t>An </a:t>
            </a:r>
            <a:r>
              <a:rPr lang="en-US" sz="2600" dirty="0">
                <a:solidFill>
                  <a:srgbClr val="FF0000"/>
                </a:solidFill>
                <a:latin typeface="Georgia" pitchFamily="18" charset="0"/>
              </a:rPr>
              <a:t>iterative incremental process </a:t>
            </a:r>
            <a:r>
              <a:rPr lang="en-US" sz="2600" dirty="0">
                <a:latin typeface="Georgia" pitchFamily="18" charset="0"/>
              </a:rPr>
              <a:t>commonly used with agile software development </a:t>
            </a:r>
          </a:p>
          <a:p>
            <a:pPr marL="742950" lvl="2" indent="-342900"/>
            <a:r>
              <a:rPr lang="en-US" sz="2600" dirty="0">
                <a:latin typeface="Georgia" pitchFamily="18" charset="0"/>
              </a:rPr>
              <a:t>A set of practices and predefined roles. </a:t>
            </a:r>
          </a:p>
          <a:p>
            <a:r>
              <a:rPr lang="en-US" dirty="0">
                <a:latin typeface="Georgia" pitchFamily="18" charset="0"/>
              </a:rPr>
              <a:t>The main roles in Scrum:</a:t>
            </a:r>
          </a:p>
          <a:p>
            <a:pPr lvl="1"/>
            <a:r>
              <a:rPr lang="en-US" b="1" i="1" dirty="0">
                <a:latin typeface="Georgia" pitchFamily="18" charset="0"/>
              </a:rPr>
              <a:t>Scrum Master</a:t>
            </a:r>
            <a:r>
              <a:rPr lang="en-US" dirty="0">
                <a:latin typeface="Georgia" pitchFamily="18" charset="0"/>
              </a:rPr>
              <a:t> maintains the processes and works similar to a project manager, </a:t>
            </a:r>
          </a:p>
          <a:p>
            <a:pPr lvl="1"/>
            <a:r>
              <a:rPr lang="en-US" b="1" i="1" dirty="0">
                <a:latin typeface="Georgia" pitchFamily="18" charset="0"/>
              </a:rPr>
              <a:t>Product Owner</a:t>
            </a:r>
            <a:r>
              <a:rPr lang="en-US" dirty="0">
                <a:latin typeface="Georgia" pitchFamily="18" charset="0"/>
              </a:rPr>
              <a:t> represents the stakeholders (clients, end users) </a:t>
            </a:r>
          </a:p>
          <a:p>
            <a:pPr lvl="1"/>
            <a:r>
              <a:rPr lang="en-US" b="1" i="1" dirty="0">
                <a:latin typeface="Georgia" pitchFamily="18" charset="0"/>
              </a:rPr>
              <a:t>Team</a:t>
            </a:r>
            <a:r>
              <a:rPr lang="en-US" dirty="0">
                <a:latin typeface="Georgia" pitchFamily="18" charset="0"/>
              </a:rPr>
              <a:t> includes the developers.</a:t>
            </a:r>
          </a:p>
          <a:p>
            <a:pPr marL="0" indent="0">
              <a:buNone/>
            </a:pPr>
            <a:endParaRPr lang="en-US" dirty="0">
              <a:latin typeface="Georg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324600"/>
            <a:ext cx="3029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eorgia" pitchFamily="18" charset="0"/>
              </a:rPr>
              <a:t>Source: http://scrum.jeffsutherland.com/</a:t>
            </a:r>
          </a:p>
        </p:txBody>
      </p:sp>
    </p:spTree>
    <p:extLst>
      <p:ext uri="{BB962C8B-B14F-4D97-AF65-F5344CB8AC3E}">
        <p14:creationId xmlns:p14="http://schemas.microsoft.com/office/powerpoint/2010/main" val="400967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itchFamily="18" charset="0"/>
              </a:rPr>
              <a:t>Scrum Process Flow</a:t>
            </a:r>
          </a:p>
        </p:txBody>
      </p:sp>
      <p:pic>
        <p:nvPicPr>
          <p:cNvPr id="4" name="Picture 3" descr="800px-Scrum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02" y="998294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711" y="4572000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itchFamily="18" charset="0"/>
              </a:rPr>
              <a:t>Starting Scrum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Georgia" pitchFamily="18" charset="0"/>
              </a:rPr>
              <a:t>Create Product Backlog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Georgia" pitchFamily="18" charset="0"/>
              </a:rPr>
              <a:t>Write Use Cases (or acquire stories)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Georgia" pitchFamily="18" charset="0"/>
              </a:rPr>
              <a:t>Initial estimate of effort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45123" y="6407261"/>
            <a:ext cx="7285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Century Schoolbook" pitchFamily="18" charset="0"/>
              </a:rPr>
              <a:t>source: http://blog.3months.com/2010/01/10/illustrating-scrum-a-new-and-improved-scrum-diagram/</a:t>
            </a:r>
          </a:p>
        </p:txBody>
      </p:sp>
    </p:spTree>
    <p:extLst>
      <p:ext uri="{BB962C8B-B14F-4D97-AF65-F5344CB8AC3E}">
        <p14:creationId xmlns:p14="http://schemas.microsoft.com/office/powerpoint/2010/main" val="168950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Example: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ZenHub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: Scrum Process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8534400" cy="18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14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Example: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ZenHub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: Scrum Process </a:t>
            </a:r>
          </a:p>
        </p:txBody>
      </p:sp>
      <p:pic>
        <p:nvPicPr>
          <p:cNvPr id="4" name="Picture 4" descr="Screen Shot 2017-08-29 at 4.47.3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59" y="1410449"/>
            <a:ext cx="7674485" cy="45157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2625" y="6134100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t>https://www.zenhub.com/guides/zenhub-tour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2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itchFamily="18" charset="0"/>
              </a:rPr>
              <a:t>Scrum 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09600" indent="-609600">
              <a:buFontTx/>
              <a:buAutoNum type="arabicPeriod"/>
            </a:pPr>
            <a:r>
              <a:rPr lang="en-US" sz="2400" b="1" dirty="0">
                <a:latin typeface="Georgia" pitchFamily="18" charset="0"/>
              </a:rPr>
              <a:t>Planning</a:t>
            </a:r>
            <a:br>
              <a:rPr lang="en-US" sz="2400" dirty="0">
                <a:latin typeface="Georgia" pitchFamily="18" charset="0"/>
              </a:rPr>
            </a:br>
            <a:r>
              <a:rPr lang="en-US" sz="2400" dirty="0">
                <a:latin typeface="Georgia" pitchFamily="18" charset="0"/>
              </a:rPr>
              <a:t>Product owner and team decide which </a:t>
            </a:r>
            <a:r>
              <a:rPr lang="en-US" sz="2400" u="sng" dirty="0">
                <a:latin typeface="Georgia" pitchFamily="18" charset="0"/>
              </a:rPr>
              <a:t>stories</a:t>
            </a:r>
            <a:r>
              <a:rPr lang="en-US" sz="2400" dirty="0">
                <a:latin typeface="Georgia" pitchFamily="18" charset="0"/>
              </a:rPr>
              <a:t> are actually feasible to be moved from the </a:t>
            </a:r>
            <a:r>
              <a:rPr lang="en-US" sz="2400" u="sng" dirty="0">
                <a:latin typeface="Georgia" pitchFamily="18" charset="0"/>
              </a:rPr>
              <a:t>Product backlog </a:t>
            </a:r>
            <a:r>
              <a:rPr lang="en-US" sz="2400" dirty="0">
                <a:latin typeface="Georgia" pitchFamily="18" charset="0"/>
              </a:rPr>
              <a:t>to the </a:t>
            </a:r>
            <a:r>
              <a:rPr lang="en-US" sz="2400" u="sng" dirty="0">
                <a:latin typeface="Georgia" pitchFamily="18" charset="0"/>
              </a:rPr>
              <a:t>Sprint backlog</a:t>
            </a:r>
            <a:r>
              <a:rPr lang="en-US" sz="2400" dirty="0">
                <a:latin typeface="Georgia" pitchFamily="18" charset="0"/>
              </a:rPr>
              <a:t>.  </a:t>
            </a:r>
          </a:p>
          <a:p>
            <a:pPr marL="609600" indent="-609600">
              <a:buFontTx/>
              <a:buAutoNum type="arabicPeriod"/>
            </a:pPr>
            <a:r>
              <a:rPr lang="en-US" sz="2400" b="1" dirty="0">
                <a:latin typeface="Georgia" pitchFamily="18" charset="0"/>
              </a:rPr>
              <a:t>Sprint  (“increment”)</a:t>
            </a:r>
            <a:endParaRPr lang="en-US" sz="2400" dirty="0">
              <a:latin typeface="Georgia" pitchFamily="18" charset="0"/>
            </a:endParaRPr>
          </a:p>
          <a:p>
            <a:pPr lvl="1"/>
            <a:r>
              <a:rPr lang="en-US" sz="2400" u="sng" dirty="0">
                <a:latin typeface="Georgia" pitchFamily="18" charset="0"/>
              </a:rPr>
              <a:t>The team </a:t>
            </a:r>
            <a:r>
              <a:rPr lang="en-US" sz="2400" dirty="0">
                <a:latin typeface="Georgia" pitchFamily="18" charset="0"/>
              </a:rPr>
              <a:t>is left alone to perform the user stories which it has committed itself in the planning meeting.  </a:t>
            </a:r>
          </a:p>
          <a:p>
            <a:pPr lvl="1"/>
            <a:r>
              <a:rPr lang="en-US" sz="2400" u="sng" dirty="0">
                <a:latin typeface="Georgia" pitchFamily="18" charset="0"/>
              </a:rPr>
              <a:t>The product owner </a:t>
            </a:r>
            <a:r>
              <a:rPr lang="en-US" sz="2400" dirty="0">
                <a:latin typeface="Georgia" pitchFamily="18" charset="0"/>
              </a:rPr>
              <a:t>may attend the “daily scrums” if a granular status update is desired. </a:t>
            </a:r>
          </a:p>
          <a:p>
            <a:pPr marL="609600" indent="-609600">
              <a:buFontTx/>
              <a:buAutoNum type="arabicPeriod"/>
            </a:pPr>
            <a:r>
              <a:rPr lang="en-US" sz="2400" b="1" dirty="0">
                <a:latin typeface="Georgia" pitchFamily="18" charset="0"/>
              </a:rPr>
              <a:t>Review</a:t>
            </a:r>
            <a:br>
              <a:rPr lang="en-US" sz="2400" dirty="0">
                <a:latin typeface="Georgia" pitchFamily="18" charset="0"/>
              </a:rPr>
            </a:br>
            <a:r>
              <a:rPr lang="en-US" sz="2400" u="sng" dirty="0">
                <a:latin typeface="Georgia" pitchFamily="18" charset="0"/>
              </a:rPr>
              <a:t>The team </a:t>
            </a:r>
            <a:r>
              <a:rPr lang="en-US" sz="2400" dirty="0">
                <a:latin typeface="Georgia" pitchFamily="18" charset="0"/>
              </a:rPr>
              <a:t>presents its work and verifies what it has done indeed satisfies the utmost desires of </a:t>
            </a:r>
            <a:r>
              <a:rPr lang="en-US" sz="2400" u="sng" dirty="0">
                <a:latin typeface="Georgia" pitchFamily="18" charset="0"/>
              </a:rPr>
              <a:t>the product owner</a:t>
            </a:r>
            <a:r>
              <a:rPr lang="en-US" sz="2400" dirty="0">
                <a:latin typeface="Georgia" pitchFamily="18" charset="0"/>
              </a:rPr>
              <a:t>.</a:t>
            </a:r>
          </a:p>
          <a:p>
            <a:endParaRPr lang="en-US" sz="2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48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itchFamily="18" charset="0"/>
              </a:rPr>
              <a:t>Daily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Georgia" pitchFamily="18" charset="0"/>
              </a:rPr>
              <a:t>Short (~15 minute) meeting each day</a:t>
            </a:r>
          </a:p>
          <a:p>
            <a:pPr>
              <a:defRPr/>
            </a:pPr>
            <a:r>
              <a:rPr lang="en-US" dirty="0">
                <a:latin typeface="Georgia" pitchFamily="18" charset="0"/>
              </a:rPr>
              <a:t>Everyone on team attends</a:t>
            </a:r>
          </a:p>
          <a:p>
            <a:pPr>
              <a:defRPr/>
            </a:pPr>
            <a:r>
              <a:rPr lang="en-US" dirty="0">
                <a:latin typeface="Georgia" pitchFamily="18" charset="0"/>
              </a:rPr>
              <a:t>Everyone remains standing</a:t>
            </a:r>
          </a:p>
          <a:p>
            <a:pPr>
              <a:defRPr/>
            </a:pPr>
            <a:r>
              <a:rPr lang="en-US" dirty="0">
                <a:latin typeface="Georgia" pitchFamily="18" charset="0"/>
              </a:rPr>
              <a:t>Each member reports exactly 3 things:</a:t>
            </a:r>
          </a:p>
          <a:p>
            <a:pPr lvl="1">
              <a:defRPr/>
            </a:pPr>
            <a:r>
              <a:rPr lang="en-US" dirty="0">
                <a:latin typeface="Georgia" pitchFamily="18" charset="0"/>
              </a:rPr>
              <a:t>What they got done since last meeting</a:t>
            </a:r>
          </a:p>
          <a:p>
            <a:pPr lvl="1">
              <a:defRPr/>
            </a:pPr>
            <a:r>
              <a:rPr lang="en-US" dirty="0">
                <a:latin typeface="Georgia" pitchFamily="18" charset="0"/>
              </a:rPr>
              <a:t>What they are planning to finish by next meeting</a:t>
            </a:r>
          </a:p>
          <a:p>
            <a:pPr lvl="1">
              <a:defRPr/>
            </a:pPr>
            <a:r>
              <a:rPr lang="en-US" dirty="0">
                <a:latin typeface="Georgia" pitchFamily="18" charset="0"/>
              </a:rPr>
              <a:t>Any blocks or impediments</a:t>
            </a:r>
          </a:p>
          <a:p>
            <a:endParaRPr lang="en-US" dirty="0">
              <a:latin typeface="Georg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324600"/>
            <a:ext cx="3029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eorgia" pitchFamily="18" charset="0"/>
              </a:rPr>
              <a:t>Source: http://scrum.jeffsutherland.com/</a:t>
            </a:r>
          </a:p>
        </p:txBody>
      </p:sp>
    </p:spTree>
    <p:extLst>
      <p:ext uri="{BB962C8B-B14F-4D97-AF65-F5344CB8AC3E}">
        <p14:creationId xmlns:p14="http://schemas.microsoft.com/office/powerpoint/2010/main" val="247570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itchFamily="18" charset="0"/>
              </a:rPr>
              <a:t>User Stories -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31775" indent="-231775"/>
            <a:r>
              <a:rPr lang="en-US" sz="2400" b="1" dirty="0">
                <a:latin typeface="Georgia" pitchFamily="18" charset="0"/>
              </a:rPr>
              <a:t>Who (user role)</a:t>
            </a:r>
            <a:r>
              <a:rPr lang="en-US" sz="2400" dirty="0">
                <a:latin typeface="Georgia" pitchFamily="18" charset="0"/>
              </a:rPr>
              <a:t> – is this a customer, employee, system administrator?</a:t>
            </a:r>
          </a:p>
          <a:p>
            <a:pPr marL="231775" indent="-231775"/>
            <a:r>
              <a:rPr lang="en-US" sz="2400" b="1" dirty="0">
                <a:latin typeface="Georgia" pitchFamily="18" charset="0"/>
              </a:rPr>
              <a:t>What</a:t>
            </a:r>
            <a:r>
              <a:rPr lang="en-US" sz="2400" dirty="0">
                <a:latin typeface="Georgia" pitchFamily="18" charset="0"/>
              </a:rPr>
              <a:t> </a:t>
            </a:r>
            <a:r>
              <a:rPr lang="en-US" sz="2400" b="1" dirty="0">
                <a:latin typeface="Georgia" pitchFamily="18" charset="0"/>
              </a:rPr>
              <a:t>(goal)</a:t>
            </a:r>
            <a:r>
              <a:rPr lang="en-US" sz="2400" dirty="0">
                <a:latin typeface="Georgia" pitchFamily="18" charset="0"/>
              </a:rPr>
              <a:t> – What is the specific functionality that is to be achieved or developed? </a:t>
            </a:r>
          </a:p>
          <a:p>
            <a:pPr marL="231775" indent="-231775"/>
            <a:r>
              <a:rPr lang="en-US" sz="2400" b="1" dirty="0">
                <a:latin typeface="Georgia" pitchFamily="18" charset="0"/>
              </a:rPr>
              <a:t>Why</a:t>
            </a:r>
            <a:r>
              <a:rPr lang="en-US" sz="2400" dirty="0">
                <a:latin typeface="Georgia" pitchFamily="18" charset="0"/>
              </a:rPr>
              <a:t> </a:t>
            </a:r>
            <a:r>
              <a:rPr lang="en-US" sz="2400" b="1" dirty="0">
                <a:latin typeface="Georgia" pitchFamily="18" charset="0"/>
              </a:rPr>
              <a:t>(reason)</a:t>
            </a:r>
            <a:r>
              <a:rPr lang="en-US" sz="2400" dirty="0">
                <a:latin typeface="Georgia" pitchFamily="18" charset="0"/>
              </a:rPr>
              <a:t> – Helps the developer to understand the broader scope of the story and eliminate any ambiguities that may arise.</a:t>
            </a:r>
          </a:p>
          <a:p>
            <a:pPr marL="231775" indent="-231775"/>
            <a:r>
              <a:rPr lang="en-US" sz="2400" dirty="0">
                <a:latin typeface="Georgia" pitchFamily="18" charset="0"/>
              </a:rPr>
              <a:t>Putting it all together: </a:t>
            </a:r>
          </a:p>
          <a:p>
            <a:pPr marL="0" indent="0">
              <a:buNone/>
            </a:pPr>
            <a:r>
              <a:rPr lang="en-US" sz="2400" b="1" i="1" dirty="0">
                <a:latin typeface="Georgia" pitchFamily="18" charset="0"/>
              </a:rPr>
              <a:t>As a [user role], I want to [goal], so I can [reason].</a:t>
            </a:r>
            <a:endParaRPr lang="en-US" sz="2400" i="1" dirty="0">
              <a:latin typeface="Georgia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Georgia" pitchFamily="18" charset="0"/>
              </a:rPr>
              <a:t>E.g., “</a:t>
            </a:r>
            <a:r>
              <a:rPr lang="en-US" sz="2400" dirty="0">
                <a:latin typeface="Georgia" pitchFamily="18" charset="0"/>
              </a:rPr>
              <a:t>As a registered user, I want to log in, so I can access subscriber content.”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400800"/>
            <a:ext cx="6179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itchFamily="18" charset="0"/>
              </a:rPr>
              <a:t>Source: http://www.agileforall.com/2009/05/new-to-agile-invest-in-good-user-stories/</a:t>
            </a:r>
          </a:p>
        </p:txBody>
      </p:sp>
    </p:spTree>
    <p:extLst>
      <p:ext uri="{BB962C8B-B14F-4D97-AF65-F5344CB8AC3E}">
        <p14:creationId xmlns:p14="http://schemas.microsoft.com/office/powerpoint/2010/main" val="416113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821</Words>
  <Application>Microsoft Office PowerPoint</Application>
  <PresentationFormat>On-screen Show (4:3)</PresentationFormat>
  <Paragraphs>113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CS5551 Advanced Software Engineering Agile Process Model: Scrum</vt:lpstr>
      <vt:lpstr>Agile Process </vt:lpstr>
      <vt:lpstr>What is Scrum?</vt:lpstr>
      <vt:lpstr>Scrum Process Flow</vt:lpstr>
      <vt:lpstr>Example: ZenHub: Scrum Process </vt:lpstr>
      <vt:lpstr>Example: ZenHub: Scrum Process </vt:lpstr>
      <vt:lpstr>Scrum Process Flow</vt:lpstr>
      <vt:lpstr>Daily Scrum</vt:lpstr>
      <vt:lpstr>User Stories - Structure</vt:lpstr>
      <vt:lpstr>Example: ZenHub: Issue (Story) </vt:lpstr>
      <vt:lpstr>Example: ZenHub: Epics/Issue </vt:lpstr>
      <vt:lpstr>Example: ZenHub: Epics/Issue </vt:lpstr>
      <vt:lpstr>User Stories – I.N.V.E.S.T.</vt:lpstr>
      <vt:lpstr>Effort Estimation (1)</vt:lpstr>
      <vt:lpstr>Effort Estimation (2)</vt:lpstr>
      <vt:lpstr>Scrum Artifacts</vt:lpstr>
      <vt:lpstr>Product Vision</vt:lpstr>
      <vt:lpstr>Product Backlog</vt:lpstr>
      <vt:lpstr>Release Plan/Sprint Backlog</vt:lpstr>
      <vt:lpstr>Sprint Backlog – another example</vt:lpstr>
      <vt:lpstr>Sprint Burndown</vt:lpstr>
      <vt:lpstr>ZenHub: Milestone &amp; Burndown Chart </vt:lpstr>
      <vt:lpstr>Additional References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Process Model: Scrum</dc:title>
  <dc:creator>Lee, Yugyung</dc:creator>
  <cp:lastModifiedBy>Microsoft Office User</cp:lastModifiedBy>
  <cp:revision>81</cp:revision>
  <dcterms:created xsi:type="dcterms:W3CDTF">2013-08-21T03:42:29Z</dcterms:created>
  <dcterms:modified xsi:type="dcterms:W3CDTF">2017-08-29T22:10:02Z</dcterms:modified>
</cp:coreProperties>
</file>