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jaDoisJceDpQPoeHUNClpodLEA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35A39B-A72B-45B6-8D4F-11E47CA704FA}">
  <a:tblStyle styleId="{7235A39B-A72B-45B6-8D4F-11E47CA704F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slide" Target="slides/slide19.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703ce1be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703ce1b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03ce1be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03ce1b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703ce1be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703ce1b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703ce1be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703ce1b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03ce1be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703ce1b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Ryan Mitchell</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rPr lang="en-US"/>
              <a:t>“Security starts at the beginning”</a:t>
            </a:r>
            <a:endParaRPr/>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1703ce1be6_0_13"/>
          <p:cNvSpPr txBox="1"/>
          <p:nvPr>
            <p:ph type="title"/>
          </p:nvPr>
        </p:nvSpPr>
        <p:spPr>
          <a:xfrm>
            <a:off x="-800250" y="764375"/>
            <a:ext cx="126552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sz="3600"/>
              <a:t>Unit Test 2: Can we add </a:t>
            </a:r>
            <a:r>
              <a:rPr i="1" lang="en-US" sz="3600"/>
              <a:t>x</a:t>
            </a:r>
            <a:r>
              <a:rPr lang="en-US" sz="3600"/>
              <a:t> values to our container?</a:t>
            </a:r>
            <a:endParaRPr sz="3600"/>
          </a:p>
        </p:txBody>
      </p:sp>
      <p:sp>
        <p:nvSpPr>
          <p:cNvPr id="212" name="Google Shape;212;g11703ce1be6_0_13"/>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all know vectors have the useful property of being able to dynamically resize, but what if we used an array? It is important to test that data structures are as predictable as can be.</a:t>
            </a:r>
            <a:endParaRPr/>
          </a:p>
        </p:txBody>
      </p:sp>
      <p:pic>
        <p:nvPicPr>
          <p:cNvPr id="213" name="Google Shape;213;g11703ce1be6_0_13"/>
          <p:cNvPicPr preferRelativeResize="0"/>
          <p:nvPr/>
        </p:nvPicPr>
        <p:blipFill>
          <a:blip r:embed="rId3">
            <a:alphaModFix/>
          </a:blip>
          <a:stretch>
            <a:fillRect/>
          </a:stretch>
        </p:blipFill>
        <p:spPr>
          <a:xfrm>
            <a:off x="779488" y="3428988"/>
            <a:ext cx="4714875" cy="2505075"/>
          </a:xfrm>
          <a:prstGeom prst="rect">
            <a:avLst/>
          </a:prstGeom>
          <a:noFill/>
          <a:ln>
            <a:noFill/>
          </a:ln>
        </p:spPr>
      </p:pic>
      <p:pic>
        <p:nvPicPr>
          <p:cNvPr id="214" name="Google Shape;214;g11703ce1be6_0_13"/>
          <p:cNvPicPr preferRelativeResize="0"/>
          <p:nvPr/>
        </p:nvPicPr>
        <p:blipFill>
          <a:blip r:embed="rId4">
            <a:alphaModFix/>
          </a:blip>
          <a:stretch>
            <a:fillRect/>
          </a:stretch>
        </p:blipFill>
        <p:spPr>
          <a:xfrm>
            <a:off x="5664750" y="4704525"/>
            <a:ext cx="5353050" cy="400050"/>
          </a:xfrm>
          <a:prstGeom prst="rect">
            <a:avLst/>
          </a:prstGeom>
          <a:noFill/>
          <a:ln>
            <a:noFill/>
          </a:ln>
        </p:spPr>
      </p:pic>
      <p:sp>
        <p:nvSpPr>
          <p:cNvPr id="215" name="Google Shape;215;g11703ce1be6_0_13"/>
          <p:cNvSpPr txBox="1"/>
          <p:nvPr/>
        </p:nvSpPr>
        <p:spPr>
          <a:xfrm>
            <a:off x="5620375" y="4168750"/>
            <a:ext cx="38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Console Output:</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703ce1be6_0_18"/>
          <p:cNvSpPr txBox="1"/>
          <p:nvPr>
            <p:ph type="title"/>
          </p:nvPr>
        </p:nvSpPr>
        <p:spPr>
          <a:xfrm>
            <a:off x="685950" y="764375"/>
            <a:ext cx="108204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sz="3800"/>
              <a:t>Unit Test 3: Is our collection properly erased?</a:t>
            </a:r>
            <a:endParaRPr sz="3800"/>
          </a:p>
        </p:txBody>
      </p:sp>
      <p:sp>
        <p:nvSpPr>
          <p:cNvPr id="221" name="Google Shape;221;g11703ce1be6_0_18"/>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With the many languages, many integrated functions, many different types of syntax, things can be lost along the way. It is important to verify that deletion occurs as intended to leave no trace for black hats.</a:t>
            </a:r>
            <a:endParaRPr/>
          </a:p>
        </p:txBody>
      </p:sp>
      <p:pic>
        <p:nvPicPr>
          <p:cNvPr id="222" name="Google Shape;222;g11703ce1be6_0_18"/>
          <p:cNvPicPr preferRelativeResize="0"/>
          <p:nvPr/>
        </p:nvPicPr>
        <p:blipFill>
          <a:blip r:embed="rId3">
            <a:alphaModFix/>
          </a:blip>
          <a:stretch>
            <a:fillRect/>
          </a:stretch>
        </p:blipFill>
        <p:spPr>
          <a:xfrm>
            <a:off x="369563" y="3278288"/>
            <a:ext cx="5953125" cy="2981325"/>
          </a:xfrm>
          <a:prstGeom prst="rect">
            <a:avLst/>
          </a:prstGeom>
          <a:noFill/>
          <a:ln>
            <a:noFill/>
          </a:ln>
        </p:spPr>
      </p:pic>
      <p:pic>
        <p:nvPicPr>
          <p:cNvPr id="223" name="Google Shape;223;g11703ce1be6_0_18"/>
          <p:cNvPicPr preferRelativeResize="0"/>
          <p:nvPr/>
        </p:nvPicPr>
        <p:blipFill>
          <a:blip r:embed="rId4">
            <a:alphaModFix/>
          </a:blip>
          <a:stretch>
            <a:fillRect/>
          </a:stretch>
        </p:blipFill>
        <p:spPr>
          <a:xfrm>
            <a:off x="6564625" y="4321175"/>
            <a:ext cx="5386725" cy="57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703ce1be6_0_23"/>
          <p:cNvSpPr txBox="1"/>
          <p:nvPr>
            <p:ph type="title"/>
          </p:nvPr>
        </p:nvSpPr>
        <p:spPr>
          <a:xfrm>
            <a:off x="685800" y="801600"/>
            <a:ext cx="108204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sz="3400"/>
              <a:t>Unit Test 4: Will this action produce an exception?</a:t>
            </a:r>
            <a:endParaRPr sz="3400"/>
          </a:p>
        </p:txBody>
      </p:sp>
      <p:sp>
        <p:nvSpPr>
          <p:cNvPr id="229" name="Google Shape;229;g11703ce1be6_0_23"/>
          <p:cNvSpPr txBox="1"/>
          <p:nvPr>
            <p:ph idx="1" type="body"/>
          </p:nvPr>
        </p:nvSpPr>
        <p:spPr>
          <a:xfrm>
            <a:off x="481075" y="1943335"/>
            <a:ext cx="10820400" cy="402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It is important to also utilize negative tests when applicable as a way of asserting that a behavior WOULD cause issues. </a:t>
            </a:r>
            <a:endParaRPr/>
          </a:p>
        </p:txBody>
      </p:sp>
      <p:pic>
        <p:nvPicPr>
          <p:cNvPr id="230" name="Google Shape;230;g11703ce1be6_0_23"/>
          <p:cNvPicPr preferRelativeResize="0"/>
          <p:nvPr/>
        </p:nvPicPr>
        <p:blipFill>
          <a:blip r:embed="rId3">
            <a:alphaModFix/>
          </a:blip>
          <a:stretch>
            <a:fillRect/>
          </a:stretch>
        </p:blipFill>
        <p:spPr>
          <a:xfrm>
            <a:off x="1926238" y="3077763"/>
            <a:ext cx="6943725" cy="2619375"/>
          </a:xfrm>
          <a:prstGeom prst="rect">
            <a:avLst/>
          </a:prstGeom>
          <a:noFill/>
          <a:ln>
            <a:noFill/>
          </a:ln>
        </p:spPr>
      </p:pic>
      <p:pic>
        <p:nvPicPr>
          <p:cNvPr id="231" name="Google Shape;231;g11703ce1be6_0_23"/>
          <p:cNvPicPr preferRelativeResize="0"/>
          <p:nvPr/>
        </p:nvPicPr>
        <p:blipFill>
          <a:blip r:embed="rId4">
            <a:alphaModFix/>
          </a:blip>
          <a:stretch>
            <a:fillRect/>
          </a:stretch>
        </p:blipFill>
        <p:spPr>
          <a:xfrm>
            <a:off x="1883175" y="5800725"/>
            <a:ext cx="6915150" cy="4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703ce1be6_0_28"/>
          <p:cNvSpPr txBox="1"/>
          <p:nvPr>
            <p:ph type="title"/>
          </p:nvPr>
        </p:nvSpPr>
        <p:spPr>
          <a:xfrm>
            <a:off x="685800" y="764375"/>
            <a:ext cx="108204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sz="3300"/>
              <a:t>Unit Test 5: Bounds checking, and asserting min/max </a:t>
            </a:r>
            <a:endParaRPr sz="3300"/>
          </a:p>
        </p:txBody>
      </p:sp>
      <p:sp>
        <p:nvSpPr>
          <p:cNvPr id="237" name="Google Shape;237;g11703ce1be6_0_28"/>
          <p:cNvSpPr txBox="1"/>
          <p:nvPr>
            <p:ph idx="1" type="body"/>
          </p:nvPr>
        </p:nvSpPr>
        <p:spPr>
          <a:xfrm>
            <a:off x="723025" y="2194560"/>
            <a:ext cx="10820400" cy="402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cannot emphasize enough how important it is to check our bounds, to ensure that containers will fit, and that buffers are not overflown.</a:t>
            </a:r>
            <a:endParaRPr/>
          </a:p>
        </p:txBody>
      </p:sp>
      <p:pic>
        <p:nvPicPr>
          <p:cNvPr id="238" name="Google Shape;238;g11703ce1be6_0_28"/>
          <p:cNvPicPr preferRelativeResize="0"/>
          <p:nvPr/>
        </p:nvPicPr>
        <p:blipFill>
          <a:blip r:embed="rId3">
            <a:alphaModFix/>
          </a:blip>
          <a:stretch>
            <a:fillRect/>
          </a:stretch>
        </p:blipFill>
        <p:spPr>
          <a:xfrm>
            <a:off x="798838" y="2929000"/>
            <a:ext cx="7877175" cy="2667000"/>
          </a:xfrm>
          <a:prstGeom prst="rect">
            <a:avLst/>
          </a:prstGeom>
          <a:noFill/>
          <a:ln>
            <a:noFill/>
          </a:ln>
        </p:spPr>
      </p:pic>
      <p:pic>
        <p:nvPicPr>
          <p:cNvPr id="239" name="Google Shape;239;g11703ce1be6_0_28"/>
          <p:cNvPicPr preferRelativeResize="0"/>
          <p:nvPr/>
        </p:nvPicPr>
        <p:blipFill>
          <a:blip r:embed="rId4">
            <a:alphaModFix/>
          </a:blip>
          <a:stretch>
            <a:fillRect/>
          </a:stretch>
        </p:blipFill>
        <p:spPr>
          <a:xfrm>
            <a:off x="798850" y="5698375"/>
            <a:ext cx="7972176" cy="6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45" name="Google Shape;245;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46" name="Google Shape;246;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52" name="Google Shape;252;p10"/>
          <p:cNvSpPr txBox="1"/>
          <p:nvPr>
            <p:ph idx="1" type="body"/>
          </p:nvPr>
        </p:nvSpPr>
        <p:spPr>
          <a:xfrm>
            <a:off x="685800" y="1926199"/>
            <a:ext cx="10820400" cy="4292400"/>
          </a:xfrm>
          <a:prstGeom prst="rect">
            <a:avLst/>
          </a:prstGeom>
          <a:noFill/>
          <a:ln>
            <a:noFill/>
          </a:ln>
        </p:spPr>
        <p:txBody>
          <a:bodyPr anchorCtr="0" anchor="t" bIns="45700" lIns="91425" spcFirstLastPara="1" rIns="91425" wrap="square" tIns="45700">
            <a:normAutofit lnSpcReduction="10000"/>
          </a:bodyPr>
          <a:lstStyle/>
          <a:p>
            <a:pPr indent="-228600" lvl="1" marL="685800" rtl="0" algn="l">
              <a:lnSpc>
                <a:spcPct val="90000"/>
              </a:lnSpc>
              <a:spcBef>
                <a:spcPts val="500"/>
              </a:spcBef>
              <a:spcAft>
                <a:spcPts val="0"/>
              </a:spcAft>
              <a:buClr>
                <a:schemeClr val="lt1"/>
              </a:buClr>
              <a:buSzPts val="2000"/>
              <a:buChar char="•"/>
            </a:pPr>
            <a:r>
              <a:rPr lang="en-US"/>
              <a:t>The DevSecOps toolchain is a strong one, but could use some clarifications.</a:t>
            </a:r>
            <a:endParaRPr/>
          </a:p>
          <a:p>
            <a:pPr indent="-215900" lvl="1" marL="685800" rtl="0" algn="l">
              <a:lnSpc>
                <a:spcPct val="90000"/>
              </a:lnSpc>
              <a:spcBef>
                <a:spcPts val="500"/>
              </a:spcBef>
              <a:spcAft>
                <a:spcPts val="0"/>
              </a:spcAft>
              <a:buSzPts val="1800"/>
              <a:buChar char="•"/>
            </a:pPr>
            <a:r>
              <a:rPr lang="en-US"/>
              <a:t>Pre-production:</a:t>
            </a:r>
            <a:endParaRPr/>
          </a:p>
          <a:p>
            <a:pPr indent="-342900" lvl="2" marL="1371600" rtl="0" algn="l">
              <a:lnSpc>
                <a:spcPct val="90000"/>
              </a:lnSpc>
              <a:spcBef>
                <a:spcPts val="500"/>
              </a:spcBef>
              <a:spcAft>
                <a:spcPts val="0"/>
              </a:spcAft>
              <a:buSzPts val="1800"/>
              <a:buChar char="•"/>
            </a:pPr>
            <a:r>
              <a:rPr lang="en-US"/>
              <a:t>Assess and plan: Develop security plan and risk levels</a:t>
            </a:r>
            <a:endParaRPr/>
          </a:p>
          <a:p>
            <a:pPr indent="-342900" lvl="2" marL="1371600" rtl="0" algn="l">
              <a:lnSpc>
                <a:spcPct val="90000"/>
              </a:lnSpc>
              <a:spcBef>
                <a:spcPts val="500"/>
              </a:spcBef>
              <a:spcAft>
                <a:spcPts val="0"/>
              </a:spcAft>
              <a:buSzPts val="1800"/>
              <a:buChar char="•"/>
            </a:pPr>
            <a:r>
              <a:rPr lang="en-US"/>
              <a:t>Design/Build: Include testing designs and building environments with the right tools to debug</a:t>
            </a:r>
            <a:endParaRPr/>
          </a:p>
          <a:p>
            <a:pPr indent="-342900" lvl="2" marL="1371600" rtl="0" algn="l">
              <a:lnSpc>
                <a:spcPct val="90000"/>
              </a:lnSpc>
              <a:spcBef>
                <a:spcPts val="500"/>
              </a:spcBef>
              <a:spcAft>
                <a:spcPts val="0"/>
              </a:spcAft>
              <a:buSzPts val="1800"/>
              <a:buChar char="•"/>
            </a:pPr>
            <a:r>
              <a:rPr lang="en-US"/>
              <a:t>Verify and test: Utilizing our automated systems and properly utilizing all available resources to check for vulnerabilities</a:t>
            </a:r>
            <a:endParaRPr/>
          </a:p>
          <a:p>
            <a:pPr indent="-342900" lvl="1" marL="914400" rtl="0" algn="l">
              <a:lnSpc>
                <a:spcPct val="90000"/>
              </a:lnSpc>
              <a:spcBef>
                <a:spcPts val="500"/>
              </a:spcBef>
              <a:spcAft>
                <a:spcPts val="0"/>
              </a:spcAft>
              <a:buSzPts val="1800"/>
              <a:buChar char="•"/>
            </a:pPr>
            <a:r>
              <a:rPr lang="en-US"/>
              <a:t>Production:</a:t>
            </a:r>
            <a:endParaRPr/>
          </a:p>
          <a:p>
            <a:pPr indent="-342900" lvl="2" marL="1371600" rtl="0" algn="l">
              <a:lnSpc>
                <a:spcPct val="90000"/>
              </a:lnSpc>
              <a:spcBef>
                <a:spcPts val="500"/>
              </a:spcBef>
              <a:spcAft>
                <a:spcPts val="0"/>
              </a:spcAft>
              <a:buSzPts val="1800"/>
              <a:buChar char="•"/>
            </a:pPr>
            <a:r>
              <a:rPr lang="en-US"/>
              <a:t>Transition/Health Check: Official configuration and deployment of security protocols</a:t>
            </a:r>
            <a:endParaRPr/>
          </a:p>
          <a:p>
            <a:pPr indent="-342900" lvl="2" marL="1371600" rtl="0" algn="l">
              <a:lnSpc>
                <a:spcPct val="90000"/>
              </a:lnSpc>
              <a:spcBef>
                <a:spcPts val="500"/>
              </a:spcBef>
              <a:spcAft>
                <a:spcPts val="0"/>
              </a:spcAft>
              <a:buSzPts val="1800"/>
              <a:buChar char="•"/>
            </a:pPr>
            <a:r>
              <a:rPr lang="en-US"/>
              <a:t>Monitor and detect: Constant checking for any unexpected behavior or anomalies</a:t>
            </a:r>
            <a:endParaRPr/>
          </a:p>
          <a:p>
            <a:pPr indent="-342900" lvl="2" marL="1371600" rtl="0" algn="l">
              <a:lnSpc>
                <a:spcPct val="90000"/>
              </a:lnSpc>
              <a:spcBef>
                <a:spcPts val="500"/>
              </a:spcBef>
              <a:spcAft>
                <a:spcPts val="0"/>
              </a:spcAft>
              <a:buSzPts val="1800"/>
              <a:buChar char="•"/>
            </a:pPr>
            <a:r>
              <a:rPr lang="en-US"/>
              <a:t>Respond: Our well equipped security team will be first to attempt to address and resolve and security or data breaches</a:t>
            </a:r>
            <a:endParaRPr/>
          </a:p>
          <a:p>
            <a:pPr indent="-342900" lvl="2" marL="1371600" rtl="0" algn="l">
              <a:lnSpc>
                <a:spcPct val="90000"/>
              </a:lnSpc>
              <a:spcBef>
                <a:spcPts val="500"/>
              </a:spcBef>
              <a:spcAft>
                <a:spcPts val="0"/>
              </a:spcAft>
              <a:buSzPts val="1800"/>
              <a:buChar char="•"/>
            </a:pPr>
            <a:r>
              <a:rPr lang="en-US"/>
              <a:t>Maintain and stabilize: Reevaluate the necessary measures to improve future security</a:t>
            </a:r>
            <a:endParaRPr/>
          </a:p>
        </p:txBody>
      </p:sp>
      <p:pic>
        <p:nvPicPr>
          <p:cNvPr descr="Green Pace logo" id="253" name="Google Shape;253;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59" name="Google Shape;259;p11"/>
          <p:cNvSpPr txBox="1"/>
          <p:nvPr>
            <p:ph idx="1" type="body"/>
          </p:nvPr>
        </p:nvSpPr>
        <p:spPr>
          <a:xfrm>
            <a:off x="723025" y="1712175"/>
            <a:ext cx="10820400" cy="497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u="sng"/>
              <a:t>If we assume that security can wait until later:</a:t>
            </a:r>
            <a:endParaRPr sz="2000" u="sng"/>
          </a:p>
          <a:p>
            <a:pPr indent="-355600" lvl="1" marL="914400" rtl="0" algn="l">
              <a:lnSpc>
                <a:spcPct val="90000"/>
              </a:lnSpc>
              <a:spcBef>
                <a:spcPts val="0"/>
              </a:spcBef>
              <a:spcAft>
                <a:spcPts val="0"/>
              </a:spcAft>
              <a:buSzPts val="2000"/>
              <a:buChar char="•"/>
            </a:pPr>
            <a:r>
              <a:rPr lang="en-US"/>
              <a:t>We can focus on product design and performance</a:t>
            </a:r>
            <a:endParaRPr/>
          </a:p>
          <a:p>
            <a:pPr indent="-342900" lvl="1" marL="914400" rtl="0" algn="l">
              <a:lnSpc>
                <a:spcPct val="90000"/>
              </a:lnSpc>
              <a:spcBef>
                <a:spcPts val="0"/>
              </a:spcBef>
              <a:spcAft>
                <a:spcPts val="0"/>
              </a:spcAft>
              <a:buSzPts val="1800"/>
              <a:buChar char="•"/>
            </a:pPr>
            <a:r>
              <a:rPr lang="en-US"/>
              <a:t>Product development to testing timeline reduced</a:t>
            </a:r>
            <a:endParaRPr/>
          </a:p>
          <a:p>
            <a:pPr indent="-342900" lvl="0" marL="457200" rtl="0" algn="l">
              <a:lnSpc>
                <a:spcPct val="90000"/>
              </a:lnSpc>
              <a:spcBef>
                <a:spcPts val="0"/>
              </a:spcBef>
              <a:spcAft>
                <a:spcPts val="0"/>
              </a:spcAft>
              <a:buSzPts val="1800"/>
              <a:buChar char="•"/>
            </a:pPr>
            <a:r>
              <a:rPr b="1" lang="en-US"/>
              <a:t>BUT</a:t>
            </a:r>
            <a:endParaRPr b="1"/>
          </a:p>
          <a:p>
            <a:pPr indent="-342900" lvl="1" marL="914400" rtl="0" algn="l">
              <a:lnSpc>
                <a:spcPct val="90000"/>
              </a:lnSpc>
              <a:spcBef>
                <a:spcPts val="0"/>
              </a:spcBef>
              <a:spcAft>
                <a:spcPts val="0"/>
              </a:spcAft>
              <a:buSzPts val="1800"/>
              <a:buChar char="•"/>
            </a:pPr>
            <a:r>
              <a:rPr lang="en-US"/>
              <a:t>Testers and developers won’t be on the same page</a:t>
            </a:r>
            <a:endParaRPr/>
          </a:p>
          <a:p>
            <a:pPr indent="-342900" lvl="1" marL="914400" rtl="0" algn="l">
              <a:lnSpc>
                <a:spcPct val="90000"/>
              </a:lnSpc>
              <a:spcBef>
                <a:spcPts val="0"/>
              </a:spcBef>
              <a:spcAft>
                <a:spcPts val="0"/>
              </a:spcAft>
              <a:buSzPts val="1800"/>
              <a:buChar char="•"/>
            </a:pPr>
            <a:r>
              <a:rPr lang="en-US"/>
              <a:t>More bugs may exist</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u="sng"/>
              <a:t>If we act now, and promote security throughout:</a:t>
            </a:r>
            <a:endParaRPr u="sng"/>
          </a:p>
          <a:p>
            <a:pPr indent="-342900" lvl="1" marL="914400" rtl="0" algn="l">
              <a:lnSpc>
                <a:spcPct val="90000"/>
              </a:lnSpc>
              <a:spcBef>
                <a:spcPts val="0"/>
              </a:spcBef>
              <a:spcAft>
                <a:spcPts val="0"/>
              </a:spcAft>
              <a:buSzPts val="1800"/>
              <a:buChar char="•"/>
            </a:pPr>
            <a:r>
              <a:rPr lang="en-US"/>
              <a:t>Developers and testers will </a:t>
            </a:r>
            <a:r>
              <a:rPr lang="en-US"/>
              <a:t>have</a:t>
            </a:r>
            <a:r>
              <a:rPr lang="en-US"/>
              <a:t> more opportunities to collaborate</a:t>
            </a:r>
            <a:endParaRPr/>
          </a:p>
          <a:p>
            <a:pPr indent="-342900" lvl="1" marL="914400" rtl="0" algn="l">
              <a:lnSpc>
                <a:spcPct val="90000"/>
              </a:lnSpc>
              <a:spcBef>
                <a:spcPts val="0"/>
              </a:spcBef>
              <a:spcAft>
                <a:spcPts val="0"/>
              </a:spcAft>
              <a:buSzPts val="1800"/>
              <a:buChar char="•"/>
            </a:pPr>
            <a:r>
              <a:rPr lang="en-US"/>
              <a:t>More bugs will be caught AND prevented before they can even exist</a:t>
            </a:r>
            <a:endParaRPr/>
          </a:p>
          <a:p>
            <a:pPr indent="-342900" lvl="1" marL="914400" rtl="0" algn="l">
              <a:lnSpc>
                <a:spcPct val="90000"/>
              </a:lnSpc>
              <a:spcBef>
                <a:spcPts val="0"/>
              </a:spcBef>
              <a:spcAft>
                <a:spcPts val="0"/>
              </a:spcAft>
              <a:buSzPts val="1800"/>
              <a:buChar char="•"/>
            </a:pPr>
            <a:r>
              <a:rPr lang="en-US"/>
              <a:t>Final deliverable will be much more reliable and safe</a:t>
            </a:r>
            <a:endParaRPr/>
          </a:p>
          <a:p>
            <a:pPr indent="-342900" lvl="0" marL="457200" rtl="0" algn="l">
              <a:lnSpc>
                <a:spcPct val="90000"/>
              </a:lnSpc>
              <a:spcBef>
                <a:spcPts val="0"/>
              </a:spcBef>
              <a:spcAft>
                <a:spcPts val="0"/>
              </a:spcAft>
              <a:buSzPts val="1800"/>
              <a:buChar char="•"/>
            </a:pPr>
            <a:r>
              <a:rPr b="1" lang="en-US"/>
              <a:t>BUT</a:t>
            </a:r>
            <a:endParaRPr b="1"/>
          </a:p>
          <a:p>
            <a:pPr indent="-342900" lvl="1" marL="914400" rtl="0" algn="l">
              <a:lnSpc>
                <a:spcPct val="90000"/>
              </a:lnSpc>
              <a:spcBef>
                <a:spcPts val="0"/>
              </a:spcBef>
              <a:spcAft>
                <a:spcPts val="0"/>
              </a:spcAft>
              <a:buSzPts val="1800"/>
              <a:buChar char="•"/>
            </a:pPr>
            <a:r>
              <a:rPr lang="en-US"/>
              <a:t>Timelines will most likely be extended</a:t>
            </a:r>
            <a:endParaRPr/>
          </a:p>
          <a:p>
            <a:pPr indent="-342900" lvl="1" marL="914400" rtl="0" algn="l">
              <a:lnSpc>
                <a:spcPct val="90000"/>
              </a:lnSpc>
              <a:spcBef>
                <a:spcPts val="0"/>
              </a:spcBef>
              <a:spcAft>
                <a:spcPts val="0"/>
              </a:spcAft>
              <a:buSzPts val="1800"/>
              <a:buChar char="•"/>
            </a:pPr>
            <a:r>
              <a:rPr lang="en-US"/>
              <a:t>Developers will be required to familiarize themselves with another set of tools and language</a:t>
            </a:r>
            <a:endParaRPr/>
          </a:p>
          <a:p>
            <a:pPr indent="-342900" lvl="1" marL="914400" rtl="0" algn="l">
              <a:lnSpc>
                <a:spcPct val="90000"/>
              </a:lnSpc>
              <a:spcBef>
                <a:spcPts val="0"/>
              </a:spcBef>
              <a:spcAft>
                <a:spcPts val="0"/>
              </a:spcAft>
              <a:buSzPts val="1800"/>
              <a:buChar char="•"/>
            </a:pPr>
            <a:r>
              <a:rPr lang="en-US"/>
              <a:t>It is more work, but it is for the sake of the bigger picture. By working hard now, we make that it will not be undone later</a:t>
            </a:r>
            <a:endParaRPr/>
          </a:p>
        </p:txBody>
      </p:sp>
      <p:pic>
        <p:nvPicPr>
          <p:cNvPr descr="Green Pace logo" id="260" name="Google Shape;260;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66" name="Google Shape;266;p1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As the cyber threats </a:t>
            </a:r>
            <a:r>
              <a:rPr lang="en-US"/>
              <a:t>inevitably grow and evolve, we must be dynamic in our approach and our mindset. We will never be able to predict where threats will come from with 100% certainty, but we can steadily build a strong foundation to grow and internalize these new techniques</a:t>
            </a:r>
            <a:endParaRPr/>
          </a:p>
          <a:p>
            <a:pPr indent="-228600" lvl="2" marL="1143000" rtl="0" algn="l">
              <a:lnSpc>
                <a:spcPct val="90000"/>
              </a:lnSpc>
              <a:spcBef>
                <a:spcPts val="0"/>
              </a:spcBef>
              <a:spcAft>
                <a:spcPts val="0"/>
              </a:spcAft>
              <a:buSzPts val="1800"/>
              <a:buChar char="•"/>
            </a:pPr>
            <a:r>
              <a:rPr lang="en-US"/>
              <a:t>If you are a developer or administrator with a high degree of privilege, I recommend you keep track of any and all public accounts such as social media, email, etc. While on site security will be strong, we all return to the real world at the end of the day. </a:t>
            </a:r>
            <a:endParaRPr/>
          </a:p>
          <a:p>
            <a:pPr indent="-228600" lvl="2" marL="1143000" rtl="0" algn="l">
              <a:lnSpc>
                <a:spcPct val="90000"/>
              </a:lnSpc>
              <a:spcBef>
                <a:spcPts val="0"/>
              </a:spcBef>
              <a:spcAft>
                <a:spcPts val="0"/>
              </a:spcAft>
              <a:buSzPts val="1800"/>
              <a:buChar char="•"/>
            </a:pPr>
            <a:r>
              <a:rPr lang="en-US"/>
              <a:t>In addition to public accounts, keep all electronic devices with internet capabilities secure. </a:t>
            </a:r>
            <a:endParaRPr/>
          </a:p>
          <a:p>
            <a:pPr indent="-228600" lvl="2" marL="1143000" rtl="0" algn="l">
              <a:lnSpc>
                <a:spcPct val="90000"/>
              </a:lnSpc>
              <a:spcBef>
                <a:spcPts val="0"/>
              </a:spcBef>
              <a:spcAft>
                <a:spcPts val="0"/>
              </a:spcAft>
              <a:buSzPts val="1800"/>
              <a:buChar char="•"/>
            </a:pPr>
            <a:r>
              <a:rPr lang="en-US"/>
              <a:t>For those of you who will or have to work from home, ensure that your private network is secure, or use a virtual private network (VPN) to help encrypt your internet activity. </a:t>
            </a:r>
            <a:endParaRPr/>
          </a:p>
          <a:p>
            <a:pPr indent="-228600" lvl="2" marL="1143000" rtl="0" algn="l">
              <a:lnSpc>
                <a:spcPct val="90000"/>
              </a:lnSpc>
              <a:spcBef>
                <a:spcPts val="0"/>
              </a:spcBef>
              <a:spcAft>
                <a:spcPts val="0"/>
              </a:spcAft>
              <a:buSzPts val="1800"/>
              <a:buChar char="•"/>
            </a:pPr>
            <a:r>
              <a:rPr lang="en-US"/>
              <a:t>Security protects from most direct avenues, but always be conscious of any sort of strange communication or any attempts at coercing information of you. Ensure that all individuals are who they claim to be.</a:t>
            </a:r>
            <a:endParaRPr/>
          </a:p>
        </p:txBody>
      </p:sp>
      <p:pic>
        <p:nvPicPr>
          <p:cNvPr descr="Green Pace logo" id="267" name="Google Shape;267;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73" name="Google Shape;273;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It is important to remember that we are all human. Security principles will not only help us achieve our goal, but promote its longevity. </a:t>
            </a:r>
            <a:endParaRPr/>
          </a:p>
          <a:p>
            <a:pPr indent="-203200" lvl="0" marL="228600" rtl="0" algn="l">
              <a:lnSpc>
                <a:spcPct val="90000"/>
              </a:lnSpc>
              <a:spcBef>
                <a:spcPts val="0"/>
              </a:spcBef>
              <a:spcAft>
                <a:spcPts val="0"/>
              </a:spcAft>
              <a:buSzPts val="1800"/>
              <a:buChar char="•"/>
            </a:pPr>
            <a:r>
              <a:rPr lang="en-US"/>
              <a:t>Security principles will not only help protect us, but it will protect our </a:t>
            </a:r>
            <a:r>
              <a:rPr lang="en-US"/>
              <a:t>user base</a:t>
            </a:r>
            <a:r>
              <a:rPr lang="en-US"/>
              <a:t>.</a:t>
            </a:r>
            <a:endParaRPr/>
          </a:p>
          <a:p>
            <a:pPr indent="-203200" lvl="0" marL="228600" rtl="0" algn="l">
              <a:lnSpc>
                <a:spcPct val="90000"/>
              </a:lnSpc>
              <a:spcBef>
                <a:spcPts val="0"/>
              </a:spcBef>
              <a:spcAft>
                <a:spcPts val="0"/>
              </a:spcAft>
              <a:buSzPts val="1800"/>
              <a:buChar char="•"/>
            </a:pPr>
            <a:r>
              <a:rPr lang="en-US"/>
              <a:t>If you unsure about a new policy, or you notice someone who is not following it, please do not be afraid to inquire. We should all be on the same team.</a:t>
            </a:r>
            <a:endParaRPr/>
          </a:p>
          <a:p>
            <a:pPr indent="-203200" lvl="0" marL="228600" rtl="0" algn="l">
              <a:lnSpc>
                <a:spcPct val="90000"/>
              </a:lnSpc>
              <a:spcBef>
                <a:spcPts val="0"/>
              </a:spcBef>
              <a:spcAft>
                <a:spcPts val="0"/>
              </a:spcAft>
              <a:buSzPts val="1800"/>
              <a:buChar char="•"/>
            </a:pPr>
            <a:r>
              <a:rPr lang="en-US"/>
              <a:t>Work hard, code carefully, keep our secrets safe, and practice vigilance.</a:t>
            </a:r>
            <a:endParaRPr/>
          </a:p>
          <a:p>
            <a:pPr indent="-203200" lvl="0" marL="228600" rtl="0" algn="l">
              <a:lnSpc>
                <a:spcPct val="90000"/>
              </a:lnSpc>
              <a:spcBef>
                <a:spcPts val="0"/>
              </a:spcBef>
              <a:spcAft>
                <a:spcPts val="0"/>
              </a:spcAft>
              <a:buSzPts val="1800"/>
              <a:buChar char="•"/>
            </a:pPr>
            <a:r>
              <a:rPr lang="en-US"/>
              <a:t>Change can be hard, but we must allow ourselves to feel uncomfortable. Once it becomes comfortable again, that will be growth. </a:t>
            </a:r>
            <a:endParaRPr/>
          </a:p>
          <a:p>
            <a:pPr indent="0" lvl="0" marL="457200" rtl="0" algn="l">
              <a:lnSpc>
                <a:spcPct val="90000"/>
              </a:lnSpc>
              <a:spcBef>
                <a:spcPts val="0"/>
              </a:spcBef>
              <a:spcAft>
                <a:spcPts val="0"/>
              </a:spcAft>
              <a:buNone/>
            </a:pPr>
            <a:r>
              <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74" name="Google Shape;274;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80" name="Google Shape;280;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SEI CERT C++ Coding Standard</a:t>
            </a:r>
            <a:endParaRPr/>
          </a:p>
          <a:p>
            <a:pPr indent="0" lvl="0" marL="4572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lt1"/>
              </a:buClr>
              <a:buSzPts val="2200"/>
              <a:buChar char="•"/>
            </a:pPr>
            <a:r>
              <a:rPr lang="en-US"/>
              <a:t>Schiela, R. (2020, May 29). Confluence. SEI CERT C++ Coding Standard - SEI CERT C++ Coding Standard - Confluence. Retrieved February 20, 2022, from https://wiki.sei.cmu.edu/confluence/pages/viewpage.action?pageId=88046682 </a:t>
            </a:r>
            <a:endParaRPr/>
          </a:p>
        </p:txBody>
      </p:sp>
      <p:pic>
        <p:nvPicPr>
          <p:cNvPr descr="Green Pace logo" id="281" name="Google Shape;281;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2194550"/>
            <a:ext cx="4669500" cy="4024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When the idea of a project is created, the time for security development begins.</a:t>
            </a:r>
            <a:endParaRPr/>
          </a:p>
          <a:p>
            <a:pPr indent="0" lvl="0" marL="914400" rtl="0" algn="l">
              <a:lnSpc>
                <a:spcPct val="90000"/>
              </a:lnSpc>
              <a:spcBef>
                <a:spcPts val="0"/>
              </a:spcBef>
              <a:spcAft>
                <a:spcPts val="0"/>
              </a:spcAft>
              <a:buNone/>
            </a:pPr>
            <a:r>
              <a:rPr lang="en-US"/>
              <a:t> </a:t>
            </a:r>
            <a:endParaRPr/>
          </a:p>
          <a:p>
            <a:pPr indent="-342900" lvl="0" marL="457200" rtl="0" algn="l">
              <a:lnSpc>
                <a:spcPct val="90000"/>
              </a:lnSpc>
              <a:spcBef>
                <a:spcPts val="0"/>
              </a:spcBef>
              <a:spcAft>
                <a:spcPts val="0"/>
              </a:spcAft>
              <a:buSzPts val="1800"/>
              <a:buChar char="•"/>
            </a:pPr>
            <a:r>
              <a:rPr lang="en-US"/>
              <a:t>Defense is not left for the end, it is integrated at all stages.</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Layered protection is equivalent to having a back up plan</a:t>
            </a:r>
            <a:endParaRPr/>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5439918" y="2194561"/>
            <a:ext cx="6453258" cy="3797196"/>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p:nvPr>
            <p:ph idx="1" type="body"/>
          </p:nvPr>
        </p:nvSpPr>
        <p:spPr>
          <a:xfrm>
            <a:off x="403400" y="1670125"/>
            <a:ext cx="6959700" cy="15069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t>Here we can define what threats are most active, and which are most detrimental.</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4"/>
          <p:cNvGraphicFramePr/>
          <p:nvPr/>
        </p:nvGraphicFramePr>
        <p:xfrm>
          <a:off x="3171900" y="2561050"/>
          <a:ext cx="3000000" cy="3000000"/>
        </p:xfrm>
        <a:graphic>
          <a:graphicData uri="http://schemas.openxmlformats.org/drawingml/2006/table">
            <a:tbl>
              <a:tblPr firstCol="1" firstRow="1">
                <a:noFill/>
                <a:tableStyleId>{7235A39B-A72B-45B6-8D4F-11E47CA704FA}</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0000"/>
                          </a:solidFill>
                        </a:rPr>
                        <a:t>Likely</a:t>
                      </a:r>
                      <a:endParaRPr sz="1400" u="none" cap="none" strike="noStrike">
                        <a:solidFill>
                          <a:srgbClr val="FF0000"/>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Data without bounds checking</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Mistyped strings</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SQL Injection</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Freed memory access</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Data transmission without validation</a:t>
                      </a:r>
                      <a:endParaRPr>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accent1"/>
                          </a:solidFill>
                        </a:rPr>
                        <a:t>Priority</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Mistyped strings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SQL Injection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Freed memory access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Data transmission without validation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Hard coded sensitive information</a:t>
                      </a:r>
                      <a:endParaRPr>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accent4"/>
                          </a:solidFill>
                        </a:rPr>
                        <a:t>Low priority</a:t>
                      </a:r>
                      <a:endParaRPr sz="1400" u="none" cap="none" strike="noStrike">
                        <a:solidFill>
                          <a:schemeClr val="accent4"/>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Parsing errors</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Uncaught exceptions </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Improper syntax/declarations</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Improper naming conventions</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accent4"/>
                          </a:solidFill>
                        </a:rPr>
                        <a:t>Unlikely</a:t>
                      </a:r>
                      <a:endParaRPr sz="1400" u="none" cap="none" strike="noStrike">
                        <a:solidFill>
                          <a:schemeClr val="accent4"/>
                        </a:solidFill>
                      </a:endParaRPr>
                    </a:p>
                    <a:p>
                      <a:pPr indent="-317500" lvl="0" marL="457200" rtl="0" algn="l">
                        <a:spcBef>
                          <a:spcPts val="0"/>
                        </a:spcBef>
                        <a:spcAft>
                          <a:spcPts val="0"/>
                        </a:spcAft>
                        <a:buClr>
                          <a:schemeClr val="dk1"/>
                        </a:buClr>
                        <a:buSzPts val="1400"/>
                        <a:buChar char="●"/>
                      </a:pPr>
                      <a:r>
                        <a:rPr lang="en-US">
                          <a:solidFill>
                            <a:schemeClr val="dk1"/>
                          </a:solidFill>
                        </a:rPr>
                        <a:t>Parsing errors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Improper syntax/declarations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Improper naming conventions</a:t>
                      </a:r>
                      <a:endParaRPr>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p:nvPr>
            <p:ph idx="1" type="body"/>
          </p:nvPr>
        </p:nvSpPr>
        <p:spPr>
          <a:xfrm>
            <a:off x="685800" y="1795175"/>
            <a:ext cx="9762600" cy="46896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Validate Input Data</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Data Types, String Correctness, SQL Injection, Assertions, Exceptions</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Heed Compiler Warnings</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Data Value, Memory Protection, Syntax</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Architect and Design for Security Policies</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SQL Injection, Sensitive Information</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Keep it Simple</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String Correctness, Syntax, Strict Definitions</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Default Deny</a:t>
            </a:r>
            <a:endParaRPr sz="1500" u="sng">
              <a:solidFill>
                <a:srgbClr val="FFFFFF"/>
              </a:solidFill>
            </a:endParaRPr>
          </a:p>
          <a:p>
            <a:pPr indent="-323850" lvl="1" marL="914400" rtl="0" algn="l">
              <a:spcBef>
                <a:spcPts val="0"/>
              </a:spcBef>
              <a:spcAft>
                <a:spcPts val="0"/>
              </a:spcAft>
              <a:buClr>
                <a:srgbClr val="FFFFFF"/>
              </a:buClr>
              <a:buSzPts val="1500"/>
              <a:buChar char="•"/>
            </a:pPr>
            <a:r>
              <a:rPr lang="en-US" sz="1500"/>
              <a:t>Sensitive Information</a:t>
            </a:r>
            <a:endParaRPr sz="1500" u="sng">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Adhere to the system of least privilege</a:t>
            </a:r>
            <a:endParaRPr sz="1500" u="sng">
              <a:solidFill>
                <a:srgbClr val="FFFFFF"/>
              </a:solidFill>
            </a:endParaRPr>
          </a:p>
          <a:p>
            <a:pPr indent="-323850" lvl="1" marL="914400" rtl="0" algn="l">
              <a:spcBef>
                <a:spcPts val="0"/>
              </a:spcBef>
              <a:spcAft>
                <a:spcPts val="0"/>
              </a:spcAft>
              <a:buClr>
                <a:srgbClr val="FFFFFF"/>
              </a:buClr>
              <a:buSzPts val="1500"/>
              <a:buChar char="•"/>
            </a:pPr>
            <a:r>
              <a:rPr lang="en-US" sz="1500"/>
              <a:t>Sensitive Information</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Sanitize Data Sent to Other Systems</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SQL Injection</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Practice Defense in Depth</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SQL Injections, </a:t>
            </a:r>
            <a:r>
              <a:rPr lang="en-US" sz="1500"/>
              <a:t>Sensitive Information</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Use Effective Quality Assurance Techniques</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Data Value, Exceptions</a:t>
            </a:r>
            <a:endParaRPr sz="1500">
              <a:solidFill>
                <a:srgbClr val="FFFFFF"/>
              </a:solidFill>
            </a:endParaRPr>
          </a:p>
          <a:p>
            <a:pPr indent="-184150" lvl="0" marL="228600" rtl="0" algn="l">
              <a:lnSpc>
                <a:spcPct val="90000"/>
              </a:lnSpc>
              <a:spcBef>
                <a:spcPts val="0"/>
              </a:spcBef>
              <a:spcAft>
                <a:spcPts val="0"/>
              </a:spcAft>
              <a:buClr>
                <a:srgbClr val="FFFFFF"/>
              </a:buClr>
              <a:buSzPts val="1500"/>
              <a:buAutoNum type="arabicPeriod"/>
            </a:pPr>
            <a:r>
              <a:rPr lang="en-US" sz="1500" u="sng">
                <a:solidFill>
                  <a:srgbClr val="FFFFFF"/>
                </a:solidFill>
              </a:rPr>
              <a:t>Adopt a Secure Coding Standard</a:t>
            </a:r>
            <a:endParaRPr sz="1500" u="sng">
              <a:solidFill>
                <a:srgbClr val="FFFFFF"/>
              </a:solidFill>
            </a:endParaRPr>
          </a:p>
          <a:p>
            <a:pPr indent="-323850" lvl="1" marL="914400" rtl="0" algn="l">
              <a:lnSpc>
                <a:spcPct val="90000"/>
              </a:lnSpc>
              <a:spcBef>
                <a:spcPts val="0"/>
              </a:spcBef>
              <a:spcAft>
                <a:spcPts val="0"/>
              </a:spcAft>
              <a:buClr>
                <a:srgbClr val="FFFFFF"/>
              </a:buClr>
              <a:buSzPts val="1500"/>
              <a:buChar char="•"/>
            </a:pPr>
            <a:r>
              <a:rPr lang="en-US" sz="1500">
                <a:solidFill>
                  <a:srgbClr val="FFFFFF"/>
                </a:solidFill>
              </a:rPr>
              <a:t>Memory Protection, Assertions, Exceptions, Syntax, Strict Definitions</a:t>
            </a:r>
            <a:endParaRPr sz="1500">
              <a:solidFill>
                <a:srgbClr val="FFFFFF"/>
              </a:solidFill>
            </a:endParaRPr>
          </a:p>
        </p:txBody>
      </p:sp>
      <p:pic>
        <p:nvPicPr>
          <p:cNvPr descr="Green Pace logo" id="169" name="Google Shape;169;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0" name="Google Shape;170;p5"/>
          <p:cNvSpPr txBox="1"/>
          <p:nvPr/>
        </p:nvSpPr>
        <p:spPr>
          <a:xfrm>
            <a:off x="6474750" y="1825450"/>
            <a:ext cx="48915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6" name="Google Shape;176;p6"/>
          <p:cNvSpPr txBox="1"/>
          <p:nvPr>
            <p:ph idx="1" type="body"/>
          </p:nvPr>
        </p:nvSpPr>
        <p:spPr>
          <a:xfrm>
            <a:off x="685800" y="1721475"/>
            <a:ext cx="10820400" cy="449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**Ranked by Priority</a:t>
            </a:r>
            <a:endParaRPr sz="2000"/>
          </a:p>
          <a:p>
            <a:pPr indent="0" lvl="0" marL="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AutoNum type="arabicPeriod"/>
            </a:pPr>
            <a:r>
              <a:rPr lang="en-US" sz="2000" u="sng"/>
              <a:t>Sensitive Information</a:t>
            </a:r>
            <a:r>
              <a:rPr lang="en-US" sz="2000"/>
              <a:t>: Never hard code sensitive information</a:t>
            </a:r>
            <a:endParaRPr sz="2000"/>
          </a:p>
          <a:p>
            <a:pPr indent="-355600" lvl="0" marL="457200" rtl="0" algn="l">
              <a:lnSpc>
                <a:spcPct val="90000"/>
              </a:lnSpc>
              <a:spcBef>
                <a:spcPts val="0"/>
              </a:spcBef>
              <a:spcAft>
                <a:spcPts val="0"/>
              </a:spcAft>
              <a:buSzPts val="2000"/>
              <a:buAutoNum type="arabicPeriod"/>
            </a:pPr>
            <a:r>
              <a:rPr lang="en-US" sz="2000" u="sng"/>
              <a:t>SQL Injection</a:t>
            </a:r>
            <a:r>
              <a:rPr lang="en-US" sz="2000"/>
              <a:t>: Exclude user input from format strings</a:t>
            </a:r>
            <a:endParaRPr sz="2000"/>
          </a:p>
          <a:p>
            <a:pPr indent="-355600" lvl="0" marL="457200" rtl="0" algn="l">
              <a:lnSpc>
                <a:spcPct val="90000"/>
              </a:lnSpc>
              <a:spcBef>
                <a:spcPts val="0"/>
              </a:spcBef>
              <a:spcAft>
                <a:spcPts val="0"/>
              </a:spcAft>
              <a:buSzPts val="2000"/>
              <a:buAutoNum type="arabicPeriod"/>
            </a:pPr>
            <a:r>
              <a:rPr lang="en-US" sz="2000" u="sng"/>
              <a:t>Memory Protection</a:t>
            </a:r>
            <a:r>
              <a:rPr lang="en-US" sz="2000"/>
              <a:t>: Do not access freed memory</a:t>
            </a:r>
            <a:endParaRPr sz="2000"/>
          </a:p>
          <a:p>
            <a:pPr indent="-355600" lvl="0" marL="457200" rtl="0" algn="l">
              <a:lnSpc>
                <a:spcPct val="90000"/>
              </a:lnSpc>
              <a:spcBef>
                <a:spcPts val="0"/>
              </a:spcBef>
              <a:spcAft>
                <a:spcPts val="0"/>
              </a:spcAft>
              <a:buSzPts val="2000"/>
              <a:buAutoNum type="arabicPeriod"/>
            </a:pPr>
            <a:r>
              <a:rPr lang="en-US" sz="2000" u="sng"/>
              <a:t>Data Value</a:t>
            </a:r>
            <a:r>
              <a:rPr lang="en-US" sz="2000"/>
              <a:t>: Ensure that unsigned integers do not wrap</a:t>
            </a:r>
            <a:endParaRPr sz="2000"/>
          </a:p>
          <a:p>
            <a:pPr indent="-355600" lvl="0" marL="457200" rtl="0" algn="l">
              <a:lnSpc>
                <a:spcPct val="90000"/>
              </a:lnSpc>
              <a:spcBef>
                <a:spcPts val="0"/>
              </a:spcBef>
              <a:spcAft>
                <a:spcPts val="0"/>
              </a:spcAft>
              <a:buSzPts val="2000"/>
              <a:buAutoNum type="arabicPeriod"/>
            </a:pPr>
            <a:r>
              <a:rPr lang="en-US" sz="2000" u="sng"/>
              <a:t>Exceptions</a:t>
            </a:r>
            <a:r>
              <a:rPr lang="en-US" sz="2000"/>
              <a:t>: Handle all exceptions</a:t>
            </a:r>
            <a:endParaRPr sz="2000"/>
          </a:p>
          <a:p>
            <a:pPr indent="-355600" lvl="0" marL="457200" rtl="0" algn="l">
              <a:lnSpc>
                <a:spcPct val="90000"/>
              </a:lnSpc>
              <a:spcBef>
                <a:spcPts val="0"/>
              </a:spcBef>
              <a:spcAft>
                <a:spcPts val="0"/>
              </a:spcAft>
              <a:buSzPts val="2000"/>
              <a:buAutoNum type="arabicPeriod"/>
            </a:pPr>
            <a:r>
              <a:rPr lang="en-US" sz="2000" u="sng"/>
              <a:t>Assertions</a:t>
            </a:r>
            <a:r>
              <a:rPr lang="en-US" sz="2000"/>
              <a:t>: Guarantee that storage for strings has sufficient space for character data and the null terminator</a:t>
            </a:r>
            <a:endParaRPr sz="2000"/>
          </a:p>
          <a:p>
            <a:pPr indent="-355600" lvl="0" marL="457200" rtl="0" algn="l">
              <a:lnSpc>
                <a:spcPct val="90000"/>
              </a:lnSpc>
              <a:spcBef>
                <a:spcPts val="0"/>
              </a:spcBef>
              <a:spcAft>
                <a:spcPts val="0"/>
              </a:spcAft>
              <a:buSzPts val="2000"/>
              <a:buAutoNum type="arabicPeriod"/>
            </a:pPr>
            <a:r>
              <a:rPr lang="en-US" sz="2000" u="sng"/>
              <a:t>Data Type</a:t>
            </a:r>
            <a:r>
              <a:rPr lang="en-US" sz="2000"/>
              <a:t>: Detect errors when converting a string to a number</a:t>
            </a:r>
            <a:endParaRPr sz="2000"/>
          </a:p>
          <a:p>
            <a:pPr indent="-355600" lvl="0" marL="457200" rtl="0" algn="l">
              <a:lnSpc>
                <a:spcPct val="90000"/>
              </a:lnSpc>
              <a:spcBef>
                <a:spcPts val="0"/>
              </a:spcBef>
              <a:spcAft>
                <a:spcPts val="0"/>
              </a:spcAft>
              <a:buSzPts val="2000"/>
              <a:buAutoNum type="arabicPeriod"/>
            </a:pPr>
            <a:r>
              <a:rPr lang="en-US" sz="2000" u="sng"/>
              <a:t>String Corrections</a:t>
            </a:r>
            <a:r>
              <a:rPr lang="en-US" sz="2000"/>
              <a:t>: Do not confuse narrow and wide character strings and functions</a:t>
            </a:r>
            <a:endParaRPr sz="2000"/>
          </a:p>
          <a:p>
            <a:pPr indent="-355600" lvl="0" marL="457200" rtl="0" algn="l">
              <a:lnSpc>
                <a:spcPct val="90000"/>
              </a:lnSpc>
              <a:spcBef>
                <a:spcPts val="0"/>
              </a:spcBef>
              <a:spcAft>
                <a:spcPts val="0"/>
              </a:spcAft>
              <a:buSzPts val="2000"/>
              <a:buAutoNum type="arabicPeriod"/>
            </a:pPr>
            <a:r>
              <a:rPr lang="en-US" sz="2000" u="sng"/>
              <a:t>Strict Definitions</a:t>
            </a:r>
            <a:r>
              <a:rPr lang="en-US" sz="2000"/>
              <a:t>: Obey the one-definition rule</a:t>
            </a:r>
            <a:endParaRPr sz="2000"/>
          </a:p>
          <a:p>
            <a:pPr indent="-355600" lvl="0" marL="457200" rtl="0" algn="l">
              <a:spcBef>
                <a:spcPts val="0"/>
              </a:spcBef>
              <a:spcAft>
                <a:spcPts val="0"/>
              </a:spcAft>
              <a:buSzPts val="2000"/>
              <a:buAutoNum type="arabicPeriod"/>
            </a:pPr>
            <a:r>
              <a:rPr lang="en-US" sz="2000" u="sng"/>
              <a:t>Syntax</a:t>
            </a:r>
            <a:r>
              <a:rPr lang="en-US" sz="2000"/>
              <a:t>: Do not write syntactically ambiguous declarations</a:t>
            </a:r>
            <a:endParaRPr sz="2000"/>
          </a:p>
        </p:txBody>
      </p:sp>
      <p:pic>
        <p:nvPicPr>
          <p:cNvPr descr="Green Pace logo" id="177" name="Google Shape;177;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3" name="Google Shape;183;p7"/>
          <p:cNvSpPr txBox="1"/>
          <p:nvPr>
            <p:ph idx="1" type="body"/>
          </p:nvPr>
        </p:nvSpPr>
        <p:spPr>
          <a:xfrm>
            <a:off x="685800" y="2057399"/>
            <a:ext cx="10820400" cy="43818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90000"/>
              </a:lnSpc>
              <a:spcBef>
                <a:spcPts val="0"/>
              </a:spcBef>
              <a:spcAft>
                <a:spcPts val="0"/>
              </a:spcAft>
              <a:buNone/>
            </a:pPr>
            <a:r>
              <a:rPr lang="en-US" sz="2000"/>
              <a:t>Our new security policy will ensure that encryption techniques will be applied thoroughly to ensure company data stays protected</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u="sng"/>
              <a:t>Encryption at rest:</a:t>
            </a:r>
            <a:r>
              <a:rPr lang="en-US" sz="2000"/>
              <a:t> </a:t>
            </a:r>
            <a:endParaRPr sz="2000"/>
          </a:p>
          <a:p>
            <a:pPr indent="0" lvl="0" marL="914400" rtl="0" algn="l">
              <a:lnSpc>
                <a:spcPct val="90000"/>
              </a:lnSpc>
              <a:spcBef>
                <a:spcPts val="0"/>
              </a:spcBef>
              <a:spcAft>
                <a:spcPts val="0"/>
              </a:spcAft>
              <a:buNone/>
            </a:pPr>
            <a:r>
              <a:t/>
            </a:r>
            <a:endParaRPr sz="2000"/>
          </a:p>
          <a:p>
            <a:pPr indent="-355600" lvl="1" marL="1371600" rtl="0" algn="l">
              <a:lnSpc>
                <a:spcPct val="90000"/>
              </a:lnSpc>
              <a:spcBef>
                <a:spcPts val="0"/>
              </a:spcBef>
              <a:spcAft>
                <a:spcPts val="0"/>
              </a:spcAft>
              <a:buSzPts val="2000"/>
              <a:buChar char="•"/>
            </a:pPr>
            <a:r>
              <a:rPr lang="en-US" sz="2000"/>
              <a:t>Data is “in the safe”, and</a:t>
            </a:r>
            <a:r>
              <a:rPr lang="en-US"/>
              <a:t> encrypted using a cipher algorithm. </a:t>
            </a:r>
            <a:endParaRPr/>
          </a:p>
          <a:p>
            <a:pPr indent="0" lvl="0" marL="0" rtl="0" algn="l">
              <a:lnSpc>
                <a:spcPct val="90000"/>
              </a:lnSpc>
              <a:spcBef>
                <a:spcPts val="0"/>
              </a:spcBef>
              <a:spcAft>
                <a:spcPts val="0"/>
              </a:spcAft>
              <a:buNone/>
            </a:pPr>
            <a:r>
              <a:t/>
            </a:r>
            <a:endParaRPr sz="2000" u="sng"/>
          </a:p>
          <a:p>
            <a:pPr indent="-355600" lvl="0" marL="457200" rtl="0" algn="l">
              <a:lnSpc>
                <a:spcPct val="90000"/>
              </a:lnSpc>
              <a:spcBef>
                <a:spcPts val="0"/>
              </a:spcBef>
              <a:spcAft>
                <a:spcPts val="0"/>
              </a:spcAft>
              <a:buSzPts val="2000"/>
              <a:buChar char="•"/>
            </a:pPr>
            <a:r>
              <a:rPr lang="en-US" sz="2000" u="sng"/>
              <a:t>Encryption in flight: </a:t>
            </a:r>
            <a:endParaRPr sz="2000" u="sng"/>
          </a:p>
          <a:p>
            <a:pPr indent="0" lvl="0" marL="457200" rtl="0" algn="l">
              <a:lnSpc>
                <a:spcPct val="90000"/>
              </a:lnSpc>
              <a:spcBef>
                <a:spcPts val="0"/>
              </a:spcBef>
              <a:spcAft>
                <a:spcPts val="0"/>
              </a:spcAft>
              <a:buNone/>
            </a:pPr>
            <a:r>
              <a:t/>
            </a:r>
            <a:endParaRPr sz="2000" u="sng"/>
          </a:p>
          <a:p>
            <a:pPr indent="-355600" lvl="2" marL="1371600" rtl="0" algn="l">
              <a:lnSpc>
                <a:spcPct val="90000"/>
              </a:lnSpc>
              <a:spcBef>
                <a:spcPts val="0"/>
              </a:spcBef>
              <a:spcAft>
                <a:spcPts val="0"/>
              </a:spcAft>
              <a:buSzPts val="2000"/>
              <a:buChar char="•"/>
            </a:pPr>
            <a:r>
              <a:rPr lang="en-US" sz="2000"/>
              <a:t>Data is in transit from one location to another, like an armored car for the bank. Data will also be encrypted during this stage.</a:t>
            </a:r>
            <a:endParaRPr sz="2000"/>
          </a:p>
          <a:p>
            <a:pPr indent="0" lvl="0" marL="13716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u="sng"/>
              <a:t>Encryption in use:</a:t>
            </a:r>
            <a:r>
              <a:rPr lang="en-US" sz="2000"/>
              <a:t> </a:t>
            </a:r>
            <a:endParaRPr sz="2000"/>
          </a:p>
          <a:p>
            <a:pPr indent="0" lvl="0" marL="457200" rtl="0" algn="l">
              <a:lnSpc>
                <a:spcPct val="90000"/>
              </a:lnSpc>
              <a:spcBef>
                <a:spcPts val="0"/>
              </a:spcBef>
              <a:spcAft>
                <a:spcPts val="0"/>
              </a:spcAft>
              <a:buNone/>
            </a:pPr>
            <a:r>
              <a:t/>
            </a:r>
            <a:endParaRPr sz="2000"/>
          </a:p>
          <a:p>
            <a:pPr indent="-355600" lvl="2" marL="1371600" rtl="0" algn="l">
              <a:lnSpc>
                <a:spcPct val="90000"/>
              </a:lnSpc>
              <a:spcBef>
                <a:spcPts val="0"/>
              </a:spcBef>
              <a:spcAft>
                <a:spcPts val="0"/>
              </a:spcAft>
              <a:buSzPts val="2000"/>
              <a:buChar char="•"/>
            </a:pPr>
            <a:r>
              <a:rPr lang="en-US" sz="2000"/>
              <a:t>Data is out like an open book while a company administrator accesses it. Naturally this is unavoidable. Employees will ensure that they are using a secure environment before decryption.</a:t>
            </a:r>
            <a:endParaRPr sz="2000"/>
          </a:p>
          <a:p>
            <a:pPr indent="0" lvl="0" marL="0" rtl="0" algn="l">
              <a:lnSpc>
                <a:spcPct val="90000"/>
              </a:lnSpc>
              <a:spcBef>
                <a:spcPts val="10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4" name="Google Shape;184;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0" name="Google Shape;190;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sz="2400"/>
              <a:t>The three A’s:</a:t>
            </a:r>
            <a:endParaRPr sz="2400"/>
          </a:p>
          <a:p>
            <a:pPr indent="0" lvl="0" marL="0" rtl="0" algn="l">
              <a:lnSpc>
                <a:spcPct val="90000"/>
              </a:lnSpc>
              <a:spcBef>
                <a:spcPts val="0"/>
              </a:spcBef>
              <a:spcAft>
                <a:spcPts val="0"/>
              </a:spcAft>
              <a:buNone/>
            </a:pPr>
            <a:r>
              <a:t/>
            </a:r>
            <a:endParaRPr b="1" sz="2400"/>
          </a:p>
          <a:p>
            <a:pPr indent="-228600" lvl="0" marL="228600" rtl="0" algn="l">
              <a:lnSpc>
                <a:spcPct val="90000"/>
              </a:lnSpc>
              <a:spcBef>
                <a:spcPts val="0"/>
              </a:spcBef>
              <a:spcAft>
                <a:spcPts val="0"/>
              </a:spcAft>
              <a:buClr>
                <a:schemeClr val="lt1"/>
              </a:buClr>
              <a:buSzPts val="2400"/>
              <a:buChar char="•"/>
            </a:pPr>
            <a:r>
              <a:rPr b="1" lang="en-US" sz="2400" u="sng"/>
              <a:t>A</a:t>
            </a:r>
            <a:r>
              <a:rPr lang="en-US" sz="2400" u="sng"/>
              <a:t>uthentication</a:t>
            </a:r>
            <a:r>
              <a:rPr lang="en-US" sz="2400"/>
              <a:t>: Company officials will register and maintain an account with a valid username, and password, with periodic updates.</a:t>
            </a:r>
            <a:endParaRPr sz="2400"/>
          </a:p>
          <a:p>
            <a:pPr indent="0" lvl="0" marL="45720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SzPts val="2400"/>
              <a:buChar char="•"/>
            </a:pPr>
            <a:r>
              <a:rPr b="1" lang="en-US" sz="2400" u="sng"/>
              <a:t>A</a:t>
            </a:r>
            <a:r>
              <a:rPr lang="en-US" sz="2400" u="sng"/>
              <a:t>uthorization</a:t>
            </a:r>
            <a:r>
              <a:rPr lang="en-US" sz="2400"/>
              <a:t>: Company accounts will only be authorized to perform system tasks on a “principle of least privilege” basis. </a:t>
            </a:r>
            <a:endParaRPr sz="2400"/>
          </a:p>
          <a:p>
            <a:pPr indent="-317500" lvl="1" marL="914400" rtl="0" algn="l">
              <a:lnSpc>
                <a:spcPct val="90000"/>
              </a:lnSpc>
              <a:spcBef>
                <a:spcPts val="0"/>
              </a:spcBef>
              <a:spcAft>
                <a:spcPts val="0"/>
              </a:spcAft>
              <a:buSzPts val="1400"/>
              <a:buChar char="•"/>
            </a:pPr>
            <a:r>
              <a:rPr lang="en-US" sz="1400"/>
              <a:t>**Contact system administrator about requesting certain account permissions</a:t>
            </a:r>
            <a:endParaRPr sz="1400"/>
          </a:p>
          <a:p>
            <a:pPr indent="0" lvl="0" marL="914400" rtl="0" algn="l">
              <a:lnSpc>
                <a:spcPct val="90000"/>
              </a:lnSpc>
              <a:spcBef>
                <a:spcPts val="0"/>
              </a:spcBef>
              <a:spcAft>
                <a:spcPts val="0"/>
              </a:spcAft>
              <a:buNone/>
            </a:pPr>
            <a:r>
              <a:t/>
            </a:r>
            <a:endParaRPr sz="1400"/>
          </a:p>
          <a:p>
            <a:pPr indent="-228600" lvl="0" marL="228600" rtl="0" algn="l">
              <a:lnSpc>
                <a:spcPct val="90000"/>
              </a:lnSpc>
              <a:spcBef>
                <a:spcPts val="0"/>
              </a:spcBef>
              <a:spcAft>
                <a:spcPts val="0"/>
              </a:spcAft>
              <a:buSzPts val="2400"/>
              <a:buChar char="•"/>
            </a:pPr>
            <a:r>
              <a:rPr b="1" lang="en-US" sz="2400" u="sng"/>
              <a:t>A</a:t>
            </a:r>
            <a:r>
              <a:rPr lang="en-US" sz="2400" u="sng"/>
              <a:t>ccounting</a:t>
            </a:r>
            <a:r>
              <a:rPr lang="en-US" sz="2400"/>
              <a:t>: Not finances, we’re talking moderating and system oversight. Sessions statistics and usage information will be monitored, to ensure employees are kept away from any dangerous sites, and to identify any unusual behavior. </a:t>
            </a:r>
            <a:endParaRPr sz="2400"/>
          </a:p>
        </p:txBody>
      </p:sp>
      <p:pic>
        <p:nvPicPr>
          <p:cNvPr descr="Green Pace logo" id="191" name="Google Shape;191;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7" name="Google Shape;197;g9504e29505_0_0"/>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Part of secure coding is coding securely, and one of the many sayings you may have heard thrown around is “don’t leave defense until the end”.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We will briefly demonstrate the effectiveness that the simple inclusion of </a:t>
            </a:r>
            <a:r>
              <a:rPr b="1" lang="en-US"/>
              <a:t>unit testing and assertions</a:t>
            </a:r>
            <a:r>
              <a:rPr lang="en-US"/>
              <a:t> will help us to detect any exceptions, and locate them precisely.</a:t>
            </a:r>
            <a:endParaRPr/>
          </a:p>
          <a:p>
            <a:pPr indent="0" lvl="0" marL="0" rtl="0" algn="l">
              <a:lnSpc>
                <a:spcPct val="90000"/>
              </a:lnSpc>
              <a:spcBef>
                <a:spcPts val="1000"/>
              </a:spcBef>
              <a:spcAft>
                <a:spcPts val="0"/>
              </a:spcAft>
              <a:buSzPts val="1800"/>
              <a:buNone/>
            </a:pPr>
            <a:r>
              <a:rPr lang="en-US"/>
              <a:t>Please familiarize yourself with the syntax and declarations. Function names are decidedly specific to the condition being tested.</a:t>
            </a:r>
            <a:endParaRPr/>
          </a:p>
          <a:p>
            <a:pPr indent="0" lvl="0" marL="0" rtl="0" algn="l">
              <a:lnSpc>
                <a:spcPct val="90000"/>
              </a:lnSpc>
              <a:spcBef>
                <a:spcPts val="1000"/>
              </a:spcBef>
              <a:spcAft>
                <a:spcPts val="0"/>
              </a:spcAft>
              <a:buSzPts val="1800"/>
              <a:buNone/>
            </a:pPr>
            <a:r>
              <a:t/>
            </a:r>
            <a:endParaRPr/>
          </a:p>
        </p:txBody>
      </p:sp>
      <p:pic>
        <p:nvPicPr>
          <p:cNvPr descr="Green Pace logo" id="198" name="Google Shape;198;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1703ce1be6_0_8"/>
          <p:cNvSpPr txBox="1"/>
          <p:nvPr>
            <p:ph type="title"/>
          </p:nvPr>
        </p:nvSpPr>
        <p:spPr>
          <a:xfrm>
            <a:off x="753725" y="764375"/>
            <a:ext cx="10752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 1: Is our smart pointer not null?</a:t>
            </a:r>
            <a:endParaRPr/>
          </a:p>
        </p:txBody>
      </p:sp>
      <p:sp>
        <p:nvSpPr>
          <p:cNvPr id="204" name="Google Shape;204;g11703ce1be6_0_8"/>
          <p:cNvSpPr txBox="1"/>
          <p:nvPr>
            <p:ph idx="1" type="body"/>
          </p:nvPr>
        </p:nvSpPr>
        <p:spPr>
          <a:xfrm>
            <a:off x="6420650" y="2432225"/>
            <a:ext cx="5341500" cy="1717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**Assert_NE = Not equal</a:t>
            </a:r>
            <a:endParaRPr/>
          </a:p>
        </p:txBody>
      </p:sp>
      <p:pic>
        <p:nvPicPr>
          <p:cNvPr id="205" name="Google Shape;205;g11703ce1be6_0_8"/>
          <p:cNvPicPr preferRelativeResize="0"/>
          <p:nvPr/>
        </p:nvPicPr>
        <p:blipFill>
          <a:blip r:embed="rId3">
            <a:alphaModFix/>
          </a:blip>
          <a:stretch>
            <a:fillRect/>
          </a:stretch>
        </p:blipFill>
        <p:spPr>
          <a:xfrm>
            <a:off x="400125" y="2336378"/>
            <a:ext cx="5514201" cy="1888250"/>
          </a:xfrm>
          <a:prstGeom prst="rect">
            <a:avLst/>
          </a:prstGeom>
          <a:noFill/>
          <a:ln>
            <a:noFill/>
          </a:ln>
        </p:spPr>
      </p:pic>
      <p:pic>
        <p:nvPicPr>
          <p:cNvPr id="206" name="Google Shape;206;g11703ce1be6_0_8"/>
          <p:cNvPicPr preferRelativeResize="0"/>
          <p:nvPr/>
        </p:nvPicPr>
        <p:blipFill>
          <a:blip r:embed="rId4">
            <a:alphaModFix/>
          </a:blip>
          <a:stretch>
            <a:fillRect/>
          </a:stretch>
        </p:blipFill>
        <p:spPr>
          <a:xfrm>
            <a:off x="400125" y="4386328"/>
            <a:ext cx="7829550" cy="70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