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71" r:id="rId9"/>
    <p:sldId id="265" r:id="rId10"/>
    <p:sldId id="266" r:id="rId11"/>
    <p:sldId id="267" r:id="rId12"/>
    <p:sldId id="268" r:id="rId13"/>
    <p:sldId id="269" r:id="rId14"/>
    <p:sldId id="270"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5" d="100"/>
          <a:sy n="75" d="100"/>
        </p:scale>
        <p:origin x="28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1/22/2024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1/22/2024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45AC-927D-1346-BAD5-437938368197}"/>
              </a:ext>
            </a:extLst>
          </p:cNvPr>
          <p:cNvSpPr>
            <a:spLocks noGrp="1"/>
          </p:cNvSpPr>
          <p:nvPr>
            <p:ph type="ctrTitle"/>
          </p:nvPr>
        </p:nvSpPr>
        <p:spPr>
          <a:xfrm>
            <a:off x="2417780" y="1967108"/>
            <a:ext cx="8471196" cy="1359688"/>
          </a:xfrm>
        </p:spPr>
        <p:txBody>
          <a:bodyPr>
            <a:normAutofit/>
          </a:bodyPr>
          <a:lstStyle/>
          <a:p>
            <a:r>
              <a:rPr lang="en-GB" sz="3200" b="1" dirty="0"/>
              <a:t>TECHNOLOGY MANAGEMENT AND ENTREPRENEURSHIP </a:t>
            </a:r>
            <a:endParaRPr lang="en-US" sz="3200" b="1" dirty="0"/>
          </a:p>
        </p:txBody>
      </p:sp>
      <p:sp>
        <p:nvSpPr>
          <p:cNvPr id="3" name="Subtitle 2">
            <a:extLst>
              <a:ext uri="{FF2B5EF4-FFF2-40B4-BE49-F238E27FC236}">
                <a16:creationId xmlns:a16="http://schemas.microsoft.com/office/drawing/2014/main" id="{298FC981-F5A7-77CD-2D55-7100E5D6921D}"/>
              </a:ext>
            </a:extLst>
          </p:cNvPr>
          <p:cNvSpPr>
            <a:spLocks noGrp="1"/>
          </p:cNvSpPr>
          <p:nvPr>
            <p:ph type="subTitle" idx="1"/>
          </p:nvPr>
        </p:nvSpPr>
        <p:spPr>
          <a:xfrm>
            <a:off x="2417780" y="3531203"/>
            <a:ext cx="8637072" cy="2410015"/>
          </a:xfrm>
        </p:spPr>
        <p:txBody>
          <a:bodyPr>
            <a:normAutofit/>
          </a:bodyPr>
          <a:lstStyle/>
          <a:p>
            <a:r>
              <a:rPr lang="en-GB" dirty="0"/>
              <a:t>                         </a:t>
            </a:r>
            <a:r>
              <a:rPr lang="en-GB" sz="2400" b="1" dirty="0"/>
              <a:t>Topic: selecting r and d projects </a:t>
            </a:r>
          </a:p>
          <a:p>
            <a:r>
              <a:rPr lang="en-GB" sz="2400" b="1" dirty="0"/>
              <a:t>     </a:t>
            </a:r>
            <a:r>
              <a:rPr lang="en-GB" sz="2400" dirty="0"/>
              <a:t>presented</a:t>
            </a:r>
            <a:r>
              <a:rPr lang="en-GB" sz="2400" b="1" dirty="0"/>
              <a:t>  </a:t>
            </a:r>
            <a:r>
              <a:rPr lang="en-GB" sz="2400" dirty="0"/>
              <a:t>by:</a:t>
            </a:r>
          </a:p>
          <a:p>
            <a:r>
              <a:rPr lang="en-GB" sz="2400" dirty="0"/>
              <a:t>     kshema r gowda    </a:t>
            </a:r>
          </a:p>
          <a:p>
            <a:r>
              <a:rPr lang="en-GB" sz="2400" dirty="0"/>
              <a:t>     impana S M                                                                </a:t>
            </a:r>
            <a:endParaRPr lang="en-US" sz="2400" dirty="0"/>
          </a:p>
        </p:txBody>
      </p:sp>
    </p:spTree>
    <p:extLst>
      <p:ext uri="{BB962C8B-B14F-4D97-AF65-F5344CB8AC3E}">
        <p14:creationId xmlns:p14="http://schemas.microsoft.com/office/powerpoint/2010/main" val="3166802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B6D6D-AD7A-0E56-F40E-8D0ED598AA6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Evaluating R&amp;D Effectiveness</a:t>
            </a:r>
          </a:p>
        </p:txBody>
      </p:sp>
      <p:sp>
        <p:nvSpPr>
          <p:cNvPr id="3" name="Content Placeholder 2">
            <a:extLst>
              <a:ext uri="{FF2B5EF4-FFF2-40B4-BE49-F238E27FC236}">
                <a16:creationId xmlns:a16="http://schemas.microsoft.com/office/drawing/2014/main" id="{A32C0D4D-612F-D315-7F4D-41E1BE66F9E7}"/>
              </a:ext>
            </a:extLst>
          </p:cNvPr>
          <p:cNvSpPr>
            <a:spLocks noGrp="1"/>
          </p:cNvSpPr>
          <p:nvPr>
            <p:ph idx="1"/>
          </p:nvPr>
        </p:nvSpPr>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1.Organizational Effectiveness, Balderston etal. suggest the following 11 criteria for business enterprise R&amp;D</a:t>
            </a:r>
          </a:p>
          <a:p>
            <a:pPr marL="0" indent="0">
              <a:buNone/>
            </a:pPr>
            <a:r>
              <a:rPr lang="en-GB" sz="18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Ratio of research costs to profits.</a:t>
            </a:r>
          </a:p>
          <a:p>
            <a:pPr marL="0" indent="0">
              <a:buNone/>
            </a:pPr>
            <a:r>
              <a:rPr lang="en-US" sz="1800" dirty="0">
                <a:latin typeface="Times New Roman" panose="02020603050405020304" pitchFamily="18" charset="0"/>
                <a:cs typeface="Times New Roman" panose="02020603050405020304" pitchFamily="18" charset="0"/>
              </a:rPr>
              <a:t>2. Percentage of total earnings due to new products.</a:t>
            </a:r>
          </a:p>
          <a:p>
            <a:pPr marL="0" indent="0">
              <a:buNone/>
            </a:pPr>
            <a:r>
              <a:rPr lang="en-US" sz="1800" dirty="0">
                <a:latin typeface="Times New Roman" panose="02020603050405020304" pitchFamily="18" charset="0"/>
                <a:cs typeface="Times New Roman" panose="02020603050405020304" pitchFamily="18" charset="0"/>
              </a:rPr>
              <a:t>3. Share of market due to new products.</a:t>
            </a:r>
          </a:p>
          <a:p>
            <a:pPr marL="0" indent="0">
              <a:buNone/>
            </a:pPr>
            <a:r>
              <a:rPr lang="en-US" sz="1800" dirty="0">
                <a:latin typeface="Times New Roman" panose="02020603050405020304" pitchFamily="18" charset="0"/>
                <a:cs typeface="Times New Roman" panose="02020603050405020304" pitchFamily="18" charset="0"/>
              </a:rPr>
              <a:t>4. Research costs related to increases in sales.</a:t>
            </a:r>
          </a:p>
          <a:p>
            <a:pPr marL="0" indent="0">
              <a:buNone/>
            </a:pPr>
            <a:r>
              <a:rPr lang="en-US" sz="1800" dirty="0">
                <a:latin typeface="Times New Roman" panose="02020603050405020304" pitchFamily="18" charset="0"/>
                <a:cs typeface="Times New Roman" panose="02020603050405020304" pitchFamily="18" charset="0"/>
              </a:rPr>
              <a:t>5. Research costs to ratio of new and old sales.</a:t>
            </a:r>
          </a:p>
          <a:p>
            <a:pPr marL="0" indent="0">
              <a:buNone/>
            </a:pPr>
            <a:r>
              <a:rPr lang="en-US" sz="1800" dirty="0">
                <a:latin typeface="Times New Roman" panose="02020603050405020304" pitchFamily="18" charset="0"/>
                <a:cs typeface="Times New Roman" panose="02020603050405020304" pitchFamily="18" charset="0"/>
              </a:rPr>
              <a:t>6. Research costs per employee.</a:t>
            </a:r>
          </a:p>
        </p:txBody>
      </p:sp>
    </p:spTree>
    <p:extLst>
      <p:ext uri="{BB962C8B-B14F-4D97-AF65-F5344CB8AC3E}">
        <p14:creationId xmlns:p14="http://schemas.microsoft.com/office/powerpoint/2010/main" val="1847819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2585CD7-3DFE-7E09-B46F-06B1ECAD0C8A}"/>
              </a:ext>
            </a:extLst>
          </p:cNvPr>
          <p:cNvSpPr>
            <a:spLocks noGrp="1"/>
          </p:cNvSpPr>
          <p:nvPr>
            <p:ph idx="1"/>
          </p:nvPr>
        </p:nvSpPr>
        <p:spPr>
          <a:xfrm>
            <a:off x="1459067" y="1966098"/>
            <a:ext cx="9604375" cy="3540125"/>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7.Ratio of research costs to overhead expenses such as administrative and selling costs</a:t>
            </a:r>
          </a:p>
          <a:p>
            <a:pPr marL="0" indent="0">
              <a:buNone/>
            </a:pPr>
            <a:r>
              <a:rPr lang="en-US" sz="1800" dirty="0">
                <a:latin typeface="Times New Roman" panose="02020603050405020304" pitchFamily="18" charset="0"/>
                <a:cs typeface="Times New Roman" panose="02020603050405020304" pitchFamily="18" charset="0"/>
              </a:rPr>
              <a:t>8. Cash flows</a:t>
            </a:r>
          </a:p>
          <a:p>
            <a:pPr marL="0" indent="0">
              <a:buNone/>
            </a:pPr>
            <a:r>
              <a:rPr lang="en-US" sz="1800" dirty="0">
                <a:latin typeface="Times New Roman" panose="02020603050405020304" pitchFamily="18" charset="0"/>
                <a:cs typeface="Times New Roman" panose="02020603050405020304" pitchFamily="18" charset="0"/>
              </a:rPr>
              <a:t>9. Research audits, including indicators of administrative and technical objectives such as costs, time, completion dates, probability of technical success, probability of commercial success, expected market share, expected profits, expected return on investment, design, and development. Blake provides a checklist of questions to ask in such an audit.</a:t>
            </a:r>
          </a:p>
          <a:p>
            <a:pPr marL="0" indent="0">
              <a:buNone/>
            </a:pPr>
            <a:r>
              <a:rPr lang="en-US" sz="1800" dirty="0">
                <a:latin typeface="Times New Roman" panose="02020603050405020304" pitchFamily="18" charset="0"/>
                <a:cs typeface="Times New Roman" panose="02020603050405020304" pitchFamily="18" charset="0"/>
              </a:rPr>
              <a:t>10. Weighted averages of costs and objectives </a:t>
            </a:r>
          </a:p>
          <a:p>
            <a:pPr marL="0" indent="0">
              <a:buNone/>
            </a:pPr>
            <a:r>
              <a:rPr lang="en-US" sz="1800" dirty="0">
                <a:latin typeface="Times New Roman" panose="02020603050405020304" pitchFamily="18" charset="0"/>
                <a:cs typeface="Times New Roman" panose="02020603050405020304" pitchFamily="18" charset="0"/>
              </a:rPr>
              <a:t>11. Project profiles</a:t>
            </a:r>
          </a:p>
        </p:txBody>
      </p:sp>
    </p:spTree>
    <p:extLst>
      <p:ext uri="{BB962C8B-B14F-4D97-AF65-F5344CB8AC3E}">
        <p14:creationId xmlns:p14="http://schemas.microsoft.com/office/powerpoint/2010/main" val="3878184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30386B-52C1-0825-05EC-3037EB4BFAB1}"/>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2.Individual Effectiveness. </a:t>
            </a:r>
          </a:p>
          <a:p>
            <a:pPr marL="0" indent="0">
              <a:buNone/>
            </a:pPr>
            <a:r>
              <a:rPr lang="en-US" sz="2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effectiveness of individual researchers can be evaluated by the normal techniques of performance appraisal  especially management by objectives (MBO), emphasizing research goals. A few quantitative measures such at the number of patents and publications, and citations by others of those publications, give limited insight into research effectiveness</a:t>
            </a:r>
          </a:p>
        </p:txBody>
      </p:sp>
    </p:spTree>
    <p:extLst>
      <p:ext uri="{BB962C8B-B14F-4D97-AF65-F5344CB8AC3E}">
        <p14:creationId xmlns:p14="http://schemas.microsoft.com/office/powerpoint/2010/main" val="90125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39656-167E-0FF8-1D0A-86C8FAC0E6A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Support for R&amp;D</a:t>
            </a:r>
          </a:p>
        </p:txBody>
      </p:sp>
      <p:sp>
        <p:nvSpPr>
          <p:cNvPr id="3" name="Content Placeholder 2">
            <a:extLst>
              <a:ext uri="{FF2B5EF4-FFF2-40B4-BE49-F238E27FC236}">
                <a16:creationId xmlns:a16="http://schemas.microsoft.com/office/drawing/2014/main" id="{95798B4E-3F3A-4B91-B0CF-223499275B74}"/>
              </a:ext>
            </a:extLst>
          </p:cNvPr>
          <p:cNvSpPr>
            <a:spLocks noGrp="1"/>
          </p:cNvSpPr>
          <p:nvPr>
            <p:ph idx="1"/>
          </p:nvPr>
        </p:nvSpPr>
        <p:spPr>
          <a:xfrm>
            <a:off x="1451579" y="2015732"/>
            <a:ext cx="9603275" cy="3608233"/>
          </a:xfrm>
        </p:spPr>
        <p:txBody>
          <a:bodyPr>
            <a:normAutofit fontScale="85000" lnSpcReduction="20000"/>
          </a:bodyPr>
          <a:lstStyle/>
          <a:p>
            <a:pPr marL="0" indent="0">
              <a:buNone/>
            </a:pPr>
            <a:r>
              <a:rPr lang="en-US" dirty="0">
                <a:latin typeface="Times New Roman" panose="02020603050405020304" pitchFamily="18" charset="0"/>
                <a:cs typeface="Times New Roman" panose="02020603050405020304" pitchFamily="18" charset="0"/>
              </a:rPr>
              <a:t>Quality supporting services need to be supplied to make the work of the highly trained scientist and engineer more efficient and productive. A few special types of assistance that are needed in research and engineering are listed as follows</a:t>
            </a:r>
            <a:r>
              <a:rPr lang="en-US" dirty="0"/>
              <a:t>:</a:t>
            </a:r>
          </a:p>
          <a:p>
            <a:pPr marL="0" indent="0">
              <a:buNone/>
            </a:pPr>
            <a:r>
              <a:rPr lang="en-US" sz="1900" dirty="0">
                <a:latin typeface="Times New Roman" panose="02020603050405020304" pitchFamily="18" charset="0"/>
                <a:cs typeface="Times New Roman" panose="02020603050405020304" pitchFamily="18" charset="0"/>
              </a:rPr>
              <a:t>1.Technician support to carry out repetitive testing and other functions not requiring a graduate engineer or scientist</a:t>
            </a:r>
          </a:p>
          <a:p>
            <a:pPr marL="0" indent="0">
              <a:buNone/>
            </a:pPr>
            <a:r>
              <a:rPr lang="en-US" sz="1900" dirty="0">
                <a:latin typeface="Times New Roman" panose="02020603050405020304" pitchFamily="18" charset="0"/>
                <a:cs typeface="Times New Roman" panose="02020603050405020304" pitchFamily="18" charset="0"/>
              </a:rPr>
              <a:t>2.. Shop support of mechanics, glassblowers, and carpenters to produce test and research equipment based on researchers' sketches</a:t>
            </a:r>
          </a:p>
          <a:p>
            <a:pPr marL="0" indent="0">
              <a:buNone/>
            </a:pPr>
            <a:r>
              <a:rPr lang="en-US" sz="1900" dirty="0">
                <a:latin typeface="Times New Roman" panose="02020603050405020304" pitchFamily="18" charset="0"/>
                <a:cs typeface="Times New Roman" panose="02020603050405020304" pitchFamily="18" charset="0"/>
              </a:rPr>
              <a:t>3.A technical library with technical information specialists conversant in the fields of the 207 company's interest and willing and able to suggest sources to researchers, and structure and run searches in the appropriate databases for them</a:t>
            </a:r>
          </a:p>
          <a:p>
            <a:pPr marL="0" indent="0">
              <a:buNone/>
            </a:pPr>
            <a:r>
              <a:rPr lang="en-US" sz="1900" dirty="0">
                <a:latin typeface="Times New Roman" panose="02020603050405020304" pitchFamily="18" charset="0"/>
                <a:cs typeface="Times New Roman" panose="02020603050405020304" pitchFamily="18" charset="0"/>
              </a:rPr>
              <a:t> 4. Technical publication support, including typing, editing, and graphical support to simplify researchers' production of reports, technical papers, and presentation.</a:t>
            </a:r>
          </a:p>
        </p:txBody>
      </p:sp>
    </p:spTree>
    <p:extLst>
      <p:ext uri="{BB962C8B-B14F-4D97-AF65-F5344CB8AC3E}">
        <p14:creationId xmlns:p14="http://schemas.microsoft.com/office/powerpoint/2010/main" val="2549555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1AAE9C-3343-AAA3-1E83-6B78441547DD}"/>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5. A flexible, responsive system for approving and acquiring equipment as needed by researchers</a:t>
            </a:r>
          </a:p>
          <a:p>
            <a:pPr marL="0" indent="0">
              <a:buNone/>
            </a:pPr>
            <a:r>
              <a:rPr lang="en-US" dirty="0">
                <a:latin typeface="Times New Roman" panose="02020603050405020304" pitchFamily="18" charset="0"/>
                <a:cs typeface="Times New Roman" panose="02020603050405020304" pitchFamily="18" charset="0"/>
              </a:rPr>
              <a:t>6. Ample computer facilities conveniently available to researchers, and programming assis –-tance to provide consultation and programming to those researchers not wishing to do it themselves</a:t>
            </a:r>
          </a:p>
          <a:p>
            <a:pPr marL="0" indent="0">
              <a:buNone/>
            </a:pPr>
            <a:r>
              <a:rPr lang="en-US" dirty="0">
                <a:latin typeface="Times New Roman" panose="02020603050405020304" pitchFamily="18" charset="0"/>
                <a:cs typeface="Times New Roman" panose="02020603050405020304" pitchFamily="18" charset="0"/>
              </a:rPr>
              <a:t>7. A strong internal commercialization process in place to take research to product</a:t>
            </a:r>
          </a:p>
        </p:txBody>
      </p:sp>
    </p:spTree>
    <p:extLst>
      <p:ext uri="{BB962C8B-B14F-4D97-AF65-F5344CB8AC3E}">
        <p14:creationId xmlns:p14="http://schemas.microsoft.com/office/powerpoint/2010/main" val="3287569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5F64BD-1F15-D8EF-6D12-DC45266FCC91}"/>
              </a:ext>
            </a:extLst>
          </p:cNvPr>
          <p:cNvSpPr>
            <a:spLocks noGrp="1"/>
          </p:cNvSpPr>
          <p:nvPr>
            <p:ph idx="1"/>
          </p:nvPr>
        </p:nvSpPr>
        <p:spPr>
          <a:xfrm>
            <a:off x="1439672" y="1765701"/>
            <a:ext cx="9603275" cy="3450613"/>
          </a:xfrm>
        </p:spPr>
        <p:txBody>
          <a:bodyPr/>
          <a:lstStyle/>
          <a:p>
            <a:endParaRPr lang="en-GB" dirty="0"/>
          </a:p>
          <a:p>
            <a:endParaRPr lang="en-GB" dirty="0"/>
          </a:p>
          <a:p>
            <a:endParaRPr lang="en-GB" dirty="0"/>
          </a:p>
          <a:p>
            <a:r>
              <a:rPr lang="en-GB" dirty="0"/>
              <a:t>                                       </a:t>
            </a:r>
            <a:r>
              <a:rPr lang="en-GB" sz="8000" b="1" dirty="0"/>
              <a:t>THANK YOU</a:t>
            </a:r>
          </a:p>
        </p:txBody>
      </p:sp>
    </p:spTree>
    <p:extLst>
      <p:ext uri="{BB962C8B-B14F-4D97-AF65-F5344CB8AC3E}">
        <p14:creationId xmlns:p14="http://schemas.microsoft.com/office/powerpoint/2010/main" val="2735565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05891-3845-ED27-04AE-3AE7F134A1C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SELECTING  R&amp;D  PROJECTS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034DD8-5B7F-5D6A-004D-7565F6CDF2B0}"/>
              </a:ext>
            </a:extLst>
          </p:cNvPr>
          <p:cNvSpPr>
            <a:spLocks noGrp="1"/>
          </p:cNvSpPr>
          <p:nvPr>
            <p:ph idx="1"/>
          </p:nvPr>
        </p:nvSpPr>
        <p:spPr>
          <a:xfrm>
            <a:off x="1451579" y="2015732"/>
            <a:ext cx="9603275" cy="3713429"/>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Need for Selection</a:t>
            </a:r>
          </a:p>
          <a:p>
            <a:pPr marL="0" indent="0">
              <a:buNone/>
            </a:pPr>
            <a:r>
              <a:rPr lang="en-US" sz="1800" dirty="0">
                <a:latin typeface="Times New Roman" panose="02020603050405020304" pitchFamily="18" charset="0"/>
                <a:cs typeface="Times New Roman" panose="02020603050405020304" pitchFamily="18" charset="0"/>
              </a:rPr>
              <a:t>1.Sixty ideas (from researchers, other employees, customers, and suppliers) need to be screened              quickly down to</a:t>
            </a:r>
          </a:p>
          <a:p>
            <a:pPr marL="0" indent="0">
              <a:buNone/>
            </a:pPr>
            <a:r>
              <a:rPr lang="en-US" sz="1800" dirty="0">
                <a:latin typeface="Times New Roman" panose="02020603050405020304" pitchFamily="18" charset="0"/>
                <a:cs typeface="Times New Roman" panose="02020603050405020304" pitchFamily="18" charset="0"/>
              </a:rPr>
              <a:t>2.Twelve ideas worthy of preliminary technical evaluation and analysis of profitability, to Produce </a:t>
            </a:r>
          </a:p>
          <a:p>
            <a:pPr marL="0" indent="0">
              <a:buNone/>
            </a:pPr>
            <a:r>
              <a:rPr lang="en-US" sz="1800" dirty="0">
                <a:latin typeface="Times New Roman" panose="02020603050405020304" pitchFamily="18" charset="0"/>
                <a:cs typeface="Times New Roman" panose="02020603050405020304" pitchFamily="18" charset="0"/>
              </a:rPr>
              <a:t>3.Six defined potential products worth further development, to obtain</a:t>
            </a:r>
          </a:p>
          <a:p>
            <a:pPr marL="0" indent="0">
              <a:buNone/>
            </a:pPr>
            <a:r>
              <a:rPr lang="en-US" sz="1800" dirty="0">
                <a:latin typeface="Times New Roman" panose="02020603050405020304" pitchFamily="18" charset="0"/>
                <a:cs typeface="Times New Roman" panose="02020603050405020304" pitchFamily="18" charset="0"/>
              </a:rPr>
              <a:t>4.Three prototypes for detailed physical and market testing, resulting in  </a:t>
            </a:r>
          </a:p>
          <a:p>
            <a:pPr marL="0" indent="0">
              <a:buNone/>
            </a:pPr>
            <a:r>
              <a:rPr lang="en-US" sz="1800" dirty="0">
                <a:latin typeface="Times New Roman" panose="02020603050405020304" pitchFamily="18" charset="0"/>
                <a:cs typeface="Times New Roman" panose="02020603050405020304" pitchFamily="18" charset="0"/>
              </a:rPr>
              <a:t>5.Two products committed to full-scale production and marketing, of which</a:t>
            </a:r>
          </a:p>
          <a:p>
            <a:pPr marL="0" indent="0">
              <a:buNone/>
            </a:pPr>
            <a:r>
              <a:rPr lang="en-US" sz="1800" dirty="0">
                <a:latin typeface="Times New Roman" panose="02020603050405020304" pitchFamily="18" charset="0"/>
                <a:cs typeface="Times New Roman" panose="02020603050405020304" pitchFamily="18" charset="0"/>
              </a:rPr>
              <a:t>6.One product should be a real market success.</a:t>
            </a:r>
          </a:p>
        </p:txBody>
      </p:sp>
    </p:spTree>
    <p:extLst>
      <p:ext uri="{BB962C8B-B14F-4D97-AF65-F5344CB8AC3E}">
        <p14:creationId xmlns:p14="http://schemas.microsoft.com/office/powerpoint/2010/main" val="3011832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BA4CE-F6B1-F6D5-FB8D-7AAE29A8688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Screening of research project ideas</a:t>
            </a:r>
          </a:p>
        </p:txBody>
      </p:sp>
      <p:pic>
        <p:nvPicPr>
          <p:cNvPr id="5" name="Content Placeholder 4">
            <a:extLst>
              <a:ext uri="{FF2B5EF4-FFF2-40B4-BE49-F238E27FC236}">
                <a16:creationId xmlns:a16="http://schemas.microsoft.com/office/drawing/2014/main" id="{7E03FCC6-B623-D2F1-8E70-D151A378CAE5}"/>
              </a:ext>
            </a:extLst>
          </p:cNvPr>
          <p:cNvPicPr>
            <a:picLocks noGrp="1" noChangeAspect="1"/>
          </p:cNvPicPr>
          <p:nvPr>
            <p:ph idx="1"/>
          </p:nvPr>
        </p:nvPicPr>
        <p:blipFill>
          <a:blip r:embed="rId2"/>
          <a:stretch>
            <a:fillRect/>
          </a:stretch>
        </p:blipFill>
        <p:spPr>
          <a:xfrm>
            <a:off x="2023009" y="2121693"/>
            <a:ext cx="8205324" cy="3607467"/>
          </a:xfrm>
        </p:spPr>
      </p:pic>
    </p:spTree>
    <p:extLst>
      <p:ext uri="{BB962C8B-B14F-4D97-AF65-F5344CB8AC3E}">
        <p14:creationId xmlns:p14="http://schemas.microsoft.com/office/powerpoint/2010/main" val="3739989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F1FC9-BBA7-0663-6A7B-1D50C7453F4F}"/>
              </a:ext>
            </a:extLst>
          </p:cNvPr>
          <p:cNvSpPr>
            <a:spLocks noGrp="1"/>
          </p:cNvSpPr>
          <p:nvPr>
            <p:ph type="title"/>
          </p:nvPr>
        </p:nvSpPr>
        <p:spPr>
          <a:xfrm>
            <a:off x="962953" y="804519"/>
            <a:ext cx="10091901" cy="1049235"/>
          </a:xfrm>
        </p:spPr>
        <p:txBody>
          <a:bodyPr/>
          <a:lstStyle/>
          <a:p>
            <a:r>
              <a:rPr lang="en-US" dirty="0">
                <a:latin typeface="Times New Roman" panose="02020603050405020304" pitchFamily="18" charset="0"/>
                <a:cs typeface="Times New Roman" panose="02020603050405020304" pitchFamily="18" charset="0"/>
              </a:rPr>
              <a:t>Initial Screening</a:t>
            </a:r>
          </a:p>
        </p:txBody>
      </p:sp>
      <p:sp>
        <p:nvSpPr>
          <p:cNvPr id="3" name="Content Placeholder 2">
            <a:extLst>
              <a:ext uri="{FF2B5EF4-FFF2-40B4-BE49-F238E27FC236}">
                <a16:creationId xmlns:a16="http://schemas.microsoft.com/office/drawing/2014/main" id="{2DCF058A-F899-47A8-5536-4CF7A4A51AFA}"/>
              </a:ext>
            </a:extLst>
          </p:cNvPr>
          <p:cNvSpPr>
            <a:spLocks noGrp="1"/>
          </p:cNvSpPr>
          <p:nvPr>
            <p:ph idx="1"/>
          </p:nvPr>
        </p:nvSpPr>
        <p:spPr>
          <a:xfrm>
            <a:off x="962953" y="1853754"/>
            <a:ext cx="10471094" cy="4101984"/>
          </a:xfrm>
        </p:spPr>
        <p:txBody>
          <a:bodyPr>
            <a:normAutofit fontScale="62500" lnSpcReduction="20000"/>
          </a:bodyPr>
          <a:lstStyle/>
          <a:p>
            <a:pPr marL="0" indent="0">
              <a:buNone/>
            </a:pPr>
            <a:r>
              <a:rPr lang="en-US" sz="2800" dirty="0">
                <a:latin typeface="Times New Roman" panose="02020603050405020304" pitchFamily="18" charset="0"/>
                <a:cs typeface="Times New Roman" panose="02020603050405020304" pitchFamily="18" charset="0"/>
              </a:rPr>
              <a:t>Characteristics of initial screening</a:t>
            </a:r>
          </a:p>
          <a:p>
            <a:pPr marL="0" indent="0">
              <a:buNone/>
            </a:pPr>
            <a:r>
              <a:rPr lang="en-US" sz="2500" dirty="0">
                <a:latin typeface="Times New Roman" panose="02020603050405020304" pitchFamily="18" charset="0"/>
                <a:cs typeface="Times New Roman" panose="02020603050405020304" pitchFamily="18" charset="0"/>
              </a:rPr>
              <a:t>1.Technical factors</a:t>
            </a:r>
          </a:p>
          <a:p>
            <a:pPr marL="0" indent="0">
              <a:buNone/>
            </a:pPr>
            <a:r>
              <a:rPr lang="en-US" sz="2500" dirty="0">
                <a:latin typeface="Times New Roman" panose="02020603050405020304" pitchFamily="18" charset="0"/>
                <a:cs typeface="Times New Roman" panose="02020603050405020304" pitchFamily="18" charset="0"/>
              </a:rPr>
              <a:t>2.Research direction and balance</a:t>
            </a:r>
          </a:p>
          <a:p>
            <a:pPr marL="0" indent="0">
              <a:buNone/>
            </a:pPr>
            <a:r>
              <a:rPr lang="en-US" sz="2500" dirty="0">
                <a:latin typeface="Times New Roman" panose="02020603050405020304" pitchFamily="18" charset="0"/>
                <a:cs typeface="Times New Roman" panose="02020603050405020304" pitchFamily="18" charset="0"/>
              </a:rPr>
              <a:t>3.Timing</a:t>
            </a:r>
          </a:p>
          <a:p>
            <a:pPr marL="0" indent="0">
              <a:buNone/>
            </a:pPr>
            <a:r>
              <a:rPr lang="en-US" sz="2500" dirty="0">
                <a:latin typeface="Times New Roman" panose="02020603050405020304" pitchFamily="18" charset="0"/>
                <a:cs typeface="Times New Roman" panose="02020603050405020304" pitchFamily="18" charset="0"/>
              </a:rPr>
              <a:t>4. Stability</a:t>
            </a:r>
          </a:p>
          <a:p>
            <a:pPr marL="0" indent="0">
              <a:buNone/>
            </a:pPr>
            <a:r>
              <a:rPr lang="en-US" sz="2500" dirty="0">
                <a:latin typeface="Times New Roman" panose="02020603050405020304" pitchFamily="18" charset="0"/>
                <a:cs typeface="Times New Roman" panose="02020603050405020304" pitchFamily="18" charset="0"/>
              </a:rPr>
              <a:t>5. Position factor</a:t>
            </a:r>
          </a:p>
          <a:p>
            <a:pPr marL="0" indent="0">
              <a:buNone/>
            </a:pPr>
            <a:r>
              <a:rPr lang="en-US" sz="2500" dirty="0">
                <a:latin typeface="Times New Roman" panose="02020603050405020304" pitchFamily="18" charset="0"/>
                <a:cs typeface="Times New Roman" panose="02020603050405020304" pitchFamily="18" charset="0"/>
              </a:rPr>
              <a:t>6.Market growth factors for the product</a:t>
            </a:r>
          </a:p>
          <a:p>
            <a:pPr marL="0" indent="0">
              <a:buNone/>
            </a:pPr>
            <a:r>
              <a:rPr lang="en-US" sz="2500" dirty="0">
                <a:latin typeface="Times New Roman" panose="02020603050405020304" pitchFamily="18" charset="0"/>
                <a:cs typeface="Times New Roman" panose="02020603050405020304" pitchFamily="18" charset="0"/>
              </a:rPr>
              <a:t>7.Marketability and compatibility with current marketing goals, distribution methods, and customer makeup</a:t>
            </a:r>
          </a:p>
          <a:p>
            <a:pPr marL="0" indent="0">
              <a:buNone/>
            </a:pPr>
            <a:r>
              <a:rPr lang="en-US" sz="2500" dirty="0">
                <a:latin typeface="Times New Roman" panose="02020603050405020304" pitchFamily="18" charset="0"/>
                <a:cs typeface="Times New Roman" panose="02020603050405020304" pitchFamily="18" charset="0"/>
              </a:rPr>
              <a:t>8.Producibility with current production facilities and manpower</a:t>
            </a:r>
          </a:p>
          <a:p>
            <a:pPr marL="0" indent="0">
              <a:buNone/>
            </a:pPr>
            <a:r>
              <a:rPr lang="en-US" sz="2500" dirty="0">
                <a:latin typeface="Times New Roman" panose="02020603050405020304" pitchFamily="18" charset="0"/>
                <a:cs typeface="Times New Roman" panose="02020603050405020304" pitchFamily="18" charset="0"/>
              </a:rPr>
              <a:t>9. Financial factors</a:t>
            </a:r>
          </a:p>
          <a:p>
            <a:pPr marL="0" indent="0">
              <a:buNone/>
            </a:pPr>
            <a:r>
              <a:rPr lang="en-US" sz="2500" dirty="0">
                <a:latin typeface="Times New Roman" panose="02020603050405020304" pitchFamily="18" charset="0"/>
                <a:cs typeface="Times New Roman" panose="02020603050405020304" pitchFamily="18" charset="0"/>
              </a:rPr>
              <a:t>10.Patentability and the need for continuing defensive research</a:t>
            </a:r>
          </a:p>
        </p:txBody>
      </p:sp>
    </p:spTree>
    <p:extLst>
      <p:ext uri="{BB962C8B-B14F-4D97-AF65-F5344CB8AC3E}">
        <p14:creationId xmlns:p14="http://schemas.microsoft.com/office/powerpoint/2010/main" val="1953490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75A36E5-EE18-2830-E7B8-90B1BCFADBC9}"/>
              </a:ext>
            </a:extLst>
          </p:cNvPr>
          <p:cNvPicPr>
            <a:picLocks noGrp="1" noChangeAspect="1"/>
          </p:cNvPicPr>
          <p:nvPr>
            <p:ph idx="1"/>
          </p:nvPr>
        </p:nvPicPr>
        <p:blipFill>
          <a:blip r:embed="rId2"/>
          <a:stretch>
            <a:fillRect/>
          </a:stretch>
        </p:blipFill>
        <p:spPr>
          <a:xfrm>
            <a:off x="2314321" y="2168665"/>
            <a:ext cx="7452765" cy="3374379"/>
          </a:xfrm>
        </p:spPr>
      </p:pic>
    </p:spTree>
    <p:extLst>
      <p:ext uri="{BB962C8B-B14F-4D97-AF65-F5344CB8AC3E}">
        <p14:creationId xmlns:p14="http://schemas.microsoft.com/office/powerpoint/2010/main" val="918002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665F-B2BA-4011-5D65-6C0DCE8DD4A8}"/>
              </a:ext>
            </a:extLst>
          </p:cNvPr>
          <p:cNvSpPr>
            <a:spLocks noGrp="1"/>
          </p:cNvSpPr>
          <p:nvPr>
            <p:ph type="title"/>
          </p:nvPr>
        </p:nvSpPr>
        <p:spPr/>
        <p:txBody>
          <a:bodyPr/>
          <a:lstStyle/>
          <a:p>
            <a:r>
              <a:rPr lang="en-US" dirty="0"/>
              <a:t> </a:t>
            </a:r>
            <a:r>
              <a:rPr lang="en-US" dirty="0">
                <a:latin typeface="Times New Roman" panose="02020603050405020304" pitchFamily="18" charset="0"/>
                <a:cs typeface="Times New Roman" panose="02020603050405020304" pitchFamily="18" charset="0"/>
              </a:rPr>
              <a:t>quantitative  approaches</a:t>
            </a:r>
          </a:p>
        </p:txBody>
      </p:sp>
      <p:sp>
        <p:nvSpPr>
          <p:cNvPr id="3" name="Content Placeholder 2">
            <a:extLst>
              <a:ext uri="{FF2B5EF4-FFF2-40B4-BE49-F238E27FC236}">
                <a16:creationId xmlns:a16="http://schemas.microsoft.com/office/drawing/2014/main" id="{C657683D-2F75-470B-0C4F-24887721BE81}"/>
              </a:ext>
            </a:extLst>
          </p:cNvPr>
          <p:cNvSpPr>
            <a:spLocks noGrp="1"/>
          </p:cNvSpPr>
          <p:nvPr>
            <p:ph idx="1"/>
          </p:nvPr>
        </p:nvSpPr>
        <p:spPr/>
        <p:txBody>
          <a:bodyPr>
            <a:normAutofit fontScale="92500" lnSpcReduction="20000"/>
          </a:bodyPr>
          <a:lstStyle/>
          <a:p>
            <a:pPr marL="0" indent="0">
              <a:buNone/>
            </a:pPr>
            <a:r>
              <a:rPr lang="en-US" sz="1800" dirty="0">
                <a:latin typeface="Times New Roman" panose="02020603050405020304" pitchFamily="18" charset="0"/>
                <a:cs typeface="Times New Roman" panose="02020603050405020304" pitchFamily="18" charset="0"/>
              </a:rPr>
              <a:t>Quantitative methods emphasize objective measurements and the statistical, mathematical, or numerical analysis of data collected through polls, questionnaires, and surveys, or by manipulating pre-existing statistical data using computational techniques.  For evaluating the financial proposed project typically they involve estimating the relationship between the investment required and the benefits to be gained. Easiest to calculate is the simple payback time</a:t>
            </a:r>
          </a:p>
          <a:p>
            <a:pPr marL="0" indent="0">
              <a:buNone/>
            </a:pPr>
            <a:r>
              <a:rPr lang="en-US" sz="1800" dirty="0">
                <a:latin typeface="Times New Roman" panose="02020603050405020304" pitchFamily="18" charset="0"/>
                <a:cs typeface="Times New Roman" panose="02020603050405020304" pitchFamily="18" charset="0"/>
              </a:rPr>
              <a:t>                                                                                   Tpb=I/A</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Where I=which is the ratio of required investment</a:t>
            </a:r>
          </a:p>
          <a:p>
            <a:pPr marL="0" indent="0">
              <a:buNone/>
            </a:pPr>
            <a:r>
              <a:rPr lang="en-US" sz="1800" dirty="0">
                <a:latin typeface="Times New Roman" panose="02020603050405020304" pitchFamily="18" charset="0"/>
                <a:cs typeface="Times New Roman" panose="02020603050405020304" pitchFamily="18" charset="0"/>
              </a:rPr>
              <a:t>           A=mean annual gross profit</a:t>
            </a:r>
          </a:p>
        </p:txBody>
      </p:sp>
    </p:spTree>
    <p:extLst>
      <p:ext uri="{BB962C8B-B14F-4D97-AF65-F5344CB8AC3E}">
        <p14:creationId xmlns:p14="http://schemas.microsoft.com/office/powerpoint/2010/main" val="7223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F57502-A068-F0AE-CD42-2B8423A7E6E2}"/>
              </a:ext>
            </a:extLst>
          </p:cNvPr>
          <p:cNvSpPr>
            <a:spLocks noGrp="1"/>
          </p:cNvSpPr>
          <p:nvPr>
            <p:ph idx="1"/>
          </p:nvPr>
        </p:nvSpPr>
        <p:spPr/>
        <p:txBody>
          <a:bodyPr>
            <a:normAutofit fontScale="92500" lnSpcReduction="20000"/>
          </a:bodyPr>
          <a:lstStyle/>
          <a:p>
            <a:pPr marL="0" indent="0">
              <a:buNone/>
            </a:pPr>
            <a:r>
              <a:rPr lang="en-US" sz="1800" dirty="0">
                <a:latin typeface="Times New Roman" panose="02020603050405020304" pitchFamily="18" charset="0"/>
                <a:cs typeface="Times New Roman" panose="02020603050405020304" pitchFamily="18" charset="0"/>
              </a:rPr>
              <a:t>Using the standard engineering economy nomenclature for time value of money, consider the following:</a:t>
            </a:r>
          </a:p>
          <a:p>
            <a:pPr marL="0" indent="0">
              <a:buNone/>
            </a:pPr>
            <a:r>
              <a:rPr lang="pt-BR" sz="1800" dirty="0">
                <a:latin typeface="Times New Roman" panose="02020603050405020304" pitchFamily="18" charset="0"/>
                <a:cs typeface="Times New Roman" panose="02020603050405020304" pitchFamily="18" charset="0"/>
              </a:rPr>
              <a:t>                                                                   P=</a:t>
            </a:r>
            <a:r>
              <a:rPr lang="en-US" sz="1800" dirty="0">
                <a:latin typeface="Times New Roman" panose="02020603050405020304" pitchFamily="18" charset="0"/>
                <a:cs typeface="Times New Roman" panose="02020603050405020304" pitchFamily="18" charset="0"/>
              </a:rPr>
              <a:t> Aj/</a:t>
            </a:r>
            <a:r>
              <a:rPr lang="pt-BR" sz="1800" dirty="0">
                <a:latin typeface="Times New Roman" panose="02020603050405020304" pitchFamily="18" charset="0"/>
                <a:cs typeface="Times New Roman" panose="02020603050405020304" pitchFamily="18" charset="0"/>
              </a:rPr>
              <a:t>(1+i)j</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P=present worth of future cash flow</a:t>
            </a:r>
          </a:p>
          <a:p>
            <a:pPr marL="0" indent="0">
              <a:buNone/>
            </a:pPr>
            <a:r>
              <a:rPr lang="en-US" sz="1900" dirty="0">
                <a:latin typeface="Times New Roman" panose="02020603050405020304" pitchFamily="18" charset="0"/>
                <a:cs typeface="Times New Roman" panose="02020603050405020304" pitchFamily="18" charset="0"/>
              </a:rPr>
              <a:t>Aj=cash flow (revenue less expense) in jth year</a:t>
            </a:r>
          </a:p>
          <a:p>
            <a:pPr marL="0" indent="0">
              <a:buNone/>
            </a:pPr>
            <a:r>
              <a:rPr lang="en-US" sz="1900" dirty="0">
                <a:latin typeface="Times New Roman" panose="02020603050405020304" pitchFamily="18" charset="0"/>
                <a:cs typeface="Times New Roman" panose="02020603050405020304" pitchFamily="18" charset="0"/>
              </a:rPr>
              <a:t>i=discount rate (minimum attractive rate of return) required by the organization to justify investment, expressed as a decimal</a:t>
            </a:r>
          </a:p>
          <a:p>
            <a:pPr marL="0" indent="0">
              <a:buNone/>
            </a:pPr>
            <a:r>
              <a:rPr lang="en-US" sz="1900" dirty="0">
                <a:latin typeface="Times New Roman" panose="02020603050405020304" pitchFamily="18" charset="0"/>
                <a:cs typeface="Times New Roman" panose="02020603050405020304" pitchFamily="18" charset="0"/>
              </a:rPr>
              <a:t>n=number of years of future cash</a:t>
            </a:r>
          </a:p>
        </p:txBody>
      </p:sp>
    </p:spTree>
    <p:extLst>
      <p:ext uri="{BB962C8B-B14F-4D97-AF65-F5344CB8AC3E}">
        <p14:creationId xmlns:p14="http://schemas.microsoft.com/office/powerpoint/2010/main" val="2918813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1EFA0-ADE3-BE3B-CE92-08F316E49C90}"/>
              </a:ext>
            </a:extLst>
          </p:cNvPr>
          <p:cNvSpPr>
            <a:spLocks noGrp="1"/>
          </p:cNvSpPr>
          <p:nvPr>
            <p:ph type="title"/>
          </p:nvPr>
        </p:nvSpPr>
        <p:spPr>
          <a:xfrm>
            <a:off x="1451579" y="1294726"/>
            <a:ext cx="9603275" cy="559028"/>
          </a:xfrm>
        </p:spPr>
        <p:txBody>
          <a:bodyPr>
            <a:normAutofit/>
          </a:bodyPr>
          <a:lstStyle/>
          <a:p>
            <a:r>
              <a:rPr lang="en-US" sz="2000" dirty="0">
                <a:latin typeface="Times New Roman" panose="02020603050405020304" pitchFamily="18" charset="0"/>
                <a:cs typeface="Times New Roman" panose="02020603050405020304" pitchFamily="18" charset="0"/>
              </a:rPr>
              <a:t>The present worth of a years of such cash flow would be:</a:t>
            </a:r>
          </a:p>
        </p:txBody>
      </p:sp>
      <p:pic>
        <p:nvPicPr>
          <p:cNvPr id="5" name="Content Placeholder 4">
            <a:extLst>
              <a:ext uri="{FF2B5EF4-FFF2-40B4-BE49-F238E27FC236}">
                <a16:creationId xmlns:a16="http://schemas.microsoft.com/office/drawing/2014/main" id="{3CC150C0-F002-88EB-6E4D-1BBA26976B0D}"/>
              </a:ext>
            </a:extLst>
          </p:cNvPr>
          <p:cNvPicPr>
            <a:picLocks noGrp="1" noChangeAspect="1"/>
          </p:cNvPicPr>
          <p:nvPr>
            <p:ph idx="1"/>
          </p:nvPr>
        </p:nvPicPr>
        <p:blipFill>
          <a:blip r:embed="rId2"/>
          <a:stretch>
            <a:fillRect/>
          </a:stretch>
        </p:blipFill>
        <p:spPr>
          <a:xfrm>
            <a:off x="3147803" y="2419519"/>
            <a:ext cx="6174222" cy="2346690"/>
          </a:xfrm>
        </p:spPr>
      </p:pic>
    </p:spTree>
    <p:extLst>
      <p:ext uri="{BB962C8B-B14F-4D97-AF65-F5344CB8AC3E}">
        <p14:creationId xmlns:p14="http://schemas.microsoft.com/office/powerpoint/2010/main" val="3691399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A6E11-F72B-9552-CAC8-2FC5C08DD7E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MAKING R&amp;D ORGANIZATIONS SUCCESSFUL</a:t>
            </a:r>
          </a:p>
        </p:txBody>
      </p:sp>
      <p:sp>
        <p:nvSpPr>
          <p:cNvPr id="3" name="Content Placeholder 2">
            <a:extLst>
              <a:ext uri="{FF2B5EF4-FFF2-40B4-BE49-F238E27FC236}">
                <a16:creationId xmlns:a16="http://schemas.microsoft.com/office/drawing/2014/main" id="{DF7B8F20-E143-9EDE-14BE-E61AE0F2E97A}"/>
              </a:ext>
            </a:extLst>
          </p:cNvPr>
          <p:cNvSpPr>
            <a:spLocks noGrp="1"/>
          </p:cNvSpPr>
          <p:nvPr>
            <p:ph idx="1"/>
          </p:nvPr>
        </p:nvSpPr>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Three topics are treated herein: the relation of R&amp;D strategy to business strategy, evaluating the effectiveness of R&amp;D (both at the organizational and individual levels), and providing effective support for researchers.</a:t>
            </a:r>
          </a:p>
          <a:p>
            <a:pPr marL="0" indent="0">
              <a:buNone/>
            </a:pPr>
            <a:r>
              <a:rPr lang="en-US" sz="1800" dirty="0">
                <a:latin typeface="Times New Roman" panose="02020603050405020304" pitchFamily="18" charset="0"/>
                <a:cs typeface="Times New Roman" panose="02020603050405020304" pitchFamily="18" charset="0"/>
              </a:rPr>
              <a:t> 1.R&amp;D and Business Strategy</a:t>
            </a:r>
          </a:p>
          <a:p>
            <a:pPr marL="0" indent="0">
              <a:buNone/>
            </a:pPr>
            <a:r>
              <a:rPr lang="en-US" sz="1800" dirty="0">
                <a:latin typeface="Times New Roman" panose="02020603050405020304" pitchFamily="18" charset="0"/>
                <a:cs typeface="Times New Roman" panose="02020603050405020304" pitchFamily="18" charset="0"/>
              </a:rPr>
              <a:t>      •Base technologies.</a:t>
            </a:r>
          </a:p>
          <a:p>
            <a:pPr marL="0" indent="0">
              <a:buNone/>
            </a:pPr>
            <a:r>
              <a:rPr lang="en-US" sz="1800" dirty="0">
                <a:latin typeface="Times New Roman" panose="02020603050405020304" pitchFamily="18" charset="0"/>
                <a:cs typeface="Times New Roman" panose="02020603050405020304" pitchFamily="18" charset="0"/>
              </a:rPr>
              <a:t>      •Key technologies.</a:t>
            </a:r>
          </a:p>
          <a:p>
            <a:pPr marL="0" indent="0">
              <a:buNone/>
            </a:pPr>
            <a:r>
              <a:rPr lang="en-US" sz="1800" dirty="0">
                <a:latin typeface="Times New Roman" panose="02020603050405020304" pitchFamily="18" charset="0"/>
                <a:cs typeface="Times New Roman" panose="02020603050405020304" pitchFamily="18" charset="0"/>
              </a:rPr>
              <a:t>      •Pacing technologies.</a:t>
            </a:r>
          </a:p>
          <a:p>
            <a:pPr marL="0" indent="0">
              <a:buNone/>
            </a:pPr>
            <a:r>
              <a:rPr lang="en-US" sz="1800" dirty="0">
                <a:latin typeface="Times New Roman" panose="02020603050405020304" pitchFamily="18" charset="0"/>
                <a:cs typeface="Times New Roman" panose="02020603050405020304" pitchFamily="18" charset="0"/>
              </a:rPr>
              <a:t>2.Evaluating R&amp;D Effectiveness</a:t>
            </a:r>
          </a:p>
        </p:txBody>
      </p:sp>
    </p:spTree>
    <p:extLst>
      <p:ext uri="{BB962C8B-B14F-4D97-AF65-F5344CB8AC3E}">
        <p14:creationId xmlns:p14="http://schemas.microsoft.com/office/powerpoint/2010/main" val="425176790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79</TotalTime>
  <Words>881</Words>
  <Application>Microsoft Office PowerPoint</Application>
  <PresentationFormat>Widescreen</PresentationFormat>
  <Paragraphs>68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Gallery</vt:lpstr>
      <vt:lpstr>TECHNOLOGY MANAGEMENT AND ENTREPRENEURSHIP </vt:lpstr>
      <vt:lpstr>SELECTING  R&amp;D  PROJECTS </vt:lpstr>
      <vt:lpstr>Screening of research project ideas</vt:lpstr>
      <vt:lpstr>Initial Screening</vt:lpstr>
      <vt:lpstr>PowerPoint Presentation</vt:lpstr>
      <vt:lpstr> quantitative  approaches</vt:lpstr>
      <vt:lpstr>PowerPoint Presentation</vt:lpstr>
      <vt:lpstr>The present worth of a years of such cash flow would be:</vt:lpstr>
      <vt:lpstr>MAKING R&amp;D ORGANIZATIONS SUCCESSFUL</vt:lpstr>
      <vt:lpstr>Evaluating R&amp;D Effectiveness</vt:lpstr>
      <vt:lpstr>PowerPoint Presentation</vt:lpstr>
      <vt:lpstr>PowerPoint Presentation</vt:lpstr>
      <vt:lpstr>Support for R&amp;D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Sindhu Sathpad</dc:creator>
  <cp:lastModifiedBy>918147468659</cp:lastModifiedBy>
  <cp:revision>5</cp:revision>
  <dcterms:created xsi:type="dcterms:W3CDTF">2024-01-15T04:49:07Z</dcterms:created>
  <dcterms:modified xsi:type="dcterms:W3CDTF">2024-01-22T18:04:24Z</dcterms:modified>
</cp:coreProperties>
</file>