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401" r:id="rId3"/>
    <p:sldId id="402" r:id="rId4"/>
    <p:sldId id="440" r:id="rId5"/>
    <p:sldId id="438" r:id="rId6"/>
    <p:sldId id="449" r:id="rId7"/>
    <p:sldId id="441" r:id="rId8"/>
    <p:sldId id="450" r:id="rId9"/>
    <p:sldId id="451" r:id="rId10"/>
    <p:sldId id="404" r:id="rId11"/>
    <p:sldId id="446" r:id="rId12"/>
    <p:sldId id="442" r:id="rId13"/>
    <p:sldId id="462" r:id="rId14"/>
    <p:sldId id="461" r:id="rId15"/>
    <p:sldId id="463" r:id="rId16"/>
    <p:sldId id="425" r:id="rId17"/>
    <p:sldId id="412" r:id="rId18"/>
    <p:sldId id="431" r:id="rId19"/>
    <p:sldId id="452" r:id="rId20"/>
    <p:sldId id="414" r:id="rId21"/>
    <p:sldId id="419" r:id="rId22"/>
    <p:sldId id="420" r:id="rId23"/>
    <p:sldId id="448" r:id="rId24"/>
  </p:sldIdLst>
  <p:sldSz cx="9144000" cy="6858000" type="screen4x3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DD4C3D"/>
    <a:srgbClr val="FA06F4"/>
    <a:srgbClr val="03FDCD"/>
    <a:srgbClr val="FFCC00"/>
    <a:srgbClr val="CC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0289" autoAdjust="0"/>
  </p:normalViewPr>
  <p:slideViewPr>
    <p:cSldViewPr>
      <p:cViewPr varScale="1">
        <p:scale>
          <a:sx n="48" d="100"/>
          <a:sy n="48" d="100"/>
        </p:scale>
        <p:origin x="19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>
            <a:lvl1pPr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351" y="1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b" anchorCtr="0" compatLnSpc="1"/>
          <a:lstStyle>
            <a:lvl1pPr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35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b" anchorCtr="0" compatLnSpc="1"/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11750FE-6602-4D3C-9D32-F396CD4E01A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995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>
            <a:lvl1pPr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351" y="1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302" y="4415321"/>
            <a:ext cx="5141796" cy="41831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b" anchorCtr="0" compatLnSpc="1"/>
          <a:lstStyle>
            <a:lvl1pPr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35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141" tIns="44570" rIns="89141" bIns="44570" numCol="1" anchor="b" anchorCtr="0" compatLnSpc="1"/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8D033E-F950-4511-A733-953C6C4FC08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75079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0985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Late 1960s and 1970s: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60</a:t>
            </a:r>
            <a:r>
              <a:rPr lang="zh-CN" altLang="en-US" sz="1300" b="1">
                <a:solidFill>
                  <a:srgbClr val="FFCC66"/>
                </a:solidFill>
              </a:rPr>
              <a:t>年代末到</a:t>
            </a:r>
            <a:r>
              <a:rPr lang="en-US" altLang="zh-CN" sz="1300" b="1">
                <a:solidFill>
                  <a:srgbClr val="FFCC66"/>
                </a:solidFill>
              </a:rPr>
              <a:t>70</a:t>
            </a:r>
            <a:r>
              <a:rPr lang="zh-CN" altLang="en-US" sz="1300" b="1">
                <a:solidFill>
                  <a:srgbClr val="FFCC66"/>
                </a:solidFill>
              </a:rPr>
              <a:t>年代</a:t>
            </a:r>
            <a:endParaRPr lang="en-US" altLang="zh-CN" sz="1300" b="1">
              <a:solidFill>
                <a:srgbClr val="FFCC66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zh-CN" sz="1300" b="1"/>
              <a:t>Hard disks allow direct access to data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zh-CN" altLang="en-US" sz="1300" b="1"/>
              <a:t>硬盘允许直接访问数据</a:t>
            </a:r>
            <a:endParaRPr lang="en-US" altLang="zh-CN" sz="1300" b="1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zh-CN" sz="1300" b="1">
                <a:solidFill>
                  <a:srgbClr val="FFFF00"/>
                </a:solidFill>
              </a:rPr>
              <a:t>Network and hierarchical data models</a:t>
            </a:r>
            <a:r>
              <a:rPr lang="en-US" altLang="zh-CN" sz="1300" b="1"/>
              <a:t> in widespread use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zh-CN" altLang="en-US" sz="1300" b="1"/>
              <a:t>网络和层次数据模型得到广泛使用</a:t>
            </a:r>
            <a:endParaRPr lang="en-US" altLang="zh-CN" sz="1300" b="1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altLang="zh-CN" sz="1300" b="1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zh-CN" sz="1300" b="1"/>
              <a:t>The early DBMS didn't support high-level query languages.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zh-CN" altLang="en-US" sz="1300" b="1"/>
              <a:t>早期</a:t>
            </a:r>
            <a:r>
              <a:rPr lang="en-US" altLang="zh-CN" sz="1300" b="1"/>
              <a:t>DBMS</a:t>
            </a:r>
            <a:r>
              <a:rPr lang="zh-CN" altLang="en-US" sz="1300" b="1"/>
              <a:t>不支持高级查询语言（效率低）</a:t>
            </a:r>
            <a:endParaRPr lang="en-US" altLang="zh-CN" sz="1300" b="1"/>
          </a:p>
          <a:p>
            <a:pPr eaLnBrk="1" hangingPunct="1">
              <a:buFontTx/>
              <a:buChar char="•"/>
            </a:pPr>
            <a:endParaRPr lang="zh-CN" altLang="zh-CN" sz="1300"/>
          </a:p>
        </p:txBody>
      </p:sp>
      <p:sp>
        <p:nvSpPr>
          <p:cNvPr id="25604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8671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1970: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>
                <a:solidFill>
                  <a:srgbClr val="FFFF00"/>
                </a:solidFill>
              </a:rPr>
              <a:t>Ted Codd defines the relational data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>
                <a:solidFill>
                  <a:srgbClr val="FFFF00"/>
                </a:solidFill>
              </a:rPr>
              <a:t>Ted Codd </a:t>
            </a:r>
            <a:r>
              <a:rPr lang="zh-CN" altLang="en-US" sz="1300" b="1">
                <a:solidFill>
                  <a:srgbClr val="FFFF00"/>
                </a:solidFill>
              </a:rPr>
              <a:t>定义了关系数据模型</a:t>
            </a:r>
            <a:endParaRPr lang="en-US" altLang="zh-CN" sz="1300" b="1">
              <a:solidFill>
                <a:srgbClr val="FFFF00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/>
              <a:t>Received the ACM Turing Award in 1981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/>
              <a:t>1981</a:t>
            </a:r>
            <a:r>
              <a:rPr lang="zh-CN" altLang="en-US" sz="1300" b="1"/>
              <a:t>年获图灵奖</a:t>
            </a:r>
            <a:r>
              <a:rPr lang="en-US" altLang="zh-CN" sz="1300" b="1"/>
              <a:t>——</a:t>
            </a:r>
            <a:r>
              <a:rPr lang="zh-CN" altLang="en-US" sz="1300"/>
              <a:t>计算机领域的诺贝尔奖</a:t>
            </a:r>
            <a:endParaRPr lang="en-US" altLang="zh-CN" sz="1300" b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/>
              <a:t>IBM Research begins System R prototype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/>
              <a:t>IBM</a:t>
            </a:r>
            <a:r>
              <a:rPr lang="zh-CN" altLang="en-US" sz="1300" b="1"/>
              <a:t>研究中心开始原型系统的研发</a:t>
            </a:r>
            <a:r>
              <a:rPr lang="en-US" altLang="zh-CN" sz="1300" b="1"/>
              <a:t>——System R prototype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Main idea: organize all the data in database as tables called </a:t>
            </a:r>
            <a:r>
              <a:rPr lang="en-US" altLang="zh-CN" sz="1300" b="1">
                <a:solidFill>
                  <a:srgbClr val="FFFF00"/>
                </a:solidFill>
              </a:rPr>
              <a:t>relations</a:t>
            </a:r>
            <a:r>
              <a:rPr lang="en-US" altLang="zh-CN" sz="1300" b="1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主要思想：将所有数据库中的数据组织为表的形式</a:t>
            </a:r>
            <a:r>
              <a:rPr lang="en-US" altLang="zh-CN" sz="1300" b="1"/>
              <a:t>——</a:t>
            </a:r>
            <a:r>
              <a:rPr lang="zh-CN" altLang="en-US" sz="1300" b="1"/>
              <a:t>即关系</a:t>
            </a:r>
            <a:r>
              <a:rPr lang="en-US" altLang="zh-CN" sz="1300" b="1"/>
              <a:t>(relations)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Queries could be expressed in a very high-level language to increase the efficiency of database programmers.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能够使用非常高级的语言表达数据查询（</a:t>
            </a:r>
            <a:r>
              <a:rPr lang="en-US" altLang="zh-CN" sz="1300" b="1"/>
              <a:t>Query</a:t>
            </a:r>
            <a:r>
              <a:rPr lang="zh-CN" altLang="en-US" sz="1300" b="1"/>
              <a:t>），从而提高数据库程序员的效率</a:t>
            </a:r>
            <a:endParaRPr lang="en-US" altLang="zh-CN" sz="1300" b="1"/>
          </a:p>
          <a:p>
            <a:pPr eaLnBrk="1" hangingPunct="1"/>
            <a:endParaRPr lang="zh-CN" altLang="zh-CN" sz="1300"/>
          </a:p>
        </p:txBody>
      </p:sp>
      <p:sp>
        <p:nvSpPr>
          <p:cNvPr id="27652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20181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1980s: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Research relational prototypes evolve into commercial systems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对关系原型的研究进化为商业系统</a:t>
            </a:r>
            <a:endParaRPr lang="en-US" altLang="zh-CN" sz="1300" b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>
                <a:solidFill>
                  <a:srgbClr val="99FF99"/>
                </a:solidFill>
              </a:rPr>
              <a:t>SQL becomes industrial standard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300" b="1">
                <a:solidFill>
                  <a:srgbClr val="99FF99"/>
                </a:solidFill>
              </a:rPr>
              <a:t>SQL</a:t>
            </a:r>
            <a:r>
              <a:rPr lang="zh-CN" altLang="en-US" sz="1300" b="1">
                <a:solidFill>
                  <a:srgbClr val="99FF99"/>
                </a:solidFill>
              </a:rPr>
              <a:t>成为工业标准</a:t>
            </a:r>
            <a:endParaRPr lang="en-US" altLang="zh-CN" sz="1300" b="1">
              <a:solidFill>
                <a:srgbClr val="99FF99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Parallel and distributed </a:t>
            </a:r>
            <a:r>
              <a:rPr lang="zh-CN" altLang="en-US" sz="1300" b="1"/>
              <a:t>（分布的）</a:t>
            </a:r>
            <a:r>
              <a:rPr lang="en-US" altLang="zh-CN" sz="1300" b="1"/>
              <a:t>database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出现并行和分布式数据库系统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Object-oriented database systems(</a:t>
            </a:r>
            <a:r>
              <a:rPr lang="zh-CN" altLang="en-US" sz="1300" b="1"/>
              <a:t>面向对象的</a:t>
            </a:r>
            <a:r>
              <a:rPr lang="en-US" altLang="zh-CN" sz="1300" b="1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出现面向对象的数据库系统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endParaRPr lang="en-US" altLang="zh-CN" sz="13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CC66"/>
                </a:solidFill>
              </a:rPr>
              <a:t>1990s: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Large decision support and data-mining(</a:t>
            </a:r>
            <a:r>
              <a:rPr lang="zh-CN" altLang="en-US" sz="1300" b="1"/>
              <a:t>数据挖掘</a:t>
            </a:r>
            <a:r>
              <a:rPr lang="en-US" altLang="zh-CN" sz="1300" b="1"/>
              <a:t>)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应用于大型决策支持和数据挖掘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Large multi-terabyte data warehouses</a:t>
            </a:r>
            <a:r>
              <a:rPr lang="zh-CN" altLang="en-US" sz="1300" b="1"/>
              <a:t>（仓库）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大型数据仓库（</a:t>
            </a:r>
            <a:r>
              <a:rPr lang="en-US" altLang="zh-CN" sz="1300" b="1"/>
              <a:t>TB</a:t>
            </a:r>
            <a:r>
              <a:rPr lang="zh-CN" altLang="en-US" sz="1300" b="1"/>
              <a:t>级）</a:t>
            </a:r>
            <a:endParaRPr lang="en-US" altLang="zh-CN" sz="1300" b="1"/>
          </a:p>
          <a:p>
            <a:pPr lvl="1" eaLnBrk="1" hangingPunct="1">
              <a:lnSpc>
                <a:spcPct val="80000"/>
              </a:lnSpc>
            </a:pPr>
            <a:r>
              <a:rPr lang="en-US" altLang="zh-CN" sz="1300" b="1"/>
              <a:t>Emergence </a:t>
            </a:r>
            <a:r>
              <a:rPr lang="zh-CN" altLang="en-US" sz="1300" b="1"/>
              <a:t>（出现）</a:t>
            </a:r>
            <a:r>
              <a:rPr lang="en-US" altLang="zh-CN" sz="1300" b="1"/>
              <a:t>of Web commerce(</a:t>
            </a:r>
            <a:r>
              <a:rPr lang="zh-CN" altLang="en-US" sz="1300" b="1"/>
              <a:t>商务</a:t>
            </a:r>
            <a:r>
              <a:rPr lang="en-US" altLang="zh-CN" sz="1300" b="1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300" b="1"/>
              <a:t>出现网络电子商务</a:t>
            </a:r>
            <a:endParaRPr lang="en-US" altLang="zh-CN" sz="1300" b="1"/>
          </a:p>
          <a:p>
            <a:endParaRPr lang="zh-CN" altLang="en-US" sz="1300"/>
          </a:p>
        </p:txBody>
      </p:sp>
      <p:sp>
        <p:nvSpPr>
          <p:cNvPr id="29700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9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04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algn="just">
              <a:spcBef>
                <a:spcPct val="0"/>
              </a:spcBef>
              <a:defRPr/>
            </a:pPr>
            <a:r>
              <a:rPr kumimoji="1" lang="zh-CN" altLang="en-US" sz="1300" b="1" dirty="0"/>
              <a:t>外模式／模式映像保证数据的逻辑独立性</a:t>
            </a:r>
            <a:r>
              <a:rPr kumimoji="1" lang="en-US" altLang="zh-CN" sz="1300" b="1" dirty="0"/>
              <a:t>(for Logical Isolation)</a:t>
            </a:r>
            <a:endParaRPr kumimoji="1" lang="zh-CN" altLang="en-US" sz="1300" b="1" dirty="0"/>
          </a:p>
          <a:p>
            <a:pPr lvl="1" algn="just">
              <a:spcBef>
                <a:spcPct val="0"/>
              </a:spcBef>
              <a:defRPr/>
            </a:pPr>
            <a:r>
              <a:rPr kumimoji="1" lang="zh-CN" altLang="en-US" sz="1300" b="1" dirty="0"/>
              <a:t>当模式改变时，数据库管理员修改有关的外模式／模式映象，使外模式保持不变</a:t>
            </a:r>
          </a:p>
          <a:p>
            <a:pPr lvl="1" algn="just">
              <a:spcBef>
                <a:spcPct val="0"/>
              </a:spcBef>
              <a:defRPr/>
            </a:pPr>
            <a:r>
              <a:rPr kumimoji="1" lang="zh-CN" altLang="en-US" sz="1300" b="1" dirty="0"/>
              <a:t>应用程序是依据数据的外模式编写的，从而应用程序不必修改，保证了数据与程序的逻辑独立性，简称数据的逻辑独立性。</a:t>
            </a:r>
            <a:endParaRPr kumimoji="1" lang="en-US" altLang="zh-CN" sz="1300" b="1" dirty="0"/>
          </a:p>
          <a:p>
            <a:pPr lvl="1" algn="just">
              <a:spcBef>
                <a:spcPct val="0"/>
              </a:spcBef>
              <a:defRPr/>
            </a:pPr>
            <a:endParaRPr kumimoji="1" lang="zh-CN" altLang="en-US" sz="1300" b="1" dirty="0"/>
          </a:p>
          <a:p>
            <a:pPr algn="just">
              <a:defRPr/>
            </a:pPr>
            <a:r>
              <a:rPr kumimoji="1" lang="zh-CN" altLang="en-US" sz="1300" b="1" dirty="0"/>
              <a:t>模式／内模式映像保证数据的物理独立性</a:t>
            </a:r>
            <a:r>
              <a:rPr kumimoji="1" lang="en-US" altLang="zh-CN" sz="1300" b="1" dirty="0"/>
              <a:t>(for Physical Isolation)</a:t>
            </a:r>
            <a:endParaRPr kumimoji="1" lang="zh-CN" altLang="en-US" sz="1300" b="1" dirty="0"/>
          </a:p>
          <a:p>
            <a:pPr lvl="1" algn="just">
              <a:defRPr/>
            </a:pPr>
            <a:r>
              <a:rPr kumimoji="1" lang="zh-CN" altLang="en-US" sz="1300" b="1" dirty="0"/>
              <a:t>当数据库的存储结构改变了（例如选用了另一种存储结构），数据库管理员修改模式／内模式映象，使模式保持不变</a:t>
            </a:r>
          </a:p>
          <a:p>
            <a:pPr lvl="1" algn="just">
              <a:defRPr/>
            </a:pPr>
            <a:r>
              <a:rPr kumimoji="1" lang="zh-CN" altLang="en-US" sz="1300" b="1" dirty="0"/>
              <a:t>应用程序不受影响。保证了数据与程序的物理独立性，简称数据的物理独立性。</a:t>
            </a:r>
          </a:p>
          <a:p>
            <a:pPr eaLnBrk="1" hangingPunct="1">
              <a:defRPr/>
            </a:pPr>
            <a:endParaRPr kumimoji="1" lang="zh-CN" altLang="zh-CN" sz="1300" dirty="0"/>
          </a:p>
        </p:txBody>
      </p:sp>
      <p:sp>
        <p:nvSpPr>
          <p:cNvPr id="33796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5731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82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1.2 Overview of a Database Management System  </a:t>
            </a:r>
          </a:p>
          <a:p>
            <a:pPr eaLnBrk="1" hangingPunct="1"/>
            <a:r>
              <a:rPr lang="en-US" altLang="zh-CN" b="1" smtClean="0"/>
              <a:t>DBMS</a:t>
            </a:r>
            <a:r>
              <a:rPr lang="zh-CN" altLang="en-US" b="1" smtClean="0"/>
              <a:t>概述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en-US" altLang="zh-CN" b="1" smtClean="0"/>
              <a:t>A DBMS is a powerful tool for creating and managing large amounts of data efficiently and allowing it to persist over long periods of time, safely.</a:t>
            </a:r>
          </a:p>
          <a:p>
            <a:pPr eaLnBrk="1" hangingPunct="1"/>
            <a:r>
              <a:rPr lang="en-US" altLang="zh-CN" b="1" smtClean="0"/>
              <a:t>DBMS</a:t>
            </a:r>
            <a:r>
              <a:rPr lang="zh-CN" altLang="en-US" b="1" smtClean="0"/>
              <a:t>是一种强大的工具，可以高效地创建和管理大量数据，并能安全、长期地保存这些数据。</a:t>
            </a:r>
            <a:endParaRPr lang="zh-CN" altLang="zh-CN" smtClean="0"/>
          </a:p>
        </p:txBody>
      </p:sp>
      <p:sp>
        <p:nvSpPr>
          <p:cNvPr id="37892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11888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Schema Modifaications</a:t>
            </a:r>
            <a:r>
              <a:rPr lang="zh-CN" altLang="en-US" smtClean="0"/>
              <a:t>（</a:t>
            </a:r>
            <a:r>
              <a:rPr lang="en-US" altLang="zh-CN" smtClean="0"/>
              <a:t>create/alter/drop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模式修改</a:t>
            </a:r>
            <a:r>
              <a:rPr lang="en-US" altLang="zh-CN" smtClean="0"/>
              <a:t>,DDL</a:t>
            </a:r>
          </a:p>
          <a:p>
            <a:pPr eaLnBrk="1" hangingPunct="1"/>
            <a:r>
              <a:rPr lang="en-US" altLang="zh-CN" smtClean="0"/>
              <a:t>Queries </a:t>
            </a:r>
            <a:r>
              <a:rPr lang="zh-CN" altLang="en-US" smtClean="0"/>
              <a:t>（</a:t>
            </a:r>
            <a:r>
              <a:rPr lang="en-US" altLang="zh-CN" smtClean="0"/>
              <a:t>select</a:t>
            </a:r>
            <a:r>
              <a:rPr lang="zh-CN" altLang="en-US" smtClean="0"/>
              <a:t>）</a:t>
            </a:r>
            <a:r>
              <a:rPr lang="en-US" altLang="zh-CN" smtClean="0"/>
              <a:t>/Modifications(insert/delete/update)</a:t>
            </a:r>
          </a:p>
          <a:p>
            <a:pPr eaLnBrk="1" hangingPunct="1"/>
            <a:r>
              <a:rPr lang="zh-CN" altLang="en-US" smtClean="0"/>
              <a:t>数据查询</a:t>
            </a:r>
            <a:r>
              <a:rPr lang="en-US" altLang="zh-CN" smtClean="0"/>
              <a:t>,DML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9940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47167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Transaction Processing:</a:t>
            </a:r>
          </a:p>
          <a:p>
            <a:pPr eaLnBrk="1" hangingPunct="1"/>
            <a:r>
              <a:rPr lang="zh-CN" altLang="en-US" b="1" smtClean="0"/>
              <a:t>事务处理：</a:t>
            </a:r>
          </a:p>
          <a:p>
            <a:pPr lvl="1" eaLnBrk="1" hangingPunct="1"/>
            <a:r>
              <a:rPr lang="en-US" altLang="zh-CN" b="1" smtClean="0"/>
              <a:t>Transaction: a group of operations that must appear to have been executed  together sequentially, as a unit.</a:t>
            </a:r>
          </a:p>
          <a:p>
            <a:pPr lvl="1" eaLnBrk="1" hangingPunct="1"/>
            <a:r>
              <a:rPr lang="zh-CN" altLang="en-US" b="1" smtClean="0"/>
              <a:t>事务：一组必须被顺序执行的操作，这些操作可以看作一条不可分割的指令。</a:t>
            </a:r>
          </a:p>
          <a:p>
            <a:pPr lvl="1" eaLnBrk="1" hangingPunct="1"/>
            <a:r>
              <a:rPr lang="en-US" altLang="zh-CN" b="1" smtClean="0"/>
              <a:t>Transaction manager:</a:t>
            </a:r>
          </a:p>
          <a:p>
            <a:pPr lvl="1" eaLnBrk="1" hangingPunct="1"/>
            <a:r>
              <a:rPr lang="zh-CN" altLang="en-US" b="1" smtClean="0"/>
              <a:t>事务管理器：</a:t>
            </a:r>
          </a:p>
          <a:p>
            <a:pPr lvl="2" eaLnBrk="1" hangingPunct="1"/>
            <a:r>
              <a:rPr lang="en-US" altLang="zh-CN" b="1" smtClean="0"/>
              <a:t>Concurrency-control manager, or scheduler: responsible for assuring atomicity and isolation of transactions.  Lock.</a:t>
            </a:r>
          </a:p>
          <a:p>
            <a:pPr lvl="2" eaLnBrk="1" hangingPunct="1"/>
            <a:r>
              <a:rPr lang="zh-CN" altLang="en-US" b="1" smtClean="0"/>
              <a:t>并发控制管理器 </a:t>
            </a:r>
            <a:r>
              <a:rPr lang="en-US" altLang="zh-CN" b="1" smtClean="0"/>
              <a:t>/ </a:t>
            </a:r>
            <a:r>
              <a:rPr lang="zh-CN" altLang="en-US" b="1" smtClean="0"/>
              <a:t>调度器：保证事务的原子性和独立性。通过加锁实现</a:t>
            </a:r>
            <a:endParaRPr lang="en-US" altLang="zh-CN" b="1" smtClean="0"/>
          </a:p>
          <a:p>
            <a:pPr lvl="2" eaLnBrk="1" hangingPunct="1"/>
            <a:r>
              <a:rPr lang="en-US" altLang="zh-CN" b="1" smtClean="0"/>
              <a:t>Logging and recovery manager: responsible for the durability(</a:t>
            </a:r>
            <a:r>
              <a:rPr lang="zh-CN" altLang="en-US" b="1" smtClean="0"/>
              <a:t>持久性</a:t>
            </a:r>
            <a:r>
              <a:rPr lang="en-US" altLang="zh-CN" b="1" smtClean="0"/>
              <a:t>) of transactions. Logging.</a:t>
            </a:r>
          </a:p>
          <a:p>
            <a:pPr lvl="2" eaLnBrk="1" hangingPunct="1"/>
            <a:r>
              <a:rPr lang="zh-CN" altLang="en-US" b="1" smtClean="0"/>
              <a:t>日志和恢复管理器：负责事务持久性。通过日志实现</a:t>
            </a:r>
            <a:endParaRPr lang="zh-CN" altLang="zh-CN" b="1" smtClean="0"/>
          </a:p>
        </p:txBody>
      </p:sp>
      <p:sp>
        <p:nvSpPr>
          <p:cNvPr id="41988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529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66"/>
                </a:solidFill>
              </a:rPr>
              <a:t>Transaction’s </a:t>
            </a:r>
            <a:r>
              <a:rPr lang="en-US" altLang="zh-CN" b="1" smtClean="0"/>
              <a:t>Properties: ACID</a:t>
            </a:r>
          </a:p>
          <a:p>
            <a:pPr eaLnBrk="1" hangingPunct="1"/>
            <a:r>
              <a:rPr lang="zh-CN" altLang="en-US" b="1" smtClean="0"/>
              <a:t>事务的</a:t>
            </a:r>
            <a:r>
              <a:rPr lang="en-US" altLang="zh-CN" b="1" smtClean="0"/>
              <a:t>ACID</a:t>
            </a:r>
            <a:r>
              <a:rPr lang="zh-CN" altLang="en-US" b="1" smtClean="0"/>
              <a:t>性质</a:t>
            </a:r>
          </a:p>
          <a:p>
            <a:pPr lvl="1" eaLnBrk="1" hangingPunct="1"/>
            <a:r>
              <a:rPr lang="en-US" altLang="zh-CN" b="1" smtClean="0"/>
              <a:t>Atomicity: either all of a transaction be executed or none of it is.</a:t>
            </a:r>
          </a:p>
          <a:p>
            <a:pPr lvl="1" eaLnBrk="1" hangingPunct="1"/>
            <a:r>
              <a:rPr lang="zh-CN" altLang="en-US" b="1" smtClean="0"/>
              <a:t>原子性：事务操作要么全部被执行，要么都不被执行。</a:t>
            </a:r>
          </a:p>
          <a:p>
            <a:pPr lvl="1" eaLnBrk="1" hangingPunct="1"/>
            <a:r>
              <a:rPr lang="en-US" altLang="zh-CN" b="1" smtClean="0"/>
              <a:t>Consistency: keep consistent state.</a:t>
            </a:r>
          </a:p>
          <a:p>
            <a:pPr lvl="1" eaLnBrk="1" hangingPunct="1"/>
            <a:r>
              <a:rPr lang="zh-CN" altLang="en-US" b="1" smtClean="0"/>
              <a:t>一致性：保持一致的状态。</a:t>
            </a:r>
          </a:p>
          <a:p>
            <a:pPr lvl="1" eaLnBrk="1" hangingPunct="1"/>
            <a:r>
              <a:rPr lang="en-US" altLang="zh-CN" b="1" smtClean="0"/>
              <a:t>Isolation: When two or more transactions run concurrently, their effects must be isolated from one another.</a:t>
            </a:r>
          </a:p>
          <a:p>
            <a:pPr lvl="1" eaLnBrk="1" hangingPunct="1"/>
            <a:r>
              <a:rPr lang="zh-CN" altLang="en-US" b="1" smtClean="0"/>
              <a:t>独立性：当两个以上的事务同时运行， 不能相互影响。</a:t>
            </a:r>
          </a:p>
          <a:p>
            <a:pPr lvl="1" eaLnBrk="1" hangingPunct="1"/>
            <a:r>
              <a:rPr lang="en-US" altLang="zh-CN" b="1" smtClean="0"/>
              <a:t>Durability(</a:t>
            </a:r>
            <a:r>
              <a:rPr lang="zh-CN" altLang="en-US" b="1" smtClean="0"/>
              <a:t>持久性</a:t>
            </a:r>
            <a:r>
              <a:rPr lang="en-US" altLang="zh-CN" b="1" smtClean="0"/>
              <a:t>): If a transaction has completed its work, its effect should not get lost while the system fail, even if it fails immediately after the transaction completes.</a:t>
            </a:r>
          </a:p>
          <a:p>
            <a:pPr lvl="1" eaLnBrk="1" hangingPunct="1"/>
            <a:r>
              <a:rPr lang="zh-CN" altLang="en-US" b="1" smtClean="0"/>
              <a:t>耐久性（持久性）：一个事务一旦完成，其影响就永远不会丢失，即使事务刚完成系统就崩溃了。</a:t>
            </a:r>
            <a:endParaRPr lang="zh-CN" altLang="zh-CN" b="1" smtClean="0"/>
          </a:p>
        </p:txBody>
      </p:sp>
      <p:sp>
        <p:nvSpPr>
          <p:cNvPr id="44036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1708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sz="1300" b="1"/>
              <a:t>1  The Worlds of Database Systems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zh-CN" altLang="en-US" sz="1300" b="1"/>
              <a:t>数据库系统世界</a:t>
            </a:r>
            <a:endParaRPr lang="en-US" altLang="zh-CN" sz="1300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/>
              <a:t>The Evolution of Database Systems </a:t>
            </a:r>
          </a:p>
          <a:p>
            <a:pPr eaLnBrk="1" hangingPunct="1">
              <a:buFontTx/>
              <a:buChar char="•"/>
            </a:pPr>
            <a:r>
              <a:rPr lang="zh-CN" altLang="en-US" sz="1300"/>
              <a:t>数据库系统的发展</a:t>
            </a:r>
            <a:endParaRPr lang="en-US" altLang="zh-CN" sz="1300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/>
              <a:t>Overview of a DBMS  </a:t>
            </a:r>
          </a:p>
          <a:p>
            <a:pPr eaLnBrk="1" hangingPunct="1">
              <a:buFontTx/>
              <a:buChar char="•"/>
            </a:pPr>
            <a:r>
              <a:rPr lang="en-US" altLang="zh-CN" sz="1300"/>
              <a:t>DBMS</a:t>
            </a:r>
            <a:r>
              <a:rPr lang="zh-CN" altLang="en-US" sz="1300"/>
              <a:t>概述</a:t>
            </a:r>
            <a:endParaRPr lang="en-US" altLang="zh-CN" sz="1300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/>
              <a:t>Outline of Database-System Studies</a:t>
            </a:r>
          </a:p>
          <a:p>
            <a:pPr eaLnBrk="1" hangingPunct="1">
              <a:buFontTx/>
              <a:buChar char="•"/>
            </a:pPr>
            <a:r>
              <a:rPr lang="zh-CN" altLang="en-US" sz="1300"/>
              <a:t>数据库系统学习要点（后面章节内容概述）</a:t>
            </a:r>
            <a:endParaRPr lang="zh-CN" altLang="zh-CN" sz="130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1300" b="1"/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8743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Query processor</a:t>
            </a:r>
            <a:r>
              <a:rPr lang="zh-CN" altLang="en-US" b="1" smtClean="0"/>
              <a:t>：</a:t>
            </a:r>
          </a:p>
          <a:p>
            <a:pPr eaLnBrk="1" hangingPunct="1"/>
            <a:r>
              <a:rPr lang="zh-CN" altLang="en-US" b="1" smtClean="0"/>
              <a:t>查询处理器：</a:t>
            </a:r>
          </a:p>
          <a:p>
            <a:pPr eaLnBrk="1" hangingPunct="1"/>
            <a:r>
              <a:rPr lang="en-US" altLang="zh-CN" b="1" smtClean="0"/>
              <a:t>Query compiler: Translates the query into an internal form called a query plan.</a:t>
            </a:r>
          </a:p>
          <a:p>
            <a:pPr eaLnBrk="1" hangingPunct="1"/>
            <a:r>
              <a:rPr lang="zh-CN" altLang="en-US" b="1" smtClean="0"/>
              <a:t>查询编译器：负责将查询语句翻译成称为查询计划的内部形式。</a:t>
            </a:r>
          </a:p>
          <a:p>
            <a:pPr lvl="1" eaLnBrk="1" hangingPunct="1"/>
            <a:r>
              <a:rPr lang="en-US" altLang="zh-CN" b="1" smtClean="0"/>
              <a:t>Query parser(</a:t>
            </a:r>
            <a:r>
              <a:rPr lang="zh-CN" altLang="en-US" b="1" smtClean="0"/>
              <a:t>分析器</a:t>
            </a:r>
            <a:r>
              <a:rPr lang="en-US" altLang="zh-CN" b="1" smtClean="0"/>
              <a:t>): build a tree structure.</a:t>
            </a:r>
          </a:p>
          <a:p>
            <a:pPr lvl="1" eaLnBrk="1" hangingPunct="1"/>
            <a:r>
              <a:rPr lang="zh-CN" altLang="en-US" b="1" smtClean="0"/>
              <a:t>查询分析器：构造一个查询树。</a:t>
            </a:r>
          </a:p>
          <a:p>
            <a:pPr lvl="1" eaLnBrk="1" hangingPunct="1"/>
            <a:r>
              <a:rPr lang="en-US" altLang="zh-CN" b="1" smtClean="0"/>
              <a:t>Query preprocessor(</a:t>
            </a:r>
            <a:r>
              <a:rPr lang="zh-CN" altLang="en-US" b="1" smtClean="0"/>
              <a:t>预处理器</a:t>
            </a:r>
            <a:r>
              <a:rPr lang="en-US" altLang="zh-CN" b="1" smtClean="0"/>
              <a:t>): perform the initial query plan</a:t>
            </a:r>
          </a:p>
          <a:p>
            <a:pPr lvl="1" eaLnBrk="1" hangingPunct="1"/>
            <a:r>
              <a:rPr lang="zh-CN" altLang="en-US" b="1" smtClean="0"/>
              <a:t>查询处理器（预处理器）：初始化查询计划</a:t>
            </a:r>
            <a:endParaRPr lang="en-US" altLang="zh-CN" b="1" smtClean="0"/>
          </a:p>
          <a:p>
            <a:pPr marL="445022" lvl="3" eaLnBrk="1" hangingPunct="1"/>
            <a:r>
              <a:rPr lang="en-US" altLang="zh-CN" b="1" smtClean="0"/>
              <a:t>Query optimizer(</a:t>
            </a:r>
            <a:r>
              <a:rPr lang="zh-CN" altLang="en-US" b="1" smtClean="0"/>
              <a:t>优化器</a:t>
            </a:r>
            <a:r>
              <a:rPr lang="en-US" altLang="zh-CN" b="1" smtClean="0"/>
              <a:t>): transform query plan into the best  available sequence</a:t>
            </a:r>
          </a:p>
          <a:p>
            <a:pPr lvl="1" eaLnBrk="1" hangingPunct="1"/>
            <a:r>
              <a:rPr lang="zh-CN" altLang="en-US" b="1" smtClean="0"/>
              <a:t>查询优化器（优化器）：将查询计划转换为最有效的操作序列</a:t>
            </a:r>
          </a:p>
          <a:p>
            <a:pPr eaLnBrk="1" hangingPunct="1"/>
            <a:r>
              <a:rPr lang="en-US" altLang="zh-CN" b="1" smtClean="0"/>
              <a:t>Execution engine: It gets the data from the database into buffers in order to manipulate that data according</a:t>
            </a:r>
            <a:r>
              <a:rPr lang="zh-CN" altLang="en-US" b="1" smtClean="0"/>
              <a:t> </a:t>
            </a:r>
            <a:r>
              <a:rPr lang="en-US" altLang="zh-CN" b="1" smtClean="0"/>
              <a:t>to query plan.  </a:t>
            </a:r>
          </a:p>
          <a:p>
            <a:pPr eaLnBrk="1" hangingPunct="1"/>
            <a:r>
              <a:rPr lang="zh-CN" altLang="en-US" b="1" smtClean="0"/>
              <a:t>执行引擎：根据查询计划获取数据库数据到缓冲区来处理。</a:t>
            </a:r>
            <a:endParaRPr lang="zh-CN" altLang="zh-CN" b="1" smtClean="0"/>
          </a:p>
        </p:txBody>
      </p:sp>
      <p:sp>
        <p:nvSpPr>
          <p:cNvPr id="46084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18175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Three types of ideas related to database systems:</a:t>
            </a:r>
          </a:p>
          <a:p>
            <a:pPr eaLnBrk="1" hangingPunct="1"/>
            <a:r>
              <a:rPr lang="zh-CN" altLang="en-US" smtClean="0"/>
              <a:t>涉及数据库系统的三个方面：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Design</a:t>
            </a:r>
            <a:r>
              <a:rPr lang="zh-CN" altLang="en-US" smtClean="0"/>
              <a:t>：</a:t>
            </a:r>
            <a:r>
              <a:rPr lang="en-US" altLang="zh-CN" smtClean="0"/>
              <a:t>How to build a useful database? Requirement analysis, data modeling, relational modeling.</a:t>
            </a:r>
          </a:p>
          <a:p>
            <a:pPr eaLnBrk="1" hangingPunct="1"/>
            <a:r>
              <a:rPr lang="zh-CN" altLang="en-US" smtClean="0"/>
              <a:t>设计：如何建立一个实用的数据库？需求分析、数据建模、关系建模。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Programming</a:t>
            </a:r>
            <a:r>
              <a:rPr lang="zh-CN" altLang="en-US" smtClean="0"/>
              <a:t>：</a:t>
            </a:r>
            <a:r>
              <a:rPr lang="en-US" altLang="zh-CN" smtClean="0"/>
              <a:t>How to express queries and other operations on database?</a:t>
            </a:r>
          </a:p>
          <a:p>
            <a:pPr eaLnBrk="1" hangingPunct="1"/>
            <a:r>
              <a:rPr lang="zh-CN" altLang="en-US" smtClean="0"/>
              <a:t>编程：如何表达对数据库的查询和其他操作？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Implementation</a:t>
            </a:r>
            <a:r>
              <a:rPr lang="zh-CN" altLang="en-US" smtClean="0"/>
              <a:t>：</a:t>
            </a:r>
            <a:r>
              <a:rPr lang="en-US" altLang="zh-CN" smtClean="0"/>
              <a:t>How to build a DBMS?</a:t>
            </a:r>
          </a:p>
          <a:p>
            <a:pPr eaLnBrk="1" hangingPunct="1"/>
            <a:r>
              <a:rPr lang="zh-CN" altLang="en-US" smtClean="0"/>
              <a:t>实施：如何建立一个</a:t>
            </a:r>
            <a:r>
              <a:rPr lang="en-US" altLang="zh-CN" smtClean="0"/>
              <a:t>DBMS</a:t>
            </a:r>
            <a:r>
              <a:rPr lang="zh-CN" altLang="en-US" smtClean="0"/>
              <a:t>？</a:t>
            </a:r>
            <a:endParaRPr lang="zh-CN" altLang="zh-CN" smtClean="0"/>
          </a:p>
        </p:txBody>
      </p:sp>
      <p:sp>
        <p:nvSpPr>
          <p:cNvPr id="48132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7306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2, 3 and 4 cover design.</a:t>
            </a:r>
          </a:p>
          <a:p>
            <a:pPr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2, 3, 4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章涉及数据库设计。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2: The Relational Model of Data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章：关系数据模型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3: Design Theory for Relational Databases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章：关系数据库设计理论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4: High-Level Database Models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章：高层次数据库模型</a:t>
            </a:r>
            <a:endParaRPr lang="zh-CN" altLang="zh-CN" b="1" smtClean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50180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78295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 5 through 8 cover database programming.</a:t>
            </a:r>
          </a:p>
          <a:p>
            <a:pPr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5—8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章讨论数据库编程。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Chapters 5: Algebraic and Logical Query Language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章：代数和逻辑查询语言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Chapters 6: The Database Language SQL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6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语言</a:t>
            </a:r>
            <a:endParaRPr lang="en-US" altLang="zh-CN" b="1" smtClean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Chapters 7: Constraints and Triggers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7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章：约束和触发器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Chapters 8: Views and Indexes</a:t>
            </a:r>
          </a:p>
          <a:p>
            <a:pPr lvl="1" algn="just" eaLnBrk="1" hangingPunct="1"/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smtClean="0">
                <a:solidFill>
                  <a:srgbClr val="FFFF66"/>
                </a:solidFill>
                <a:latin typeface="宋体" panose="02010600030101010101" pitchFamily="2" charset="-122"/>
              </a:rPr>
              <a:t>8</a:t>
            </a:r>
            <a:r>
              <a:rPr lang="zh-CN" altLang="en-US" b="1" smtClean="0">
                <a:solidFill>
                  <a:srgbClr val="FFFF66"/>
                </a:solidFill>
                <a:latin typeface="宋体" panose="02010600030101010101" pitchFamily="2" charset="-122"/>
              </a:rPr>
              <a:t>章：视图和索引</a:t>
            </a:r>
            <a:endParaRPr lang="zh-CN" altLang="zh-CN" b="1" smtClean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52228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3122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sz="1300" b="1"/>
              <a:t>1.1 The Evolution of Database Systems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sz="1300" b="1"/>
              <a:t> </a:t>
            </a:r>
            <a:r>
              <a:rPr lang="zh-CN" altLang="en-US" sz="1300" b="1"/>
              <a:t>数据库系统的发展</a:t>
            </a:r>
            <a:endParaRPr lang="en-US" altLang="zh-CN" sz="1300" b="1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/>
              <a:t> What’s a database?</a:t>
            </a:r>
          </a:p>
          <a:p>
            <a:pPr lvl="1" eaLnBrk="1" hangingPunct="1"/>
            <a:r>
              <a:rPr lang="en-US" altLang="zh-CN" sz="1300" b="1"/>
              <a:t>In essence, a database is a collection of information that exists over a long period of time, often many years.</a:t>
            </a:r>
          </a:p>
          <a:p>
            <a:pPr lvl="1" eaLnBrk="1" hangingPunct="1"/>
            <a:r>
              <a:rPr lang="en-US" altLang="zh-CN" sz="1300" b="1"/>
              <a:t>	</a:t>
            </a:r>
            <a:r>
              <a:rPr lang="zh-CN" altLang="en-US" sz="1300" b="1"/>
              <a:t>本质上讲，数据库是信息的集合，可以存在很长时间，通常是很多年。</a:t>
            </a:r>
            <a:endParaRPr lang="en-US" altLang="zh-CN" sz="1300" b="1"/>
          </a:p>
          <a:p>
            <a:pPr lvl="1" eaLnBrk="1" hangingPunct="1"/>
            <a:r>
              <a:rPr lang="en-US" altLang="zh-CN" sz="1300" b="1"/>
              <a:t>In common parlance, a database is a collection of data that is managed by a database management system (DBMS).</a:t>
            </a:r>
          </a:p>
          <a:p>
            <a:pPr lvl="1" eaLnBrk="1" hangingPunct="1"/>
            <a:r>
              <a:rPr lang="en-US" altLang="zh-CN" sz="1300" b="1"/>
              <a:t>	</a:t>
            </a:r>
            <a:r>
              <a:rPr lang="zh-CN" altLang="en-US" sz="1300" b="1"/>
              <a:t>一般来讲，数据库是指由</a:t>
            </a:r>
            <a:r>
              <a:rPr lang="en-US" altLang="zh-CN" sz="1300" b="1"/>
              <a:t>DBMS</a:t>
            </a:r>
            <a:r>
              <a:rPr lang="zh-CN" altLang="en-US" sz="1300" b="1"/>
              <a:t>管理的数据的集合。</a:t>
            </a:r>
            <a:endParaRPr lang="en-US" altLang="zh-CN" sz="1300" b="1"/>
          </a:p>
          <a:p>
            <a:pPr lvl="1" eaLnBrk="1" hangingPunct="1"/>
            <a:endParaRPr lang="en-US" altLang="zh-CN" sz="1300" b="1"/>
          </a:p>
          <a:p>
            <a:pPr eaLnBrk="1" hangingPunct="1"/>
            <a:endParaRPr lang="zh-CN" altLang="zh-CN" sz="1300"/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1217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b="1" smtClean="0"/>
              <a:t>Database Applications: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zh-CN" altLang="en-US" b="1" smtClean="0"/>
              <a:t>数据库的应用：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Banking: all transactions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银行：所有交易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Airlines: reservations(</a:t>
            </a:r>
            <a:r>
              <a:rPr lang="zh-CN" altLang="en-US" b="1" smtClean="0"/>
              <a:t>预定</a:t>
            </a:r>
            <a:r>
              <a:rPr lang="en-US" altLang="zh-CN" b="1" smtClean="0"/>
              <a:t>), schedules(</a:t>
            </a:r>
            <a:r>
              <a:rPr lang="zh-CN" altLang="en-US" b="1" smtClean="0"/>
              <a:t>航班表</a:t>
            </a:r>
            <a:r>
              <a:rPr lang="en-US" altLang="zh-CN" b="1" smtClean="0"/>
              <a:t>)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航空：预订 ， 航班表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Universities:  registration, grades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大学：注册、成绩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Sales: customers, products, purchases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销售：顾客，购买，产品，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Manufacturing: production, inventory(</a:t>
            </a:r>
            <a:r>
              <a:rPr lang="zh-CN" altLang="en-US" b="1" smtClean="0"/>
              <a:t>库存</a:t>
            </a:r>
            <a:r>
              <a:rPr lang="en-US" altLang="zh-CN" b="1" smtClean="0"/>
              <a:t>), orders, supply chain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制造：生产、库存（库存），订单，供应链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Human resources:  employee records, salaries, tax deductions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b="1" smtClean="0"/>
              <a:t>人力资源：员工档案、工资、税收减免</a:t>
            </a: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en-US" altLang="zh-CN" b="1" smtClean="0"/>
              <a:t>Databases touch all aspects of our lives.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r>
              <a:rPr lang="zh-CN" altLang="en-US" b="1" smtClean="0"/>
              <a:t>数据库触及我们生活的方方面面。</a:t>
            </a:r>
            <a:endParaRPr lang="zh-CN" altLang="en-US" smtClean="0"/>
          </a:p>
        </p:txBody>
      </p:sp>
      <p:sp>
        <p:nvSpPr>
          <p:cNvPr id="13316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8733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300" b="1"/>
              <a:t>A DBMS is expected to:</a:t>
            </a:r>
          </a:p>
          <a:p>
            <a:pPr eaLnBrk="1" hangingPunct="1"/>
            <a:r>
              <a:rPr lang="en-US" altLang="zh-CN" sz="1300" b="1"/>
              <a:t>DBMS</a:t>
            </a:r>
            <a:r>
              <a:rPr lang="zh-CN" altLang="en-US" sz="1300" b="1"/>
              <a:t>需要提供以下功能：</a:t>
            </a:r>
          </a:p>
          <a:p>
            <a:pPr eaLnBrk="1" hangingPunct="1"/>
            <a:r>
              <a:rPr lang="en-US" altLang="zh-CN" sz="1300" b="1"/>
              <a:t>(1)Data Definition Language (DDL): create databases and specify their schema(</a:t>
            </a:r>
            <a:r>
              <a:rPr lang="zh-CN" altLang="en-US" sz="1300" b="1"/>
              <a:t>模式</a:t>
            </a:r>
            <a:r>
              <a:rPr lang="en-US" altLang="zh-CN" sz="1300" b="1"/>
              <a:t>).</a:t>
            </a:r>
          </a:p>
          <a:p>
            <a:pPr eaLnBrk="1" hangingPunct="1"/>
            <a:r>
              <a:rPr lang="zh-CN" altLang="en-US" sz="1300" b="1"/>
              <a:t>数据定义语言（</a:t>
            </a:r>
            <a:r>
              <a:rPr lang="en-US" altLang="zh-CN" sz="1300" b="1"/>
              <a:t>DDL</a:t>
            </a:r>
            <a:r>
              <a:rPr lang="zh-CN" altLang="en-US" sz="1300" b="1"/>
              <a:t>）：创建数据库，并指定他们的  模式 </a:t>
            </a:r>
            <a:r>
              <a:rPr lang="en-US" altLang="zh-CN" sz="1300" b="1"/>
              <a:t>(</a:t>
            </a:r>
            <a:r>
              <a:rPr lang="zh-CN" altLang="en-US" sz="1300" b="1"/>
              <a:t>数据的逻辑结构</a:t>
            </a:r>
            <a:r>
              <a:rPr lang="en-US" altLang="zh-CN" sz="1300" b="1"/>
              <a:t>)</a:t>
            </a:r>
            <a:r>
              <a:rPr lang="zh-CN" altLang="en-US" sz="1300" b="1"/>
              <a:t>。</a:t>
            </a:r>
          </a:p>
          <a:p>
            <a:pPr eaLnBrk="1" hangingPunct="1"/>
            <a:r>
              <a:rPr lang="en-US" altLang="zh-CN" sz="1300" b="1"/>
              <a:t>(2)Data  Manipulation Language(DML): query</a:t>
            </a:r>
            <a:r>
              <a:rPr lang="zh-CN" altLang="en-US" sz="1300" b="1"/>
              <a:t>（查询） </a:t>
            </a:r>
            <a:r>
              <a:rPr lang="en-US" altLang="zh-CN" sz="1300" b="1"/>
              <a:t>and modify</a:t>
            </a:r>
            <a:r>
              <a:rPr lang="zh-CN" altLang="en-US" sz="1300" b="1"/>
              <a:t>（更新） </a:t>
            </a:r>
            <a:r>
              <a:rPr lang="en-US" altLang="zh-CN" sz="1300" b="1"/>
              <a:t>the data based on the schema of the database.</a:t>
            </a:r>
          </a:p>
          <a:p>
            <a:pPr eaLnBrk="1" hangingPunct="1"/>
            <a:r>
              <a:rPr lang="zh-CN" altLang="en-US" sz="1300" b="1"/>
              <a:t>数据操纵语言</a:t>
            </a:r>
            <a:r>
              <a:rPr lang="en-US" altLang="zh-CN" sz="1300" b="1"/>
              <a:t>(DML)</a:t>
            </a:r>
            <a:r>
              <a:rPr lang="zh-CN" altLang="en-US" sz="1300" b="1"/>
              <a:t>：查询 和修改 基于数据库的数据。</a:t>
            </a:r>
          </a:p>
          <a:p>
            <a:pPr eaLnBrk="1" hangingPunct="1"/>
            <a:r>
              <a:rPr lang="en-US" altLang="zh-CN" sz="1300" b="1"/>
              <a:t>(3)Support the storage of very large amounts of data: many terabytes or more, over a long period of time, allowing efficient access.</a:t>
            </a:r>
          </a:p>
          <a:p>
            <a:pPr eaLnBrk="1" hangingPunct="1"/>
            <a:r>
              <a:rPr lang="zh-CN" altLang="en-US" sz="1300" b="1"/>
              <a:t>支持超大数据量的存储：</a:t>
            </a:r>
            <a:r>
              <a:rPr lang="en-US" altLang="zh-CN" sz="1300" b="1"/>
              <a:t>TB</a:t>
            </a:r>
            <a:r>
              <a:rPr lang="zh-CN" altLang="en-US" sz="1300" b="1"/>
              <a:t>级别甚至更多，长期存储，高效访问。</a:t>
            </a:r>
            <a:endParaRPr lang="zh-CN" altLang="zh-CN" sz="1300" b="1"/>
          </a:p>
        </p:txBody>
      </p:sp>
      <p:sp>
        <p:nvSpPr>
          <p:cNvPr id="15364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5512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CN" sz="1300" b="1"/>
              <a:t>(4)Enable durability(</a:t>
            </a:r>
            <a:r>
              <a:rPr lang="zh-CN" altLang="en-US" sz="1300" b="1"/>
              <a:t>持久</a:t>
            </a:r>
            <a:r>
              <a:rPr lang="en-US" altLang="zh-CN" sz="1300" b="1"/>
              <a:t>): the recovery of the database in the face of failures, errors of many kinds, or intentional misuse.</a:t>
            </a:r>
          </a:p>
          <a:p>
            <a:pPr eaLnBrk="1" hangingPunct="1">
              <a:buFontTx/>
              <a:buChar char="•"/>
            </a:pPr>
            <a:r>
              <a:rPr lang="zh-CN" altLang="en-US" sz="1300" b="1"/>
              <a:t>持久性（</a:t>
            </a:r>
            <a:r>
              <a:rPr lang="en-US" altLang="zh-CN" sz="1300" b="1"/>
              <a:t>Durability</a:t>
            </a:r>
            <a:r>
              <a:rPr lang="zh-CN" altLang="en-US" sz="1300" b="1"/>
              <a:t>）： 面对各种故障、错误、故意误用，能够恢复数据库中的数据。</a:t>
            </a:r>
            <a:endParaRPr lang="en-US" altLang="zh-CN" sz="1300" b="1"/>
          </a:p>
          <a:p>
            <a:pPr eaLnBrk="1" hangingPunct="1">
              <a:buFontTx/>
              <a:buChar char="•"/>
            </a:pPr>
            <a:r>
              <a:rPr lang="en-US" altLang="zh-CN" sz="1300" b="1"/>
              <a:t>(5)Support Data sharing</a:t>
            </a:r>
            <a:r>
              <a:rPr lang="zh-CN" altLang="en-US" sz="1300" b="1"/>
              <a:t>（共享）</a:t>
            </a:r>
            <a:r>
              <a:rPr lang="en-US" altLang="zh-CN" sz="1300" b="1"/>
              <a:t>: control access to data from many users at once; without allowing the action of one user to affect other users(isolation); without actions on the data to be performed partially but not completely(atomicity).</a:t>
            </a:r>
          </a:p>
          <a:p>
            <a:pPr eaLnBrk="1" hangingPunct="1">
              <a:buFontTx/>
              <a:buChar char="•"/>
            </a:pPr>
            <a:r>
              <a:rPr lang="zh-CN" altLang="en-US" sz="1300" b="1"/>
              <a:t>支持数据共享：控制多用户同时访问数据，不允许一个用户的操作影响另一个用户（独立性，</a:t>
            </a:r>
            <a:r>
              <a:rPr lang="en-US" altLang="zh-CN" sz="1300" b="1"/>
              <a:t>Isolation</a:t>
            </a:r>
            <a:r>
              <a:rPr lang="zh-CN" altLang="en-US" sz="1300" b="1"/>
              <a:t>）；禁止对数据的不完整操作（原子性，</a:t>
            </a:r>
            <a:r>
              <a:rPr lang="en-US" altLang="zh-CN" sz="1300" b="1"/>
              <a:t>Atomicity</a:t>
            </a:r>
            <a:r>
              <a:rPr lang="zh-CN" altLang="en-US" sz="1300" b="1"/>
              <a:t>）</a:t>
            </a:r>
            <a:endParaRPr lang="en-US" altLang="zh-CN" sz="1300" b="1"/>
          </a:p>
          <a:p>
            <a:pPr eaLnBrk="1" hangingPunct="1">
              <a:buFontTx/>
              <a:buChar char="•"/>
            </a:pPr>
            <a:endParaRPr lang="zh-CN" altLang="zh-CN" sz="1300"/>
          </a:p>
        </p:txBody>
      </p:sp>
      <p:sp>
        <p:nvSpPr>
          <p:cNvPr id="17412" name="日期占位符 4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1076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300"/>
              <a:t>Database systems evolved from file systems. </a:t>
            </a:r>
          </a:p>
          <a:p>
            <a:r>
              <a:rPr lang="zh-CN" altLang="en-US" sz="1300"/>
              <a:t>数据库系统源于文件系统</a:t>
            </a:r>
            <a:endParaRPr lang="en-US" altLang="zh-CN" sz="1300"/>
          </a:p>
          <a:p>
            <a:pPr lvl="1" eaLnBrk="1" hangingPunct="1"/>
            <a:r>
              <a:rPr lang="en-US" altLang="zh-CN" sz="1300" b="1"/>
              <a:t>Data redundancy(</a:t>
            </a:r>
            <a:r>
              <a:rPr lang="zh-CN" altLang="en-US" sz="1300" b="1"/>
              <a:t>冗余</a:t>
            </a:r>
            <a:r>
              <a:rPr lang="en-US" altLang="zh-CN" sz="1300" b="1"/>
              <a:t>) and inconsistency</a:t>
            </a:r>
          </a:p>
          <a:p>
            <a:pPr lvl="1" eaLnBrk="1" hangingPunct="1"/>
            <a:r>
              <a:rPr lang="zh-CN" altLang="en-US" sz="1300" b="1"/>
              <a:t>数据冗余、不一致</a:t>
            </a:r>
            <a:endParaRPr lang="en-US" altLang="zh-CN" sz="1300" b="1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Multiple file formats, duplication of information in different files.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多种文件格式，在不同文件中备份信息</a:t>
            </a:r>
            <a:endParaRPr lang="en-US" altLang="zh-CN" sz="1300" b="1"/>
          </a:p>
          <a:p>
            <a:pPr lvl="1" eaLnBrk="1" hangingPunct="1"/>
            <a:r>
              <a:rPr lang="en-US" altLang="zh-CN" sz="1300" b="1"/>
              <a:t>Difficulty in accessing data </a:t>
            </a:r>
          </a:p>
          <a:p>
            <a:pPr lvl="1" eaLnBrk="1" hangingPunct="1"/>
            <a:r>
              <a:rPr lang="zh-CN" altLang="en-US" sz="1300" b="1"/>
              <a:t>难以访问数据</a:t>
            </a:r>
            <a:endParaRPr lang="en-US" altLang="zh-CN" sz="1300" b="1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Need to write a new program to carry out each new task.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执行不同任务时要编写不同的程序</a:t>
            </a:r>
            <a:endParaRPr lang="en-US" altLang="zh-CN" sz="1300" b="1"/>
          </a:p>
          <a:p>
            <a:pPr lvl="1" eaLnBrk="1" hangingPunct="1"/>
            <a:r>
              <a:rPr lang="en-US" altLang="zh-CN" sz="1300" b="1"/>
              <a:t>Data isolation </a:t>
            </a:r>
          </a:p>
          <a:p>
            <a:pPr lvl="1" eaLnBrk="1" hangingPunct="1"/>
            <a:r>
              <a:rPr lang="zh-CN" altLang="en-US" sz="1300" b="1"/>
              <a:t>数据孤岛</a:t>
            </a:r>
            <a:endParaRPr lang="en-US" altLang="zh-CN" sz="1300" b="1"/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multiple files and formats.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多种不兼容的文件格式</a:t>
            </a:r>
            <a:endParaRPr lang="en-US" altLang="zh-CN" sz="1300" b="1"/>
          </a:p>
          <a:p>
            <a:endParaRPr lang="zh-CN" altLang="en-US" sz="1300"/>
          </a:p>
        </p:txBody>
      </p:sp>
      <p:sp>
        <p:nvSpPr>
          <p:cNvPr id="19460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1154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FF00"/>
                </a:solidFill>
              </a:rPr>
              <a:t>Integrity(</a:t>
            </a:r>
            <a:r>
              <a:rPr lang="zh-CN" altLang="en-US" b="1" smtClean="0">
                <a:solidFill>
                  <a:srgbClr val="FFFF00"/>
                </a:solidFill>
              </a:rPr>
              <a:t>完整性</a:t>
            </a:r>
            <a:r>
              <a:rPr lang="en-US" altLang="zh-CN" b="1" smtClean="0">
                <a:solidFill>
                  <a:srgbClr val="FFFF00"/>
                </a:solidFill>
              </a:rPr>
              <a:t>) problems</a:t>
            </a:r>
          </a:p>
          <a:p>
            <a:pPr eaLnBrk="1" hangingPunct="1"/>
            <a:r>
              <a:rPr lang="zh-CN" altLang="en-US" b="1" smtClean="0">
                <a:solidFill>
                  <a:srgbClr val="FFFF00"/>
                </a:solidFill>
              </a:rPr>
              <a:t>完整性问题</a:t>
            </a:r>
            <a:endParaRPr lang="en-US" altLang="zh-CN" b="1" smtClean="0">
              <a:solidFill>
                <a:srgbClr val="FFFF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Integrity constraints  (e.g. account balance &gt; 0) become “buried” in program code rather than being stated explicitly.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完整性约束（如账户余额</a:t>
            </a:r>
            <a:r>
              <a:rPr lang="en-US" altLang="zh-CN" b="1" smtClean="0"/>
              <a:t>&gt; 0</a:t>
            </a:r>
            <a:r>
              <a:rPr lang="zh-CN" altLang="en-US" b="1" smtClean="0"/>
              <a:t>）“埋藏”在程序代码中而不是显式地声明。</a:t>
            </a:r>
            <a:endParaRPr lang="en-US" altLang="zh-CN" b="1" smtClean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Hard to add new constraints or change existing ones.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难以添加或修改约束条件</a:t>
            </a:r>
            <a:endParaRPr lang="en-US" altLang="zh-CN" b="1" smtClean="0"/>
          </a:p>
          <a:p>
            <a:pPr eaLnBrk="1" hangingPunct="1"/>
            <a:r>
              <a:rPr lang="en-US" altLang="zh-CN" b="1" smtClean="0">
                <a:solidFill>
                  <a:srgbClr val="FFFF00"/>
                </a:solidFill>
              </a:rPr>
              <a:t>Atomicity of updates</a:t>
            </a:r>
          </a:p>
          <a:p>
            <a:pPr eaLnBrk="1" hangingPunct="1"/>
            <a:r>
              <a:rPr lang="zh-CN" altLang="en-US" b="1" smtClean="0">
                <a:solidFill>
                  <a:srgbClr val="FFFF00"/>
                </a:solidFill>
              </a:rPr>
              <a:t>数据更新的原子性问题</a:t>
            </a:r>
            <a:endParaRPr lang="en-US" altLang="zh-CN" b="1" smtClean="0">
              <a:solidFill>
                <a:srgbClr val="FFFF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Failures may leave database in an inconsistent state with partial updates carried out.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部分更新数据时会留下数据不一致的错误</a:t>
            </a:r>
            <a:endParaRPr lang="en-US" altLang="zh-CN" b="1" smtClean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FFC000"/>
                </a:solidFill>
              </a:rPr>
              <a:t>Example: </a:t>
            </a:r>
            <a:r>
              <a:rPr lang="en-US" altLang="zh-CN" b="1" smtClean="0"/>
              <a:t>Transfer of funds from one account to another should either complete or not happen at all.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例如：从账户</a:t>
            </a:r>
            <a:r>
              <a:rPr lang="en-US" altLang="zh-CN" b="1" smtClean="0"/>
              <a:t>A</a:t>
            </a:r>
            <a:r>
              <a:rPr lang="zh-CN" altLang="en-US" b="1" smtClean="0"/>
              <a:t>转账到账户</a:t>
            </a:r>
            <a:r>
              <a:rPr lang="en-US" altLang="zh-CN" b="1" smtClean="0"/>
              <a:t>B</a:t>
            </a:r>
            <a:r>
              <a:rPr lang="zh-CN" altLang="en-US" b="1" smtClean="0"/>
              <a:t>，成功时应更新双方的余额；失败时双方余额都不变化。</a:t>
            </a:r>
            <a:endParaRPr lang="zh-CN" altLang="en-US" smtClean="0"/>
          </a:p>
        </p:txBody>
      </p:sp>
      <p:sp>
        <p:nvSpPr>
          <p:cNvPr id="21508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5237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300" b="1">
                <a:solidFill>
                  <a:srgbClr val="FFFF00"/>
                </a:solidFill>
              </a:rPr>
              <a:t>Concurrent(</a:t>
            </a:r>
            <a:r>
              <a:rPr lang="zh-CN" altLang="en-US" sz="1300" b="1">
                <a:solidFill>
                  <a:srgbClr val="FFFF00"/>
                </a:solidFill>
              </a:rPr>
              <a:t>并发</a:t>
            </a:r>
            <a:r>
              <a:rPr lang="en-US" altLang="zh-CN" sz="1300" b="1">
                <a:solidFill>
                  <a:srgbClr val="FFFF00"/>
                </a:solidFill>
              </a:rPr>
              <a:t>) access by multiple users</a:t>
            </a:r>
          </a:p>
          <a:p>
            <a:pPr eaLnBrk="1" hangingPunct="1"/>
            <a:r>
              <a:rPr lang="zh-CN" altLang="en-US" sz="1300" b="1">
                <a:solidFill>
                  <a:srgbClr val="FFFF00"/>
                </a:solidFill>
              </a:rPr>
              <a:t>多用户并发访问</a:t>
            </a:r>
            <a:endParaRPr lang="en-US" altLang="zh-CN" sz="1300" b="1">
              <a:solidFill>
                <a:srgbClr val="FFFF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Concurrent accessed needed for performance.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从性能上考虑，需要进行并发访问</a:t>
            </a:r>
            <a:endParaRPr lang="en-US" altLang="zh-CN" sz="1300" b="1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Uncontrolled concurrent accesses can lead to inconsistencies.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失控的并发访问会导致数据不一致</a:t>
            </a:r>
            <a:endParaRPr lang="en-US" altLang="zh-CN" sz="1300" b="1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1300" b="1">
                <a:solidFill>
                  <a:srgbClr val="FFC000"/>
                </a:solidFill>
              </a:rPr>
              <a:t>Example: </a:t>
            </a:r>
            <a:r>
              <a:rPr lang="en-US" altLang="zh-CN" sz="1300" b="1"/>
              <a:t>Two people reading a balance and updating it at the same time.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例如：两个用户同时读取并修改同一个账户的余额</a:t>
            </a:r>
            <a:endParaRPr lang="en-US" altLang="zh-CN" sz="1300" b="1"/>
          </a:p>
          <a:p>
            <a:pPr eaLnBrk="1" hangingPunct="1"/>
            <a:r>
              <a:rPr lang="en-US" altLang="zh-CN" sz="1300" b="1">
                <a:solidFill>
                  <a:srgbClr val="FFFF00"/>
                </a:solidFill>
              </a:rPr>
              <a:t>Security problems</a:t>
            </a:r>
          </a:p>
          <a:p>
            <a:pPr eaLnBrk="1" hangingPunct="1"/>
            <a:r>
              <a:rPr lang="zh-CN" altLang="en-US" sz="1300" b="1">
                <a:solidFill>
                  <a:srgbClr val="FFFF00"/>
                </a:solidFill>
              </a:rPr>
              <a:t>安全问题</a:t>
            </a:r>
            <a:endParaRPr lang="en-US" altLang="zh-CN" sz="1300" b="1">
              <a:solidFill>
                <a:srgbClr val="FFFF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1300" b="1"/>
              <a:t>Hard to provide user access to some, but not all, data.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1300" b="1"/>
              <a:t>无法提供数据的部分访问权限</a:t>
            </a:r>
            <a:endParaRPr lang="en-US" altLang="zh-CN" sz="1300" b="1"/>
          </a:p>
        </p:txBody>
      </p:sp>
      <p:sp>
        <p:nvSpPr>
          <p:cNvPr id="23556" name="日期占位符 7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98893" indent="-26880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5220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5308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5396" indent="-21504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65484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95572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25660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55748" indent="-21504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1877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1AA26-0410-474A-8654-A5C2F143189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60BCE-7E70-48A1-BCF3-5D1D66EDC82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33FA-B7C0-4D1C-A11C-AB02F439D2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56B23-1B9F-4CED-9565-FBC9D5B2C0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C539-CE41-40FF-A600-9B0F843A95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434AF-730C-4C7F-BF6F-B3F1885BC56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0725F-257A-4FB6-BDD8-6B38F06954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D06AF-3175-4BF9-A884-3F23EC5364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F02BE-B993-4DC8-A11A-2D5F975D6F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71E94-53FC-4810-8D4C-613F4AD17B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E1D94-D43C-4762-93C6-73A2BA75323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222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D91292-C9C6-47CB-B85F-621021BE3AE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900113" y="981075"/>
            <a:ext cx="7127875" cy="381635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CN" b="1" dirty="0" smtClean="0"/>
              <a:t>Database Principles</a:t>
            </a:r>
            <a:br>
              <a:rPr lang="en-US" altLang="zh-CN" b="1" dirty="0" smtClean="0"/>
            </a:br>
            <a:r>
              <a:rPr lang="zh-CN" altLang="en-US" b="1" dirty="0" smtClean="0"/>
              <a:t>数据库</a:t>
            </a:r>
            <a:r>
              <a:rPr lang="zh-CN" altLang="en-US" b="1" dirty="0"/>
              <a:t>原理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sz="2000" b="1" dirty="0" smtClean="0"/>
          </a:p>
        </p:txBody>
      </p:sp>
      <p:sp>
        <p:nvSpPr>
          <p:cNvPr id="4099" name="日期占位符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0A09A71-90C9-417A-8295-E476240ED3DA}" type="slidenum">
              <a:rPr kumimoji="0" lang="en-US" altLang="zh-CN" sz="1400" smtClean="0">
                <a:solidFill>
                  <a:schemeClr val="tx1"/>
                </a:solidFill>
              </a:rPr>
              <a:t>1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351837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solidFill>
                  <a:srgbClr val="FFCC66"/>
                </a:solidFill>
              </a:rPr>
              <a:t>Late 1960s and 1970s: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Hard disks allow direct access to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FFFF00"/>
                </a:solidFill>
              </a:rPr>
              <a:t>Network and hierarchical data models</a:t>
            </a:r>
            <a:r>
              <a:rPr lang="en-US" altLang="zh-CN" sz="2400" b="1" smtClean="0"/>
              <a:t> in widespread use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/>
              <a:t>The early DBMS didn't support high-level query languages.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7199312" cy="282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EBCFF24-41AD-41D8-9B41-5C3E20A7698D}" type="slidenum">
              <a:rPr kumimoji="0" lang="en-US" altLang="zh-CN" sz="1400" smtClean="0">
                <a:solidFill>
                  <a:schemeClr val="tx1"/>
                </a:solidFill>
              </a:rPr>
              <a:t>10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4584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8947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353425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solidFill>
                  <a:srgbClr val="FFCC66"/>
                </a:solidFill>
              </a:rPr>
              <a:t>1970: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>
                <a:solidFill>
                  <a:srgbClr val="FFFF00"/>
                </a:solidFill>
              </a:rPr>
              <a:t>Ted Codd defines the relational data model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000" b="1" smtClean="0"/>
              <a:t>Received the ACM Turing Award in 1981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000" b="1" smtClean="0"/>
              <a:t>IBM Research begins System R prototype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Main idea: organize all the data in database as tables called </a:t>
            </a:r>
            <a:r>
              <a:rPr lang="en-US" altLang="zh-CN" sz="2400" b="1" smtClean="0">
                <a:solidFill>
                  <a:srgbClr val="FFFF00"/>
                </a:solidFill>
              </a:rPr>
              <a:t>relations</a:t>
            </a:r>
            <a:r>
              <a:rPr lang="en-US" altLang="zh-CN" sz="2400" b="1" smtClean="0"/>
              <a:t>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zh-CN" sz="18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Queries could be expressed in a very high-level language to increase the efficiency of database programmers.</a:t>
            </a:r>
          </a:p>
        </p:txBody>
      </p:sp>
      <p:pic>
        <p:nvPicPr>
          <p:cNvPr id="48947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429000"/>
            <a:ext cx="7127875" cy="2232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6DA0801-D948-4C6C-8468-D8E538F13AB2}" type="slidenum">
              <a:rPr kumimoji="0" lang="en-US" altLang="zh-CN" sz="1400" smtClean="0">
                <a:solidFill>
                  <a:schemeClr val="tx1"/>
                </a:solidFill>
              </a:rPr>
              <a:t>11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6632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94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94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1.1 The Evolution of Database Systems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137525" cy="21605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solidFill>
                  <a:srgbClr val="FFCC66"/>
                </a:solidFill>
              </a:rPr>
              <a:t>1980s: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Research relational prototypes evolve into commercial systems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solidFill>
                  <a:srgbClr val="99FF99"/>
                </a:solidFill>
              </a:rPr>
              <a:t>SQL becomes industrial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Parallel and distributed </a:t>
            </a:r>
            <a:r>
              <a:rPr lang="zh-CN" altLang="en-US" sz="2400" b="1" smtClean="0"/>
              <a:t>（分布的）</a:t>
            </a:r>
            <a:r>
              <a:rPr lang="en-US" altLang="zh-CN" sz="2400" b="1" smtClean="0"/>
              <a:t>database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smtClean="0"/>
              <a:t>Object-oriented database systems(</a:t>
            </a:r>
            <a:r>
              <a:rPr lang="zh-CN" altLang="en-US" sz="2400" b="1" smtClean="0"/>
              <a:t>面向对象的</a:t>
            </a:r>
            <a:r>
              <a:rPr lang="en-US" altLang="zh-CN" sz="2400" b="1" smtClean="0"/>
              <a:t>)</a:t>
            </a:r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684213" y="3644900"/>
            <a:ext cx="79136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FFCC66"/>
                </a:solidFill>
              </a:rPr>
              <a:t>1990s: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Large decision support and data-mining(</a:t>
            </a:r>
            <a:r>
              <a:rPr lang="zh-CN" altLang="en-US" sz="2400"/>
              <a:t>数据挖掘</a:t>
            </a:r>
            <a:r>
              <a:rPr lang="en-US" altLang="zh-CN" sz="2400"/>
              <a:t>)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Large multi-terabyte data warehouses</a:t>
            </a:r>
            <a:r>
              <a:rPr lang="zh-CN" altLang="en-US" sz="2400"/>
              <a:t>（仓库）</a:t>
            </a:r>
            <a:endParaRPr lang="en-US" altLang="zh-CN" sz="240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Emergence </a:t>
            </a:r>
            <a:r>
              <a:rPr lang="zh-CN" altLang="en-US" sz="2400"/>
              <a:t>（出现）</a:t>
            </a:r>
            <a:r>
              <a:rPr lang="en-US" altLang="zh-CN" sz="2400"/>
              <a:t>of Web commerce(</a:t>
            </a:r>
            <a:r>
              <a:rPr lang="zh-CN" altLang="en-US" sz="2400"/>
              <a:t>商务</a:t>
            </a:r>
            <a:r>
              <a:rPr lang="en-US" altLang="zh-CN" sz="2400"/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755650" y="5589588"/>
            <a:ext cx="79136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FFCC66"/>
                </a:solidFill>
              </a:rPr>
              <a:t>2000s: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XML(</a:t>
            </a:r>
            <a:r>
              <a:rPr lang="zh-CN" altLang="en-US" sz="2400"/>
              <a:t>可扩展标记语言</a:t>
            </a:r>
            <a:r>
              <a:rPr lang="en-US" altLang="zh-CN" sz="2400"/>
              <a:t>) and XQuery standards</a:t>
            </a:r>
          </a:p>
        </p:txBody>
      </p:sp>
      <p:sp>
        <p:nvSpPr>
          <p:cNvPr id="2868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09FE973-5DDA-4A99-B488-683315420479}" type="slidenum">
              <a:rPr kumimoji="0" lang="en-US" altLang="zh-CN" sz="1400" smtClean="0">
                <a:solidFill>
                  <a:schemeClr val="tx1"/>
                </a:solidFill>
              </a:rPr>
              <a:t>12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8681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8" grpId="0"/>
      <p:bldP spid="4843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36200"/>
            <a:ext cx="8211144" cy="1143000"/>
          </a:xfrm>
        </p:spPr>
        <p:txBody>
          <a:bodyPr/>
          <a:lstStyle/>
          <a:p>
            <a:r>
              <a:rPr lang="en-US" altLang="zh-CN" sz="3200" b="1" kern="12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Three-Level Architecture of DBMS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流程图: 磁盘 4"/>
          <p:cNvSpPr/>
          <p:nvPr/>
        </p:nvSpPr>
        <p:spPr bwMode="auto">
          <a:xfrm>
            <a:off x="4175956" y="5564787"/>
            <a:ext cx="1080120" cy="67252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79912" y="4673557"/>
            <a:ext cx="1801266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Internal</a:t>
            </a: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Schema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9912" y="3801730"/>
            <a:ext cx="1801266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Schema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707904" y="2671088"/>
            <a:ext cx="194528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ternal</a:t>
            </a: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Schema 2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38739" y="2671088"/>
            <a:ext cx="194528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ternal</a:t>
            </a: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Schema 3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59633" y="2671088"/>
            <a:ext cx="194528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ternal</a:t>
            </a:r>
            <a:r>
              <a:rPr kumimoji="1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Schema 1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2232273" y="3513698"/>
            <a:ext cx="50040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V="1">
            <a:off x="2232273" y="3009642"/>
            <a:ext cx="0" cy="5040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V="1">
            <a:off x="7236296" y="3009642"/>
            <a:ext cx="0" cy="5103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4716016" y="3009642"/>
            <a:ext cx="0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4716016" y="4140284"/>
            <a:ext cx="0" cy="53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>
            <a:off x="4716016" y="5025866"/>
            <a:ext cx="0" cy="533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 bwMode="auto">
          <a:xfrm>
            <a:off x="323528" y="1699615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979712" y="1699615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996469" y="1680507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5868144" y="1675243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524328" y="1665134"/>
            <a:ext cx="1368152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259633" y="2038169"/>
            <a:ext cx="576063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0" idx="0"/>
          </p:cNvCxnSpPr>
          <p:nvPr/>
        </p:nvCxnSpPr>
        <p:spPr bwMode="auto">
          <a:xfrm flipH="1">
            <a:off x="2232273" y="2038169"/>
            <a:ext cx="539528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 bwMode="auto">
          <a:xfrm>
            <a:off x="4716016" y="2038169"/>
            <a:ext cx="0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9" idx="0"/>
          </p:cNvCxnSpPr>
          <p:nvPr/>
        </p:nvCxnSpPr>
        <p:spPr bwMode="auto">
          <a:xfrm>
            <a:off x="6732240" y="2038169"/>
            <a:ext cx="379140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 bwMode="auto">
          <a:xfrm flipH="1">
            <a:off x="7524328" y="2038169"/>
            <a:ext cx="360040" cy="632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689640" y="3249054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External Schema/Schema</a:t>
            </a:r>
          </a:p>
          <a:p>
            <a:r>
              <a:rPr lang="en-US" altLang="zh-CN" sz="1400" dirty="0" smtClean="0"/>
              <a:t>Mapping (1:n)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694374" y="4145310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Internal Schema/Schema</a:t>
            </a:r>
          </a:p>
          <a:p>
            <a:r>
              <a:rPr lang="en-US" altLang="zh-CN" sz="1400" dirty="0" smtClean="0"/>
              <a:t>Mapping (1:1)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1383284" y="3801730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FFFF00"/>
                </a:solidFill>
              </a:rPr>
              <a:t>Conceptual Level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3628" y="4698891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FFFF00"/>
                </a:solidFill>
              </a:rPr>
              <a:t>Physical Level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2220" y="3126013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FFFF00"/>
                </a:solidFill>
              </a:rPr>
              <a:t>External Level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25192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75688" cy="1125538"/>
          </a:xfrm>
        </p:spPr>
        <p:txBody>
          <a:bodyPr/>
          <a:lstStyle/>
          <a:p>
            <a:pPr eaLnBrk="1" hangingPunct="1"/>
            <a:r>
              <a:rPr lang="en-US" altLang="zh-CN" sz="3200" b="1" kern="12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Three-Level Architecture of DBMS</a:t>
            </a:r>
            <a:endParaRPr lang="en-US" altLang="zh-CN" sz="3200" b="1" dirty="0" smtClean="0">
              <a:solidFill>
                <a:srgbClr val="FFFF00"/>
              </a:solidFill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277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883F127-A86B-4EE4-A084-D69C9C2A483D}" type="slidenum">
              <a:rPr kumimoji="0" lang="en-US" altLang="zh-CN" sz="1400" smtClean="0">
                <a:solidFill>
                  <a:schemeClr val="tx1"/>
                </a:solidFill>
              </a:rPr>
              <a:t>14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2774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2775" name="内容占位符 1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b="1" dirty="0" smtClean="0"/>
              <a:t>3-level schemas present data abstraction</a:t>
            </a:r>
          </a:p>
          <a:p>
            <a:pPr lvl="1" algn="just">
              <a:spcBef>
                <a:spcPct val="0"/>
              </a:spcBef>
            </a:pPr>
            <a:r>
              <a:rPr lang="en-US" altLang="zh-CN" sz="2400" b="1"/>
              <a:t>Conceptual </a:t>
            </a:r>
            <a:r>
              <a:rPr lang="en-US" altLang="zh-CN" sz="2400" b="1" smtClean="0"/>
              <a:t>Schema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模式）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Core</a:t>
            </a:r>
            <a:endParaRPr lang="zh-CN" altLang="en-US" sz="2400" b="1" dirty="0" smtClean="0">
              <a:solidFill>
                <a:srgbClr val="FFFF66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en-US" altLang="zh-CN" sz="2400" b="1" dirty="0"/>
              <a:t>External </a:t>
            </a:r>
            <a:r>
              <a:rPr lang="en-US" altLang="zh-CN" sz="2400" b="1" dirty="0" smtClean="0"/>
              <a:t>Schema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外模式）</a:t>
            </a:r>
            <a:endParaRPr lang="zh-CN" altLang="en-US" sz="2400" b="1" dirty="0" smtClean="0"/>
          </a:p>
          <a:p>
            <a:pPr lvl="1" algn="just">
              <a:spcBef>
                <a:spcPct val="0"/>
              </a:spcBef>
            </a:pPr>
            <a:r>
              <a:rPr lang="en-US" altLang="zh-CN" sz="2400" b="1" dirty="0"/>
              <a:t>Internal </a:t>
            </a:r>
            <a:r>
              <a:rPr lang="en-US" altLang="zh-CN" sz="2400" b="1" dirty="0" smtClean="0"/>
              <a:t>Schema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内模式）</a:t>
            </a:r>
            <a:endParaRPr lang="en-US" altLang="zh-CN" sz="2400" b="1" dirty="0" smtClean="0"/>
          </a:p>
          <a:p>
            <a:pPr lvl="1" algn="just">
              <a:spcBef>
                <a:spcPct val="0"/>
              </a:spcBef>
            </a:pPr>
            <a:endParaRPr lang="en-US" altLang="zh-CN" sz="2400" b="1" dirty="0" smtClean="0"/>
          </a:p>
          <a:p>
            <a:pPr algn="just">
              <a:spcBef>
                <a:spcPct val="0"/>
              </a:spcBef>
            </a:pPr>
            <a:r>
              <a:rPr lang="en-US" altLang="zh-CN" sz="2800" b="1" dirty="0" smtClean="0"/>
              <a:t>2-level mappings describes relations and conversions between schemas </a:t>
            </a:r>
            <a:endParaRPr lang="zh-CN" altLang="en-US" sz="2800" b="1" dirty="0" smtClean="0"/>
          </a:p>
          <a:p>
            <a:pPr lvl="1" algn="just">
              <a:spcBef>
                <a:spcPct val="0"/>
              </a:spcBef>
            </a:pPr>
            <a:r>
              <a:rPr lang="en-US" altLang="zh-CN" sz="2000" b="1" dirty="0" smtClean="0"/>
              <a:t>External </a:t>
            </a:r>
            <a:r>
              <a:rPr lang="en-US" altLang="zh-CN" sz="2000" b="1" dirty="0"/>
              <a:t>/ Conceptual Schema </a:t>
            </a:r>
            <a:r>
              <a:rPr lang="en-US" altLang="zh-CN" sz="2000" b="1" dirty="0" smtClean="0"/>
              <a:t>Mapping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: Logical Isolation</a:t>
            </a:r>
            <a:endParaRPr lang="zh-CN" altLang="en-US" sz="2000" b="1" dirty="0" smtClean="0"/>
          </a:p>
          <a:p>
            <a:pPr lvl="1" algn="just">
              <a:spcBef>
                <a:spcPct val="0"/>
              </a:spcBef>
            </a:pPr>
            <a:r>
              <a:rPr lang="en-US" altLang="zh-CN" sz="2000" b="1" dirty="0" smtClean="0"/>
              <a:t>Internal </a:t>
            </a:r>
            <a:r>
              <a:rPr lang="en-US" altLang="zh-CN" sz="2000" b="1" dirty="0"/>
              <a:t>/ Conceptual Schema Mapping</a:t>
            </a:r>
            <a:r>
              <a:rPr lang="en-US" altLang="zh-CN" sz="2000" b="1" dirty="0" smtClean="0"/>
              <a:t>  : Physical Isolation</a:t>
            </a:r>
            <a:endParaRPr lang="zh-CN" altLang="en-US" sz="2000" b="1" dirty="0" smtClean="0"/>
          </a:p>
          <a:p>
            <a:pPr>
              <a:spcBef>
                <a:spcPct val="0"/>
              </a:spcBef>
            </a:pPr>
            <a:endParaRPr lang="en-US" altLang="zh-CN" sz="2000" b="1" dirty="0" smtClean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Composition of the database </a:t>
            </a:r>
            <a:r>
              <a:rPr lang="en-US" altLang="zh-CN" sz="3600" b="1" dirty="0" smtClean="0"/>
              <a:t>system</a:t>
            </a:r>
            <a:endParaRPr lang="zh-CN" altLang="en-US" sz="3600" dirty="0"/>
          </a:p>
        </p:txBody>
      </p:sp>
      <p:sp>
        <p:nvSpPr>
          <p:cNvPr id="4" name="流程图: 可选过程 3"/>
          <p:cNvSpPr/>
          <p:nvPr/>
        </p:nvSpPr>
        <p:spPr bwMode="auto">
          <a:xfrm>
            <a:off x="2554709" y="2003926"/>
            <a:ext cx="1730326" cy="37457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流程图: 过程 4"/>
          <p:cNvSpPr/>
          <p:nvPr/>
        </p:nvSpPr>
        <p:spPr bwMode="auto">
          <a:xfrm>
            <a:off x="2555776" y="3048339"/>
            <a:ext cx="1729259" cy="33855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External Schema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2555776" y="3849617"/>
            <a:ext cx="1729259" cy="33855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Schema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2554709" y="4589614"/>
            <a:ext cx="1729259" cy="33855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 Schema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流程图: 磁盘 7"/>
          <p:cNvSpPr/>
          <p:nvPr/>
        </p:nvSpPr>
        <p:spPr bwMode="auto">
          <a:xfrm>
            <a:off x="2879278" y="5422435"/>
            <a:ext cx="1080120" cy="67252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6012160" y="2039943"/>
            <a:ext cx="1729259" cy="33855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六边形 9"/>
          <p:cNvSpPr/>
          <p:nvPr/>
        </p:nvSpPr>
        <p:spPr bwMode="auto">
          <a:xfrm>
            <a:off x="6372200" y="3735381"/>
            <a:ext cx="1080120" cy="440055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DBMS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408737" y="4897266"/>
            <a:ext cx="936104" cy="47607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1" lang="zh-CN" alt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3823" y="19168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User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11560" y="2501868"/>
            <a:ext cx="160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Programmer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9197" y="3955408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DBA</a:t>
            </a:r>
          </a:p>
          <a:p>
            <a:r>
              <a:rPr lang="en-US" altLang="zh-CN" sz="2400" dirty="0" smtClean="0"/>
              <a:t>SA</a:t>
            </a:r>
          </a:p>
        </p:txBody>
      </p:sp>
      <p:sp>
        <p:nvSpPr>
          <p:cNvPr id="17" name="左大括号 16"/>
          <p:cNvSpPr/>
          <p:nvPr/>
        </p:nvSpPr>
        <p:spPr bwMode="auto">
          <a:xfrm>
            <a:off x="2145300" y="3271332"/>
            <a:ext cx="266460" cy="2376264"/>
          </a:xfrm>
          <a:prstGeom prst="leftBrace">
            <a:avLst>
              <a:gd name="adj1" fmla="val 3532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 bwMode="auto">
          <a:xfrm>
            <a:off x="2209612" y="2247871"/>
            <a:ext cx="202148" cy="879445"/>
          </a:xfrm>
          <a:prstGeom prst="leftBrace">
            <a:avLst>
              <a:gd name="adj1" fmla="val 3532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4" idx="3"/>
            <a:endCxn id="9" idx="1"/>
          </p:cNvCxnSpPr>
          <p:nvPr/>
        </p:nvCxnSpPr>
        <p:spPr bwMode="auto">
          <a:xfrm>
            <a:off x="4285035" y="2191212"/>
            <a:ext cx="1727125" cy="18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</p:cNvCxnSpPr>
          <p:nvPr/>
        </p:nvCxnSpPr>
        <p:spPr bwMode="auto">
          <a:xfrm flipH="1">
            <a:off x="6876789" y="2378497"/>
            <a:ext cx="1" cy="1356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/>
        </p:nvCxnSpPr>
        <p:spPr bwMode="auto">
          <a:xfrm>
            <a:off x="6876789" y="4175436"/>
            <a:ext cx="0" cy="721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8" idx="4"/>
          </p:cNvCxnSpPr>
          <p:nvPr/>
        </p:nvCxnSpPr>
        <p:spPr bwMode="auto">
          <a:xfrm flipH="1">
            <a:off x="3959398" y="5303618"/>
            <a:ext cx="2586428" cy="455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10" idx="3"/>
          </p:cNvCxnSpPr>
          <p:nvPr/>
        </p:nvCxnSpPr>
        <p:spPr bwMode="auto">
          <a:xfrm flipV="1">
            <a:off x="4283968" y="3955409"/>
            <a:ext cx="2088232" cy="803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3"/>
            <a:endCxn id="10" idx="3"/>
          </p:cNvCxnSpPr>
          <p:nvPr/>
        </p:nvCxnSpPr>
        <p:spPr bwMode="auto">
          <a:xfrm>
            <a:off x="4285035" y="3217616"/>
            <a:ext cx="2087165" cy="737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10" idx="3"/>
          </p:cNvCxnSpPr>
          <p:nvPr/>
        </p:nvCxnSpPr>
        <p:spPr bwMode="auto">
          <a:xfrm flipV="1">
            <a:off x="4285035" y="3955409"/>
            <a:ext cx="2087165" cy="63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4"/>
            <a:endCxn id="10" idx="2"/>
          </p:cNvCxnSpPr>
          <p:nvPr/>
        </p:nvCxnSpPr>
        <p:spPr bwMode="auto">
          <a:xfrm flipV="1">
            <a:off x="3959398" y="4175436"/>
            <a:ext cx="2522816" cy="1583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540879" y="6209497"/>
            <a:ext cx="205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Data Abstraction</a:t>
            </a:r>
            <a:endParaRPr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12160" y="6209497"/>
            <a:ext cx="2009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Software System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3535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8201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993063" cy="424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A </a:t>
            </a:r>
            <a:r>
              <a:rPr lang="en-US" altLang="zh-CN" b="1" smtClean="0">
                <a:solidFill>
                  <a:srgbClr val="FFCC66"/>
                </a:solidFill>
              </a:rPr>
              <a:t>DBMS</a:t>
            </a:r>
            <a:r>
              <a:rPr lang="en-US" altLang="zh-CN" b="1" smtClean="0"/>
              <a:t> is a powerful tool for </a:t>
            </a:r>
            <a:r>
              <a:rPr lang="en-US" altLang="zh-CN" b="1" smtClean="0">
                <a:solidFill>
                  <a:srgbClr val="FFFF66"/>
                </a:solidFill>
              </a:rPr>
              <a:t>creating and managing large amounts of data</a:t>
            </a:r>
            <a:r>
              <a:rPr lang="en-US" altLang="zh-CN" b="1" smtClean="0"/>
              <a:t> efficiently and </a:t>
            </a:r>
            <a:r>
              <a:rPr lang="en-US" altLang="zh-CN" b="1" smtClean="0">
                <a:solidFill>
                  <a:srgbClr val="FFFF66"/>
                </a:solidFill>
              </a:rPr>
              <a:t>allowing it to persist over long periods of time, safely.</a:t>
            </a:r>
          </a:p>
        </p:txBody>
      </p:sp>
      <p:sp>
        <p:nvSpPr>
          <p:cNvPr id="3687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378B3E1-7477-4E32-8665-09E03F06F983}" type="slidenum">
              <a:rPr kumimoji="0" lang="en-US" altLang="zh-CN" sz="1400" smtClean="0">
                <a:solidFill>
                  <a:schemeClr val="tx1"/>
                </a:solidFill>
              </a:rPr>
              <a:t>16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6871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64076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38917" name="Group 74"/>
          <p:cNvGrpSpPr/>
          <p:nvPr/>
        </p:nvGrpSpPr>
        <p:grpSpPr bwMode="auto">
          <a:xfrm>
            <a:off x="684213" y="1484313"/>
            <a:ext cx="8064500" cy="4897437"/>
            <a:chOff x="431" y="935"/>
            <a:chExt cx="5080" cy="3085"/>
          </a:xfrm>
        </p:grpSpPr>
        <p:sp>
          <p:nvSpPr>
            <p:cNvPr id="38920" name="Rectangle 57"/>
            <p:cNvSpPr>
              <a:spLocks noChangeArrowheads="1"/>
            </p:cNvSpPr>
            <p:nvPr/>
          </p:nvSpPr>
          <p:spPr bwMode="auto">
            <a:xfrm>
              <a:off x="522" y="1547"/>
              <a:ext cx="4581" cy="2473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8921" name="Text Box 58"/>
            <p:cNvSpPr txBox="1">
              <a:spLocks noChangeArrowheads="1"/>
            </p:cNvSpPr>
            <p:nvPr/>
          </p:nvSpPr>
          <p:spPr bwMode="auto">
            <a:xfrm>
              <a:off x="1837" y="1759"/>
              <a:ext cx="1225" cy="320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Query &amp; Modify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Processor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922" name="Text Box 59"/>
            <p:cNvSpPr txBox="1">
              <a:spLocks noChangeArrowheads="1"/>
            </p:cNvSpPr>
            <p:nvPr/>
          </p:nvSpPr>
          <p:spPr bwMode="auto">
            <a:xfrm>
              <a:off x="1788" y="2584"/>
              <a:ext cx="1138" cy="31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Storage Manager</a:t>
              </a:r>
            </a:p>
          </p:txBody>
        </p:sp>
        <p:sp>
          <p:nvSpPr>
            <p:cNvPr id="38923" name="Text Box 60"/>
            <p:cNvSpPr txBox="1">
              <a:spLocks noChangeArrowheads="1"/>
            </p:cNvSpPr>
            <p:nvPr/>
          </p:nvSpPr>
          <p:spPr bwMode="auto">
            <a:xfrm>
              <a:off x="3380" y="2185"/>
              <a:ext cx="1451" cy="31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Transaction Manager</a:t>
              </a:r>
            </a:p>
          </p:txBody>
        </p:sp>
        <p:sp>
          <p:nvSpPr>
            <p:cNvPr id="38924" name="AutoShape 61"/>
            <p:cNvSpPr>
              <a:spLocks noChangeArrowheads="1"/>
            </p:cNvSpPr>
            <p:nvPr/>
          </p:nvSpPr>
          <p:spPr bwMode="auto">
            <a:xfrm>
              <a:off x="1835" y="3302"/>
              <a:ext cx="1182" cy="558"/>
            </a:xfrm>
            <a:prstGeom prst="can">
              <a:avLst>
                <a:gd name="adj" fmla="val 25000"/>
              </a:avLst>
            </a:prstGeom>
            <a:solidFill>
              <a:srgbClr val="CCFFCC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8925" name="Text Box 62"/>
            <p:cNvSpPr txBox="1">
              <a:spLocks noChangeArrowheads="1"/>
            </p:cNvSpPr>
            <p:nvPr/>
          </p:nvSpPr>
          <p:spPr bwMode="auto">
            <a:xfrm>
              <a:off x="2019" y="3566"/>
              <a:ext cx="771" cy="22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38926" name="Line 63"/>
            <p:cNvSpPr>
              <a:spLocks noChangeShapeType="1"/>
            </p:cNvSpPr>
            <p:nvPr/>
          </p:nvSpPr>
          <p:spPr bwMode="auto">
            <a:xfrm>
              <a:off x="1441" y="1387"/>
              <a:ext cx="656" cy="3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Text Box 64"/>
            <p:cNvSpPr txBox="1">
              <a:spLocks noChangeArrowheads="1"/>
            </p:cNvSpPr>
            <p:nvPr/>
          </p:nvSpPr>
          <p:spPr bwMode="auto">
            <a:xfrm>
              <a:off x="431" y="1005"/>
              <a:ext cx="145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FF00"/>
                  </a:solidFill>
                </a:rPr>
                <a:t>Schema Modifications (create/alter/drop)</a:t>
              </a:r>
            </a:p>
          </p:txBody>
        </p:sp>
        <p:sp>
          <p:nvSpPr>
            <p:cNvPr id="38928" name="Line 65"/>
            <p:cNvSpPr>
              <a:spLocks noChangeShapeType="1"/>
            </p:cNvSpPr>
            <p:nvPr/>
          </p:nvSpPr>
          <p:spPr bwMode="auto">
            <a:xfrm>
              <a:off x="2360" y="1095"/>
              <a:ext cx="0" cy="6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66"/>
            <p:cNvSpPr>
              <a:spLocks noChangeShapeType="1"/>
            </p:cNvSpPr>
            <p:nvPr/>
          </p:nvSpPr>
          <p:spPr bwMode="auto">
            <a:xfrm flipH="1">
              <a:off x="2754" y="1387"/>
              <a:ext cx="525" cy="3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Text Box 67"/>
            <p:cNvSpPr txBox="1">
              <a:spLocks noChangeArrowheads="1"/>
            </p:cNvSpPr>
            <p:nvPr/>
          </p:nvSpPr>
          <p:spPr bwMode="auto">
            <a:xfrm>
              <a:off x="1966" y="935"/>
              <a:ext cx="131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FF00"/>
                  </a:solidFill>
                </a:rPr>
                <a:t>Queries (select …)</a:t>
              </a:r>
            </a:p>
          </p:txBody>
        </p:sp>
        <p:sp>
          <p:nvSpPr>
            <p:cNvPr id="38931" name="Text Box 68"/>
            <p:cNvSpPr txBox="1">
              <a:spLocks noChangeArrowheads="1"/>
            </p:cNvSpPr>
            <p:nvPr/>
          </p:nvSpPr>
          <p:spPr bwMode="auto">
            <a:xfrm>
              <a:off x="3017" y="1228"/>
              <a:ext cx="2494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FF00"/>
                  </a:solidFill>
                </a:rPr>
                <a:t>Modifications (insert/delete/update)</a:t>
              </a:r>
            </a:p>
          </p:txBody>
        </p:sp>
        <p:sp>
          <p:nvSpPr>
            <p:cNvPr id="38932" name="Line 69"/>
            <p:cNvSpPr>
              <a:spLocks noChangeShapeType="1"/>
            </p:cNvSpPr>
            <p:nvPr/>
          </p:nvSpPr>
          <p:spPr bwMode="auto">
            <a:xfrm>
              <a:off x="2360" y="2105"/>
              <a:ext cx="0" cy="4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70"/>
            <p:cNvSpPr>
              <a:spLocks noChangeShapeType="1"/>
            </p:cNvSpPr>
            <p:nvPr/>
          </p:nvSpPr>
          <p:spPr bwMode="auto">
            <a:xfrm>
              <a:off x="3062" y="1979"/>
              <a:ext cx="742" cy="20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71"/>
            <p:cNvSpPr>
              <a:spLocks noChangeShapeType="1"/>
            </p:cNvSpPr>
            <p:nvPr/>
          </p:nvSpPr>
          <p:spPr bwMode="auto">
            <a:xfrm flipH="1">
              <a:off x="2926" y="2506"/>
              <a:ext cx="878" cy="2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72"/>
            <p:cNvSpPr>
              <a:spLocks noChangeShapeType="1"/>
            </p:cNvSpPr>
            <p:nvPr/>
          </p:nvSpPr>
          <p:spPr bwMode="auto">
            <a:xfrm>
              <a:off x="2360" y="2903"/>
              <a:ext cx="0" cy="4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B875B29-2BC3-49C5-8F16-E0BE870E6082}" type="slidenum">
              <a:rPr kumimoji="0" lang="en-US" altLang="zh-CN" sz="1400" smtClean="0">
                <a:solidFill>
                  <a:schemeClr val="tx1"/>
                </a:solidFill>
              </a:rPr>
              <a:t>17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8919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86423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59781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772400" cy="4824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>
                <a:solidFill>
                  <a:srgbClr val="FFCC66"/>
                </a:solidFill>
              </a:rPr>
              <a:t>Transaction Processing:</a:t>
            </a:r>
          </a:p>
          <a:p>
            <a:pPr lvl="1" eaLnBrk="1" hangingPunct="1"/>
            <a:r>
              <a:rPr lang="en-US" altLang="zh-CN" b="1" smtClean="0">
                <a:solidFill>
                  <a:srgbClr val="FFFF66"/>
                </a:solidFill>
              </a:rPr>
              <a:t>Transaction:</a:t>
            </a:r>
            <a:r>
              <a:rPr lang="en-US" altLang="zh-CN" b="1" smtClean="0"/>
              <a:t> a group of operations that must appear to have been executed  together sequentially, as a unit.</a:t>
            </a:r>
            <a:endParaRPr lang="en-US" altLang="zh-CN" b="1" smtClean="0">
              <a:solidFill>
                <a:srgbClr val="FFCC66"/>
              </a:solidFill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>
                <a:solidFill>
                  <a:srgbClr val="FFFF66"/>
                </a:solidFill>
              </a:rPr>
              <a:t>Transaction manager:</a:t>
            </a:r>
            <a:r>
              <a:rPr lang="en-US" altLang="zh-CN" b="1" smtClean="0">
                <a:solidFill>
                  <a:srgbClr val="FFCC66"/>
                </a:solidFill>
              </a:rPr>
              <a:t> </a:t>
            </a:r>
            <a:endParaRPr lang="en-US" altLang="zh-CN" b="1" smtClean="0"/>
          </a:p>
          <a:p>
            <a:pPr lvl="2" eaLnBrk="1" hangingPunct="1">
              <a:buClr>
                <a:srgbClr val="FFCCCC"/>
              </a:buClr>
              <a:buFont typeface="Wingdings" panose="05000000000000000000" pitchFamily="2" charset="2"/>
              <a:buChar char="Ø"/>
            </a:pPr>
            <a:r>
              <a:rPr lang="en-US" altLang="zh-CN" b="1" smtClean="0"/>
              <a:t>Concurrency-control manager, or scheduler: responsible for assuring atomicity and isolation of transactions.</a:t>
            </a:r>
            <a:r>
              <a:rPr lang="en-US" altLang="zh-CN" b="1" smtClean="0">
                <a:solidFill>
                  <a:srgbClr val="FFCCCC"/>
                </a:solidFill>
              </a:rPr>
              <a:t>  Lock.</a:t>
            </a:r>
            <a:endParaRPr lang="en-US" altLang="zh-CN" b="1" smtClean="0"/>
          </a:p>
          <a:p>
            <a:pPr lvl="2" eaLnBrk="1" hangingPunct="1">
              <a:buClr>
                <a:srgbClr val="FFCCCC"/>
              </a:buClr>
              <a:buFont typeface="Wingdings" panose="05000000000000000000" pitchFamily="2" charset="2"/>
              <a:buChar char="Ø"/>
            </a:pPr>
            <a:r>
              <a:rPr lang="en-US" altLang="zh-CN" b="1" smtClean="0"/>
              <a:t>Logging and recovery manager: responsible for the durability(</a:t>
            </a:r>
            <a:r>
              <a:rPr lang="zh-CN" altLang="en-US" b="1" smtClean="0"/>
              <a:t>持久性</a:t>
            </a:r>
            <a:r>
              <a:rPr lang="en-US" altLang="zh-CN" b="1" smtClean="0"/>
              <a:t>) of transactions.</a:t>
            </a:r>
            <a:r>
              <a:rPr lang="en-US" altLang="zh-CN" b="1" smtClean="0">
                <a:solidFill>
                  <a:srgbClr val="FFCCCC"/>
                </a:solidFill>
              </a:rPr>
              <a:t> Logging.</a:t>
            </a:r>
          </a:p>
        </p:txBody>
      </p:sp>
      <p:sp>
        <p:nvSpPr>
          <p:cNvPr id="4096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8C7D2B8-124F-43FF-9B13-A33BC111CDAA}" type="slidenum">
              <a:rPr kumimoji="0" lang="en-US" altLang="zh-CN" sz="1400" smtClean="0">
                <a:solidFill>
                  <a:schemeClr val="tx1"/>
                </a:solidFill>
              </a:rPr>
              <a:t>18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0967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9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86423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72400" cy="4772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b="1" smtClean="0">
                <a:solidFill>
                  <a:srgbClr val="FFCC66"/>
                </a:solidFill>
              </a:rPr>
              <a:t>Transaction’s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CC66"/>
                </a:solidFill>
              </a:rPr>
              <a:t>Properties:</a:t>
            </a: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CCCC"/>
                </a:solidFill>
              </a:rPr>
              <a:t>ACID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FF00"/>
                </a:solidFill>
              </a:rPr>
              <a:t>Atomicity</a:t>
            </a:r>
            <a:r>
              <a:rPr lang="en-US" altLang="zh-CN" b="1" smtClean="0"/>
              <a:t>: either all of a transaction be executed or none of it 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FF00"/>
                </a:solidFill>
              </a:rPr>
              <a:t>Consistency</a:t>
            </a:r>
            <a:r>
              <a:rPr lang="en-US" altLang="zh-CN" b="1" smtClean="0"/>
              <a:t>: keep consistent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FF00"/>
                </a:solidFill>
              </a:rPr>
              <a:t>Isolation</a:t>
            </a:r>
            <a:r>
              <a:rPr lang="en-US" altLang="zh-CN" b="1" smtClean="0"/>
              <a:t>: When two or more transactions run concurrently, their effects must be isolated from one another.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FF00"/>
                </a:solidFill>
              </a:rPr>
              <a:t>Durability(</a:t>
            </a:r>
            <a:r>
              <a:rPr lang="zh-CN" altLang="en-US" b="1" smtClean="0">
                <a:solidFill>
                  <a:srgbClr val="FFFF66"/>
                </a:solidFill>
              </a:rPr>
              <a:t>持久性</a:t>
            </a:r>
            <a:r>
              <a:rPr lang="en-US" altLang="zh-CN" b="1" smtClean="0">
                <a:solidFill>
                  <a:srgbClr val="FFFF00"/>
                </a:solidFill>
              </a:rPr>
              <a:t>)</a:t>
            </a:r>
            <a:r>
              <a:rPr lang="en-US" altLang="zh-CN" b="1" smtClean="0"/>
              <a:t>: If a transaction has completed its work, its effect should not get lost while the system fail, even if it fails immediately after the transaction completes.</a:t>
            </a:r>
            <a:r>
              <a:rPr lang="en-US" altLang="zh-CN" smtClean="0"/>
              <a:t> </a:t>
            </a:r>
          </a:p>
        </p:txBody>
      </p:sp>
      <p:sp>
        <p:nvSpPr>
          <p:cNvPr id="4301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76D76BF-2F41-450A-B07B-75A55F07231C}" type="slidenum">
              <a:rPr kumimoji="0" lang="en-US" altLang="zh-CN" sz="1400" smtClean="0">
                <a:solidFill>
                  <a:schemeClr val="tx1"/>
                </a:solidFill>
              </a:rPr>
              <a:t>19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3015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  The Worlds of Database Systems</a:t>
            </a:r>
          </a:p>
        </p:txBody>
      </p:sp>
      <p:sp>
        <p:nvSpPr>
          <p:cNvPr id="8195" name="Line 4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197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The Evolution of Database Systems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Overview of a DBMS 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/>
              <a:t>Outline of Database-System Studies</a:t>
            </a:r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1DDF61B-F3D0-4CAA-B13A-2990A7BBD631}" type="slidenum">
              <a:rPr kumimoji="0" lang="en-US" altLang="zh-CN" sz="1400" smtClean="0">
                <a:solidFill>
                  <a:schemeClr val="tx1"/>
                </a:solidFill>
              </a:rPr>
              <a:t>2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8199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04800"/>
            <a:ext cx="8713787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1.2 Overview of a Database Management System</a:t>
            </a:r>
            <a:endParaRPr lang="en-US" altLang="zh-CN" b="1" smtClean="0">
              <a:solidFill>
                <a:srgbClr val="FFFF00"/>
              </a:solidFill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21541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07375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600" b="1" smtClean="0">
                <a:solidFill>
                  <a:srgbClr val="FFCC66"/>
                </a:solidFill>
              </a:rPr>
              <a:t>Query processor</a:t>
            </a:r>
            <a:r>
              <a:rPr lang="zh-CN" altLang="en-US" sz="2600" b="1" smtClean="0">
                <a:solidFill>
                  <a:srgbClr val="FFCC66"/>
                </a:solidFill>
              </a:rPr>
              <a:t>：</a:t>
            </a:r>
          </a:p>
          <a:p>
            <a:pPr lvl="1" eaLnBrk="1" hangingPunct="1"/>
            <a:r>
              <a:rPr lang="en-US" altLang="zh-CN" sz="2600" b="1" smtClean="0">
                <a:solidFill>
                  <a:srgbClr val="FFFF66"/>
                </a:solidFill>
              </a:rPr>
              <a:t>Query compiler: </a:t>
            </a:r>
            <a:r>
              <a:rPr lang="en-US" altLang="zh-CN" sz="2600" b="1" smtClean="0"/>
              <a:t>Translates the query into an internal form called a </a:t>
            </a:r>
            <a:r>
              <a:rPr lang="en-US" altLang="zh-CN" sz="2600" b="1" smtClean="0">
                <a:solidFill>
                  <a:srgbClr val="FFC000"/>
                </a:solidFill>
              </a:rPr>
              <a:t>query plan</a:t>
            </a:r>
            <a:r>
              <a:rPr lang="en-US" altLang="zh-CN" sz="2600" b="1" smtClean="0"/>
              <a:t>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2600" b="1" smtClean="0">
                <a:solidFill>
                  <a:srgbClr val="FFC000"/>
                </a:solidFill>
              </a:rPr>
              <a:t> Query parser(</a:t>
            </a:r>
            <a:r>
              <a:rPr lang="zh-CN" altLang="en-US" sz="2600" b="1" smtClean="0">
                <a:solidFill>
                  <a:srgbClr val="FFC000"/>
                </a:solidFill>
              </a:rPr>
              <a:t>分</a:t>
            </a:r>
            <a:r>
              <a:rPr lang="en-US" altLang="en-US" sz="2600" b="1" smtClean="0">
                <a:solidFill>
                  <a:srgbClr val="FFC000"/>
                </a:solidFill>
              </a:rPr>
              <a:t>析器</a:t>
            </a:r>
            <a:r>
              <a:rPr lang="en-US" altLang="zh-CN" sz="2600" b="1" smtClean="0">
                <a:solidFill>
                  <a:srgbClr val="FFC000"/>
                </a:solidFill>
              </a:rPr>
              <a:t>): </a:t>
            </a:r>
            <a:r>
              <a:rPr lang="en-US" altLang="zh-CN" sz="2600" b="1" smtClean="0"/>
              <a:t>build a tree structure.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2600" b="1" smtClean="0">
                <a:solidFill>
                  <a:srgbClr val="FFC000"/>
                </a:solidFill>
              </a:rPr>
              <a:t> Query preprocessor(</a:t>
            </a:r>
            <a:r>
              <a:rPr lang="zh-CN" altLang="en-US" sz="2600" b="1" smtClean="0">
                <a:solidFill>
                  <a:srgbClr val="FFC000"/>
                </a:solidFill>
              </a:rPr>
              <a:t>预处理器</a:t>
            </a:r>
            <a:r>
              <a:rPr lang="en-US" altLang="zh-CN" sz="2600" b="1" smtClean="0">
                <a:solidFill>
                  <a:srgbClr val="FFC000"/>
                </a:solidFill>
              </a:rPr>
              <a:t>): </a:t>
            </a:r>
            <a:r>
              <a:rPr lang="en-US" altLang="zh-CN" sz="2600" b="1" smtClean="0"/>
              <a:t>perform the initial query plan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2600" b="1" smtClean="0"/>
              <a:t> </a:t>
            </a:r>
            <a:r>
              <a:rPr lang="en-US" altLang="zh-CN" sz="2600" b="1" smtClean="0">
                <a:solidFill>
                  <a:srgbClr val="FFC000"/>
                </a:solidFill>
              </a:rPr>
              <a:t>Query optimizer(</a:t>
            </a:r>
            <a:r>
              <a:rPr lang="zh-CN" altLang="en-US" sz="2600" b="1" smtClean="0">
                <a:solidFill>
                  <a:srgbClr val="FFC000"/>
                </a:solidFill>
              </a:rPr>
              <a:t>优化器</a:t>
            </a:r>
            <a:r>
              <a:rPr lang="en-US" altLang="zh-CN" sz="2600" b="1" smtClean="0">
                <a:solidFill>
                  <a:srgbClr val="FFC000"/>
                </a:solidFill>
              </a:rPr>
              <a:t>):</a:t>
            </a:r>
            <a:r>
              <a:rPr lang="en-US" altLang="zh-CN" sz="2600" b="1" smtClean="0"/>
              <a:t> transform query plan into the best  available sequence</a:t>
            </a:r>
            <a:endParaRPr lang="en-US" altLang="zh-CN" sz="2600" b="1" smtClean="0">
              <a:solidFill>
                <a:srgbClr val="FFC000"/>
              </a:solidFill>
            </a:endParaRPr>
          </a:p>
          <a:p>
            <a:pPr lvl="1" eaLnBrk="1" hangingPunct="1"/>
            <a:r>
              <a:rPr lang="en-US" altLang="zh-CN" sz="2600" b="1" smtClean="0">
                <a:solidFill>
                  <a:srgbClr val="FFFF66"/>
                </a:solidFill>
              </a:rPr>
              <a:t>Execution engine: </a:t>
            </a:r>
            <a:r>
              <a:rPr lang="en-US" altLang="zh-CN" sz="2600" b="1" smtClean="0"/>
              <a:t>It gets the data from the database into buffers in order to manipulate that data according</a:t>
            </a:r>
            <a:r>
              <a:rPr lang="zh-CN" altLang="en-US" sz="2600" b="1" smtClean="0"/>
              <a:t> </a:t>
            </a:r>
            <a:r>
              <a:rPr lang="en-US" altLang="zh-CN" sz="2600" b="1" smtClean="0"/>
              <a:t>to query plan. </a:t>
            </a:r>
            <a:endParaRPr lang="en-US" altLang="zh-CN" sz="2600" b="1" smtClean="0">
              <a:cs typeface="Times New Roman" panose="02020603050405020304" pitchFamily="18" charset="0"/>
            </a:endParaRPr>
          </a:p>
        </p:txBody>
      </p:sp>
      <p:sp>
        <p:nvSpPr>
          <p:cNvPr id="4506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5174D56-3ABA-4769-8D52-06C7E6A01209}" type="slidenum">
              <a:rPr kumimoji="0" lang="en-US" altLang="zh-CN" sz="1400" smtClean="0">
                <a:solidFill>
                  <a:schemeClr val="tx1"/>
                </a:solidFill>
              </a:rPr>
              <a:t>20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5063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1.3 Outline of Database-System Studies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07720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smtClean="0">
                <a:solidFill>
                  <a:srgbClr val="FFCC66"/>
                </a:solidFill>
              </a:rPr>
              <a:t>Three types of ideas related to database systems:</a:t>
            </a:r>
          </a:p>
          <a:p>
            <a:pPr lvl="1" eaLnBrk="1" hangingPunct="1"/>
            <a:r>
              <a:rPr lang="en-US" altLang="zh-CN" b="1" smtClean="0">
                <a:solidFill>
                  <a:srgbClr val="FFFF66"/>
                </a:solidFill>
              </a:rPr>
              <a:t>Design</a:t>
            </a:r>
            <a:r>
              <a:rPr lang="zh-CN" altLang="en-US" b="1" smtClean="0">
                <a:solidFill>
                  <a:srgbClr val="FFFF66"/>
                </a:solidFill>
              </a:rPr>
              <a:t>：</a:t>
            </a:r>
            <a:r>
              <a:rPr lang="en-US" altLang="zh-CN" b="1" smtClean="0"/>
              <a:t>How to build a useful database? Requirement analysis, data modeling, relational modeling.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</a:rPr>
              <a:t>Programming</a:t>
            </a:r>
            <a:r>
              <a:rPr lang="zh-CN" altLang="en-US" b="1" smtClean="0">
                <a:solidFill>
                  <a:srgbClr val="FFFF66"/>
                </a:solidFill>
              </a:rPr>
              <a:t>：</a:t>
            </a:r>
            <a:r>
              <a:rPr lang="en-US" altLang="zh-CN" b="1" smtClean="0"/>
              <a:t>How to express queries and other operations on database? </a:t>
            </a:r>
          </a:p>
          <a:p>
            <a:pPr lvl="1" algn="just" eaLnBrk="1" hangingPunct="1"/>
            <a:r>
              <a:rPr lang="en-US" altLang="zh-CN" b="1" smtClean="0">
                <a:solidFill>
                  <a:srgbClr val="FFFF66"/>
                </a:solidFill>
              </a:rPr>
              <a:t>Implementation</a:t>
            </a:r>
            <a:r>
              <a:rPr lang="zh-CN" altLang="en-US" b="1" smtClean="0">
                <a:solidFill>
                  <a:srgbClr val="FFFF66"/>
                </a:solidFill>
              </a:rPr>
              <a:t>：</a:t>
            </a:r>
            <a:r>
              <a:rPr lang="en-US" altLang="zh-CN" b="1" smtClean="0"/>
              <a:t>How to build a DBMS?</a:t>
            </a:r>
          </a:p>
        </p:txBody>
      </p:sp>
      <p:sp>
        <p:nvSpPr>
          <p:cNvPr id="4711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B857B6E-F3EF-4FD3-8498-145E0CAB6CFC}" type="slidenum">
              <a:rPr kumimoji="0" lang="en-US" altLang="zh-CN" sz="1400" smtClean="0">
                <a:solidFill>
                  <a:schemeClr val="tx1"/>
                </a:solidFill>
              </a:rPr>
              <a:t>21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7111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1.3.1 Database Design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28012" cy="4505325"/>
          </a:xfrm>
        </p:spPr>
        <p:txBody>
          <a:bodyPr/>
          <a:lstStyle/>
          <a:p>
            <a:pPr marL="533400" indent="-533400" algn="just" eaLnBrk="1" hangingPunct="1">
              <a:buClr>
                <a:srgbClr val="FFCC66"/>
              </a:buClr>
              <a:buFont typeface="Wingdings" panose="05000000000000000000" pitchFamily="2" charset="2"/>
              <a:buChar char="l"/>
            </a:pPr>
            <a:r>
              <a:rPr lang="en-US" altLang="zh-CN" sz="2800" b="1" smtClean="0">
                <a:solidFill>
                  <a:srgbClr val="FFCC66"/>
                </a:solidFill>
              </a:rPr>
              <a:t>Chapter 2, 3 and 4 cover design. </a:t>
            </a:r>
            <a:endParaRPr lang="en-US" altLang="zh-CN" sz="2800" smtClean="0"/>
          </a:p>
          <a:p>
            <a:pPr marL="533400" indent="-533400" algn="just" eaLnBrk="1" hangingPunct="1">
              <a:buClr>
                <a:srgbClr val="FFCC66"/>
              </a:buClr>
              <a:buFont typeface="Wingdings" panose="05000000000000000000" pitchFamily="2" charset="2"/>
              <a:buChar char="l"/>
            </a:pPr>
            <a:endParaRPr lang="en-US" altLang="zh-CN" sz="2800" b="1" smtClean="0">
              <a:solidFill>
                <a:srgbClr val="FFCC66"/>
              </a:solidFill>
            </a:endParaRPr>
          </a:p>
          <a:p>
            <a:pPr marL="914400" lvl="1" indent="-457200" eaLnBrk="1" hangingPunct="1"/>
            <a:r>
              <a:rPr lang="en-US" altLang="zh-CN" b="1" smtClean="0"/>
              <a:t>Chapter 2: </a:t>
            </a:r>
            <a:r>
              <a:rPr lang="en-US" altLang="zh-CN" b="1" smtClean="0">
                <a:solidFill>
                  <a:srgbClr val="FFFF66"/>
                </a:solidFill>
              </a:rPr>
              <a:t>The Relational Model of Data</a:t>
            </a:r>
          </a:p>
          <a:p>
            <a:pPr marL="914400" lvl="1" indent="-457200" eaLnBrk="1" hangingPunct="1"/>
            <a:r>
              <a:rPr lang="en-US" altLang="zh-CN" b="1" smtClean="0"/>
              <a:t>Chapter 3: </a:t>
            </a:r>
            <a:r>
              <a:rPr lang="en-US" altLang="zh-CN" b="1" smtClean="0">
                <a:solidFill>
                  <a:srgbClr val="FFFF66"/>
                </a:solidFill>
              </a:rPr>
              <a:t>Design Theory for Relational Databases</a:t>
            </a:r>
          </a:p>
          <a:p>
            <a:pPr marL="914400" lvl="1" indent="-457200" eaLnBrk="1" hangingPunct="1"/>
            <a:r>
              <a:rPr lang="en-US" altLang="zh-CN" b="1" smtClean="0"/>
              <a:t>Chapter 4: </a:t>
            </a:r>
            <a:r>
              <a:rPr lang="en-US" altLang="zh-CN" b="1" smtClean="0">
                <a:solidFill>
                  <a:srgbClr val="FFFF66"/>
                </a:solidFill>
              </a:rPr>
              <a:t>High-Level Database Models</a:t>
            </a:r>
            <a:r>
              <a:rPr lang="en-US" altLang="zh-CN" b="1" smtClean="0"/>
              <a:t>    </a:t>
            </a:r>
          </a:p>
        </p:txBody>
      </p:sp>
      <p:sp>
        <p:nvSpPr>
          <p:cNvPr id="4915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522453B-5958-47DD-AA53-5F94C566AEED}" type="slidenum">
              <a:rPr kumimoji="0" lang="en-US" altLang="zh-CN" sz="1400" smtClean="0">
                <a:solidFill>
                  <a:schemeClr val="tx1"/>
                </a:solidFill>
              </a:rPr>
              <a:t>22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9159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1.3.1 Database Design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012112" cy="49672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FFCC66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FFCC66"/>
                </a:solidFill>
              </a:rPr>
              <a:t>Chapter 5 through 8 cover database programming.</a:t>
            </a:r>
          </a:p>
          <a:p>
            <a:pPr marL="990600" lvl="1" indent="-533400" eaLnBrk="1" hangingPunct="1">
              <a:spcBef>
                <a:spcPct val="40000"/>
              </a:spcBef>
            </a:pPr>
            <a:r>
              <a:rPr lang="en-US" altLang="zh-CN" b="1" dirty="0" smtClean="0"/>
              <a:t>*Chapters 5: </a:t>
            </a:r>
            <a:r>
              <a:rPr lang="en-US" altLang="zh-CN" b="1" dirty="0" smtClean="0">
                <a:solidFill>
                  <a:srgbClr val="FFFF66"/>
                </a:solidFill>
              </a:rPr>
              <a:t>Algebraic </a:t>
            </a:r>
            <a:r>
              <a:rPr lang="en-US" altLang="zh-CN" b="1" dirty="0" smtClean="0"/>
              <a:t>and Logical Query Language</a:t>
            </a:r>
            <a:r>
              <a:rPr lang="en-US" altLang="zh-CN" b="1" dirty="0" smtClean="0">
                <a:solidFill>
                  <a:srgbClr val="FFFF66"/>
                </a:solidFill>
              </a:rPr>
              <a:t> </a:t>
            </a:r>
          </a:p>
          <a:p>
            <a:pPr marL="990600" lvl="1" indent="-533400" eaLnBrk="1" hangingPunct="1"/>
            <a:r>
              <a:rPr lang="en-US" altLang="zh-CN" b="1" dirty="0" smtClean="0"/>
              <a:t>Chapters 6: </a:t>
            </a:r>
            <a:r>
              <a:rPr lang="en-US" altLang="zh-CN" b="1" dirty="0" smtClean="0">
                <a:solidFill>
                  <a:srgbClr val="FFFF66"/>
                </a:solidFill>
              </a:rPr>
              <a:t>The Database Language SQL</a:t>
            </a:r>
          </a:p>
          <a:p>
            <a:pPr marL="990600" lvl="1" indent="-533400" eaLnBrk="1" hangingPunct="1"/>
            <a:r>
              <a:rPr lang="en-US" altLang="zh-CN" b="1" dirty="0" smtClean="0"/>
              <a:t>Chapters 7: </a:t>
            </a:r>
            <a:r>
              <a:rPr lang="en-US" altLang="zh-CN" b="1" dirty="0" smtClean="0">
                <a:solidFill>
                  <a:srgbClr val="FFFF66"/>
                </a:solidFill>
              </a:rPr>
              <a:t>Constraints and Triggers</a:t>
            </a:r>
          </a:p>
          <a:p>
            <a:pPr marL="990600" lvl="1" indent="-533400" eaLnBrk="1" hangingPunct="1"/>
            <a:r>
              <a:rPr lang="en-US" altLang="zh-CN" b="1" dirty="0" smtClean="0"/>
              <a:t>Chapters 8: </a:t>
            </a:r>
            <a:r>
              <a:rPr lang="en-US" altLang="zh-CN" b="1" dirty="0" smtClean="0">
                <a:solidFill>
                  <a:srgbClr val="FFFF66"/>
                </a:solidFill>
              </a:rPr>
              <a:t>Views and Indexes</a:t>
            </a:r>
          </a:p>
        </p:txBody>
      </p:sp>
      <p:sp>
        <p:nvSpPr>
          <p:cNvPr id="5120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7114CF7-5340-4D4E-B0A7-7FADF02134EA}" type="slidenum">
              <a:rPr kumimoji="0" lang="en-US" altLang="zh-CN" sz="1400" smtClean="0">
                <a:solidFill>
                  <a:schemeClr val="tx1"/>
                </a:solidFill>
              </a:rPr>
              <a:t>23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51207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09253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217613"/>
            <a:ext cx="7994650" cy="53070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1" lang="en-US" altLang="zh-CN" sz="3600" b="1" dirty="0" smtClean="0">
                <a:solidFill>
                  <a:srgbClr val="FFCC66"/>
                </a:solidFill>
              </a:rPr>
              <a:t> What’s a database?</a:t>
            </a:r>
            <a:endParaRPr kumimoji="1" lang="en-US" altLang="zh-CN" b="1" dirty="0" smtClean="0">
              <a:solidFill>
                <a:srgbClr val="FFCC66"/>
              </a:solidFill>
            </a:endParaRPr>
          </a:p>
          <a:p>
            <a:pPr lvl="1" eaLnBrk="1" hangingPunct="1">
              <a:defRPr/>
            </a:pPr>
            <a:r>
              <a:rPr kumimoji="1" lang="en-US" altLang="zh-CN" sz="3200" b="1" dirty="0" smtClean="0"/>
              <a:t>In essence, a database is </a:t>
            </a:r>
            <a:r>
              <a:rPr kumimoji="1" lang="en-US" altLang="zh-CN" sz="3200" b="1" dirty="0" smtClean="0">
                <a:solidFill>
                  <a:srgbClr val="FFFF00"/>
                </a:solidFill>
              </a:rPr>
              <a:t>a collection of information</a:t>
            </a:r>
            <a:r>
              <a:rPr kumimoji="1" lang="en-US" altLang="zh-CN" sz="3200" b="1" dirty="0" smtClean="0"/>
              <a:t> that exists </a:t>
            </a:r>
            <a:r>
              <a:rPr kumimoji="1" lang="en-US" altLang="zh-CN" sz="3200" b="1" dirty="0" smtClean="0">
                <a:solidFill>
                  <a:srgbClr val="FFCCCC"/>
                </a:solidFill>
              </a:rPr>
              <a:t>over a long period of time,</a:t>
            </a:r>
            <a:r>
              <a:rPr kumimoji="1" lang="en-US" altLang="zh-CN" sz="3200" b="1" dirty="0" smtClean="0"/>
              <a:t> often many years.	</a:t>
            </a:r>
          </a:p>
          <a:p>
            <a:pPr lvl="1" eaLnBrk="1" hangingPunct="1">
              <a:defRPr/>
            </a:pPr>
            <a:r>
              <a:rPr kumimoji="1" lang="en-US" altLang="zh-CN" sz="3200" b="1" dirty="0" smtClean="0"/>
              <a:t>In common </a:t>
            </a:r>
            <a:r>
              <a:rPr kumimoji="1" lang="en-US" altLang="zh-CN" b="1" dirty="0" smtClean="0"/>
              <a:t>parlance</a:t>
            </a:r>
            <a:r>
              <a:rPr kumimoji="1" lang="en-US" altLang="zh-CN" sz="3200" b="1" dirty="0" smtClean="0"/>
              <a:t>, a database is a collection of data that is managed by</a:t>
            </a:r>
            <a:r>
              <a:rPr kumimoji="1" lang="en-US" altLang="zh-CN" sz="3200" b="1" dirty="0" smtClean="0">
                <a:solidFill>
                  <a:srgbClr val="FFFF00"/>
                </a:solidFill>
              </a:rPr>
              <a:t> a</a:t>
            </a:r>
            <a:r>
              <a:rPr kumimoji="1" lang="en-US" altLang="zh-CN" sz="3200" b="1" dirty="0" smtClean="0"/>
              <a:t> </a:t>
            </a:r>
            <a:r>
              <a:rPr kumimoji="1" lang="en-US" altLang="zh-CN" sz="3200" b="1" dirty="0" smtClean="0">
                <a:solidFill>
                  <a:srgbClr val="FFFF00"/>
                </a:solidFill>
              </a:rPr>
              <a:t>database management system (DBMS).</a:t>
            </a:r>
          </a:p>
          <a:p>
            <a:pPr marL="457200" lvl="1" indent="0" eaLnBrk="1" hangingPunct="1">
              <a:buFontTx/>
              <a:buNone/>
              <a:defRPr/>
            </a:pPr>
            <a:endParaRPr kumimoji="1" lang="en-US" altLang="zh-CN" sz="3200" b="1" dirty="0" smtClean="0">
              <a:solidFill>
                <a:srgbClr val="FFFF00"/>
              </a:solidFill>
            </a:endParaRPr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1E998C5-06ED-402A-827F-25B827B93AA6}" type="slidenum">
              <a:rPr kumimoji="0" lang="en-US" altLang="zh-CN" sz="1400" smtClean="0">
                <a:solidFill>
                  <a:schemeClr val="tx1"/>
                </a:solidFill>
              </a:rPr>
              <a:t>3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0247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82309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064500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CC66"/>
                </a:solidFill>
              </a:rPr>
              <a:t>Database Applications: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Banking</a:t>
            </a:r>
            <a:r>
              <a:rPr lang="en-US" altLang="zh-CN" b="1" dirty="0" smtClean="0"/>
              <a:t>: all transactions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Airlines</a:t>
            </a:r>
            <a:r>
              <a:rPr lang="en-US" altLang="zh-CN" b="1" dirty="0" smtClean="0"/>
              <a:t>: reservations(</a:t>
            </a:r>
            <a:r>
              <a:rPr lang="zh-CN" altLang="en-US" b="1" dirty="0" smtClean="0"/>
              <a:t>预定</a:t>
            </a:r>
            <a:r>
              <a:rPr lang="en-US" altLang="zh-CN" b="1" dirty="0" smtClean="0"/>
              <a:t>), schedules(</a:t>
            </a:r>
            <a:r>
              <a:rPr lang="zh-CN" altLang="en-US" b="1" dirty="0" smtClean="0"/>
              <a:t>航班表</a:t>
            </a:r>
            <a:r>
              <a:rPr lang="en-US" altLang="zh-CN" b="1" dirty="0" smtClean="0"/>
              <a:t>)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Universities</a:t>
            </a:r>
            <a:r>
              <a:rPr lang="en-US" altLang="zh-CN" b="1" dirty="0" smtClean="0"/>
              <a:t>:  registration, grades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Sales</a:t>
            </a:r>
            <a:r>
              <a:rPr lang="en-US" altLang="zh-CN" b="1" dirty="0" smtClean="0"/>
              <a:t>: customers, products, purchases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Manufacturing</a:t>
            </a:r>
            <a:r>
              <a:rPr lang="en-US" altLang="zh-CN" b="1" dirty="0" smtClean="0"/>
              <a:t>: production, inventory(</a:t>
            </a:r>
            <a:r>
              <a:rPr lang="zh-CN" altLang="en-US" b="1" dirty="0" smtClean="0"/>
              <a:t>库存</a:t>
            </a:r>
            <a:r>
              <a:rPr lang="en-US" altLang="zh-CN" b="1" dirty="0" smtClean="0"/>
              <a:t>), orders, supply chain</a:t>
            </a:r>
          </a:p>
          <a:p>
            <a:pPr lvl="1" eaLnBrk="1" hangingPunct="1">
              <a:buFontTx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Human resources:</a:t>
            </a:r>
            <a:r>
              <a:rPr lang="en-US" altLang="zh-CN" b="1" dirty="0" smtClean="0"/>
              <a:t>  employee records, salaries, tax deductions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CC66"/>
                </a:solidFill>
              </a:rPr>
              <a:t>    Databases touch all aspects of our lives.</a:t>
            </a:r>
          </a:p>
        </p:txBody>
      </p:sp>
      <p:sp>
        <p:nvSpPr>
          <p:cNvPr id="1229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6BE1869-2B2B-464A-8B4B-49D1E82BAF2A}" type="slidenum">
              <a:rPr kumimoji="0" lang="en-US" altLang="zh-CN" sz="1400" smtClean="0">
                <a:solidFill>
                  <a:schemeClr val="tx1"/>
                </a:solidFill>
              </a:rPr>
              <a:t>4</a:t>
            </a:fld>
            <a:endParaRPr kumimoji="0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2295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2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2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268413"/>
            <a:ext cx="77724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CC66"/>
                </a:solidFill>
              </a:rPr>
              <a:t>A DBMS is expected to: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/>
            </a:pPr>
            <a:r>
              <a:rPr lang="en-US" altLang="zh-CN" b="1" dirty="0" smtClean="0">
                <a:solidFill>
                  <a:srgbClr val="FFFF00"/>
                </a:solidFill>
              </a:rPr>
              <a:t>Data Definition Language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FF00"/>
                </a:solidFill>
              </a:rPr>
              <a:t>(DDL)</a:t>
            </a:r>
            <a:r>
              <a:rPr lang="en-US" altLang="zh-CN" b="1" dirty="0" smtClean="0"/>
              <a:t>: create databases and specify their </a:t>
            </a:r>
            <a:r>
              <a:rPr lang="en-US" altLang="zh-CN" b="1" dirty="0" smtClean="0">
                <a:solidFill>
                  <a:srgbClr val="FFCCCC"/>
                </a:solidFill>
              </a:rPr>
              <a:t>schema(</a:t>
            </a:r>
            <a:r>
              <a:rPr lang="en-US" altLang="zh-CN" b="1" dirty="0" smtClean="0"/>
              <a:t>the </a:t>
            </a:r>
            <a:r>
              <a:rPr lang="en-US" altLang="zh-CN" b="1" dirty="0" smtClean="0">
                <a:solidFill>
                  <a:srgbClr val="FFCCCC"/>
                </a:solidFill>
              </a:rPr>
              <a:t>logical structure</a:t>
            </a:r>
            <a:r>
              <a:rPr lang="en-US" altLang="zh-CN" b="1" dirty="0" smtClean="0"/>
              <a:t> of  the data</a:t>
            </a:r>
            <a:r>
              <a:rPr lang="en-US" altLang="zh-CN" b="1" dirty="0" smtClean="0">
                <a:solidFill>
                  <a:srgbClr val="FFCCCC"/>
                </a:solidFill>
              </a:rPr>
              <a:t>).</a:t>
            </a:r>
            <a:r>
              <a:rPr lang="en-US" altLang="zh-CN" b="1" dirty="0" smtClean="0"/>
              <a:t> 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/>
            </a:pPr>
            <a:r>
              <a:rPr lang="en-US" altLang="zh-CN" b="1" dirty="0" smtClean="0">
                <a:solidFill>
                  <a:srgbClr val="FFFF00"/>
                </a:solidFill>
              </a:rPr>
              <a:t>Data  Manipulation Language(DML)</a:t>
            </a:r>
            <a:r>
              <a:rPr lang="en-US" altLang="zh-CN" b="1" dirty="0" smtClean="0"/>
              <a:t>: query</a:t>
            </a:r>
            <a:r>
              <a:rPr lang="zh-CN" altLang="en-US" b="1" dirty="0" smtClean="0"/>
              <a:t>（查询） </a:t>
            </a:r>
            <a:r>
              <a:rPr lang="en-US" altLang="zh-CN" b="1" dirty="0" smtClean="0"/>
              <a:t>and modify</a:t>
            </a:r>
            <a:r>
              <a:rPr lang="zh-CN" altLang="en-US" b="1" dirty="0" smtClean="0"/>
              <a:t>（更新） </a:t>
            </a:r>
            <a:r>
              <a:rPr lang="en-US" altLang="zh-CN" b="1" dirty="0" smtClean="0"/>
              <a:t>the data based on the schema of the database.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/>
            </a:pPr>
            <a:r>
              <a:rPr lang="en-US" altLang="zh-CN" b="1" dirty="0" smtClean="0">
                <a:solidFill>
                  <a:srgbClr val="FFFF00"/>
                </a:solidFill>
              </a:rPr>
              <a:t>Support the storage of very large amounts of data</a:t>
            </a:r>
            <a:r>
              <a:rPr lang="en-US" altLang="zh-CN" b="1" dirty="0" smtClean="0"/>
              <a:t>: many terabytes or more, over a long period of time, allowing </a:t>
            </a:r>
            <a:r>
              <a:rPr lang="en-US" altLang="zh-CN" b="1" dirty="0" smtClean="0">
                <a:solidFill>
                  <a:srgbClr val="FFFF00"/>
                </a:solidFill>
              </a:rPr>
              <a:t>efficient</a:t>
            </a:r>
            <a:r>
              <a:rPr lang="en-US" altLang="zh-CN" b="1" dirty="0" smtClean="0"/>
              <a:t> access.</a:t>
            </a:r>
          </a:p>
        </p:txBody>
      </p:sp>
      <p:sp>
        <p:nvSpPr>
          <p:cNvPr id="1434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0192E48-A6F3-460B-BC88-680677A253B3}" type="slidenum">
              <a:rPr kumimoji="0" lang="en-US" altLang="zh-CN" sz="1400" smtClean="0">
                <a:solidFill>
                  <a:schemeClr val="tx1"/>
                </a:solidFill>
              </a:rPr>
              <a:t>5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4343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268413"/>
            <a:ext cx="77724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CC66"/>
                </a:solidFill>
              </a:rPr>
              <a:t>A DBMS is expected to: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 startAt="4"/>
            </a:pPr>
            <a:r>
              <a:rPr lang="en-US" altLang="zh-CN" b="1" dirty="0" smtClean="0">
                <a:solidFill>
                  <a:srgbClr val="FFFF00"/>
                </a:solidFill>
              </a:rPr>
              <a:t>Enable durability(</a:t>
            </a:r>
            <a:r>
              <a:rPr lang="zh-CN" altLang="en-US" b="1" dirty="0" smtClean="0">
                <a:solidFill>
                  <a:srgbClr val="FFFF00"/>
                </a:solidFill>
              </a:rPr>
              <a:t>持久</a:t>
            </a:r>
            <a:r>
              <a:rPr lang="en-US" altLang="zh-CN" b="1" dirty="0" smtClean="0">
                <a:solidFill>
                  <a:srgbClr val="FFFF00"/>
                </a:solidFill>
              </a:rPr>
              <a:t>): </a:t>
            </a:r>
            <a:r>
              <a:rPr lang="en-US" altLang="zh-CN" b="1" dirty="0" smtClean="0"/>
              <a:t>the </a:t>
            </a:r>
            <a:r>
              <a:rPr lang="en-US" altLang="zh-CN" b="1" dirty="0" smtClean="0">
                <a:solidFill>
                  <a:srgbClr val="FFFF00"/>
                </a:solidFill>
              </a:rPr>
              <a:t>recovery</a:t>
            </a:r>
            <a:r>
              <a:rPr lang="en-US" altLang="zh-CN" b="1" dirty="0" smtClean="0"/>
              <a:t> of the database in the face of failures, errors of many kinds, or intentional misuse.</a:t>
            </a:r>
          </a:p>
          <a:p>
            <a:pPr marL="971550" lvl="1" indent="-514350" eaLnBrk="1" hangingPunct="1">
              <a:buFont typeface="宋体" panose="02010600030101010101" pitchFamily="2" charset="-122"/>
              <a:buAutoNum type="circleNumDbPlain" startAt="4"/>
            </a:pPr>
            <a:r>
              <a:rPr lang="en-US" altLang="zh-CN" b="1" dirty="0" smtClean="0">
                <a:solidFill>
                  <a:srgbClr val="FFFF00"/>
                </a:solidFill>
              </a:rPr>
              <a:t>Support Data sharing</a:t>
            </a:r>
            <a:r>
              <a:rPr lang="zh-CN" altLang="en-US" b="1" dirty="0" smtClean="0">
                <a:solidFill>
                  <a:srgbClr val="FFFF00"/>
                </a:solidFill>
              </a:rPr>
              <a:t>（共享）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solidFill>
                  <a:srgbClr val="FFFF00"/>
                </a:solidFill>
              </a:rPr>
              <a:t>control access</a:t>
            </a:r>
            <a:r>
              <a:rPr lang="en-US" altLang="zh-CN" b="1" dirty="0" smtClean="0"/>
              <a:t> to data from many users at once; </a:t>
            </a:r>
            <a:r>
              <a:rPr lang="en-US" altLang="zh-CN" b="1" dirty="0" smtClean="0">
                <a:solidFill>
                  <a:srgbClr val="FFCCCC"/>
                </a:solidFill>
              </a:rPr>
              <a:t>without allowing the action of one user to affect other users(isolation);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CCFFCC"/>
                </a:solidFill>
              </a:rPr>
              <a:t>without actions on the data to be performed partially but not completely(atomicity).</a:t>
            </a:r>
          </a:p>
        </p:txBody>
      </p:sp>
      <p:sp>
        <p:nvSpPr>
          <p:cNvPr id="1639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BEE3696-3FD1-4CC3-858D-5799C5B85C04}" type="slidenum">
              <a:rPr kumimoji="0" lang="en-US" altLang="zh-CN" sz="1400" smtClean="0">
                <a:solidFill>
                  <a:schemeClr val="tx1"/>
                </a:solidFill>
              </a:rPr>
              <a:t>6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6391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5288" y="1557338"/>
            <a:ext cx="8280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CC66"/>
                </a:solidFill>
              </a:rPr>
              <a:t>Database systems evolved from</a:t>
            </a:r>
            <a:r>
              <a:rPr lang="en-US" altLang="zh-CN"/>
              <a:t> </a:t>
            </a:r>
            <a:r>
              <a:rPr lang="en-US" altLang="zh-CN">
                <a:solidFill>
                  <a:srgbClr val="99FF99"/>
                </a:solidFill>
              </a:rPr>
              <a:t>file systems.</a:t>
            </a:r>
            <a:r>
              <a:rPr lang="en-US" altLang="zh-CN" b="0"/>
              <a:t> </a:t>
            </a:r>
            <a:endParaRPr lang="en-US" altLang="zh-CN" sz="2800"/>
          </a:p>
        </p:txBody>
      </p:sp>
      <p:sp>
        <p:nvSpPr>
          <p:cNvPr id="483334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2205038"/>
            <a:ext cx="8497888" cy="4103687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Data redundancy(</a:t>
            </a:r>
            <a:r>
              <a:rPr lang="zh-CN" altLang="en-US" b="1" smtClean="0">
                <a:solidFill>
                  <a:srgbClr val="FFFF00"/>
                </a:solidFill>
              </a:rPr>
              <a:t>冗余</a:t>
            </a:r>
            <a:r>
              <a:rPr lang="en-US" altLang="zh-CN" b="1" smtClean="0">
                <a:solidFill>
                  <a:srgbClr val="FFFF00"/>
                </a:solidFill>
              </a:rPr>
              <a:t>) and inconsistency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Multiple file formats, duplication of information in different files.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Difficulty in accessing data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Need to write a new program to carry out each new task.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Data isolation</a:t>
            </a:r>
            <a:r>
              <a:rPr lang="en-US" altLang="zh-CN" b="1" smtClean="0"/>
              <a:t>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multiple files and formats.</a:t>
            </a:r>
          </a:p>
        </p:txBody>
      </p:sp>
      <p:sp>
        <p:nvSpPr>
          <p:cNvPr id="1843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73C8A0A-4FCA-4194-8909-CBF08B64A030}" type="slidenum">
              <a:rPr kumimoji="0" lang="en-US" altLang="zh-CN" sz="1400" smtClean="0">
                <a:solidFill>
                  <a:schemeClr val="tx1"/>
                </a:solidFill>
              </a:rPr>
              <a:t>7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8440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3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3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3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95288" y="1412875"/>
            <a:ext cx="8280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CC66"/>
                </a:solidFill>
              </a:rPr>
              <a:t>Database systems evolved from</a:t>
            </a:r>
            <a:r>
              <a:rPr lang="en-US" altLang="zh-CN"/>
              <a:t> </a:t>
            </a:r>
            <a:r>
              <a:rPr lang="en-US" altLang="zh-CN">
                <a:solidFill>
                  <a:srgbClr val="99FF99"/>
                </a:solidFill>
              </a:rPr>
              <a:t>file systems.</a:t>
            </a:r>
            <a:r>
              <a:rPr lang="en-US" altLang="zh-CN" b="0"/>
              <a:t> </a:t>
            </a:r>
            <a:endParaRPr lang="en-US" altLang="zh-CN" sz="2800"/>
          </a:p>
        </p:txBody>
      </p:sp>
      <p:sp>
        <p:nvSpPr>
          <p:cNvPr id="498694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2060575"/>
            <a:ext cx="8497888" cy="4537075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Integrity(</a:t>
            </a:r>
            <a:r>
              <a:rPr lang="zh-CN" altLang="en-US" b="1" smtClean="0">
                <a:solidFill>
                  <a:srgbClr val="FFFF00"/>
                </a:solidFill>
              </a:rPr>
              <a:t>完整性</a:t>
            </a:r>
            <a:r>
              <a:rPr lang="en-US" altLang="zh-CN" b="1" smtClean="0">
                <a:solidFill>
                  <a:srgbClr val="FFFF00"/>
                </a:solidFill>
              </a:rPr>
              <a:t>) problems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Integrity constraints  (e.g. account balance &gt; 0) become “buried” in program code rather than being stated explicitly.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Hard to add new constraints or change existing ones.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Atomicity of updates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Failures may leave database in an inconsistent state with partial updates carried out.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FFC000"/>
                </a:solidFill>
              </a:rPr>
              <a:t>Example: </a:t>
            </a:r>
            <a:r>
              <a:rPr lang="en-US" altLang="zh-CN" b="1" smtClean="0"/>
              <a:t>Transfer of funds from one account to another should either complete or not happen at all.</a:t>
            </a:r>
          </a:p>
        </p:txBody>
      </p:sp>
      <p:sp>
        <p:nvSpPr>
          <p:cNvPr id="2048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14C03C9-9F13-47B0-A0FE-FC546F9EE5B4}" type="slidenum">
              <a:rPr kumimoji="0" lang="en-US" altLang="zh-CN" sz="1400" smtClean="0">
                <a:solidFill>
                  <a:schemeClr val="tx1"/>
                </a:solidFill>
              </a:rPr>
              <a:t>8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0488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1.1 The Evolution of Database Systems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 rot="5400000">
            <a:off x="4577556" y="1048545"/>
            <a:ext cx="98425" cy="87312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5288" y="1412875"/>
            <a:ext cx="8280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CC66"/>
                </a:solidFill>
              </a:rPr>
              <a:t>Database systems evolved from</a:t>
            </a:r>
            <a:r>
              <a:rPr lang="en-US" altLang="zh-CN"/>
              <a:t> </a:t>
            </a:r>
            <a:r>
              <a:rPr lang="en-US" altLang="zh-CN">
                <a:solidFill>
                  <a:srgbClr val="99FF99"/>
                </a:solidFill>
              </a:rPr>
              <a:t>file systems.</a:t>
            </a:r>
            <a:r>
              <a:rPr lang="en-US" altLang="zh-CN" b="0"/>
              <a:t> </a:t>
            </a:r>
            <a:endParaRPr lang="en-US" altLang="zh-CN" sz="280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2060575"/>
            <a:ext cx="8497888" cy="4537075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Concurrent(</a:t>
            </a:r>
            <a:r>
              <a:rPr lang="zh-CN" altLang="en-US" b="1" smtClean="0">
                <a:solidFill>
                  <a:srgbClr val="FFFF00"/>
                </a:solidFill>
              </a:rPr>
              <a:t>并发</a:t>
            </a:r>
            <a:r>
              <a:rPr lang="en-US" altLang="zh-CN" b="1" smtClean="0">
                <a:solidFill>
                  <a:srgbClr val="FFFF00"/>
                </a:solidFill>
              </a:rPr>
              <a:t>) access by multiple users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Concurrent accessed needed for performance.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Uncontrolled concurrent accesses can lead to inconsistencies.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>
                <a:solidFill>
                  <a:srgbClr val="FFC000"/>
                </a:solidFill>
              </a:rPr>
              <a:t>Example: </a:t>
            </a:r>
            <a:r>
              <a:rPr lang="en-US" altLang="zh-CN" b="1" smtClean="0"/>
              <a:t>Two people reading a balance and updating it at the same time.</a:t>
            </a:r>
          </a:p>
          <a:p>
            <a:pPr lvl="1" eaLnBrk="1" hangingPunct="1"/>
            <a:r>
              <a:rPr lang="en-US" altLang="zh-CN" b="1" smtClean="0">
                <a:solidFill>
                  <a:srgbClr val="FFFF00"/>
                </a:solidFill>
              </a:rPr>
              <a:t>Security problems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b="1" smtClean="0"/>
              <a:t>Hard to provide user access to some, but not all, data.</a:t>
            </a:r>
          </a:p>
        </p:txBody>
      </p:sp>
      <p:sp>
        <p:nvSpPr>
          <p:cNvPr id="2253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AB68263-C411-40C3-99B5-4A484F88A8EA}" type="slidenum">
              <a:rPr kumimoji="0" lang="en-US" altLang="zh-CN" sz="1400" smtClean="0">
                <a:solidFill>
                  <a:schemeClr val="tx1"/>
                </a:solidFill>
              </a:rPr>
              <a:t>9</a:t>
            </a:fld>
            <a:endParaRPr kumimoji="0"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536" name="日期占位符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0" lang="en-US" altLang="zh-CN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分布式中期检查">
  <a:themeElements>
    <a:clrScheme name="分布式中期检查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分布式中期检查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sz="1600" dirty="0" smtClean="0">
            <a:solidFill>
              <a:schemeClr val="tx1"/>
            </a:solidFill>
            <a:latin typeface="Times New Roman" panose="02020603050405020304" pitchFamily="18" charset="0"/>
            <a:ea typeface="宋体" panose="02010600030101010101" pitchFamily="2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>
    <a:extraClrScheme>
      <a:clrScheme name="分布式中期检查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布式中期检查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Designs\分布式中期检查.pot</Template>
  <TotalTime>156</TotalTime>
  <Words>3106</Words>
  <Application>Microsoft Office PowerPoint</Application>
  <PresentationFormat>全屏显示(4:3)</PresentationFormat>
  <Paragraphs>397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Times New Roman</vt:lpstr>
      <vt:lpstr>Wingdings</vt:lpstr>
      <vt:lpstr>分布式中期检查</vt:lpstr>
      <vt:lpstr>Database Principles 数据库原理  </vt:lpstr>
      <vt:lpstr>1  The Worlds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Three-Level Architecture of DBMS</vt:lpstr>
      <vt:lpstr>Three-Level Architecture of DBMS</vt:lpstr>
      <vt:lpstr>Composition of the database system</vt:lpstr>
      <vt:lpstr>1.2 Overview of a Database Management System</vt:lpstr>
      <vt:lpstr>1.2 Overview of a Database Management System</vt:lpstr>
      <vt:lpstr>1.2 Overview of a Database Management System</vt:lpstr>
      <vt:lpstr>1.2 Overview of a Database Management System</vt:lpstr>
      <vt:lpstr>1.2 Overview of a Database Management System</vt:lpstr>
      <vt:lpstr>1.3 Outline of Database-System Studies</vt:lpstr>
      <vt:lpstr>1.3.1 Database Design</vt:lpstr>
      <vt:lpstr>1.3.1 Database Design</vt:lpstr>
    </vt:vector>
  </TitlesOfParts>
  <Company>602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zy</dc:creator>
  <cp:lastModifiedBy>Rao Jun</cp:lastModifiedBy>
  <cp:revision>620</cp:revision>
  <cp:lastPrinted>2018-09-05T18:53:20Z</cp:lastPrinted>
  <dcterms:created xsi:type="dcterms:W3CDTF">2001-08-29T04:12:00Z</dcterms:created>
  <dcterms:modified xsi:type="dcterms:W3CDTF">2018-11-26T11:16:50Z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