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5"/>
  </p:notesMasterIdLst>
  <p:handoutMasterIdLst>
    <p:handoutMasterId r:id="rId96"/>
  </p:handoutMasterIdLst>
  <p:sldIdLst>
    <p:sldId id="456" r:id="rId2"/>
    <p:sldId id="588" r:id="rId3"/>
    <p:sldId id="587" r:id="rId4"/>
    <p:sldId id="457" r:id="rId5"/>
    <p:sldId id="464" r:id="rId6"/>
    <p:sldId id="528" r:id="rId7"/>
    <p:sldId id="527" r:id="rId8"/>
    <p:sldId id="622" r:id="rId9"/>
    <p:sldId id="465" r:id="rId10"/>
    <p:sldId id="618" r:id="rId11"/>
    <p:sldId id="619" r:id="rId12"/>
    <p:sldId id="620" r:id="rId13"/>
    <p:sldId id="621" r:id="rId14"/>
    <p:sldId id="466" r:id="rId15"/>
    <p:sldId id="623" r:id="rId16"/>
    <p:sldId id="467" r:id="rId17"/>
    <p:sldId id="529" r:id="rId18"/>
    <p:sldId id="624" r:id="rId19"/>
    <p:sldId id="610" r:id="rId20"/>
    <p:sldId id="468" r:id="rId21"/>
    <p:sldId id="561" r:id="rId22"/>
    <p:sldId id="562" r:id="rId23"/>
    <p:sldId id="589" r:id="rId24"/>
    <p:sldId id="563" r:id="rId25"/>
    <p:sldId id="565" r:id="rId26"/>
    <p:sldId id="469" r:id="rId27"/>
    <p:sldId id="530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48" r:id="rId52"/>
    <p:sldId id="64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62" r:id="rId66"/>
    <p:sldId id="663" r:id="rId67"/>
    <p:sldId id="664" r:id="rId68"/>
    <p:sldId id="665" r:id="rId69"/>
    <p:sldId id="666" r:id="rId70"/>
    <p:sldId id="667" r:id="rId71"/>
    <p:sldId id="668" r:id="rId72"/>
    <p:sldId id="669" r:id="rId73"/>
    <p:sldId id="670" r:id="rId74"/>
    <p:sldId id="671" r:id="rId75"/>
    <p:sldId id="672" r:id="rId76"/>
    <p:sldId id="673" r:id="rId77"/>
    <p:sldId id="674" r:id="rId78"/>
    <p:sldId id="675" r:id="rId79"/>
    <p:sldId id="676" r:id="rId80"/>
    <p:sldId id="677" r:id="rId81"/>
    <p:sldId id="678" r:id="rId82"/>
    <p:sldId id="679" r:id="rId83"/>
    <p:sldId id="680" r:id="rId84"/>
    <p:sldId id="681" r:id="rId85"/>
    <p:sldId id="682" r:id="rId86"/>
    <p:sldId id="683" r:id="rId87"/>
    <p:sldId id="684" r:id="rId88"/>
    <p:sldId id="685" r:id="rId89"/>
    <p:sldId id="686" r:id="rId90"/>
    <p:sldId id="687" r:id="rId91"/>
    <p:sldId id="688" r:id="rId92"/>
    <p:sldId id="689" r:id="rId93"/>
    <p:sldId id="690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C3D"/>
    <a:srgbClr val="FFCCCC"/>
    <a:srgbClr val="00FF00"/>
    <a:srgbClr val="FA06F4"/>
    <a:srgbClr val="03FDCD"/>
    <a:srgbClr val="FFFF66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6" autoAdjust="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274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BE7F528-82C6-41E0-B945-D59E68182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83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9000444-B91B-40C3-B5BC-96D91C3B7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b="1" dirty="0" smtClean="0">
                <a:solidFill>
                  <a:srgbClr val="FFCC00"/>
                </a:solidFill>
              </a:rPr>
              <a:t>Scalar  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skeɪlə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91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b="1" dirty="0" smtClean="0">
                <a:solidFill>
                  <a:srgbClr val="FFCC00"/>
                </a:solidFill>
              </a:rPr>
              <a:t>Scalar  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skeɪlə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45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45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A84ED34-32E9-4977-89E7-C24AE5A1A3EC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7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A84ED34-32E9-4977-89E7-C24AE5A1A3EC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7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0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75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17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00444-B91B-40C3-B5BC-96D91C3B7575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FCAF-EC62-42A1-903D-A47763DDF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46705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A62CD-1E56-4C5D-A04D-D897B5563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63359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1F5AE-9A95-4C70-80AE-E47FB7729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59544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2B46B-A8C1-4467-B45C-9CDFC2A4E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9353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B3640-1ED7-4AEC-9524-4E59B2C30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1264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9B5E-790E-4B61-84C8-B24898952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96842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90A7F-49C7-4F94-B401-28F3F688D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1711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6D6BB-D7D9-4A50-91AE-ED7EFBE7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980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45A1-4C82-4854-AD7C-33DCBBCCA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7864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6E07-5558-43DA-A029-D07B2B31A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56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19EF3-5798-4465-B021-EEF012A92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9500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3B31E-18A7-4DA1-8162-EC5F7110D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76634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55720-3E4B-4786-B9A7-C8869B41A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96763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A4C0B-F737-49CC-A09F-D1E2AC2292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9581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AE43680-0A37-48DB-AAD1-95525978D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 The Database Language SQL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15325" cy="3889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6.1  Simple Queries in SQL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6.2  Queries Involving More Than One Relation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6.3  </a:t>
            </a:r>
            <a:r>
              <a:rPr lang="en-US" altLang="zh-CN" sz="2800" b="1" dirty="0" err="1" smtClean="0">
                <a:solidFill>
                  <a:srgbClr val="FFFF66"/>
                </a:solidFill>
              </a:rPr>
              <a:t>Subqueries</a:t>
            </a:r>
            <a:endParaRPr lang="en-US" altLang="zh-CN" sz="2800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6.4  Full-Relation Operations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6.5  Database Modifications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6.6 Transactions in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6.1.1 Projection(</a:t>
            </a:r>
            <a:r>
              <a:rPr lang="zh-CN" altLang="en-US" sz="3200" b="1" dirty="0" smtClean="0"/>
              <a:t>投影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SELECT clause: </a:t>
            </a:r>
            <a:r>
              <a:rPr lang="en-US" altLang="zh-CN" b="1" dirty="0" smtClean="0">
                <a:solidFill>
                  <a:srgbClr val="FFFF00"/>
                </a:solidFill>
              </a:rPr>
              <a:t>Columns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Seclection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列选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Necessary attributes can be listed in SELECT clause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3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Example </a:t>
            </a:r>
            <a:r>
              <a:rPr lang="en-US" altLang="zh-CN" b="1" dirty="0" smtClean="0">
                <a:solidFill>
                  <a:srgbClr val="FFC000"/>
                </a:solidFill>
              </a:rPr>
              <a:t>6.2 </a:t>
            </a:r>
            <a:endParaRPr lang="en-US" altLang="zh-CN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To modify </a:t>
            </a:r>
            <a:r>
              <a:rPr lang="en-US" altLang="zh-CN" b="1" dirty="0"/>
              <a:t>Example </a:t>
            </a:r>
            <a:r>
              <a:rPr lang="en-US" altLang="zh-CN" b="1" dirty="0" smtClean="0"/>
              <a:t>6.1 to produce only </a:t>
            </a:r>
            <a:r>
              <a:rPr lang="en-US" altLang="zh-CN" b="1" dirty="0"/>
              <a:t>the movie title and </a:t>
            </a:r>
            <a:r>
              <a:rPr lang="en-US" altLang="zh-CN" b="1" dirty="0" smtClean="0"/>
              <a:t>length. </a:t>
            </a:r>
            <a:endParaRPr lang="en-US" altLang="zh-CN" b="1" dirty="0">
              <a:solidFill>
                <a:srgbClr val="FFFF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3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16" y="4941168"/>
            <a:ext cx="3312368" cy="11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6.1.1 Projection(</a:t>
            </a:r>
            <a:r>
              <a:rPr lang="zh-CN" altLang="en-US" sz="3200" b="1" dirty="0" smtClean="0"/>
              <a:t>投影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SELECT clause: </a:t>
            </a:r>
            <a:r>
              <a:rPr lang="en-US" altLang="zh-CN" b="1" dirty="0" smtClean="0">
                <a:solidFill>
                  <a:srgbClr val="FFFF00"/>
                </a:solidFill>
              </a:rPr>
              <a:t>Columns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Seclection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列选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The keyword AS and an alias (AS can be omitted)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Example </a:t>
            </a:r>
            <a:r>
              <a:rPr lang="en-US" altLang="zh-CN" b="1" dirty="0" smtClean="0">
                <a:solidFill>
                  <a:srgbClr val="FFC000"/>
                </a:solidFill>
              </a:rPr>
              <a:t>6.3 </a:t>
            </a:r>
            <a:endParaRPr lang="en-US" altLang="zh-CN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To </a:t>
            </a:r>
            <a:r>
              <a:rPr lang="en-US" altLang="zh-CN" b="1" dirty="0" smtClean="0"/>
              <a:t>produce attributes </a:t>
            </a:r>
            <a:r>
              <a:rPr lang="en-US" altLang="zh-CN" b="1" dirty="0">
                <a:solidFill>
                  <a:srgbClr val="FFFF00"/>
                </a:solidFill>
              </a:rPr>
              <a:t>name </a:t>
            </a:r>
            <a:r>
              <a:rPr lang="en-US" altLang="zh-CN" b="1" dirty="0"/>
              <a:t>and </a:t>
            </a:r>
            <a:r>
              <a:rPr lang="en-US" altLang="zh-CN" b="1" dirty="0">
                <a:solidFill>
                  <a:srgbClr val="FFFF00"/>
                </a:solidFill>
              </a:rPr>
              <a:t>duration </a:t>
            </a:r>
            <a:r>
              <a:rPr lang="en-US" altLang="zh-CN" b="1" dirty="0"/>
              <a:t>in place of </a:t>
            </a:r>
            <a:r>
              <a:rPr lang="en-US" altLang="zh-CN" b="1" dirty="0" smtClean="0">
                <a:solidFill>
                  <a:srgbClr val="FFFF00"/>
                </a:solidFill>
              </a:rPr>
              <a:t>title </a:t>
            </a:r>
            <a:r>
              <a:rPr lang="en-US" altLang="zh-CN" b="1" dirty="0"/>
              <a:t>and </a:t>
            </a:r>
            <a:r>
              <a:rPr lang="en-US" altLang="zh-CN" b="1" dirty="0">
                <a:solidFill>
                  <a:srgbClr val="FFFF00"/>
                </a:solidFill>
              </a:rPr>
              <a:t>length </a:t>
            </a:r>
            <a:r>
              <a:rPr lang="en-US" altLang="zh-CN" b="1" dirty="0"/>
              <a:t>. </a:t>
            </a:r>
            <a:endParaRPr lang="en-US" altLang="zh-CN" b="1" dirty="0">
              <a:solidFill>
                <a:srgbClr val="FFFF66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3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12" y="5013176"/>
            <a:ext cx="34485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6.1.1 Projection(</a:t>
            </a:r>
            <a:r>
              <a:rPr lang="zh-CN" altLang="en-US" sz="3200" b="1" dirty="0" smtClean="0"/>
              <a:t>投影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SELECT clause: </a:t>
            </a:r>
            <a:r>
              <a:rPr lang="en-US" altLang="zh-CN" b="1" dirty="0" smtClean="0">
                <a:solidFill>
                  <a:srgbClr val="FFFF00"/>
                </a:solidFill>
              </a:rPr>
              <a:t>Columns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Seclection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列选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Expression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/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Example </a:t>
            </a:r>
            <a:r>
              <a:rPr lang="en-US" altLang="zh-CN" b="1" dirty="0" smtClean="0">
                <a:solidFill>
                  <a:srgbClr val="FFC000"/>
                </a:solidFill>
              </a:rPr>
              <a:t>6.4 </a:t>
            </a:r>
            <a:endParaRPr lang="en-US" altLang="zh-CN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To output as in Example </a:t>
            </a:r>
            <a:r>
              <a:rPr lang="en-US" altLang="zh-CN" b="1" dirty="0" smtClean="0"/>
              <a:t>6.3 with </a:t>
            </a:r>
            <a:r>
              <a:rPr lang="en-US" altLang="zh-CN" b="1" dirty="0"/>
              <a:t>the length </a:t>
            </a:r>
            <a:r>
              <a:rPr lang="en-US" altLang="zh-CN" b="1" dirty="0" smtClean="0"/>
              <a:t>in </a:t>
            </a:r>
            <a:r>
              <a:rPr lang="en-US" altLang="zh-CN" b="1" dirty="0"/>
              <a:t>hours</a:t>
            </a:r>
            <a:r>
              <a:rPr lang="en-US" altLang="zh-CN" b="1" dirty="0" smtClean="0"/>
              <a:t>.</a:t>
            </a:r>
            <a:endParaRPr lang="en-US" altLang="zh-CN" b="1" dirty="0">
              <a:solidFill>
                <a:srgbClr val="FFFF6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085184"/>
            <a:ext cx="41071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6.1.1 Projection(</a:t>
            </a:r>
            <a:r>
              <a:rPr lang="zh-CN" altLang="en-US" sz="3200" b="1" dirty="0" smtClean="0"/>
              <a:t>投影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SELECT clause: </a:t>
            </a:r>
            <a:r>
              <a:rPr lang="en-US" altLang="zh-CN" b="1" dirty="0" smtClean="0">
                <a:solidFill>
                  <a:srgbClr val="FFFF00"/>
                </a:solidFill>
              </a:rPr>
              <a:t>Columns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Seclection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列选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Constant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/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Example </a:t>
            </a:r>
            <a:r>
              <a:rPr lang="en-US" altLang="zh-CN" b="1" dirty="0" smtClean="0">
                <a:solidFill>
                  <a:srgbClr val="FFC000"/>
                </a:solidFill>
              </a:rPr>
              <a:t>6.5 </a:t>
            </a:r>
            <a:endParaRPr lang="en-US" altLang="zh-CN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To </a:t>
            </a:r>
            <a:r>
              <a:rPr lang="en-US" altLang="zh-CN" b="1"/>
              <a:t>allow </a:t>
            </a:r>
            <a:r>
              <a:rPr lang="en-US" altLang="zh-CN" b="1" smtClean="0"/>
              <a:t>a </a:t>
            </a:r>
            <a:r>
              <a:rPr lang="en-US" altLang="zh-CN" b="1" dirty="0"/>
              <a:t>constant as an expression in the SELECT </a:t>
            </a:r>
            <a:r>
              <a:rPr lang="en-US" altLang="zh-CN" b="1" dirty="0" smtClean="0"/>
              <a:t>clause</a:t>
            </a:r>
            <a:r>
              <a:rPr lang="en-US" altLang="zh-CN" b="1" dirty="0"/>
              <a:t>. </a:t>
            </a:r>
            <a:endParaRPr lang="en-US" altLang="zh-CN" b="1" dirty="0">
              <a:solidFill>
                <a:srgbClr val="FFFF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5085184"/>
            <a:ext cx="404417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6.1.2 Selection(</a:t>
            </a:r>
            <a:r>
              <a:rPr lang="zh-CN" altLang="en-US" sz="3200" b="1" dirty="0" smtClean="0"/>
              <a:t>选择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500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WHERE clause: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Rows Selection(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行选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Operands(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运算对象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):</a:t>
            </a:r>
            <a:r>
              <a:rPr lang="en-US" altLang="zh-CN" sz="2400" b="1" dirty="0" smtClean="0"/>
              <a:t>  attributes, constants, 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Arithmetic operators(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算术运算符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):</a:t>
            </a:r>
            <a:r>
              <a:rPr lang="en-US" altLang="zh-CN" sz="2400" b="1" dirty="0" smtClean="0"/>
              <a:t>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+  -  * 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Comparison operators(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比较运算符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):</a:t>
            </a:r>
            <a:r>
              <a:rPr lang="en-US" altLang="zh-CN" sz="2400" b="1" dirty="0" smtClean="0"/>
              <a:t>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 =    &lt;&gt;   &gt;    &gt;=    &lt;    &lt;=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BETWEEN    n1   AND  n2  (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[n1,n2])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IS [NOT]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Logical operators(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逻辑运算符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):</a:t>
            </a:r>
            <a:r>
              <a:rPr lang="en-US" altLang="zh-CN" sz="2400" b="1" dirty="0" smtClean="0"/>
              <a:t> 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NOT  AND 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Other operators:</a:t>
            </a:r>
            <a:r>
              <a:rPr lang="en-US" altLang="zh-CN" sz="2400" b="1" dirty="0" smtClean="0"/>
              <a:t>  </a:t>
            </a:r>
            <a:endParaRPr lang="en-US" altLang="zh-CN" sz="2400" b="1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||   (</a:t>
            </a:r>
            <a:r>
              <a:rPr lang="en-US" altLang="zh-CN" sz="2000" b="1" dirty="0"/>
              <a:t>String </a:t>
            </a:r>
            <a:r>
              <a:rPr lang="en-US" altLang="zh-CN" sz="2000" b="1" dirty="0" smtClean="0"/>
              <a:t>concatenation)</a:t>
            </a:r>
            <a:endParaRPr lang="en-US" altLang="zh-CN" sz="2000" b="1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sz="2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6.1.2 Selection(</a:t>
            </a:r>
            <a:r>
              <a:rPr lang="zh-CN" altLang="en-US" sz="3200" b="1" dirty="0" smtClean="0"/>
              <a:t>选择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500" cy="19434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</a:rPr>
              <a:t>Example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6.6 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/>
              <a:t>To query </a:t>
            </a:r>
            <a:r>
              <a:rPr lang="en-US" altLang="zh-CN" sz="2800" b="1" dirty="0"/>
              <a:t>for the titles of movies made by MGM Studios that either were made after 1970 or were less than 90 minutes long. 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93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6.1.3 Comparison of Strings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064500" cy="530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Comparison of strings: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 smtClean="0"/>
              <a:t>Two strings are equal if they are the same sequence of characters.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 smtClean="0"/>
              <a:t>When we compare two strings, we are asking whether one precedes the other in dictionary order.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 smtClean="0"/>
              <a:t>Empty string is least.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 smtClean="0"/>
              <a:t>Char and </a:t>
            </a:r>
            <a:r>
              <a:rPr lang="en-US" altLang="zh-CN" b="1" dirty="0" err="1" smtClean="0"/>
              <a:t>varchar</a:t>
            </a:r>
            <a:r>
              <a:rPr lang="en-US" altLang="zh-CN" b="1" dirty="0" smtClean="0"/>
              <a:t>: only the actual strings are compared.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6.1.4 Pattern Matching in SQL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064500" cy="5373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Pattern match(</a:t>
            </a:r>
            <a:r>
              <a:rPr lang="zh-CN" altLang="en-US" sz="2800" b="1" dirty="0" smtClean="0">
                <a:solidFill>
                  <a:srgbClr val="FFCC00"/>
                </a:solidFill>
              </a:rPr>
              <a:t>模式匹配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) </a:t>
            </a:r>
            <a:r>
              <a:rPr lang="en-US" altLang="zh-CN" sz="2800" b="1" i="1" dirty="0" smtClean="0">
                <a:solidFill>
                  <a:srgbClr val="FFFF66"/>
                </a:solidFill>
              </a:rPr>
              <a:t>LIKE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FF66"/>
                </a:solidFill>
              </a:rPr>
              <a:t>s [NOT] LIKE p,</a:t>
            </a:r>
            <a:r>
              <a:rPr lang="en-US" altLang="zh-CN" sz="2400" b="1" dirty="0" smtClean="0"/>
              <a:t> where</a:t>
            </a:r>
            <a:r>
              <a:rPr lang="en-US" altLang="zh-CN" sz="2400" b="1" i="1" dirty="0" smtClean="0"/>
              <a:t>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</a:t>
            </a:r>
            <a:r>
              <a:rPr lang="en-US" altLang="zh-CN" sz="2400" b="1" dirty="0" smtClean="0"/>
              <a:t> </a:t>
            </a:r>
            <a:r>
              <a:rPr lang="en-US" altLang="zh-CN" sz="2400" b="1" smtClean="0"/>
              <a:t>is a </a:t>
            </a:r>
            <a:r>
              <a:rPr lang="en-US" altLang="zh-CN" sz="2400" b="1" dirty="0" smtClean="0"/>
              <a:t>string,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p</a:t>
            </a:r>
            <a:r>
              <a:rPr lang="en-US" altLang="zh-CN" sz="2400" b="1" dirty="0" smtClean="0"/>
              <a:t> </a:t>
            </a:r>
            <a:r>
              <a:rPr lang="en-US" altLang="zh-CN" sz="2400" b="1" smtClean="0"/>
              <a:t>is a </a:t>
            </a:r>
            <a:r>
              <a:rPr lang="en-US" altLang="zh-CN" sz="2400" b="1" dirty="0" smtClean="0"/>
              <a:t>pattern, that is</a:t>
            </a:r>
            <a:r>
              <a:rPr lang="en-US" altLang="zh-CN" sz="2400" b="1" smtClean="0"/>
              <a:t>, a </a:t>
            </a:r>
            <a:r>
              <a:rPr lang="en-US" altLang="zh-CN" sz="2400" b="1" dirty="0" smtClean="0"/>
              <a:t>string with the optional use of the two special characters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%</a:t>
            </a:r>
            <a:r>
              <a:rPr lang="en-US" altLang="zh-CN" sz="2400" b="1" dirty="0" smtClean="0"/>
              <a:t> and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u="sng" dirty="0" smtClean="0">
                <a:solidFill>
                  <a:srgbClr val="FFFF66"/>
                </a:solidFill>
              </a:rPr>
              <a:t> 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Matching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Ordinary characters in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 p</a:t>
            </a:r>
            <a:r>
              <a:rPr lang="en-US" altLang="zh-CN" sz="2400" b="1" dirty="0" smtClean="0"/>
              <a:t> match only themselves in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</a:t>
            </a:r>
            <a:r>
              <a:rPr lang="en-US" altLang="zh-CN" sz="2400" b="1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 smtClean="0">
                <a:solidFill>
                  <a:srgbClr val="FFFF66"/>
                </a:solidFill>
              </a:rPr>
              <a:t>%</a:t>
            </a:r>
            <a:r>
              <a:rPr lang="en-US" altLang="zh-CN" sz="2400" b="1" dirty="0" smtClean="0"/>
              <a:t> in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p</a:t>
            </a:r>
            <a:r>
              <a:rPr lang="en-US" altLang="zh-CN" sz="2400" b="1" dirty="0" smtClean="0"/>
              <a:t> matches any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sequence of 0 or more characters</a:t>
            </a:r>
            <a:r>
              <a:rPr lang="en-US" altLang="zh-CN" sz="2400" b="1" dirty="0" smtClean="0"/>
              <a:t> in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</a:t>
            </a:r>
            <a:r>
              <a:rPr lang="en-US" altLang="zh-CN" sz="2400" b="1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u="sng" dirty="0" smtClean="0">
                <a:solidFill>
                  <a:srgbClr val="FFFF66"/>
                </a:solidFill>
              </a:rPr>
              <a:t>  </a:t>
            </a:r>
            <a:r>
              <a:rPr lang="en-US" altLang="zh-CN" sz="2400" b="1" dirty="0" smtClean="0"/>
              <a:t>  in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p</a:t>
            </a:r>
            <a:r>
              <a:rPr lang="en-US" altLang="zh-CN" sz="2400" b="1" dirty="0" smtClean="0"/>
              <a:t> matches any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one character</a:t>
            </a:r>
            <a:r>
              <a:rPr lang="en-US" altLang="zh-CN" sz="2400" b="1" dirty="0" smtClean="0"/>
              <a:t> in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</a:t>
            </a:r>
            <a:r>
              <a:rPr lang="en-US" altLang="zh-CN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7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7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6.1.4 Pattern Matching in SQL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064500" cy="198958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Example 6.7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>We </a:t>
            </a:r>
            <a:r>
              <a:rPr lang="en-US" altLang="zh-CN" sz="2800" b="1"/>
              <a:t>remember </a:t>
            </a:r>
            <a:r>
              <a:rPr lang="en-US" altLang="zh-CN" sz="2800" b="1" smtClean="0"/>
              <a:t>a </a:t>
            </a:r>
            <a:r>
              <a:rPr lang="en-US" altLang="zh-CN" sz="2800" b="1" dirty="0"/>
              <a:t>movie "Star something," and we remember </a:t>
            </a:r>
            <a:r>
              <a:rPr lang="en-US" altLang="zh-CN" sz="2800" b="1" dirty="0" smtClean="0"/>
              <a:t>that </a:t>
            </a:r>
            <a:r>
              <a:rPr lang="en-US" altLang="zh-CN" sz="2800" b="1" dirty="0"/>
              <a:t>the something has four letters. How to retrieve </a:t>
            </a:r>
            <a:r>
              <a:rPr lang="en-US" altLang="zh-CN" sz="2800" b="1" dirty="0" smtClean="0"/>
              <a:t>all </a:t>
            </a:r>
            <a:r>
              <a:rPr lang="en-US" altLang="zh-CN" sz="2800" b="1" dirty="0"/>
              <a:t>such </a:t>
            </a:r>
            <a:r>
              <a:rPr lang="en-US" altLang="zh-CN" sz="2800" b="1" dirty="0" smtClean="0"/>
              <a:t>names of movies? 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67544" y="3284984"/>
            <a:ext cx="8064500" cy="28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Example 6.8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>Please search </a:t>
            </a:r>
            <a:r>
              <a:rPr lang="en-US" altLang="zh-CN" sz="2800" b="1" dirty="0"/>
              <a:t>for all movies </a:t>
            </a:r>
            <a:r>
              <a:rPr lang="en-US" altLang="zh-CN" sz="2800" b="1"/>
              <a:t>with </a:t>
            </a:r>
            <a:r>
              <a:rPr lang="en-US" altLang="zh-CN" sz="2800" b="1" smtClean="0"/>
              <a:t>a </a:t>
            </a:r>
            <a:r>
              <a:rPr lang="en-US" altLang="zh-CN" sz="2800" b="1" dirty="0"/>
              <a:t>possessive ('s) in their titles. 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6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6.1.4 Pattern Matching in SQL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064500" cy="53736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The query </a:t>
            </a:r>
            <a:r>
              <a:rPr lang="en-US" altLang="zh-CN" b="1" smtClean="0">
                <a:solidFill>
                  <a:srgbClr val="FFCC00"/>
                </a:solidFill>
              </a:rPr>
              <a:t>with a </a:t>
            </a:r>
            <a:r>
              <a:rPr lang="en-US" altLang="zh-CN" b="1" dirty="0" smtClean="0">
                <a:solidFill>
                  <a:srgbClr val="FFCC00"/>
                </a:solidFill>
              </a:rPr>
              <a:t>possessive('s):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00"/>
                </a:solidFill>
              </a:rPr>
              <a:t> '</a:t>
            </a:r>
            <a:r>
              <a:rPr lang="en-US" altLang="zh-CN" b="1" dirty="0">
                <a:solidFill>
                  <a:srgbClr val="FFCC00"/>
                </a:solidFill>
              </a:rPr>
              <a:t>'</a:t>
            </a:r>
            <a:r>
              <a:rPr lang="en-US" altLang="zh-CN" b="1" dirty="0" smtClean="0">
                <a:solidFill>
                  <a:srgbClr val="FFCC00"/>
                </a:solidFill>
              </a:rPr>
              <a:t> (2 consecutive single apostrophe) 2</a:t>
            </a:r>
            <a:r>
              <a:rPr lang="zh-CN" altLang="en-US" b="1" dirty="0" smtClean="0">
                <a:solidFill>
                  <a:srgbClr val="FFCC00"/>
                </a:solidFill>
              </a:rPr>
              <a:t>个连续单</a:t>
            </a:r>
            <a:r>
              <a:rPr lang="zh-CN" altLang="en-US" b="1" dirty="0">
                <a:solidFill>
                  <a:srgbClr val="FFCC00"/>
                </a:solidFill>
              </a:rPr>
              <a:t>撇号</a:t>
            </a:r>
            <a:r>
              <a:rPr lang="en-US" altLang="zh-CN" b="1" dirty="0" smtClean="0">
                <a:solidFill>
                  <a:srgbClr val="FFCC00"/>
                </a:solidFill>
              </a:rPr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   </a:t>
            </a:r>
          </a:p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The query </a:t>
            </a:r>
            <a:r>
              <a:rPr lang="en-US" altLang="zh-CN" b="1" smtClean="0">
                <a:solidFill>
                  <a:srgbClr val="FFCC00"/>
                </a:solidFill>
              </a:rPr>
              <a:t>with a </a:t>
            </a:r>
            <a:r>
              <a:rPr lang="en-US" altLang="zh-CN" b="1" dirty="0" smtClean="0">
                <a:solidFill>
                  <a:srgbClr val="DD4C3D"/>
                </a:solidFill>
              </a:rPr>
              <a:t>%</a:t>
            </a:r>
            <a:r>
              <a:rPr lang="en-US" altLang="zh-CN" b="1" dirty="0" smtClean="0">
                <a:solidFill>
                  <a:srgbClr val="FFCC00"/>
                </a:solidFill>
              </a:rPr>
              <a:t> or </a:t>
            </a:r>
            <a:r>
              <a:rPr lang="en-US" altLang="zh-CN" b="1" dirty="0" smtClean="0">
                <a:solidFill>
                  <a:srgbClr val="DD4C3D"/>
                </a:solidFill>
              </a:rPr>
              <a:t>_</a:t>
            </a:r>
            <a:r>
              <a:rPr lang="en-US" altLang="zh-CN" b="1" dirty="0" smtClean="0">
                <a:solidFill>
                  <a:srgbClr val="FFCC00"/>
                </a:solidFill>
              </a:rPr>
              <a:t>:</a:t>
            </a:r>
            <a:r>
              <a:rPr lang="en-US" altLang="zh-CN" b="1" dirty="0" smtClean="0"/>
              <a:t>  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 smtClean="0"/>
              <a:t>Escape Characters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FF66"/>
                </a:solidFill>
              </a:rPr>
              <a:t>WHERE  s </a:t>
            </a:r>
            <a:r>
              <a:rPr lang="en-US" altLang="zh-CN" b="1" dirty="0" smtClean="0">
                <a:solidFill>
                  <a:srgbClr val="FFCCFF"/>
                </a:solidFill>
              </a:rPr>
              <a:t>LIKE  '</a:t>
            </a:r>
            <a:r>
              <a:rPr lang="en-US" altLang="zh-CN" b="1" dirty="0" smtClean="0">
                <a:solidFill>
                  <a:srgbClr val="FFC000"/>
                </a:solidFill>
              </a:rPr>
              <a:t>x%</a:t>
            </a:r>
            <a:r>
              <a:rPr lang="en-US" altLang="zh-CN" b="1" dirty="0" smtClean="0">
                <a:solidFill>
                  <a:srgbClr val="FFCCFF"/>
                </a:solidFill>
              </a:rPr>
              <a:t>%</a:t>
            </a:r>
            <a:r>
              <a:rPr lang="en-US" altLang="zh-CN" b="1" dirty="0" smtClean="0">
                <a:solidFill>
                  <a:srgbClr val="FFC000"/>
                </a:solidFill>
              </a:rPr>
              <a:t>x%</a:t>
            </a:r>
            <a:r>
              <a:rPr lang="en-US" altLang="zh-CN" b="1" dirty="0" smtClean="0">
                <a:solidFill>
                  <a:srgbClr val="FFCCFF"/>
                </a:solidFill>
              </a:rPr>
              <a:t>' ESCAPE  'x';</a:t>
            </a:r>
          </a:p>
          <a:p>
            <a:pPr lvl="1" eaLnBrk="1" hangingPunct="1"/>
            <a:r>
              <a:rPr lang="en-US" altLang="zh-CN" b="1" dirty="0" smtClean="0"/>
              <a:t>The sequence x% is taken to </a:t>
            </a:r>
            <a:r>
              <a:rPr lang="en-US" altLang="zh-CN" b="1" smtClean="0"/>
              <a:t>be a </a:t>
            </a:r>
            <a:r>
              <a:rPr lang="en-US" altLang="zh-CN" b="1" dirty="0" smtClean="0"/>
              <a:t>single %;</a:t>
            </a:r>
          </a:p>
          <a:p>
            <a:pPr lvl="1" eaLnBrk="1" hangingPunct="1"/>
            <a:r>
              <a:rPr lang="en-US" altLang="zh-CN" b="1" dirty="0" smtClean="0"/>
              <a:t>Only the middle % has its “any string” interpretation.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FF66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 The Database Language SQL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15325" cy="43211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CC00"/>
                </a:solidFill>
              </a:rPr>
              <a:t>SQL</a:t>
            </a:r>
            <a:r>
              <a:rPr lang="zh-CN" altLang="en-US" b="1" smtClean="0">
                <a:solidFill>
                  <a:srgbClr val="FFCC00"/>
                </a:solidFill>
              </a:rPr>
              <a:t>：</a:t>
            </a:r>
            <a:r>
              <a:rPr lang="en-US" altLang="zh-CN" b="1" smtClean="0">
                <a:solidFill>
                  <a:srgbClr val="FFCC00"/>
                </a:solidFill>
              </a:rPr>
              <a:t>Structured Query Language</a:t>
            </a:r>
            <a:r>
              <a:rPr lang="en-US" altLang="zh-CN" b="1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CC00"/>
                </a:solidFill>
              </a:rPr>
              <a:t>Main contents of SQL:</a:t>
            </a:r>
          </a:p>
          <a:p>
            <a:pPr lvl="1" eaLnBrk="1" hangingPunct="1"/>
            <a:r>
              <a:rPr lang="en-US" altLang="zh-CN" b="1" smtClean="0"/>
              <a:t>DQL (select)</a:t>
            </a:r>
          </a:p>
          <a:p>
            <a:pPr lvl="1" eaLnBrk="1" hangingPunct="1"/>
            <a:r>
              <a:rPr lang="en-US" altLang="zh-CN" b="1" smtClean="0"/>
              <a:t>DML (insert, delete, update)</a:t>
            </a:r>
          </a:p>
          <a:p>
            <a:pPr lvl="1" eaLnBrk="1" hangingPunct="1"/>
            <a:r>
              <a:rPr lang="en-US" altLang="zh-CN" b="1" smtClean="0"/>
              <a:t>DDL (create, drop, alter, ...)</a:t>
            </a:r>
          </a:p>
          <a:p>
            <a:pPr lvl="1" eaLnBrk="1" hangingPunct="1"/>
            <a:r>
              <a:rPr lang="en-US" altLang="zh-CN" b="1" smtClean="0"/>
              <a:t>DCL (grant, revoke,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6.1.5 Dates and Times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804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The general format of </a:t>
            </a:r>
            <a:r>
              <a:rPr lang="en-US" altLang="zh-CN" sz="2800" b="1" dirty="0" smtClean="0">
                <a:solidFill>
                  <a:srgbClr val="DD4C3D"/>
                </a:solidFill>
              </a:rPr>
              <a:t>date</a:t>
            </a:r>
            <a:r>
              <a:rPr lang="en-US" altLang="zh-CN" sz="2800" b="1" dirty="0" smtClean="0"/>
              <a:t>: '</a:t>
            </a:r>
            <a:r>
              <a:rPr lang="en-US" altLang="zh-CN" sz="2800" b="1" dirty="0" err="1" smtClean="0"/>
              <a:t>yyyy</a:t>
            </a:r>
            <a:r>
              <a:rPr lang="en-US" altLang="zh-CN" sz="2800" b="1" dirty="0" smtClean="0"/>
              <a:t>-mm-</a:t>
            </a:r>
            <a:r>
              <a:rPr lang="en-US" altLang="zh-CN" sz="2800" b="1" dirty="0" err="1" smtClean="0"/>
              <a:t>dd</a:t>
            </a:r>
            <a:r>
              <a:rPr lang="en-US" altLang="zh-CN" sz="2800" b="1" dirty="0" smtClean="0"/>
              <a:t>', 'mm/</a:t>
            </a:r>
            <a:r>
              <a:rPr lang="en-US" altLang="zh-CN" sz="2800" b="1" dirty="0" err="1" smtClean="0"/>
              <a:t>dd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yyyy</a:t>
            </a:r>
            <a:r>
              <a:rPr lang="en-US" altLang="zh-CN" sz="2800" b="1" dirty="0" smtClean="0"/>
              <a:t>', or '</a:t>
            </a:r>
            <a:r>
              <a:rPr lang="en-US" altLang="zh-CN" sz="2800" b="1" dirty="0" err="1" smtClean="0"/>
              <a:t>dd</a:t>
            </a:r>
            <a:r>
              <a:rPr lang="en-US" altLang="zh-CN" sz="2800" b="1" dirty="0" smtClean="0"/>
              <a:t> mmm </a:t>
            </a:r>
            <a:r>
              <a:rPr lang="en-US" altLang="zh-CN" sz="2800" b="1" dirty="0" err="1" smtClean="0"/>
              <a:t>yyyy</a:t>
            </a:r>
            <a:r>
              <a:rPr lang="en-US" altLang="zh-CN" sz="2800" b="1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The general format of </a:t>
            </a:r>
            <a:r>
              <a:rPr lang="en-US" altLang="zh-CN" sz="2800" b="1" dirty="0" smtClean="0">
                <a:solidFill>
                  <a:srgbClr val="DD4C3D"/>
                </a:solidFill>
              </a:rPr>
              <a:t>time</a:t>
            </a:r>
            <a:r>
              <a:rPr lang="en-US" altLang="zh-CN" sz="2800" b="1" dirty="0" smtClean="0"/>
              <a:t>: '</a:t>
            </a:r>
            <a:r>
              <a:rPr lang="en-US" altLang="zh-CN" sz="2800" b="1" dirty="0" err="1" smtClean="0"/>
              <a:t>hh:mm:ss.sssss</a:t>
            </a:r>
            <a:r>
              <a:rPr lang="en-US" altLang="zh-CN" sz="2800" b="1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On the military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CC00"/>
                </a:solidFill>
              </a:rPr>
              <a:t>d1&lt;d2 means that d1 is earlier than d2.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u="sng" dirty="0" smtClean="0">
                <a:solidFill>
                  <a:srgbClr val="FFCC00"/>
                </a:solidFill>
              </a:rPr>
              <a:t>d </a:t>
            </a:r>
            <a:r>
              <a:rPr lang="en-US" altLang="zh-CN" sz="2800" b="1" u="sng" dirty="0" smtClean="0">
                <a:solidFill>
                  <a:srgbClr val="FFCCCC"/>
                </a:solidFill>
              </a:rPr>
              <a:t>BETWEEN</a:t>
            </a:r>
            <a:r>
              <a:rPr lang="en-US" altLang="zh-CN" sz="2800" b="1" u="sng" dirty="0" smtClean="0">
                <a:solidFill>
                  <a:srgbClr val="FFCC00"/>
                </a:solidFill>
              </a:rPr>
              <a:t> d1 </a:t>
            </a:r>
            <a:r>
              <a:rPr lang="en-US" altLang="zh-CN" sz="2800" b="1" u="sng" dirty="0">
                <a:solidFill>
                  <a:srgbClr val="FFCCCC"/>
                </a:solidFill>
              </a:rPr>
              <a:t>AND</a:t>
            </a:r>
            <a:r>
              <a:rPr lang="en-US" altLang="zh-CN" sz="2800" b="1" u="sng" dirty="0" smtClean="0">
                <a:solidFill>
                  <a:srgbClr val="FFCC00"/>
                </a:solidFill>
              </a:rPr>
              <a:t> d2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is equivalent to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    </a:t>
            </a:r>
            <a:r>
              <a:rPr lang="en-US" altLang="zh-CN" sz="2800" b="1" u="sng" dirty="0" smtClean="0">
                <a:solidFill>
                  <a:srgbClr val="FFCC00"/>
                </a:solidFill>
              </a:rPr>
              <a:t>d&gt;=d1 AND d&lt;=d2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b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9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9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6.1.6 Null Values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162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Null represent value unknown or value inapplicable(</a:t>
            </a:r>
            <a:r>
              <a:rPr lang="zh-CN" altLang="en-US" b="1" dirty="0" smtClean="0">
                <a:solidFill>
                  <a:srgbClr val="FFCC00"/>
                </a:solidFill>
              </a:rPr>
              <a:t>不适用</a:t>
            </a:r>
            <a:r>
              <a:rPr lang="en-US" altLang="zh-CN" b="1" dirty="0" smtClean="0">
                <a:solidFill>
                  <a:srgbClr val="FFCC00"/>
                </a:solidFill>
              </a:rPr>
              <a:t>) or value withheld.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Sometimes we need operate on NULL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6.1.6 Null Values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32923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Two important rules of operations on Nulls:</a:t>
            </a:r>
          </a:p>
          <a:p>
            <a:pPr lvl="1" eaLnBrk="1" hangingPunct="1"/>
            <a:r>
              <a:rPr lang="en-US" altLang="zh-CN" b="1" dirty="0" smtClean="0"/>
              <a:t>When we operate </a:t>
            </a:r>
            <a:r>
              <a:rPr lang="en-US" altLang="zh-CN" b="1" smtClean="0"/>
              <a:t>on a </a:t>
            </a:r>
            <a:r>
              <a:rPr lang="en-US" altLang="zh-CN" b="1" dirty="0" smtClean="0"/>
              <a:t>NULL and any other value, using an </a:t>
            </a:r>
            <a:r>
              <a:rPr lang="en-US" altLang="zh-CN" b="1" dirty="0" smtClean="0">
                <a:solidFill>
                  <a:srgbClr val="FFC000"/>
                </a:solidFill>
              </a:rPr>
              <a:t>arithmetic operator</a:t>
            </a:r>
            <a:r>
              <a:rPr lang="en-US" altLang="zh-CN" b="1" dirty="0" smtClean="0"/>
              <a:t> like ×or 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, the result is NULL.</a:t>
            </a:r>
          </a:p>
          <a:p>
            <a:pPr lvl="1" eaLnBrk="1" hangingPunct="1"/>
            <a:r>
              <a:rPr lang="en-US" altLang="zh-CN" b="1" dirty="0" smtClean="0"/>
              <a:t>When we </a:t>
            </a:r>
            <a:r>
              <a:rPr lang="en-US" altLang="zh-CN" b="1" smtClean="0"/>
              <a:t>compare a </a:t>
            </a:r>
            <a:r>
              <a:rPr lang="en-US" altLang="zh-CN" b="1" dirty="0" smtClean="0"/>
              <a:t>NULL value and any other value, using an </a:t>
            </a:r>
            <a:r>
              <a:rPr lang="en-US" altLang="zh-CN" b="1" dirty="0" smtClean="0">
                <a:solidFill>
                  <a:srgbClr val="FFC000"/>
                </a:solidFill>
              </a:rPr>
              <a:t>comparison operator</a:t>
            </a:r>
            <a:r>
              <a:rPr lang="en-US" altLang="zh-CN" b="1" dirty="0" smtClean="0"/>
              <a:t> like 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or </a:t>
            </a:r>
            <a:r>
              <a:rPr lang="zh-CN" altLang="zh-CN" b="1" dirty="0" smtClean="0"/>
              <a:t>＞</a:t>
            </a:r>
            <a:r>
              <a:rPr lang="en-US" altLang="zh-CN" b="1" dirty="0" smtClean="0"/>
              <a:t>, the result is </a:t>
            </a:r>
            <a:r>
              <a:rPr lang="en-US" altLang="zh-CN" b="1" dirty="0" smtClean="0">
                <a:solidFill>
                  <a:srgbClr val="FFCCCC"/>
                </a:solidFill>
              </a:rPr>
              <a:t>UNKNOWN</a:t>
            </a:r>
            <a:r>
              <a:rPr lang="zh-CN" altLang="en-US" b="1" dirty="0" smtClean="0">
                <a:solidFill>
                  <a:srgbClr val="FFCCCC"/>
                </a:solidFill>
              </a:rPr>
              <a:t>（</a:t>
            </a:r>
            <a:r>
              <a:rPr lang="en-US" altLang="zh-CN" b="1" dirty="0">
                <a:solidFill>
                  <a:srgbClr val="FFFF00"/>
                </a:solidFill>
              </a:rPr>
              <a:t> i.e.,  NULL </a:t>
            </a:r>
            <a:r>
              <a:rPr lang="zh-CN" altLang="en-US" b="1" dirty="0" smtClean="0">
                <a:solidFill>
                  <a:srgbClr val="FFCCCC"/>
                </a:solidFill>
              </a:rPr>
              <a:t>）</a:t>
            </a:r>
            <a:r>
              <a:rPr lang="en-US" altLang="zh-CN" b="1" dirty="0" smtClean="0">
                <a:solidFill>
                  <a:srgbClr val="FFCCCC"/>
                </a:solidFill>
              </a:rPr>
              <a:t>.</a:t>
            </a:r>
          </a:p>
          <a:p>
            <a:pPr eaLnBrk="1" hangingPunct="1"/>
            <a:r>
              <a:rPr lang="en-US" altLang="zh-CN" b="1" dirty="0" smtClean="0">
                <a:solidFill>
                  <a:srgbClr val="FFFF66"/>
                </a:solidFill>
              </a:rPr>
              <a:t>Notice that NULL is </a:t>
            </a:r>
            <a:r>
              <a:rPr lang="en-US" altLang="zh-CN" b="1" smtClean="0">
                <a:solidFill>
                  <a:srgbClr val="FFFF66"/>
                </a:solidFill>
              </a:rPr>
              <a:t>not a </a:t>
            </a:r>
            <a:r>
              <a:rPr lang="en-US" altLang="zh-CN" b="1" dirty="0" smtClean="0">
                <a:solidFill>
                  <a:srgbClr val="FFFF66"/>
                </a:solidFill>
              </a:rPr>
              <a:t>constant</a:t>
            </a:r>
            <a:r>
              <a:rPr lang="en-US" altLang="zh-CN" b="1" dirty="0" smtClean="0"/>
              <a:t>, and it can’t be an operand explicitly, </a:t>
            </a:r>
            <a:r>
              <a:rPr lang="en-US" altLang="zh-CN" b="1" smtClean="0"/>
              <a:t>such as </a:t>
            </a:r>
            <a:r>
              <a:rPr lang="en-US" altLang="zh-CN" b="1" dirty="0" smtClean="0"/>
              <a:t>NULL+3.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6.1.6 Null Values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8688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The way to ask if an expression has the value NULL: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FF66"/>
                </a:solidFill>
              </a:rPr>
              <a:t>Expression IS [NOT] NULL</a:t>
            </a:r>
          </a:p>
          <a:p>
            <a:pPr lvl="1" eaLnBrk="1" hangingPunct="1"/>
            <a:r>
              <a:rPr lang="en-US" altLang="zh-CN" b="1" dirty="0" smtClean="0"/>
              <a:t>The result is TURE or FALSE.</a:t>
            </a:r>
          </a:p>
          <a:p>
            <a:pPr lvl="1" eaLnBrk="1" hangingPunct="1"/>
            <a:endParaRPr lang="en-US" altLang="zh-CN" b="1" dirty="0">
              <a:solidFill>
                <a:srgbClr val="FFCC00"/>
              </a:solidFill>
            </a:endParaRPr>
          </a:p>
          <a:p>
            <a:pPr marL="57150" indent="0" eaLnBrk="1" hangingPunct="1"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altLang="zh-CN" dirty="0"/>
              <a:t>SELECT NULL &gt; 3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smtClean="0"/>
              <a:t>NULL + 3;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NULL is null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6.1.7 The Truth-value Unknown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70000"/>
            <a:ext cx="7704138" cy="19429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</a:rPr>
              <a:t>Three truth-values:</a:t>
            </a:r>
            <a:r>
              <a:rPr lang="en-US" altLang="zh-CN" sz="2400" b="1" dirty="0" smtClean="0"/>
              <a:t> TRUE, FALSE and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UNKNOWN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dirty="0" smtClean="0"/>
              <a:t>If s</a:t>
            </a:r>
            <a:r>
              <a:rPr lang="zh-CN" altLang="zh-CN" dirty="0" smtClean="0"/>
              <a:t>et </a:t>
            </a:r>
            <a:r>
              <a:rPr lang="zh-CN" altLang="zh-CN" dirty="0"/>
              <a:t>True=1;</a:t>
            </a:r>
            <a:r>
              <a:rPr lang="en-US" altLang="zh-CN" dirty="0"/>
              <a:t> </a:t>
            </a:r>
            <a:r>
              <a:rPr lang="zh-CN" altLang="zh-CN" dirty="0"/>
              <a:t>False=0;</a:t>
            </a:r>
            <a:r>
              <a:rPr lang="en-US" altLang="zh-CN" dirty="0"/>
              <a:t> </a:t>
            </a:r>
            <a:r>
              <a:rPr lang="zh-CN" altLang="zh-CN" dirty="0"/>
              <a:t>Unknown=</a:t>
            </a:r>
            <a:r>
              <a:rPr lang="en-US" altLang="zh-CN" dirty="0" smtClean="0"/>
              <a:t>1/2,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dirty="0" smtClean="0"/>
              <a:t>Then  </a:t>
            </a:r>
            <a:r>
              <a:rPr lang="es-ES" altLang="zh-CN" dirty="0" smtClean="0"/>
              <a:t>x </a:t>
            </a:r>
            <a:r>
              <a:rPr lang="es-ES" altLang="zh-CN" dirty="0">
                <a:solidFill>
                  <a:srgbClr val="FF0000"/>
                </a:solidFill>
              </a:rPr>
              <a:t>AND</a:t>
            </a:r>
            <a:r>
              <a:rPr lang="es-ES" altLang="zh-CN" dirty="0"/>
              <a:t> y = </a:t>
            </a:r>
            <a:r>
              <a:rPr lang="es-ES" altLang="zh-CN" dirty="0">
                <a:solidFill>
                  <a:srgbClr val="FF0000"/>
                </a:solidFill>
              </a:rPr>
              <a:t>Min</a:t>
            </a:r>
            <a:r>
              <a:rPr lang="es-ES" altLang="zh-CN" dirty="0"/>
              <a:t>(x, y</a:t>
            </a:r>
            <a:r>
              <a:rPr lang="es-ES" altLang="zh-CN" dirty="0" smtClean="0"/>
              <a:t>)</a:t>
            </a:r>
            <a:r>
              <a:rPr lang="zh-CN" altLang="en-US" dirty="0" smtClean="0"/>
              <a:t>，</a:t>
            </a:r>
            <a:r>
              <a:rPr lang="es-ES" altLang="zh-CN" dirty="0" smtClean="0"/>
              <a:t>x </a:t>
            </a:r>
            <a:r>
              <a:rPr lang="es-ES" altLang="zh-CN" dirty="0">
                <a:solidFill>
                  <a:srgbClr val="FF0000"/>
                </a:solidFill>
              </a:rPr>
              <a:t>OR</a:t>
            </a:r>
            <a:r>
              <a:rPr lang="es-ES" altLang="zh-CN" dirty="0"/>
              <a:t> y = </a:t>
            </a:r>
            <a:r>
              <a:rPr lang="es-ES" altLang="zh-CN" dirty="0">
                <a:solidFill>
                  <a:srgbClr val="FF0000"/>
                </a:solidFill>
              </a:rPr>
              <a:t>Max</a:t>
            </a:r>
            <a:r>
              <a:rPr lang="es-ES" altLang="zh-CN" dirty="0"/>
              <a:t>(x, y)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105150" y="2957513"/>
            <a:ext cx="7159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113088" y="3032125"/>
            <a:ext cx="7159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53075"/>
              </p:ext>
            </p:extLst>
          </p:nvPr>
        </p:nvGraphicFramePr>
        <p:xfrm>
          <a:off x="573422" y="2492896"/>
          <a:ext cx="8113380" cy="417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2676"/>
                <a:gridCol w="1622676"/>
                <a:gridCol w="1622676"/>
                <a:gridCol w="1622676"/>
                <a:gridCol w="1622676"/>
              </a:tblGrid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n-US" sz="2000" u="none" strike="noStrike" dirty="0">
                          <a:effectLst/>
                        </a:rPr>
                        <a:t> 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n-US" sz="2000" u="none" strike="noStrike" dirty="0">
                          <a:effectLst/>
                        </a:rPr>
                        <a:t> 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n-US" sz="2000" u="none" strike="noStrike" dirty="0">
                          <a:effectLst/>
                        </a:rPr>
                        <a:t> 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UNKNOWN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UNKNOWN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UNKNOWN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UNKNOWN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UNKNOWN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61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9" marR="8049" marT="8049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33375"/>
            <a:ext cx="7772400" cy="649288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6.1.7 The Truth-value Unknown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135938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Only the tuple for which the condition has the value </a:t>
            </a:r>
            <a:r>
              <a:rPr lang="en-US" altLang="zh-CN" b="1" dirty="0" smtClean="0">
                <a:solidFill>
                  <a:srgbClr val="FFC000"/>
                </a:solidFill>
              </a:rPr>
              <a:t>TRUE</a:t>
            </a:r>
            <a:r>
              <a:rPr lang="en-US" altLang="zh-CN" b="1" dirty="0" smtClean="0"/>
              <a:t> become part of the answer.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FFFF66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Example 6.10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Please find an equivalent way to present the following query.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/>
              <a:t>*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FROM Movies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/>
              <a:t>WHERE length &lt;= 120 OR length&gt; 120; 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105150" y="2957513"/>
            <a:ext cx="7159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13088" y="3032125"/>
            <a:ext cx="7159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6.1.8 Ordering the Output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39850"/>
            <a:ext cx="8064500" cy="5329238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FFCC00"/>
                </a:solidFill>
              </a:rPr>
              <a:t>ORDER BY clauses: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solidFill>
                  <a:srgbClr val="FFCCCC"/>
                </a:solidFill>
              </a:rPr>
              <a:t>ORDER BY {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expression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 |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integer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} [</a:t>
            </a:r>
            <a:r>
              <a:rPr lang="en-US" altLang="zh-CN" sz="2400" b="1" u="sng" dirty="0" smtClean="0">
                <a:solidFill>
                  <a:srgbClr val="FFCCCC"/>
                </a:solidFill>
              </a:rPr>
              <a:t>ASC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 | DESC], ...</a:t>
            </a:r>
          </a:p>
          <a:p>
            <a:pPr lvl="1" eaLnBrk="1" hangingPunct="1"/>
            <a:r>
              <a:rPr lang="en-US" altLang="zh-CN" sz="2400" b="1" dirty="0" smtClean="0"/>
              <a:t>Adjust the order of rows.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C000"/>
                </a:solidFill>
              </a:rPr>
              <a:t>ASC</a:t>
            </a:r>
            <a:r>
              <a:rPr lang="en-US" altLang="zh-CN" sz="2400" b="1" dirty="0" smtClean="0"/>
              <a:t> for ascending (default), and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DESC</a:t>
            </a:r>
            <a:r>
              <a:rPr lang="en-US" altLang="zh-CN" sz="2400" b="1" dirty="0" smtClean="0"/>
              <a:t> for descending.</a:t>
            </a:r>
          </a:p>
          <a:p>
            <a:pPr lvl="1" eaLnBrk="1" hangingPunct="1"/>
            <a:r>
              <a:rPr lang="en-US" altLang="zh-CN" sz="2400" b="1" dirty="0"/>
              <a:t>We can use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sequence numbers </a:t>
            </a:r>
            <a:r>
              <a:rPr lang="en-US" altLang="zh-CN" sz="2400" b="1" dirty="0"/>
              <a:t>of the attributes instead of the </a:t>
            </a:r>
            <a:r>
              <a:rPr lang="en-US" altLang="zh-CN" sz="2400" b="1" dirty="0">
                <a:solidFill>
                  <a:srgbClr val="FFFF00"/>
                </a:solidFill>
              </a:rPr>
              <a:t>names</a:t>
            </a:r>
            <a:r>
              <a:rPr lang="en-US" altLang="zh-CN" sz="2400" b="1" dirty="0"/>
              <a:t>.</a:t>
            </a:r>
          </a:p>
          <a:p>
            <a:pPr lvl="1" eaLnBrk="1" hangingPunct="1"/>
            <a:endParaRPr lang="en-US" altLang="zh-CN" sz="2400" b="1" dirty="0" smtClean="0"/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CC00"/>
                </a:solidFill>
              </a:rPr>
              <a:t>Example 6.10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/>
              <a:t>To get the movies listed by length, shortest first, and among movies of equal </a:t>
            </a:r>
            <a:r>
              <a:rPr lang="en-US" altLang="zh-CN" sz="2400" b="1" dirty="0" smtClean="0"/>
              <a:t>length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alphabetically.</a:t>
            </a:r>
          </a:p>
          <a:p>
            <a:pPr lvl="1" eaLnBrk="1" hangingPunct="1">
              <a:buFontTx/>
              <a:buNone/>
            </a:pPr>
            <a:endParaRPr lang="en-US" altLang="zh-CN" sz="2400" b="1" dirty="0" smtClean="0">
              <a:solidFill>
                <a:srgbClr val="FF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0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 Simple Queries in SQL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39850"/>
            <a:ext cx="8064500" cy="45370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Exercise:</a:t>
            </a:r>
            <a:endParaRPr lang="en-US" altLang="zh-CN" dirty="0" smtClean="0">
              <a:solidFill>
                <a:srgbClr val="FFCC00"/>
              </a:solidFill>
            </a:endParaRPr>
          </a:p>
          <a:p>
            <a:pPr lvl="1" eaLnBrk="1" hangingPunct="1"/>
            <a:r>
              <a:rPr lang="en-US" altLang="zh-CN" b="1" dirty="0" smtClean="0"/>
              <a:t>P256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 Queries Involving More than One Relation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0037" cy="5183187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Interesting queries often combine data from more than one relation.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FF66"/>
                </a:solidFill>
              </a:rPr>
              <a:t>We can address(</a:t>
            </a:r>
            <a:r>
              <a:rPr lang="zh-CN" altLang="en-US" sz="2800" b="1" dirty="0" smtClean="0">
                <a:solidFill>
                  <a:srgbClr val="FFFF66"/>
                </a:solidFill>
              </a:rPr>
              <a:t>处理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 several relations in one query by listing them all in the FROM clause.</a:t>
            </a:r>
          </a:p>
          <a:p>
            <a:pPr eaLnBrk="1" hangingPunct="1"/>
            <a:r>
              <a:rPr lang="en-US" altLang="zh-CN" sz="2800" b="1" dirty="0" smtClean="0"/>
              <a:t>Distinguish attributes of the same name by </a:t>
            </a:r>
            <a:r>
              <a:rPr lang="en-US" altLang="zh-CN" sz="2800" b="1" dirty="0" smtClean="0">
                <a:latin typeface="Tahoma" pitchFamily="34" charset="0"/>
              </a:rPr>
              <a:t>“</a:t>
            </a:r>
            <a:r>
              <a:rPr lang="en-US" altLang="zh-CN" sz="2800" b="1" dirty="0" smtClean="0"/>
              <a:t>&lt;relation&gt;.&lt;attribute&gt;</a:t>
            </a:r>
            <a:r>
              <a:rPr lang="en-US" altLang="zh-CN" sz="2800" b="1" dirty="0" smtClean="0">
                <a:latin typeface="Tahoma" pitchFamily="34" charset="0"/>
              </a:rPr>
              <a:t>”</a:t>
            </a:r>
            <a:endParaRPr lang="en-US" altLang="zh-CN" sz="28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Select</a:t>
            </a:r>
            <a:r>
              <a:rPr lang="en-US" altLang="zh-CN" b="1" dirty="0" smtClean="0">
                <a:solidFill>
                  <a:srgbClr val="FFFF66"/>
                </a:solidFill>
              </a:rPr>
              <a:t>  R1.number, R2.number, …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CCFF"/>
                </a:solidFill>
              </a:rPr>
              <a:t>From  R1, R2</a:t>
            </a:r>
          </a:p>
        </p:txBody>
      </p:sp>
    </p:spTree>
    <p:extLst>
      <p:ext uri="{BB962C8B-B14F-4D97-AF65-F5344CB8AC3E}">
        <p14:creationId xmlns:p14="http://schemas.microsoft.com/office/powerpoint/2010/main" val="13864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/>
              <a:t>Database Schema</a:t>
            </a:r>
            <a:endParaRPr lang="en-US" altLang="zh-CN" sz="3200" b="1" dirty="0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0037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b="1" dirty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/>
              <a:t>Movies(</a:t>
            </a:r>
            <a:r>
              <a:rPr lang="en-US" altLang="zh-CN" sz="2800" b="1" u="sng" dirty="0">
                <a:solidFill>
                  <a:srgbClr val="FFFF99"/>
                </a:solidFill>
              </a:rPr>
              <a:t>title, year</a:t>
            </a:r>
            <a:r>
              <a:rPr lang="en-US" altLang="zh-CN" sz="2800" b="1" dirty="0"/>
              <a:t>, length, genre, </a:t>
            </a:r>
            <a:r>
              <a:rPr lang="en-US" altLang="zh-CN" sz="2800" b="1" dirty="0" err="1"/>
              <a:t>studioName</a:t>
            </a:r>
            <a:r>
              <a:rPr lang="en-US" altLang="zh-CN" sz="2800" b="1" dirty="0"/>
              <a:t>, </a:t>
            </a:r>
            <a:r>
              <a:rPr lang="en-US" altLang="zh-CN" sz="2800" b="1" dirty="0" err="1">
                <a:solidFill>
                  <a:srgbClr val="FFCCCC"/>
                </a:solidFill>
              </a:rPr>
              <a:t>producerC</a:t>
            </a:r>
            <a:r>
              <a:rPr lang="en-US" altLang="zh-CN" sz="2800" b="1" dirty="0">
                <a:solidFill>
                  <a:srgbClr val="FFCCCC"/>
                </a:solidFill>
              </a:rPr>
              <a:t>#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MovieStar</a:t>
            </a:r>
            <a:r>
              <a:rPr lang="en-US" altLang="zh-CN" sz="2800" b="1" dirty="0"/>
              <a:t>(</a:t>
            </a:r>
            <a:r>
              <a:rPr lang="en-US" altLang="zh-CN" sz="2800" b="1" u="sng" dirty="0">
                <a:solidFill>
                  <a:srgbClr val="FFFF99"/>
                </a:solidFill>
              </a:rPr>
              <a:t>name</a:t>
            </a:r>
            <a:r>
              <a:rPr lang="en-US" altLang="zh-CN" sz="2800" b="1" dirty="0"/>
              <a:t>, address, gender, birthdate)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StarsIn</a:t>
            </a:r>
            <a:r>
              <a:rPr lang="en-US" altLang="zh-CN" sz="2800" b="1" dirty="0"/>
              <a:t>(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movieTitle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movieYear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starName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MovieExec</a:t>
            </a:r>
            <a:r>
              <a:rPr lang="en-US" altLang="zh-CN" sz="2800" b="1" dirty="0"/>
              <a:t>(name, address, </a:t>
            </a:r>
            <a:r>
              <a:rPr lang="en-US" altLang="zh-CN" sz="2800" b="1" u="sng" dirty="0">
                <a:solidFill>
                  <a:srgbClr val="FFFF66"/>
                </a:solidFill>
              </a:rPr>
              <a:t>cert#,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netWorth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/>
              <a:t>Studio(</a:t>
            </a:r>
            <a:r>
              <a:rPr lang="en-US" altLang="zh-CN" sz="2800" b="1" u="sng" dirty="0">
                <a:solidFill>
                  <a:srgbClr val="FFFF99"/>
                </a:solidFill>
              </a:rPr>
              <a:t>name</a:t>
            </a:r>
            <a:r>
              <a:rPr lang="en-US" altLang="zh-CN" sz="2800" b="1" dirty="0"/>
              <a:t>, address, </a:t>
            </a:r>
            <a:r>
              <a:rPr lang="en-US" altLang="zh-CN" sz="2800" b="1" dirty="0" err="1">
                <a:solidFill>
                  <a:srgbClr val="FFCCCC"/>
                </a:solidFill>
              </a:rPr>
              <a:t>presC</a:t>
            </a:r>
            <a:r>
              <a:rPr lang="en-US" altLang="zh-CN" sz="2800" b="1" dirty="0">
                <a:solidFill>
                  <a:srgbClr val="FFCCCC"/>
                </a:solidFill>
              </a:rPr>
              <a:t>#</a:t>
            </a:r>
            <a:r>
              <a:rPr lang="en-US" altLang="zh-CN" sz="2800" b="1" dirty="0">
                <a:solidFill>
                  <a:srgbClr val="FFFF66"/>
                </a:solidFill>
              </a:rPr>
              <a:t>)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231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 The Database Language SQL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1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270000"/>
            <a:ext cx="8315325" cy="53276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SQL is a very-high-level language.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Say </a:t>
            </a:r>
            <a:r>
              <a:rPr lang="en-US" altLang="zh-CN" sz="2400" b="1" dirty="0" smtClean="0">
                <a:latin typeface="Tahoma" pitchFamily="34" charset="0"/>
              </a:rPr>
              <a:t>“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what to do</a:t>
            </a:r>
            <a:r>
              <a:rPr lang="en-US" altLang="zh-CN" sz="2400" b="1" dirty="0" smtClean="0">
                <a:latin typeface="Tahoma" pitchFamily="34" charset="0"/>
              </a:rPr>
              <a:t>”</a:t>
            </a:r>
            <a:r>
              <a:rPr lang="en-US" altLang="zh-CN" sz="2400" b="1" dirty="0" smtClean="0"/>
              <a:t> rather than </a:t>
            </a:r>
            <a:r>
              <a:rPr lang="en-US" altLang="zh-CN" sz="2400" b="1" dirty="0" smtClean="0">
                <a:latin typeface="Tahoma" pitchFamily="34" charset="0"/>
              </a:rPr>
              <a:t>“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how to do it</a:t>
            </a:r>
            <a:r>
              <a:rPr lang="en-US" altLang="zh-CN" sz="2400" b="1" dirty="0" smtClean="0"/>
              <a:t>.</a:t>
            </a:r>
            <a:r>
              <a:rPr lang="en-US" altLang="zh-CN" sz="2400" b="1" dirty="0" smtClean="0">
                <a:latin typeface="Tahoma" pitchFamily="34" charset="0"/>
              </a:rPr>
              <a:t>”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Avoid a lot of data-manipulation details needed in procedural languages like C++ or Java.</a:t>
            </a:r>
          </a:p>
          <a:p>
            <a:pPr eaLnBrk="1" hangingPunct="1"/>
            <a:r>
              <a:rPr lang="en-US" altLang="zh-CN" sz="2800" b="1" dirty="0" smtClean="0"/>
              <a:t>Database management system </a:t>
            </a:r>
            <a:r>
              <a:rPr lang="en-US" altLang="zh-CN" sz="2800" b="1" i="1" dirty="0" smtClean="0">
                <a:solidFill>
                  <a:srgbClr val="FFFF66"/>
                </a:solidFill>
              </a:rPr>
              <a:t>figures out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计算出</a:t>
            </a:r>
            <a:r>
              <a:rPr lang="en-US" altLang="zh-CN" sz="2800" b="1" dirty="0" smtClean="0"/>
              <a:t>) </a:t>
            </a:r>
            <a:r>
              <a:rPr lang="en-US" altLang="zh-CN" sz="2800" b="1" dirty="0" smtClean="0">
                <a:latin typeface="Tahoma" pitchFamily="34" charset="0"/>
              </a:rPr>
              <a:t>“</a:t>
            </a:r>
            <a:r>
              <a:rPr lang="en-US" altLang="zh-CN" sz="2800" b="1" dirty="0" smtClean="0"/>
              <a:t>best</a:t>
            </a:r>
            <a:r>
              <a:rPr lang="en-US" altLang="zh-CN" sz="2800" b="1" dirty="0" smtClean="0">
                <a:latin typeface="Tahoma" pitchFamily="34" charset="0"/>
              </a:rPr>
              <a:t>”</a:t>
            </a:r>
            <a:r>
              <a:rPr lang="en-US" altLang="zh-CN" sz="2800" b="1" dirty="0" smtClean="0"/>
              <a:t> way to execute query called </a:t>
            </a:r>
            <a:r>
              <a:rPr lang="en-US" altLang="zh-CN" sz="2800" b="1" dirty="0" smtClean="0">
                <a:latin typeface="Tahoma" pitchFamily="34" charset="0"/>
              </a:rPr>
              <a:t>“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query optimization(</a:t>
            </a:r>
            <a:r>
              <a:rPr lang="zh-CN" altLang="en-US" sz="2800" b="1" dirty="0" smtClean="0">
                <a:solidFill>
                  <a:srgbClr val="FFFF66"/>
                </a:solidFill>
              </a:rPr>
              <a:t>查询优化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</a:t>
            </a:r>
            <a:r>
              <a:rPr lang="en-US" altLang="zh-CN" sz="2800" b="1" dirty="0" smtClean="0"/>
              <a:t>.</a:t>
            </a:r>
            <a:r>
              <a:rPr lang="en-US" altLang="zh-CN" sz="2800" b="1" dirty="0" smtClean="0">
                <a:latin typeface="Tahoma" pitchFamily="34" charset="0"/>
              </a:rPr>
              <a:t>”</a:t>
            </a:r>
            <a:endParaRPr lang="en-US" altLang="zh-CN" sz="2800" b="1" dirty="0" smtClean="0"/>
          </a:p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SQL and relational algebra: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An important core(</a:t>
            </a:r>
            <a:r>
              <a:rPr lang="zh-CN" altLang="en-US" sz="2400" b="1" dirty="0" smtClean="0"/>
              <a:t>核心</a:t>
            </a:r>
            <a:r>
              <a:rPr lang="en-US" altLang="zh-CN" sz="2400" b="1" dirty="0" smtClean="0"/>
              <a:t>) of SQL is equivalent to relational algebra.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There are many important features of SQL that go beyond(</a:t>
            </a:r>
            <a:r>
              <a:rPr lang="zh-CN" altLang="en-US" sz="2400" b="1" dirty="0" smtClean="0"/>
              <a:t>超越</a:t>
            </a:r>
            <a:r>
              <a:rPr lang="en-US" altLang="zh-CN" sz="2400" b="1" dirty="0" smtClean="0"/>
              <a:t>) what is found in relational algebra, such as aggregation(</a:t>
            </a:r>
            <a:r>
              <a:rPr lang="zh-CN" altLang="en-US" sz="2400" b="1" dirty="0" smtClean="0"/>
              <a:t>聚合</a:t>
            </a:r>
            <a:r>
              <a:rPr lang="en-US" altLang="zh-CN" sz="2400" b="1" dirty="0" smtClean="0"/>
              <a:t>) and database updates.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1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21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21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6.2.1 Products and Joins in SQL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632700" cy="5113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Select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      From  R1, R2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is equal to relational-algebra queries:</a:t>
            </a:r>
            <a:r>
              <a:rPr lang="en-US" altLang="zh-CN" sz="2800" dirty="0" smtClean="0"/>
              <a:t>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      R1 × </a:t>
            </a:r>
            <a:r>
              <a:rPr lang="en-US" altLang="zh-CN" sz="2800" b="1" dirty="0">
                <a:solidFill>
                  <a:srgbClr val="FFFF00"/>
                </a:solidFill>
              </a:rPr>
              <a:t>R2   </a:t>
            </a:r>
            <a:r>
              <a:rPr lang="en-US" altLang="zh-CN" sz="2800" b="1" dirty="0" smtClean="0"/>
              <a:t>(Cartesian Product , </a:t>
            </a:r>
            <a:r>
              <a:rPr lang="zh-CN" altLang="en-US" sz="2800" b="1" dirty="0" smtClean="0"/>
              <a:t>笛卡尔积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2400"/>
              </a:spcBef>
            </a:pPr>
            <a:r>
              <a:rPr lang="zh-CN" altLang="zh-CN" sz="2400" b="1" dirty="0" smtClean="0"/>
              <a:t>Note that the result is </a:t>
            </a:r>
            <a:r>
              <a:rPr lang="zh-CN" altLang="zh-CN" sz="2400" b="1" dirty="0" smtClean="0">
                <a:solidFill>
                  <a:srgbClr val="FFCC00"/>
                </a:solidFill>
              </a:rPr>
              <a:t>a bag</a:t>
            </a:r>
            <a:r>
              <a:rPr lang="zh-CN" altLang="zh-CN" sz="2400" b="1" dirty="0"/>
              <a:t> ( </a:t>
            </a:r>
            <a:r>
              <a:rPr lang="zh-CN" altLang="zh-CN" sz="2400" b="1" i="1" dirty="0"/>
              <a:t>SELECT </a:t>
            </a:r>
            <a:r>
              <a:rPr lang="en-US" altLang="zh-CN" sz="2400" b="1" i="1" dirty="0"/>
              <a:t>ALL</a:t>
            </a:r>
            <a:r>
              <a:rPr lang="zh-CN" altLang="zh-CN" sz="2400" b="1" dirty="0" smtClean="0"/>
              <a:t>)</a:t>
            </a:r>
            <a:r>
              <a:rPr lang="en-US" altLang="zh-CN" sz="2400" b="1" dirty="0" smtClean="0"/>
              <a:t>,</a:t>
            </a:r>
            <a:r>
              <a:rPr lang="zh-CN" altLang="zh-CN" sz="2400" b="1" dirty="0" smtClean="0"/>
              <a:t> instead of </a:t>
            </a:r>
            <a:r>
              <a:rPr lang="zh-CN" altLang="zh-CN" sz="2400" b="1" dirty="0" smtClean="0">
                <a:solidFill>
                  <a:srgbClr val="FFC000"/>
                </a:solidFill>
              </a:rPr>
              <a:t>a set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( </a:t>
            </a:r>
            <a:r>
              <a:rPr lang="zh-CN" altLang="zh-CN" sz="2400" b="1" i="1" dirty="0"/>
              <a:t>SELECT </a:t>
            </a:r>
            <a:r>
              <a:rPr lang="en-US" altLang="zh-CN" sz="2400" b="1" i="1" dirty="0"/>
              <a:t>DISTINCT</a:t>
            </a:r>
            <a:r>
              <a:rPr lang="zh-CN" altLang="zh-CN" sz="2400" b="1" dirty="0"/>
              <a:t>)</a:t>
            </a:r>
            <a:r>
              <a:rPr lang="zh-CN" altLang="zh-CN" sz="2400" dirty="0"/>
              <a:t> </a:t>
            </a:r>
            <a:r>
              <a:rPr lang="zh-CN" altLang="zh-CN" sz="2400" b="1" dirty="0" smtClean="0"/>
              <a:t>by default</a:t>
            </a:r>
            <a:r>
              <a:rPr lang="en-US" altLang="zh-CN" sz="2400" b="1" dirty="0" smtClean="0"/>
              <a:t>.</a:t>
            </a:r>
          </a:p>
          <a:p>
            <a:pPr eaLnBrk="1" hangingPunct="1">
              <a:spcBef>
                <a:spcPts val="2400"/>
              </a:spcBef>
            </a:pPr>
            <a:endParaRPr lang="en-US" altLang="zh-CN" sz="2400" b="1" dirty="0" smtClean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Example </a:t>
            </a:r>
            <a:r>
              <a:rPr lang="en-US" altLang="zh-CN" sz="2800" b="1" dirty="0">
                <a:solidFill>
                  <a:srgbClr val="FFCC00"/>
                </a:solidFill>
              </a:rPr>
              <a:t>6.12</a:t>
            </a: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</a:rPr>
              <a:t>Find the name of the producer of Star Wars.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906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3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93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93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6.2.1 Products and Joins in SQL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187548"/>
            <a:ext cx="8661053" cy="4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6.2.2 Disambiguating attributes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0037" cy="504031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Why ambiguity(</a:t>
            </a:r>
            <a:r>
              <a:rPr lang="zh-CN" altLang="en-US" sz="2800" b="1" dirty="0" smtClean="0">
                <a:solidFill>
                  <a:srgbClr val="FFCC00"/>
                </a:solidFill>
              </a:rPr>
              <a:t>歧义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)?</a:t>
            </a:r>
          </a:p>
          <a:p>
            <a:pPr lvl="1" eaLnBrk="1" hangingPunct="1"/>
            <a:r>
              <a:rPr lang="en-US" altLang="zh-CN" sz="2400" b="1" dirty="0" smtClean="0"/>
              <a:t>A query involves several relations, and among these relations have two or more attributes with the same name.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How to disambiguate attributes?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CC00"/>
                </a:solidFill>
              </a:rPr>
              <a:t>R.A</a:t>
            </a:r>
            <a:r>
              <a:rPr lang="en-US" altLang="zh-CN" sz="2400" b="1" dirty="0" smtClean="0"/>
              <a:t> refers to the attribute A of relation R.</a:t>
            </a:r>
          </a:p>
          <a:p>
            <a:pPr lvl="1" eaLnBrk="1" hangingPunct="1"/>
            <a:endParaRPr lang="en-US" altLang="zh-CN" sz="2400" b="1" dirty="0" smtClean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FFCC00"/>
                </a:solidFill>
              </a:rPr>
              <a:t>Example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6.13</a:t>
            </a:r>
            <a:endParaRPr lang="en-US" altLang="zh-CN" sz="2400" b="1" dirty="0">
              <a:solidFill>
                <a:srgbClr val="FFCC00"/>
              </a:solidFill>
            </a:endParaRP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Find </a:t>
            </a:r>
            <a:r>
              <a:rPr lang="en-US" altLang="zh-CN" sz="2400" b="1" dirty="0">
                <a:solidFill>
                  <a:srgbClr val="FFFF66"/>
                </a:solidFill>
              </a:rPr>
              <a:t>pairs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consisting </a:t>
            </a:r>
            <a:r>
              <a:rPr lang="en-US" altLang="zh-CN" sz="2400" b="1" dirty="0">
                <a:solidFill>
                  <a:srgbClr val="FFFF66"/>
                </a:solidFill>
              </a:rPr>
              <a:t>of a star and an executive with the same address. </a:t>
            </a:r>
            <a:endParaRPr lang="en-US" altLang="zh-CN" sz="20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5433301"/>
            <a:ext cx="4227579" cy="10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6.2.3 Tuple Variables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93062" cy="5183187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Sometimes </a:t>
            </a:r>
            <a:r>
              <a:rPr lang="en-US" altLang="zh-CN" sz="2800" b="1" dirty="0">
                <a:solidFill>
                  <a:srgbClr val="FFCC00"/>
                </a:solidFill>
              </a:rPr>
              <a:t>we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need </a:t>
            </a:r>
            <a:r>
              <a:rPr lang="en-US" altLang="zh-CN" sz="2800" b="1" dirty="0">
                <a:solidFill>
                  <a:srgbClr val="FFCC00"/>
                </a:solidFill>
              </a:rPr>
              <a:t>to ask a query that involves two or more tuples from the same relation. </a:t>
            </a:r>
          </a:p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A tuple variable: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FFFF66"/>
                </a:solidFill>
              </a:rPr>
              <a:t>An alias</a:t>
            </a:r>
            <a:r>
              <a:rPr lang="en-US" altLang="zh-CN" dirty="0" smtClean="0">
                <a:solidFill>
                  <a:srgbClr val="FFFF66"/>
                </a:solidFill>
              </a:rPr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of a relation.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From  R AS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S1</a:t>
            </a:r>
            <a:r>
              <a:rPr lang="en-US" altLang="zh-CN" b="1" dirty="0" smtClean="0"/>
              <a:t>, </a:t>
            </a:r>
            <a:r>
              <a:rPr lang="en-US" altLang="zh-CN" b="1" dirty="0"/>
              <a:t>R AS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S2</a:t>
            </a:r>
            <a:endParaRPr lang="en-US" altLang="zh-CN" b="1" u="sng" dirty="0" smtClean="0">
              <a:solidFill>
                <a:srgbClr val="FFCC00"/>
              </a:solidFill>
            </a:endParaRP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 6.14</a:t>
            </a:r>
            <a:endParaRPr lang="en-US" altLang="zh-CN" sz="2400" b="1" dirty="0">
              <a:solidFill>
                <a:srgbClr val="FFCC00"/>
              </a:solidFill>
            </a:endParaRP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Query for two </a:t>
            </a:r>
            <a:r>
              <a:rPr lang="en-US" altLang="zh-CN" sz="2400" b="1" dirty="0">
                <a:solidFill>
                  <a:srgbClr val="FFFF66"/>
                </a:solidFill>
              </a:rPr>
              <a:t>stars who share an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address</a:t>
            </a:r>
            <a:r>
              <a:rPr lang="en-US" altLang="zh-CN" sz="2400" b="1" dirty="0">
                <a:solidFill>
                  <a:srgbClr val="FFFF66"/>
                </a:solidFill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941168"/>
            <a:ext cx="42927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5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31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6.2.4 Interpreting Multirelation Queries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0037" cy="511175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Select  *</a:t>
            </a:r>
          </a:p>
          <a:p>
            <a:pPr marL="609600" indent="-609600" eaLnBrk="1" hangingPunct="1"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From  R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, </a:t>
            </a:r>
            <a:r>
              <a:rPr lang="en-US" altLang="zh-CN" sz="2800" b="1" dirty="0" smtClean="0"/>
              <a:t>R2</a:t>
            </a:r>
            <a:endParaRPr lang="zh-CN" altLang="zh-CN" sz="2800" b="1" dirty="0" smtClean="0"/>
          </a:p>
          <a:p>
            <a:pPr marL="609600" indent="-609600" eaLnBrk="1" hangingPunct="1"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Where  R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.A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=</a:t>
            </a:r>
            <a:r>
              <a:rPr lang="en-US" altLang="zh-CN" sz="2800" b="1" dirty="0" smtClean="0"/>
              <a:t> R2</a:t>
            </a:r>
            <a:r>
              <a:rPr lang="zh-CN" altLang="zh-CN" sz="2800" b="1" dirty="0" smtClean="0"/>
              <a:t>.B;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  </a:t>
            </a:r>
          </a:p>
          <a:p>
            <a:pPr marL="609600" indent="-609600" eaLnBrk="1" hangingPunct="1">
              <a:buNone/>
            </a:pPr>
            <a:endParaRPr lang="en-US" altLang="zh-CN" sz="2800" b="1" dirty="0" smtClean="0">
              <a:solidFill>
                <a:srgbClr val="FFFF66"/>
              </a:solidFill>
            </a:endParaRPr>
          </a:p>
          <a:p>
            <a:pPr marL="609600" indent="-609600"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(1) Relational Algebra: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b="1" dirty="0" smtClean="0"/>
              <a:t>Start with the product of all the relations in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FROM</a:t>
            </a:r>
            <a:r>
              <a:rPr lang="en-US" altLang="zh-CN" sz="2400" b="1" dirty="0" smtClean="0"/>
              <a:t> clause.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b="1" dirty="0" smtClean="0"/>
              <a:t>Apply the selection condition from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WHERE </a:t>
            </a:r>
            <a:r>
              <a:rPr lang="en-US" altLang="zh-CN" sz="2400" b="1" dirty="0" smtClean="0"/>
              <a:t>clause.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b="1" dirty="0" smtClean="0"/>
              <a:t>Project onto the list of attributes and expressions in the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SELECT</a:t>
            </a:r>
            <a:r>
              <a:rPr lang="en-US" altLang="zh-CN" sz="2400" b="1" dirty="0" smtClean="0"/>
              <a:t> clause.</a:t>
            </a:r>
          </a:p>
        </p:txBody>
      </p:sp>
    </p:spTree>
    <p:extLst>
      <p:ext uri="{BB962C8B-B14F-4D97-AF65-F5344CB8AC3E}">
        <p14:creationId xmlns:p14="http://schemas.microsoft.com/office/powerpoint/2010/main" val="20153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31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6.2.4 Interpreting Multirelation Queries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316943" cy="5143536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400" b="1" dirty="0" smtClean="0"/>
              <a:t>Select  *</a:t>
            </a:r>
          </a:p>
          <a:p>
            <a:pPr marL="609600" indent="-609600" eaLnBrk="1" hangingPunct="1">
              <a:buNone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From  R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, </a:t>
            </a:r>
            <a:r>
              <a:rPr lang="en-US" altLang="zh-CN" sz="2400" b="1" dirty="0" smtClean="0"/>
              <a:t>R2</a:t>
            </a:r>
            <a:endParaRPr lang="zh-CN" altLang="zh-CN" sz="2400" b="1" dirty="0" smtClean="0"/>
          </a:p>
          <a:p>
            <a:pPr marL="609600" indent="-609600" eaLnBrk="1" hangingPunct="1">
              <a:buNone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Where  R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.A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=</a:t>
            </a:r>
            <a:r>
              <a:rPr lang="en-US" altLang="zh-CN" sz="2400" b="1" dirty="0" smtClean="0"/>
              <a:t> R2</a:t>
            </a:r>
            <a:r>
              <a:rPr lang="zh-CN" altLang="zh-CN" sz="2400" b="1" dirty="0" smtClean="0"/>
              <a:t>.B;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</a:p>
          <a:p>
            <a:pPr marL="609600" indent="-609600" eaLnBrk="1" hangingPunct="1"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</a:t>
            </a:r>
            <a:endParaRPr lang="en-US" altLang="zh-CN" sz="2400" b="1" dirty="0" smtClean="0">
              <a:solidFill>
                <a:srgbClr val="FFCC00"/>
              </a:solidFill>
            </a:endParaRPr>
          </a:p>
          <a:p>
            <a:pPr marL="609600" indent="-609600"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(2) Nested Loops: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It </a:t>
            </a:r>
            <a:r>
              <a:rPr lang="zh-CN" altLang="zh-CN" sz="2400" b="1" dirty="0" smtClean="0">
                <a:solidFill>
                  <a:srgbClr val="FFCC00"/>
                </a:solidFill>
              </a:rPr>
              <a:t>is equivalent to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:</a:t>
            </a:r>
            <a:endParaRPr lang="zh-CN" altLang="zh-CN" sz="2400" b="1" dirty="0" smtClean="0">
              <a:solidFill>
                <a:srgbClr val="FFCC00"/>
              </a:solidFill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FOR  R</a:t>
            </a:r>
            <a:r>
              <a:rPr lang="en-US" altLang="zh-CN" sz="2400" b="1" dirty="0" smtClean="0"/>
              <a:t>1 </a:t>
            </a:r>
            <a:r>
              <a:rPr lang="zh-CN" altLang="zh-CN" sz="2400" b="1" dirty="0" smtClean="0"/>
              <a:t>=</a:t>
            </a:r>
            <a:r>
              <a:rPr lang="en-US" altLang="zh-CN" sz="2400" b="1" dirty="0" smtClean="0"/>
              <a:t> t</a:t>
            </a:r>
            <a:r>
              <a:rPr lang="zh-CN" altLang="zh-CN" sz="2400" b="1" baseline="-10000" dirty="0" smtClean="0"/>
              <a:t>1</a:t>
            </a:r>
            <a:r>
              <a:rPr lang="en-US" altLang="zh-CN" sz="2400" b="1" baseline="-10000" dirty="0" smtClean="0"/>
              <a:t>1</a:t>
            </a:r>
            <a:r>
              <a:rPr lang="zh-CN" altLang="zh-CN" sz="2400" b="1" dirty="0" smtClean="0"/>
              <a:t>  TO  </a:t>
            </a:r>
            <a:r>
              <a:rPr lang="en-US" altLang="zh-CN" sz="2400" b="1" dirty="0" smtClean="0"/>
              <a:t>t</a:t>
            </a:r>
            <a:r>
              <a:rPr lang="en-US" altLang="zh-CN" sz="2400" b="1" baseline="-10000" dirty="0" smtClean="0"/>
              <a:t>1n</a:t>
            </a:r>
            <a:endParaRPr lang="zh-CN" altLang="zh-CN" sz="2400" b="1" baseline="-100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FOR  </a:t>
            </a:r>
            <a:r>
              <a:rPr lang="en-US" altLang="zh-CN" sz="2400" b="1" dirty="0" smtClean="0"/>
              <a:t>R2 </a:t>
            </a:r>
            <a:r>
              <a:rPr lang="zh-CN" altLang="zh-CN" sz="2400" b="1" dirty="0" smtClean="0"/>
              <a:t>=</a:t>
            </a:r>
            <a:r>
              <a:rPr lang="en-US" altLang="zh-CN" sz="2400" b="1" dirty="0" smtClean="0"/>
              <a:t> t</a:t>
            </a:r>
            <a:r>
              <a:rPr lang="en-US" altLang="zh-CN" sz="2400" b="1" baseline="-10000" dirty="0" smtClean="0"/>
              <a:t>21</a:t>
            </a:r>
            <a:r>
              <a:rPr lang="zh-CN" altLang="zh-CN" sz="2400" b="1" dirty="0" smtClean="0"/>
              <a:t>  TO  </a:t>
            </a:r>
            <a:r>
              <a:rPr lang="en-US" altLang="zh-CN" sz="2400" b="1" dirty="0" smtClean="0"/>
              <a:t>t</a:t>
            </a:r>
            <a:r>
              <a:rPr lang="en-US" altLang="zh-CN" sz="2400" b="1" baseline="-10000" dirty="0" smtClean="0"/>
              <a:t>2m</a:t>
            </a:r>
            <a:endParaRPr lang="zh-CN" altLang="zh-CN" sz="2400" b="1" baseline="-100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IF  R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.A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=</a:t>
            </a:r>
            <a:r>
              <a:rPr lang="en-US" altLang="zh-CN" sz="2400" b="1" dirty="0" smtClean="0"/>
              <a:t> R2</a:t>
            </a:r>
            <a:r>
              <a:rPr lang="zh-CN" altLang="zh-CN" sz="2400" b="1" dirty="0" smtClean="0"/>
              <a:t>.B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THEN  evaluate the attributes of the select </a:t>
            </a:r>
            <a:endParaRPr lang="en-US" altLang="zh-CN" sz="2400" b="1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             </a:t>
            </a:r>
            <a:r>
              <a:rPr lang="zh-CN" altLang="zh-CN" sz="2400" b="1" dirty="0" smtClean="0"/>
              <a:t>clause and produce the tuples of results</a:t>
            </a:r>
            <a:endParaRPr lang="en-US" altLang="zh-CN" sz="2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74" y="2397363"/>
            <a:ext cx="5368420" cy="28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29642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*6.2.5 Union, Intersection, and Difference of Queries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920037" cy="5113337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b="1" smtClean="0">
                <a:solidFill>
                  <a:srgbClr val="FFCC00"/>
                </a:solidFill>
              </a:rPr>
              <a:t>Union		          most DBMS support</a:t>
            </a:r>
            <a:r>
              <a:rPr lang="en-US" altLang="zh-CN" sz="3600" smtClean="0"/>
              <a:t> </a:t>
            </a:r>
          </a:p>
          <a:p>
            <a:pPr marL="609600" indent="-609600" eaLnBrk="1" hangingPunct="1"/>
            <a:endParaRPr lang="en-US" altLang="zh-CN" sz="12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FF66"/>
                </a:solidFill>
              </a:rPr>
              <a:t>	(select-without-order-by)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b="1" smtClean="0">
                <a:solidFill>
                  <a:srgbClr val="FFFF66"/>
                </a:solidFill>
              </a:rPr>
              <a:t>  ... UNION [ALL] (</a:t>
            </a:r>
            <a:r>
              <a:rPr lang="en-US" altLang="zh-CN" b="1" i="1" smtClean="0">
                <a:solidFill>
                  <a:srgbClr val="FFFF66"/>
                </a:solidFill>
              </a:rPr>
              <a:t>select-without</a:t>
            </a:r>
            <a:r>
              <a:rPr lang="en-US" altLang="zh-CN" b="1" smtClean="0">
                <a:solidFill>
                  <a:srgbClr val="FFFF66"/>
                </a:solidFill>
              </a:rPr>
              <a:t>-</a:t>
            </a:r>
            <a:r>
              <a:rPr lang="en-US" altLang="zh-CN" b="1" i="1" smtClean="0">
                <a:solidFill>
                  <a:srgbClr val="FFFF66"/>
                </a:solidFill>
              </a:rPr>
              <a:t>order-by)</a:t>
            </a:r>
            <a:r>
              <a:rPr lang="en-US" altLang="zh-CN" b="1" smtClean="0">
                <a:solidFill>
                  <a:srgbClr val="FFFF66"/>
                </a:solidFill>
              </a:rPr>
              <a:t>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b="1" smtClean="0">
                <a:solidFill>
                  <a:srgbClr val="FFFF66"/>
                </a:solidFill>
              </a:rPr>
              <a:t>  ... [ UNION [ALL] (</a:t>
            </a:r>
            <a:r>
              <a:rPr lang="en-US" altLang="zh-CN" b="1" i="1" smtClean="0">
                <a:solidFill>
                  <a:srgbClr val="FFFF66"/>
                </a:solidFill>
              </a:rPr>
              <a:t>select-without</a:t>
            </a:r>
            <a:r>
              <a:rPr lang="en-US" altLang="zh-CN" b="1" smtClean="0">
                <a:solidFill>
                  <a:srgbClr val="FFFF66"/>
                </a:solidFill>
              </a:rPr>
              <a:t>-</a:t>
            </a:r>
            <a:r>
              <a:rPr lang="en-US" altLang="zh-CN" b="1" i="1" smtClean="0">
                <a:solidFill>
                  <a:srgbClr val="FFFF66"/>
                </a:solidFill>
              </a:rPr>
              <a:t>order-by)</a:t>
            </a:r>
            <a:r>
              <a:rPr lang="en-US" altLang="zh-CN" b="1" smtClean="0">
                <a:solidFill>
                  <a:srgbClr val="FFFF66"/>
                </a:solidFill>
              </a:rPr>
              <a:t> ] ...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b="1" smtClean="0">
                <a:solidFill>
                  <a:srgbClr val="FFFF66"/>
                </a:solidFill>
              </a:rPr>
              <a:t>  ... [ ORDER BY </a:t>
            </a:r>
            <a:r>
              <a:rPr lang="en-US" altLang="zh-CN" b="1" i="1" smtClean="0">
                <a:solidFill>
                  <a:srgbClr val="FFFF66"/>
                </a:solidFill>
              </a:rPr>
              <a:t>integer</a:t>
            </a:r>
            <a:r>
              <a:rPr lang="en-US" altLang="zh-CN" b="1" smtClean="0">
                <a:solidFill>
                  <a:srgbClr val="FFFF66"/>
                </a:solidFill>
              </a:rPr>
              <a:t> [ </a:t>
            </a:r>
            <a:r>
              <a:rPr lang="en-US" altLang="zh-CN" b="1" u="sng" smtClean="0">
                <a:solidFill>
                  <a:srgbClr val="FFFF66"/>
                </a:solidFill>
              </a:rPr>
              <a:t>ASC</a:t>
            </a:r>
            <a:r>
              <a:rPr lang="en-US" altLang="zh-CN" b="1" smtClean="0">
                <a:solidFill>
                  <a:srgbClr val="FFFF66"/>
                </a:solidFill>
              </a:rPr>
              <a:t> | DESC ], ... ]</a:t>
            </a:r>
          </a:p>
          <a:p>
            <a:pPr marL="609600" indent="-609600" eaLnBrk="1" hangingPunct="1"/>
            <a:endParaRPr lang="en-US" altLang="zh-CN" sz="2800" b="1" smtClean="0">
              <a:solidFill>
                <a:srgbClr val="FFFF66"/>
              </a:solidFill>
            </a:endParaRPr>
          </a:p>
          <a:p>
            <a:pPr marL="609600" indent="-609600" eaLnBrk="1" hangingPunct="1"/>
            <a:r>
              <a:rPr lang="en-US" altLang="zh-CN" sz="2800" b="1" smtClean="0"/>
              <a:t>Intersect	          most DBMS don’t support</a:t>
            </a:r>
          </a:p>
          <a:p>
            <a:pPr marL="609600" indent="-609600" eaLnBrk="1" hangingPunct="1"/>
            <a:r>
              <a:rPr lang="en-US" altLang="zh-CN" sz="2800" b="1" smtClean="0"/>
              <a:t>Except / Minus	most DBMS don’t support</a:t>
            </a:r>
          </a:p>
        </p:txBody>
      </p:sp>
    </p:spTree>
    <p:extLst>
      <p:ext uri="{BB962C8B-B14F-4D97-AF65-F5344CB8AC3E}">
        <p14:creationId xmlns:p14="http://schemas.microsoft.com/office/powerpoint/2010/main" val="160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29642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*6.2.5 Union, Intersection, and Difference of Queries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0037" cy="511175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Example:</a:t>
            </a:r>
            <a:r>
              <a:rPr lang="en-US" altLang="zh-CN" sz="2800" b="1" dirty="0" smtClean="0"/>
              <a:t>  </a:t>
            </a:r>
            <a:endParaRPr lang="en-US" altLang="zh-CN" sz="2800" dirty="0" smtClean="0"/>
          </a:p>
          <a:p>
            <a:pPr marL="990600" lvl="1" indent="-533400" eaLnBrk="1" hangingPunct="1">
              <a:buFontTx/>
              <a:buNone/>
            </a:pPr>
            <a:endParaRPr lang="en-US" altLang="zh-CN" sz="10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( SELECT   title, year  FROM  Movies)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CCFF"/>
                </a:solidFill>
              </a:rPr>
              <a:t>Union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>
                <a:solidFill>
                  <a:srgbClr val="FFFF66"/>
                </a:solidFill>
              </a:rPr>
              <a:t>(SELECT  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movieTitle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  as  title</a:t>
            </a:r>
            <a:r>
              <a:rPr lang="en-US" altLang="zh-CN" sz="2400" b="1" dirty="0">
                <a:solidFill>
                  <a:srgbClr val="FFFF66"/>
                </a:solidFill>
              </a:rPr>
              <a:t>,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movieYear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  as  year 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FROM  </a:t>
            </a:r>
            <a:r>
              <a:rPr lang="en-US" altLang="zh-CN" sz="2400" b="1" dirty="0">
                <a:solidFill>
                  <a:srgbClr val="FFFF66"/>
                </a:solidFill>
              </a:rPr>
              <a:t>Movies)</a:t>
            </a:r>
          </a:p>
          <a:p>
            <a:pPr marL="990600" lvl="1" indent="-533400" eaLnBrk="1" hangingPunct="1">
              <a:buFontTx/>
              <a:buNone/>
            </a:pPr>
            <a:endParaRPr lang="en-US" altLang="zh-CN" sz="1000" b="1" dirty="0" smtClean="0">
              <a:solidFill>
                <a:srgbClr val="FFFF66"/>
              </a:solidFill>
            </a:endParaRPr>
          </a:p>
          <a:p>
            <a:pPr marL="990600" lvl="1" indent="-533400" eaLnBrk="1" hangingPunct="1">
              <a:buFontTx/>
              <a:buNone/>
            </a:pPr>
            <a:endParaRPr lang="en-US" altLang="zh-CN" sz="1000" b="1" dirty="0">
              <a:solidFill>
                <a:srgbClr val="FFFF66"/>
              </a:solidFill>
            </a:endParaRPr>
          </a:p>
          <a:p>
            <a:pPr marL="990600" lvl="1" indent="-533400" eaLnBrk="1" hangingPunct="1">
              <a:buFontTx/>
              <a:buNone/>
            </a:pPr>
            <a:endParaRPr lang="en-US" altLang="zh-CN" sz="1000" b="1" dirty="0" smtClean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629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6.2 Queries Involving More than One Relation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0037" cy="4537075"/>
          </a:xfrm>
        </p:spPr>
        <p:txBody>
          <a:bodyPr/>
          <a:lstStyle/>
          <a:p>
            <a:pPr marL="609600" indent="-609600" eaLnBrk="1" hangingPunct="1"/>
            <a:r>
              <a:rPr lang="en-US" altLang="zh-CN" b="1" dirty="0" smtClean="0">
                <a:solidFill>
                  <a:srgbClr val="FFCC00"/>
                </a:solidFill>
              </a:rPr>
              <a:t>Exercise:</a:t>
            </a:r>
          </a:p>
          <a:p>
            <a:pPr marL="990600" lvl="1" indent="-533400" eaLnBrk="1" hangingPunct="1"/>
            <a:r>
              <a:rPr lang="en-US" altLang="zh-CN" b="1" dirty="0" smtClean="0"/>
              <a:t>p267   6.2.2</a:t>
            </a:r>
            <a:r>
              <a:rPr lang="en-US" altLang="zh-CN" dirty="0" smtClean="0">
                <a:solidFill>
                  <a:srgbClr val="99FF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 Subqueries</a:t>
            </a:r>
            <a:r>
              <a:rPr lang="zh-CN" altLang="en-US" sz="3200" b="1" dirty="0" smtClean="0"/>
              <a:t>（子查询）</a:t>
            </a:r>
            <a:endParaRPr lang="en-US" altLang="zh-CN" sz="3200" b="1" dirty="0" smtClean="0"/>
          </a:p>
        </p:txBody>
      </p:sp>
      <p:sp>
        <p:nvSpPr>
          <p:cNvPr id="49869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08963" cy="5472113"/>
          </a:xfrm>
        </p:spPr>
        <p:txBody>
          <a:bodyPr/>
          <a:lstStyle/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zh-CN" sz="3200" b="1" dirty="0" smtClean="0">
                <a:solidFill>
                  <a:srgbClr val="FFC000"/>
                </a:solidFill>
              </a:rPr>
              <a:t>A query that is part of another is called a 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subquery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.</a:t>
            </a:r>
            <a:r>
              <a:rPr lang="en-US" altLang="zh-CN" sz="3200" b="1" dirty="0" smtClean="0"/>
              <a:t> 	 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zh-CN" sz="3200" b="1" dirty="0" smtClean="0"/>
              <a:t>For example: in UNION. </a:t>
            </a:r>
          </a:p>
          <a:p>
            <a:pPr marL="609600" indent="-609600" eaLnBrk="1" hangingPunct="1">
              <a:spcBef>
                <a:spcPts val="0"/>
              </a:spcBef>
            </a:pPr>
            <a:endParaRPr lang="en-US" altLang="zh-CN" sz="3600" b="1" dirty="0" smtClean="0"/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FFC000"/>
                </a:solidFill>
              </a:rPr>
              <a:t>Other ways in </a:t>
            </a:r>
            <a:r>
              <a:rPr lang="en-US" altLang="zh-CN" sz="3600" b="1" dirty="0" err="1" smtClean="0">
                <a:solidFill>
                  <a:srgbClr val="FFC000"/>
                </a:solidFill>
              </a:rPr>
              <a:t>subqueries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:</a:t>
            </a:r>
          </a:p>
          <a:p>
            <a:pPr marL="990600" lvl="1" indent="-5334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zh-CN" sz="3600" b="1" dirty="0" smtClean="0"/>
              <a:t>produce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scalar</a:t>
            </a:r>
            <a:r>
              <a:rPr lang="en-US" altLang="zh-CN" sz="3600" b="1" dirty="0" smtClean="0"/>
              <a:t> values</a:t>
            </a:r>
            <a:r>
              <a:rPr lang="en-US" altLang="zh-CN" sz="3600" b="1" dirty="0"/>
              <a:t>.</a:t>
            </a:r>
            <a:endParaRPr lang="en-US" altLang="zh-CN" sz="3600" b="1" dirty="0" smtClean="0"/>
          </a:p>
          <a:p>
            <a:pPr marL="990600" lvl="1" indent="-5334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zh-CN" sz="3600" b="1" dirty="0" smtClean="0"/>
              <a:t>return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relations / tuples.</a:t>
            </a:r>
            <a:r>
              <a:rPr lang="en-US" altLang="zh-CN" sz="3600" b="1" dirty="0" smtClean="0"/>
              <a:t> </a:t>
            </a:r>
          </a:p>
          <a:p>
            <a:pPr marL="990600" lvl="1" indent="-5334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zh-CN" sz="3600" b="1" dirty="0" smtClean="0"/>
              <a:t>appear in FROM clauses.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 The Database Language SQL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99425" cy="48958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Three major standards of SQL:</a:t>
            </a:r>
          </a:p>
          <a:p>
            <a:pPr lvl="1" eaLnBrk="1" hangingPunct="1"/>
            <a:r>
              <a:rPr lang="en-US" altLang="zh-CN" sz="2400" b="1" dirty="0" smtClean="0"/>
              <a:t>ANSI ( American National Standard Institute ) SQL</a:t>
            </a:r>
          </a:p>
          <a:p>
            <a:pPr lvl="1" eaLnBrk="1" hangingPunct="1"/>
            <a:r>
              <a:rPr lang="en-US" altLang="zh-CN" sz="2400" b="1" dirty="0" smtClean="0"/>
              <a:t>SQL-92 or SQL2</a:t>
            </a:r>
          </a:p>
          <a:p>
            <a:pPr lvl="1" eaLnBrk="1" hangingPunct="1"/>
            <a:r>
              <a:rPr lang="en-US" altLang="zh-CN" sz="2400" b="1" dirty="0" smtClean="0"/>
              <a:t>SQL-99 or SQL3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CC00"/>
                </a:solidFill>
              </a:rPr>
              <a:t>Versions of SQL produced by the principal DBMS vendors:</a:t>
            </a:r>
          </a:p>
          <a:p>
            <a:pPr lvl="1" eaLnBrk="1" hangingPunct="1"/>
            <a:r>
              <a:rPr lang="en-US" altLang="zh-CN" sz="2400" b="1" dirty="0" smtClean="0"/>
              <a:t>All include the capabilities of ANSI standard.</a:t>
            </a:r>
          </a:p>
          <a:p>
            <a:pPr lvl="1" eaLnBrk="1" hangingPunct="1"/>
            <a:r>
              <a:rPr lang="en-US" altLang="zh-CN" sz="2400" b="1" dirty="0" smtClean="0"/>
              <a:t>Conform </a:t>
            </a:r>
            <a:r>
              <a:rPr lang="en-US" altLang="zh-CN" sz="2400" b="1" smtClean="0"/>
              <a:t>to a </a:t>
            </a:r>
            <a:r>
              <a:rPr lang="en-US" altLang="zh-CN" sz="2400" b="1" dirty="0" smtClean="0"/>
              <a:t>large extent to SQL-92</a:t>
            </a:r>
          </a:p>
          <a:p>
            <a:pPr lvl="1" eaLnBrk="1" hangingPunct="1"/>
            <a:r>
              <a:rPr lang="en-US" altLang="zh-CN" sz="2400" b="1" dirty="0" smtClean="0"/>
              <a:t>Include some of the features in the SQL-99 standard</a:t>
            </a:r>
          </a:p>
          <a:p>
            <a:pPr lvl="1" eaLnBrk="1" hangingPunct="1"/>
            <a:r>
              <a:rPr lang="en-US" altLang="zh-CN" sz="2400" b="1" dirty="0" smtClean="0"/>
              <a:t>Each has its variations and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/>
              <a:t>Database Schema</a:t>
            </a:r>
            <a:endParaRPr lang="en-US" altLang="zh-CN" sz="3200" b="1" dirty="0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0037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b="1" dirty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/>
              <a:t>Movies(</a:t>
            </a:r>
            <a:r>
              <a:rPr lang="en-US" altLang="zh-CN" sz="2800" b="1" u="sng" dirty="0">
                <a:solidFill>
                  <a:srgbClr val="FFFF99"/>
                </a:solidFill>
              </a:rPr>
              <a:t>title, year</a:t>
            </a:r>
            <a:r>
              <a:rPr lang="en-US" altLang="zh-CN" sz="2800" b="1" dirty="0"/>
              <a:t>, length, genre, </a:t>
            </a:r>
            <a:r>
              <a:rPr lang="en-US" altLang="zh-CN" sz="2800" b="1" dirty="0" err="1"/>
              <a:t>studioName</a:t>
            </a:r>
            <a:r>
              <a:rPr lang="en-US" altLang="zh-CN" sz="2800" b="1" dirty="0"/>
              <a:t>, </a:t>
            </a:r>
            <a:r>
              <a:rPr lang="en-US" altLang="zh-CN" sz="2800" b="1" dirty="0" err="1">
                <a:solidFill>
                  <a:srgbClr val="FFCCCC"/>
                </a:solidFill>
              </a:rPr>
              <a:t>producerC</a:t>
            </a:r>
            <a:r>
              <a:rPr lang="en-US" altLang="zh-CN" sz="2800" b="1" dirty="0">
                <a:solidFill>
                  <a:srgbClr val="FFCCCC"/>
                </a:solidFill>
              </a:rPr>
              <a:t>#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MovieStar</a:t>
            </a:r>
            <a:r>
              <a:rPr lang="en-US" altLang="zh-CN" sz="2800" b="1" dirty="0"/>
              <a:t>(</a:t>
            </a:r>
            <a:r>
              <a:rPr lang="en-US" altLang="zh-CN" sz="2800" b="1" u="sng" dirty="0">
                <a:solidFill>
                  <a:srgbClr val="FFFF99"/>
                </a:solidFill>
              </a:rPr>
              <a:t>name</a:t>
            </a:r>
            <a:r>
              <a:rPr lang="en-US" altLang="zh-CN" sz="2800" b="1" dirty="0"/>
              <a:t>, address, gender, birthdate)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StarsIn</a:t>
            </a:r>
            <a:r>
              <a:rPr lang="en-US" altLang="zh-CN" sz="2800" b="1" dirty="0"/>
              <a:t>(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movieTitle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movieYear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starName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/>
              <a:t>MovieExec</a:t>
            </a:r>
            <a:r>
              <a:rPr lang="en-US" altLang="zh-CN" sz="2800" b="1" dirty="0"/>
              <a:t>(name, address, </a:t>
            </a:r>
            <a:r>
              <a:rPr lang="en-US" altLang="zh-CN" sz="2800" b="1" u="sng" dirty="0">
                <a:solidFill>
                  <a:srgbClr val="FFFF66"/>
                </a:solidFill>
              </a:rPr>
              <a:t>cert#,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netWorth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/>
              <a:t>Studio(</a:t>
            </a:r>
            <a:r>
              <a:rPr lang="en-US" altLang="zh-CN" sz="2800" b="1" u="sng" dirty="0">
                <a:solidFill>
                  <a:srgbClr val="FFFF99"/>
                </a:solidFill>
              </a:rPr>
              <a:t>name</a:t>
            </a:r>
            <a:r>
              <a:rPr lang="en-US" altLang="zh-CN" sz="2800" b="1" dirty="0"/>
              <a:t>, address, </a:t>
            </a:r>
            <a:r>
              <a:rPr lang="en-US" altLang="zh-CN" sz="2800" b="1" dirty="0" err="1">
                <a:solidFill>
                  <a:srgbClr val="FFCCCC"/>
                </a:solidFill>
              </a:rPr>
              <a:t>presC</a:t>
            </a:r>
            <a:r>
              <a:rPr lang="en-US" altLang="zh-CN" sz="2800" b="1" dirty="0">
                <a:solidFill>
                  <a:srgbClr val="FFCCCC"/>
                </a:solidFill>
              </a:rPr>
              <a:t>#</a:t>
            </a:r>
            <a:r>
              <a:rPr lang="en-US" altLang="zh-CN" sz="2800" b="1" dirty="0">
                <a:solidFill>
                  <a:srgbClr val="FFFF66"/>
                </a:solidFill>
              </a:rPr>
              <a:t>)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549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6.3.1 Subqueries that Produce Scalar Values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353425" cy="5327650"/>
          </a:xfrm>
        </p:spPr>
        <p:txBody>
          <a:bodyPr/>
          <a:lstStyle/>
          <a:p>
            <a:pPr marL="609600" indent="-609600" eaLnBrk="1" hangingPunct="1"/>
            <a:r>
              <a:rPr lang="en-US" altLang="zh-CN" sz="3600" b="1" dirty="0" smtClean="0">
                <a:solidFill>
                  <a:srgbClr val="FFCC00"/>
                </a:solidFill>
              </a:rPr>
              <a:t>Scalar values(</a:t>
            </a:r>
            <a:r>
              <a:rPr lang="zh-CN" altLang="en-US" sz="3600" b="1" dirty="0" smtClean="0">
                <a:solidFill>
                  <a:srgbClr val="FFCC00"/>
                </a:solidFill>
              </a:rPr>
              <a:t>标量</a:t>
            </a:r>
            <a:r>
              <a:rPr lang="en-US" altLang="zh-CN" sz="3600" b="1" dirty="0" smtClean="0">
                <a:solidFill>
                  <a:srgbClr val="FFCC00"/>
                </a:solidFill>
              </a:rPr>
              <a:t>):</a:t>
            </a:r>
          </a:p>
          <a:p>
            <a:pPr marL="990600" lvl="1" indent="-533400" eaLnBrk="1" hangingPunct="1"/>
            <a:r>
              <a:rPr lang="en-US" altLang="zh-CN" sz="3200" b="1" dirty="0" smtClean="0"/>
              <a:t>An atomic value appears as one component of a tuple.</a:t>
            </a:r>
          </a:p>
          <a:p>
            <a:pPr marL="990600" lvl="1" indent="-533400" eaLnBrk="1" hangingPunct="1"/>
            <a:endParaRPr lang="en-US" altLang="zh-CN" sz="3200" b="1" dirty="0"/>
          </a:p>
          <a:p>
            <a:pPr marL="457200" lvl="1" indent="0" eaLnBrk="1" hangingPunct="1">
              <a:buNone/>
            </a:pPr>
            <a:r>
              <a:rPr lang="en-US" altLang="zh-CN" sz="3200" b="1" dirty="0"/>
              <a:t>Subqueries can return a </a:t>
            </a:r>
            <a:r>
              <a:rPr lang="en-US" altLang="zh-CN" sz="3200" b="1" dirty="0">
                <a:solidFill>
                  <a:srgbClr val="FFCC00"/>
                </a:solidFill>
              </a:rPr>
              <a:t>single constant</a:t>
            </a:r>
            <a:r>
              <a:rPr lang="en-US" altLang="zh-CN" sz="3200" b="1" dirty="0"/>
              <a:t>, and this constant can be compared with another value in a WHERE clause.</a:t>
            </a:r>
          </a:p>
          <a:p>
            <a:pPr marL="457200" lvl="1" indent="0" eaLnBrk="1" hangingPunct="1">
              <a:buNone/>
            </a:pPr>
            <a:endParaRPr lang="en-US" altLang="zh-CN" sz="3200" b="1" dirty="0" smtClean="0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6.3.1 Subqueries that Produce Scalar Values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353425" cy="532765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rgbClr val="FFCC00"/>
                </a:solidFill>
              </a:rPr>
              <a:t>Example 6.19 </a:t>
            </a:r>
            <a:r>
              <a:rPr lang="en-US" altLang="zh-CN" sz="2800" b="1" dirty="0">
                <a:solidFill>
                  <a:srgbClr val="FFFF00"/>
                </a:solidFill>
              </a:rPr>
              <a:t>(Rewrite Ex 6.12)</a:t>
            </a: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Find the name of the producer of Star Wars. </a:t>
            </a:r>
          </a:p>
          <a:p>
            <a:pPr marL="0" lvl="1" indent="0" eaLnBrk="1" hangingPunct="1">
              <a:buNone/>
            </a:pPr>
            <a:r>
              <a:rPr lang="en-US" altLang="zh-CN" sz="3200" b="1" dirty="0" smtClean="0">
                <a:solidFill>
                  <a:srgbClr val="FFFF00"/>
                </a:solidFill>
                <a:cs typeface="+mn-cs"/>
              </a:rPr>
              <a:t>One  way(direct-connection query):</a:t>
            </a:r>
            <a:endParaRPr lang="en-US" altLang="zh-CN" sz="3200" b="1" dirty="0">
              <a:solidFill>
                <a:srgbClr val="FFFF00"/>
              </a:solidFill>
              <a:cs typeface="+mn-cs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 smtClean="0"/>
              <a:t>SELECT   </a:t>
            </a:r>
            <a:r>
              <a:rPr lang="en-US" altLang="zh-CN" sz="2400" b="1" dirty="0"/>
              <a:t>name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/>
              <a:t>FROM   Movies, </a:t>
            </a:r>
            <a:r>
              <a:rPr lang="en-US" altLang="zh-CN" sz="2400" b="1" dirty="0" err="1"/>
              <a:t>MovieExec</a:t>
            </a:r>
            <a:endParaRPr lang="en-US" altLang="zh-CN" sz="2400" b="1" dirty="0"/>
          </a:p>
          <a:p>
            <a:pPr marL="990600" lvl="1" indent="-533400" eaLnBrk="1" hangingPunct="1">
              <a:buFontTx/>
              <a:buNone/>
            </a:pPr>
            <a:r>
              <a:rPr lang="en-US" altLang="zh-CN" sz="2400" b="1" dirty="0"/>
              <a:t>WHERE   title=‘Star Wars’ AND </a:t>
            </a:r>
            <a:r>
              <a:rPr lang="en-US" altLang="zh-CN" sz="2400" b="1" dirty="0" err="1"/>
              <a:t>producerC</a:t>
            </a:r>
            <a:r>
              <a:rPr lang="en-US" altLang="zh-CN" sz="2400" b="1" dirty="0"/>
              <a:t>#=cert# 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Another </a:t>
            </a:r>
            <a:r>
              <a:rPr lang="en-US" altLang="zh-CN" b="1" dirty="0" smtClean="0">
                <a:solidFill>
                  <a:srgbClr val="FFFF00"/>
                </a:solidFill>
              </a:rPr>
              <a:t>way(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subquery</a:t>
            </a:r>
            <a:r>
              <a:rPr lang="en-US" altLang="zh-CN" b="1" dirty="0">
                <a:solidFill>
                  <a:srgbClr val="FFFF00"/>
                </a:solidFill>
              </a:rPr>
              <a:t>):</a:t>
            </a:r>
          </a:p>
          <a:p>
            <a:pPr marL="990600" lvl="1" indent="-533400"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dirty="0"/>
              <a:t>SELECT   name</a:t>
            </a:r>
          </a:p>
          <a:p>
            <a:pPr marL="990600" lvl="1" indent="-533400"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dirty="0"/>
              <a:t>FROM    </a:t>
            </a:r>
            <a:r>
              <a:rPr lang="en-US" altLang="zh-CN" sz="2400" b="1" dirty="0" err="1"/>
              <a:t>MovieExec</a:t>
            </a:r>
            <a:endParaRPr lang="en-US" altLang="zh-CN" sz="2400" b="1" dirty="0"/>
          </a:p>
          <a:p>
            <a:pPr marL="990600" lvl="1" indent="-533400"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dirty="0"/>
              <a:t>WHERE   cert# </a:t>
            </a:r>
            <a:r>
              <a:rPr lang="en-US" altLang="zh-CN" sz="2400" b="1" dirty="0" smtClean="0"/>
              <a:t> =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?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FFC000"/>
                </a:solidFill>
              </a:rPr>
              <a:t>(e.g., 12345)</a:t>
            </a:r>
            <a:endParaRPr lang="en-US" altLang="zh-CN" sz="24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9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9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9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9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9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9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9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9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6.3.2 Conditions Involving Relations</a:t>
            </a:r>
          </a:p>
        </p:txBody>
      </p:sp>
      <p:sp>
        <p:nvSpPr>
          <p:cNvPr id="6635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96300" cy="4968453"/>
          </a:xfrm>
        </p:spPr>
        <p:txBody>
          <a:bodyPr/>
          <a:lstStyle/>
          <a:p>
            <a:pPr marL="457200" lvl="1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3200" b="1" dirty="0"/>
              <a:t>Subqueries can return </a:t>
            </a:r>
            <a:r>
              <a:rPr lang="en-US" altLang="zh-CN" sz="3200" b="1" dirty="0">
                <a:solidFill>
                  <a:srgbClr val="FFC000"/>
                </a:solidFill>
              </a:rPr>
              <a:t>relations</a:t>
            </a:r>
            <a:r>
              <a:rPr lang="en-US" altLang="zh-CN" sz="3200" b="1" dirty="0"/>
              <a:t> that can be used in various way in WHERE </a:t>
            </a:r>
            <a:r>
              <a:rPr lang="en-US" altLang="zh-CN" sz="3200" b="1" dirty="0" smtClean="0"/>
              <a:t>clauses.</a:t>
            </a:r>
          </a:p>
          <a:p>
            <a:pPr marL="0" lvl="1" indent="0" eaLnBrk="1" hangingPunct="1">
              <a:buNone/>
            </a:pPr>
            <a:endParaRPr lang="en-US" altLang="zh-CN" sz="3200" b="1" dirty="0">
              <a:solidFill>
                <a:srgbClr val="FFCC00"/>
              </a:solidFill>
            </a:endParaRPr>
          </a:p>
          <a:p>
            <a:pPr marL="0" lvl="1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en-US" altLang="zh-CN" sz="3200" b="1" dirty="0">
                <a:solidFill>
                  <a:srgbClr val="FFCC00"/>
                </a:solidFill>
                <a:cs typeface="+mn-cs"/>
              </a:rPr>
              <a:t>R: one-column relation</a:t>
            </a:r>
          </a:p>
          <a:p>
            <a:pPr marL="0" lvl="1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en-US" altLang="zh-CN" sz="3200" b="1" dirty="0">
                <a:solidFill>
                  <a:srgbClr val="FFCC00"/>
                </a:solidFill>
                <a:cs typeface="+mn-cs"/>
              </a:rPr>
              <a:t>s:  scalar value</a:t>
            </a:r>
          </a:p>
          <a:p>
            <a:pPr marL="0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Definitions of some operators:</a:t>
            </a:r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altLang="zh-CN" b="1" i="1" dirty="0" smtClean="0">
                <a:solidFill>
                  <a:srgbClr val="FFFF66"/>
                </a:solidFill>
              </a:rPr>
              <a:t>EXISTS </a:t>
            </a:r>
            <a:r>
              <a:rPr lang="en-US" altLang="zh-CN" b="1" dirty="0" smtClean="0">
                <a:solidFill>
                  <a:srgbClr val="FFFF66"/>
                </a:solidFill>
              </a:rPr>
              <a:t>(R): </a:t>
            </a:r>
            <a:r>
              <a:rPr lang="en-US" altLang="zh-CN" b="1" dirty="0" smtClean="0"/>
              <a:t> R is not empty</a:t>
            </a:r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altLang="zh-CN" b="1" i="1" dirty="0" smtClean="0">
                <a:solidFill>
                  <a:srgbClr val="FFFF66"/>
                </a:solidFill>
              </a:rPr>
              <a:t>s </a:t>
            </a:r>
            <a:r>
              <a:rPr lang="en-US" altLang="zh-CN" b="1" dirty="0" smtClean="0">
                <a:solidFill>
                  <a:srgbClr val="FFFF66"/>
                </a:solidFill>
              </a:rPr>
              <a:t>IN </a:t>
            </a:r>
            <a:r>
              <a:rPr lang="en-US" altLang="zh-CN" b="1" dirty="0">
                <a:solidFill>
                  <a:srgbClr val="FFFF66"/>
                </a:solidFill>
              </a:rPr>
              <a:t>(R</a:t>
            </a:r>
            <a:r>
              <a:rPr lang="en-US" altLang="zh-CN" b="1" dirty="0" smtClean="0">
                <a:solidFill>
                  <a:srgbClr val="FFFF66"/>
                </a:solidFill>
              </a:rPr>
              <a:t>):  </a:t>
            </a:r>
            <a:r>
              <a:rPr lang="en-US" altLang="zh-CN" b="1" dirty="0" smtClean="0"/>
              <a:t>s is one of the values in R</a:t>
            </a:r>
            <a:endParaRPr lang="en-US" altLang="zh-CN" b="1" dirty="0"/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altLang="zh-CN" b="1" i="1" dirty="0">
                <a:solidFill>
                  <a:srgbClr val="FFFF66"/>
                </a:solidFill>
              </a:rPr>
              <a:t>s </a:t>
            </a:r>
            <a:r>
              <a:rPr lang="en-US" altLang="zh-CN" b="1" i="1" dirty="0" smtClean="0"/>
              <a:t>&gt; </a:t>
            </a:r>
            <a:r>
              <a:rPr lang="en-US" altLang="zh-CN" b="1" dirty="0" smtClean="0">
                <a:solidFill>
                  <a:srgbClr val="FFFF66"/>
                </a:solidFill>
              </a:rPr>
              <a:t>ALL (R):  s is greater than MAX(value) in R</a:t>
            </a:r>
            <a:endParaRPr lang="en-US" altLang="zh-CN" b="1" i="1" dirty="0" smtClean="0"/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altLang="zh-CN" b="1" i="1" dirty="0">
                <a:solidFill>
                  <a:srgbClr val="FFFF66"/>
                </a:solidFill>
              </a:rPr>
              <a:t>s </a:t>
            </a:r>
            <a:r>
              <a:rPr lang="en-US" altLang="zh-CN" b="1" dirty="0" smtClean="0">
                <a:solidFill>
                  <a:srgbClr val="FFFF66"/>
                </a:solidFill>
              </a:rPr>
              <a:t>&gt; ANY (R</a:t>
            </a:r>
            <a:r>
              <a:rPr lang="en-US" altLang="zh-CN" b="1" dirty="0">
                <a:solidFill>
                  <a:srgbClr val="FFFF66"/>
                </a:solidFill>
              </a:rPr>
              <a:t>):  </a:t>
            </a:r>
            <a:r>
              <a:rPr lang="en-US" altLang="zh-CN" b="1" dirty="0" smtClean="0">
                <a:solidFill>
                  <a:srgbClr val="FFFF66"/>
                </a:solidFill>
              </a:rPr>
              <a:t>s </a:t>
            </a:r>
            <a:r>
              <a:rPr lang="en-US" altLang="zh-CN" b="1" dirty="0">
                <a:solidFill>
                  <a:srgbClr val="FFFF66"/>
                </a:solidFill>
              </a:rPr>
              <a:t>is greater than </a:t>
            </a:r>
            <a:r>
              <a:rPr lang="en-US" altLang="zh-CN" b="1" dirty="0" smtClean="0">
                <a:solidFill>
                  <a:srgbClr val="FFFF66"/>
                </a:solidFill>
              </a:rPr>
              <a:t>MIN(value</a:t>
            </a:r>
            <a:r>
              <a:rPr lang="en-US" altLang="zh-CN" b="1" dirty="0">
                <a:solidFill>
                  <a:srgbClr val="FFFF66"/>
                </a:solidFill>
              </a:rPr>
              <a:t>) in R</a:t>
            </a:r>
            <a:endParaRPr lang="en-US" altLang="zh-CN" b="1" i="1" dirty="0"/>
          </a:p>
          <a:p>
            <a:pPr marL="990600" lvl="1" indent="-533400" eaLnBrk="1" hangingPunct="1">
              <a:spcBef>
                <a:spcPts val="0"/>
              </a:spcBef>
            </a:pPr>
            <a:endParaRPr lang="en-US" altLang="zh-CN" b="1" dirty="0" smtClean="0">
              <a:solidFill>
                <a:srgbClr val="FFFF66"/>
              </a:solidFill>
            </a:endParaRP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xfrm>
            <a:off x="504825" y="1196975"/>
            <a:ext cx="8243888" cy="52562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Example 6.20: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Find the name of producer who produced movies acted by  ‘Harrison Ford’.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solidFill>
                <a:srgbClr val="FFFF66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FF66"/>
                </a:solidFill>
              </a:rPr>
              <a:t> </a:t>
            </a:r>
            <a:r>
              <a:rPr lang="en-US" altLang="zh-CN" b="1" dirty="0" smtClean="0"/>
              <a:t>Select  name   From  </a:t>
            </a:r>
            <a:r>
              <a:rPr lang="en-US" altLang="zh-CN" b="1" dirty="0" err="1" smtClean="0"/>
              <a:t>MovieExec</a:t>
            </a:r>
            <a:endParaRPr lang="en-US" altLang="zh-CN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Where  cert#  IN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		(  Select   </a:t>
            </a:r>
            <a:r>
              <a:rPr lang="en-US" altLang="zh-CN" b="1" dirty="0" err="1" smtClean="0"/>
              <a:t>producerC</a:t>
            </a:r>
            <a:r>
              <a:rPr lang="en-US" altLang="zh-CN" b="1" dirty="0" smtClean="0"/>
              <a:t>#   From  Movies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		   Where </a:t>
            </a:r>
            <a:r>
              <a:rPr lang="en-US" altLang="zh-CN" b="1" dirty="0" smtClean="0">
                <a:solidFill>
                  <a:srgbClr val="FFC000"/>
                </a:solidFill>
              </a:rPr>
              <a:t>(title, year)  </a:t>
            </a:r>
            <a:r>
              <a:rPr lang="en-US" altLang="zh-CN" b="1" dirty="0" smtClean="0"/>
              <a:t>IN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			( Select  </a:t>
            </a:r>
            <a:r>
              <a:rPr lang="en-US" altLang="zh-CN" b="1" dirty="0" err="1" smtClean="0"/>
              <a:t>movieTitle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movieYear</a:t>
            </a:r>
            <a:r>
              <a:rPr lang="en-US" altLang="zh-CN" b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			  From  </a:t>
            </a:r>
            <a:r>
              <a:rPr lang="en-US" altLang="zh-CN" b="1" dirty="0" err="1" smtClean="0"/>
              <a:t>StarsIn</a:t>
            </a:r>
            <a:endParaRPr lang="en-US" altLang="zh-CN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			  Where  </a:t>
            </a:r>
            <a:r>
              <a:rPr lang="en-US" altLang="zh-CN" b="1" dirty="0" err="1" smtClean="0"/>
              <a:t>starName</a:t>
            </a:r>
            <a:r>
              <a:rPr lang="en-US" altLang="zh-CN" b="1" dirty="0" smtClean="0"/>
              <a:t>=’Harrison Ford’ ) );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6.3.3 Conditions Involving Tuples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云形标注 1"/>
          <p:cNvSpPr/>
          <p:nvPr/>
        </p:nvSpPr>
        <p:spPr bwMode="auto">
          <a:xfrm>
            <a:off x="72008" y="4797152"/>
            <a:ext cx="2339752" cy="983873"/>
          </a:xfrm>
          <a:prstGeom prst="cloudCallout">
            <a:avLst>
              <a:gd name="adj1" fmla="val 60767"/>
              <a:gd name="adj2" fmla="val -5382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No support by SQL Server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6.3.4 </a:t>
            </a:r>
            <a:r>
              <a:rPr lang="en-US" altLang="zh-CN" dirty="0" smtClean="0"/>
              <a:t> </a:t>
            </a:r>
            <a:r>
              <a:rPr lang="en-US" altLang="zh-CN" sz="3200" b="1" dirty="0" smtClean="0"/>
              <a:t>Correlated Subqueries</a:t>
            </a:r>
            <a:r>
              <a:rPr lang="en-US" altLang="zh-CN" dirty="0" smtClean="0"/>
              <a:t> 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484313"/>
            <a:ext cx="8532118" cy="504031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Correlated </a:t>
            </a:r>
            <a:r>
              <a:rPr lang="en-US" altLang="zh-CN" b="1" dirty="0" err="1" smtClean="0">
                <a:solidFill>
                  <a:srgbClr val="FFCC00"/>
                </a:solidFill>
              </a:rPr>
              <a:t>subqueries</a:t>
            </a:r>
            <a:r>
              <a:rPr lang="en-US" altLang="zh-CN" b="1" dirty="0" smtClean="0">
                <a:solidFill>
                  <a:srgbClr val="FFCC00"/>
                </a:solidFill>
              </a:rPr>
              <a:t>(</a:t>
            </a:r>
            <a:r>
              <a:rPr lang="zh-CN" altLang="en-US" b="1" dirty="0" smtClean="0">
                <a:solidFill>
                  <a:srgbClr val="FFCC00"/>
                </a:solidFill>
              </a:rPr>
              <a:t>相关子查询</a:t>
            </a:r>
            <a:r>
              <a:rPr lang="en-US" altLang="zh-CN" b="1" dirty="0" smtClean="0">
                <a:solidFill>
                  <a:srgbClr val="FFCC00"/>
                </a:solidFill>
              </a:rPr>
              <a:t>):</a:t>
            </a:r>
          </a:p>
          <a:p>
            <a:pPr lvl="1" eaLnBrk="1" hangingPunct="1"/>
            <a:r>
              <a:rPr lang="en-US" altLang="zh-CN" b="1" dirty="0"/>
              <a:t>A </a:t>
            </a:r>
            <a:r>
              <a:rPr lang="en-US" altLang="zh-CN" b="1" dirty="0" smtClean="0"/>
              <a:t>nested </a:t>
            </a:r>
            <a:r>
              <a:rPr lang="en-US" altLang="zh-CN" b="1" dirty="0" err="1" smtClean="0"/>
              <a:t>subqueries</a:t>
            </a:r>
            <a:r>
              <a:rPr lang="en-US" altLang="zh-CN" b="1" dirty="0" smtClean="0"/>
              <a:t> </a:t>
            </a:r>
            <a:r>
              <a:rPr lang="en-US" altLang="zh-CN" b="1" dirty="0"/>
              <a:t>requires </a:t>
            </a:r>
            <a:r>
              <a:rPr lang="en-US" altLang="zh-CN" b="1" dirty="0" smtClean="0"/>
              <a:t>the </a:t>
            </a:r>
            <a:r>
              <a:rPr lang="en-US" altLang="zh-CN" b="1" dirty="0" err="1"/>
              <a:t>subquery</a:t>
            </a:r>
            <a:r>
              <a:rPr lang="en-US" altLang="zh-CN" b="1" dirty="0"/>
              <a:t> to be evaluated many times, once for each assignment of a value </a:t>
            </a:r>
            <a:r>
              <a:rPr lang="en-US" altLang="zh-CN" b="1" dirty="0" smtClean="0"/>
              <a:t>to </a:t>
            </a:r>
            <a:r>
              <a:rPr lang="en-US" altLang="zh-CN" b="1" dirty="0"/>
              <a:t>some term in the </a:t>
            </a:r>
            <a:r>
              <a:rPr lang="en-US" altLang="zh-CN" b="1" dirty="0" err="1"/>
              <a:t>subquery</a:t>
            </a:r>
            <a:r>
              <a:rPr lang="en-US" altLang="zh-CN" b="1" dirty="0"/>
              <a:t> that comes from a tuple variable outside the </a:t>
            </a:r>
            <a:r>
              <a:rPr lang="en-US" altLang="zh-CN" b="1" dirty="0" err="1" smtClean="0"/>
              <a:t>subquery</a:t>
            </a:r>
            <a:r>
              <a:rPr lang="en-US" altLang="zh-CN" b="1" dirty="0" smtClean="0"/>
              <a:t>.</a:t>
            </a:r>
          </a:p>
          <a:p>
            <a:pPr lvl="1" eaLnBrk="1" hangingPunct="1"/>
            <a:r>
              <a:rPr lang="zh-CN" altLang="en-US" b="1" dirty="0">
                <a:solidFill>
                  <a:srgbClr val="FFFF66"/>
                </a:solidFill>
              </a:rPr>
              <a:t>对外层关系的每个元组，计算一次子</a:t>
            </a:r>
            <a:r>
              <a:rPr lang="zh-CN" altLang="en-US" b="1" dirty="0" smtClean="0">
                <a:solidFill>
                  <a:srgbClr val="FFFF66"/>
                </a:solidFill>
              </a:rPr>
              <a:t>查询。子查询条件中含有对外层关系的引用 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pPr lvl="1" eaLnBrk="1" hangingPunct="1"/>
            <a:endParaRPr lang="zh-CN" altLang="en-US" b="1" dirty="0" smtClean="0">
              <a:solidFill>
                <a:srgbClr val="FFFF66"/>
              </a:solidFill>
            </a:endParaRPr>
          </a:p>
          <a:p>
            <a:pPr lvl="1" eaLnBrk="1" hangingPunct="1"/>
            <a:r>
              <a:rPr lang="en-US" altLang="zh-CN" b="1" dirty="0" smtClean="0"/>
              <a:t>Reading begins </a:t>
            </a:r>
            <a:r>
              <a:rPr lang="en-US" altLang="zh-CN" b="1" dirty="0"/>
              <a:t>at the innermost </a:t>
            </a:r>
            <a:r>
              <a:rPr lang="en-US" altLang="zh-CN" b="1" dirty="0" err="1" smtClean="0"/>
              <a:t>subquery</a:t>
            </a:r>
            <a:r>
              <a:rPr lang="en-US" altLang="zh-CN" b="1" dirty="0" smtClean="0"/>
              <a:t>.</a:t>
            </a:r>
          </a:p>
          <a:p>
            <a:pPr lvl="1" eaLnBrk="1" hangingPunct="1"/>
            <a:r>
              <a:rPr lang="en-US" altLang="zh-CN" b="1" dirty="0" smtClean="0"/>
              <a:t>Be careful of scoping </a:t>
            </a:r>
            <a:r>
              <a:rPr lang="en-US" altLang="zh-CN" b="1" dirty="0"/>
              <a:t>rules for names.  </a:t>
            </a:r>
            <a:endParaRPr lang="en-US" altLang="zh-CN" b="1" dirty="0" smtClean="0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6.3.4 </a:t>
            </a:r>
            <a:r>
              <a:rPr lang="en-US" altLang="zh-CN" dirty="0" smtClean="0"/>
              <a:t> </a:t>
            </a:r>
            <a:r>
              <a:rPr lang="en-US" altLang="zh-CN" sz="3200" b="1" dirty="0" smtClean="0"/>
              <a:t>Correlated Subqueries</a:t>
            </a:r>
            <a:r>
              <a:rPr lang="en-US" altLang="zh-CN" dirty="0" smtClean="0"/>
              <a:t> 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08962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Example 6.21:</a:t>
            </a:r>
            <a:r>
              <a:rPr lang="en-US" altLang="zh-CN" b="1" dirty="0" smtClean="0">
                <a:solidFill>
                  <a:srgbClr val="FFFF66"/>
                </a:solidFill>
              </a:rPr>
              <a:t> Find the titles that have been used for two or more movies. </a:t>
            </a: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rgbClr val="FFFF66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FF66"/>
                </a:solidFill>
              </a:rPr>
              <a:t>Tips: It </a:t>
            </a:r>
            <a:r>
              <a:rPr lang="en-US" altLang="zh-CN" b="1" dirty="0" err="1" smtClean="0">
                <a:solidFill>
                  <a:srgbClr val="FFFF66"/>
                </a:solidFill>
              </a:rPr>
              <a:t>meams</a:t>
            </a:r>
            <a:r>
              <a:rPr lang="en-US" altLang="zh-CN" b="1" dirty="0" smtClean="0">
                <a:solidFill>
                  <a:srgbClr val="FFFF66"/>
                </a:solidFill>
              </a:rPr>
              <a:t> that the movies have different year.</a:t>
            </a:r>
          </a:p>
          <a:p>
            <a:pPr eaLnBrk="1" hangingPunct="1"/>
            <a:endParaRPr lang="en-US" altLang="zh-CN" b="1" dirty="0" smtClean="0">
              <a:solidFill>
                <a:srgbClr val="FFFF66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	SELECT   title   FROM    Movies </a:t>
            </a:r>
            <a:r>
              <a:rPr lang="en-US" altLang="zh-CN" b="1" dirty="0" smtClean="0">
                <a:solidFill>
                  <a:srgbClr val="FFCC00"/>
                </a:solidFill>
              </a:rPr>
              <a:t>Old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WHERE   year &lt; ANY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(SELECT   year    FROM    Movies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WHERE   title = </a:t>
            </a:r>
            <a:r>
              <a:rPr lang="en-US" altLang="zh-CN" b="1" dirty="0" err="1" smtClean="0">
                <a:solidFill>
                  <a:srgbClr val="FFCC00"/>
                </a:solidFill>
              </a:rPr>
              <a:t>Old</a:t>
            </a:r>
            <a:r>
              <a:rPr lang="en-US" altLang="zh-CN" b="1" dirty="0" err="1" smtClean="0"/>
              <a:t>.title</a:t>
            </a:r>
            <a:r>
              <a:rPr lang="en-US" altLang="zh-CN" b="1" dirty="0" smtClean="0"/>
              <a:t>);  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0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0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6.3.5 Subqueries in FROM Clauses</a:t>
            </a:r>
          </a:p>
        </p:txBody>
      </p:sp>
      <p:sp>
        <p:nvSpPr>
          <p:cNvPr id="59699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08962" cy="5256212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altLang="zh-CN" sz="3200" b="1" dirty="0"/>
              <a:t>Subqueries can appear in FROM clauses, followed by a tuple variable that represents the tuples in the result of the </a:t>
            </a:r>
            <a:r>
              <a:rPr lang="en-US" altLang="zh-CN" sz="3200" b="1" dirty="0" err="1"/>
              <a:t>subquery</a:t>
            </a:r>
            <a:r>
              <a:rPr lang="en-US" altLang="zh-CN" sz="3200" b="1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FF66"/>
                </a:solidFill>
              </a:rPr>
              <a:t>子查询结果可作为关系，直接用于 </a:t>
            </a:r>
            <a:r>
              <a:rPr lang="en-US" altLang="zh-CN" b="1" dirty="0" smtClean="0">
                <a:solidFill>
                  <a:srgbClr val="FFFF66"/>
                </a:solidFill>
              </a:rPr>
              <a:t>FROM </a:t>
            </a:r>
            <a:r>
              <a:rPr lang="zh-CN" altLang="en-US" b="1" dirty="0" smtClean="0">
                <a:solidFill>
                  <a:srgbClr val="FFFF66"/>
                </a:solidFill>
              </a:rPr>
              <a:t>子句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FF66"/>
                </a:solidFill>
              </a:rPr>
              <a:t>此时，子查询应当括起并给予别名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FF66"/>
                </a:solidFill>
              </a:rPr>
              <a:t>但</a:t>
            </a:r>
            <a:r>
              <a:rPr lang="zh-CN" altLang="en-US" b="1" dirty="0" smtClean="0">
                <a:solidFill>
                  <a:srgbClr val="FFFF66"/>
                </a:solidFill>
              </a:rPr>
              <a:t>复杂</a:t>
            </a:r>
            <a:r>
              <a:rPr lang="zh-CN" altLang="en-US" b="1" dirty="0">
                <a:solidFill>
                  <a:srgbClr val="FFFF66"/>
                </a:solidFill>
              </a:rPr>
              <a:t>的子查询用于 </a:t>
            </a:r>
            <a:r>
              <a:rPr lang="en-US" altLang="zh-CN" b="1" dirty="0">
                <a:solidFill>
                  <a:srgbClr val="FFFF66"/>
                </a:solidFill>
              </a:rPr>
              <a:t>FROM </a:t>
            </a:r>
            <a:r>
              <a:rPr lang="zh-CN" altLang="en-US" b="1" dirty="0">
                <a:solidFill>
                  <a:srgbClr val="FFFF66"/>
                </a:solidFill>
              </a:rPr>
              <a:t>子句会影响语句的可理解性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FFFF66"/>
              </a:solidFill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468313" y="981075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 rot="5400000">
            <a:off x="4566444" y="913606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6.3.5 Subqueries in FROM Clauses</a:t>
            </a:r>
          </a:p>
        </p:txBody>
      </p:sp>
      <p:sp>
        <p:nvSpPr>
          <p:cNvPr id="59699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08962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C00"/>
                </a:solidFill>
              </a:rPr>
              <a:t>Example 6.22:</a:t>
            </a:r>
            <a:r>
              <a:rPr lang="en-US" altLang="zh-CN" b="1" dirty="0" smtClean="0">
                <a:solidFill>
                  <a:srgbClr val="FFFF66"/>
                </a:solidFill>
              </a:rPr>
              <a:t> </a:t>
            </a:r>
            <a:r>
              <a:rPr lang="en-US" altLang="zh-CN" b="1" dirty="0" smtClean="0">
                <a:solidFill>
                  <a:srgbClr val="FFCC00"/>
                </a:solidFill>
              </a:rPr>
              <a:t>(Rewrite  Example 6.20)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FF66"/>
                </a:solidFill>
              </a:rPr>
              <a:t>Find </a:t>
            </a:r>
            <a:r>
              <a:rPr lang="en-US" altLang="zh-CN" b="1" dirty="0">
                <a:solidFill>
                  <a:srgbClr val="FFFF66"/>
                </a:solidFill>
              </a:rPr>
              <a:t>the name of producer who produced movies acted by  ‘Harrison Ford’.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/>
              <a:t>SELECT  name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/>
              <a:t>FROM    </a:t>
            </a:r>
            <a:r>
              <a:rPr lang="en-US" altLang="zh-CN" b="1" dirty="0" err="1" smtClean="0"/>
              <a:t>MovieExec</a:t>
            </a:r>
            <a:r>
              <a:rPr lang="en-US" altLang="zh-CN" b="1" dirty="0" smtClean="0"/>
              <a:t>, </a:t>
            </a:r>
          </a:p>
          <a:p>
            <a:pPr lvl="3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FFCC00"/>
                </a:solidFill>
              </a:rPr>
              <a:t>(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SELECT  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producerC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#</a:t>
            </a:r>
            <a:endParaRPr lang="en-US" altLang="zh-CN" sz="2800" b="1" dirty="0">
              <a:solidFill>
                <a:srgbClr val="FFCC00"/>
              </a:solidFill>
            </a:endParaRPr>
          </a:p>
          <a:p>
            <a:pPr lvl="3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FFCC00"/>
                </a:solidFill>
              </a:rPr>
              <a:t>FROM   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Movies, 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StarsIn</a:t>
            </a:r>
            <a:endParaRPr lang="en-US" altLang="zh-CN" sz="2800" b="1" dirty="0">
              <a:solidFill>
                <a:srgbClr val="FFCC00"/>
              </a:solidFill>
            </a:endParaRPr>
          </a:p>
          <a:p>
            <a:pPr lvl="3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WHERE title=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movieTitle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AND YEAR=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movieYear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AND </a:t>
            </a:r>
            <a:r>
              <a:rPr lang="en-US" altLang="zh-CN" sz="2800" b="1" dirty="0" err="1" smtClean="0">
                <a:solidFill>
                  <a:srgbClr val="FFCC00"/>
                </a:solidFill>
              </a:rPr>
              <a:t>starName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=‘Harrison Ford’)  </a:t>
            </a:r>
            <a:r>
              <a:rPr lang="en-US" altLang="zh-CN" sz="2800" b="1" dirty="0" smtClean="0"/>
              <a:t>AS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Prod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/>
              <a:t>WHERE cert#=</a:t>
            </a:r>
            <a:r>
              <a:rPr lang="en-US" altLang="zh-CN" b="1" dirty="0" err="1" smtClean="0">
                <a:solidFill>
                  <a:srgbClr val="FFC000"/>
                </a:solidFill>
              </a:rPr>
              <a:t>Prod</a:t>
            </a:r>
            <a:r>
              <a:rPr lang="en-US" altLang="zh-CN" b="1" dirty="0" err="1" smtClean="0"/>
              <a:t>.producerC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b="1" dirty="0" smtClean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468313" y="981075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 rot="5400000">
            <a:off x="4566444" y="913606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6.3.6  SQL Join Expressions</a:t>
            </a:r>
          </a:p>
        </p:txBody>
      </p:sp>
      <p:sp>
        <p:nvSpPr>
          <p:cNvPr id="599045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424862" cy="548957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We can construct relations by a number of variations on the join operator applied to two relations.</a:t>
            </a:r>
          </a:p>
          <a:p>
            <a:pPr eaLnBrk="1" hangingPunct="1"/>
            <a:r>
              <a:rPr lang="en-US" altLang="zh-CN" b="1" dirty="0" smtClean="0"/>
              <a:t>Join Expressions can be used in </a:t>
            </a:r>
            <a:r>
              <a:rPr lang="en-US" altLang="zh-CN" b="1" dirty="0" smtClean="0">
                <a:solidFill>
                  <a:srgbClr val="FFC000"/>
                </a:solidFill>
              </a:rPr>
              <a:t>FROM clause</a:t>
            </a:r>
            <a:r>
              <a:rPr lang="en-US" altLang="zh-CN" b="1" dirty="0" smtClean="0"/>
              <a:t>.</a:t>
            </a:r>
          </a:p>
          <a:p>
            <a:pPr eaLnBrk="1" hangingPunct="1"/>
            <a:endParaRPr lang="en-US" altLang="zh-CN" b="1" dirty="0" smtClean="0">
              <a:solidFill>
                <a:srgbClr val="FFCCCC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SQL Join Expressions</a:t>
            </a:r>
            <a:r>
              <a:rPr lang="zh-CN" altLang="en-US" b="1" dirty="0" smtClean="0">
                <a:solidFill>
                  <a:srgbClr val="FFCC00"/>
                </a:solidFill>
              </a:rPr>
              <a:t>：</a:t>
            </a:r>
          </a:p>
          <a:p>
            <a:pPr lvl="1" eaLnBrk="1" hangingPunct="1"/>
            <a:r>
              <a:rPr lang="en-US" altLang="zh-CN" b="1" dirty="0" smtClean="0"/>
              <a:t>R1  </a:t>
            </a:r>
            <a:r>
              <a:rPr lang="en-US" altLang="zh-CN" b="1" dirty="0" smtClean="0">
                <a:solidFill>
                  <a:srgbClr val="FFC000"/>
                </a:solidFill>
              </a:rPr>
              <a:t>CROSS JOIN  </a:t>
            </a:r>
            <a:r>
              <a:rPr lang="en-US" altLang="zh-CN" b="1" dirty="0" smtClean="0"/>
              <a:t>R2	      </a:t>
            </a:r>
            <a:r>
              <a:rPr lang="en-US" altLang="zh-CN" b="1" dirty="0" smtClean="0">
                <a:solidFill>
                  <a:srgbClr val="FFCC00"/>
                </a:solidFill>
              </a:rPr>
              <a:t> </a:t>
            </a:r>
            <a:r>
              <a:rPr lang="en-US" altLang="zh-CN" b="1" dirty="0" smtClean="0"/>
              <a:t>× (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Cartesian Product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  <a:p>
            <a:pPr lvl="1" eaLnBrk="1" hangingPunct="1"/>
            <a:r>
              <a:rPr lang="en-US" altLang="zh-CN" b="1" dirty="0" smtClean="0"/>
              <a:t>R1  </a:t>
            </a:r>
            <a:r>
              <a:rPr lang="en-US" altLang="zh-CN" b="1" dirty="0" smtClean="0">
                <a:solidFill>
                  <a:srgbClr val="FFC000"/>
                </a:solidFill>
              </a:rPr>
              <a:t>JOIN</a:t>
            </a:r>
            <a:r>
              <a:rPr lang="en-US" altLang="zh-CN" b="1" dirty="0" smtClean="0"/>
              <a:t>  R2  </a:t>
            </a:r>
            <a:r>
              <a:rPr lang="en-US" altLang="zh-CN" b="1" dirty="0" smtClean="0">
                <a:solidFill>
                  <a:srgbClr val="FFC000"/>
                </a:solidFill>
              </a:rPr>
              <a:t>ON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cond</a:t>
            </a:r>
            <a:r>
              <a:rPr lang="en-US" altLang="zh-CN" b="1" dirty="0" smtClean="0"/>
              <a:t>	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  θ  (</a:t>
            </a:r>
            <a:r>
              <a:rPr lang="en-US" altLang="zh-CN" sz="2400" b="1" dirty="0">
                <a:solidFill>
                  <a:srgbClr val="FFCC00"/>
                </a:solidFill>
              </a:rPr>
              <a:t>Theta-join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  <a:p>
            <a:pPr lvl="1" eaLnBrk="1" hangingPunct="1"/>
            <a:r>
              <a:rPr lang="en-US" altLang="zh-CN" b="1" dirty="0" smtClean="0"/>
              <a:t>R1  </a:t>
            </a:r>
            <a:r>
              <a:rPr lang="en-US" altLang="zh-CN" b="1" dirty="0" smtClean="0">
                <a:solidFill>
                  <a:srgbClr val="FFC000"/>
                </a:solidFill>
              </a:rPr>
              <a:t>NATURAL JOIN  </a:t>
            </a:r>
            <a:r>
              <a:rPr lang="en-US" altLang="zh-CN" b="1" dirty="0" smtClean="0"/>
              <a:t>R2    	  (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Natural Join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8"/>
          <p:cNvGrpSpPr/>
          <p:nvPr/>
        </p:nvGrpSpPr>
        <p:grpSpPr bwMode="auto">
          <a:xfrm>
            <a:off x="5724128" y="6165304"/>
            <a:ext cx="304800" cy="228600"/>
            <a:chOff x="4752" y="1305"/>
            <a:chExt cx="240" cy="144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752" y="1305"/>
              <a:ext cx="240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4752" y="1305"/>
              <a:ext cx="240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761" y="1305"/>
              <a:ext cx="0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983" y="1305"/>
              <a:ext cx="0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9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99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99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99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99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1117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Select-From-Where statements: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SELECT [ </a:t>
            </a:r>
            <a:r>
              <a:rPr lang="en-US" altLang="zh-CN" sz="2400" b="1" u="sng" dirty="0" smtClean="0"/>
              <a:t>ALL</a:t>
            </a:r>
            <a:r>
              <a:rPr lang="en-US" altLang="zh-CN" sz="2400" b="1" dirty="0" smtClean="0"/>
              <a:t> | DISTINCT ] 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select-list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FROM 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R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[ WHERE  </a:t>
            </a:r>
            <a:r>
              <a:rPr lang="en-US" altLang="zh-CN" sz="2400" b="1" i="1" dirty="0" err="1" smtClean="0">
                <a:solidFill>
                  <a:srgbClr val="FFFF66"/>
                </a:solidFill>
              </a:rPr>
              <a:t>cond</a:t>
            </a:r>
            <a:r>
              <a:rPr lang="en-US" altLang="zh-CN" sz="2400" b="1" dirty="0" smtClean="0"/>
              <a:t> ]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[ORDER BY {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expression</a:t>
            </a:r>
            <a:r>
              <a:rPr lang="en-US" altLang="zh-CN" sz="2400" b="1" dirty="0" smtClean="0"/>
              <a:t> | integer } [ </a:t>
            </a:r>
            <a:r>
              <a:rPr lang="en-US" altLang="zh-CN" sz="2400" b="1" u="sng" dirty="0" smtClean="0"/>
              <a:t>ASC</a:t>
            </a:r>
            <a:r>
              <a:rPr lang="en-US" altLang="zh-CN" sz="2400" b="1" dirty="0" smtClean="0"/>
              <a:t> | DESC ],…];</a:t>
            </a:r>
          </a:p>
          <a:p>
            <a:pPr lvl="1" eaLnBrk="1" hangingPunct="1">
              <a:buFontTx/>
              <a:buNone/>
            </a:pPr>
            <a:endParaRPr lang="en-US" altLang="zh-CN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select-list :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* | { column-name |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expression</a:t>
            </a:r>
            <a:r>
              <a:rPr lang="en-US" altLang="zh-CN" sz="2400" b="1" dirty="0" smtClean="0"/>
              <a:t> } [ AS alias-name ], ...</a:t>
            </a:r>
          </a:p>
          <a:p>
            <a:pPr lvl="1" eaLnBrk="1" hangingPunct="1">
              <a:buFontTx/>
              <a:buNone/>
            </a:pPr>
            <a:endParaRPr lang="en-US" altLang="zh-CN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i="1" u="sng" dirty="0" smtClean="0">
                <a:solidFill>
                  <a:srgbClr val="FFFF66"/>
                </a:solidFill>
              </a:rPr>
              <a:t>ASC</a:t>
            </a:r>
            <a:r>
              <a:rPr lang="en-US" altLang="zh-CN" sz="2400" b="1" i="1" dirty="0" smtClean="0"/>
              <a:t> </a:t>
            </a:r>
            <a:r>
              <a:rPr lang="en-US" altLang="zh-CN" sz="2400" b="1" dirty="0" smtClean="0"/>
              <a:t>: ascending</a:t>
            </a:r>
          </a:p>
          <a:p>
            <a:pPr lvl="1" eaLnBrk="1" hangingPunct="1">
              <a:buFontTx/>
              <a:buNone/>
            </a:pPr>
            <a:r>
              <a:rPr lang="en-US" altLang="zh-CN" sz="2400" b="1" i="1" dirty="0" smtClean="0">
                <a:solidFill>
                  <a:srgbClr val="FFFF66"/>
                </a:solidFill>
              </a:rPr>
              <a:t>DESC</a:t>
            </a:r>
            <a:r>
              <a:rPr lang="en-US" altLang="zh-CN" sz="2400" b="1" dirty="0" smtClean="0"/>
              <a:t> : descending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 Simple Queries in SQL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10"/>
          <p:cNvSpPr>
            <a:spLocks/>
          </p:cNvSpPr>
          <p:nvPr/>
        </p:nvSpPr>
        <p:spPr bwMode="auto">
          <a:xfrm>
            <a:off x="684213" y="4005263"/>
            <a:ext cx="7843837" cy="1223962"/>
          </a:xfrm>
          <a:prstGeom prst="borderCallout3">
            <a:avLst>
              <a:gd name="adj1" fmla="val 9338"/>
              <a:gd name="adj2" fmla="val 100972"/>
              <a:gd name="adj3" fmla="val 9338"/>
              <a:gd name="adj4" fmla="val 101236"/>
              <a:gd name="adj5" fmla="val -62907"/>
              <a:gd name="adj6" fmla="val 101236"/>
              <a:gd name="adj7" fmla="val -135278"/>
              <a:gd name="adj8" fmla="val 66079"/>
            </a:avLst>
          </a:prstGeom>
          <a:noFill/>
          <a:ln w="25400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6.3.6 SQL Join expressions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137525" cy="453707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R1  CROSS JOIN  R2 </a:t>
            </a:r>
            <a:r>
              <a:rPr lang="zh-CN" altLang="en-US" sz="2800" b="1" dirty="0" smtClean="0">
                <a:solidFill>
                  <a:srgbClr val="FFCC00"/>
                </a:solidFill>
              </a:rPr>
              <a:t>－－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Cartesian product.</a:t>
            </a:r>
          </a:p>
          <a:p>
            <a:pPr eaLnBrk="1" hangingPunct="1"/>
            <a:endParaRPr lang="en-US" altLang="zh-CN" sz="1600" b="1" dirty="0" smtClean="0">
              <a:solidFill>
                <a:srgbClr val="FFCC00"/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FFCCFF"/>
                </a:solidFill>
              </a:rPr>
              <a:t>Note that CROSS JOIN can not add join conditions with ON</a:t>
            </a:r>
            <a:r>
              <a:rPr lang="en-US" altLang="zh-CN" b="1" dirty="0" smtClean="0">
                <a:solidFill>
                  <a:srgbClr val="FFCCFF"/>
                </a:solidFill>
              </a:rPr>
              <a:t>.</a:t>
            </a:r>
          </a:p>
          <a:p>
            <a:pPr marL="342900" lvl="1" indent="-342900" eaLnBrk="1" hangingPunct="1">
              <a:buFont typeface="Wingdings" pitchFamily="2" charset="2"/>
              <a:buChar char="l"/>
            </a:pPr>
            <a:endParaRPr lang="en-US" altLang="zh-CN" sz="1400" b="1" dirty="0" smtClean="0">
              <a:solidFill>
                <a:srgbClr val="FFCCFF"/>
              </a:solidFill>
            </a:endParaRPr>
          </a:p>
          <a:p>
            <a:pPr marL="0" lvl="1" indent="0" eaLnBrk="1" hangingPunct="1">
              <a:buFontTx/>
              <a:buNone/>
            </a:pPr>
            <a:endParaRPr lang="en-US" altLang="zh-CN" b="1" dirty="0" smtClean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6.3.6 SQL Join expressions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137525" cy="4897015"/>
          </a:xfrm>
        </p:spPr>
        <p:txBody>
          <a:bodyPr/>
          <a:lstStyle/>
          <a:p>
            <a:pPr marL="0" lvl="1" indent="0" eaLnBrk="1" hangingPunct="1">
              <a:buFontTx/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Example: </a:t>
            </a:r>
            <a:r>
              <a:rPr lang="en-US" altLang="zh-CN" b="1" dirty="0" smtClean="0"/>
              <a:t>Cartesian product the two relations.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600" b="1" dirty="0" smtClean="0"/>
              <a:t> </a:t>
            </a:r>
            <a:endParaRPr lang="en-US" altLang="zh-CN" sz="300" b="1" dirty="0" smtClean="0"/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Movies(title</a:t>
            </a:r>
            <a:r>
              <a:rPr lang="en-US" altLang="zh-CN" sz="2400" b="1" dirty="0">
                <a:solidFill>
                  <a:srgbClr val="FFC000"/>
                </a:solidFill>
              </a:rPr>
              <a:t>, year, length, genre,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studioName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producerC</a:t>
            </a:r>
            <a:r>
              <a:rPr lang="en-US" altLang="zh-CN" sz="2400" b="1" dirty="0">
                <a:solidFill>
                  <a:srgbClr val="FFC000"/>
                </a:solidFill>
              </a:rPr>
              <a:t>#) 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StarsIn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movieTitle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movieYear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starName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marL="0" lvl="1" indent="0" eaLnBrk="1" hangingPunct="1">
              <a:buFontTx/>
              <a:buNone/>
            </a:pPr>
            <a:endParaRPr lang="en-US" altLang="zh-CN" sz="1000" b="1" dirty="0">
              <a:solidFill>
                <a:srgbClr val="FFC000"/>
              </a:solidFill>
            </a:endParaRPr>
          </a:p>
          <a:p>
            <a:pPr marL="715963" lvl="1" indent="0" eaLnBrk="1" hangingPunct="1">
              <a:buFontTx/>
              <a:buNone/>
            </a:pPr>
            <a:r>
              <a:rPr lang="en-US" altLang="zh-CN" b="1" dirty="0" smtClean="0"/>
              <a:t>Select * </a:t>
            </a:r>
          </a:p>
          <a:p>
            <a:pPr marL="715963" lvl="1" indent="0" eaLnBrk="1" hangingPunct="1">
              <a:buFontTx/>
              <a:buNone/>
            </a:pPr>
            <a:r>
              <a:rPr lang="en-US" altLang="zh-CN" b="1" dirty="0" smtClean="0"/>
              <a:t>From Movies </a:t>
            </a:r>
            <a:r>
              <a:rPr lang="en-US" altLang="zh-CN" b="1" dirty="0" smtClean="0">
                <a:solidFill>
                  <a:srgbClr val="FFC000"/>
                </a:solidFill>
              </a:rPr>
              <a:t>CROSS JOIN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;</a:t>
            </a:r>
          </a:p>
          <a:p>
            <a:pPr marL="0" lvl="1" indent="0" eaLnBrk="1" hangingPunct="1"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is equivalent to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715963" lvl="1" indent="0" eaLnBrk="1" hangingPunct="1">
              <a:buFontTx/>
              <a:buNone/>
            </a:pPr>
            <a:r>
              <a:rPr lang="en-US" altLang="zh-CN" b="1" dirty="0" smtClean="0"/>
              <a:t>Select *</a:t>
            </a:r>
          </a:p>
          <a:p>
            <a:pPr marL="715963" lvl="1" indent="0" eaLnBrk="1" hangingPunct="1">
              <a:buFontTx/>
              <a:buNone/>
            </a:pPr>
            <a:r>
              <a:rPr lang="en-US" altLang="zh-CN" b="1" dirty="0" smtClean="0"/>
              <a:t>From Movies,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pPr marL="0" lvl="1" indent="0" eaLnBrk="1" hangingPunct="1">
              <a:buFontTx/>
              <a:buNone/>
            </a:pPr>
            <a:endParaRPr lang="en-US" altLang="zh-CN" b="1" dirty="0" smtClean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6.3.6 SQL Join expressions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246189"/>
            <a:ext cx="8137525" cy="5135140"/>
          </a:xfrm>
        </p:spPr>
        <p:txBody>
          <a:bodyPr/>
          <a:lstStyle/>
          <a:p>
            <a:pPr marL="0" lvl="1" indent="0" eaLnBrk="1" hangingPunct="1">
              <a:buFontTx/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Example </a:t>
            </a:r>
            <a:r>
              <a:rPr lang="en-US" altLang="zh-CN" b="1" dirty="0">
                <a:solidFill>
                  <a:srgbClr val="FFC000"/>
                </a:solidFill>
              </a:rPr>
              <a:t>6.23:</a:t>
            </a:r>
            <a:r>
              <a:rPr lang="en-US" altLang="zh-CN" b="1" dirty="0"/>
              <a:t> </a:t>
            </a:r>
            <a:r>
              <a:rPr lang="en-US" altLang="zh-CN" b="1" dirty="0" smtClean="0"/>
              <a:t>θ-Join </a:t>
            </a:r>
            <a:r>
              <a:rPr lang="en-US" altLang="zh-CN" b="1" dirty="0"/>
              <a:t>the </a:t>
            </a:r>
            <a:r>
              <a:rPr lang="en-US" altLang="zh-CN" b="1" dirty="0" smtClean="0"/>
              <a:t>two relations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600" b="1" dirty="0" smtClean="0"/>
              <a:t> </a:t>
            </a:r>
            <a:endParaRPr lang="en-US" altLang="zh-CN" sz="300" b="1" dirty="0" smtClean="0"/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Movies(title</a:t>
            </a:r>
            <a:r>
              <a:rPr lang="en-US" altLang="zh-CN" sz="2400" b="1" dirty="0">
                <a:solidFill>
                  <a:srgbClr val="FFC000"/>
                </a:solidFill>
              </a:rPr>
              <a:t>, year, length, genre,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studioName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producerC</a:t>
            </a:r>
            <a:r>
              <a:rPr lang="en-US" altLang="zh-CN" sz="2400" b="1" dirty="0">
                <a:solidFill>
                  <a:srgbClr val="FFC000"/>
                </a:solidFill>
              </a:rPr>
              <a:t>#) 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StarsIn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movieTitle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movieYear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starName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marL="0" lvl="1" indent="0" eaLnBrk="1" hangingPunct="1">
              <a:buFontTx/>
              <a:buNone/>
            </a:pPr>
            <a:endParaRPr lang="en-US" altLang="zh-CN" sz="1000" b="1" dirty="0">
              <a:solidFill>
                <a:srgbClr val="FFC000"/>
              </a:solidFill>
            </a:endParaRPr>
          </a:p>
          <a:p>
            <a:pPr marL="0" lvl="1" indent="0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/>
              <a:t>with </a:t>
            </a:r>
            <a:r>
              <a:rPr lang="en-US" altLang="zh-CN" b="1" dirty="0"/>
              <a:t>the condition that the only tuples to be joined are those that refer to the </a:t>
            </a:r>
            <a:r>
              <a:rPr lang="en-US" altLang="zh-CN" b="1" dirty="0" smtClean="0"/>
              <a:t>same </a:t>
            </a:r>
            <a:r>
              <a:rPr lang="en-US" altLang="zh-CN" b="1" dirty="0"/>
              <a:t>movie. </a:t>
            </a:r>
            <a:endParaRPr lang="en-US" altLang="zh-CN" b="1" dirty="0" smtClean="0"/>
          </a:p>
          <a:p>
            <a:pPr marL="0" lvl="1" indent="0" eaLnBrk="1" hangingPunct="1">
              <a:spcBef>
                <a:spcPts val="0"/>
              </a:spcBef>
              <a:buFontTx/>
              <a:buNone/>
            </a:pPr>
            <a:endParaRPr lang="en-US" altLang="zh-CN" b="1" dirty="0" smtClean="0"/>
          </a:p>
          <a:p>
            <a:pPr marL="0" lvl="1" indent="0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Select  *</a:t>
            </a:r>
          </a:p>
          <a:p>
            <a:pPr marL="0" lvl="1" indent="0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From Movies </a:t>
            </a:r>
            <a:r>
              <a:rPr lang="en-US" altLang="zh-CN" b="1" dirty="0">
                <a:solidFill>
                  <a:srgbClr val="FFFF00"/>
                </a:solidFill>
              </a:rPr>
              <a:t>JOIN </a:t>
            </a:r>
            <a:r>
              <a:rPr lang="en-US" altLang="zh-CN" b="1" dirty="0" err="1">
                <a:solidFill>
                  <a:srgbClr val="FFFF00"/>
                </a:solidFill>
              </a:rPr>
              <a:t>Starsln</a:t>
            </a:r>
            <a:r>
              <a:rPr lang="en-US" altLang="zh-CN" b="1" dirty="0">
                <a:solidFill>
                  <a:srgbClr val="FFFF00"/>
                </a:solidFill>
              </a:rPr>
              <a:t> ON </a:t>
            </a:r>
          </a:p>
          <a:p>
            <a:pPr marL="0" lvl="1" indent="0" eaLnBrk="1" hangingPunct="1"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        title </a:t>
            </a:r>
            <a:r>
              <a:rPr lang="en-US" altLang="zh-CN" b="1" dirty="0">
                <a:solidFill>
                  <a:srgbClr val="FFFF00"/>
                </a:solidFill>
              </a:rPr>
              <a:t>= </a:t>
            </a:r>
            <a:r>
              <a:rPr lang="en-US" altLang="zh-CN" b="1" dirty="0" err="1">
                <a:solidFill>
                  <a:srgbClr val="FFFF00"/>
                </a:solidFill>
              </a:rPr>
              <a:t>movieTitle</a:t>
            </a:r>
            <a:r>
              <a:rPr lang="en-US" altLang="zh-CN" b="1" dirty="0">
                <a:solidFill>
                  <a:srgbClr val="FFFF00"/>
                </a:solidFill>
              </a:rPr>
              <a:t> AND year = movie Year</a:t>
            </a:r>
            <a:r>
              <a:rPr lang="en-US" altLang="zh-CN" b="1" dirty="0" smtClean="0">
                <a:solidFill>
                  <a:srgbClr val="FFFF00"/>
                </a:solidFill>
              </a:rPr>
              <a:t>;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0" lvl="1" indent="0" eaLnBrk="1" hangingPunct="1">
              <a:buFontTx/>
              <a:buNone/>
            </a:pPr>
            <a:endParaRPr lang="en-US" altLang="zh-CN" b="1" dirty="0" smtClean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FF00"/>
                </a:solidFill>
              </a:rPr>
              <a:t>6.3.7 Natural Joins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804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/>
              <a:t>Natural joins only join attributes with the same name.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Example 6.24: </a:t>
            </a:r>
            <a:r>
              <a:rPr lang="en-US" altLang="zh-CN" sz="2400" b="1" dirty="0" smtClean="0"/>
              <a:t>Natural Join </a:t>
            </a:r>
            <a:r>
              <a:rPr lang="en-US" altLang="zh-CN" sz="2400" b="1" dirty="0"/>
              <a:t>the two relations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600" b="1" dirty="0"/>
              <a:t> </a:t>
            </a:r>
            <a:endParaRPr lang="en-US" altLang="zh-CN" sz="300" b="1" dirty="0"/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MovieStar</a:t>
            </a:r>
            <a:r>
              <a:rPr lang="en-US" altLang="zh-CN" sz="2400" b="1" dirty="0">
                <a:solidFill>
                  <a:srgbClr val="FFC000"/>
                </a:solidFill>
              </a:rPr>
              <a:t>(name, address, gender, birthdate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)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MovieExec</a:t>
            </a:r>
            <a:r>
              <a:rPr lang="en-US" altLang="zh-CN" sz="2400" b="1" dirty="0">
                <a:solidFill>
                  <a:srgbClr val="FFC000"/>
                </a:solidFill>
              </a:rPr>
              <a:t>(name, address, </a:t>
            </a:r>
            <a:r>
              <a:rPr lang="en-US" altLang="zh-CN" sz="2400" b="1" u="sng" dirty="0">
                <a:solidFill>
                  <a:srgbClr val="FFC000"/>
                </a:solidFill>
              </a:rPr>
              <a:t>cert#,</a:t>
            </a:r>
            <a:r>
              <a:rPr lang="en-US" altLang="zh-CN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 err="1">
                <a:solidFill>
                  <a:srgbClr val="FFC000"/>
                </a:solidFill>
              </a:rPr>
              <a:t>netWorth</a:t>
            </a:r>
            <a:r>
              <a:rPr lang="en-US" altLang="zh-CN" sz="2400" b="1" dirty="0">
                <a:solidFill>
                  <a:srgbClr val="FFC000"/>
                </a:solidFill>
              </a:rPr>
              <a:t>)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Select  *  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From  </a:t>
            </a:r>
            <a:r>
              <a:rPr lang="en-US" altLang="zh-CN" sz="2400" b="1" dirty="0" err="1" smtClean="0"/>
              <a:t>MovieStar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Natural Join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;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    Compare with: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Select  salesman.name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salesman.address</a:t>
            </a:r>
            <a:r>
              <a:rPr lang="en-US" altLang="zh-CN" sz="2400" b="1" dirty="0"/>
              <a:t>, gender, </a:t>
            </a:r>
            <a:r>
              <a:rPr lang="en-US" altLang="zh-CN" sz="2400" b="1" dirty="0" smtClean="0"/>
              <a:t>            		birthdate, </a:t>
            </a:r>
            <a:r>
              <a:rPr lang="en-US" altLang="zh-CN" sz="2400" b="1" dirty="0"/>
              <a:t>cert#, </a:t>
            </a:r>
            <a:r>
              <a:rPr lang="en-US" altLang="zh-CN" sz="2400" b="1" dirty="0" err="1" smtClean="0"/>
              <a:t>netWorth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From </a:t>
            </a:r>
            <a:r>
              <a:rPr lang="en-US" altLang="zh-CN" sz="2400" b="1" dirty="0" err="1"/>
              <a:t>MovieStar</a:t>
            </a:r>
            <a:r>
              <a:rPr lang="en-US" altLang="zh-CN" sz="2400" b="1" dirty="0"/>
              <a:t> , </a:t>
            </a:r>
            <a:r>
              <a:rPr lang="en-US" altLang="zh-CN" sz="2400" b="1" dirty="0" err="1"/>
              <a:t>MovieExec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Where MovieExec.name = MovieStar.name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		AND </a:t>
            </a:r>
            <a:r>
              <a:rPr lang="en-US" altLang="zh-CN" sz="2400" b="1" dirty="0" err="1" smtClean="0"/>
              <a:t>MovieExec.address</a:t>
            </a:r>
            <a:r>
              <a:rPr lang="en-US" altLang="zh-CN" sz="2400" b="1" dirty="0" smtClean="0"/>
              <a:t>= </a:t>
            </a:r>
            <a:r>
              <a:rPr lang="en-US" altLang="zh-CN" sz="2400" b="1" dirty="0" err="1" smtClean="0"/>
              <a:t>MovieStar.address</a:t>
            </a:r>
            <a:endParaRPr lang="en-US" altLang="zh-CN" sz="2400" dirty="0" smtClean="0">
              <a:solidFill>
                <a:srgbClr val="FFFF66"/>
              </a:solidFill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2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02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02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02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2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2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02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02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02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02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02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6.3.8 Outerjoins</a:t>
            </a:r>
          </a:p>
        </p:txBody>
      </p:sp>
      <p:sp>
        <p:nvSpPr>
          <p:cNvPr id="609285" name="Rectangle 5"/>
          <p:cNvSpPr>
            <a:spLocks noGrp="1" noChangeArrowheads="1"/>
          </p:cNvSpPr>
          <p:nvPr>
            <p:ph idx="1"/>
          </p:nvPr>
        </p:nvSpPr>
        <p:spPr>
          <a:xfrm>
            <a:off x="647700" y="1268413"/>
            <a:ext cx="8027988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b="1" dirty="0" smtClean="0">
                <a:solidFill>
                  <a:srgbClr val="FFCC00"/>
                </a:solidFill>
              </a:rPr>
              <a:t>Outer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 J</a:t>
            </a:r>
            <a:r>
              <a:rPr lang="zh-CN" altLang="zh-CN" sz="2800" b="1" dirty="0" smtClean="0">
                <a:solidFill>
                  <a:srgbClr val="FFCC00"/>
                </a:solidFill>
              </a:rPr>
              <a:t>oins: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 smtClean="0"/>
              <a:t>A </a:t>
            </a:r>
            <a:r>
              <a:rPr lang="zh-CN" altLang="zh-CN" b="1" dirty="0" smtClean="0"/>
              <a:t>tuple that fail</a:t>
            </a:r>
            <a:r>
              <a:rPr lang="en-US" altLang="zh-CN" b="1" dirty="0" smtClean="0"/>
              <a:t>s</a:t>
            </a:r>
            <a:r>
              <a:rPr lang="zh-CN" altLang="zh-CN" b="1" dirty="0" smtClean="0"/>
              <a:t> to </a:t>
            </a:r>
            <a:r>
              <a:rPr lang="en-US" altLang="zh-CN" b="1" dirty="0" smtClean="0"/>
              <a:t>pair </a:t>
            </a:r>
            <a:r>
              <a:rPr lang="zh-CN" altLang="zh-CN" b="1" dirty="0" smtClean="0"/>
              <a:t>with any tuple </a:t>
            </a:r>
            <a:r>
              <a:rPr lang="en-US" altLang="zh-CN" b="1" dirty="0" smtClean="0"/>
              <a:t>of </a:t>
            </a:r>
            <a:r>
              <a:rPr lang="zh-CN" altLang="zh-CN" b="1" dirty="0" smtClean="0"/>
              <a:t>the other relation</a:t>
            </a:r>
            <a:r>
              <a:rPr lang="en-US" altLang="zh-CN" b="1" dirty="0" smtClean="0"/>
              <a:t>s</a:t>
            </a:r>
            <a:r>
              <a:rPr lang="zh-CN" altLang="zh-CN" b="1" dirty="0" smtClean="0"/>
              <a:t> </a:t>
            </a:r>
            <a:r>
              <a:rPr lang="en-US" altLang="zh-CN" b="1" dirty="0" smtClean="0"/>
              <a:t>in a join is </a:t>
            </a:r>
            <a:r>
              <a:rPr lang="zh-CN" altLang="zh-CN" b="1" dirty="0" smtClean="0"/>
              <a:t>called </a:t>
            </a:r>
            <a:r>
              <a:rPr lang="en-US" altLang="zh-CN" b="1" dirty="0">
                <a:solidFill>
                  <a:srgbClr val="FFFF66"/>
                </a:solidFill>
              </a:rPr>
              <a:t>a</a:t>
            </a:r>
            <a:r>
              <a:rPr lang="en-US" altLang="zh-CN" b="1" dirty="0" smtClean="0"/>
              <a:t> </a:t>
            </a:r>
            <a:r>
              <a:rPr lang="zh-CN" altLang="zh-CN" b="1" dirty="0" smtClean="0">
                <a:solidFill>
                  <a:srgbClr val="FFFF66"/>
                </a:solidFill>
              </a:rPr>
              <a:t>dangling tuple.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b="1" dirty="0" smtClean="0"/>
              <a:t>An outerjoin add </a:t>
            </a:r>
            <a:r>
              <a:rPr lang="zh-CN" altLang="zh-CN" b="1" dirty="0">
                <a:solidFill>
                  <a:srgbClr val="FFFF66"/>
                </a:solidFill>
              </a:rPr>
              <a:t>NULL values </a:t>
            </a:r>
            <a:r>
              <a:rPr lang="en-US" altLang="zh-CN" b="1" dirty="0" smtClean="0"/>
              <a:t>to</a:t>
            </a:r>
            <a:r>
              <a:rPr lang="en-US" altLang="zh-CN" b="1" dirty="0" smtClean="0">
                <a:solidFill>
                  <a:srgbClr val="FFFF66"/>
                </a:solidFill>
              </a:rPr>
              <a:t> </a:t>
            </a:r>
            <a:r>
              <a:rPr lang="zh-CN" altLang="zh-CN" b="1" dirty="0">
                <a:solidFill>
                  <a:srgbClr val="FFFF66"/>
                </a:solidFill>
              </a:rPr>
              <a:t>dangling </a:t>
            </a:r>
            <a:r>
              <a:rPr lang="zh-CN" altLang="zh-CN" b="1" dirty="0" smtClean="0">
                <a:solidFill>
                  <a:srgbClr val="FFFF66"/>
                </a:solidFill>
              </a:rPr>
              <a:t>tuple</a:t>
            </a:r>
            <a:r>
              <a:rPr lang="en-US" altLang="zh-CN" b="1" dirty="0" smtClean="0">
                <a:solidFill>
                  <a:srgbClr val="FFFF66"/>
                </a:solidFill>
              </a:rPr>
              <a:t>s</a:t>
            </a:r>
            <a:r>
              <a:rPr lang="zh-CN" altLang="zh-CN" b="1" dirty="0" smtClean="0"/>
              <a:t>.</a:t>
            </a:r>
            <a:endParaRPr lang="zh-CN" altLang="zh-CN" sz="2400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2800" b="1" dirty="0" smtClean="0">
                <a:solidFill>
                  <a:srgbClr val="FFCC00"/>
                </a:solidFill>
              </a:rPr>
              <a:t>How to represent outer joins?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b="1" dirty="0">
                <a:solidFill>
                  <a:srgbClr val="FFC000"/>
                </a:solidFill>
              </a:rPr>
              <a:t>Full Outer Join: </a:t>
            </a:r>
            <a:r>
              <a:rPr lang="zh-CN" altLang="zh-CN" b="1" dirty="0"/>
              <a:t>every tuple of both side relations appears in the result.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zh-CN" b="1" dirty="0" smtClean="0">
                <a:solidFill>
                  <a:srgbClr val="FFC000"/>
                </a:solidFill>
              </a:rPr>
              <a:t>Left Outer Join: </a:t>
            </a:r>
            <a:r>
              <a:rPr lang="zh-CN" altLang="zh-CN" b="1" dirty="0" smtClean="0"/>
              <a:t>every tuple of the left relation appears in the result.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b="1" dirty="0" smtClean="0">
                <a:solidFill>
                  <a:srgbClr val="FFC000"/>
                </a:solidFill>
              </a:rPr>
              <a:t>Right Outer Join: </a:t>
            </a:r>
            <a:r>
              <a:rPr lang="zh-CN" altLang="zh-CN" b="1" dirty="0" smtClean="0"/>
              <a:t>every tuple of the right relation appears in the result.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6.3.8 Outerjoins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idx="1"/>
          </p:nvPr>
        </p:nvSpPr>
        <p:spPr>
          <a:xfrm>
            <a:off x="466725" y="1196975"/>
            <a:ext cx="8426450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 6.25:</a:t>
            </a:r>
            <a:r>
              <a:rPr lang="en-US" altLang="zh-CN" sz="2400" b="1" dirty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/>
              <a:t>Take </a:t>
            </a:r>
            <a:r>
              <a:rPr lang="en-US" altLang="zh-CN" sz="2400" b="1" dirty="0"/>
              <a:t>the </a:t>
            </a:r>
            <a:r>
              <a:rPr lang="en-US" altLang="zh-CN" sz="2400" b="1" dirty="0" err="1" smtClean="0"/>
              <a:t>outerjoin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of the two </a:t>
            </a:r>
            <a:r>
              <a:rPr lang="en-US" altLang="zh-CN" sz="2400" b="1" dirty="0" smtClean="0"/>
              <a:t>relations.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MovieStar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(name</a:t>
            </a:r>
            <a:r>
              <a:rPr lang="en-US" altLang="zh-CN" sz="2400" b="1" dirty="0">
                <a:solidFill>
                  <a:srgbClr val="FFC000"/>
                </a:solidFill>
              </a:rPr>
              <a:t>, address, gender, birthdate)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MovieExec</a:t>
            </a:r>
            <a:r>
              <a:rPr lang="en-US" altLang="zh-CN" sz="2400" b="1" dirty="0">
                <a:solidFill>
                  <a:srgbClr val="FFC000"/>
                </a:solidFill>
              </a:rPr>
              <a:t>(name, address, </a:t>
            </a:r>
            <a:r>
              <a:rPr lang="en-US" altLang="zh-CN" sz="2400" b="1" u="sng" dirty="0">
                <a:solidFill>
                  <a:srgbClr val="FFC000"/>
                </a:solidFill>
              </a:rPr>
              <a:t>cert#,</a:t>
            </a:r>
            <a:r>
              <a:rPr lang="en-US" altLang="zh-CN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 err="1">
                <a:solidFill>
                  <a:srgbClr val="FFC000"/>
                </a:solidFill>
              </a:rPr>
              <a:t>netWorth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lvl="1" eaLnBrk="1" hangingPunct="1">
              <a:buNone/>
            </a:pPr>
            <a:r>
              <a:rPr lang="en-US" altLang="zh-CN" sz="2400" b="1" dirty="0" smtClean="0"/>
              <a:t>Select  * </a:t>
            </a:r>
          </a:p>
          <a:p>
            <a:pPr lvl="1" eaLnBrk="1" hangingPunct="1">
              <a:buNone/>
            </a:pPr>
            <a:r>
              <a:rPr lang="en-US" altLang="zh-CN" sz="2400" b="1" dirty="0" smtClean="0"/>
              <a:t>From  </a:t>
            </a:r>
            <a:r>
              <a:rPr lang="en-US" altLang="zh-CN" sz="2400" b="1" dirty="0" err="1" smtClean="0"/>
              <a:t>MovieStar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Natural FULL Outer Join</a:t>
            </a:r>
            <a:r>
              <a:rPr lang="en-US" altLang="zh-CN" sz="2400" b="1" dirty="0" smtClean="0"/>
              <a:t>  </a:t>
            </a:r>
            <a:r>
              <a:rPr lang="en-US" altLang="zh-CN" sz="2400" b="1" dirty="0" err="1"/>
              <a:t>MovieExec</a:t>
            </a:r>
            <a:r>
              <a:rPr lang="en-US" altLang="zh-CN" sz="2400" b="1" dirty="0" smtClean="0"/>
              <a:t>;</a:t>
            </a:r>
          </a:p>
          <a:p>
            <a:pPr lvl="1" eaLnBrk="1" hangingPunct="1">
              <a:buNone/>
            </a:pPr>
            <a:endParaRPr lang="en-US" altLang="zh-CN" sz="2400" b="1" dirty="0"/>
          </a:p>
          <a:p>
            <a:pPr lvl="1" eaLnBrk="1" hangingPunct="1">
              <a:buNone/>
            </a:pPr>
            <a:endParaRPr lang="en-US" altLang="zh-CN" sz="2400" b="1" dirty="0" smtClean="0"/>
          </a:p>
          <a:p>
            <a:pPr lvl="1" eaLnBrk="1" hangingPunct="1">
              <a:buNone/>
            </a:pPr>
            <a:endParaRPr lang="en-US" altLang="zh-CN" sz="2400" b="1" dirty="0"/>
          </a:p>
          <a:p>
            <a:pPr lvl="1" eaLnBrk="1" hangingPunct="1">
              <a:buNone/>
            </a:pPr>
            <a:endParaRPr lang="en-US" altLang="zh-CN" sz="2400" b="1" dirty="0" smtClean="0"/>
          </a:p>
          <a:p>
            <a:pPr lvl="1" eaLnBrk="1" hangingPunct="1">
              <a:buNone/>
            </a:pP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Natural </a:t>
            </a:r>
            <a:r>
              <a:rPr lang="en-US" altLang="zh-CN" sz="2400" b="1" dirty="0">
                <a:solidFill>
                  <a:srgbClr val="FFC000"/>
                </a:solidFill>
              </a:rPr>
              <a:t>LEFT </a:t>
            </a:r>
            <a:r>
              <a:rPr lang="en-US" altLang="zh-CN" sz="2400" b="1" dirty="0"/>
              <a:t>Outer Join:  without 3rd tuple </a:t>
            </a:r>
          </a:p>
          <a:p>
            <a:pPr lvl="1" eaLnBrk="1" hangingPunct="1">
              <a:buNone/>
            </a:pPr>
            <a:r>
              <a:rPr lang="en-US" altLang="zh-CN" sz="2400" b="1" dirty="0" smtClean="0"/>
              <a:t>Natural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RIGHT </a:t>
            </a:r>
            <a:r>
              <a:rPr lang="en-US" altLang="zh-CN" sz="2400" b="1" dirty="0" smtClean="0"/>
              <a:t>Outer Join:  without 2nd tuple</a:t>
            </a:r>
          </a:p>
          <a:p>
            <a:pPr lvl="1" eaLnBrk="1" hangingPunct="1">
              <a:buNone/>
            </a:pPr>
            <a:endParaRPr lang="en-US" altLang="zh-CN" sz="2400" b="1" dirty="0" smtClean="0"/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9702"/>
          <a:stretch/>
        </p:blipFill>
        <p:spPr>
          <a:xfrm>
            <a:off x="591907" y="3573016"/>
            <a:ext cx="8028448" cy="15841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4355976" y="4387213"/>
            <a:ext cx="4032448" cy="26592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355976" y="4747253"/>
            <a:ext cx="4032448" cy="265923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6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6.3.8 Outerjoins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idx="1"/>
          </p:nvPr>
        </p:nvSpPr>
        <p:spPr>
          <a:xfrm>
            <a:off x="466725" y="1196975"/>
            <a:ext cx="8426450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Example 6.26: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800" b="1" dirty="0" smtClean="0"/>
              <a:t>Take a full </a:t>
            </a:r>
            <a:r>
              <a:rPr lang="en-US" altLang="zh-CN" sz="2800" b="1" dirty="0" err="1" smtClean="0"/>
              <a:t>outerjoin</a:t>
            </a:r>
            <a:r>
              <a:rPr lang="en-US" altLang="zh-CN" sz="2800" b="1" dirty="0" smtClean="0"/>
              <a:t>: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Movies(title, year, length, genre,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studioName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producerC</a:t>
            </a:r>
            <a:r>
              <a:rPr lang="en-US" altLang="zh-CN" sz="2400" b="1" dirty="0">
                <a:solidFill>
                  <a:srgbClr val="FFC000"/>
                </a:solidFill>
              </a:rPr>
              <a:t>#) </a:t>
            </a:r>
          </a:p>
          <a:p>
            <a:pPr marL="0" lvl="1" indent="0" eaLnBrk="1" hangingPunct="1">
              <a:buFontTx/>
              <a:buNone/>
            </a:pPr>
            <a:r>
              <a:rPr lang="en-US" altLang="zh-CN" sz="2400" b="1" dirty="0" err="1">
                <a:solidFill>
                  <a:srgbClr val="FFC000"/>
                </a:solidFill>
              </a:rPr>
              <a:t>StarsIn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movieTitle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movieYear</a:t>
            </a:r>
            <a:r>
              <a:rPr lang="en-US" altLang="zh-CN" sz="2400" b="1" dirty="0">
                <a:solidFill>
                  <a:srgbClr val="FFC000"/>
                </a:solidFill>
              </a:rPr>
              <a:t>, </a:t>
            </a:r>
            <a:r>
              <a:rPr lang="en-US" altLang="zh-CN" sz="2400" b="1" dirty="0" err="1">
                <a:solidFill>
                  <a:srgbClr val="FFC000"/>
                </a:solidFill>
              </a:rPr>
              <a:t>starName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lvl="1" eaLnBrk="1" hangingPunct="1">
              <a:buNone/>
            </a:pPr>
            <a:endParaRPr lang="en-US" altLang="zh-CN" b="1" dirty="0" smtClean="0"/>
          </a:p>
          <a:p>
            <a:pPr lvl="1" eaLnBrk="1" hangingPunct="1">
              <a:buNone/>
            </a:pPr>
            <a:r>
              <a:rPr lang="en-US" altLang="zh-CN" b="1" dirty="0" smtClean="0"/>
              <a:t>Movies </a:t>
            </a:r>
            <a:r>
              <a:rPr lang="en-US" altLang="zh-CN" b="1" dirty="0" smtClean="0">
                <a:solidFill>
                  <a:srgbClr val="FFCC00"/>
                </a:solidFill>
              </a:rPr>
              <a:t>FULL Outer Join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ON</a:t>
            </a:r>
          </a:p>
          <a:p>
            <a:pPr lvl="1" eaLnBrk="1" hangingPunct="1">
              <a:buNone/>
            </a:pPr>
            <a:r>
              <a:rPr lang="en-US" altLang="zh-CN" b="1" dirty="0" smtClean="0"/>
              <a:t>        title=</a:t>
            </a:r>
            <a:r>
              <a:rPr lang="en-US" altLang="zh-CN" b="1" dirty="0" err="1" smtClean="0"/>
              <a:t>movieTitle</a:t>
            </a:r>
            <a:r>
              <a:rPr lang="en-US" altLang="zh-CN" b="1" dirty="0" smtClean="0"/>
              <a:t> AND year=</a:t>
            </a:r>
            <a:r>
              <a:rPr lang="en-US" altLang="zh-CN" b="1" dirty="0" err="1" smtClean="0"/>
              <a:t>movieYear</a:t>
            </a:r>
            <a:endParaRPr lang="en-US" altLang="zh-CN" b="1" dirty="0"/>
          </a:p>
          <a:p>
            <a:pPr lvl="1" eaLnBrk="1" hangingPunct="1">
              <a:buNone/>
            </a:pPr>
            <a:endParaRPr lang="en-US" altLang="zh-CN" b="1" dirty="0" smtClean="0"/>
          </a:p>
          <a:p>
            <a:pPr lvl="1" eaLnBrk="1" hangingPunct="1">
              <a:buNone/>
            </a:pPr>
            <a:endParaRPr lang="en-US" altLang="zh-CN" b="1" dirty="0"/>
          </a:p>
          <a:p>
            <a:pPr lvl="1" eaLnBrk="1" hangingPunct="1">
              <a:buNone/>
            </a:pPr>
            <a:endParaRPr lang="en-US" altLang="zh-CN" b="1" dirty="0" smtClean="0"/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6.3 Subqueries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920038" cy="3887787"/>
          </a:xfrm>
        </p:spPr>
        <p:txBody>
          <a:bodyPr/>
          <a:lstStyle/>
          <a:p>
            <a:pPr marL="609600" indent="-609600" eaLnBrk="1" hangingPunct="1"/>
            <a:r>
              <a:rPr lang="en-US" altLang="zh-CN" b="1" smtClean="0">
                <a:solidFill>
                  <a:srgbClr val="FFCC00"/>
                </a:solidFill>
              </a:rPr>
              <a:t>Exercise: </a:t>
            </a:r>
            <a:endParaRPr lang="en-US" altLang="zh-CN" b="1" smtClean="0"/>
          </a:p>
          <a:p>
            <a:pPr marL="990600" lvl="1" indent="-533400" eaLnBrk="1" hangingPunct="1"/>
            <a:r>
              <a:rPr lang="en-US" altLang="zh-CN" b="1" smtClean="0"/>
              <a:t>P279  6.3.1</a:t>
            </a:r>
          </a:p>
          <a:p>
            <a:pPr marL="990600" lvl="1" indent="-533400" eaLnBrk="1" hangingPunct="1"/>
            <a:endParaRPr lang="en-US" altLang="zh-CN" b="1" smtClean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 Full-Relation Operations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539750" y="1339850"/>
            <a:ext cx="80645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3600">
                <a:solidFill>
                  <a:srgbClr val="FFFF66"/>
                </a:solidFill>
              </a:rPr>
              <a:t>In this section, we shall study some operations that act on relations as a whole.</a:t>
            </a:r>
          </a:p>
          <a:p>
            <a:pPr marL="990600" lvl="1" indent="-533400">
              <a:buFontTx/>
              <a:buChar char="–"/>
            </a:pPr>
            <a:r>
              <a:rPr lang="en-US" altLang="zh-CN" sz="3200"/>
              <a:t>Eliminating Duplicates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altLang="zh-CN" sz="3200"/>
              <a:t>Duplicates in Unions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altLang="zh-CN" sz="3200"/>
              <a:t>Aggregation Operators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altLang="zh-CN" sz="3200"/>
              <a:t>Grouping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altLang="zh-CN" sz="3200"/>
              <a:t>Having Clauses</a:t>
            </a:r>
          </a:p>
        </p:txBody>
      </p:sp>
    </p:spTree>
    <p:extLst>
      <p:ext uri="{BB962C8B-B14F-4D97-AF65-F5344CB8AC3E}">
        <p14:creationId xmlns:p14="http://schemas.microsoft.com/office/powerpoint/2010/main" val="11934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6.4.1 Eliminating Duplicates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idx="1"/>
          </p:nvPr>
        </p:nvSpPr>
        <p:spPr>
          <a:xfrm>
            <a:off x="504825" y="1296988"/>
            <a:ext cx="8243888" cy="54451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SQL uses relations that are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bags</a:t>
            </a:r>
            <a:r>
              <a:rPr lang="en-US" altLang="zh-CN" sz="2800" b="1" dirty="0" smtClean="0"/>
              <a:t> rather than sets, and a tuple can appear more than once in a bag.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Eliminate duplicates:</a:t>
            </a:r>
          </a:p>
          <a:p>
            <a:pPr lvl="1" eaLnBrk="1" hangingPunct="1"/>
            <a:r>
              <a:rPr lang="en-US" altLang="zh-CN" sz="2400" b="1" dirty="0" smtClean="0"/>
              <a:t>SELECT </a:t>
            </a:r>
            <a:r>
              <a:rPr lang="en-US" altLang="zh-CN" sz="2400" b="1" i="1" dirty="0" smtClean="0"/>
              <a:t> </a:t>
            </a:r>
            <a:r>
              <a:rPr lang="en-US" altLang="zh-CN" sz="2400" b="1" i="1" dirty="0" smtClean="0">
                <a:solidFill>
                  <a:srgbClr val="FFCC00"/>
                </a:solidFill>
              </a:rPr>
              <a:t>DISTINCT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 </a:t>
            </a:r>
            <a:r>
              <a:rPr lang="en-US" altLang="zh-CN" sz="2400" b="1" dirty="0" smtClean="0"/>
              <a:t>...</a:t>
            </a:r>
          </a:p>
          <a:p>
            <a:pPr lvl="1" eaLnBrk="1" hangingPunct="1"/>
            <a:endParaRPr lang="en-US" altLang="zh-CN" sz="1200" b="1" dirty="0"/>
          </a:p>
          <a:p>
            <a:pPr lvl="1" eaLnBrk="1" hangingPunct="1"/>
            <a:endParaRPr lang="en-US" altLang="zh-CN" sz="1200" b="1" dirty="0" smtClean="0"/>
          </a:p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Pay attention to using duplicate elimination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CC00"/>
                </a:solidFill>
              </a:rPr>
              <a:t>Extra sort or partition cost for finding the tuples with same values</a:t>
            </a:r>
            <a:endParaRPr lang="en-US" altLang="zh-CN" sz="2400" b="1" dirty="0">
              <a:solidFill>
                <a:srgbClr val="FFCC00"/>
              </a:solidFill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 Simple Queries in SQL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848600" cy="504031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00"/>
                </a:solidFill>
              </a:rPr>
              <a:t>The order of reading queries</a:t>
            </a:r>
          </a:p>
          <a:p>
            <a:pPr lvl="1" eaLnBrk="1" hangingPunct="1"/>
            <a:r>
              <a:rPr lang="en-US" altLang="zh-CN" b="1" smtClean="0"/>
              <a:t>Begin with the relation in the </a:t>
            </a:r>
            <a:r>
              <a:rPr lang="en-US" altLang="zh-CN" b="1" smtClean="0">
                <a:solidFill>
                  <a:srgbClr val="FFFF66"/>
                </a:solidFill>
              </a:rPr>
              <a:t>FROM</a:t>
            </a:r>
            <a:r>
              <a:rPr lang="en-US" altLang="zh-CN" b="1" smtClean="0"/>
              <a:t> clause.</a:t>
            </a:r>
          </a:p>
          <a:p>
            <a:pPr lvl="1" eaLnBrk="1" hangingPunct="1"/>
            <a:r>
              <a:rPr lang="en-US" altLang="zh-CN" b="1" smtClean="0"/>
              <a:t>Apply the selection indicated by the </a:t>
            </a:r>
            <a:r>
              <a:rPr lang="en-US" altLang="zh-CN" b="1" smtClean="0">
                <a:solidFill>
                  <a:srgbClr val="FFFF66"/>
                </a:solidFill>
              </a:rPr>
              <a:t>WHERE</a:t>
            </a:r>
            <a:r>
              <a:rPr lang="en-US" altLang="zh-CN" b="1" smtClean="0"/>
              <a:t> clause.</a:t>
            </a:r>
          </a:p>
          <a:p>
            <a:pPr lvl="1" eaLnBrk="1" hangingPunct="1"/>
            <a:r>
              <a:rPr lang="en-US" altLang="zh-CN" b="1" smtClean="0"/>
              <a:t>Apply the extended projection indicated by the </a:t>
            </a:r>
            <a:r>
              <a:rPr lang="en-US" altLang="zh-CN" b="1" smtClean="0">
                <a:solidFill>
                  <a:srgbClr val="FFFF66"/>
                </a:solidFill>
              </a:rPr>
              <a:t>SELECT</a:t>
            </a:r>
            <a:r>
              <a:rPr lang="en-US" altLang="zh-CN" b="1" smtClean="0"/>
              <a:t> clause.</a:t>
            </a:r>
          </a:p>
          <a:p>
            <a:pPr eaLnBrk="1" hangingPunct="1"/>
            <a:r>
              <a:rPr lang="en-US" altLang="zh-CN" b="1" smtClean="0">
                <a:solidFill>
                  <a:srgbClr val="FFCC00"/>
                </a:solidFill>
              </a:rPr>
              <a:t>The rule of writing queries</a:t>
            </a:r>
          </a:p>
          <a:p>
            <a:pPr lvl="1" eaLnBrk="1" hangingPunct="1"/>
            <a:r>
              <a:rPr lang="en-US" altLang="zh-CN" b="1" smtClean="0"/>
              <a:t>Case Insensitivity(</a:t>
            </a:r>
            <a:r>
              <a:rPr lang="zh-CN" altLang="en-US" b="1" smtClean="0"/>
              <a:t>大小写不敏感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/>
              <a:t>End with </a:t>
            </a:r>
            <a:r>
              <a:rPr lang="en-US" altLang="zh-CN" b="1" smtClean="0">
                <a:latin typeface="Tahoma" pitchFamily="34" charset="0"/>
              </a:rPr>
              <a:t>“</a:t>
            </a:r>
            <a:r>
              <a:rPr lang="en-US" altLang="zh-CN" b="1" smtClean="0"/>
              <a:t>;</a:t>
            </a:r>
            <a:r>
              <a:rPr lang="en-US" altLang="zh-CN" b="1" smtClean="0">
                <a:latin typeface="Tahoma" pitchFamily="34" charset="0"/>
              </a:rPr>
              <a:t>”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*6.4.2 Duplicates in Unions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idx="1"/>
          </p:nvPr>
        </p:nvSpPr>
        <p:spPr>
          <a:xfrm>
            <a:off x="720725" y="1370013"/>
            <a:ext cx="7954963" cy="522763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00"/>
                </a:solidFill>
              </a:rPr>
              <a:t> Duplicates in unions:</a:t>
            </a:r>
          </a:p>
          <a:p>
            <a:pPr lvl="1" eaLnBrk="1" hangingPunct="1"/>
            <a:r>
              <a:rPr lang="en-US" altLang="zh-CN" b="1" dirty="0"/>
              <a:t>Contrary </a:t>
            </a:r>
            <a:r>
              <a:rPr lang="en-US" altLang="zh-CN" b="1" dirty="0" smtClean="0"/>
              <a:t>to Select, Union operations normally </a:t>
            </a:r>
            <a:r>
              <a:rPr lang="en-US" altLang="zh-CN" b="1" dirty="0" smtClean="0">
                <a:solidFill>
                  <a:srgbClr val="FFC000"/>
                </a:solidFill>
              </a:rPr>
              <a:t>eliminate duplicates</a:t>
            </a:r>
            <a:r>
              <a:rPr lang="en-US" altLang="zh-CN" b="1" dirty="0" smtClean="0"/>
              <a:t>.</a:t>
            </a:r>
          </a:p>
          <a:p>
            <a:pPr lvl="1" eaLnBrk="1" hangingPunct="1"/>
            <a:r>
              <a:rPr lang="en-US" altLang="zh-CN" b="1" dirty="0" smtClean="0"/>
              <a:t>In order to prevent the elimination of duplicates, we must </a:t>
            </a:r>
            <a:r>
              <a:rPr lang="en-US" altLang="zh-CN" b="1" dirty="0" smtClean="0">
                <a:solidFill>
                  <a:srgbClr val="FFFF66"/>
                </a:solidFill>
              </a:rPr>
              <a:t>follow the operator UNION by the keyword</a:t>
            </a:r>
            <a:r>
              <a:rPr lang="en-US" altLang="zh-CN" b="1" dirty="0" smtClean="0"/>
              <a:t> </a:t>
            </a:r>
            <a:r>
              <a:rPr lang="en-US" altLang="zh-CN" b="1" i="1" dirty="0" smtClean="0">
                <a:solidFill>
                  <a:srgbClr val="FFCC00"/>
                </a:solidFill>
              </a:rPr>
              <a:t>ALL</a:t>
            </a:r>
            <a:r>
              <a:rPr lang="en-US" altLang="zh-CN" b="1" dirty="0" smtClean="0"/>
              <a:t>.</a:t>
            </a:r>
          </a:p>
          <a:p>
            <a:pPr lvl="1" eaLnBrk="1" hangingPunct="1"/>
            <a:r>
              <a:rPr lang="en-US" altLang="zh-CN" b="1" dirty="0" smtClean="0"/>
              <a:t>AS for </a:t>
            </a:r>
            <a:r>
              <a:rPr lang="en-US" altLang="zh-CN" b="1" dirty="0" smtClean="0">
                <a:solidFill>
                  <a:srgbClr val="FFFF66"/>
                </a:solidFill>
              </a:rPr>
              <a:t>UNION</a:t>
            </a:r>
            <a:r>
              <a:rPr lang="en-US" altLang="zh-CN" b="1" dirty="0" smtClean="0"/>
              <a:t>, the operators </a:t>
            </a:r>
            <a:r>
              <a:rPr lang="en-US" altLang="zh-CN" b="1" i="1" dirty="0" smtClean="0">
                <a:solidFill>
                  <a:srgbClr val="FFCC00"/>
                </a:solidFill>
              </a:rPr>
              <a:t>INTERSECT ALL</a:t>
            </a:r>
            <a:r>
              <a:rPr lang="en-US" altLang="zh-CN" b="1" dirty="0" smtClean="0"/>
              <a:t> and </a:t>
            </a:r>
            <a:r>
              <a:rPr lang="en-US" altLang="zh-CN" b="1" i="1" dirty="0" smtClean="0">
                <a:solidFill>
                  <a:srgbClr val="FFCC00"/>
                </a:solidFill>
              </a:rPr>
              <a:t>EXCEPT ALL</a:t>
            </a:r>
            <a:r>
              <a:rPr lang="en-US" altLang="zh-CN" b="1" dirty="0" smtClean="0"/>
              <a:t> are intersection and difference of bags.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8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8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8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8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8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8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6.4.3 Grouping and Aggregation in SQL</a:t>
            </a:r>
          </a:p>
        </p:txBody>
      </p:sp>
      <p:sp>
        <p:nvSpPr>
          <p:cNvPr id="505861" name="Rectangle 5"/>
          <p:cNvSpPr>
            <a:spLocks noGrp="1" noChangeArrowheads="1"/>
          </p:cNvSpPr>
          <p:nvPr>
            <p:ph idx="1"/>
          </p:nvPr>
        </p:nvSpPr>
        <p:spPr>
          <a:xfrm>
            <a:off x="649288" y="1268413"/>
            <a:ext cx="7954962" cy="5300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Aggregation(</a:t>
            </a:r>
            <a:r>
              <a:rPr lang="zh-CN" altLang="en-US" b="1" dirty="0" smtClean="0">
                <a:solidFill>
                  <a:srgbClr val="FFCC00"/>
                </a:solidFill>
              </a:rPr>
              <a:t>聚合</a:t>
            </a:r>
            <a:r>
              <a:rPr lang="en-US" altLang="zh-CN" b="1" dirty="0" smtClean="0">
                <a:solidFill>
                  <a:srgbClr val="FFCC00"/>
                </a:solidFill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An operation that forms a single value from the list of values appearing in the column.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We may also group the tuples of a relation according to some criterion(</a:t>
            </a:r>
            <a:r>
              <a:rPr lang="zh-CN" altLang="en-US" b="1" dirty="0" smtClean="0"/>
              <a:t>准则</a:t>
            </a:r>
            <a:r>
              <a:rPr lang="en-US" altLang="zh-CN" b="1" dirty="0" smtClean="0"/>
              <a:t>), and then aggregate within each group.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200" b="1" dirty="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Select  a1, a2, …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From  R1, R2, …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Where  cond1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Group By  c1, c2, …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Having  cond2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Order By  b1, b2, …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FFFF66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5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5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5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5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5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6.4.4 Aggregation Operators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idx="1"/>
          </p:nvPr>
        </p:nvSpPr>
        <p:spPr>
          <a:xfrm>
            <a:off x="504825" y="1196975"/>
            <a:ext cx="8243888" cy="5472113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Five aggregation operators: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dirty="0" smtClean="0"/>
              <a:t>SUM(C), the sum of the values in column C.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dirty="0" smtClean="0"/>
              <a:t>AVG(C), the average of the values in column C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dirty="0" smtClean="0"/>
              <a:t>MIN(C), the least value in the column C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dirty="0" smtClean="0"/>
              <a:t>MAX(C), the greatest value in the column C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sz="2400" b="1" dirty="0" smtClean="0"/>
              <a:t>COUNT(* | C), the number of values.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 err="1"/>
              <a:t>MovieExec</a:t>
            </a:r>
            <a:r>
              <a:rPr lang="en-US" altLang="zh-CN" sz="2400" b="1" dirty="0"/>
              <a:t>(name, address, </a:t>
            </a:r>
            <a:r>
              <a:rPr lang="en-US" altLang="zh-CN" sz="2400" b="1" u="sng" dirty="0">
                <a:solidFill>
                  <a:srgbClr val="FFFF66"/>
                </a:solidFill>
              </a:rPr>
              <a:t>cert#,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netWorth</a:t>
            </a:r>
            <a:r>
              <a:rPr lang="en-US" altLang="zh-CN" sz="2400" b="1" dirty="0" smtClean="0"/>
              <a:t>)</a:t>
            </a:r>
            <a:endParaRPr lang="en-US" altLang="zh-CN" sz="2400" b="1" dirty="0" smtClean="0">
              <a:solidFill>
                <a:srgbClr val="FFCC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 </a:t>
            </a:r>
            <a:r>
              <a:rPr lang="en-US" altLang="zh-CN" sz="2400" b="1" dirty="0">
                <a:solidFill>
                  <a:srgbClr val="FFCC00"/>
                </a:solidFill>
              </a:rPr>
              <a:t>6.29: </a:t>
            </a:r>
            <a:r>
              <a:rPr lang="en-US" altLang="zh-CN" sz="2400" b="1" dirty="0">
                <a:solidFill>
                  <a:srgbClr val="FFFF00"/>
                </a:solidFill>
              </a:rPr>
              <a:t>The following query finds the average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net worth </a:t>
            </a:r>
            <a:r>
              <a:rPr lang="en-US" altLang="zh-CN" sz="2400" b="1" dirty="0">
                <a:solidFill>
                  <a:srgbClr val="FFFF00"/>
                </a:solidFill>
              </a:rPr>
              <a:t>of all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movie executives</a:t>
            </a:r>
            <a:r>
              <a:rPr lang="en-US" altLang="zh-CN" sz="2400" b="1" dirty="0">
                <a:solidFill>
                  <a:srgbClr val="FFFF00"/>
                </a:solidFill>
              </a:rPr>
              <a:t>: </a:t>
            </a:r>
          </a:p>
          <a:p>
            <a:pPr marL="990600" lvl="1" indent="-53340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Select 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AVG(</a:t>
            </a:r>
            <a:r>
              <a:rPr lang="en-US" altLang="zh-CN" sz="2400" b="1" dirty="0" err="1" smtClean="0">
                <a:solidFill>
                  <a:srgbClr val="FFCC00"/>
                </a:solidFill>
              </a:rPr>
              <a:t>networth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)</a:t>
            </a:r>
          </a:p>
          <a:p>
            <a:pPr marL="990600" lvl="1" indent="-53340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From  </a:t>
            </a:r>
            <a:r>
              <a:rPr lang="en-US" altLang="zh-CN" sz="2400" b="1" dirty="0" err="1" smtClean="0"/>
              <a:t>MovieExec</a:t>
            </a:r>
            <a:endParaRPr lang="en-US" altLang="zh-CN" sz="2400" b="1" dirty="0" smtClean="0"/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4175497" y="5085184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folHlink"/>
                </a:solidFill>
              </a:rPr>
              <a:t>, name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5285824" y="5805264"/>
            <a:ext cx="3466727" cy="863600"/>
          </a:xfrm>
          <a:prstGeom prst="wedgeRectCallout">
            <a:avLst>
              <a:gd name="adj1" fmla="val -48531"/>
              <a:gd name="adj2" fmla="val -89936"/>
            </a:avLst>
          </a:prstGeom>
          <a:noFill/>
          <a:ln w="254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800" dirty="0" smtClean="0">
                <a:solidFill>
                  <a:srgbClr val="FFCCFF"/>
                </a:solidFill>
              </a:rPr>
              <a:t>Error</a:t>
            </a:r>
            <a:r>
              <a:rPr lang="zh-CN" altLang="en-US" sz="1800" dirty="0" smtClean="0">
                <a:solidFill>
                  <a:srgbClr val="FFCCFF"/>
                </a:solidFill>
              </a:rPr>
              <a:t>！</a:t>
            </a:r>
            <a:r>
              <a:rPr lang="en-US" altLang="zh-CN" sz="1800" dirty="0"/>
              <a:t> Names are not included in the aggregate function</a:t>
            </a:r>
            <a:endParaRPr lang="zh-CN" altLang="en-US" sz="1800" dirty="0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6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6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/>
      <p:bldP spid="50688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6.4.4 Aggregation Operators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43887" cy="460898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b="1" dirty="0" err="1"/>
              <a:t>StarsIn</a:t>
            </a:r>
            <a:r>
              <a:rPr lang="en-US" altLang="zh-CN" sz="2800" b="1" dirty="0"/>
              <a:t>(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movieTitle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movieYear</a:t>
            </a:r>
            <a:r>
              <a:rPr lang="en-US" altLang="zh-CN" sz="2800" b="1" u="sng" dirty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>
                <a:solidFill>
                  <a:srgbClr val="FFFF99"/>
                </a:solidFill>
              </a:rPr>
              <a:t>starName</a:t>
            </a:r>
            <a:r>
              <a:rPr lang="en-US" altLang="zh-CN" sz="2800" b="1" dirty="0" smtClean="0"/>
              <a:t>)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algn="just"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Example 6.30: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Count </a:t>
            </a:r>
            <a:r>
              <a:rPr lang="en-US" altLang="zh-CN" sz="2800" b="1" dirty="0">
                <a:solidFill>
                  <a:srgbClr val="FFFF66"/>
                </a:solidFill>
              </a:rPr>
              <a:t>the number of tuples in the Stars In relation. </a:t>
            </a:r>
            <a:endParaRPr lang="en-US" altLang="zh-CN" sz="2800" b="1" dirty="0" smtClean="0">
              <a:solidFill>
                <a:srgbClr val="FFFF66"/>
              </a:solidFill>
            </a:endParaRPr>
          </a:p>
          <a:p>
            <a:pPr marL="800100" lvl="2" indent="0" algn="just" eaLnBrk="1" hangingPunct="1">
              <a:buNone/>
            </a:pP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FFC000"/>
                </a:solidFill>
              </a:rPr>
              <a:t>COUNT(*) </a:t>
            </a:r>
            <a:r>
              <a:rPr lang="en-US" altLang="zh-CN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FROM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;</a:t>
            </a:r>
          </a:p>
          <a:p>
            <a:pPr marL="800100" lvl="2" indent="0" algn="just" eaLnBrk="1" hangingPunct="1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Or</a:t>
            </a:r>
          </a:p>
          <a:p>
            <a:pPr marL="800100" lvl="2" indent="0" algn="just" eaLnBrk="1" hangingPunct="1"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 smtClean="0">
                <a:solidFill>
                  <a:srgbClr val="FFC000"/>
                </a:solidFill>
              </a:rPr>
              <a:t>COUNT(</a:t>
            </a:r>
            <a:r>
              <a:rPr lang="en-US" altLang="zh-CN" b="1" dirty="0" err="1" smtClean="0">
                <a:solidFill>
                  <a:srgbClr val="FFC000"/>
                </a:solidFill>
              </a:rPr>
              <a:t>starName</a:t>
            </a:r>
            <a:r>
              <a:rPr lang="en-US" altLang="zh-CN" b="1" dirty="0" smtClean="0">
                <a:solidFill>
                  <a:srgbClr val="FFC000"/>
                </a:solidFill>
              </a:rPr>
              <a:t>)</a:t>
            </a:r>
            <a:r>
              <a:rPr lang="en-US" altLang="zh-CN" b="1" dirty="0" smtClean="0"/>
              <a:t>  FROM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;</a:t>
            </a:r>
          </a:p>
          <a:p>
            <a:pPr marL="800100" lvl="2" indent="0" algn="just" eaLnBrk="1" hangingPunct="1">
              <a:buNone/>
            </a:pPr>
            <a:endParaRPr lang="en-US" altLang="zh-CN" b="1" dirty="0" smtClean="0"/>
          </a:p>
          <a:p>
            <a:pPr marL="0" indent="0" algn="just" eaLnBrk="1" hangingPunct="1"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If </a:t>
            </a:r>
            <a:r>
              <a:rPr lang="en-US" altLang="zh-CN" sz="2800" b="1" dirty="0">
                <a:solidFill>
                  <a:srgbClr val="FFFF00"/>
                </a:solidFill>
              </a:rPr>
              <a:t>we want to be certain that we do not count duplicate values more than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once</a:t>
            </a:r>
            <a:r>
              <a:rPr lang="en-US" altLang="zh-CN" sz="2800" b="1" dirty="0">
                <a:solidFill>
                  <a:srgbClr val="FFFF00"/>
                </a:solidFill>
              </a:rPr>
              <a:t>, we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can write:</a:t>
            </a:r>
          </a:p>
          <a:p>
            <a:pPr marL="0" lvl="2" indent="0" algn="just" eaLnBrk="1" hangingPunct="1">
              <a:buNone/>
            </a:pPr>
            <a:r>
              <a:rPr lang="en-US" altLang="zh-CN" b="1" dirty="0"/>
              <a:t>	SELECT COUNT(</a:t>
            </a:r>
            <a:r>
              <a:rPr lang="en-US" altLang="zh-CN" b="1" dirty="0">
                <a:solidFill>
                  <a:srgbClr val="FFC000"/>
                </a:solidFill>
              </a:rPr>
              <a:t>DISTINCT</a:t>
            </a:r>
            <a:r>
              <a:rPr lang="en-US" altLang="zh-CN" b="1" dirty="0"/>
              <a:t> </a:t>
            </a:r>
            <a:r>
              <a:rPr lang="en-US" altLang="zh-CN" b="1" dirty="0" err="1"/>
              <a:t>starName</a:t>
            </a:r>
            <a:r>
              <a:rPr lang="en-US" altLang="zh-CN" b="1" dirty="0"/>
              <a:t>) </a:t>
            </a:r>
          </a:p>
          <a:p>
            <a:pPr marL="0" lvl="2" indent="0" algn="just" eaLnBrk="1" hangingPunct="1">
              <a:buNone/>
            </a:pPr>
            <a:r>
              <a:rPr lang="en-US" altLang="zh-CN" b="1" dirty="0" smtClean="0"/>
              <a:t>	FROM </a:t>
            </a:r>
            <a:r>
              <a:rPr lang="en-US" altLang="zh-CN" b="1" dirty="0"/>
              <a:t>Stars In; </a:t>
            </a:r>
          </a:p>
          <a:p>
            <a:pPr marL="0" lvl="2" indent="0" algn="just" eaLnBrk="1" hangingPunct="1">
              <a:buNone/>
            </a:pPr>
            <a:endParaRPr lang="en-US" altLang="zh-CN" b="1" dirty="0"/>
          </a:p>
          <a:p>
            <a:pPr marL="0" indent="0" algn="just" eaLnBrk="1" hangingPunct="1">
              <a:buNone/>
            </a:pPr>
            <a:endParaRPr lang="en-US" altLang="zh-CN" sz="2800" b="1" dirty="0" smtClean="0"/>
          </a:p>
          <a:p>
            <a:pPr marL="0" indent="0" algn="just" eaLnBrk="1" hangingPunct="1">
              <a:buNone/>
            </a:pPr>
            <a:endParaRPr lang="en-US" altLang="zh-CN" sz="2800" b="1" dirty="0" smtClean="0"/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5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627063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6.4.5 Grouping</a:t>
            </a: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</a:rPr>
              <a:t>Group By clause</a:t>
            </a:r>
            <a:r>
              <a:rPr lang="zh-CN" altLang="en-US" sz="2400" b="1" dirty="0" smtClean="0">
                <a:solidFill>
                  <a:srgbClr val="FFCC00"/>
                </a:solidFill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Group the tuples of a relation according to some criterion(</a:t>
            </a:r>
            <a:r>
              <a:rPr lang="zh-CN" altLang="en-US" sz="2400" b="1" dirty="0" smtClean="0"/>
              <a:t>准则</a:t>
            </a:r>
            <a:r>
              <a:rPr lang="en-US" altLang="zh-CN" sz="2400" b="1" dirty="0" smtClean="0"/>
              <a:t>), and then aggregate within each group.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The number of rows is the number of groups.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FFFF66"/>
                </a:solidFill>
              </a:rPr>
              <a:t>Group By { </a:t>
            </a:r>
            <a:r>
              <a:rPr lang="en-US" altLang="zh-CN" sz="2000" b="1" i="1" dirty="0" smtClean="0">
                <a:solidFill>
                  <a:srgbClr val="FFFF66"/>
                </a:solidFill>
              </a:rPr>
              <a:t>column-name</a:t>
            </a:r>
            <a:r>
              <a:rPr lang="en-US" altLang="zh-CN" sz="2000" b="1" dirty="0" smtClean="0">
                <a:solidFill>
                  <a:srgbClr val="FFFF66"/>
                </a:solidFill>
              </a:rPr>
              <a:t> | </a:t>
            </a:r>
            <a:r>
              <a:rPr lang="en-US" altLang="zh-CN" sz="2000" b="1" i="1" dirty="0" smtClean="0">
                <a:solidFill>
                  <a:srgbClr val="FFFF66"/>
                </a:solidFill>
              </a:rPr>
              <a:t>expression</a:t>
            </a:r>
            <a:r>
              <a:rPr lang="en-US" altLang="zh-CN" sz="2000" b="1" dirty="0" smtClean="0">
                <a:solidFill>
                  <a:srgbClr val="FFFF66"/>
                </a:solidFill>
              </a:rPr>
              <a:t> }, ...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b="1" dirty="0" smtClean="0">
              <a:solidFill>
                <a:srgbClr val="FFFF66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 6.31: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To find </a:t>
            </a:r>
            <a:r>
              <a:rPr lang="en-US" altLang="zh-CN" sz="2400" b="1" dirty="0">
                <a:solidFill>
                  <a:srgbClr val="FFFF00"/>
                </a:solidFill>
              </a:rPr>
              <a:t>the sum of the lengths of all movies for each studio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from the relation 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Movies(</a:t>
            </a:r>
            <a:r>
              <a:rPr lang="en-US" altLang="zh-CN" sz="2400" b="1" u="sng" dirty="0">
                <a:solidFill>
                  <a:srgbClr val="FFFF99"/>
                </a:solidFill>
              </a:rPr>
              <a:t>title, year</a:t>
            </a:r>
            <a:r>
              <a:rPr lang="en-US" altLang="zh-CN" sz="2400" b="1" dirty="0"/>
              <a:t>, length, genre,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, </a:t>
            </a:r>
            <a:r>
              <a:rPr lang="en-US" altLang="zh-CN" sz="2400" b="1" dirty="0" err="1">
                <a:solidFill>
                  <a:srgbClr val="FFCCCC"/>
                </a:solidFill>
              </a:rPr>
              <a:t>producerC</a:t>
            </a:r>
            <a:r>
              <a:rPr lang="en-US" altLang="zh-CN" sz="2400" b="1" dirty="0">
                <a:solidFill>
                  <a:srgbClr val="FFCCCC"/>
                </a:solidFill>
              </a:rPr>
              <a:t>#</a:t>
            </a:r>
            <a:r>
              <a:rPr lang="en-US" altLang="zh-CN" sz="2400" b="1" dirty="0"/>
              <a:t>)</a:t>
            </a:r>
          </a:p>
          <a:p>
            <a:pPr marL="800100" lvl="2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 err="1"/>
              <a:t>studioName</a:t>
            </a:r>
            <a:r>
              <a:rPr lang="en-US" altLang="zh-CN" b="1" dirty="0"/>
              <a:t>, SUM (length) </a:t>
            </a:r>
          </a:p>
          <a:p>
            <a:pPr marL="800100" lvl="2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/>
              <a:t>FROM Movies </a:t>
            </a:r>
          </a:p>
          <a:p>
            <a:pPr marL="800100" lvl="2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GROUP BY</a:t>
            </a:r>
            <a:r>
              <a:rPr lang="en-US" altLang="zh-CN" b="1" dirty="0"/>
              <a:t> </a:t>
            </a:r>
            <a:r>
              <a:rPr lang="en-US" altLang="zh-CN" b="1" dirty="0" err="1"/>
              <a:t>studioName</a:t>
            </a:r>
            <a:r>
              <a:rPr lang="en-US" altLang="zh-CN" b="1" dirty="0"/>
              <a:t>;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6863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6.4.5 Grouping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137525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</a:rPr>
              <a:t>Compare</a:t>
            </a:r>
            <a:endParaRPr lang="en-US" altLang="zh-CN" sz="2400" b="1" dirty="0">
              <a:solidFill>
                <a:srgbClr val="FFCC00"/>
              </a:solidFill>
            </a:endParaRPr>
          </a:p>
          <a:p>
            <a:pPr marL="800100" lvl="2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Select  AVG(</a:t>
            </a:r>
            <a:r>
              <a:rPr lang="en-US" altLang="zh-CN" b="1" dirty="0" err="1"/>
              <a:t>networth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</a:p>
          <a:p>
            <a:pPr marL="800100" lvl="2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From  </a:t>
            </a:r>
            <a:r>
              <a:rPr lang="en-US" altLang="zh-CN" b="1" dirty="0" err="1" smtClean="0"/>
              <a:t>MovieExec</a:t>
            </a:r>
            <a:r>
              <a:rPr lang="en-US" altLang="zh-CN" b="1" dirty="0" smtClean="0"/>
              <a:t> 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CC00"/>
                </a:solidFill>
              </a:rPr>
              <a:t>With</a:t>
            </a:r>
          </a:p>
          <a:p>
            <a:pPr marL="800100" lvl="2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SELECT </a:t>
            </a:r>
            <a:r>
              <a:rPr lang="en-US" altLang="zh-CN" b="1" dirty="0" err="1"/>
              <a:t>studioName</a:t>
            </a:r>
            <a:r>
              <a:rPr lang="en-US" altLang="zh-CN" b="1" dirty="0"/>
              <a:t>, SUM (length) </a:t>
            </a:r>
          </a:p>
          <a:p>
            <a:pPr marL="800100" lvl="2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FROM Movies </a:t>
            </a:r>
          </a:p>
          <a:p>
            <a:pPr marL="800100" lvl="2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GROUP BY </a:t>
            </a:r>
            <a:r>
              <a:rPr lang="en-US" altLang="zh-CN" b="1" dirty="0" err="1"/>
              <a:t>studioName</a:t>
            </a:r>
            <a:r>
              <a:rPr lang="en-US" altLang="zh-CN" b="1" dirty="0" smtClean="0"/>
              <a:t>;</a:t>
            </a:r>
          </a:p>
          <a:p>
            <a:pPr marL="800100" lvl="2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b="1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CC00"/>
                </a:solidFill>
              </a:rPr>
              <a:t>Note that the SELECT clause only has two kinds of terms: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CCCC"/>
                </a:solidFill>
              </a:rPr>
              <a:t>aggregations</a:t>
            </a:r>
            <a:r>
              <a:rPr lang="en-US" altLang="zh-CN" sz="2400" b="1" dirty="0"/>
              <a:t> and </a:t>
            </a:r>
            <a:r>
              <a:rPr lang="en-US" altLang="zh-CN" sz="2400" b="1" dirty="0">
                <a:solidFill>
                  <a:srgbClr val="FFCCCC"/>
                </a:solidFill>
              </a:rPr>
              <a:t>attributes appearing in the GROUP BY clause</a:t>
            </a:r>
            <a:r>
              <a:rPr lang="en-US" altLang="zh-CN" sz="2400" b="1" dirty="0"/>
              <a:t> while queries involving GROUP BY clause.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6.4.5 Grouping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137525" cy="547211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endParaRPr lang="en-US" altLang="zh-CN" sz="1200" b="1" dirty="0" smtClean="0"/>
          </a:p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Do they have the same effect?</a:t>
            </a:r>
          </a:p>
          <a:p>
            <a:pPr eaLnBrk="1" hangingPunct="1"/>
            <a:endParaRPr lang="en-US" altLang="zh-CN" sz="2800" b="1" dirty="0">
              <a:solidFill>
                <a:srgbClr val="FFCC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1. SELECT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 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  FROM </a:t>
            </a:r>
            <a:r>
              <a:rPr lang="en-US" altLang="zh-CN" sz="2400" b="1" dirty="0"/>
              <a:t>Movies 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  GROUP </a:t>
            </a:r>
            <a:r>
              <a:rPr lang="en-US" altLang="zh-CN" sz="2400" b="1" dirty="0"/>
              <a:t>BY </a:t>
            </a:r>
            <a:r>
              <a:rPr lang="en-US" altLang="zh-CN" sz="2400" b="1" dirty="0" err="1"/>
              <a:t>studioName</a:t>
            </a:r>
            <a:r>
              <a:rPr lang="en-US" altLang="zh-CN" sz="2400" b="1" dirty="0" smtClean="0"/>
              <a:t>;</a:t>
            </a:r>
          </a:p>
          <a:p>
            <a:pPr marL="0" indent="0" eaLnBrk="1" hangingPunct="1">
              <a:buNone/>
            </a:pPr>
            <a:endParaRPr lang="en-US" altLang="zh-CN" sz="2400" b="1" dirty="0" smtClean="0"/>
          </a:p>
          <a:p>
            <a:pPr marL="0" indent="0" eaLnBrk="1" hangingPunct="1">
              <a:buNone/>
            </a:pPr>
            <a:r>
              <a:rPr lang="en-US" altLang="zh-CN" sz="2400" b="1" dirty="0" smtClean="0"/>
              <a:t>2. SELECT </a:t>
            </a:r>
            <a:r>
              <a:rPr lang="en-US" altLang="zh-CN" sz="2400" b="1" dirty="0"/>
              <a:t>DISTINCT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 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  FROM </a:t>
            </a:r>
            <a:r>
              <a:rPr lang="en-US" altLang="zh-CN" sz="2400" b="1" dirty="0"/>
              <a:t>Movies;</a:t>
            </a:r>
            <a:endParaRPr lang="en-US" altLang="zh-CN" sz="2400" b="1" dirty="0" smtClean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6.4.5 Grouping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>
          <a:xfrm>
            <a:off x="431800" y="1296988"/>
            <a:ext cx="8243888" cy="5300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CC00"/>
                </a:solidFill>
              </a:rPr>
              <a:t>Example 6.32: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Print </a:t>
            </a:r>
            <a:r>
              <a:rPr lang="en-US" altLang="zh-CN" sz="2800" b="1" dirty="0">
                <a:solidFill>
                  <a:srgbClr val="FFFF00"/>
                </a:solidFill>
              </a:rPr>
              <a:t>a table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listing each </a:t>
            </a:r>
            <a:r>
              <a:rPr lang="en-US" altLang="zh-CN" sz="2800" b="1" dirty="0">
                <a:solidFill>
                  <a:srgbClr val="FFFF00"/>
                </a:solidFill>
              </a:rPr>
              <a:t>producer's total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length </a:t>
            </a:r>
            <a:r>
              <a:rPr lang="en-US" altLang="zh-CN" sz="2800" b="1" dirty="0">
                <a:solidFill>
                  <a:srgbClr val="FFFF00"/>
                </a:solidFill>
              </a:rPr>
              <a:t>of film produced. 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Movies(title, year, length, genre,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producerC</a:t>
            </a:r>
            <a:r>
              <a:rPr lang="en-US" altLang="zh-CN" sz="2400" b="1" dirty="0"/>
              <a:t>#) </a:t>
            </a:r>
          </a:p>
          <a:p>
            <a:pPr marL="0" indent="0" eaLnBrk="1" hangingPunct="1">
              <a:buNone/>
            </a:pPr>
            <a:r>
              <a:rPr lang="en-US" altLang="zh-CN" sz="2400" b="1" dirty="0" err="1"/>
              <a:t>MovieExec</a:t>
            </a:r>
            <a:r>
              <a:rPr lang="en-US" altLang="zh-CN" sz="2400" b="1" dirty="0"/>
              <a:t>(name, address, cert#, </a:t>
            </a:r>
            <a:r>
              <a:rPr lang="en-US" altLang="zh-CN" sz="2400" b="1" dirty="0" err="1"/>
              <a:t>netWorth</a:t>
            </a:r>
            <a:r>
              <a:rPr lang="en-US" altLang="zh-CN" sz="2400" b="1" dirty="0"/>
              <a:t>)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 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dirty="0"/>
          </a:p>
          <a:p>
            <a:pPr lvl="2" eaLnBrk="1" hangingPunct="1">
              <a:buNone/>
            </a:pPr>
            <a:r>
              <a:rPr lang="en-US" altLang="zh-CN" b="1" dirty="0" smtClean="0"/>
              <a:t>SELECT   </a:t>
            </a:r>
            <a:r>
              <a:rPr lang="en-US" altLang="zh-CN" b="1" dirty="0"/>
              <a:t>name, SUM (length) </a:t>
            </a:r>
          </a:p>
          <a:p>
            <a:pPr lvl="2" eaLnBrk="1" hangingPunct="1">
              <a:buNone/>
            </a:pPr>
            <a:r>
              <a:rPr lang="en-US" altLang="zh-CN" b="1" dirty="0"/>
              <a:t>FROM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MovieExec</a:t>
            </a:r>
            <a:r>
              <a:rPr lang="en-US" altLang="zh-CN" b="1" dirty="0"/>
              <a:t>, Movies </a:t>
            </a:r>
          </a:p>
          <a:p>
            <a:pPr lvl="2" eaLnBrk="1" hangingPunct="1">
              <a:buNone/>
            </a:pPr>
            <a:r>
              <a:rPr lang="en-US" altLang="zh-CN" b="1" dirty="0"/>
              <a:t>WHERE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producerC</a:t>
            </a:r>
            <a:r>
              <a:rPr lang="en-US" altLang="zh-CN" b="1" dirty="0"/>
              <a:t># = cert# </a:t>
            </a:r>
          </a:p>
          <a:p>
            <a:pPr lvl="2" eaLnBrk="1" hangingPunct="1">
              <a:buNone/>
            </a:pPr>
            <a:r>
              <a:rPr lang="en-US" altLang="zh-CN" b="1" dirty="0"/>
              <a:t>GROUP BY </a:t>
            </a:r>
            <a:r>
              <a:rPr lang="en-US" altLang="zh-CN" b="1" dirty="0" smtClean="0"/>
              <a:t>  name</a:t>
            </a:r>
            <a:r>
              <a:rPr lang="en-US" altLang="zh-CN" b="1" dirty="0"/>
              <a:t>; 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6.4.6 Grouping, Aggregation, and Nulls 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idx="1"/>
          </p:nvPr>
        </p:nvSpPr>
        <p:spPr>
          <a:xfrm>
            <a:off x="431800" y="1296988"/>
            <a:ext cx="8243888" cy="530066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When tuples have NULLs, there are a few rules we must remember: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FF66"/>
                </a:solidFill>
              </a:rPr>
              <a:t>The value NULL is ignored in any aggregation.</a:t>
            </a:r>
            <a:r>
              <a:rPr lang="en-US" altLang="zh-CN" b="1" dirty="0" smtClean="0"/>
              <a:t> It does not contribute to a sum, average, or count of an attribute, nor can it be the minimum or maximum in its column.</a:t>
            </a:r>
          </a:p>
          <a:p>
            <a:pPr lvl="1" eaLnBrk="1" hangingPunct="1"/>
            <a:r>
              <a:rPr lang="en-US" altLang="zh-CN" b="1" dirty="0" smtClean="0"/>
              <a:t>NULL is treated as an ordinary value when forming groups.</a:t>
            </a:r>
          </a:p>
          <a:p>
            <a:pPr lvl="1" eaLnBrk="1" hangingPunct="1"/>
            <a:r>
              <a:rPr lang="en-US" altLang="zh-CN" b="1" dirty="0" smtClean="0"/>
              <a:t>When we perform any aggregation except count over an empty bag of values, the result is NULL. The count of an empty bag is 0.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6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6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6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782638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6.4.6 Grouping, Aggregation, and Nulls </a:t>
            </a:r>
          </a:p>
        </p:txBody>
      </p:sp>
      <p:graphicFrame>
        <p:nvGraphicFramePr>
          <p:cNvPr id="665648" name="Group 48"/>
          <p:cNvGraphicFramePr>
            <a:graphicFrameLocks noGrp="1"/>
          </p:cNvGraphicFramePr>
          <p:nvPr>
            <p:ph type="tbl" idx="1"/>
          </p:nvPr>
        </p:nvGraphicFramePr>
        <p:xfrm>
          <a:off x="2987675" y="1412875"/>
          <a:ext cx="3240088" cy="1554480"/>
        </p:xfrm>
        <a:graphic>
          <a:graphicData uri="http://schemas.openxmlformats.org/drawingml/2006/table">
            <a:tbl>
              <a:tblPr/>
              <a:tblGrid>
                <a:gridCol w="1620838"/>
                <a:gridCol w="16192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9" name="Text Box 49"/>
          <p:cNvSpPr txBox="1">
            <a:spLocks noChangeArrowheads="1"/>
          </p:cNvSpPr>
          <p:nvPr/>
        </p:nvSpPr>
        <p:spPr bwMode="auto">
          <a:xfrm>
            <a:off x="755650" y="3357563"/>
            <a:ext cx="69850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 SELECT  SUM(A)  FROM  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 SELECT  SUM(B)  FROM  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 SELECT  COUNT(B)  FROM  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 SELECT  A, COUNT(*)  FROM  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GROUP BY  A</a:t>
            </a:r>
            <a:endParaRPr lang="en-US" altLang="zh-CN" b="0"/>
          </a:p>
        </p:txBody>
      </p:sp>
      <p:sp>
        <p:nvSpPr>
          <p:cNvPr id="75795" name="Text Box 50"/>
          <p:cNvSpPr txBox="1">
            <a:spLocks noChangeArrowheads="1"/>
          </p:cNvSpPr>
          <p:nvPr/>
        </p:nvSpPr>
        <p:spPr bwMode="auto">
          <a:xfrm>
            <a:off x="2051050" y="1412875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</a:p>
        </p:txBody>
      </p:sp>
      <p:sp>
        <p:nvSpPr>
          <p:cNvPr id="665651" name="Text Box 51"/>
          <p:cNvSpPr txBox="1">
            <a:spLocks noChangeArrowheads="1"/>
          </p:cNvSpPr>
          <p:nvPr/>
        </p:nvSpPr>
        <p:spPr bwMode="auto">
          <a:xfrm>
            <a:off x="7019925" y="3355975"/>
            <a:ext cx="194468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CC00"/>
                </a:solidFill>
              </a:rPr>
              <a:t>10</a:t>
            </a:r>
          </a:p>
          <a:p>
            <a:pPr eaLnBrk="1" hangingPunct="1"/>
            <a:r>
              <a:rPr lang="en-US" altLang="zh-CN" dirty="0">
                <a:solidFill>
                  <a:srgbClr val="FFCC00"/>
                </a:solidFill>
              </a:rPr>
              <a:t>NULL</a:t>
            </a:r>
          </a:p>
          <a:p>
            <a:pPr eaLnBrk="1" hangingPunct="1"/>
            <a:r>
              <a:rPr lang="en-US" altLang="zh-CN" dirty="0">
                <a:solidFill>
                  <a:srgbClr val="FFCC00"/>
                </a:solidFill>
              </a:rPr>
              <a:t>0</a:t>
            </a:r>
          </a:p>
          <a:p>
            <a:pPr eaLnBrk="1" hangingPunct="1"/>
            <a:r>
              <a:rPr lang="en-US" altLang="zh-CN" dirty="0">
                <a:solidFill>
                  <a:srgbClr val="FFCC00"/>
                </a:solidFill>
              </a:rPr>
              <a:t>10           1</a:t>
            </a:r>
          </a:p>
          <a:p>
            <a:pPr eaLnBrk="1" hangingPunct="1"/>
            <a:r>
              <a:rPr lang="en-US" altLang="zh-CN" dirty="0">
                <a:solidFill>
                  <a:srgbClr val="FFCC00"/>
                </a:solidFill>
              </a:rPr>
              <a:t>NULL    1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019925" y="5301208"/>
            <a:ext cx="1944688" cy="113928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6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5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5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5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5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5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5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5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5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5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5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 Simple Queries in SQL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5183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FF66"/>
                </a:solidFill>
              </a:rPr>
              <a:t>All our SQL queries will be based on the following database schema.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smtClean="0"/>
              <a:t>Movies(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title, year</a:t>
            </a:r>
            <a:r>
              <a:rPr lang="en-US" altLang="zh-CN" sz="2800" b="1" dirty="0" smtClean="0"/>
              <a:t>, length, genre, </a:t>
            </a:r>
            <a:r>
              <a:rPr lang="en-US" altLang="zh-CN" sz="2800" b="1" dirty="0" err="1" smtClean="0"/>
              <a:t>studioName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CCCC"/>
                </a:solidFill>
              </a:rPr>
              <a:t>producerC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#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MovieStar</a:t>
            </a:r>
            <a:r>
              <a:rPr lang="en-US" altLang="zh-CN" sz="2800" b="1" dirty="0" smtClean="0"/>
              <a:t>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name</a:t>
            </a:r>
            <a:r>
              <a:rPr lang="en-US" altLang="zh-CN" sz="2800" b="1" dirty="0" smtClean="0"/>
              <a:t>, address, gender, birthdate)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StarsIn</a:t>
            </a:r>
            <a:r>
              <a:rPr lang="en-US" altLang="zh-CN" sz="2800" b="1" dirty="0" smtClean="0"/>
              <a:t>(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movieTitle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movieYear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starName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MovieExec</a:t>
            </a:r>
            <a:r>
              <a:rPr lang="en-US" altLang="zh-CN" sz="2800" b="1" dirty="0" smtClean="0"/>
              <a:t>(name, address, </a:t>
            </a:r>
            <a:r>
              <a:rPr lang="en-US" altLang="zh-CN" sz="2800" b="1" u="sng" dirty="0" smtClean="0">
                <a:solidFill>
                  <a:srgbClr val="FFFF66"/>
                </a:solidFill>
              </a:rPr>
              <a:t>cert#,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netWorth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smtClean="0"/>
              <a:t>Studio(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name</a:t>
            </a:r>
            <a:r>
              <a:rPr lang="en-US" altLang="zh-CN" sz="2800" b="1" dirty="0" smtClean="0"/>
              <a:t>, address, </a:t>
            </a:r>
            <a:r>
              <a:rPr lang="en-US" altLang="zh-CN" sz="2800" b="1" dirty="0" err="1" smtClean="0">
                <a:solidFill>
                  <a:srgbClr val="FFCCCC"/>
                </a:solidFill>
              </a:rPr>
              <a:t>presC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#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6.4.7 Having Clauses</a:t>
            </a:r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43888" cy="54006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 dirty="0" smtClean="0"/>
              <a:t>Sometimes we want to choose our groups based on some aggregate property of the group itself. Then the key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HAVING</a:t>
            </a:r>
            <a:r>
              <a:rPr lang="en-US" altLang="zh-CN" sz="2400" b="1" dirty="0" smtClean="0"/>
              <a:t> is followed by a condition about the group.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CC00"/>
                </a:solidFill>
              </a:rPr>
              <a:t>Example 6.34: Suppose we want to print the total film length for only those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producers </a:t>
            </a:r>
            <a:r>
              <a:rPr lang="en-US" altLang="zh-CN" sz="2400" b="1" dirty="0">
                <a:solidFill>
                  <a:srgbClr val="FFCC00"/>
                </a:solidFill>
              </a:rPr>
              <a:t>who made at least one film prior to 1930. </a:t>
            </a:r>
            <a:endParaRPr lang="en-US" altLang="zh-CN" sz="2400" b="1" dirty="0" smtClean="0">
              <a:solidFill>
                <a:srgbClr val="FFCC00"/>
              </a:solidFill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SELECT name, SUM (length)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MovieExec</a:t>
            </a:r>
            <a:r>
              <a:rPr lang="en-US" altLang="zh-CN" sz="2400" b="1" dirty="0"/>
              <a:t>, Movies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WHERE </a:t>
            </a:r>
            <a:r>
              <a:rPr lang="en-US" altLang="zh-CN" sz="2400" b="1" dirty="0" err="1"/>
              <a:t>producerC</a:t>
            </a:r>
            <a:r>
              <a:rPr lang="en-US" altLang="zh-CN" sz="2400" b="1" dirty="0"/>
              <a:t># = cert#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GROUP BY </a:t>
            </a:r>
            <a:r>
              <a:rPr lang="en-US" altLang="zh-CN" sz="2400" b="1" dirty="0" smtClean="0"/>
              <a:t>name </a:t>
            </a:r>
            <a:endParaRPr lang="en-US" altLang="zh-CN" sz="2400" b="1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HAVING </a:t>
            </a:r>
            <a:r>
              <a:rPr lang="en-US" altLang="zh-CN" sz="2400" b="1" dirty="0">
                <a:solidFill>
                  <a:srgbClr val="FFFF00"/>
                </a:solidFill>
              </a:rPr>
              <a:t>MIN(year) &lt; 1930 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0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0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0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0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0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0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6.4.6 Having Clauses</a:t>
            </a:r>
          </a:p>
        </p:txBody>
      </p:sp>
      <p:sp>
        <p:nvSpPr>
          <p:cNvPr id="512005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43887" cy="39592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CC00"/>
                </a:solidFill>
              </a:rPr>
              <a:t>Remember that: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We can not use the alias in Having clause.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CC00"/>
                </a:solidFill>
              </a:rPr>
              <a:t>We can not use the aggregation in Where clause.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/>
              <a:t>The Having clause only has two kinds of terms: </a:t>
            </a:r>
            <a:r>
              <a:rPr lang="en-US" altLang="zh-CN" b="1" i="1" smtClean="0">
                <a:solidFill>
                  <a:srgbClr val="FFCCFF"/>
                </a:solidFill>
              </a:rPr>
              <a:t>aggregations </a:t>
            </a:r>
            <a:r>
              <a:rPr lang="en-US" altLang="zh-CN" b="1" smtClean="0"/>
              <a:t>and </a:t>
            </a:r>
            <a:r>
              <a:rPr lang="en-US" altLang="zh-CN" b="1" i="1" smtClean="0">
                <a:solidFill>
                  <a:srgbClr val="FFCCFF"/>
                </a:solidFill>
              </a:rPr>
              <a:t>attributes appearing in the GROUP BY clause.</a:t>
            </a:r>
            <a:endParaRPr lang="en-US" altLang="zh-CN" b="1" smtClean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6.4 Full-Relation Operations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649288" y="1268413"/>
            <a:ext cx="7954962" cy="5300662"/>
          </a:xfrm>
        </p:spPr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CC00"/>
                </a:solidFill>
              </a:rPr>
              <a:t> Exercise: </a:t>
            </a:r>
          </a:p>
          <a:p>
            <a:pPr lvl="1" algn="just" eaLnBrk="1" hangingPunct="1"/>
            <a:r>
              <a:rPr lang="en-US" altLang="zh-CN" sz="3200" b="1" smtClean="0"/>
              <a:t>P289  6.4.6</a:t>
            </a:r>
          </a:p>
          <a:p>
            <a:pPr lvl="1" algn="just" eaLnBrk="1" hangingPunct="1"/>
            <a:endParaRPr lang="en-US" altLang="zh-CN" sz="3200" b="1" smtClean="0">
              <a:solidFill>
                <a:srgbClr val="99FF66"/>
              </a:solidFill>
            </a:endParaRP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 Database Modifications</a:t>
            </a:r>
          </a:p>
        </p:txBody>
      </p:sp>
      <p:sp>
        <p:nvSpPr>
          <p:cNvPr id="514053" name="Rectangle 5"/>
          <p:cNvSpPr>
            <a:spLocks noGrp="1" noChangeArrowheads="1"/>
          </p:cNvSpPr>
          <p:nvPr>
            <p:ph idx="1"/>
          </p:nvPr>
        </p:nvSpPr>
        <p:spPr>
          <a:xfrm>
            <a:off x="720725" y="1512888"/>
            <a:ext cx="7954963" cy="43640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smtClean="0"/>
              <a:t>There are a number of other statement forms that do not return a result, but rather change the state of the database.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Insert tuples into a relation.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Delete certain tuples from a relation.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Update values of certain components of certain existing tuples.</a:t>
            </a:r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1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6.5.1 Insertion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172450" cy="540067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00"/>
                </a:solidFill>
              </a:rPr>
              <a:t>I</a:t>
            </a:r>
            <a:r>
              <a:rPr lang="zh-CN" altLang="zh-CN" sz="2800" b="1" dirty="0" smtClean="0">
                <a:solidFill>
                  <a:srgbClr val="FFCC00"/>
                </a:solidFill>
              </a:rPr>
              <a:t>nsert a new tuple into a relation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INSERT INTO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 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R(</a:t>
            </a:r>
            <a:r>
              <a:rPr lang="en-US" altLang="zh-CN" sz="2400" b="1" dirty="0">
                <a:solidFill>
                  <a:srgbClr val="FFCCFF"/>
                </a:solidFill>
              </a:rPr>
              <a:t>a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1,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a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2,...,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a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n)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CCFF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    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VALUES 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 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(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v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1,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v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2,...,</a:t>
            </a:r>
            <a:r>
              <a:rPr lang="en-US" altLang="zh-CN" sz="2400" b="1" dirty="0" smtClean="0">
                <a:solidFill>
                  <a:srgbClr val="FFCCFF"/>
                </a:solidFill>
              </a:rPr>
              <a:t>v</a:t>
            </a:r>
            <a:r>
              <a:rPr lang="zh-CN" altLang="zh-CN" sz="2400" b="1" dirty="0" smtClean="0">
                <a:solidFill>
                  <a:srgbClr val="FFCCFF"/>
                </a:solidFill>
              </a:rPr>
              <a:t>n)</a:t>
            </a:r>
            <a:endParaRPr lang="en-US" altLang="zh-CN" sz="2400" b="1" dirty="0" smtClean="0">
              <a:solidFill>
                <a:srgbClr val="FFCC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>
              <a:solidFill>
                <a:srgbClr val="FFCCFF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err="1"/>
              <a:t>StarsIn</a:t>
            </a:r>
            <a:r>
              <a:rPr lang="en-US" altLang="zh-CN" sz="2400" b="1" dirty="0"/>
              <a:t>(</a:t>
            </a:r>
            <a:r>
              <a:rPr lang="en-US" altLang="zh-CN" sz="2400" b="1" u="sng" dirty="0" err="1">
                <a:solidFill>
                  <a:srgbClr val="FFFF99"/>
                </a:solidFill>
              </a:rPr>
              <a:t>movieTitle</a:t>
            </a:r>
            <a:r>
              <a:rPr lang="en-US" altLang="zh-CN" sz="2400" b="1" u="sng" dirty="0">
                <a:solidFill>
                  <a:srgbClr val="FFFF99"/>
                </a:solidFill>
              </a:rPr>
              <a:t>, </a:t>
            </a:r>
            <a:r>
              <a:rPr lang="en-US" altLang="zh-CN" sz="2400" b="1" u="sng" dirty="0" err="1">
                <a:solidFill>
                  <a:srgbClr val="FFFF99"/>
                </a:solidFill>
              </a:rPr>
              <a:t>movieYear</a:t>
            </a:r>
            <a:r>
              <a:rPr lang="en-US" altLang="zh-CN" sz="2400" b="1" u="sng" dirty="0">
                <a:solidFill>
                  <a:srgbClr val="FFFF99"/>
                </a:solidFill>
              </a:rPr>
              <a:t>, </a:t>
            </a:r>
            <a:r>
              <a:rPr lang="en-US" altLang="zh-CN" sz="2400" b="1" u="sng" dirty="0" err="1">
                <a:solidFill>
                  <a:srgbClr val="FFFF99"/>
                </a:solidFill>
              </a:rPr>
              <a:t>starName</a:t>
            </a:r>
            <a:r>
              <a:rPr lang="en-US" altLang="zh-CN" sz="2400" b="1" dirty="0"/>
              <a:t>)</a:t>
            </a:r>
            <a:endParaRPr lang="en-US" altLang="zh-CN" sz="2400" b="1" dirty="0">
              <a:solidFill>
                <a:srgbClr val="FFCC0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CC00"/>
                </a:solidFill>
              </a:rPr>
              <a:t>Example </a:t>
            </a:r>
            <a:r>
              <a:rPr lang="en-US" altLang="zh-CN" sz="2400" b="1" dirty="0">
                <a:solidFill>
                  <a:srgbClr val="FFCC00"/>
                </a:solidFill>
              </a:rPr>
              <a:t>6.35: Suppose we wish to add Sydney </a:t>
            </a:r>
            <a:r>
              <a:rPr lang="en-US" altLang="zh-CN" sz="2400" b="1" dirty="0" err="1">
                <a:solidFill>
                  <a:srgbClr val="FFCC00"/>
                </a:solidFill>
              </a:rPr>
              <a:t>Greenstreet</a:t>
            </a:r>
            <a:r>
              <a:rPr lang="en-US" altLang="zh-CN" sz="2400" b="1" dirty="0">
                <a:solidFill>
                  <a:srgbClr val="FFCC00"/>
                </a:solidFill>
              </a:rPr>
              <a:t> to the list of </a:t>
            </a:r>
            <a:r>
              <a:rPr lang="en-US" altLang="zh-CN" sz="2400" b="1" dirty="0" smtClean="0">
                <a:solidFill>
                  <a:srgbClr val="FFCC00"/>
                </a:solidFill>
              </a:rPr>
              <a:t>stars </a:t>
            </a:r>
            <a:r>
              <a:rPr lang="en-US" altLang="zh-CN" sz="2400" b="1" dirty="0">
                <a:solidFill>
                  <a:srgbClr val="FFCC00"/>
                </a:solidFill>
              </a:rPr>
              <a:t>of The Maltese Falcon. We say: </a:t>
            </a:r>
          </a:p>
          <a:p>
            <a:pPr eaLnBrk="1" hangingPunct="1">
              <a:buNone/>
            </a:pPr>
            <a:r>
              <a:rPr lang="en-US" altLang="zh-CN" sz="2000" b="1" dirty="0" smtClean="0"/>
              <a:t>         INSERT </a:t>
            </a:r>
            <a:r>
              <a:rPr lang="en-US" altLang="zh-CN" sz="2000" b="1" dirty="0"/>
              <a:t>INTO </a:t>
            </a:r>
            <a:r>
              <a:rPr lang="en-US" altLang="zh-CN" sz="2000" b="1" dirty="0" err="1" smtClean="0"/>
              <a:t>StarsIn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>
                <a:solidFill>
                  <a:srgbClr val="FFC000"/>
                </a:solidFill>
              </a:rPr>
              <a:t>movieTitle</a:t>
            </a:r>
            <a:r>
              <a:rPr lang="en-US" altLang="zh-CN" sz="2000" b="1" dirty="0">
                <a:solidFill>
                  <a:srgbClr val="FFC000"/>
                </a:solidFill>
              </a:rPr>
              <a:t>, movie Year, </a:t>
            </a:r>
            <a:r>
              <a:rPr lang="en-US" altLang="zh-CN" sz="2000" b="1" dirty="0" err="1">
                <a:solidFill>
                  <a:srgbClr val="FFC000"/>
                </a:solidFill>
              </a:rPr>
              <a:t>starName</a:t>
            </a:r>
            <a:r>
              <a:rPr lang="en-US" altLang="zh-CN" sz="2000" b="1" dirty="0"/>
              <a:t>) </a:t>
            </a:r>
          </a:p>
          <a:p>
            <a:pPr eaLnBrk="1" hangingPunct="1">
              <a:buNone/>
            </a:pPr>
            <a:r>
              <a:rPr lang="en-US" altLang="zh-CN" sz="2000" b="1" dirty="0" smtClean="0"/>
              <a:t>         VALUES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C000"/>
                </a:solidFill>
              </a:rPr>
              <a:t>'The Maltese Falcon', 1942, 'Sydney </a:t>
            </a:r>
            <a:r>
              <a:rPr lang="en-US" altLang="zh-CN" sz="2000" b="1" dirty="0" err="1">
                <a:solidFill>
                  <a:srgbClr val="FFC000"/>
                </a:solidFill>
              </a:rPr>
              <a:t>Greenstreet</a:t>
            </a:r>
            <a:r>
              <a:rPr lang="en-US" altLang="zh-CN" sz="2000" b="1" dirty="0">
                <a:solidFill>
                  <a:srgbClr val="FFC000"/>
                </a:solidFill>
              </a:rPr>
              <a:t>'</a:t>
            </a:r>
            <a:r>
              <a:rPr lang="en-US" altLang="zh-CN" sz="2000" b="1" dirty="0"/>
              <a:t>); </a:t>
            </a:r>
            <a:endParaRPr lang="en-US" altLang="zh-CN" sz="2000" b="1" dirty="0" smtClean="0"/>
          </a:p>
          <a:p>
            <a:pPr eaLnBrk="1" hangingPunct="1">
              <a:buNone/>
            </a:pPr>
            <a:r>
              <a:rPr lang="en-US" altLang="zh-CN" sz="2000" b="1" dirty="0" smtClean="0"/>
              <a:t>or</a:t>
            </a:r>
            <a:endParaRPr lang="en-US" altLang="zh-CN" sz="2000" b="1" dirty="0"/>
          </a:p>
          <a:p>
            <a:pPr eaLnBrk="1" hangingPunct="1">
              <a:buNone/>
            </a:pPr>
            <a:r>
              <a:rPr lang="en-US" altLang="zh-CN" sz="2400" b="1" dirty="0" smtClean="0"/>
              <a:t>       </a:t>
            </a:r>
            <a:r>
              <a:rPr lang="en-US" altLang="zh-CN" sz="2000" b="1" dirty="0" smtClean="0"/>
              <a:t>INSERT INTO </a:t>
            </a:r>
            <a:r>
              <a:rPr lang="en-US" altLang="zh-CN" sz="2000" b="1" dirty="0" err="1" smtClean="0"/>
              <a:t>StarsIn</a:t>
            </a:r>
            <a:r>
              <a:rPr lang="en-US" altLang="zh-CN" sz="2000" b="1" dirty="0" smtClean="0"/>
              <a:t> </a:t>
            </a:r>
          </a:p>
          <a:p>
            <a:pPr eaLnBrk="1" hangingPunct="1">
              <a:buNone/>
            </a:pPr>
            <a:r>
              <a:rPr lang="en-US" altLang="zh-CN" sz="2000" b="1" dirty="0" smtClean="0"/>
              <a:t>         VALUES(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'The Maltese Falcon', 1942, 'Sydney </a:t>
            </a:r>
            <a:r>
              <a:rPr lang="en-US" altLang="zh-CN" sz="2000" b="1" dirty="0" err="1" smtClean="0">
                <a:solidFill>
                  <a:srgbClr val="FFC000"/>
                </a:solidFill>
              </a:rPr>
              <a:t>Greenstreet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'</a:t>
            </a:r>
            <a:r>
              <a:rPr lang="en-US" altLang="zh-CN" sz="2000" b="1" dirty="0" smtClean="0"/>
              <a:t>); </a:t>
            </a:r>
            <a:endParaRPr lang="en-US" altLang="zh-CN" sz="2000" b="1" dirty="0" smtClean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zh-CN" sz="2400" b="1" dirty="0" smtClean="0">
              <a:solidFill>
                <a:srgbClr val="FFCCFF"/>
              </a:solidFill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6.5.1 Insertion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idx="1"/>
          </p:nvPr>
        </p:nvSpPr>
        <p:spPr>
          <a:xfrm>
            <a:off x="525463" y="1153886"/>
            <a:ext cx="8388672" cy="5040461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Example 6.36: Suppose we want to add to the relation </a:t>
            </a:r>
            <a:r>
              <a:rPr lang="en-US" altLang="zh-CN" sz="2400" b="1" dirty="0" smtClean="0"/>
              <a:t>Studio(name</a:t>
            </a:r>
            <a:r>
              <a:rPr lang="en-US" altLang="zh-CN" sz="2400" b="1" dirty="0"/>
              <a:t>, address, </a:t>
            </a:r>
            <a:r>
              <a:rPr lang="en-US" altLang="zh-CN" sz="2400" b="1" dirty="0" err="1"/>
              <a:t>presC</a:t>
            </a:r>
            <a:r>
              <a:rPr lang="en-US" altLang="zh-CN" sz="2400" b="1" dirty="0"/>
              <a:t>#) </a:t>
            </a:r>
            <a:endParaRPr lang="en-US" altLang="zh-CN" sz="2400" b="1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all </a:t>
            </a:r>
            <a:r>
              <a:rPr lang="en-US" altLang="zh-CN" sz="2400" b="1" dirty="0">
                <a:solidFill>
                  <a:srgbClr val="FFC000"/>
                </a:solidFill>
              </a:rPr>
              <a:t>movie studios that are mentioned in the relation </a:t>
            </a:r>
            <a:r>
              <a:rPr lang="en-US" altLang="zh-CN" sz="2400" b="1" dirty="0" smtClean="0"/>
              <a:t>Movies(title</a:t>
            </a:r>
            <a:r>
              <a:rPr lang="en-US" altLang="zh-CN" sz="2400" b="1" dirty="0"/>
              <a:t>, year, length, genre, </a:t>
            </a:r>
            <a:r>
              <a:rPr lang="en-US" altLang="zh-CN" sz="2400" b="1" dirty="0" err="1"/>
              <a:t>studioName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producerC</a:t>
            </a:r>
            <a:r>
              <a:rPr lang="en-US" altLang="zh-CN" sz="2400" b="1" dirty="0" smtClean="0"/>
              <a:t>#)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but </a:t>
            </a:r>
            <a:r>
              <a:rPr lang="en-US" altLang="zh-CN" sz="2400" b="1" dirty="0">
                <a:solidFill>
                  <a:srgbClr val="FFC000"/>
                </a:solidFill>
              </a:rPr>
              <a:t>do not appear in Studio. 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altLang="zh-CN" sz="2400" b="1" dirty="0">
              <a:solidFill>
                <a:srgbClr val="FFC000"/>
              </a:solidFill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1) INSERT INTO Studio(name)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2)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		SELECT </a:t>
            </a:r>
            <a:r>
              <a:rPr lang="en-US" altLang="zh-CN" sz="2400" b="1" dirty="0">
                <a:solidFill>
                  <a:srgbClr val="FFC000"/>
                </a:solidFill>
              </a:rPr>
              <a:t>DISTINCT </a:t>
            </a:r>
            <a:r>
              <a:rPr lang="en-US" altLang="zh-CN" sz="2400" b="1" dirty="0" err="1">
                <a:solidFill>
                  <a:srgbClr val="FFC000"/>
                </a:solidFill>
              </a:rPr>
              <a:t>studioName</a:t>
            </a:r>
            <a:r>
              <a:rPr lang="en-US" altLang="zh-CN" sz="2400" b="1" dirty="0">
                <a:solidFill>
                  <a:srgbClr val="FFC000"/>
                </a:solidFill>
              </a:rPr>
              <a:t>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3)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		FROM </a:t>
            </a:r>
            <a:r>
              <a:rPr lang="en-US" altLang="zh-CN" sz="2400" b="1" dirty="0">
                <a:solidFill>
                  <a:srgbClr val="FFC000"/>
                </a:solidFill>
              </a:rPr>
              <a:t>Movies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4)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		WHERE </a:t>
            </a:r>
            <a:r>
              <a:rPr lang="en-US" altLang="zh-CN" sz="2400" b="1" dirty="0" err="1">
                <a:solidFill>
                  <a:srgbClr val="FFC000"/>
                </a:solidFill>
              </a:rPr>
              <a:t>studioName</a:t>
            </a:r>
            <a:r>
              <a:rPr lang="en-US" altLang="zh-CN" sz="2400" b="1" dirty="0">
                <a:solidFill>
                  <a:srgbClr val="FFC000"/>
                </a:solidFill>
              </a:rPr>
              <a:t> NOT IN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5)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			(</a:t>
            </a:r>
            <a:r>
              <a:rPr lang="en-US" altLang="zh-CN" sz="2400" b="1" dirty="0">
                <a:solidFill>
                  <a:srgbClr val="FFC000"/>
                </a:solidFill>
              </a:rPr>
              <a:t>SELECT name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6)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			FROM </a:t>
            </a:r>
            <a:r>
              <a:rPr lang="en-US" altLang="zh-CN" sz="2400" b="1" dirty="0">
                <a:solidFill>
                  <a:srgbClr val="FFC000"/>
                </a:solidFill>
              </a:rPr>
              <a:t>Studio);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CN" sz="2400" b="1" dirty="0" smtClean="0">
              <a:solidFill>
                <a:srgbClr val="FFC000"/>
              </a:solidFill>
            </a:endParaRP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6.5.1 Insertion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172450" cy="54006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/>
              <a:t>The INSERT </a:t>
            </a:r>
            <a:r>
              <a:rPr lang="zh-CN" altLang="zh-CN" sz="2800" b="1" dirty="0" smtClean="0">
                <a:solidFill>
                  <a:srgbClr val="FFFF66"/>
                </a:solidFill>
              </a:rPr>
              <a:t>only puts tuple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(s)</a:t>
            </a:r>
            <a:r>
              <a:rPr lang="zh-CN" altLang="zh-CN" sz="2800" b="1" dirty="0" smtClean="0">
                <a:solidFill>
                  <a:srgbClr val="FFFF66"/>
                </a:solidFill>
              </a:rPr>
              <a:t> into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ONE</a:t>
            </a:r>
            <a:r>
              <a:rPr lang="zh-CN" altLang="zh-CN" sz="2800" b="1" dirty="0" smtClean="0">
                <a:solidFill>
                  <a:srgbClr val="FFFF66"/>
                </a:solidFill>
              </a:rPr>
              <a:t> relation.</a:t>
            </a:r>
            <a:endParaRPr lang="en-US" altLang="zh-CN" sz="2800" b="1" dirty="0" smtClean="0">
              <a:solidFill>
                <a:srgbClr val="FFFF66"/>
              </a:solidFill>
            </a:endParaRPr>
          </a:p>
          <a:p>
            <a:pPr eaLnBrk="1" hangingPunct="1"/>
            <a:r>
              <a:rPr lang="en-US" altLang="zh-CN" sz="2800" b="1" dirty="0" smtClean="0"/>
              <a:t>Don’t forget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data constraints.</a:t>
            </a:r>
            <a:endParaRPr lang="zh-CN" altLang="zh-CN" sz="2800" b="1" dirty="0" smtClean="0">
              <a:solidFill>
                <a:srgbClr val="FFFF66"/>
              </a:solidFill>
            </a:endParaRPr>
          </a:p>
          <a:p>
            <a:pPr eaLnBrk="1" hangingPunct="1"/>
            <a:r>
              <a:rPr lang="zh-CN" altLang="zh-CN" sz="2800" b="1" dirty="0" smtClean="0"/>
              <a:t>If the list of attributes does not include all attributes of the relation R, then the tuple created has 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default values </a:t>
            </a:r>
            <a:r>
              <a:rPr lang="zh-CN" altLang="zh-CN" sz="2800" b="1" dirty="0" smtClean="0"/>
              <a:t>for all missing attributes.</a:t>
            </a:r>
          </a:p>
          <a:p>
            <a:pPr eaLnBrk="1" hangingPunct="1"/>
            <a:r>
              <a:rPr lang="zh-CN" altLang="zh-CN" sz="2800" b="1" dirty="0" smtClean="0"/>
              <a:t>If the list of attributes is omitted, then the order of the values is 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the same as the standard order </a:t>
            </a:r>
            <a:r>
              <a:rPr lang="zh-CN" altLang="zh-CN" sz="2800" b="1" dirty="0" smtClean="0"/>
              <a:t>of attributes for the relation.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5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5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5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6.5.2 Deletion</a:t>
            </a:r>
          </a:p>
        </p:txBody>
      </p:sp>
      <p:sp>
        <p:nvSpPr>
          <p:cNvPr id="516101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413"/>
            <a:ext cx="8640960" cy="54006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smtClean="0">
                <a:solidFill>
                  <a:srgbClr val="FFCC00"/>
                </a:solidFill>
              </a:rPr>
              <a:t> Delete some tuples from a relation.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FFCCFF"/>
                </a:solidFill>
              </a:rPr>
              <a:t>DELETE  FROM  R  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rgbClr val="FFCCFF"/>
                </a:solidFill>
              </a:rPr>
              <a:t>WHERE  </a:t>
            </a:r>
            <a:r>
              <a:rPr lang="en-US" altLang="zh-CN" b="1" dirty="0" err="1" smtClean="0">
                <a:solidFill>
                  <a:srgbClr val="FFCCFF"/>
                </a:solidFill>
              </a:rPr>
              <a:t>cond</a:t>
            </a:r>
            <a:r>
              <a:rPr lang="en-US" altLang="zh-CN" b="1" dirty="0" smtClean="0">
                <a:solidFill>
                  <a:srgbClr val="FFCCFF"/>
                </a:solidFill>
              </a:rPr>
              <a:t>;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endParaRPr lang="en-US" altLang="zh-CN" b="1" dirty="0" smtClean="0">
              <a:solidFill>
                <a:srgbClr val="FFCCFF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FFCC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What happens if WHERE clause is omitted?</a:t>
            </a:r>
            <a:endParaRPr lang="en-US" altLang="zh-CN" b="1" dirty="0" smtClean="0">
              <a:solidFill>
                <a:srgbClr val="FFCCFF"/>
              </a:solidFill>
            </a:endParaRP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6.5.2 Deletion</a:t>
            </a:r>
          </a:p>
        </p:txBody>
      </p:sp>
      <p:sp>
        <p:nvSpPr>
          <p:cNvPr id="516101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413"/>
            <a:ext cx="8640960" cy="5400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err="1" smtClean="0"/>
              <a:t>Starsln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movieTitle</a:t>
            </a:r>
            <a:r>
              <a:rPr lang="en-US" altLang="zh-CN" b="1" dirty="0"/>
              <a:t>, movie Year, </a:t>
            </a:r>
            <a:r>
              <a:rPr lang="en-US" altLang="zh-CN" b="1" dirty="0" err="1"/>
              <a:t>starName</a:t>
            </a:r>
            <a:r>
              <a:rPr lang="en-US" altLang="zh-CN" b="1" dirty="0"/>
              <a:t>) 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Example </a:t>
            </a:r>
            <a:r>
              <a:rPr lang="en-US" altLang="zh-CN" b="1" dirty="0">
                <a:solidFill>
                  <a:srgbClr val="FFC000"/>
                </a:solidFill>
              </a:rPr>
              <a:t>6.37: </a:t>
            </a:r>
            <a:r>
              <a:rPr lang="en-US" altLang="zh-CN" b="1" dirty="0" smtClean="0">
                <a:solidFill>
                  <a:srgbClr val="FFC000"/>
                </a:solidFill>
              </a:rPr>
              <a:t>Delete </a:t>
            </a:r>
            <a:r>
              <a:rPr lang="en-US" altLang="zh-CN" b="1" dirty="0">
                <a:solidFill>
                  <a:srgbClr val="FFC000"/>
                </a:solidFill>
              </a:rPr>
              <a:t>the fact that Sydney </a:t>
            </a:r>
            <a:r>
              <a:rPr lang="en-US" altLang="zh-CN" b="1" dirty="0" err="1">
                <a:solidFill>
                  <a:srgbClr val="FFC000"/>
                </a:solidFill>
              </a:rPr>
              <a:t>Greenstreet</a:t>
            </a:r>
            <a:r>
              <a:rPr lang="en-US" altLang="zh-CN" b="1" dirty="0">
                <a:solidFill>
                  <a:srgbClr val="FFC000"/>
                </a:solidFill>
              </a:rPr>
              <a:t> was a star in The Maltese </a:t>
            </a:r>
            <a:r>
              <a:rPr lang="en-US" altLang="zh-CN" b="1" dirty="0" smtClean="0">
                <a:solidFill>
                  <a:srgbClr val="FFC000"/>
                </a:solidFill>
              </a:rPr>
              <a:t>Falcon.</a:t>
            </a:r>
          </a:p>
          <a:p>
            <a:pPr marL="0" indent="0" eaLnBrk="1" hangingPunct="1">
              <a:buNone/>
            </a:pPr>
            <a:endParaRPr lang="en-US" altLang="zh-CN" b="1" dirty="0"/>
          </a:p>
          <a:p>
            <a:pPr marL="400050" lvl="1" indent="0" eaLnBrk="1" hangingPunct="1">
              <a:buNone/>
            </a:pPr>
            <a:r>
              <a:rPr lang="en-US" altLang="zh-CN" b="1" dirty="0"/>
              <a:t>DELETE FROM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StarsIn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 marL="400050" lvl="1" indent="0" eaLnBrk="1" hangingPunct="1">
              <a:buNone/>
            </a:pPr>
            <a:r>
              <a:rPr lang="en-US" altLang="zh-CN" b="1" dirty="0"/>
              <a:t>WHERE </a:t>
            </a:r>
            <a:r>
              <a:rPr lang="en-US" altLang="zh-CN" b="1" dirty="0" err="1"/>
              <a:t>movieTitle</a:t>
            </a:r>
            <a:r>
              <a:rPr lang="en-US" altLang="zh-CN" b="1" dirty="0"/>
              <a:t> = 'The Maltese Falcon' AND </a:t>
            </a:r>
          </a:p>
          <a:p>
            <a:pPr marL="400050" lvl="1" indent="0" eaLnBrk="1" hangingPunct="1">
              <a:buNone/>
            </a:pPr>
            <a:r>
              <a:rPr lang="en-US" altLang="zh-CN" b="1" dirty="0" smtClean="0"/>
              <a:t>                </a:t>
            </a:r>
            <a:r>
              <a:rPr lang="en-US" altLang="zh-CN" b="1" dirty="0" err="1" smtClean="0"/>
              <a:t>movieYear</a:t>
            </a:r>
            <a:r>
              <a:rPr lang="en-US" altLang="zh-CN" b="1" dirty="0" smtClean="0"/>
              <a:t> </a:t>
            </a:r>
            <a:r>
              <a:rPr lang="en-US" altLang="zh-CN" b="1" dirty="0"/>
              <a:t>= 1942 AND </a:t>
            </a:r>
          </a:p>
          <a:p>
            <a:pPr marL="400050" lvl="1" indent="0" eaLnBrk="1" hangingPunct="1">
              <a:buNone/>
            </a:pPr>
            <a:r>
              <a:rPr lang="en-US" altLang="zh-CN" b="1" dirty="0" smtClean="0"/>
              <a:t>                </a:t>
            </a:r>
            <a:r>
              <a:rPr lang="en-US" altLang="zh-CN" b="1" dirty="0" err="1" smtClean="0"/>
              <a:t>starName</a:t>
            </a:r>
            <a:r>
              <a:rPr lang="en-US" altLang="zh-CN" b="1" dirty="0" smtClean="0"/>
              <a:t> </a:t>
            </a:r>
            <a:r>
              <a:rPr lang="en-US" altLang="zh-CN" b="1" dirty="0"/>
              <a:t>= 'Sydney </a:t>
            </a:r>
            <a:r>
              <a:rPr lang="en-US" altLang="zh-CN" b="1" dirty="0" err="1"/>
              <a:t>Greenstreet</a:t>
            </a:r>
            <a:r>
              <a:rPr lang="en-US" altLang="zh-CN" b="1" dirty="0"/>
              <a:t>'; </a:t>
            </a:r>
            <a:endParaRPr lang="en-US" altLang="zh-CN" sz="3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6.5.3 Updates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196975"/>
            <a:ext cx="7848600" cy="54006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00"/>
                </a:solidFill>
              </a:rPr>
              <a:t>Update values of certain components of certain existing tuples.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CCFF"/>
                </a:solidFill>
              </a:rPr>
              <a:t>      UPDATE  R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CCFF"/>
                </a:solidFill>
              </a:rPr>
              <a:t>      SET  a1 = v1, a2 = v2, ..., an = </a:t>
            </a:r>
            <a:r>
              <a:rPr lang="en-US" altLang="zh-CN" sz="2800" b="1" dirty="0" err="1">
                <a:solidFill>
                  <a:srgbClr val="FFCCFF"/>
                </a:solidFill>
              </a:rPr>
              <a:t>v</a:t>
            </a:r>
            <a:r>
              <a:rPr lang="en-US" altLang="zh-CN" sz="2800" b="1" dirty="0" err="1" smtClean="0">
                <a:solidFill>
                  <a:srgbClr val="FFCCFF"/>
                </a:solidFill>
              </a:rPr>
              <a:t>n</a:t>
            </a:r>
            <a:r>
              <a:rPr lang="en-US" altLang="zh-CN" sz="2800" b="1" dirty="0" smtClean="0">
                <a:solidFill>
                  <a:srgbClr val="FFCCFF"/>
                </a:solidFill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CCFF"/>
                </a:solidFill>
              </a:rPr>
              <a:t>      WHERE  </a:t>
            </a:r>
            <a:r>
              <a:rPr lang="en-US" altLang="zh-CN" sz="2800" b="1" dirty="0" err="1" smtClean="0">
                <a:solidFill>
                  <a:srgbClr val="FFCCFF"/>
                </a:solidFill>
              </a:rPr>
              <a:t>cond</a:t>
            </a:r>
            <a:r>
              <a:rPr lang="en-US" altLang="zh-CN" sz="2800" b="1" dirty="0" smtClean="0">
                <a:solidFill>
                  <a:srgbClr val="FFCCFF"/>
                </a:solidFill>
              </a:rPr>
              <a:t>;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6.1 Simple Queries in SQL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51837" cy="51847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6.1.1 Projection in SQL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6.1.2 Selection in SQL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6.1.3 Comparison of Strings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6.1.4 Pattern Matching in SQL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6.1.5 Dates and Times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6.1.6 Null Values and Comparisons Involving NULL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6.1.7 The Truth-Value UNKNOWN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66"/>
                </a:solidFill>
              </a:rPr>
              <a:t>6.1.8 Ordering the Output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78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6.5.3 Updates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196975"/>
            <a:ext cx="8582917" cy="54006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800" b="1" dirty="0" err="1"/>
              <a:t>MovieExec</a:t>
            </a:r>
            <a:r>
              <a:rPr lang="en-US" altLang="zh-CN" sz="2800" b="1" dirty="0"/>
              <a:t>(name, address, cert#, </a:t>
            </a:r>
            <a:r>
              <a:rPr lang="en-US" altLang="zh-CN" sz="2800" b="1" dirty="0" err="1"/>
              <a:t>netWorth</a:t>
            </a:r>
            <a:r>
              <a:rPr lang="en-US" altLang="zh-CN" sz="2800" b="1" dirty="0"/>
              <a:t>) Studio(</a:t>
            </a:r>
            <a:r>
              <a:rPr lang="en-US" altLang="zh-CN" sz="2800" b="1" u="sng" dirty="0">
                <a:solidFill>
                  <a:srgbClr val="FFFF99"/>
                </a:solidFill>
              </a:rPr>
              <a:t>name</a:t>
            </a:r>
            <a:r>
              <a:rPr lang="en-US" altLang="zh-CN" sz="2800" b="1" dirty="0"/>
              <a:t>, address, </a:t>
            </a:r>
            <a:r>
              <a:rPr lang="en-US" altLang="zh-CN" sz="2800" b="1" dirty="0" err="1">
                <a:solidFill>
                  <a:srgbClr val="FFCCCC"/>
                </a:solidFill>
              </a:rPr>
              <a:t>presC</a:t>
            </a:r>
            <a:r>
              <a:rPr lang="en-US" altLang="zh-CN" sz="2800" b="1" dirty="0">
                <a:solidFill>
                  <a:srgbClr val="FFCCCC"/>
                </a:solidFill>
              </a:rPr>
              <a:t>#</a:t>
            </a:r>
            <a:r>
              <a:rPr lang="en-US" altLang="zh-CN" sz="2800" b="1" dirty="0">
                <a:solidFill>
                  <a:srgbClr val="FFFF66"/>
                </a:solidFill>
              </a:rPr>
              <a:t>)</a:t>
            </a:r>
            <a:endParaRPr lang="en-US" altLang="zh-CN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Example </a:t>
            </a:r>
            <a:r>
              <a:rPr lang="en-US" altLang="zh-CN" sz="2800" b="1" dirty="0">
                <a:solidFill>
                  <a:srgbClr val="FFC000"/>
                </a:solidFill>
              </a:rPr>
              <a:t>6.39: </a:t>
            </a:r>
            <a:r>
              <a:rPr lang="en-US" altLang="zh-CN" sz="2800" b="1" dirty="0">
                <a:solidFill>
                  <a:srgbClr val="FFCC00"/>
                </a:solidFill>
              </a:rPr>
              <a:t>Let us modify the relation by attaching the title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‘Pres.’ </a:t>
            </a:r>
            <a:r>
              <a:rPr lang="en-US" altLang="zh-CN" sz="2800" b="1" dirty="0">
                <a:solidFill>
                  <a:srgbClr val="FFCC00"/>
                </a:solidFill>
              </a:rPr>
              <a:t>in front of the name of every movie executive who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is </a:t>
            </a:r>
            <a:r>
              <a:rPr lang="en-US" altLang="zh-CN" sz="2800" b="1" dirty="0">
                <a:solidFill>
                  <a:srgbClr val="FFCC00"/>
                </a:solidFill>
              </a:rPr>
              <a:t>the president of a studio. 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CC00"/>
                </a:solidFill>
              </a:rPr>
              <a:t>The </a:t>
            </a:r>
            <a:r>
              <a:rPr lang="en-US" altLang="zh-CN" sz="2800" b="1" dirty="0">
                <a:solidFill>
                  <a:srgbClr val="FFCC00"/>
                </a:solidFill>
              </a:rPr>
              <a:t>condition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is </a:t>
            </a:r>
            <a:r>
              <a:rPr lang="en-US" altLang="zh-CN" sz="2800" b="1" dirty="0">
                <a:solidFill>
                  <a:srgbClr val="FFCC00"/>
                </a:solidFill>
              </a:rPr>
              <a:t>that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their </a:t>
            </a:r>
            <a:r>
              <a:rPr lang="en-US" altLang="zh-CN" sz="2800" b="1" dirty="0">
                <a:solidFill>
                  <a:srgbClr val="FFCC00"/>
                </a:solidFill>
              </a:rPr>
              <a:t>certificate numbers appear in the </a:t>
            </a:r>
            <a:r>
              <a:rPr lang="en-US" altLang="zh-CN" sz="2800" b="1" dirty="0" err="1">
                <a:solidFill>
                  <a:srgbClr val="FFCC00"/>
                </a:solidFill>
              </a:rPr>
              <a:t>presC</a:t>
            </a:r>
            <a:r>
              <a:rPr lang="en-US" altLang="zh-CN" sz="2800" b="1" dirty="0">
                <a:solidFill>
                  <a:srgbClr val="FFCC00"/>
                </a:solidFill>
              </a:rPr>
              <a:t># component of some tuple in the </a:t>
            </a:r>
            <a:r>
              <a:rPr lang="en-US" altLang="zh-CN" sz="2800" b="1" dirty="0" smtClean="0">
                <a:solidFill>
                  <a:srgbClr val="FFCC00"/>
                </a:solidFill>
              </a:rPr>
              <a:t>Studio </a:t>
            </a:r>
            <a:r>
              <a:rPr lang="en-US" altLang="zh-CN" sz="2800" b="1" dirty="0">
                <a:solidFill>
                  <a:srgbClr val="FFCC00"/>
                </a:solidFill>
              </a:rPr>
              <a:t>relation. </a:t>
            </a:r>
            <a:endParaRPr lang="en-US" altLang="zh-CN" sz="2800" b="1" dirty="0" smtClean="0">
              <a:solidFill>
                <a:srgbClr val="FFCC00"/>
              </a:solidFill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b="1" dirty="0" smtClean="0"/>
              <a:t>UPDATE </a:t>
            </a:r>
            <a:r>
              <a:rPr lang="en-US" altLang="zh-CN" b="1" dirty="0" err="1"/>
              <a:t>MovieExec</a:t>
            </a:r>
            <a:r>
              <a:rPr lang="en-US" altLang="zh-CN" b="1" dirty="0"/>
              <a:t> </a:t>
            </a: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b="1" dirty="0" smtClean="0"/>
              <a:t>SET </a:t>
            </a:r>
            <a:r>
              <a:rPr lang="en-US" altLang="zh-CN" b="1" dirty="0"/>
              <a:t>name = 'Pres. ' </a:t>
            </a:r>
            <a:r>
              <a:rPr lang="en-US" altLang="zh-CN" b="1" dirty="0" smtClean="0"/>
              <a:t>|| </a:t>
            </a:r>
            <a:r>
              <a:rPr lang="en-US" altLang="zh-CN" b="1" dirty="0"/>
              <a:t>name </a:t>
            </a: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b="1" dirty="0" smtClean="0"/>
              <a:t>WHERE </a:t>
            </a:r>
            <a:r>
              <a:rPr lang="en-US" altLang="zh-CN" b="1" dirty="0"/>
              <a:t>cert# IN (SELECT </a:t>
            </a:r>
            <a:r>
              <a:rPr lang="en-US" altLang="zh-CN" b="1" dirty="0" err="1"/>
              <a:t>presC</a:t>
            </a:r>
            <a:r>
              <a:rPr lang="en-US" altLang="zh-CN" b="1" dirty="0"/>
              <a:t># </a:t>
            </a:r>
            <a:endParaRPr lang="en-US" altLang="zh-CN" b="1" dirty="0" smtClean="0"/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FROM </a:t>
            </a:r>
            <a:r>
              <a:rPr lang="en-US" altLang="zh-CN" b="1" dirty="0"/>
              <a:t>Studio); 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6.5 Database Modifications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>
          <a:xfrm>
            <a:off x="720725" y="1512888"/>
            <a:ext cx="6946900" cy="2492375"/>
          </a:xfrm>
        </p:spPr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CC00"/>
                </a:solidFill>
              </a:rPr>
              <a:t>Exercise: </a:t>
            </a:r>
            <a:endParaRPr lang="en-US" altLang="zh-CN" b="1" smtClean="0"/>
          </a:p>
          <a:p>
            <a:pPr lvl="1" algn="just" eaLnBrk="1" hangingPunct="1"/>
            <a:r>
              <a:rPr lang="en-US" altLang="zh-CN" sz="3200" b="1" smtClean="0"/>
              <a:t>P295  6.5.1</a:t>
            </a: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  Transactions(</a:t>
            </a:r>
            <a:r>
              <a:rPr lang="zh-CN" altLang="en-US" sz="3200" b="1" dirty="0" smtClean="0"/>
              <a:t>事务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652293" name="Rectangle 5"/>
          <p:cNvSpPr>
            <a:spLocks noGrp="1" noChangeArrowheads="1"/>
          </p:cNvSpPr>
          <p:nvPr>
            <p:ph idx="1"/>
          </p:nvPr>
        </p:nvSpPr>
        <p:spPr>
          <a:xfrm>
            <a:off x="323851" y="1384300"/>
            <a:ext cx="8362950" cy="528478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Database systems are normally being accessed by many users or processes at the same time. Both queries and modifications.</a:t>
            </a:r>
          </a:p>
          <a:p>
            <a:pPr eaLnBrk="1" hangingPunct="1"/>
            <a:r>
              <a:rPr lang="en-US" altLang="zh-CN" sz="2800" b="1" dirty="0" smtClean="0"/>
              <a:t>In practice it is often impossible to require that operations run </a:t>
            </a:r>
            <a:r>
              <a:rPr lang="en-US" altLang="zh-CN" sz="2800" b="1" i="1" dirty="0" smtClean="0">
                <a:solidFill>
                  <a:srgbClr val="FFCC00"/>
                </a:solidFill>
              </a:rPr>
              <a:t>serially</a:t>
            </a:r>
            <a:r>
              <a:rPr lang="en-US" altLang="zh-CN" sz="2800" b="1" dirty="0" smtClean="0"/>
              <a:t>. Thus DBMS’s adopt(</a:t>
            </a:r>
            <a:r>
              <a:rPr lang="zh-CN" altLang="en-US" sz="2800" b="1" dirty="0" smtClean="0"/>
              <a:t>采用</a:t>
            </a:r>
            <a:r>
              <a:rPr lang="en-US" altLang="zh-CN" sz="2800" b="1" dirty="0" smtClean="0"/>
              <a:t>) a mechanism for assuring </a:t>
            </a:r>
            <a:r>
              <a:rPr lang="en-US" altLang="zh-CN" sz="2800" b="1" i="1" dirty="0" err="1" smtClean="0">
                <a:solidFill>
                  <a:srgbClr val="FFCC66"/>
                </a:solidFill>
              </a:rPr>
              <a:t>serializable</a:t>
            </a:r>
            <a:r>
              <a:rPr lang="en-US" altLang="zh-CN" sz="2800" b="1" i="1" dirty="0" smtClean="0">
                <a:solidFill>
                  <a:srgbClr val="FFCC66"/>
                </a:solidFill>
              </a:rPr>
              <a:t>(</a:t>
            </a:r>
            <a:r>
              <a:rPr lang="zh-CN" altLang="en-US" sz="2800" b="1" i="1" dirty="0" smtClean="0">
                <a:solidFill>
                  <a:srgbClr val="FFCC66"/>
                </a:solidFill>
              </a:rPr>
              <a:t>可串行化</a:t>
            </a:r>
            <a:r>
              <a:rPr lang="en-US" altLang="zh-CN" sz="2800" b="1" i="1" dirty="0" smtClean="0">
                <a:solidFill>
                  <a:srgbClr val="FFCC66"/>
                </a:solidFill>
              </a:rPr>
              <a:t>) </a:t>
            </a:r>
            <a:r>
              <a:rPr lang="en-US" altLang="zh-CN" sz="2800" b="1" dirty="0" smtClean="0"/>
              <a:t>behavior.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 </a:t>
            </a:r>
          </a:p>
          <a:p>
            <a:pPr eaLnBrk="1" hangingPunct="1"/>
            <a:r>
              <a:rPr lang="en-US" altLang="zh-CN" sz="2800" b="1" dirty="0"/>
              <a:t>Moreover, we imagine that operations are </a:t>
            </a:r>
            <a:r>
              <a:rPr lang="en-US" altLang="zh-CN" sz="2800" b="1" dirty="0" smtClean="0"/>
              <a:t>carried </a:t>
            </a:r>
            <a:r>
              <a:rPr lang="en-US" altLang="zh-CN" sz="2800" b="1" dirty="0"/>
              <a:t>out in their entirety ("</a:t>
            </a:r>
            <a:r>
              <a:rPr lang="en-US" altLang="zh-CN" sz="2800" b="1" dirty="0">
                <a:solidFill>
                  <a:srgbClr val="FFC000"/>
                </a:solidFill>
              </a:rPr>
              <a:t>atomically</a:t>
            </a:r>
            <a:r>
              <a:rPr lang="en-US" altLang="zh-CN" sz="2800" b="1" dirty="0"/>
              <a:t>"). .</a:t>
            </a:r>
            <a:endParaRPr lang="en-US" altLang="zh-CN" sz="2800" b="1" dirty="0" smtClean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6.6.1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Serializability</a:t>
            </a:r>
            <a:endParaRPr lang="en-US" altLang="zh-CN" sz="3200" b="1" dirty="0" smtClean="0"/>
          </a:p>
        </p:txBody>
      </p:sp>
      <p:sp>
        <p:nvSpPr>
          <p:cNvPr id="1034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79512" y="1125538"/>
            <a:ext cx="595706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rgbClr val="FFCC66"/>
                </a:solidFill>
              </a:rPr>
              <a:t>Example 6.40</a:t>
            </a:r>
            <a:r>
              <a:rPr lang="zh-CN" altLang="en-US" sz="2400" dirty="0" smtClean="0">
                <a:solidFill>
                  <a:srgbClr val="FFCC66"/>
                </a:solidFill>
              </a:rPr>
              <a:t>：</a:t>
            </a:r>
            <a:r>
              <a:rPr lang="en-US" altLang="zh-CN" sz="2400" dirty="0"/>
              <a:t>In airline’s database, </a:t>
            </a:r>
            <a:r>
              <a:rPr lang="en-US" altLang="zh-CN" sz="2400" dirty="0" smtClean="0"/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 smtClean="0">
                <a:solidFill>
                  <a:srgbClr val="FFFF66"/>
                </a:solidFill>
              </a:rPr>
              <a:t>   Flights(</a:t>
            </a:r>
            <a:r>
              <a:rPr lang="en-US" altLang="zh-CN" sz="2400" dirty="0" err="1" smtClean="0">
                <a:solidFill>
                  <a:srgbClr val="FFFF66"/>
                </a:solidFill>
              </a:rPr>
              <a:t>fltNo</a:t>
            </a:r>
            <a:r>
              <a:rPr lang="en-US" altLang="zh-CN" sz="2400" dirty="0">
                <a:solidFill>
                  <a:srgbClr val="FFFF66"/>
                </a:solidFill>
              </a:rPr>
              <a:t>, </a:t>
            </a:r>
            <a:r>
              <a:rPr lang="en-US" altLang="zh-CN" sz="2400" dirty="0" err="1">
                <a:solidFill>
                  <a:srgbClr val="FFFF66"/>
                </a:solidFill>
              </a:rPr>
              <a:t>fltDate</a:t>
            </a:r>
            <a:r>
              <a:rPr lang="en-US" altLang="zh-CN" sz="2400" dirty="0">
                <a:solidFill>
                  <a:srgbClr val="FFFF66"/>
                </a:solidFill>
              </a:rPr>
              <a:t>, </a:t>
            </a:r>
            <a:r>
              <a:rPr lang="en-US" altLang="zh-CN" sz="2400" dirty="0" err="1">
                <a:solidFill>
                  <a:srgbClr val="FFFF66"/>
                </a:solidFill>
              </a:rPr>
              <a:t>seatNo</a:t>
            </a:r>
            <a:r>
              <a:rPr lang="en-US" altLang="zh-CN" sz="2400" dirty="0">
                <a:solidFill>
                  <a:srgbClr val="FFFF66"/>
                </a:solidFill>
              </a:rPr>
              <a:t>, </a:t>
            </a:r>
            <a:r>
              <a:rPr lang="en-US" altLang="zh-CN" sz="2400" dirty="0" err="1">
                <a:solidFill>
                  <a:srgbClr val="FFFF66"/>
                </a:solidFill>
              </a:rPr>
              <a:t>seatStatus</a:t>
            </a:r>
            <a:r>
              <a:rPr lang="en-US" altLang="zh-CN" sz="2400" dirty="0" smtClean="0">
                <a:solidFill>
                  <a:srgbClr val="FFFF66"/>
                </a:solidFill>
              </a:rPr>
              <a:t>)</a:t>
            </a:r>
            <a:r>
              <a:rPr lang="en-US" altLang="zh-CN" sz="2400" dirty="0" smtClean="0"/>
              <a:t>    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/>
              <a:t>Upon </a:t>
            </a:r>
            <a:r>
              <a:rPr lang="en-US" altLang="zh-CN" sz="2400" dirty="0"/>
              <a:t>which we can issue the query: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SELECT  </a:t>
            </a:r>
            <a:r>
              <a:rPr lang="en-US" altLang="zh-CN" sz="2400" dirty="0" err="1">
                <a:solidFill>
                  <a:srgbClr val="FFFF66"/>
                </a:solidFill>
              </a:rPr>
              <a:t>seatNo</a:t>
            </a:r>
            <a:r>
              <a:rPr lang="en-US" altLang="zh-CN" sz="2400" dirty="0">
                <a:solidFill>
                  <a:srgbClr val="FFFF66"/>
                </a:solidFill>
              </a:rPr>
              <a:t>  FROM  Flights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WHERE  </a:t>
            </a:r>
            <a:r>
              <a:rPr lang="en-US" altLang="zh-CN" sz="2400" dirty="0" err="1">
                <a:solidFill>
                  <a:srgbClr val="FFFF66"/>
                </a:solidFill>
              </a:rPr>
              <a:t>fltNo</a:t>
            </a:r>
            <a:r>
              <a:rPr lang="en-US" altLang="zh-CN" sz="2400" dirty="0">
                <a:solidFill>
                  <a:srgbClr val="FFFF66"/>
                </a:solidFill>
              </a:rPr>
              <a:t> = 123  AND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      </a:t>
            </a:r>
            <a:r>
              <a:rPr lang="en-US" altLang="zh-CN" sz="2400" dirty="0" err="1">
                <a:solidFill>
                  <a:srgbClr val="FFFF66"/>
                </a:solidFill>
              </a:rPr>
              <a:t>fltDate</a:t>
            </a:r>
            <a:r>
              <a:rPr lang="en-US" altLang="zh-CN" sz="2400" dirty="0">
                <a:solidFill>
                  <a:srgbClr val="FFFF66"/>
                </a:solidFill>
              </a:rPr>
              <a:t> = ‘2010-12-25’  AND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      </a:t>
            </a:r>
            <a:r>
              <a:rPr lang="en-US" altLang="zh-CN" sz="2400" dirty="0" err="1">
                <a:solidFill>
                  <a:srgbClr val="FFFF66"/>
                </a:solidFill>
              </a:rPr>
              <a:t>seatStatus</a:t>
            </a:r>
            <a:r>
              <a:rPr lang="en-US" altLang="zh-CN" sz="2400" dirty="0">
                <a:solidFill>
                  <a:srgbClr val="FFFF66"/>
                </a:solidFill>
              </a:rPr>
              <a:t> = ‘available</a:t>
            </a:r>
            <a:r>
              <a:rPr lang="en-US" altLang="zh-CN" sz="2400" dirty="0" smtClean="0">
                <a:solidFill>
                  <a:srgbClr val="FFFF66"/>
                </a:solidFill>
              </a:rPr>
              <a:t>’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solidFill>
                <a:srgbClr val="FFFF6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/>
              <a:t>When one chooses </a:t>
            </a:r>
            <a:r>
              <a:rPr lang="en-US" altLang="zh-CN" sz="2400" dirty="0"/>
              <a:t>an empty seat, say 22A: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FF66"/>
                </a:solidFill>
              </a:rPr>
              <a:t>UPDATE  Flights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SET  </a:t>
            </a:r>
            <a:r>
              <a:rPr lang="en-US" altLang="zh-CN" sz="2400" dirty="0" err="1">
                <a:solidFill>
                  <a:srgbClr val="FFFF66"/>
                </a:solidFill>
              </a:rPr>
              <a:t>seatStatus</a:t>
            </a:r>
            <a:r>
              <a:rPr lang="en-US" altLang="zh-CN" sz="2400" dirty="0">
                <a:solidFill>
                  <a:srgbClr val="FFFF66"/>
                </a:solidFill>
              </a:rPr>
              <a:t> = ‘occupied’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WHERE </a:t>
            </a:r>
            <a:r>
              <a:rPr lang="en-US" altLang="zh-CN" sz="2400" dirty="0" err="1">
                <a:solidFill>
                  <a:srgbClr val="FFFF66"/>
                </a:solidFill>
              </a:rPr>
              <a:t>fitNo</a:t>
            </a:r>
            <a:r>
              <a:rPr lang="en-US" altLang="zh-CN" sz="2400" dirty="0">
                <a:solidFill>
                  <a:srgbClr val="FFFF66"/>
                </a:solidFill>
              </a:rPr>
              <a:t> = 123  AND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      </a:t>
            </a:r>
            <a:r>
              <a:rPr lang="en-US" altLang="zh-CN" sz="2400" dirty="0" err="1">
                <a:solidFill>
                  <a:srgbClr val="FFFF66"/>
                </a:solidFill>
              </a:rPr>
              <a:t>fltDate</a:t>
            </a:r>
            <a:r>
              <a:rPr lang="en-US" altLang="zh-CN" sz="2400" dirty="0">
                <a:solidFill>
                  <a:srgbClr val="FFFF66"/>
                </a:solidFill>
              </a:rPr>
              <a:t> = ‘2010-12-25’  AND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66"/>
                </a:solidFill>
              </a:rPr>
              <a:t>          </a:t>
            </a:r>
            <a:r>
              <a:rPr lang="en-US" altLang="zh-CN" sz="2400" dirty="0" err="1">
                <a:solidFill>
                  <a:srgbClr val="FFFF66"/>
                </a:solidFill>
              </a:rPr>
              <a:t>seatNo</a:t>
            </a:r>
            <a:r>
              <a:rPr lang="en-US" altLang="zh-CN" sz="2400" dirty="0">
                <a:solidFill>
                  <a:srgbClr val="FFFF66"/>
                </a:solidFill>
              </a:rPr>
              <a:t> = ’22A’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3563938" y="5013325"/>
            <a:ext cx="9366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>
            <a:off x="6136580" y="1412875"/>
            <a:ext cx="1676400" cy="730250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000">
                <a:solidFill>
                  <a:srgbClr val="FFFF66"/>
                </a:solidFill>
                <a:latin typeface="Arial" charset="0"/>
              </a:rPr>
              <a:t>User 1 finds seat empty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>
            <a:off x="7216080" y="2582863"/>
            <a:ext cx="1676400" cy="730250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000">
                <a:solidFill>
                  <a:srgbClr val="FFFF66"/>
                </a:solidFill>
                <a:latin typeface="Arial" charset="0"/>
              </a:rPr>
              <a:t>User 2 finds seat empty</a:t>
            </a:r>
          </a:p>
        </p:txBody>
      </p:sp>
      <p:sp>
        <p:nvSpPr>
          <p:cNvPr id="653321" name="Text Box 9"/>
          <p:cNvSpPr txBox="1">
            <a:spLocks noChangeArrowheads="1"/>
          </p:cNvSpPr>
          <p:nvPr/>
        </p:nvSpPr>
        <p:spPr bwMode="auto">
          <a:xfrm>
            <a:off x="6136580" y="3752850"/>
            <a:ext cx="1676400" cy="1035050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000">
                <a:solidFill>
                  <a:srgbClr val="FFFF66"/>
                </a:solidFill>
                <a:latin typeface="Arial" charset="0"/>
              </a:rPr>
              <a:t>User 1 sets seat 22A occupied</a:t>
            </a:r>
          </a:p>
        </p:txBody>
      </p:sp>
      <p:sp>
        <p:nvSpPr>
          <p:cNvPr id="653322" name="Text Box 10"/>
          <p:cNvSpPr txBox="1">
            <a:spLocks noChangeArrowheads="1"/>
          </p:cNvSpPr>
          <p:nvPr/>
        </p:nvSpPr>
        <p:spPr bwMode="auto">
          <a:xfrm>
            <a:off x="7216080" y="5229225"/>
            <a:ext cx="1676400" cy="1035050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000">
                <a:solidFill>
                  <a:srgbClr val="FFFF66"/>
                </a:solidFill>
                <a:latin typeface="Arial" charset="0"/>
              </a:rPr>
              <a:t>User 2 sets seat 22A occupied</a:t>
            </a:r>
          </a:p>
        </p:txBody>
      </p:sp>
      <p:sp>
        <p:nvSpPr>
          <p:cNvPr id="11" name="下箭头 10"/>
          <p:cNvSpPr>
            <a:spLocks noChangeArrowheads="1"/>
          </p:cNvSpPr>
          <p:nvPr/>
        </p:nvSpPr>
        <p:spPr bwMode="auto">
          <a:xfrm>
            <a:off x="6423918" y="2276475"/>
            <a:ext cx="215900" cy="1368425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下箭头 12"/>
          <p:cNvSpPr>
            <a:spLocks noChangeArrowheads="1"/>
          </p:cNvSpPr>
          <p:nvPr/>
        </p:nvSpPr>
        <p:spPr bwMode="auto">
          <a:xfrm>
            <a:off x="8297168" y="3429000"/>
            <a:ext cx="215900" cy="1692275"/>
          </a:xfrm>
          <a:prstGeom prst="downArrow">
            <a:avLst>
              <a:gd name="adj1" fmla="val 50000"/>
              <a:gd name="adj2" fmla="val 50041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/>
      <p:bldP spid="653320" grpId="0" animBg="1"/>
      <p:bldP spid="653321" grpId="0" animBg="1"/>
      <p:bldP spid="653322" grpId="0" animBg="1"/>
      <p:bldP spid="11" grpId="0" animBg="1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6.6.2 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Atomicity</a:t>
            </a:r>
            <a:endParaRPr lang="en-US" altLang="zh-CN" sz="3200" b="1" dirty="0" smtClean="0"/>
          </a:p>
        </p:txBody>
      </p:sp>
      <p:sp>
        <p:nvSpPr>
          <p:cNvPr id="654341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196975"/>
            <a:ext cx="8712968" cy="547211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In addition to </a:t>
            </a:r>
            <a:r>
              <a:rPr lang="en-US" altLang="zh-CN" sz="2800" b="1" i="1" dirty="0" err="1" smtClean="0">
                <a:solidFill>
                  <a:srgbClr val="FFCC66"/>
                </a:solidFill>
              </a:rPr>
              <a:t>serializability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i</a:t>
            </a:r>
            <a:r>
              <a:rPr lang="en-US" altLang="zh-CN" sz="2800" b="1" dirty="0" smtClean="0"/>
              <a:t>t is unacceptable when there is a hardware or software </a:t>
            </a:r>
            <a:r>
              <a:rPr lang="en-US" altLang="zh-CN" sz="2800" b="1" dirty="0" smtClean="0">
                <a:latin typeface="Tahoma" pitchFamily="34" charset="0"/>
              </a:rPr>
              <a:t>‘</a:t>
            </a:r>
            <a:r>
              <a:rPr lang="en-US" altLang="zh-CN" sz="2800" b="1" dirty="0" smtClean="0"/>
              <a:t>crash</a:t>
            </a:r>
            <a:r>
              <a:rPr lang="en-US" altLang="zh-CN" sz="2800" b="1" dirty="0" smtClean="0">
                <a:latin typeface="Tahoma" pitchFamily="34" charset="0"/>
              </a:rPr>
              <a:t>’</a:t>
            </a:r>
            <a:r>
              <a:rPr lang="en-US" altLang="zh-CN" sz="2800" b="1" dirty="0" smtClean="0"/>
              <a:t> while the operation is executing.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CC66"/>
                </a:solidFill>
              </a:rPr>
              <a:t>Example 6.41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Transfer 100 from Acct#123 to 456.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Accounts (</a:t>
            </a:r>
            <a:r>
              <a:rPr lang="en-US" altLang="zh-CN" sz="2800" b="1" dirty="0" err="1" smtClean="0">
                <a:solidFill>
                  <a:srgbClr val="FFFF66"/>
                </a:solidFill>
              </a:rPr>
              <a:t>acctNo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, type, balance)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400" b="1" dirty="0"/>
              <a:t>1. Add $100 to account 456 </a:t>
            </a:r>
            <a:r>
              <a:rPr lang="en-US" altLang="zh-CN" sz="2400" b="1" dirty="0" smtClean="0"/>
              <a:t>:</a:t>
            </a:r>
            <a:endParaRPr lang="en-US" altLang="zh-CN" sz="2800" b="1" dirty="0" smtClean="0"/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UPDATE  Accounts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SET  balance=balance+100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WHERE  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acctNo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=456;</a:t>
            </a:r>
          </a:p>
          <a:p>
            <a:pPr marL="0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/>
              <a:t>2. Subtract $100 from account 123 </a:t>
            </a:r>
            <a:r>
              <a:rPr lang="en-US" altLang="zh-CN" sz="2400" b="1" dirty="0" smtClean="0"/>
              <a:t>: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UPDATE  Accounts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SET  balance=balance-100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DD4C3D"/>
              </a:buClr>
              <a:buNone/>
            </a:pPr>
            <a:r>
              <a:rPr lang="en-US" altLang="zh-CN" sz="2400" b="1" dirty="0" smtClean="0">
                <a:solidFill>
                  <a:srgbClr val="FFFF00"/>
                </a:solidFill>
              </a:rPr>
              <a:t>WHERE  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acctNo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=123;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椭圆形标注 3"/>
          <p:cNvSpPr/>
          <p:nvPr/>
        </p:nvSpPr>
        <p:spPr bwMode="auto">
          <a:xfrm>
            <a:off x="4872732" y="3645024"/>
            <a:ext cx="3803724" cy="1341656"/>
          </a:xfrm>
          <a:prstGeom prst="wedgeEllipseCallout">
            <a:avLst>
              <a:gd name="adj1" fmla="val -58930"/>
              <a:gd name="adj2" fmla="val 4023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If power off 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at this moment,…..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5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5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5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5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5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5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5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6.6.3  Transactions</a:t>
            </a:r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80400" cy="511175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FF66"/>
                </a:solidFill>
              </a:rPr>
              <a:t>A </a:t>
            </a:r>
            <a:r>
              <a:rPr lang="en-US" altLang="zh-CN" sz="2800" b="1" i="1" dirty="0" smtClean="0"/>
              <a:t>transaction(</a:t>
            </a:r>
            <a:r>
              <a:rPr lang="zh-CN" altLang="en-US" sz="2800" b="1" i="1" dirty="0" smtClean="0"/>
              <a:t>事务</a:t>
            </a:r>
            <a:r>
              <a:rPr lang="en-US" altLang="zh-CN" sz="2800" b="1" i="1" dirty="0" smtClean="0"/>
              <a:t>)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is a collection of one or more operations on the database that must be executed </a:t>
            </a:r>
            <a:r>
              <a:rPr lang="en-US" altLang="zh-CN" sz="2800" b="1" dirty="0" smtClean="0"/>
              <a:t>atomically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; that is, either all operations are performed or none is.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FF66"/>
                </a:solidFill>
              </a:rPr>
              <a:t>Transactions </a:t>
            </a:r>
            <a:r>
              <a:rPr lang="en-US" altLang="zh-CN" sz="2800" b="1" dirty="0">
                <a:solidFill>
                  <a:srgbClr val="FFFF66"/>
                </a:solidFill>
              </a:rPr>
              <a:t>are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executed </a:t>
            </a:r>
            <a:r>
              <a:rPr lang="en-US" altLang="zh-CN" sz="2800" b="1" dirty="0">
                <a:solidFill>
                  <a:srgbClr val="FFFF66"/>
                </a:solidFill>
              </a:rPr>
              <a:t>in a </a:t>
            </a:r>
            <a:r>
              <a:rPr lang="en-US" altLang="zh-CN" sz="2800" b="1" dirty="0" err="1"/>
              <a:t>serializable</a:t>
            </a:r>
            <a:r>
              <a:rPr lang="en-US" altLang="zh-CN" sz="2800" b="1" dirty="0"/>
              <a:t>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manner</a:t>
            </a:r>
            <a:r>
              <a:rPr lang="en-US" altLang="zh-CN" sz="2800" b="1" dirty="0">
                <a:solidFill>
                  <a:srgbClr val="FFFF66"/>
                </a:solidFill>
              </a:rPr>
              <a:t>. </a:t>
            </a:r>
            <a:endParaRPr lang="en-US" altLang="zh-CN" sz="2800" b="1" dirty="0" smtClean="0">
              <a:solidFill>
                <a:srgbClr val="FFFF66"/>
              </a:solidFill>
            </a:endParaRPr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6.6 Transactions in SQL</a:t>
            </a:r>
          </a:p>
        </p:txBody>
      </p:sp>
      <p:sp>
        <p:nvSpPr>
          <p:cNvPr id="655365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497192" cy="5400675"/>
          </a:xfrm>
        </p:spPr>
        <p:txBody>
          <a:bodyPr/>
          <a:lstStyle/>
          <a:p>
            <a:pPr eaLnBrk="1" hangingPunct="1"/>
            <a:r>
              <a:rPr lang="en-US" altLang="zh-CN" sz="2600" b="1" dirty="0" smtClean="0"/>
              <a:t>When using the generic SQL interface, each statement is a transaction by itself.</a:t>
            </a:r>
          </a:p>
          <a:p>
            <a:pPr eaLnBrk="1" hangingPunct="1"/>
            <a:r>
              <a:rPr lang="en-US" altLang="zh-CN" sz="2600" b="1" dirty="0" smtClean="0"/>
              <a:t>The SQL command </a:t>
            </a:r>
            <a:r>
              <a:rPr lang="en-US" altLang="zh-CN" sz="2600" b="1" i="1" dirty="0" smtClean="0">
                <a:solidFill>
                  <a:srgbClr val="FFCC66"/>
                </a:solidFill>
              </a:rPr>
              <a:t>START TRANSACTION</a:t>
            </a:r>
            <a:r>
              <a:rPr lang="en-US" altLang="zh-CN" sz="2600" b="1" dirty="0" smtClean="0"/>
              <a:t> is used to mark the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beginning</a:t>
            </a:r>
            <a:r>
              <a:rPr lang="en-US" altLang="zh-CN" sz="2600" b="1" dirty="0" smtClean="0"/>
              <a:t> of a transaction.</a:t>
            </a:r>
          </a:p>
          <a:p>
            <a:pPr eaLnBrk="1" hangingPunct="1"/>
            <a:r>
              <a:rPr lang="en-US" altLang="zh-CN" sz="2600" b="1" dirty="0" smtClean="0"/>
              <a:t>The SQL statement</a:t>
            </a:r>
            <a:r>
              <a:rPr lang="en-US" altLang="zh-CN" sz="26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2600" b="1" i="1" dirty="0" smtClean="0">
                <a:solidFill>
                  <a:srgbClr val="FFCC66"/>
                </a:solidFill>
              </a:rPr>
              <a:t>COMMIT</a:t>
            </a:r>
            <a:r>
              <a:rPr lang="en-US" altLang="zh-CN" sz="2600" b="1" dirty="0" smtClean="0"/>
              <a:t> causes the transaction to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end</a:t>
            </a:r>
            <a:r>
              <a:rPr lang="en-US" altLang="zh-CN" sz="2600" b="1" dirty="0" smtClean="0"/>
              <a:t>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successfully</a:t>
            </a:r>
            <a:r>
              <a:rPr lang="en-US" altLang="zh-CN" sz="2600" b="1" dirty="0" smtClean="0"/>
              <a:t>. </a:t>
            </a:r>
            <a:r>
              <a:rPr lang="en-US" altLang="zh-CN" sz="2600" b="1" dirty="0"/>
              <a:t>Before the </a:t>
            </a:r>
            <a:r>
              <a:rPr lang="en-US" altLang="zh-CN" sz="2600" b="1" dirty="0" smtClean="0"/>
              <a:t>COMMIT statement is </a:t>
            </a:r>
            <a:r>
              <a:rPr lang="en-US" altLang="zh-CN" sz="2600" b="1" dirty="0">
                <a:solidFill>
                  <a:srgbClr val="FFFF00"/>
                </a:solidFill>
              </a:rPr>
              <a:t>executed</a:t>
            </a:r>
            <a:r>
              <a:rPr lang="en-US" altLang="zh-CN" sz="2600" b="1" dirty="0"/>
              <a:t>, changes are tentative and mayor may not be visible to other </a:t>
            </a:r>
            <a:r>
              <a:rPr lang="en-US" altLang="zh-CN" sz="2600" b="1" dirty="0" smtClean="0"/>
              <a:t>transactions. </a:t>
            </a:r>
          </a:p>
          <a:p>
            <a:pPr eaLnBrk="1" hangingPunct="1"/>
            <a:r>
              <a:rPr lang="en-US" altLang="zh-CN" sz="2600" b="1" dirty="0" smtClean="0"/>
              <a:t>The SQL statement</a:t>
            </a:r>
            <a:r>
              <a:rPr lang="en-US" altLang="zh-CN" sz="2600" b="1" dirty="0" smtClean="0">
                <a:solidFill>
                  <a:srgbClr val="FFCC66"/>
                </a:solidFill>
              </a:rPr>
              <a:t> </a:t>
            </a:r>
            <a:r>
              <a:rPr lang="en-US" altLang="zh-CN" sz="2600" b="1" i="1" dirty="0" smtClean="0">
                <a:solidFill>
                  <a:srgbClr val="FFCC66"/>
                </a:solidFill>
              </a:rPr>
              <a:t>ROLLBACK</a:t>
            </a:r>
            <a:r>
              <a:rPr lang="en-US" altLang="zh-CN" sz="2600" b="1" dirty="0" smtClean="0"/>
              <a:t> causes the transaction to abort, or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terminate</a:t>
            </a:r>
            <a:r>
              <a:rPr lang="en-US" altLang="zh-CN" sz="2600" b="1" dirty="0" smtClean="0"/>
              <a:t>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unsuccessfully</a:t>
            </a:r>
            <a:r>
              <a:rPr lang="en-US" altLang="zh-CN" sz="2600" b="1" dirty="0"/>
              <a:t>.</a:t>
            </a:r>
            <a:r>
              <a:rPr lang="en-US" altLang="zh-CN" sz="2600" b="1" dirty="0" smtClean="0"/>
              <a:t> </a:t>
            </a:r>
            <a:r>
              <a:rPr lang="en-US" altLang="zh-CN" sz="2600" b="1" dirty="0"/>
              <a:t>Any changes made in response to </a:t>
            </a:r>
            <a:r>
              <a:rPr lang="en-US" altLang="zh-CN" sz="2600" b="1" dirty="0" smtClean="0"/>
              <a:t>the </a:t>
            </a:r>
            <a:r>
              <a:rPr lang="en-US" altLang="zh-CN" sz="2600" b="1" dirty="0"/>
              <a:t>transaction are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undone</a:t>
            </a:r>
            <a:r>
              <a:rPr lang="en-US" altLang="zh-CN" sz="2600" b="1" dirty="0" smtClean="0"/>
              <a:t>, </a:t>
            </a:r>
            <a:r>
              <a:rPr lang="en-US" altLang="zh-CN" sz="2600" b="1" dirty="0"/>
              <a:t>so they never </a:t>
            </a:r>
            <a:r>
              <a:rPr lang="en-US" altLang="zh-CN" sz="2600" b="1" dirty="0" smtClean="0"/>
              <a:t>permanently </a:t>
            </a:r>
            <a:r>
              <a:rPr lang="en-US" altLang="zh-CN" sz="2600" b="1" dirty="0"/>
              <a:t>appear in the database. </a:t>
            </a:r>
          </a:p>
          <a:p>
            <a:pPr eaLnBrk="1" hangingPunct="1"/>
            <a:endParaRPr lang="en-US" altLang="zh-CN" sz="2600" b="1" dirty="0" smtClean="0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6.6.4  </a:t>
            </a:r>
            <a:r>
              <a:rPr lang="en-US" altLang="zh-CN" sz="3200" b="1" dirty="0"/>
              <a:t>Read-Only Transaction</a:t>
            </a:r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684213" y="1341438"/>
            <a:ext cx="7910512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zh-CN" dirty="0" smtClean="0"/>
              <a:t>It will </a:t>
            </a:r>
            <a:r>
              <a:rPr lang="en-US" altLang="zh-CN" dirty="0"/>
              <a:t>never change the database.</a:t>
            </a:r>
          </a:p>
          <a:p>
            <a:pPr marL="457200" indent="-457200"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zh-CN" dirty="0"/>
              <a:t>Generally it will be possible for many read-only transactions accessing the same data to run in </a:t>
            </a:r>
            <a:r>
              <a:rPr lang="en-US" altLang="zh-CN" dirty="0">
                <a:solidFill>
                  <a:srgbClr val="FFFF00"/>
                </a:solidFill>
              </a:rPr>
              <a:t>parallel</a:t>
            </a:r>
            <a:r>
              <a:rPr lang="en-US" altLang="zh-CN" dirty="0"/>
              <a:t>.</a:t>
            </a:r>
          </a:p>
          <a:p>
            <a:pPr marL="457200" indent="-457200"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zh-CN" dirty="0"/>
              <a:t>We tell the SQL system that the next transaction is read-only by: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FFCC66"/>
                </a:solidFill>
              </a:rPr>
              <a:t>      </a:t>
            </a:r>
            <a:r>
              <a:rPr lang="en-US" altLang="zh-CN" dirty="0">
                <a:solidFill>
                  <a:srgbClr val="FFFF66"/>
                </a:solidFill>
              </a:rPr>
              <a:t>SET  TRANSACTION  </a:t>
            </a:r>
            <a:r>
              <a:rPr lang="en-US" altLang="zh-CN" dirty="0">
                <a:solidFill>
                  <a:srgbClr val="FF0000"/>
                </a:solidFill>
              </a:rPr>
              <a:t>READ </a:t>
            </a:r>
            <a:r>
              <a:rPr lang="en-US" altLang="zh-CN" dirty="0" smtClean="0">
                <a:solidFill>
                  <a:srgbClr val="FF0000"/>
                </a:solidFill>
              </a:rPr>
              <a:t>ONLY</a:t>
            </a:r>
            <a:r>
              <a:rPr lang="en-US" altLang="zh-CN" dirty="0" smtClean="0">
                <a:solidFill>
                  <a:srgbClr val="FFFF66"/>
                </a:solidFill>
              </a:rPr>
              <a:t>;   </a:t>
            </a:r>
            <a:endParaRPr lang="en-US" altLang="zh-CN" dirty="0">
              <a:solidFill>
                <a:srgbClr val="FFFF66"/>
              </a:solidFill>
            </a:endParaRP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3563938" y="5013325"/>
            <a:ext cx="9366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7910512" cy="2447925"/>
          </a:xfrm>
        </p:spPr>
        <p:txBody>
          <a:bodyPr/>
          <a:lstStyle/>
          <a:p>
            <a:pPr marL="514350" indent="-457200" eaLnBrk="1" hangingPunct="1">
              <a:lnSpc>
                <a:spcPct val="90000"/>
              </a:lnSpc>
            </a:pPr>
            <a:r>
              <a:rPr lang="en-US" altLang="zh-CN" sz="2800" b="1" i="1" dirty="0" smtClean="0">
                <a:solidFill>
                  <a:srgbClr val="FFCC66"/>
                </a:solidFill>
              </a:rPr>
              <a:t>Dirty data</a:t>
            </a:r>
            <a:r>
              <a:rPr lang="en-US" altLang="zh-CN" sz="2800" b="1" dirty="0" smtClean="0"/>
              <a:t> is a common term for data written by a transaction that has not yet committed.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A </a:t>
            </a:r>
            <a:r>
              <a:rPr lang="en-US" altLang="zh-CN" sz="2800" b="1" i="1" dirty="0" smtClean="0">
                <a:solidFill>
                  <a:srgbClr val="FFCC66"/>
                </a:solidFill>
              </a:rPr>
              <a:t>dirty read</a:t>
            </a:r>
            <a:r>
              <a:rPr lang="en-US" altLang="zh-CN" sz="2800" b="1" dirty="0" smtClean="0"/>
              <a:t> is a read of dirty data written by another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transaction</a:t>
            </a:r>
            <a:r>
              <a:rPr lang="en-US" altLang="zh-CN" sz="2800" b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Sometimes we can risk </a:t>
            </a:r>
            <a:r>
              <a:rPr lang="en-US" altLang="zh-CN" sz="2800" b="1" dirty="0"/>
              <a:t>an occasional dirty read and </a:t>
            </a:r>
            <a:r>
              <a:rPr lang="en-US" altLang="zh-CN" sz="2800" b="1" dirty="0" smtClean="0"/>
              <a:t>thus </a:t>
            </a:r>
            <a:r>
              <a:rPr lang="en-US" altLang="zh-CN" sz="2800" b="1" dirty="0"/>
              <a:t>avoid</a:t>
            </a:r>
            <a:r>
              <a:rPr lang="en-US" altLang="zh-CN" sz="2800" b="1" dirty="0" smtClean="0"/>
              <a:t>: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zh-CN" b="1" dirty="0"/>
              <a:t>1. </a:t>
            </a:r>
            <a:r>
              <a:rPr lang="en-US" altLang="zh-CN" b="1" dirty="0" smtClean="0"/>
              <a:t>time-consuming work to </a:t>
            </a:r>
            <a:r>
              <a:rPr lang="en-US" altLang="zh-CN" b="1" dirty="0"/>
              <a:t>prevent dirty </a:t>
            </a:r>
            <a:r>
              <a:rPr lang="en-US" altLang="zh-CN" b="1" dirty="0" smtClean="0"/>
              <a:t>reads;</a:t>
            </a:r>
            <a:endParaRPr lang="en-US" altLang="zh-CN" b="1" dirty="0"/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zh-CN" b="1" dirty="0"/>
              <a:t>2. </a:t>
            </a:r>
            <a:r>
              <a:rPr lang="en-US" altLang="zh-CN" b="1" dirty="0" smtClean="0"/>
              <a:t>the </a:t>
            </a:r>
            <a:r>
              <a:rPr lang="en-US" altLang="zh-CN" b="1" dirty="0"/>
              <a:t>loss of </a:t>
            </a:r>
            <a:r>
              <a:rPr lang="en-US" altLang="zh-CN" b="1" dirty="0" smtClean="0"/>
              <a:t>parallelism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smtClean="0"/>
              <a:t>6.6.5 Dirty Reads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201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7910512" cy="2447925"/>
          </a:xfrm>
        </p:spPr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Example 6.4.4: Account transfer from #1 to #2.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Transaction program’s steps: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C000"/>
                </a:solidFill>
              </a:rPr>
              <a:t>  1. Add money to #2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 2. Test if #1 has enough money: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a) Yes, remove money from #1, COMMIT.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b) No, remove money from #2</a:t>
            </a:r>
            <a:r>
              <a:rPr lang="en-US" altLang="zh-CN" sz="2400" b="1" smtClean="0">
                <a:solidFill>
                  <a:srgbClr val="FFC000"/>
                </a:solidFill>
              </a:rPr>
              <a:t>, ROLLBACK.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  <a:p>
            <a:pPr marL="57150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smtClean="0"/>
              <a:t>6.6.5 Dirty Reads</a:t>
            </a:r>
            <a:endParaRPr lang="en-US" altLang="zh-CN" sz="3200" b="1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1829"/>
              </p:ext>
            </p:extLst>
          </p:nvPr>
        </p:nvGraphicFramePr>
        <p:xfrm>
          <a:off x="319340" y="4077072"/>
          <a:ext cx="1645840" cy="1920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1213792"/>
              </a:tblGrid>
              <a:tr h="480053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balance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000" b="1" u="none" strike="noStrike" dirty="0">
                          <a:effectLst/>
                        </a:rPr>
                        <a:t>$100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8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A2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000" b="1" u="none" strike="noStrike" dirty="0">
                          <a:effectLst/>
                        </a:rPr>
                        <a:t>$200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8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000" b="1" u="none" strike="noStrike" dirty="0">
                          <a:effectLst/>
                        </a:rPr>
                        <a:t>$300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79712" y="3933056"/>
            <a:ext cx="6899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accounts(A1~A3), perform two transactions: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T1: transfer $150, A1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A2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T2: </a:t>
            </a:r>
            <a:r>
              <a:rPr lang="en-US" altLang="zh-CN" sz="2400" dirty="0">
                <a:solidFill>
                  <a:srgbClr val="FFFF00"/>
                </a:solidFill>
              </a:rPr>
              <a:t>transfer </a:t>
            </a:r>
            <a:r>
              <a:rPr lang="en-US" altLang="zh-CN" sz="2400" dirty="0" smtClean="0">
                <a:solidFill>
                  <a:srgbClr val="FFFF00"/>
                </a:solidFill>
              </a:rPr>
              <a:t>$250</a:t>
            </a:r>
            <a:r>
              <a:rPr lang="en-US" altLang="zh-CN" sz="2400" dirty="0">
                <a:solidFill>
                  <a:srgbClr val="FFFF00"/>
                </a:solidFill>
              </a:rPr>
              <a:t>, </a:t>
            </a:r>
            <a:r>
              <a:rPr lang="en-US" altLang="zh-CN" sz="2400" dirty="0" smtClean="0">
                <a:solidFill>
                  <a:srgbClr val="FFFF00"/>
                </a:solidFill>
              </a:rPr>
              <a:t>A2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A3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6.1.1 Projection(</a:t>
            </a:r>
            <a:r>
              <a:rPr lang="zh-CN" altLang="en-US" sz="3200" b="1" dirty="0" smtClean="0"/>
              <a:t>投影</a:t>
            </a:r>
            <a:r>
              <a:rPr lang="en-US" altLang="zh-CN" sz="3200" b="1" dirty="0" smtClean="0"/>
              <a:t>) in SQL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00"/>
                </a:solidFill>
              </a:rPr>
              <a:t>SELECT clause: </a:t>
            </a:r>
            <a:r>
              <a:rPr lang="en-US" altLang="zh-CN" b="1" dirty="0" smtClean="0">
                <a:solidFill>
                  <a:srgbClr val="FFFF00"/>
                </a:solidFill>
              </a:rPr>
              <a:t>Columns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Seclection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列选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* presents all attributes with default order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b="1" dirty="0" smtClean="0"/>
              <a:t>   </a:t>
            </a:r>
            <a:endParaRPr lang="en-US" altLang="zh-CN" sz="3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Example </a:t>
            </a:r>
            <a:r>
              <a:rPr lang="en-US" altLang="zh-CN" b="1" dirty="0">
                <a:solidFill>
                  <a:srgbClr val="FFC000"/>
                </a:solidFill>
              </a:rPr>
              <a:t>6.1 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To query for </a:t>
            </a:r>
            <a:r>
              <a:rPr lang="en-US" altLang="zh-CN" b="1" dirty="0"/>
              <a:t>all movies produced by Disney Studios in 1990. </a:t>
            </a:r>
            <a:endParaRPr lang="en-US" altLang="zh-CN" b="1" dirty="0" smtClean="0">
              <a:solidFill>
                <a:srgbClr val="FFFF6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3" y="5013176"/>
            <a:ext cx="7855418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7910512" cy="2447925"/>
          </a:xfrm>
        </p:spPr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Example 6.4.5: Seat-choosing function.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Transaction program’s steps:</a:t>
            </a:r>
          </a:p>
          <a:p>
            <a:pPr marL="51435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FFC000"/>
                </a:solidFill>
              </a:rPr>
              <a:t>If find an available seat, reserve it and set </a:t>
            </a:r>
            <a:r>
              <a:rPr lang="en-US" altLang="zh-CN" sz="2400" b="1" i="1" u="sng" dirty="0" err="1" smtClean="0">
                <a:solidFill>
                  <a:srgbClr val="FFC000"/>
                </a:solidFill>
              </a:rPr>
              <a:t>seatStatus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 to ‘occupied’. If not, end.</a:t>
            </a:r>
          </a:p>
          <a:p>
            <a:pPr marL="51435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FFC000"/>
                </a:solidFill>
              </a:rPr>
              <a:t>Ask the customer to confirm. 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a) Yes, commit, end.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b) No, set </a:t>
            </a:r>
            <a:r>
              <a:rPr lang="en-US" altLang="zh-CN" sz="2400" b="1" i="1" u="sng" dirty="0" err="1">
                <a:solidFill>
                  <a:srgbClr val="FFC000"/>
                </a:solidFill>
              </a:rPr>
              <a:t>seatStatus</a:t>
            </a:r>
            <a:r>
              <a:rPr lang="en-US" altLang="zh-CN" sz="2400" b="1" dirty="0">
                <a:solidFill>
                  <a:srgbClr val="FFC000"/>
                </a:solidFill>
              </a:rPr>
              <a:t> to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‘available’, go to step 1.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  <a:p>
            <a:pPr marL="57150" indent="0" eaLnBrk="1" hangingPunct="1">
              <a:lnSpc>
                <a:spcPct val="9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smtClean="0"/>
              <a:t>6.6.5 Dirty Reads</a:t>
            </a:r>
            <a:endParaRPr lang="en-US" altLang="zh-CN" sz="3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03922" y="4005064"/>
            <a:ext cx="8082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dirty read happens, it is important for the former, however it doesn’t matter for the latter.</a:t>
            </a:r>
          </a:p>
          <a:p>
            <a:r>
              <a:rPr lang="en-US" altLang="zh-CN" sz="2400" dirty="0" smtClean="0"/>
              <a:t>If we accept dirty read, use:</a:t>
            </a: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FF00"/>
                </a:solidFill>
              </a:rPr>
              <a:t>SET TRANSACTION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READ WRITE </a:t>
            </a: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FF00"/>
                </a:solidFill>
              </a:rPr>
              <a:t>      ISOLATION LEVEL </a:t>
            </a:r>
            <a:r>
              <a:rPr lang="en-US" altLang="zh-CN" sz="2400" dirty="0" smtClean="0">
                <a:solidFill>
                  <a:srgbClr val="FF0000"/>
                </a:solidFill>
              </a:rPr>
              <a:t>READ UNCOMMITTED</a:t>
            </a:r>
          </a:p>
          <a:p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6.6.6  Isolation Levels</a:t>
            </a:r>
            <a:endParaRPr lang="en-US" altLang="zh-CN" sz="3200" b="1" dirty="0" smtClean="0"/>
          </a:p>
        </p:txBody>
      </p:sp>
      <p:sp>
        <p:nvSpPr>
          <p:cNvPr id="110597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270000"/>
            <a:ext cx="7910512" cy="18716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66"/>
                </a:solidFill>
              </a:rPr>
              <a:t>non-repeatable read:</a:t>
            </a:r>
          </a:p>
          <a:p>
            <a:pPr lvl="1" eaLnBrk="1" hangingPunct="1"/>
            <a:r>
              <a:rPr lang="en-US" altLang="zh-CN" sz="2400" b="1" dirty="0" smtClean="0"/>
              <a:t>Transaction A performs a read</a:t>
            </a:r>
            <a:r>
              <a:rPr lang="en-US" altLang="zh-CN" sz="2400" b="1" dirty="0"/>
              <a:t>.</a:t>
            </a:r>
            <a:endParaRPr lang="en-US" altLang="zh-CN" sz="2400" b="1" dirty="0" smtClean="0"/>
          </a:p>
          <a:p>
            <a:pPr lvl="1" eaLnBrk="1" hangingPunct="1"/>
            <a:r>
              <a:rPr lang="en-US" altLang="zh-CN" sz="2400" b="1" dirty="0" smtClean="0"/>
              <a:t>Transaction B modifies or deletes that data later. </a:t>
            </a:r>
          </a:p>
          <a:p>
            <a:pPr lvl="1" eaLnBrk="1" hangingPunct="1"/>
            <a:r>
              <a:rPr lang="en-US" altLang="zh-CN" sz="2400" b="1" dirty="0" smtClean="0"/>
              <a:t>When A reads them again, different data will be read.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827088" y="3357563"/>
            <a:ext cx="7631112" cy="3168650"/>
            <a:chOff x="703" y="1933"/>
            <a:chExt cx="4082" cy="1774"/>
          </a:xfrm>
        </p:grpSpPr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703" y="1933"/>
              <a:ext cx="1043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tx1"/>
                  </a:solidFill>
                </a:rPr>
                <a:t>Transaction A</a:t>
              </a:r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3787" y="1933"/>
              <a:ext cx="99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tx1"/>
                  </a:solidFill>
                </a:rPr>
                <a:t>Transaction B</a:t>
              </a:r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2283" y="1933"/>
              <a:ext cx="924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2A07"/>
                  </a:solidFill>
                </a:rPr>
                <a:t>Data T=100</a:t>
              </a:r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1220" y="2199"/>
              <a:ext cx="0" cy="1419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>
              <a:off x="2743" y="2199"/>
              <a:ext cx="0" cy="1508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4266" y="2199"/>
              <a:ext cx="0" cy="133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1220" y="2486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474" y="2289"/>
              <a:ext cx="88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Select T=100</a:t>
              </a:r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1220" y="3352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1474" y="3175"/>
              <a:ext cx="8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Select T=110</a:t>
              </a:r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 flipH="1">
              <a:off x="2743" y="2554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997" y="2376"/>
              <a:ext cx="88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Select T=100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3123" y="2997"/>
              <a:ext cx="7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Commit</a:t>
              </a:r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 flipH="1">
              <a:off x="2743" y="2909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2870" y="2731"/>
              <a:ext cx="126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Update T=T+10</a:t>
              </a:r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 flipH="1">
              <a:off x="2743" y="3175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Line 23"/>
            <p:cNvSpPr>
              <a:spLocks noChangeShapeType="1"/>
            </p:cNvSpPr>
            <p:nvPr/>
          </p:nvSpPr>
          <p:spPr bwMode="auto">
            <a:xfrm>
              <a:off x="1220" y="3572"/>
              <a:ext cx="1523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1727" y="3386"/>
              <a:ext cx="25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？</a:t>
              </a:r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2669" y="2518"/>
              <a:ext cx="126" cy="10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5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6.6.6  Isolation Levels</a:t>
            </a:r>
            <a:endParaRPr lang="en-US" altLang="zh-CN" sz="3200" b="1" dirty="0" smtClean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7910512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66"/>
                </a:solidFill>
              </a:rPr>
              <a:t>phantom(</a:t>
            </a:r>
            <a:r>
              <a:rPr lang="zh-CN" altLang="en-US" sz="2400" b="1" dirty="0" smtClean="0">
                <a:solidFill>
                  <a:srgbClr val="FFCC66"/>
                </a:solidFill>
              </a:rPr>
              <a:t>幻象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) rows: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Transaction A performs a select operation.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Transaction B modifies those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When A queries again, the result will be inconsistent.</a:t>
            </a:r>
            <a:endParaRPr lang="en-US" altLang="zh-CN" sz="2000" dirty="0" smtClean="0"/>
          </a:p>
        </p:txBody>
      </p:sp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1622" name="Group 6"/>
          <p:cNvGrpSpPr>
            <a:grpSpLocks/>
          </p:cNvGrpSpPr>
          <p:nvPr/>
        </p:nvGrpSpPr>
        <p:grpSpPr bwMode="auto">
          <a:xfrm>
            <a:off x="611188" y="3284538"/>
            <a:ext cx="7993062" cy="3024187"/>
            <a:chOff x="385" y="1979"/>
            <a:chExt cx="4619" cy="1859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385" y="1979"/>
              <a:ext cx="1068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tx1"/>
                  </a:solidFill>
                </a:rPr>
                <a:t>Transaction A</a:t>
              </a:r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3923" y="1979"/>
              <a:ext cx="1081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tx1"/>
                  </a:solidFill>
                </a:rPr>
                <a:t>Transaction B</a:t>
              </a: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2412" y="1979"/>
              <a:ext cx="953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2A07"/>
                  </a:solidFill>
                </a:rPr>
                <a:t>Data T</a:t>
              </a:r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 flipH="1">
              <a:off x="903" y="2251"/>
              <a:ext cx="0" cy="1587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H="1">
              <a:off x="2835" y="2296"/>
              <a:ext cx="0" cy="154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4462" y="2280"/>
              <a:ext cx="0" cy="1507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 flipV="1">
              <a:off x="884" y="2694"/>
              <a:ext cx="186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023" y="2461"/>
              <a:ext cx="167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Select ? where t&gt;=100</a:t>
              </a:r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884" y="3158"/>
              <a:ext cx="186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 flipH="1">
              <a:off x="2880" y="2795"/>
              <a:ext cx="15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3096" y="2562"/>
              <a:ext cx="111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Insert (t=100)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3232" y="2837"/>
              <a:ext cx="95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Commit</a:t>
              </a:r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 flipH="1" flipV="1">
              <a:off x="2880" y="3022"/>
              <a:ext cx="1588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flipV="1">
              <a:off x="910" y="3439"/>
              <a:ext cx="1834" cy="11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Text Box 21"/>
            <p:cNvSpPr txBox="1">
              <a:spLocks noChangeArrowheads="1"/>
            </p:cNvSpPr>
            <p:nvPr/>
          </p:nvSpPr>
          <p:spPr bwMode="auto">
            <a:xfrm>
              <a:off x="1046" y="2964"/>
              <a:ext cx="17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/>
                <a:t>Select ? where t&gt;=100</a:t>
              </a:r>
            </a:p>
          </p:txBody>
        </p:sp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1355" y="3258"/>
              <a:ext cx="31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？</a:t>
              </a:r>
            </a:p>
          </p:txBody>
        </p:sp>
        <p:sp>
          <p:nvSpPr>
            <p:cNvPr id="111639" name="Rectangle 23"/>
            <p:cNvSpPr>
              <a:spLocks noChangeArrowheads="1"/>
            </p:cNvSpPr>
            <p:nvPr/>
          </p:nvSpPr>
          <p:spPr bwMode="auto">
            <a:xfrm>
              <a:off x="2754" y="2582"/>
              <a:ext cx="136" cy="90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46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6.6.6  Isolation Levels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88350" cy="5400675"/>
          </a:xfrm>
        </p:spPr>
        <p:txBody>
          <a:bodyPr/>
          <a:lstStyle/>
          <a:p>
            <a:pPr marL="0" indent="0" algn="ctr" eaLnBrk="1" hangingPunct="1">
              <a:buClr>
                <a:srgbClr val="FFCC00"/>
              </a:buClr>
              <a:buNone/>
            </a:pPr>
            <a:r>
              <a:rPr lang="en-US" altLang="zh-CN" sz="2000" b="1" dirty="0">
                <a:solidFill>
                  <a:srgbClr val="FFCC00"/>
                </a:solidFill>
              </a:rPr>
              <a:t>summarizes the differences between the four SQL isolation levels. </a:t>
            </a:r>
            <a:endParaRPr lang="en-US" altLang="zh-CN" sz="2800" b="1" dirty="0" smtClean="0"/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07205"/>
              </p:ext>
            </p:extLst>
          </p:nvPr>
        </p:nvGraphicFramePr>
        <p:xfrm>
          <a:off x="999605" y="1772816"/>
          <a:ext cx="7344815" cy="2592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134"/>
                <a:gridCol w="1400815"/>
                <a:gridCol w="2793217"/>
                <a:gridCol w="1295649"/>
              </a:tblGrid>
              <a:tr h="51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Isolation Level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Dirty Reads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Non-repeatable </a:t>
                      </a:r>
                      <a:r>
                        <a:rPr lang="en-US" sz="1800" u="none" strike="noStrike" dirty="0">
                          <a:effectLst/>
                        </a:rPr>
                        <a:t>Reads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Phantoms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Read Uncommitted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1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Read Committed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1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Repeatable Read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1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Serializable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Allowed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Not Allowed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5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11463</TotalTime>
  <Words>5075</Words>
  <Application>Microsoft Office PowerPoint</Application>
  <PresentationFormat>全屏显示(4:3)</PresentationFormat>
  <Paragraphs>830</Paragraphs>
  <Slides>93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分布式中期检查</vt:lpstr>
      <vt:lpstr>6 The Database Language SQL</vt:lpstr>
      <vt:lpstr>6 The Database Language SQL</vt:lpstr>
      <vt:lpstr>6 The Database Language SQL</vt:lpstr>
      <vt:lpstr>6 The Database Language SQL</vt:lpstr>
      <vt:lpstr>6.1 Simple Queries in SQL</vt:lpstr>
      <vt:lpstr>6.1 Simple Queries in SQL</vt:lpstr>
      <vt:lpstr>6.1 Simple Queries in SQL</vt:lpstr>
      <vt:lpstr>6.1 Simple Queries in SQL</vt:lpstr>
      <vt:lpstr>6.1.1 Projection(投影) in SQL</vt:lpstr>
      <vt:lpstr>6.1.1 Projection(投影) in SQL</vt:lpstr>
      <vt:lpstr>6.1.1 Projection(投影) in SQL</vt:lpstr>
      <vt:lpstr>6.1.1 Projection(投影) in SQL</vt:lpstr>
      <vt:lpstr>6.1.1 Projection(投影) in SQL</vt:lpstr>
      <vt:lpstr>6.1.2 Selection(选择) in SQL</vt:lpstr>
      <vt:lpstr>6.1.2 Selection(选择) in SQL</vt:lpstr>
      <vt:lpstr>6.1.3 Comparison of Strings</vt:lpstr>
      <vt:lpstr>6.1.4 Pattern Matching in SQL</vt:lpstr>
      <vt:lpstr>6.1.4 Pattern Matching in SQL</vt:lpstr>
      <vt:lpstr>6.1.4 Pattern Matching in SQL</vt:lpstr>
      <vt:lpstr>6.1.5 Dates and Times</vt:lpstr>
      <vt:lpstr>6.1.6 Null Values</vt:lpstr>
      <vt:lpstr>6.1.6 Null Values</vt:lpstr>
      <vt:lpstr>6.1.6 Null Values</vt:lpstr>
      <vt:lpstr>6.1.7 The Truth-value Unknown</vt:lpstr>
      <vt:lpstr>6.1.7 The Truth-value Unknown</vt:lpstr>
      <vt:lpstr>6.1.8 Ordering the Output</vt:lpstr>
      <vt:lpstr>6.1 Simple Queries in SQL</vt:lpstr>
      <vt:lpstr>6.2 Queries Involving More than One Relation</vt:lpstr>
      <vt:lpstr>Database Schema</vt:lpstr>
      <vt:lpstr>6.2.1 Products and Joins in SQL</vt:lpstr>
      <vt:lpstr>6.2.1 Products and Joins in SQL</vt:lpstr>
      <vt:lpstr>6.2.2 Disambiguating attributes</vt:lpstr>
      <vt:lpstr>6.2.3 Tuple Variables</vt:lpstr>
      <vt:lpstr>6.2.4 Interpreting Multirelation Queries</vt:lpstr>
      <vt:lpstr>6.2.4 Interpreting Multirelation Queries</vt:lpstr>
      <vt:lpstr>*6.2.5 Union, Intersection, and Difference of Queries</vt:lpstr>
      <vt:lpstr>*6.2.5 Union, Intersection, and Difference of Queries</vt:lpstr>
      <vt:lpstr>6.2 Queries Involving More than One Relation</vt:lpstr>
      <vt:lpstr>6.3 Subqueries（子查询）</vt:lpstr>
      <vt:lpstr>Database Schema</vt:lpstr>
      <vt:lpstr>6.3.1 Subqueries that Produce Scalar Values</vt:lpstr>
      <vt:lpstr>6.3.1 Subqueries that Produce Scalar Values</vt:lpstr>
      <vt:lpstr>6.3.2 Conditions Involving Relations</vt:lpstr>
      <vt:lpstr>6.3.3 Conditions Involving Tuples</vt:lpstr>
      <vt:lpstr>6.3.4  Correlated Subqueries </vt:lpstr>
      <vt:lpstr>6.3.4  Correlated Subqueries </vt:lpstr>
      <vt:lpstr>6.3.5 Subqueries in FROM Clauses</vt:lpstr>
      <vt:lpstr>6.3.5 Subqueries in FROM Clauses</vt:lpstr>
      <vt:lpstr>6.3.6  SQL Join Expressions</vt:lpstr>
      <vt:lpstr>6.3.6 SQL Join expressions</vt:lpstr>
      <vt:lpstr>6.3.6 SQL Join expressions</vt:lpstr>
      <vt:lpstr>6.3.6 SQL Join expressions</vt:lpstr>
      <vt:lpstr>6.3.7 Natural Joins</vt:lpstr>
      <vt:lpstr>6.3.8 Outerjoins</vt:lpstr>
      <vt:lpstr>6.3.8 Outerjoins</vt:lpstr>
      <vt:lpstr>6.3.8 Outerjoins</vt:lpstr>
      <vt:lpstr>6.3 Subqueries</vt:lpstr>
      <vt:lpstr>6.4 Full-Relation Operations</vt:lpstr>
      <vt:lpstr>6.4.1 Eliminating Duplicates</vt:lpstr>
      <vt:lpstr>*6.4.2 Duplicates in Unions</vt:lpstr>
      <vt:lpstr>6.4.3 Grouping and Aggregation in SQL</vt:lpstr>
      <vt:lpstr>6.4.4 Aggregation Operators</vt:lpstr>
      <vt:lpstr>6.4.4 Aggregation Operators</vt:lpstr>
      <vt:lpstr>6.4.5 Grouping</vt:lpstr>
      <vt:lpstr>6.4.5 Grouping</vt:lpstr>
      <vt:lpstr>6.4.5 Grouping</vt:lpstr>
      <vt:lpstr>6.4.5 Grouping</vt:lpstr>
      <vt:lpstr>6.4.6 Grouping, Aggregation, and Nulls </vt:lpstr>
      <vt:lpstr>6.4.6 Grouping, Aggregation, and Nulls </vt:lpstr>
      <vt:lpstr>6.4.7 Having Clauses</vt:lpstr>
      <vt:lpstr>6.4.6 Having Clauses</vt:lpstr>
      <vt:lpstr>6.4 Full-Relation Operations</vt:lpstr>
      <vt:lpstr>6.5 Database Modifications</vt:lpstr>
      <vt:lpstr>6.5.1 Insertion</vt:lpstr>
      <vt:lpstr>6.5.1 Insertion</vt:lpstr>
      <vt:lpstr>6.5.1 Insertion</vt:lpstr>
      <vt:lpstr>6.5.2 Deletion</vt:lpstr>
      <vt:lpstr>6.5.2 Deletion</vt:lpstr>
      <vt:lpstr>6.5.3 Updates</vt:lpstr>
      <vt:lpstr>6.5.3 Updates</vt:lpstr>
      <vt:lpstr>6.5 Database Modifications</vt:lpstr>
      <vt:lpstr>6.6  Transactions(事务) in SQL</vt:lpstr>
      <vt:lpstr>6.6.1 Serializability</vt:lpstr>
      <vt:lpstr>6.6.2 Atomicity</vt:lpstr>
      <vt:lpstr>6.6.3  Transactions</vt:lpstr>
      <vt:lpstr>6.6 Transactions in SQL</vt:lpstr>
      <vt:lpstr>6.6.4  Read-Only Transaction</vt:lpstr>
      <vt:lpstr>PowerPoint 演示文稿</vt:lpstr>
      <vt:lpstr>PowerPoint 演示文稿</vt:lpstr>
      <vt:lpstr>PowerPoint 演示文稿</vt:lpstr>
      <vt:lpstr>6.6.6  Isolation Levels</vt:lpstr>
      <vt:lpstr>6.6.6  Isolation Levels</vt:lpstr>
      <vt:lpstr>6.6.6  Isolation Levels</vt:lpstr>
    </vt:vector>
  </TitlesOfParts>
  <Company>602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307Master</cp:lastModifiedBy>
  <cp:revision>913</cp:revision>
  <cp:lastPrinted>1601-01-01T00:00:00Z</cp:lastPrinted>
  <dcterms:created xsi:type="dcterms:W3CDTF">2001-08-29T04:12:08Z</dcterms:created>
  <dcterms:modified xsi:type="dcterms:W3CDTF">2017-11-17T00:23:02Z</dcterms:modified>
</cp:coreProperties>
</file>