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456" r:id="rId2"/>
    <p:sldId id="471" r:id="rId3"/>
    <p:sldId id="627" r:id="rId4"/>
    <p:sldId id="569" r:id="rId5"/>
    <p:sldId id="568" r:id="rId6"/>
    <p:sldId id="526" r:id="rId7"/>
    <p:sldId id="570" r:id="rId8"/>
    <p:sldId id="477" r:id="rId9"/>
    <p:sldId id="478" r:id="rId10"/>
    <p:sldId id="479" r:id="rId11"/>
    <p:sldId id="628" r:id="rId12"/>
    <p:sldId id="559" r:id="rId13"/>
    <p:sldId id="560" r:id="rId14"/>
    <p:sldId id="641" r:id="rId15"/>
    <p:sldId id="532" r:id="rId16"/>
    <p:sldId id="492" r:id="rId17"/>
    <p:sldId id="533" r:id="rId18"/>
    <p:sldId id="498" r:id="rId19"/>
    <p:sldId id="535" r:id="rId20"/>
    <p:sldId id="635" r:id="rId21"/>
    <p:sldId id="611" r:id="rId22"/>
    <p:sldId id="624" r:id="rId23"/>
    <p:sldId id="504" r:id="rId24"/>
    <p:sldId id="613" r:id="rId25"/>
    <p:sldId id="582" r:id="rId26"/>
    <p:sldId id="505" r:id="rId27"/>
    <p:sldId id="614" r:id="rId28"/>
    <p:sldId id="615" r:id="rId29"/>
    <p:sldId id="636" r:id="rId30"/>
    <p:sldId id="543" r:id="rId31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CC66"/>
    <a:srgbClr val="FFFF99"/>
    <a:srgbClr val="FFCCCC"/>
    <a:srgbClr val="DD4C3D"/>
    <a:srgbClr val="FA06F4"/>
    <a:srgbClr val="CCFF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81" autoAdjust="0"/>
  </p:normalViewPr>
  <p:slideViewPr>
    <p:cSldViewPr>
      <p:cViewPr>
        <p:scale>
          <a:sx n="75" d="100"/>
          <a:sy n="75" d="100"/>
        </p:scale>
        <p:origin x="-182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362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5C4FF2F-904B-48A5-AD9A-7B2C194FB7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168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0C4E9A5-EA48-4616-B438-67320EE224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92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47EC4-4C82-410A-9A3C-E83D9A04A2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039923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A1799-170F-4B60-8E38-5D61D86E45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1433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12578-D46A-48AF-AC25-1842DC0678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685476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AFF80-B184-4909-920E-BE4621CE5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343201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93923-3F2C-4238-BCCF-59731A18F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73190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BD6C1-25F9-467A-8450-A019F4548C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22324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AD721-7FB3-49A3-BC86-FB12D5D61A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38062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4FC7C-E9AC-453B-9E19-A272B5DDC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14807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316B4-9D05-4079-BB46-DECEDA1187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12537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C566B-D4BC-4E6B-82E4-A53BB61238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94615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89421-C5E1-4D7E-91E9-DDE187F2EA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29696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92978-7F8D-4227-8070-B3CF726111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9555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77E72-D44A-4375-867A-20C9704F43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74911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1575"/>
            </a:gs>
            <a:gs pos="100000">
              <a:srgbClr val="022D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1140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1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2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D4EFFB-C033-4FD9-8ADE-049DBFF48B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8488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3  Design Theory </a:t>
            </a:r>
            <a:r>
              <a:rPr lang="en-US" altLang="zh-CN" sz="3200" b="1" smtClean="0"/>
              <a:t>for Relational Databases</a:t>
            </a:r>
            <a:endParaRPr lang="en-US" altLang="zh-CN" sz="3200" b="1" dirty="0" smtClean="0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7993063" cy="492442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Functional </a:t>
            </a:r>
            <a:r>
              <a:rPr lang="en-US" altLang="zh-CN" b="1" dirty="0" smtClean="0"/>
              <a:t>Dependencies</a:t>
            </a:r>
          </a:p>
          <a:p>
            <a:pPr eaLnBrk="1" hangingPunct="1"/>
            <a:r>
              <a:rPr lang="en-US" altLang="zh-CN" b="1" smtClean="0"/>
              <a:t>Rules About Functional </a:t>
            </a:r>
            <a:r>
              <a:rPr lang="en-US" altLang="zh-CN" b="1" dirty="0" smtClean="0"/>
              <a:t>Dependencies</a:t>
            </a:r>
            <a:r>
              <a:rPr lang="en-US" altLang="zh-CN" dirty="0" smtClean="0"/>
              <a:t> </a:t>
            </a:r>
          </a:p>
          <a:p>
            <a:pPr eaLnBrk="1" hangingPunct="1"/>
            <a:r>
              <a:rPr lang="en-US" altLang="zh-CN" b="1" dirty="0" smtClean="0"/>
              <a:t>Design </a:t>
            </a:r>
            <a:r>
              <a:rPr lang="en-US" altLang="zh-CN" b="1" smtClean="0"/>
              <a:t>of</a:t>
            </a:r>
            <a:r>
              <a:rPr lang="en-US" altLang="zh-CN" smtClean="0"/>
              <a:t> </a:t>
            </a:r>
            <a:r>
              <a:rPr lang="en-US" altLang="zh-CN" b="1" smtClean="0"/>
              <a:t>Relational Database Schemas</a:t>
            </a:r>
            <a:endParaRPr lang="en-US" altLang="zh-CN" b="1" dirty="0" smtClean="0"/>
          </a:p>
          <a:p>
            <a:pPr eaLnBrk="1" hangingPunct="1"/>
            <a:r>
              <a:rPr lang="en-US" altLang="zh-CN" b="1" dirty="0" smtClean="0"/>
              <a:t>Decomposition: The Good</a:t>
            </a:r>
            <a:r>
              <a:rPr lang="en-US" altLang="zh-CN" b="1" smtClean="0"/>
              <a:t>, Bad</a:t>
            </a:r>
            <a:r>
              <a:rPr lang="en-US" altLang="zh-CN" b="1" dirty="0" smtClean="0"/>
              <a:t>,  or Ugly</a:t>
            </a:r>
          </a:p>
          <a:p>
            <a:pPr eaLnBrk="1" hangingPunct="1"/>
            <a:r>
              <a:rPr lang="en-US" altLang="zh-CN" b="1" smtClean="0"/>
              <a:t>Third Normal </a:t>
            </a:r>
            <a:r>
              <a:rPr lang="en-US" altLang="zh-CN" b="1" dirty="0" smtClean="0"/>
              <a:t>Form</a:t>
            </a:r>
          </a:p>
          <a:p>
            <a:pPr eaLnBrk="1" hangingPunct="1"/>
            <a:r>
              <a:rPr lang="en-US" altLang="zh-CN" b="1" smtClean="0"/>
              <a:t>Multivalued </a:t>
            </a:r>
            <a:r>
              <a:rPr lang="en-US" altLang="zh-CN" b="1" dirty="0" smtClean="0"/>
              <a:t>Dependencies</a:t>
            </a:r>
            <a:r>
              <a:rPr lang="en-US" altLang="zh-CN" dirty="0" smtClean="0"/>
              <a:t> </a:t>
            </a:r>
          </a:p>
          <a:p>
            <a:pPr eaLnBrk="1" hangingPunct="1"/>
            <a:r>
              <a:rPr lang="en-US" altLang="zh-CN" b="1" smtClean="0">
                <a:solidFill>
                  <a:schemeClr val="folHlink"/>
                </a:solidFill>
              </a:rPr>
              <a:t>An Algorithm </a:t>
            </a:r>
            <a:r>
              <a:rPr lang="en-US" altLang="zh-CN" b="1" dirty="0" smtClean="0">
                <a:solidFill>
                  <a:schemeClr val="folHlink"/>
                </a:solidFill>
              </a:rPr>
              <a:t>for Discovering MVD’s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3.1.3 </a:t>
            </a:r>
            <a:r>
              <a:rPr lang="en-US" altLang="zh-CN" sz="3200" b="1" dirty="0" err="1" smtClean="0"/>
              <a:t>Superkeys</a:t>
            </a:r>
            <a:r>
              <a:rPr lang="en-US" altLang="zh-CN" sz="3200" b="1" dirty="0" smtClean="0"/>
              <a:t>(</a:t>
            </a:r>
            <a:r>
              <a:rPr lang="zh-CN" altLang="en-US" sz="3200" b="1" dirty="0" smtClean="0"/>
              <a:t>超键</a:t>
            </a:r>
            <a:r>
              <a:rPr lang="en-US" altLang="zh-CN" sz="3200" b="1" dirty="0" smtClean="0"/>
              <a:t>)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496175" cy="5040313"/>
          </a:xfrm>
        </p:spPr>
        <p:txBody>
          <a:bodyPr/>
          <a:lstStyle/>
          <a:p>
            <a:pPr eaLnBrk="1" hangingPunct="1"/>
            <a:r>
              <a:rPr lang="en-US" altLang="zh-CN" sz="2800" b="1" dirty="0" err="1" smtClean="0">
                <a:solidFill>
                  <a:srgbClr val="FFCC66"/>
                </a:solidFill>
              </a:rPr>
              <a:t>Superkeys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:</a:t>
            </a:r>
          </a:p>
          <a:p>
            <a:pPr lvl="1" eaLnBrk="1" hangingPunct="1"/>
            <a:r>
              <a:rPr lang="en-US" altLang="zh-CN" b="1" dirty="0" smtClean="0"/>
              <a:t>Superset </a:t>
            </a:r>
            <a:r>
              <a:rPr lang="en-US" altLang="zh-CN" b="1" smtClean="0"/>
              <a:t>of a </a:t>
            </a:r>
            <a:r>
              <a:rPr lang="en-US" altLang="zh-CN" b="1" dirty="0" smtClean="0"/>
              <a:t>key. </a:t>
            </a:r>
          </a:p>
          <a:p>
            <a:pPr lvl="1" eaLnBrk="1" hangingPunct="1"/>
            <a:r>
              <a:rPr lang="en-US" altLang="zh-CN" b="1" smtClean="0"/>
              <a:t>A </a:t>
            </a:r>
            <a:r>
              <a:rPr lang="en-US" altLang="zh-CN" b="1" dirty="0" smtClean="0"/>
              <a:t>set </a:t>
            </a:r>
            <a:r>
              <a:rPr lang="en-US" altLang="zh-CN" b="1" smtClean="0"/>
              <a:t>of attributes that contains a </a:t>
            </a:r>
            <a:r>
              <a:rPr lang="en-US" altLang="zh-CN" b="1" dirty="0" smtClean="0"/>
              <a:t>key.</a:t>
            </a:r>
          </a:p>
          <a:p>
            <a:pPr lvl="1" eaLnBrk="1" hangingPunct="1"/>
            <a:r>
              <a:rPr lang="en-US" altLang="zh-CN" b="1" smtClean="0"/>
              <a:t>Those attributes functionally determine all other attributes </a:t>
            </a:r>
            <a:r>
              <a:rPr lang="en-US" altLang="zh-CN" b="1" dirty="0" smtClean="0"/>
              <a:t>of </a:t>
            </a:r>
            <a:r>
              <a:rPr lang="en-US" altLang="zh-CN" b="1" smtClean="0"/>
              <a:t>the relation</a:t>
            </a:r>
            <a:r>
              <a:rPr lang="en-US" altLang="zh-CN" b="1" dirty="0" smtClean="0"/>
              <a:t>.</a:t>
            </a:r>
          </a:p>
          <a:p>
            <a:pPr eaLnBrk="1" hangingPunct="1"/>
            <a:r>
              <a:rPr lang="en-US" altLang="zh-CN" sz="2800" b="1" smtClean="0">
                <a:solidFill>
                  <a:srgbClr val="FFCC66"/>
                </a:solidFill>
              </a:rPr>
              <a:t>The relationship 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between </a:t>
            </a:r>
            <a:r>
              <a:rPr lang="en-US" altLang="zh-CN" sz="2800" b="1" smtClean="0">
                <a:solidFill>
                  <a:srgbClr val="FFCC66"/>
                </a:solidFill>
              </a:rPr>
              <a:t>keys and </a:t>
            </a:r>
            <a:r>
              <a:rPr lang="en-US" altLang="zh-CN" sz="2800" b="1" dirty="0" err="1" smtClean="0">
                <a:solidFill>
                  <a:srgbClr val="FFCC66"/>
                </a:solidFill>
              </a:rPr>
              <a:t>superkeys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:</a:t>
            </a:r>
          </a:p>
          <a:p>
            <a:pPr lvl="1" eaLnBrk="1" hangingPunct="1"/>
            <a:r>
              <a:rPr lang="en-US" altLang="zh-CN" b="1" smtClean="0">
                <a:solidFill>
                  <a:srgbClr val="FFFF00"/>
                </a:solidFill>
              </a:rPr>
              <a:t>Keys are 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superkeys</a:t>
            </a:r>
            <a:r>
              <a:rPr lang="en-US" altLang="zh-CN" b="1" dirty="0" smtClean="0">
                <a:solidFill>
                  <a:srgbClr val="FFFF00"/>
                </a:solidFill>
              </a:rPr>
              <a:t>.</a:t>
            </a:r>
            <a:r>
              <a:rPr lang="en-US" altLang="zh-CN" b="1" dirty="0" smtClean="0"/>
              <a:t>   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	{title</a:t>
            </a:r>
            <a:r>
              <a:rPr lang="en-US" altLang="zh-CN" b="1" smtClean="0"/>
              <a:t>, year, starName</a:t>
            </a:r>
            <a:r>
              <a:rPr lang="en-US" altLang="zh-CN" b="1" dirty="0" smtClean="0"/>
              <a:t>}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FF00"/>
                </a:solidFill>
              </a:rPr>
              <a:t>Some </a:t>
            </a:r>
            <a:r>
              <a:rPr lang="en-US" altLang="zh-CN" b="1" err="1" smtClean="0">
                <a:solidFill>
                  <a:srgbClr val="FFFF00"/>
                </a:solidFill>
              </a:rPr>
              <a:t>superkeys</a:t>
            </a:r>
            <a:r>
              <a:rPr lang="en-US" altLang="zh-CN" b="1" smtClean="0">
                <a:solidFill>
                  <a:srgbClr val="FFFF00"/>
                </a:solidFill>
              </a:rPr>
              <a:t> are not keys(minimal</a:t>
            </a:r>
            <a:r>
              <a:rPr lang="en-US" altLang="zh-CN" b="1" dirty="0" smtClean="0">
                <a:solidFill>
                  <a:srgbClr val="FFFF00"/>
                </a:solidFill>
              </a:rPr>
              <a:t>).</a:t>
            </a:r>
            <a:r>
              <a:rPr lang="en-US" altLang="zh-CN" b="1" dirty="0" smtClean="0"/>
              <a:t>  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{title</a:t>
            </a:r>
            <a:r>
              <a:rPr lang="en-US" altLang="zh-CN" b="1" smtClean="0"/>
              <a:t>, year</a:t>
            </a:r>
            <a:r>
              <a:rPr lang="en-US" altLang="zh-CN" b="1" dirty="0" smtClean="0"/>
              <a:t>, length</a:t>
            </a:r>
            <a:r>
              <a:rPr lang="en-US" altLang="zh-CN" b="1" smtClean="0"/>
              <a:t>, starName</a:t>
            </a:r>
            <a:r>
              <a:rPr lang="en-US" altLang="zh-CN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8488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3.1 Functional </a:t>
            </a:r>
            <a:r>
              <a:rPr lang="en-US" altLang="zh-CN" sz="3200" b="1" dirty="0" smtClean="0"/>
              <a:t>Dependencies(</a:t>
            </a:r>
            <a:r>
              <a:rPr lang="zh-CN" altLang="en-US" sz="3200" b="1" dirty="0" smtClean="0"/>
              <a:t>函数依赖</a:t>
            </a:r>
            <a:r>
              <a:rPr lang="en-US" altLang="zh-CN" sz="3200" b="1" dirty="0" smtClean="0"/>
              <a:t>)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123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340768"/>
            <a:ext cx="8064500" cy="532832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FFCC66"/>
                </a:solidFill>
              </a:rPr>
              <a:t>Exercises: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b="1" dirty="0"/>
              <a:t>        </a:t>
            </a:r>
            <a:r>
              <a:rPr lang="en-US" altLang="zh-CN" sz="2800" b="1" dirty="0" smtClean="0"/>
              <a:t>P71    3.1.1    3.1.2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2800" b="1" dirty="0">
              <a:solidFill>
                <a:srgbClr val="FFCC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569325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3.2 Rules About Functional Dependencies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064500" cy="4608512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FFCC66"/>
                </a:solidFill>
              </a:rPr>
              <a:t>Reasoning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(</a:t>
            </a:r>
            <a:r>
              <a:rPr lang="zh-CN" altLang="en-US" sz="2800" b="1" dirty="0" smtClean="0">
                <a:solidFill>
                  <a:srgbClr val="FFCC66"/>
                </a:solidFill>
              </a:rPr>
              <a:t>推导</a:t>
            </a:r>
            <a:r>
              <a:rPr lang="en-US" altLang="zh-CN" sz="2800" b="1" smtClean="0">
                <a:solidFill>
                  <a:srgbClr val="FFCC66"/>
                </a:solidFill>
              </a:rPr>
              <a:t>) about functional 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dependencies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b="1" dirty="0" smtClean="0"/>
              <a:t>Suppose </a:t>
            </a:r>
            <a:r>
              <a:rPr lang="en-US" altLang="zh-CN" b="1" smtClean="0"/>
              <a:t>we are </a:t>
            </a:r>
            <a:r>
              <a:rPr lang="en-US" altLang="zh-CN" b="1" dirty="0" smtClean="0"/>
              <a:t>told </a:t>
            </a:r>
            <a:r>
              <a:rPr lang="en-US" altLang="zh-CN" b="1" smtClean="0"/>
              <a:t>of a </a:t>
            </a:r>
            <a:r>
              <a:rPr lang="en-US" altLang="zh-CN" b="1" dirty="0" smtClean="0"/>
              <a:t>set of </a:t>
            </a:r>
            <a:r>
              <a:rPr lang="en-US" altLang="zh-CN" b="1" smtClean="0"/>
              <a:t>FD’s that a relation satisfies</a:t>
            </a:r>
            <a:r>
              <a:rPr lang="en-US" altLang="zh-CN" b="1" dirty="0" smtClean="0"/>
              <a:t>, </a:t>
            </a:r>
            <a:r>
              <a:rPr lang="en-US" altLang="zh-CN" b="1" smtClean="0"/>
              <a:t>we can </a:t>
            </a:r>
            <a:r>
              <a:rPr lang="en-US" altLang="zh-CN" b="1" dirty="0" smtClean="0">
                <a:solidFill>
                  <a:srgbClr val="FFFF99"/>
                </a:solidFill>
              </a:rPr>
              <a:t>deduce(</a:t>
            </a:r>
            <a:r>
              <a:rPr lang="zh-CN" altLang="en-US" b="1" dirty="0" smtClean="0">
                <a:solidFill>
                  <a:srgbClr val="FFFF99"/>
                </a:solidFill>
              </a:rPr>
              <a:t>演绎出</a:t>
            </a:r>
            <a:r>
              <a:rPr lang="en-US" altLang="zh-CN" b="1" dirty="0" smtClean="0">
                <a:solidFill>
                  <a:srgbClr val="FFFF99"/>
                </a:solidFill>
              </a:rPr>
              <a:t>) other dependencies</a:t>
            </a:r>
            <a:r>
              <a:rPr lang="en-US" altLang="zh-CN" b="1" dirty="0" smtClean="0"/>
              <a:t> by </a:t>
            </a:r>
            <a:r>
              <a:rPr lang="en-US" altLang="zh-CN" b="1" smtClean="0"/>
              <a:t>rules about functional </a:t>
            </a:r>
            <a:r>
              <a:rPr lang="en-US" altLang="zh-CN" b="1" dirty="0" smtClean="0"/>
              <a:t>dependencies.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b="1" smtClean="0"/>
              <a:t>The ability </a:t>
            </a:r>
            <a:r>
              <a:rPr lang="en-US" altLang="zh-CN" b="1" dirty="0" smtClean="0"/>
              <a:t>to </a:t>
            </a:r>
            <a:r>
              <a:rPr lang="en-US" altLang="zh-CN" b="1" smtClean="0">
                <a:solidFill>
                  <a:srgbClr val="FFFF99"/>
                </a:solidFill>
              </a:rPr>
              <a:t>discover additional </a:t>
            </a:r>
            <a:r>
              <a:rPr lang="en-US" altLang="zh-CN" b="1" dirty="0" smtClean="0">
                <a:solidFill>
                  <a:srgbClr val="FFFF99"/>
                </a:solidFill>
              </a:rPr>
              <a:t>dependencies</a:t>
            </a:r>
            <a:r>
              <a:rPr lang="en-US" altLang="zh-CN" b="1" dirty="0" smtClean="0"/>
              <a:t> </a:t>
            </a:r>
            <a:r>
              <a:rPr lang="en-US" altLang="zh-CN" b="1" smtClean="0"/>
              <a:t>is essential </a:t>
            </a:r>
            <a:r>
              <a:rPr lang="en-US" altLang="zh-CN" b="1" dirty="0" smtClean="0"/>
              <a:t>when we discuss the design of </a:t>
            </a:r>
            <a:r>
              <a:rPr lang="en-US" altLang="zh-CN" b="1" smtClean="0"/>
              <a:t>good relation schemas</a:t>
            </a:r>
            <a:r>
              <a:rPr lang="en-US" altLang="zh-CN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23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23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23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23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3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3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15250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/>
              <a:t>3.2 Rules About Functional Dependencies</a:t>
            </a:r>
            <a:endParaRPr lang="en-US" altLang="zh-CN" sz="2800" b="1" dirty="0" smtClean="0">
              <a:solidFill>
                <a:srgbClr val="FFFF99"/>
              </a:solidFill>
            </a:endParaRP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91512" cy="4032250"/>
          </a:xfrm>
        </p:spPr>
        <p:txBody>
          <a:bodyPr/>
          <a:lstStyle/>
          <a:p>
            <a:pPr marL="971550" lvl="1" indent="-514350"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b="1" dirty="0" smtClean="0"/>
              <a:t>The splitting/combining rule(</a:t>
            </a:r>
            <a:r>
              <a:rPr lang="zh-CN" altLang="en-US" sz="2400" b="1" dirty="0" smtClean="0"/>
              <a:t>分解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合并规则</a:t>
            </a:r>
            <a:r>
              <a:rPr lang="en-US" altLang="zh-CN" sz="2400" b="1" dirty="0" smtClean="0"/>
              <a:t>)</a:t>
            </a:r>
          </a:p>
          <a:p>
            <a:pPr marL="1314450" lvl="3" indent="0" eaLnBrk="1" hangingPunct="1"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FFFF99"/>
                </a:solidFill>
              </a:rPr>
              <a:t>	title year </a:t>
            </a:r>
            <a:r>
              <a:rPr lang="zh-CN" altLang="en-US" sz="2400" b="1" dirty="0" smtClean="0">
                <a:solidFill>
                  <a:srgbClr val="FFFF99"/>
                </a:solidFill>
              </a:rPr>
              <a:t>→</a:t>
            </a:r>
            <a:r>
              <a:rPr lang="en-US" altLang="zh-CN" sz="2400" b="1" dirty="0" smtClean="0">
                <a:solidFill>
                  <a:srgbClr val="FFFF99"/>
                </a:solidFill>
              </a:rPr>
              <a:t> </a:t>
            </a:r>
            <a:r>
              <a:rPr lang="en-US" altLang="zh-CN" sz="2400" b="1" dirty="0">
                <a:solidFill>
                  <a:srgbClr val="FFFF99"/>
                </a:solidFill>
              </a:rPr>
              <a:t>length </a:t>
            </a:r>
          </a:p>
          <a:p>
            <a:pPr marL="1314450" lvl="3" indent="0" eaLnBrk="1" hangingPunct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</a:rPr>
              <a:t>	title </a:t>
            </a:r>
            <a:r>
              <a:rPr lang="en-US" altLang="zh-CN" sz="2400" b="1" dirty="0" smtClean="0">
                <a:solidFill>
                  <a:srgbClr val="FFFF99"/>
                </a:solidFill>
              </a:rPr>
              <a:t>year </a:t>
            </a:r>
            <a:r>
              <a:rPr lang="zh-CN" altLang="en-US" sz="2400" b="1" dirty="0">
                <a:solidFill>
                  <a:srgbClr val="FFFF99"/>
                </a:solidFill>
              </a:rPr>
              <a:t>→</a:t>
            </a:r>
            <a:r>
              <a:rPr lang="en-US" altLang="zh-CN" sz="2400" b="1" dirty="0" smtClean="0">
                <a:solidFill>
                  <a:srgbClr val="FFFF99"/>
                </a:solidFill>
              </a:rPr>
              <a:t> </a:t>
            </a:r>
            <a:r>
              <a:rPr lang="en-US" altLang="zh-CN" sz="2400" b="1" dirty="0">
                <a:solidFill>
                  <a:srgbClr val="FFFF99"/>
                </a:solidFill>
              </a:rPr>
              <a:t>genre </a:t>
            </a:r>
          </a:p>
          <a:p>
            <a:pPr marL="1314450" lvl="3" indent="0" eaLnBrk="1" hangingPunct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</a:rPr>
              <a:t>	title </a:t>
            </a:r>
            <a:r>
              <a:rPr lang="en-US" altLang="zh-CN" sz="2400" b="1" dirty="0" smtClean="0">
                <a:solidFill>
                  <a:srgbClr val="FFFF99"/>
                </a:solidFill>
              </a:rPr>
              <a:t>year </a:t>
            </a:r>
            <a:r>
              <a:rPr lang="zh-CN" altLang="en-US" sz="2400" b="1" dirty="0">
                <a:solidFill>
                  <a:srgbClr val="FFFF99"/>
                </a:solidFill>
              </a:rPr>
              <a:t>→</a:t>
            </a:r>
            <a:r>
              <a:rPr lang="en-US" altLang="zh-CN" sz="2400" b="1" dirty="0" smtClean="0">
                <a:solidFill>
                  <a:srgbClr val="FFFF99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FFFF99"/>
                </a:solidFill>
              </a:rPr>
              <a:t>studioName</a:t>
            </a:r>
            <a:r>
              <a:rPr lang="en-US" altLang="zh-CN" sz="2400" b="1" dirty="0" smtClean="0">
                <a:solidFill>
                  <a:srgbClr val="FFFF99"/>
                </a:solidFill>
              </a:rPr>
              <a:t> </a:t>
            </a:r>
            <a:endParaRPr lang="en-US" altLang="zh-CN" sz="2400" b="1" dirty="0">
              <a:solidFill>
                <a:srgbClr val="FFFF99"/>
              </a:solidFill>
            </a:endParaRPr>
          </a:p>
          <a:p>
            <a:pPr marL="1314450" lvl="3" indent="0" eaLnBrk="1" hangingPunct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</a:rPr>
              <a:t>is </a:t>
            </a:r>
            <a:r>
              <a:rPr lang="en-US" altLang="zh-CN" sz="2400" b="1" dirty="0" smtClean="0">
                <a:solidFill>
                  <a:srgbClr val="FFFF99"/>
                </a:solidFill>
              </a:rPr>
              <a:t>equivalent </a:t>
            </a:r>
            <a:r>
              <a:rPr lang="en-US" altLang="zh-CN" sz="2400" b="1" dirty="0">
                <a:solidFill>
                  <a:srgbClr val="FFFF99"/>
                </a:solidFill>
              </a:rPr>
              <a:t>to the single FD: </a:t>
            </a:r>
          </a:p>
          <a:p>
            <a:pPr marL="1314450" lvl="3" indent="0" eaLnBrk="1" hangingPunct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</a:rPr>
              <a:t>	title </a:t>
            </a:r>
            <a:r>
              <a:rPr lang="en-US" altLang="zh-CN" sz="2400" b="1" dirty="0" smtClean="0">
                <a:solidFill>
                  <a:srgbClr val="FFFF99"/>
                </a:solidFill>
              </a:rPr>
              <a:t>year </a:t>
            </a:r>
            <a:r>
              <a:rPr lang="zh-CN" altLang="en-US" sz="2400" b="1" dirty="0">
                <a:solidFill>
                  <a:srgbClr val="FFFF99"/>
                </a:solidFill>
              </a:rPr>
              <a:t>→</a:t>
            </a:r>
            <a:r>
              <a:rPr lang="en-US" altLang="zh-CN" sz="2400" b="1" dirty="0" smtClean="0">
                <a:solidFill>
                  <a:srgbClr val="FFFF99"/>
                </a:solidFill>
              </a:rPr>
              <a:t> </a:t>
            </a:r>
            <a:r>
              <a:rPr lang="en-US" altLang="zh-CN" sz="2400" b="1" dirty="0">
                <a:solidFill>
                  <a:srgbClr val="FFFF99"/>
                </a:solidFill>
              </a:rPr>
              <a:t>length genre </a:t>
            </a:r>
            <a:r>
              <a:rPr lang="en-US" altLang="zh-CN" sz="2400" b="1" dirty="0" err="1" smtClean="0">
                <a:solidFill>
                  <a:srgbClr val="FFFF99"/>
                </a:solidFill>
              </a:rPr>
              <a:t>studioName</a:t>
            </a:r>
            <a:endParaRPr lang="en-US" altLang="zh-CN" sz="2400" b="1" dirty="0" smtClean="0">
              <a:solidFill>
                <a:srgbClr val="FFFF99"/>
              </a:solidFill>
            </a:endParaRPr>
          </a:p>
          <a:p>
            <a:pPr marL="971550" lvl="1" indent="-514350" eaLnBrk="1" hangingPunct="1">
              <a:spcBef>
                <a:spcPts val="0"/>
              </a:spcBef>
              <a:buFont typeface="+mj-lt"/>
              <a:buAutoNum type="arabicPeriod" startAt="2"/>
            </a:pPr>
            <a:r>
              <a:rPr lang="en-US" altLang="zh-CN" sz="2400" b="1" dirty="0"/>
              <a:t>The trivial-dependency rule(</a:t>
            </a:r>
            <a:r>
              <a:rPr lang="zh-CN" altLang="en-US" sz="2400" b="1" dirty="0"/>
              <a:t>平凡依赖规则</a:t>
            </a:r>
            <a:r>
              <a:rPr lang="en-US" altLang="zh-CN" sz="2400" b="1" dirty="0"/>
              <a:t>)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zh-CN" sz="2400" b="1" dirty="0"/>
              <a:t>		</a:t>
            </a:r>
            <a:r>
              <a:rPr lang="en-US" altLang="zh-CN" sz="2400" b="1" dirty="0">
                <a:solidFill>
                  <a:srgbClr val="FFFF99"/>
                </a:solidFill>
              </a:rPr>
              <a:t>title year </a:t>
            </a:r>
            <a:r>
              <a:rPr lang="zh-CN" altLang="en-US" sz="2400" b="1" dirty="0">
                <a:solidFill>
                  <a:srgbClr val="FFFF99"/>
                </a:solidFill>
              </a:rPr>
              <a:t>→ </a:t>
            </a:r>
            <a:r>
              <a:rPr lang="en-US" altLang="zh-CN" sz="2400" b="1" dirty="0">
                <a:solidFill>
                  <a:srgbClr val="FFFF99"/>
                </a:solidFill>
              </a:rPr>
              <a:t>title</a:t>
            </a:r>
          </a:p>
          <a:p>
            <a:pPr marL="971550" lvl="1" indent="-514350" eaLnBrk="1" hangingPunct="1">
              <a:spcBef>
                <a:spcPts val="0"/>
              </a:spcBef>
              <a:buFont typeface="+mj-lt"/>
              <a:buAutoNum type="arabicPeriod" startAt="3"/>
            </a:pPr>
            <a:r>
              <a:rPr lang="en-US" altLang="zh-CN" sz="2400" b="1" dirty="0"/>
              <a:t>The transitive rule(</a:t>
            </a:r>
            <a:r>
              <a:rPr lang="zh-CN" altLang="en-US" sz="2400" b="1" dirty="0"/>
              <a:t>传递规则</a:t>
            </a:r>
            <a:r>
              <a:rPr lang="en-US" altLang="zh-CN" sz="2400" b="1" dirty="0"/>
              <a:t>)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zh-CN" sz="2400" b="1" dirty="0"/>
              <a:t>  		</a:t>
            </a:r>
            <a:r>
              <a:rPr lang="en-US" altLang="zh-CN" sz="2400" b="1" dirty="0">
                <a:solidFill>
                  <a:srgbClr val="FFFF99"/>
                </a:solidFill>
              </a:rPr>
              <a:t>If A </a:t>
            </a:r>
            <a:r>
              <a:rPr lang="en-US" altLang="zh-CN" sz="2400" b="1" dirty="0">
                <a:solidFill>
                  <a:srgbClr val="FFFF99"/>
                </a:solidFill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FFFF99"/>
                </a:solidFill>
              </a:rPr>
              <a:t> B and B </a:t>
            </a:r>
            <a:r>
              <a:rPr lang="en-US" altLang="zh-CN" sz="2400" b="1" dirty="0">
                <a:solidFill>
                  <a:srgbClr val="FFFF99"/>
                </a:solidFill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FFFF99"/>
                </a:solidFill>
              </a:rPr>
              <a:t> C, then A </a:t>
            </a:r>
            <a:r>
              <a:rPr lang="en-US" altLang="zh-CN" sz="2400" b="1" dirty="0">
                <a:solidFill>
                  <a:srgbClr val="FFFF99"/>
                </a:solidFill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FFFF99"/>
                </a:solidFill>
              </a:rPr>
              <a:t> C.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endParaRPr lang="en-US" altLang="zh-CN" sz="2400" b="1" dirty="0">
              <a:solidFill>
                <a:srgbClr val="FFFF99"/>
              </a:solidFill>
            </a:endParaRPr>
          </a:p>
          <a:p>
            <a:pPr marL="57150" indent="0" eaLnBrk="1" hangingPunct="1"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FFCC66"/>
                </a:solidFill>
              </a:rPr>
              <a:t>Armstrong’s 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axioms</a:t>
            </a:r>
            <a:endParaRPr lang="en-US" altLang="zh-CN" sz="2800" b="1" dirty="0">
              <a:solidFill>
                <a:srgbClr val="FFCC66"/>
              </a:solidFill>
            </a:endParaRPr>
          </a:p>
          <a:p>
            <a:pPr marL="1314450" lvl="3" indent="0" eaLnBrk="1" hangingPunct="1">
              <a:spcBef>
                <a:spcPts val="0"/>
              </a:spcBef>
              <a:buNone/>
            </a:pPr>
            <a:endParaRPr lang="en-US" altLang="zh-CN" sz="24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8488" cy="6858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CC66"/>
                </a:solidFill>
              </a:rPr>
              <a:t>Algorithm 3.7 Closure(</a:t>
            </a:r>
            <a:r>
              <a:rPr lang="zh-CN" altLang="en-US" sz="2800" b="1" dirty="0">
                <a:solidFill>
                  <a:srgbClr val="FFCC66"/>
                </a:solidFill>
              </a:rPr>
              <a:t>闭包</a:t>
            </a:r>
            <a:r>
              <a:rPr lang="en-US" altLang="zh-CN" sz="2800" b="1" dirty="0">
                <a:solidFill>
                  <a:srgbClr val="FFCC66"/>
                </a:solidFill>
              </a:rPr>
              <a:t>) of a set of attributes.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63272" cy="5229225"/>
          </a:xfrm>
        </p:spPr>
        <p:txBody>
          <a:bodyPr/>
          <a:lstStyle/>
          <a:p>
            <a:pPr marL="88900" lvl="1" indent="-25400" eaLnBrk="1" hangingPunct="1">
              <a:buNone/>
            </a:pPr>
            <a:r>
              <a:rPr lang="en-US" altLang="zh-CN" sz="2400" b="1" dirty="0" smtClean="0"/>
              <a:t>INPUT: A set of attributes {A</a:t>
            </a:r>
            <a:r>
              <a:rPr lang="en-US" altLang="zh-CN" sz="2400" b="1" baseline="-10000" dirty="0" smtClean="0"/>
              <a:t>1</a:t>
            </a:r>
            <a:r>
              <a:rPr lang="en-US" altLang="zh-CN" sz="2400" b="1" dirty="0" smtClean="0"/>
              <a:t>,A</a:t>
            </a:r>
            <a:r>
              <a:rPr lang="en-US" altLang="zh-CN" sz="2400" b="1" baseline="-10000" dirty="0" smtClean="0"/>
              <a:t>2</a:t>
            </a:r>
            <a:r>
              <a:rPr lang="en-US" altLang="zh-CN" sz="2400" b="1" dirty="0" smtClean="0"/>
              <a:t>,...,A</a:t>
            </a:r>
            <a:r>
              <a:rPr lang="en-US" altLang="zh-CN" sz="2400" b="1" baseline="-10000" dirty="0" smtClean="0"/>
              <a:t>n</a:t>
            </a:r>
            <a:r>
              <a:rPr lang="en-US" altLang="zh-CN" sz="2400" b="1" dirty="0" smtClean="0"/>
              <a:t>} and a set of FD's S. </a:t>
            </a:r>
          </a:p>
          <a:p>
            <a:pPr marL="88900" lvl="1" indent="-25400" eaLnBrk="1" hangingPunct="1">
              <a:buNone/>
            </a:pPr>
            <a:r>
              <a:rPr lang="en-US" altLang="zh-CN" sz="2400" b="1" dirty="0" smtClean="0"/>
              <a:t>OUTPUT: The closure {A</a:t>
            </a:r>
            <a:r>
              <a:rPr lang="en-US" altLang="zh-CN" sz="2400" b="1" baseline="-10000" dirty="0" smtClean="0"/>
              <a:t>1</a:t>
            </a:r>
            <a:r>
              <a:rPr lang="en-US" altLang="zh-CN" sz="2400" b="1" dirty="0" smtClean="0"/>
              <a:t>,A</a:t>
            </a:r>
            <a:r>
              <a:rPr lang="en-US" altLang="zh-CN" sz="2400" b="1" baseline="-10000" dirty="0" smtClean="0"/>
              <a:t>2</a:t>
            </a:r>
            <a:r>
              <a:rPr lang="en-US" altLang="zh-CN" sz="2400" b="1" dirty="0" smtClean="0"/>
              <a:t>,...,A</a:t>
            </a:r>
            <a:r>
              <a:rPr lang="en-US" altLang="zh-CN" sz="2400" b="1" baseline="-10000" dirty="0" smtClean="0"/>
              <a:t>n</a:t>
            </a:r>
            <a:r>
              <a:rPr lang="en-US" altLang="zh-CN" sz="2400" b="1" dirty="0" smtClean="0"/>
              <a:t>}</a:t>
            </a:r>
            <a:r>
              <a:rPr lang="en-US" altLang="zh-CN" sz="2400" b="1" baseline="30000" dirty="0" smtClean="0"/>
              <a:t>+</a:t>
            </a:r>
            <a:r>
              <a:rPr lang="en-US" altLang="zh-CN" sz="2400" b="1" dirty="0" smtClean="0"/>
              <a:t>. </a:t>
            </a:r>
          </a:p>
          <a:p>
            <a:pPr marL="88900" lvl="1" indent="-25400" eaLnBrk="1" hangingPunct="1">
              <a:buNone/>
            </a:pPr>
            <a:r>
              <a:rPr lang="en-US" altLang="zh-CN" sz="2400" b="1" dirty="0" smtClean="0"/>
              <a:t>STEP:</a:t>
            </a:r>
          </a:p>
          <a:p>
            <a:pPr marL="520700" lvl="1" indent="-457200" eaLnBrk="1" hangingPunct="1">
              <a:buFont typeface="+mj-lt"/>
              <a:buAutoNum type="arabicPeriod"/>
            </a:pPr>
            <a:r>
              <a:rPr lang="en-US" altLang="zh-CN" sz="2400" b="1" dirty="0" smtClean="0"/>
              <a:t>If necessary</a:t>
            </a:r>
            <a:r>
              <a:rPr lang="en-US" altLang="zh-CN" sz="2400" b="1" dirty="0"/>
              <a:t>, split the FD's of S, so </a:t>
            </a:r>
            <a:r>
              <a:rPr lang="en-US" altLang="zh-CN" sz="2400" b="1" dirty="0" smtClean="0"/>
              <a:t>each </a:t>
            </a:r>
            <a:r>
              <a:rPr lang="en-US" altLang="zh-CN" sz="2400" b="1" dirty="0"/>
              <a:t>FD in S </a:t>
            </a:r>
            <a:r>
              <a:rPr lang="en-US" altLang="zh-CN" sz="2400" b="1" dirty="0" smtClean="0"/>
              <a:t>has a </a:t>
            </a:r>
            <a:r>
              <a:rPr lang="en-US" altLang="zh-CN" sz="2400" b="1" dirty="0"/>
              <a:t>single </a:t>
            </a:r>
            <a:r>
              <a:rPr lang="en-US" altLang="zh-CN" sz="2400" b="1" dirty="0" smtClean="0"/>
              <a:t>attribute on </a:t>
            </a:r>
            <a:r>
              <a:rPr lang="en-US" altLang="zh-CN" sz="2400" b="1" dirty="0"/>
              <a:t>the right. </a:t>
            </a:r>
          </a:p>
          <a:p>
            <a:pPr marL="520700" lvl="1" indent="-457200" eaLnBrk="1" hangingPunct="1">
              <a:buFont typeface="+mj-lt"/>
              <a:buAutoNum type="arabicPeriod"/>
            </a:pPr>
            <a:r>
              <a:rPr lang="en-US" altLang="zh-CN" sz="2400" b="1" dirty="0" smtClean="0"/>
              <a:t>Let </a:t>
            </a:r>
            <a:r>
              <a:rPr lang="en-US" altLang="zh-CN" sz="2400" b="1" dirty="0"/>
              <a:t>X be </a:t>
            </a:r>
            <a:r>
              <a:rPr lang="en-US" altLang="zh-CN" sz="2400" b="1" dirty="0" smtClean="0"/>
              <a:t>a </a:t>
            </a:r>
            <a:r>
              <a:rPr lang="en-US" altLang="zh-CN" sz="2400" b="1" dirty="0"/>
              <a:t>set of </a:t>
            </a:r>
            <a:r>
              <a:rPr lang="en-US" altLang="zh-CN" sz="2400" b="1" dirty="0" smtClean="0"/>
              <a:t>attributes that eventually will </a:t>
            </a:r>
            <a:r>
              <a:rPr lang="en-US" altLang="zh-CN" sz="2400" b="1" dirty="0"/>
              <a:t>become the closure. </a:t>
            </a:r>
            <a:r>
              <a:rPr lang="en-US" altLang="zh-CN" sz="2400" b="1" dirty="0" smtClean="0"/>
              <a:t> Initialize </a:t>
            </a:r>
            <a:r>
              <a:rPr lang="en-US" altLang="zh-CN" sz="2400" b="1" dirty="0"/>
              <a:t>X to be </a:t>
            </a:r>
            <a:r>
              <a:rPr lang="en-US" altLang="zh-CN" sz="2400" b="1" dirty="0" smtClean="0"/>
              <a:t>{A</a:t>
            </a:r>
            <a:r>
              <a:rPr lang="en-US" altLang="zh-CN" sz="2400" b="1" baseline="-10000" dirty="0" smtClean="0"/>
              <a:t>1</a:t>
            </a:r>
            <a:r>
              <a:rPr lang="en-US" altLang="zh-CN" sz="2400" b="1" dirty="0" smtClean="0"/>
              <a:t>,A</a:t>
            </a:r>
            <a:r>
              <a:rPr lang="en-US" altLang="zh-CN" sz="2400" b="1" baseline="-10000" dirty="0" smtClean="0"/>
              <a:t>2</a:t>
            </a:r>
            <a:r>
              <a:rPr lang="en-US" altLang="zh-CN" sz="2400" b="1" dirty="0" smtClean="0"/>
              <a:t>,...,A</a:t>
            </a:r>
            <a:r>
              <a:rPr lang="en-US" altLang="zh-CN" sz="2400" b="1" baseline="-10000" dirty="0" smtClean="0"/>
              <a:t>n</a:t>
            </a:r>
            <a:r>
              <a:rPr lang="en-US" altLang="zh-CN" sz="2400" b="1" dirty="0" smtClean="0"/>
              <a:t>}.</a:t>
            </a:r>
          </a:p>
          <a:p>
            <a:pPr marL="520700" lvl="1" indent="-457200" eaLnBrk="1" hangingPunct="1">
              <a:buFont typeface="+mj-lt"/>
              <a:buAutoNum type="arabicPeriod"/>
            </a:pPr>
            <a:r>
              <a:rPr lang="en-US" altLang="zh-CN" sz="2400" b="1" dirty="0" smtClean="0"/>
              <a:t>Repeatedly search </a:t>
            </a:r>
            <a:r>
              <a:rPr lang="en-US" altLang="zh-CN" sz="2400" b="1" dirty="0"/>
              <a:t>for some FD </a:t>
            </a:r>
            <a:r>
              <a:rPr lang="en-US" altLang="zh-CN" sz="2400" b="1" dirty="0" smtClean="0"/>
              <a:t> B</a:t>
            </a:r>
            <a:r>
              <a:rPr lang="en-US" altLang="zh-CN" sz="2400" b="1" baseline="-10000" dirty="0" smtClean="0"/>
              <a:t>1</a:t>
            </a:r>
            <a:r>
              <a:rPr lang="en-US" altLang="zh-CN" sz="2400" b="1" dirty="0" smtClean="0"/>
              <a:t>B</a:t>
            </a:r>
            <a:r>
              <a:rPr lang="en-US" altLang="zh-CN" sz="2400" b="1" baseline="-10000" dirty="0" smtClean="0"/>
              <a:t>2</a:t>
            </a:r>
            <a:r>
              <a:rPr lang="en-US" altLang="zh-CN" sz="2400" b="1" dirty="0"/>
              <a:t>...</a:t>
            </a:r>
            <a:r>
              <a:rPr lang="en-US" altLang="zh-CN" sz="2400" b="1" dirty="0" err="1"/>
              <a:t>B</a:t>
            </a:r>
            <a:r>
              <a:rPr lang="en-US" altLang="zh-CN" sz="2400" b="1" baseline="-10000" dirty="0" err="1"/>
              <a:t>m</a:t>
            </a:r>
            <a:r>
              <a:rPr lang="en-US" altLang="zh-CN" sz="2400" b="1" baseline="-10000" dirty="0"/>
              <a:t> 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C such </a:t>
            </a:r>
            <a:r>
              <a:rPr lang="en-US" altLang="zh-CN" sz="2400" b="1" dirty="0"/>
              <a:t>that all of B</a:t>
            </a:r>
            <a:r>
              <a:rPr lang="en-US" altLang="zh-CN" sz="2400" b="1" baseline="-10000" dirty="0"/>
              <a:t>1,</a:t>
            </a:r>
            <a:r>
              <a:rPr lang="en-US" altLang="zh-CN" sz="2400" b="1" dirty="0"/>
              <a:t>B</a:t>
            </a:r>
            <a:r>
              <a:rPr lang="en-US" altLang="zh-CN" sz="2400" b="1" baseline="-10000" dirty="0"/>
              <a:t>2,</a:t>
            </a:r>
            <a:r>
              <a:rPr lang="en-US" altLang="zh-CN" sz="2400" b="1" dirty="0"/>
              <a:t>...,</a:t>
            </a:r>
            <a:r>
              <a:rPr lang="en-US" altLang="zh-CN" sz="2400" b="1" dirty="0" err="1"/>
              <a:t>B</a:t>
            </a:r>
            <a:r>
              <a:rPr lang="en-US" altLang="zh-CN" sz="2400" b="1" baseline="-10000" dirty="0" err="1"/>
              <a:t>m</a:t>
            </a:r>
            <a:r>
              <a:rPr lang="en-US" altLang="zh-CN" sz="2400" b="1" baseline="-10000" dirty="0"/>
              <a:t> </a:t>
            </a:r>
            <a:r>
              <a:rPr lang="en-US" altLang="zh-CN" sz="2400" b="1" dirty="0" smtClean="0"/>
              <a:t>are </a:t>
            </a:r>
            <a:r>
              <a:rPr lang="en-US" altLang="zh-CN" sz="2400" b="1" dirty="0"/>
              <a:t>in the set of attributes X, but C is not. </a:t>
            </a:r>
            <a:r>
              <a:rPr lang="en-US" altLang="zh-CN" sz="2400" b="1" dirty="0" smtClean="0"/>
              <a:t> Then add </a:t>
            </a:r>
            <a:r>
              <a:rPr lang="en-US" altLang="zh-CN" sz="2400" b="1" dirty="0"/>
              <a:t>C to the set X and repeat the search. </a:t>
            </a:r>
            <a:endParaRPr lang="en-US" altLang="zh-CN" b="1" dirty="0" smtClean="0"/>
          </a:p>
          <a:p>
            <a:pPr marL="520700" lvl="1" indent="-457200" eaLnBrk="1" hangingPunct="1">
              <a:buFont typeface="+mj-lt"/>
              <a:buAutoNum type="arabicPeriod"/>
            </a:pPr>
            <a:r>
              <a:rPr lang="en-US" altLang="zh-CN" sz="2400" b="1" dirty="0" smtClean="0"/>
              <a:t>The </a:t>
            </a:r>
            <a:r>
              <a:rPr lang="en-US" altLang="zh-CN" sz="2400" b="1" dirty="0"/>
              <a:t>set X, after no more attributes can be added to it, is the correct </a:t>
            </a:r>
            <a:r>
              <a:rPr lang="en-US" altLang="zh-CN" sz="2400" b="1" dirty="0" smtClean="0"/>
              <a:t>value </a:t>
            </a:r>
            <a:r>
              <a:rPr lang="en-US" altLang="zh-CN" sz="2400" b="1" dirty="0"/>
              <a:t>of {A</a:t>
            </a:r>
            <a:r>
              <a:rPr lang="en-US" altLang="zh-CN" sz="2400" b="1" baseline="-10000" dirty="0"/>
              <a:t>1</a:t>
            </a:r>
            <a:r>
              <a:rPr lang="en-US" altLang="zh-CN" sz="2400" b="1" dirty="0"/>
              <a:t>,A</a:t>
            </a:r>
            <a:r>
              <a:rPr lang="en-US" altLang="zh-CN" sz="2400" b="1" baseline="-10000" dirty="0"/>
              <a:t>2</a:t>
            </a:r>
            <a:r>
              <a:rPr lang="en-US" altLang="zh-CN" sz="2400" b="1" dirty="0"/>
              <a:t>,...,A</a:t>
            </a:r>
            <a:r>
              <a:rPr lang="en-US" altLang="zh-CN" sz="2400" b="1" baseline="-10000" dirty="0"/>
              <a:t>n</a:t>
            </a:r>
            <a:r>
              <a:rPr lang="en-US" altLang="zh-CN" sz="2400" b="1" dirty="0"/>
              <a:t>}</a:t>
            </a:r>
            <a:r>
              <a:rPr lang="en-US" altLang="zh-CN" sz="2400" b="1" baseline="30000" dirty="0"/>
              <a:t>+</a:t>
            </a:r>
            <a:r>
              <a:rPr lang="en-US" altLang="zh-CN" sz="2400" b="1" dirty="0"/>
              <a:t>. </a:t>
            </a:r>
          </a:p>
          <a:p>
            <a:pPr eaLnBrk="1" hangingPunct="1"/>
            <a:endParaRPr lang="en-US" altLang="zh-CN" sz="2400" b="1" dirty="0" smtClean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8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8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8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8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8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8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8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8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8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8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8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8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8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8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8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8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8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8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8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8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8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470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3.2.4 Computing the Closure </a:t>
            </a:r>
            <a:r>
              <a:rPr lang="en-US" altLang="zh-CN" sz="3200" b="1" smtClean="0"/>
              <a:t>of Attributes</a:t>
            </a:r>
            <a:endParaRPr lang="en-US" altLang="zh-CN" sz="3200" b="1" dirty="0" smtClean="0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064500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CC66"/>
                </a:solidFill>
              </a:rPr>
              <a:t>Example 3.8: (page 77)</a:t>
            </a:r>
            <a:endParaRPr lang="en-US" altLang="zh-CN" sz="2400" b="1" dirty="0" smtClean="0">
              <a:solidFill>
                <a:srgbClr val="99FF99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FF66"/>
                </a:solidFill>
              </a:rPr>
              <a:t>         Let us consider a relation with schema R(A,B,C,D,E,F) and a set of functional dependencies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FF66"/>
                </a:solidFill>
              </a:rPr>
              <a:t>        S: {AB </a:t>
            </a:r>
            <a:r>
              <a:rPr lang="en-US" altLang="zh-CN" sz="2400" b="1" dirty="0" smtClean="0">
                <a:solidFill>
                  <a:srgbClr val="FFFF66"/>
                </a:solidFill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C, BC </a:t>
            </a:r>
            <a:r>
              <a:rPr lang="en-US" altLang="zh-CN" sz="2400" b="1" dirty="0" smtClean="0">
                <a:solidFill>
                  <a:srgbClr val="FFFF66"/>
                </a:solidFill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AD, D </a:t>
            </a:r>
            <a:r>
              <a:rPr lang="en-US" altLang="zh-CN" sz="2400" b="1" dirty="0" smtClean="0">
                <a:solidFill>
                  <a:srgbClr val="FFFF66"/>
                </a:solidFill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E, CF </a:t>
            </a:r>
            <a:r>
              <a:rPr lang="en-US" altLang="zh-CN" sz="2400" b="1" dirty="0" smtClean="0">
                <a:solidFill>
                  <a:srgbClr val="FFFF66"/>
                </a:solidFill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B}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FF66"/>
                </a:solidFill>
              </a:rPr>
              <a:t>    What is the closure of {A, B}, that is, {A, B}</a:t>
            </a:r>
            <a:r>
              <a:rPr lang="en-US" altLang="zh-CN" sz="2400" b="1" baseline="30000" dirty="0" smtClean="0">
                <a:solidFill>
                  <a:srgbClr val="FFFF66"/>
                </a:solidFill>
              </a:rPr>
              <a:t>+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 smtClean="0">
              <a:solidFill>
                <a:srgbClr val="FFFF66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CC66"/>
                </a:solidFill>
              </a:rPr>
              <a:t>Solution</a:t>
            </a:r>
            <a:r>
              <a:rPr lang="zh-CN" altLang="en-US" sz="2400" b="1" dirty="0" smtClean="0">
                <a:solidFill>
                  <a:srgbClr val="FFCC66"/>
                </a:solidFill>
              </a:rPr>
              <a:t>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F</a:t>
            </a:r>
            <a:r>
              <a:rPr lang="en-US" altLang="en-US" sz="2400" b="1" dirty="0" smtClean="0"/>
              <a:t>irst</a:t>
            </a:r>
            <a:r>
              <a:rPr lang="en-US" altLang="zh-CN" sz="2400" b="1" dirty="0" smtClean="0"/>
              <a:t> X</a:t>
            </a:r>
            <a:r>
              <a:rPr lang="en-US" altLang="zh-CN" sz="2400" b="1" baseline="30000" dirty="0" smtClean="0">
                <a:solidFill>
                  <a:srgbClr val="FFFF66"/>
                </a:solidFill>
              </a:rPr>
              <a:t>(0)</a:t>
            </a:r>
            <a:r>
              <a:rPr lang="en-US" altLang="zh-CN" sz="2400" b="1" dirty="0" smtClean="0"/>
              <a:t>={A,B}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	Since AB </a:t>
            </a:r>
            <a:r>
              <a:rPr lang="en-US" altLang="zh-CN" sz="2400" b="1" dirty="0" smtClean="0">
                <a:sym typeface="Symbol" pitchFamily="18" charset="2"/>
              </a:rPr>
              <a:t>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C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so X</a:t>
            </a:r>
            <a:r>
              <a:rPr lang="en-US" altLang="zh-CN" sz="2400" b="1" baseline="30000" dirty="0" smtClean="0">
                <a:solidFill>
                  <a:srgbClr val="FFFF66"/>
                </a:solidFill>
              </a:rPr>
              <a:t>(1)</a:t>
            </a:r>
            <a:r>
              <a:rPr lang="en-US" altLang="zh-CN" sz="2400" b="1" dirty="0" smtClean="0"/>
              <a:t>={A,B,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C</a:t>
            </a:r>
            <a:r>
              <a:rPr lang="en-US" altLang="zh-CN" sz="2400" b="1" dirty="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	Since BC </a:t>
            </a:r>
            <a:r>
              <a:rPr lang="en-US" altLang="zh-CN" sz="2400" b="1" dirty="0" smtClean="0">
                <a:sym typeface="Symbol" pitchFamily="18" charset="2"/>
              </a:rPr>
              <a:t></a:t>
            </a:r>
            <a:r>
              <a:rPr lang="en-US" altLang="zh-CN" sz="2400" b="1" dirty="0" smtClean="0"/>
              <a:t> AD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so BC </a:t>
            </a:r>
            <a:r>
              <a:rPr lang="en-US" altLang="zh-CN" sz="2400" b="1" dirty="0" smtClean="0">
                <a:sym typeface="Symbol" pitchFamily="18" charset="2"/>
              </a:rPr>
              <a:t>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D</a:t>
            </a:r>
            <a:r>
              <a:rPr lang="en-US" altLang="zh-CN" sz="2400" b="1" dirty="0" smtClean="0"/>
              <a:t>, X</a:t>
            </a:r>
            <a:r>
              <a:rPr lang="en-US" altLang="zh-CN" sz="2400" b="1" baseline="30000" dirty="0" smtClean="0">
                <a:solidFill>
                  <a:srgbClr val="FFFF66"/>
                </a:solidFill>
              </a:rPr>
              <a:t>(2)</a:t>
            </a:r>
            <a:r>
              <a:rPr lang="en-US" altLang="zh-CN" sz="2400" b="1" dirty="0" smtClean="0"/>
              <a:t>={A,B,C,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D</a:t>
            </a:r>
            <a:r>
              <a:rPr lang="en-US" altLang="zh-CN" sz="2400" b="1" dirty="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	Since D </a:t>
            </a:r>
            <a:r>
              <a:rPr lang="en-US" altLang="zh-CN" sz="2400" b="1" dirty="0" smtClean="0">
                <a:sym typeface="Symbol" pitchFamily="18" charset="2"/>
              </a:rPr>
              <a:t>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E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so X</a:t>
            </a:r>
            <a:r>
              <a:rPr lang="en-US" altLang="zh-CN" sz="2400" b="1" baseline="30000" dirty="0" smtClean="0">
                <a:solidFill>
                  <a:srgbClr val="FFFF66"/>
                </a:solidFill>
              </a:rPr>
              <a:t>(3)</a:t>
            </a:r>
            <a:r>
              <a:rPr lang="en-US" altLang="zh-CN" sz="2400" b="1" dirty="0" smtClean="0"/>
              <a:t>={A,B,C,D,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E</a:t>
            </a:r>
            <a:r>
              <a:rPr lang="en-US" altLang="zh-CN" sz="2400" b="1" dirty="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	No more dependency can be used, thus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	{A, B}</a:t>
            </a:r>
            <a:r>
              <a:rPr lang="en-US" altLang="zh-CN" sz="2400" b="1" baseline="30000" dirty="0" smtClean="0">
                <a:solidFill>
                  <a:srgbClr val="FFFF66"/>
                </a:solidFill>
              </a:rPr>
              <a:t>+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</a:t>
            </a:r>
            <a:r>
              <a:rPr lang="en-US" altLang="zh-CN" sz="2400" b="1" dirty="0" smtClean="0"/>
              <a:t>= {A,B,C,D,E}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15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91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915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915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915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915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915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8488" cy="685800"/>
          </a:xfrm>
        </p:spPr>
        <p:txBody>
          <a:bodyPr/>
          <a:lstStyle/>
          <a:p>
            <a:pPr algn="l" eaLnBrk="1" hangingPunct="1"/>
            <a:endParaRPr lang="en-US" altLang="zh-CN" sz="3200" b="1" dirty="0" smtClean="0"/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467600" cy="4217988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CC66"/>
                </a:solidFill>
              </a:rPr>
              <a:t>Closures and keys:</a:t>
            </a:r>
          </a:p>
          <a:p>
            <a:pPr lvl="1" eaLnBrk="1" hangingPunct="1"/>
            <a:r>
              <a:rPr lang="en-US" altLang="zh-CN" b="1" dirty="0" smtClean="0"/>
              <a:t>  {A</a:t>
            </a:r>
            <a:r>
              <a:rPr lang="en-US" altLang="zh-CN" b="1" baseline="-10000" dirty="0" smtClean="0"/>
              <a:t>1</a:t>
            </a:r>
            <a:r>
              <a:rPr lang="en-US" altLang="zh-CN" b="1" dirty="0" smtClean="0"/>
              <a:t>, A</a:t>
            </a:r>
            <a:r>
              <a:rPr lang="en-US" altLang="zh-CN" b="1" baseline="-10000" dirty="0" smtClean="0"/>
              <a:t>2</a:t>
            </a:r>
            <a:r>
              <a:rPr lang="en-US" altLang="zh-CN" b="1" dirty="0" smtClean="0"/>
              <a:t>, ..., A</a:t>
            </a:r>
            <a:r>
              <a:rPr lang="en-US" altLang="zh-CN" b="1" baseline="-10000" dirty="0" smtClean="0"/>
              <a:t>n</a:t>
            </a:r>
            <a:r>
              <a:rPr lang="en-US" altLang="zh-CN" b="1" dirty="0" smtClean="0"/>
              <a:t>}</a:t>
            </a:r>
            <a:r>
              <a:rPr lang="en-US" altLang="zh-CN" b="1" baseline="30000" dirty="0" smtClean="0"/>
              <a:t>+</a:t>
            </a:r>
            <a:r>
              <a:rPr lang="en-US" altLang="zh-CN" b="1" dirty="0" smtClean="0"/>
              <a:t> is the </a:t>
            </a:r>
            <a:r>
              <a:rPr lang="en-US" altLang="zh-CN" b="1" i="1" dirty="0" smtClean="0">
                <a:solidFill>
                  <a:srgbClr val="FFFF99"/>
                </a:solidFill>
              </a:rPr>
              <a:t>set of all attributes</a:t>
            </a:r>
            <a:r>
              <a:rPr lang="en-US" altLang="zh-CN" b="1" dirty="0" smtClean="0"/>
              <a:t> if and only if A</a:t>
            </a:r>
            <a:r>
              <a:rPr lang="en-US" altLang="zh-CN" b="1" baseline="-10000" dirty="0" smtClean="0"/>
              <a:t>1</a:t>
            </a:r>
            <a:r>
              <a:rPr lang="en-US" altLang="zh-CN" b="1" dirty="0" smtClean="0"/>
              <a:t>, A</a:t>
            </a:r>
            <a:r>
              <a:rPr lang="en-US" altLang="zh-CN" b="1" baseline="-10000" dirty="0" smtClean="0"/>
              <a:t>2</a:t>
            </a:r>
            <a:r>
              <a:rPr lang="en-US" altLang="zh-CN" b="1" dirty="0" smtClean="0"/>
              <a:t>, ... , A</a:t>
            </a:r>
            <a:r>
              <a:rPr lang="en-US" altLang="zh-CN" b="1" baseline="-10000" dirty="0" smtClean="0"/>
              <a:t>n</a:t>
            </a:r>
            <a:r>
              <a:rPr lang="en-US" altLang="zh-CN" b="1" dirty="0" smtClean="0"/>
              <a:t> is a </a:t>
            </a:r>
            <a:r>
              <a:rPr lang="en-US" altLang="zh-CN" b="1" i="1" dirty="0" err="1" smtClean="0">
                <a:solidFill>
                  <a:srgbClr val="FFFF99"/>
                </a:solidFill>
              </a:rPr>
              <a:t>superkey</a:t>
            </a:r>
            <a:r>
              <a:rPr lang="en-US" altLang="zh-CN" b="1" dirty="0" smtClean="0">
                <a:solidFill>
                  <a:srgbClr val="FFFF99"/>
                </a:solidFill>
              </a:rPr>
              <a:t> </a:t>
            </a:r>
            <a:r>
              <a:rPr lang="en-US" altLang="zh-CN" b="1" dirty="0" smtClean="0"/>
              <a:t>for the relation.</a:t>
            </a:r>
          </a:p>
          <a:p>
            <a:pPr eaLnBrk="1" hangingPunct="1"/>
            <a:r>
              <a:rPr lang="en-US" altLang="zh-CN" b="1" dirty="0">
                <a:solidFill>
                  <a:srgbClr val="FFFF99"/>
                </a:solidFill>
              </a:rPr>
              <a:t>The Closure Algorithm claims(</a:t>
            </a:r>
            <a:r>
              <a:rPr lang="zh-CN" altLang="en-US" b="1" dirty="0">
                <a:solidFill>
                  <a:srgbClr val="FFFF99"/>
                </a:solidFill>
              </a:rPr>
              <a:t>导出</a:t>
            </a:r>
            <a:r>
              <a:rPr lang="en-US" altLang="zh-CN" b="1" dirty="0">
                <a:solidFill>
                  <a:srgbClr val="FFFF99"/>
                </a:solidFill>
              </a:rPr>
              <a:t>) </a:t>
            </a:r>
            <a:r>
              <a:rPr lang="en-US" altLang="zh-CN" b="1" dirty="0">
                <a:solidFill>
                  <a:srgbClr val="FFCC66"/>
                </a:solidFill>
              </a:rPr>
              <a:t>only </a:t>
            </a:r>
            <a:r>
              <a:rPr lang="en-US" altLang="zh-CN" b="1" dirty="0">
                <a:solidFill>
                  <a:srgbClr val="FFFF99"/>
                </a:solidFill>
              </a:rPr>
              <a:t>True FD’s</a:t>
            </a:r>
            <a:r>
              <a:rPr lang="en-US" altLang="zh-CN" b="1" dirty="0" smtClean="0">
                <a:solidFill>
                  <a:srgbClr val="FFFF99"/>
                </a:solidFill>
              </a:rPr>
              <a:t>.</a:t>
            </a:r>
            <a:endParaRPr lang="en-US" altLang="zh-CN" b="1" dirty="0">
              <a:solidFill>
                <a:srgbClr val="FFFF99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99"/>
                </a:solidFill>
              </a:rPr>
              <a:t>The Closure Algorithm Discovers </a:t>
            </a:r>
            <a:r>
              <a:rPr lang="en-US" altLang="zh-CN" b="1" dirty="0">
                <a:solidFill>
                  <a:srgbClr val="FFCC66"/>
                </a:solidFill>
              </a:rPr>
              <a:t>all </a:t>
            </a:r>
            <a:r>
              <a:rPr lang="en-US" altLang="zh-CN" b="1" dirty="0">
                <a:solidFill>
                  <a:srgbClr val="FFFF99"/>
                </a:solidFill>
              </a:rPr>
              <a:t>True FD’s.</a:t>
            </a:r>
          </a:p>
          <a:p>
            <a:pPr lvl="1" eaLnBrk="1" hangingPunct="1"/>
            <a:r>
              <a:rPr lang="en-US" altLang="zh-CN" sz="3200" b="1" dirty="0" smtClean="0"/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62950" cy="685800"/>
          </a:xfrm>
        </p:spPr>
        <p:txBody>
          <a:bodyPr/>
          <a:lstStyle/>
          <a:p>
            <a:pPr algn="l" eaLnBrk="1" hangingPunct="1"/>
            <a:endParaRPr lang="en-US" altLang="zh-CN" sz="3200" b="1" dirty="0" smtClean="0"/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135937" cy="5040312"/>
          </a:xfrm>
        </p:spPr>
        <p:txBody>
          <a:bodyPr/>
          <a:lstStyle/>
          <a:p>
            <a:pPr marL="609600" indent="-609600" eaLnBrk="1" hangingPunct="1"/>
            <a:r>
              <a:rPr lang="zh-CN" altLang="zh-CN" sz="2800" b="1" dirty="0" smtClean="0">
                <a:solidFill>
                  <a:srgbClr val="FFCC66"/>
                </a:solidFill>
              </a:rPr>
              <a:t>Example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 3.9</a:t>
            </a:r>
            <a:r>
              <a:rPr lang="zh-CN" altLang="zh-CN" sz="2800" b="1" dirty="0" smtClean="0">
                <a:solidFill>
                  <a:srgbClr val="FFCC66"/>
                </a:solidFill>
              </a:rPr>
              <a:t>: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        </a:t>
            </a:r>
            <a:r>
              <a:rPr lang="zh-CN" altLang="zh-CN" sz="2800" b="1" dirty="0" smtClean="0"/>
              <a:t>Let us consider a relation with schema R(A,B,C,D,E,F) and a set of functional dependencies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zh-CN" sz="2800" b="1" dirty="0" smtClean="0"/>
              <a:t>        S: {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AB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zh-CN" altLang="zh-CN" sz="2800" b="1" dirty="0" smtClean="0"/>
              <a:t> C, BC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zh-CN" altLang="zh-CN" sz="2800" b="1" dirty="0" smtClean="0"/>
              <a:t> AD, D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zh-CN" altLang="zh-CN" sz="2800" b="1" dirty="0" smtClean="0"/>
              <a:t> E, CF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zh-CN" altLang="zh-CN" sz="2800" b="1" dirty="0" smtClean="0"/>
              <a:t> B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}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       </a:t>
            </a:r>
            <a:r>
              <a:rPr lang="zh-CN" altLang="zh-CN" sz="2800" b="1" dirty="0" smtClean="0">
                <a:solidFill>
                  <a:srgbClr val="FFCC66"/>
                </a:solidFill>
              </a:rPr>
              <a:t>Please test whether AB </a:t>
            </a:r>
            <a:r>
              <a:rPr lang="en-US" altLang="zh-CN" sz="2800" b="1" dirty="0" smtClean="0">
                <a:solidFill>
                  <a:srgbClr val="FFCC66"/>
                </a:solidFill>
                <a:sym typeface="Symbol" pitchFamily="18" charset="2"/>
              </a:rPr>
              <a:t></a:t>
            </a:r>
            <a:r>
              <a:rPr lang="zh-CN" altLang="zh-CN" sz="2800" b="1" dirty="0" smtClean="0">
                <a:solidFill>
                  <a:srgbClr val="FFCC66"/>
                </a:solidFill>
              </a:rPr>
              <a:t> D and D </a:t>
            </a:r>
            <a:r>
              <a:rPr lang="en-US" altLang="zh-CN" sz="2800" b="1" dirty="0" smtClean="0">
                <a:solidFill>
                  <a:srgbClr val="FFCC66"/>
                </a:solidFill>
                <a:sym typeface="Symbol" pitchFamily="18" charset="2"/>
              </a:rPr>
              <a:t></a:t>
            </a:r>
            <a:r>
              <a:rPr lang="zh-CN" altLang="zh-CN" sz="2800" b="1" dirty="0" smtClean="0">
                <a:solidFill>
                  <a:srgbClr val="FFCC66"/>
                </a:solidFill>
              </a:rPr>
              <a:t> A follow from the dependencies of S?</a:t>
            </a:r>
            <a:r>
              <a:rPr lang="zh-CN" altLang="zh-CN" sz="2800" dirty="0" smtClean="0">
                <a:solidFill>
                  <a:srgbClr val="FFCC66"/>
                </a:solidFill>
              </a:rPr>
              <a:t> </a:t>
            </a:r>
            <a:endParaRPr lang="en-US" altLang="zh-CN" sz="2800" dirty="0" smtClean="0">
              <a:solidFill>
                <a:srgbClr val="FFCC66"/>
              </a:solidFill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CN" sz="28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{A, B}</a:t>
            </a:r>
            <a:r>
              <a:rPr lang="en-US" altLang="zh-CN" sz="2800" b="1" baseline="30000" dirty="0" smtClean="0">
                <a:solidFill>
                  <a:srgbClr val="FFFF66"/>
                </a:solidFill>
              </a:rPr>
              <a:t>+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 </a:t>
            </a:r>
            <a:r>
              <a:rPr lang="en-US" altLang="zh-CN" sz="2800" b="1" dirty="0" smtClean="0"/>
              <a:t>={A, B, C, D, E}, </a:t>
            </a:r>
            <a:r>
              <a:rPr lang="zh-CN" altLang="zh-CN" sz="2800" b="1" dirty="0" smtClean="0"/>
              <a:t>AB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zh-CN" altLang="zh-CN" sz="2800" b="1" dirty="0" smtClean="0"/>
              <a:t> D </a:t>
            </a:r>
            <a:r>
              <a:rPr lang="en-US" altLang="zh-CN" sz="2800" b="1" dirty="0" smtClean="0"/>
              <a:t> follows from S.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{D}</a:t>
            </a:r>
            <a:r>
              <a:rPr lang="en-US" altLang="zh-CN" sz="2800" b="1" baseline="30000" dirty="0" smtClean="0">
                <a:solidFill>
                  <a:srgbClr val="FFFF66"/>
                </a:solidFill>
              </a:rPr>
              <a:t>+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 </a:t>
            </a:r>
            <a:r>
              <a:rPr lang="en-US" altLang="zh-CN" sz="2800" b="1" dirty="0" smtClean="0"/>
              <a:t>={D, E}, </a:t>
            </a:r>
            <a:r>
              <a:rPr lang="zh-CN" altLang="zh-CN" sz="2800" b="1" dirty="0" smtClean="0"/>
              <a:t>D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zh-CN" altLang="zh-CN" sz="2800" b="1" dirty="0" smtClean="0"/>
              <a:t> A </a:t>
            </a:r>
            <a:r>
              <a:rPr lang="en-US" altLang="zh-CN" sz="2800" b="1" dirty="0" smtClean="0"/>
              <a:t>does not follow from S.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2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2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2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2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3429000"/>
            <a:ext cx="732024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497887" cy="11430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3.3 Design </a:t>
            </a:r>
            <a:r>
              <a:rPr lang="en-US" altLang="zh-CN" sz="3200" b="1" smtClean="0"/>
              <a:t>of Relational Database Schemas</a:t>
            </a:r>
            <a:endParaRPr lang="en-US" altLang="zh-CN" sz="3200" b="1" dirty="0" smtClean="0"/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96975"/>
            <a:ext cx="7918450" cy="2232025"/>
          </a:xfrm>
        </p:spPr>
        <p:txBody>
          <a:bodyPr/>
          <a:lstStyle/>
          <a:p>
            <a:pPr algn="just" eaLnBrk="1" hangingPunct="1"/>
            <a:r>
              <a:rPr lang="en-US" altLang="zh-CN" sz="2800" b="1" smtClean="0">
                <a:solidFill>
                  <a:srgbClr val="FFCC66"/>
                </a:solidFill>
              </a:rPr>
              <a:t>Causes of redundancy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(</a:t>
            </a:r>
            <a:r>
              <a:rPr lang="zh-CN" altLang="en-US" sz="2800" b="1" dirty="0" smtClean="0">
                <a:solidFill>
                  <a:srgbClr val="FFCC66"/>
                </a:solidFill>
              </a:rPr>
              <a:t>冗余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)</a:t>
            </a:r>
            <a:r>
              <a:rPr lang="zh-CN" altLang="en-US" sz="2800" b="1" dirty="0" smtClean="0">
                <a:solidFill>
                  <a:srgbClr val="FFCC66"/>
                </a:solidFill>
              </a:rPr>
              <a:t>： </a:t>
            </a:r>
            <a:endParaRPr lang="zh-CN" altLang="en-US" sz="2800" b="1" dirty="0" smtClean="0">
              <a:solidFill>
                <a:srgbClr val="FFCC66"/>
              </a:solidFill>
              <a:latin typeface="宋体" pitchFamily="2" charset="-122"/>
            </a:endParaRPr>
          </a:p>
          <a:p>
            <a:pPr lvl="1" algn="just" eaLnBrk="1" hangingPunct="1"/>
            <a:r>
              <a:rPr lang="en-US" altLang="zh-CN" sz="2400" b="1" smtClean="0"/>
              <a:t>A fact is repeated </a:t>
            </a:r>
            <a:r>
              <a:rPr lang="en-US" altLang="zh-CN" sz="2400" b="1" dirty="0" smtClean="0"/>
              <a:t>in </a:t>
            </a:r>
            <a:r>
              <a:rPr lang="en-US" altLang="zh-CN" sz="2400" b="1" smtClean="0"/>
              <a:t>more than </a:t>
            </a:r>
            <a:r>
              <a:rPr lang="en-US" altLang="zh-CN" sz="2400" b="1" dirty="0" smtClean="0"/>
              <a:t>one tuple.</a:t>
            </a:r>
            <a:r>
              <a:rPr lang="en-US" altLang="zh-CN" sz="2400" dirty="0" smtClean="0"/>
              <a:t> </a:t>
            </a:r>
            <a:endParaRPr lang="en-US" altLang="zh-CN" sz="2400" b="1" dirty="0" smtClean="0"/>
          </a:p>
          <a:p>
            <a:pPr lvl="1" algn="just" eaLnBrk="1" hangingPunct="1"/>
            <a:r>
              <a:rPr lang="en-US" altLang="zh-CN" sz="2400" b="1" dirty="0" smtClean="0"/>
              <a:t>The most </a:t>
            </a:r>
            <a:r>
              <a:rPr lang="en-US" altLang="zh-CN" sz="2400" b="1" smtClean="0"/>
              <a:t>common cause </a:t>
            </a:r>
            <a:r>
              <a:rPr lang="en-US" altLang="zh-CN" sz="2400" b="1" dirty="0" smtClean="0"/>
              <a:t>for </a:t>
            </a:r>
            <a:r>
              <a:rPr lang="en-US" altLang="zh-CN" sz="2400" b="1" smtClean="0"/>
              <a:t>the redundancy: attemps </a:t>
            </a:r>
            <a:r>
              <a:rPr lang="en-US" altLang="zh-CN" sz="2400" b="1" dirty="0" smtClean="0"/>
              <a:t>to group into </a:t>
            </a:r>
            <a:r>
              <a:rPr lang="en-US" altLang="zh-CN" sz="2400" b="1" smtClean="0"/>
              <a:t>one relation both </a:t>
            </a:r>
            <a:r>
              <a:rPr lang="en-US" altLang="zh-CN" sz="2400" b="1" smtClean="0">
                <a:solidFill>
                  <a:srgbClr val="FFFF00"/>
                </a:solidFill>
              </a:rPr>
              <a:t>single-value and multivalued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properties</a:t>
            </a:r>
            <a:r>
              <a:rPr lang="en-US" altLang="zh-CN" sz="2400" b="1" dirty="0" smtClean="0"/>
              <a:t> </a:t>
            </a:r>
            <a:r>
              <a:rPr lang="en-US" altLang="zh-CN" sz="2400" b="1" smtClean="0"/>
              <a:t>of an </a:t>
            </a:r>
            <a:r>
              <a:rPr lang="en-US" altLang="zh-CN" sz="2400" b="1" dirty="0" smtClean="0"/>
              <a:t>object.</a:t>
            </a:r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32" name="Text Box 136"/>
          <p:cNvSpPr txBox="1">
            <a:spLocks noChangeArrowheads="1"/>
          </p:cNvSpPr>
          <p:nvPr/>
        </p:nvSpPr>
        <p:spPr bwMode="auto">
          <a:xfrm>
            <a:off x="107950" y="3500438"/>
            <a:ext cx="122396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dirty="0" smtClean="0">
                <a:solidFill>
                  <a:srgbClr val="FFC000"/>
                </a:solidFill>
              </a:rPr>
              <a:t>Example</a:t>
            </a:r>
            <a:r>
              <a:rPr lang="en-US" altLang="zh-CN" sz="1800" dirty="0">
                <a:solidFill>
                  <a:srgbClr val="FFC000"/>
                </a:solidFill>
              </a:rPr>
              <a:t>:</a:t>
            </a:r>
          </a:p>
          <a:p>
            <a:pPr eaLnBrk="1" hangingPunct="1"/>
            <a:endParaRPr lang="en-US" altLang="zh-CN" sz="1800" dirty="0"/>
          </a:p>
        </p:txBody>
      </p:sp>
      <p:sp>
        <p:nvSpPr>
          <p:cNvPr id="419979" name="AutoShape 139"/>
          <p:cNvSpPr>
            <a:spLocks noChangeArrowheads="1"/>
          </p:cNvSpPr>
          <p:nvPr/>
        </p:nvSpPr>
        <p:spPr bwMode="auto">
          <a:xfrm>
            <a:off x="4211961" y="3931394"/>
            <a:ext cx="2376264" cy="100977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</a:ln>
          <a:ex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3.3.1  Anomalies</a:t>
            </a:r>
            <a:r>
              <a:rPr lang="en-US" altLang="zh-CN" sz="3200" b="1" dirty="0" smtClean="0"/>
              <a:t>(</a:t>
            </a:r>
            <a:r>
              <a:rPr lang="zh-CN" altLang="en-US" sz="3200" b="1" dirty="0" smtClean="0"/>
              <a:t>异常</a:t>
            </a:r>
            <a:r>
              <a:rPr lang="en-US" altLang="zh-CN" sz="3200" b="1" dirty="0" smtClean="0"/>
              <a:t>)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5449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solidFill>
                  <a:srgbClr val="FFCC66"/>
                </a:solidFill>
              </a:rPr>
              <a:t>Anomaly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 smtClean="0"/>
              <a:t>即不符合规范的设计，导致操作数据库时，出现影响数据一致性的现象。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/>
              <a:t>Goal of relational schema </a:t>
            </a:r>
            <a:r>
              <a:rPr lang="en-US" altLang="zh-CN" sz="2400" b="1" dirty="0" smtClean="0"/>
              <a:t>design is </a:t>
            </a:r>
            <a:r>
              <a:rPr lang="en-US" altLang="zh-CN" sz="2400" b="1" smtClean="0"/>
              <a:t>to avoid anomalies</a:t>
            </a:r>
            <a:r>
              <a:rPr lang="en-US" altLang="zh-CN" sz="2400" b="1" dirty="0" smtClean="0"/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10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solidFill>
                  <a:srgbClr val="FFCC66"/>
                </a:solidFill>
              </a:rPr>
              <a:t>The principal 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kinds </a:t>
            </a:r>
            <a:r>
              <a:rPr lang="en-US" altLang="zh-CN" sz="2800" b="1" smtClean="0">
                <a:solidFill>
                  <a:srgbClr val="FFCC66"/>
                </a:solidFill>
              </a:rPr>
              <a:t>of anomalies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i="1" smtClean="0">
                <a:solidFill>
                  <a:srgbClr val="FFFF00"/>
                </a:solidFill>
              </a:rPr>
              <a:t>Redundancy</a:t>
            </a:r>
            <a:r>
              <a:rPr lang="en-US" altLang="zh-CN" sz="2400" b="1" i="1" dirty="0" smtClean="0">
                <a:solidFill>
                  <a:srgbClr val="FFFF00"/>
                </a:solidFill>
              </a:rPr>
              <a:t>(</a:t>
            </a:r>
            <a:r>
              <a:rPr lang="zh-CN" altLang="en-US" sz="2400" b="1" i="1" dirty="0" smtClean="0">
                <a:solidFill>
                  <a:srgbClr val="FFFF00"/>
                </a:solidFill>
              </a:rPr>
              <a:t>冗余</a:t>
            </a:r>
            <a:r>
              <a:rPr lang="en-US" altLang="zh-CN" sz="2400" b="1" i="1" smtClean="0">
                <a:solidFill>
                  <a:srgbClr val="FFFF00"/>
                </a:solidFill>
              </a:rPr>
              <a:t>):</a:t>
            </a:r>
            <a:r>
              <a:rPr lang="en-US" altLang="zh-CN" sz="2400" b="1" smtClean="0"/>
              <a:t> Information may be repeated unnecessarily in several </a:t>
            </a:r>
            <a:r>
              <a:rPr lang="en-US" altLang="zh-CN" sz="2400" b="1" dirty="0" err="1" smtClean="0"/>
              <a:t>tupels</a:t>
            </a:r>
            <a:r>
              <a:rPr lang="en-US" altLang="zh-CN" sz="2400" b="1" dirty="0" smtClean="0"/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b="1" i="1" smtClean="0">
                <a:solidFill>
                  <a:srgbClr val="FFFF00"/>
                </a:solidFill>
              </a:rPr>
              <a:t>Update Anomalies</a:t>
            </a:r>
            <a:r>
              <a:rPr lang="en-US" altLang="zh-CN" sz="2400" b="1" i="1" dirty="0" smtClean="0">
                <a:solidFill>
                  <a:srgbClr val="FFFF00"/>
                </a:solidFill>
              </a:rPr>
              <a:t>(</a:t>
            </a:r>
            <a:r>
              <a:rPr lang="zh-CN" altLang="en-US" sz="2400" b="1" i="1" dirty="0" smtClean="0">
                <a:solidFill>
                  <a:srgbClr val="FFFF00"/>
                </a:solidFill>
              </a:rPr>
              <a:t>更新异常</a:t>
            </a:r>
            <a:r>
              <a:rPr lang="en-US" altLang="zh-CN" sz="2400" b="1" i="1" dirty="0" smtClean="0">
                <a:solidFill>
                  <a:srgbClr val="FFFF00"/>
                </a:solidFill>
              </a:rPr>
              <a:t>):</a:t>
            </a:r>
            <a:r>
              <a:rPr lang="en-US" altLang="zh-CN" sz="2400" b="1" dirty="0" smtClean="0"/>
              <a:t> </a:t>
            </a:r>
            <a:r>
              <a:rPr lang="en-US" altLang="zh-CN" sz="2400" b="1" smtClean="0"/>
              <a:t>We may change information </a:t>
            </a:r>
            <a:r>
              <a:rPr lang="en-US" altLang="zh-CN" sz="2400" b="1" dirty="0" smtClean="0"/>
              <a:t>in one tuple </a:t>
            </a:r>
            <a:r>
              <a:rPr lang="en-US" altLang="zh-CN" sz="2400" b="1" smtClean="0"/>
              <a:t>but leave the same information unchanged in another</a:t>
            </a:r>
            <a:r>
              <a:rPr lang="en-US" altLang="zh-CN" sz="2400" b="1" dirty="0" smtClean="0"/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b="1" i="1" smtClean="0">
                <a:solidFill>
                  <a:srgbClr val="FFFF00"/>
                </a:solidFill>
              </a:rPr>
              <a:t>Deletion Anomalies</a:t>
            </a:r>
            <a:r>
              <a:rPr lang="en-US" altLang="zh-CN" sz="2400" b="1" i="1" dirty="0" smtClean="0">
                <a:solidFill>
                  <a:srgbClr val="FFFF00"/>
                </a:solidFill>
              </a:rPr>
              <a:t>(</a:t>
            </a:r>
            <a:r>
              <a:rPr lang="zh-CN" altLang="en-US" sz="2400" b="1" i="1" dirty="0" smtClean="0">
                <a:solidFill>
                  <a:srgbClr val="FFFF00"/>
                </a:solidFill>
              </a:rPr>
              <a:t>删除异常</a:t>
            </a:r>
            <a:r>
              <a:rPr lang="en-US" altLang="zh-CN" sz="2400" b="1" i="1" dirty="0" smtClean="0">
                <a:solidFill>
                  <a:srgbClr val="FFFF00"/>
                </a:solidFill>
              </a:rPr>
              <a:t>).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b="1" smtClean="0"/>
              <a:t>If</a:t>
            </a:r>
            <a:r>
              <a:rPr lang="en-US" altLang="zh-CN" sz="2400" b="1" smtClean="0">
                <a:solidFill>
                  <a:srgbClr val="FFFF00"/>
                </a:solidFill>
              </a:rPr>
              <a:t> </a:t>
            </a:r>
            <a:r>
              <a:rPr lang="en-US" altLang="zh-CN" sz="2400" b="1" smtClean="0"/>
              <a:t>a </a:t>
            </a:r>
            <a:r>
              <a:rPr lang="en-US" altLang="zh-CN" sz="2400" b="1" dirty="0" smtClean="0"/>
              <a:t>set </a:t>
            </a:r>
            <a:r>
              <a:rPr lang="en-US" altLang="zh-CN" sz="2400" b="1" smtClean="0"/>
              <a:t>of values </a:t>
            </a:r>
            <a:r>
              <a:rPr lang="en-US" altLang="zh-CN" sz="2400" b="1" dirty="0" smtClean="0"/>
              <a:t>becomes empty, </a:t>
            </a:r>
            <a:r>
              <a:rPr lang="en-US" altLang="zh-CN" sz="2400" b="1" smtClean="0"/>
              <a:t>we may </a:t>
            </a:r>
            <a:r>
              <a:rPr lang="en-US" altLang="zh-CN" sz="2400" b="1" dirty="0" smtClean="0"/>
              <a:t>lose </a:t>
            </a:r>
            <a:r>
              <a:rPr lang="en-US" altLang="zh-CN" sz="2400" b="1" smtClean="0"/>
              <a:t>other information as a </a:t>
            </a:r>
            <a:r>
              <a:rPr lang="en-US" altLang="zh-CN" sz="2400" b="1" i="1" dirty="0" smtClean="0">
                <a:solidFill>
                  <a:srgbClr val="FFCCCC"/>
                </a:solidFill>
              </a:rPr>
              <a:t>side effect(</a:t>
            </a:r>
            <a:r>
              <a:rPr lang="zh-CN" altLang="en-US" sz="2400" b="1" i="1" dirty="0" smtClean="0">
                <a:solidFill>
                  <a:srgbClr val="FFCCCC"/>
                </a:solidFill>
              </a:rPr>
              <a:t>副作用</a:t>
            </a:r>
            <a:r>
              <a:rPr lang="en-US" altLang="zh-CN" sz="2400" b="1" i="1" dirty="0" smtClean="0">
                <a:solidFill>
                  <a:srgbClr val="FFCCCC"/>
                </a:solidFill>
              </a:rPr>
              <a:t>)</a:t>
            </a:r>
            <a:r>
              <a:rPr lang="en-US" altLang="zh-CN" sz="2400" b="1" dirty="0" smtClean="0"/>
              <a:t>.</a:t>
            </a:r>
            <a:endParaRPr lang="en-US" altLang="zh-CN" sz="24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4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4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4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4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8488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3.1 Functional </a:t>
            </a:r>
            <a:r>
              <a:rPr lang="en-US" altLang="zh-CN" sz="3200" b="1" dirty="0" smtClean="0"/>
              <a:t>Dependencies(</a:t>
            </a:r>
            <a:r>
              <a:rPr lang="zh-CN" altLang="en-US" sz="3200" b="1" dirty="0" smtClean="0"/>
              <a:t>函数依赖</a:t>
            </a:r>
            <a:r>
              <a:rPr lang="en-US" altLang="zh-CN" sz="3200" b="1" dirty="0" smtClean="0"/>
              <a:t>)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064500" cy="4752975"/>
          </a:xfrm>
        </p:spPr>
        <p:txBody>
          <a:bodyPr/>
          <a:lstStyle/>
          <a:p>
            <a:pPr algn="just" eaLnBrk="1" hangingPunct="1">
              <a:spcBef>
                <a:spcPct val="40000"/>
              </a:spcBef>
            </a:pPr>
            <a:r>
              <a:rPr lang="en-US" altLang="zh-CN" sz="2800" b="1" dirty="0" smtClean="0">
                <a:solidFill>
                  <a:srgbClr val="FFFF66"/>
                </a:solidFill>
              </a:rPr>
              <a:t>It is common </a:t>
            </a:r>
            <a:r>
              <a:rPr lang="en-US" altLang="zh-CN" sz="2800" b="1" smtClean="0">
                <a:solidFill>
                  <a:srgbClr val="FFFF66"/>
                </a:solidFill>
              </a:rPr>
              <a:t>for an initial relational schema to have 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room for improvement</a:t>
            </a:r>
            <a:r>
              <a:rPr lang="en-US" altLang="zh-CN" sz="2800" b="1" smtClean="0">
                <a:solidFill>
                  <a:srgbClr val="FFFF66"/>
                </a:solidFill>
              </a:rPr>
              <a:t>, especially by eliminating redundancy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(</a:t>
            </a:r>
            <a:r>
              <a:rPr lang="zh-CN" altLang="en-US" sz="2800" b="1" dirty="0" smtClean="0">
                <a:solidFill>
                  <a:srgbClr val="FFFF66"/>
                </a:solidFill>
              </a:rPr>
              <a:t>消除冗余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).</a:t>
            </a:r>
          </a:p>
          <a:p>
            <a:pPr algn="just" eaLnBrk="1" hangingPunct="1">
              <a:spcBef>
                <a:spcPct val="40000"/>
              </a:spcBef>
            </a:pPr>
            <a:r>
              <a:rPr lang="en-US" altLang="zh-CN" sz="2800" b="1" dirty="0" smtClean="0">
                <a:solidFill>
                  <a:srgbClr val="FFFF66"/>
                </a:solidFill>
              </a:rPr>
              <a:t>There </a:t>
            </a:r>
            <a:r>
              <a:rPr lang="en-US" altLang="zh-CN" sz="2800" b="1" smtClean="0">
                <a:solidFill>
                  <a:srgbClr val="FFFF66"/>
                </a:solidFill>
              </a:rPr>
              <a:t>is a 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design theory </a:t>
            </a:r>
            <a:r>
              <a:rPr lang="en-US" altLang="zh-CN" sz="2800" b="1" smtClean="0">
                <a:solidFill>
                  <a:srgbClr val="FFFF66"/>
                </a:solidFill>
              </a:rPr>
              <a:t>for relations that 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lets </a:t>
            </a:r>
            <a:r>
              <a:rPr lang="en-US" altLang="zh-CN" sz="2800" b="1" smtClean="0">
                <a:solidFill>
                  <a:srgbClr val="FFFF66"/>
                </a:solidFill>
              </a:rPr>
              <a:t>us examine a design carefully and make improvements based on a 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few simple principles.</a:t>
            </a:r>
          </a:p>
          <a:p>
            <a:pPr algn="just" eaLnBrk="1" hangingPunct="1">
              <a:spcBef>
                <a:spcPct val="40000"/>
              </a:spcBef>
            </a:pPr>
            <a:r>
              <a:rPr lang="en-US" altLang="zh-CN" sz="2800" b="1" dirty="0" smtClean="0">
                <a:solidFill>
                  <a:srgbClr val="FFFF66"/>
                </a:solidFill>
              </a:rPr>
              <a:t>Our </a:t>
            </a:r>
            <a:r>
              <a:rPr lang="en-US" altLang="zh-CN" sz="2800" b="1" smtClean="0">
                <a:solidFill>
                  <a:srgbClr val="FFFF66"/>
                </a:solidFill>
              </a:rPr>
              <a:t>discussion starts 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with </a:t>
            </a:r>
            <a:r>
              <a:rPr lang="en-US" altLang="zh-CN" sz="2800" b="1" smtClean="0">
                <a:solidFill>
                  <a:srgbClr val="FFFF66"/>
                </a:solidFill>
              </a:rPr>
              <a:t>“functional 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dependencies</a:t>
            </a:r>
            <a:r>
              <a:rPr lang="en-US" altLang="zh-CN" sz="2800" b="1" smtClean="0">
                <a:solidFill>
                  <a:srgbClr val="FFFF66"/>
                </a:solidFill>
              </a:rPr>
              <a:t>”, a generalization 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of </a:t>
            </a:r>
            <a:r>
              <a:rPr lang="en-US" altLang="zh-CN" sz="2800" b="1" smtClean="0">
                <a:solidFill>
                  <a:srgbClr val="FFFF66"/>
                </a:solidFill>
              </a:rPr>
              <a:t>the idea of a 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key </a:t>
            </a:r>
            <a:r>
              <a:rPr lang="en-US" altLang="zh-CN" sz="2800" b="1" smtClean="0">
                <a:solidFill>
                  <a:srgbClr val="FFFF66"/>
                </a:solidFill>
              </a:rPr>
              <a:t>for a relation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.</a:t>
            </a:r>
            <a:endParaRPr lang="en-US" altLang="zh-CN" sz="2800" b="1" dirty="0" smtClean="0">
              <a:solidFill>
                <a:srgbClr val="FFFF66"/>
              </a:solidFill>
              <a:latin typeface="宋体" pitchFamily="2" charset="-122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zh-CN" sz="2800" b="1" dirty="0" smtClean="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152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3.5.1 Definition of </a:t>
            </a:r>
            <a:r>
              <a:rPr lang="en-US" altLang="zh-CN" sz="3200" b="1" smtClean="0"/>
              <a:t>Third Normal </a:t>
            </a:r>
            <a:r>
              <a:rPr lang="en-US" altLang="zh-CN" sz="3200" b="1" dirty="0" smtClean="0"/>
              <a:t>Form</a:t>
            </a:r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135938" cy="5113337"/>
          </a:xfrm>
        </p:spPr>
        <p:txBody>
          <a:bodyPr/>
          <a:lstStyle/>
          <a:p>
            <a:pPr algn="just" eaLnBrk="1" hangingPunct="1"/>
            <a:r>
              <a:rPr lang="en-US" altLang="zh-CN" sz="2800" b="1" dirty="0" smtClean="0">
                <a:solidFill>
                  <a:srgbClr val="FFCC66"/>
                </a:solidFill>
              </a:rPr>
              <a:t>A relation R is in third normal form (3NF) if: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Whenever A</a:t>
            </a:r>
            <a:r>
              <a:rPr lang="en-US" altLang="zh-CN" sz="2800" b="1" baseline="-10000" dirty="0" smtClean="0"/>
              <a:t>1</a:t>
            </a:r>
            <a:r>
              <a:rPr lang="en-US" altLang="zh-CN" sz="2800" b="1" dirty="0" smtClean="0"/>
              <a:t>A</a:t>
            </a:r>
            <a:r>
              <a:rPr lang="en-US" altLang="zh-CN" sz="2800" b="1" baseline="-10000" dirty="0" smtClean="0"/>
              <a:t>2</a:t>
            </a:r>
            <a:r>
              <a:rPr lang="en-US" altLang="zh-CN" sz="2800" b="1" dirty="0" smtClean="0"/>
              <a:t>...A</a:t>
            </a:r>
            <a:r>
              <a:rPr lang="en-US" altLang="zh-CN" sz="2800" b="1" baseline="-10000" dirty="0" smtClean="0"/>
              <a:t>n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B is a nontrivial FD, 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either {A</a:t>
            </a:r>
            <a:r>
              <a:rPr lang="en-US" altLang="zh-CN" sz="2800" b="1" baseline="-10000" dirty="0" smtClean="0">
                <a:solidFill>
                  <a:srgbClr val="FFCCCC"/>
                </a:solidFill>
              </a:rPr>
              <a:t>1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,A</a:t>
            </a:r>
            <a:r>
              <a:rPr lang="en-US" altLang="zh-CN" sz="2800" b="1" baseline="-10000" dirty="0" smtClean="0">
                <a:solidFill>
                  <a:srgbClr val="FFCCCC"/>
                </a:solidFill>
              </a:rPr>
              <a:t>2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,...,A</a:t>
            </a:r>
            <a:r>
              <a:rPr lang="en-US" altLang="zh-CN" sz="2800" b="1" baseline="-10000" dirty="0" smtClean="0">
                <a:solidFill>
                  <a:srgbClr val="FFCCCC"/>
                </a:solidFill>
              </a:rPr>
              <a:t>n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} is a </a:t>
            </a:r>
            <a:r>
              <a:rPr lang="en-US" altLang="zh-CN" sz="2800" b="1" dirty="0" err="1" smtClean="0">
                <a:solidFill>
                  <a:srgbClr val="FFCCCC"/>
                </a:solidFill>
              </a:rPr>
              <a:t>superkey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, or B is a member of some key.</a:t>
            </a:r>
          </a:p>
          <a:p>
            <a:pPr algn="just" eaLnBrk="1" hangingPunct="1"/>
            <a:r>
              <a:rPr lang="en-US" altLang="zh-CN" sz="2800" b="1" dirty="0" smtClean="0">
                <a:solidFill>
                  <a:srgbClr val="FFFF66"/>
                </a:solidFill>
              </a:rPr>
              <a:t>An attribute that is a member of some key is often said to be 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prime (key) attribute(</a:t>
            </a:r>
            <a:r>
              <a:rPr lang="zh-CN" altLang="en-US" sz="2800" b="1" dirty="0" smtClean="0">
                <a:solidFill>
                  <a:srgbClr val="FFCCCC"/>
                </a:solidFill>
              </a:rPr>
              <a:t>主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(</a:t>
            </a:r>
            <a:r>
              <a:rPr lang="zh-CN" altLang="en-US" sz="2800" b="1" dirty="0" smtClean="0">
                <a:solidFill>
                  <a:srgbClr val="FFCCCC"/>
                </a:solidFill>
              </a:rPr>
              <a:t>键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)</a:t>
            </a:r>
            <a:r>
              <a:rPr lang="zh-CN" altLang="en-US" sz="2800" b="1" dirty="0" smtClean="0">
                <a:solidFill>
                  <a:srgbClr val="FFCCCC"/>
                </a:solidFill>
              </a:rPr>
              <a:t>属性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).</a:t>
            </a:r>
            <a:endParaRPr lang="en-US" altLang="zh-CN" sz="2800" b="1" dirty="0" smtClean="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2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91513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/>
              <a:t>3.5.2 The </a:t>
            </a:r>
            <a:r>
              <a:rPr lang="en-US" altLang="zh-CN" sz="2800" b="1" smtClean="0"/>
              <a:t>Synthesis Algorithm </a:t>
            </a:r>
            <a:r>
              <a:rPr lang="en-US" altLang="zh-CN" sz="2800" b="1" dirty="0" smtClean="0"/>
              <a:t>for </a:t>
            </a:r>
            <a:r>
              <a:rPr lang="en-US" altLang="zh-CN" sz="2800" b="1" smtClean="0"/>
              <a:t>3NF</a:t>
            </a:r>
            <a:r>
              <a:rPr lang="en-US" altLang="zh-CN" sz="2800" b="1" smtClean="0">
                <a:solidFill>
                  <a:srgbClr val="FFCC66"/>
                </a:solidFill>
              </a:rPr>
              <a:t> </a:t>
            </a:r>
            <a:r>
              <a:rPr lang="en-US" altLang="zh-CN" sz="2800" b="1" smtClean="0"/>
              <a:t>Schemas</a:t>
            </a:r>
            <a:endParaRPr lang="en-US" altLang="zh-CN" sz="2800" b="1" dirty="0" smtClean="0"/>
          </a:p>
        </p:txBody>
      </p:sp>
      <p:sp>
        <p:nvSpPr>
          <p:cNvPr id="8601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80400" cy="573246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smtClean="0">
                <a:solidFill>
                  <a:srgbClr val="FFCC66"/>
                </a:solidFill>
              </a:rPr>
              <a:t>Example 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3.27</a:t>
            </a:r>
            <a:r>
              <a:rPr lang="zh-CN" altLang="en-US" sz="2800" b="1" dirty="0" smtClean="0">
                <a:solidFill>
                  <a:srgbClr val="FFCC66"/>
                </a:solidFill>
              </a:rPr>
              <a:t>：</a:t>
            </a:r>
            <a:r>
              <a:rPr lang="en-US" altLang="zh-CN" sz="2800" b="1" dirty="0" smtClean="0"/>
              <a:t>Consider </a:t>
            </a:r>
            <a:r>
              <a:rPr lang="en-US" altLang="zh-CN" sz="2800" b="1" smtClean="0"/>
              <a:t>the relation</a:t>
            </a:r>
            <a:r>
              <a:rPr lang="en-US" altLang="zh-CN" sz="2800" b="1" smtClean="0">
                <a:solidFill>
                  <a:srgbClr val="CCFFCC"/>
                </a:solidFill>
              </a:rPr>
              <a:t> </a:t>
            </a:r>
            <a:r>
              <a:rPr lang="en-US" altLang="zh-CN" sz="2800" b="1" smtClean="0">
                <a:solidFill>
                  <a:srgbClr val="FFFF66"/>
                </a:solidFill>
              </a:rPr>
              <a:t>R(A,B,C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, D,E) </a:t>
            </a:r>
            <a:r>
              <a:rPr lang="en-US" altLang="zh-CN" sz="2800" b="1" dirty="0" smtClean="0"/>
              <a:t>with </a:t>
            </a:r>
            <a:r>
              <a:rPr lang="en-US" altLang="zh-CN" sz="2800" b="1" smtClean="0"/>
              <a:t>FD’s</a:t>
            </a:r>
            <a:r>
              <a:rPr lang="en-US" altLang="zh-CN" sz="2800" b="1" smtClean="0">
                <a:solidFill>
                  <a:srgbClr val="FFFF66"/>
                </a:solidFill>
              </a:rPr>
              <a:t> AB </a:t>
            </a:r>
            <a:r>
              <a:rPr lang="en-US" altLang="zh-CN" sz="2800" b="1" dirty="0" smtClean="0">
                <a:solidFill>
                  <a:srgbClr val="FFFF66"/>
                </a:solidFill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 C, C </a:t>
            </a:r>
            <a:r>
              <a:rPr lang="en-US" altLang="zh-CN" sz="2800" b="1" dirty="0" smtClean="0">
                <a:solidFill>
                  <a:srgbClr val="FFFF66"/>
                </a:solidFill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 B</a:t>
            </a:r>
            <a:r>
              <a:rPr lang="en-US" altLang="zh-CN" sz="2800" b="1" smtClean="0">
                <a:solidFill>
                  <a:srgbClr val="FFFF66"/>
                </a:solidFill>
              </a:rPr>
              <a:t>, AND A </a:t>
            </a:r>
            <a:r>
              <a:rPr lang="en-US" altLang="zh-CN" sz="2800" b="1" dirty="0" smtClean="0">
                <a:solidFill>
                  <a:srgbClr val="FFFF66"/>
                </a:solidFill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 D.</a:t>
            </a:r>
          </a:p>
          <a:p>
            <a:pPr marL="1371600" lvl="2" indent="-457200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CN" b="1" dirty="0" smtClean="0">
                <a:solidFill>
                  <a:srgbClr val="FFCCCC"/>
                </a:solidFill>
              </a:rPr>
              <a:t>keys</a:t>
            </a:r>
            <a:r>
              <a:rPr lang="en-US" altLang="zh-CN" b="1" smtClean="0">
                <a:solidFill>
                  <a:srgbClr val="FFCCCC"/>
                </a:solidFill>
              </a:rPr>
              <a:t>: {A, </a:t>
            </a:r>
            <a:r>
              <a:rPr lang="en-US" altLang="zh-CN" b="1" dirty="0" smtClean="0">
                <a:solidFill>
                  <a:srgbClr val="FFCCCC"/>
                </a:solidFill>
              </a:rPr>
              <a:t>B, E</a:t>
            </a:r>
            <a:r>
              <a:rPr lang="en-US" altLang="zh-CN" b="1" smtClean="0">
                <a:solidFill>
                  <a:srgbClr val="FFCCCC"/>
                </a:solidFill>
              </a:rPr>
              <a:t>}  and  {A, </a:t>
            </a:r>
            <a:r>
              <a:rPr lang="en-US" altLang="zh-CN" b="1" dirty="0" smtClean="0">
                <a:solidFill>
                  <a:srgbClr val="FFCCCC"/>
                </a:solidFill>
              </a:rPr>
              <a:t>C, E}</a:t>
            </a:r>
            <a:endParaRPr lang="en-US" altLang="zh-CN" b="1" dirty="0" smtClean="0">
              <a:solidFill>
                <a:srgbClr val="FFFF66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CN" b="1" smtClean="0">
                <a:solidFill>
                  <a:srgbClr val="FFCCCC"/>
                </a:solidFill>
              </a:rPr>
              <a:t>A </a:t>
            </a:r>
            <a:r>
              <a:rPr lang="en-US" altLang="zh-CN" b="1" dirty="0" smtClean="0">
                <a:solidFill>
                  <a:srgbClr val="FFCCCC"/>
                </a:solidFill>
                <a:sym typeface="Symbol" pitchFamily="18" charset="2"/>
              </a:rPr>
              <a:t></a:t>
            </a:r>
            <a:r>
              <a:rPr lang="en-US" altLang="zh-CN" b="1" dirty="0" smtClean="0">
                <a:solidFill>
                  <a:srgbClr val="FFCCCC"/>
                </a:solidFill>
              </a:rPr>
              <a:t> D </a:t>
            </a:r>
            <a:r>
              <a:rPr lang="en-US" altLang="zh-CN" b="1" smtClean="0">
                <a:solidFill>
                  <a:srgbClr val="FFCCCC"/>
                </a:solidFill>
              </a:rPr>
              <a:t>is a 3NF violation</a:t>
            </a:r>
            <a:r>
              <a:rPr lang="en-US" altLang="zh-CN" b="1" dirty="0" smtClean="0">
                <a:solidFill>
                  <a:srgbClr val="FFCCCC"/>
                </a:solidFill>
              </a:rPr>
              <a:t>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400" b="1" dirty="0" smtClean="0">
                <a:solidFill>
                  <a:srgbClr val="FFFF66"/>
                </a:solidFill>
              </a:rPr>
              <a:t>The given </a:t>
            </a:r>
            <a:r>
              <a:rPr lang="en-US" altLang="zh-CN" sz="2400" b="1" smtClean="0">
                <a:solidFill>
                  <a:srgbClr val="FFFF66"/>
                </a:solidFill>
              </a:rPr>
              <a:t>FD’s are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their </a:t>
            </a:r>
            <a:r>
              <a:rPr lang="en-US" altLang="zh-CN" sz="2400" b="1" smtClean="0">
                <a:solidFill>
                  <a:srgbClr val="FFFF66"/>
                </a:solidFill>
              </a:rPr>
              <a:t>own minimal basis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400" b="1" smtClean="0">
                <a:solidFill>
                  <a:srgbClr val="FFFF66"/>
                </a:solidFill>
              </a:rPr>
              <a:t>Taking the attributes of each FD as a relation schema.</a:t>
            </a:r>
            <a:endParaRPr lang="en-US" altLang="zh-CN" sz="2400" b="1" dirty="0" smtClean="0">
              <a:solidFill>
                <a:srgbClr val="FFFF66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CN" b="1" smtClean="0"/>
              <a:t>R</a:t>
            </a:r>
            <a:r>
              <a:rPr lang="en-US" altLang="zh-CN" b="1" baseline="-10000" smtClean="0"/>
              <a:t>1</a:t>
            </a:r>
            <a:r>
              <a:rPr lang="en-US" altLang="zh-CN" b="1" smtClean="0"/>
              <a:t>(A,B,C</a:t>
            </a:r>
            <a:r>
              <a:rPr lang="en-US" altLang="zh-CN" b="1" dirty="0" smtClean="0"/>
              <a:t>), R</a:t>
            </a:r>
            <a:r>
              <a:rPr lang="en-US" altLang="zh-CN" b="1" baseline="-10000" dirty="0" smtClean="0"/>
              <a:t>2</a:t>
            </a:r>
            <a:r>
              <a:rPr lang="en-US" altLang="zh-CN" b="1" dirty="0" smtClean="0"/>
              <a:t>(B,C</a:t>
            </a:r>
            <a:r>
              <a:rPr lang="en-US" altLang="zh-CN" b="1" smtClean="0"/>
              <a:t>), R</a:t>
            </a:r>
            <a:r>
              <a:rPr lang="en-US" altLang="zh-CN" b="1" baseline="-10000" smtClean="0"/>
              <a:t>3</a:t>
            </a:r>
            <a:r>
              <a:rPr lang="en-US" altLang="zh-CN" b="1" smtClean="0"/>
              <a:t>(A,D</a:t>
            </a:r>
            <a:r>
              <a:rPr lang="en-US" altLang="zh-CN" b="1" dirty="0" smtClean="0"/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altLang="zh-CN" sz="2400" b="1" dirty="0" smtClean="0">
                <a:solidFill>
                  <a:srgbClr val="FFFF66"/>
                </a:solidFill>
              </a:rPr>
              <a:t>It is </a:t>
            </a:r>
            <a:r>
              <a:rPr lang="en-US" altLang="zh-CN" sz="2400" b="1" smtClean="0">
                <a:solidFill>
                  <a:srgbClr val="FFFF66"/>
                </a:solidFill>
              </a:rPr>
              <a:t>never  necessary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to </a:t>
            </a:r>
            <a:r>
              <a:rPr lang="en-US" altLang="zh-CN" sz="2400" b="1" smtClean="0">
                <a:solidFill>
                  <a:srgbClr val="FFFF66"/>
                </a:solidFill>
              </a:rPr>
              <a:t>use a relation whose schema is a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proper subset </a:t>
            </a:r>
            <a:r>
              <a:rPr lang="en-US" altLang="zh-CN" sz="2400" b="1" smtClean="0">
                <a:solidFill>
                  <a:srgbClr val="FFFF66"/>
                </a:solidFill>
              </a:rPr>
              <a:t>of another relatin’s schema.</a:t>
            </a:r>
            <a:endParaRPr lang="en-US" altLang="zh-CN" sz="2400" b="1" dirty="0" smtClean="0">
              <a:solidFill>
                <a:srgbClr val="FFFF66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CN" b="1" dirty="0" smtClean="0"/>
              <a:t>Drop R</a:t>
            </a:r>
            <a:r>
              <a:rPr lang="en-US" altLang="zh-CN" b="1" baseline="-10000" dirty="0" smtClean="0"/>
              <a:t>2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altLang="zh-CN" sz="2400" b="1" smtClean="0">
                <a:solidFill>
                  <a:srgbClr val="FFFF66"/>
                </a:solidFill>
              </a:rPr>
              <a:t>Add a relation whose schema is a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key </a:t>
            </a:r>
            <a:r>
              <a:rPr lang="en-US" altLang="zh-CN" sz="2400" b="1" smtClean="0">
                <a:solidFill>
                  <a:srgbClr val="FFFF66"/>
                </a:solidFill>
              </a:rPr>
              <a:t>if necessary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.</a:t>
            </a:r>
          </a:p>
          <a:p>
            <a:pPr marL="1371600" lvl="2" indent="-457200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CN" b="1" smtClean="0"/>
              <a:t>R</a:t>
            </a:r>
            <a:r>
              <a:rPr lang="en-US" altLang="zh-CN" b="1" baseline="-10000" smtClean="0"/>
              <a:t>4</a:t>
            </a:r>
            <a:r>
              <a:rPr lang="en-US" altLang="zh-CN" b="1" smtClean="0"/>
              <a:t>(A,B,E</a:t>
            </a:r>
            <a:r>
              <a:rPr lang="en-US" altLang="zh-CN" b="1" dirty="0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FF66"/>
                </a:solidFill>
              </a:rPr>
              <a:t>	</a:t>
            </a:r>
            <a:r>
              <a:rPr lang="en-US" altLang="zh-CN" sz="2400" b="1" smtClean="0">
                <a:solidFill>
                  <a:srgbClr val="FFCC66"/>
                </a:solidFill>
              </a:rPr>
              <a:t>The final 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decomposition of R is</a:t>
            </a:r>
            <a:r>
              <a:rPr lang="en-US" altLang="zh-CN" sz="2400" b="1" smtClean="0">
                <a:solidFill>
                  <a:srgbClr val="FFCC66"/>
                </a:solidFill>
              </a:rPr>
              <a:t>: R</a:t>
            </a:r>
            <a:r>
              <a:rPr lang="en-US" altLang="zh-CN" sz="2400" b="1" baseline="-10000" smtClean="0">
                <a:solidFill>
                  <a:srgbClr val="FFCC66"/>
                </a:solidFill>
              </a:rPr>
              <a:t>1</a:t>
            </a:r>
            <a:r>
              <a:rPr lang="en-US" altLang="zh-CN" sz="2400" b="1" smtClean="0">
                <a:solidFill>
                  <a:srgbClr val="FFCC66"/>
                </a:solidFill>
              </a:rPr>
              <a:t>(A,B,C), R</a:t>
            </a:r>
            <a:r>
              <a:rPr lang="en-US" altLang="zh-CN" sz="2400" b="1" baseline="-10000" smtClean="0">
                <a:solidFill>
                  <a:srgbClr val="FFCC66"/>
                </a:solidFill>
              </a:rPr>
              <a:t>3</a:t>
            </a:r>
            <a:r>
              <a:rPr lang="en-US" altLang="zh-CN" sz="2400" b="1" smtClean="0">
                <a:solidFill>
                  <a:srgbClr val="FFCC66"/>
                </a:solidFill>
              </a:rPr>
              <a:t>(A,D), R</a:t>
            </a:r>
            <a:r>
              <a:rPr lang="en-US" altLang="zh-CN" sz="2400" b="1" baseline="-10000" smtClean="0">
                <a:solidFill>
                  <a:srgbClr val="FFCC66"/>
                </a:solidFill>
              </a:rPr>
              <a:t>4</a:t>
            </a:r>
            <a:r>
              <a:rPr lang="en-US" altLang="zh-CN" sz="2400" b="1" smtClean="0">
                <a:solidFill>
                  <a:srgbClr val="FFCC66"/>
                </a:solidFill>
              </a:rPr>
              <a:t>(A,B,E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90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90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0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0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908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0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90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08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908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08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08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91513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/>
              <a:t>3.5.3 Why the 3NF </a:t>
            </a:r>
            <a:r>
              <a:rPr lang="en-US" altLang="zh-CN" sz="2800" b="1" smtClean="0"/>
              <a:t>Synthesis Algorithm </a:t>
            </a:r>
            <a:r>
              <a:rPr lang="en-US" altLang="zh-CN" sz="2800" b="1" dirty="0" smtClean="0"/>
              <a:t>Works</a:t>
            </a:r>
          </a:p>
        </p:txBody>
      </p:sp>
      <p:sp>
        <p:nvSpPr>
          <p:cNvPr id="8704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80400" cy="4751387"/>
          </a:xfrm>
          <a:noFill/>
        </p:spPr>
        <p:txBody>
          <a:bodyPr/>
          <a:lstStyle/>
          <a:p>
            <a:pPr marL="609600" indent="-609600"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CC66"/>
                </a:solidFill>
              </a:rPr>
              <a:t>We need to show three things:</a:t>
            </a:r>
          </a:p>
          <a:p>
            <a:pPr marL="609600" indent="-609600" algn="just" eaLnBrk="1" hangingPunct="1">
              <a:spcBef>
                <a:spcPct val="40000"/>
              </a:spcBef>
              <a:buFont typeface="Wingdings" pitchFamily="2" charset="2"/>
              <a:buChar char="u"/>
            </a:pPr>
            <a:r>
              <a:rPr lang="en-US" altLang="zh-CN" sz="2800" b="1" i="1" dirty="0" smtClean="0">
                <a:solidFill>
                  <a:srgbClr val="FFCC66"/>
                </a:solidFill>
              </a:rPr>
              <a:t>Lossless Join:</a:t>
            </a:r>
            <a:r>
              <a:rPr lang="en-US" altLang="zh-CN" sz="2800" b="1" i="1" dirty="0" smtClean="0"/>
              <a:t> </a:t>
            </a:r>
            <a:r>
              <a:rPr lang="en-US" altLang="zh-CN" sz="2800" b="1" dirty="0" smtClean="0"/>
              <a:t>use </a:t>
            </a:r>
            <a:r>
              <a:rPr lang="en-US" altLang="zh-CN" sz="2800" b="1" smtClean="0"/>
              <a:t>the chase </a:t>
            </a:r>
            <a:r>
              <a:rPr lang="en-US" altLang="zh-CN" sz="2800" b="1" dirty="0" smtClean="0"/>
              <a:t>to </a:t>
            </a:r>
            <a:r>
              <a:rPr lang="en-US" altLang="zh-CN" sz="2800" b="1" smtClean="0"/>
              <a:t>show that </a:t>
            </a:r>
            <a:r>
              <a:rPr lang="en-US" altLang="zh-CN" sz="2800" b="1" dirty="0" smtClean="0"/>
              <a:t>the row for </a:t>
            </a:r>
            <a:r>
              <a:rPr lang="en-US" altLang="zh-CN" sz="2800" b="1" smtClean="0"/>
              <a:t>the relation that contains a key can be made all-unsubscripted variables</a:t>
            </a:r>
            <a:r>
              <a:rPr lang="en-US" altLang="zh-CN" sz="2800" b="1" dirty="0" smtClean="0"/>
              <a:t>.</a:t>
            </a:r>
          </a:p>
          <a:p>
            <a:pPr marL="609600" indent="-609600" algn="just" eaLnBrk="1" hangingPunct="1">
              <a:spcBef>
                <a:spcPct val="40000"/>
              </a:spcBef>
              <a:buFont typeface="Wingdings" pitchFamily="2" charset="2"/>
              <a:buChar char="u"/>
            </a:pPr>
            <a:r>
              <a:rPr lang="en-US" altLang="zh-CN" sz="2800" b="1" i="1" smtClean="0">
                <a:solidFill>
                  <a:srgbClr val="FFCC66"/>
                </a:solidFill>
              </a:rPr>
              <a:t>Dependency preservation</a:t>
            </a:r>
            <a:r>
              <a:rPr lang="en-US" altLang="zh-CN" sz="2800" b="1" i="1" smtClean="0">
                <a:solidFill>
                  <a:srgbClr val="FFCC66"/>
                </a:solidFill>
                <a:sym typeface="Symbol" pitchFamily="18" charset="2"/>
              </a:rPr>
              <a:t>:</a:t>
            </a:r>
            <a:r>
              <a:rPr lang="en-US" altLang="zh-CN" sz="2800" b="1" i="1" smtClean="0">
                <a:sym typeface="Symbol" pitchFamily="18" charset="2"/>
              </a:rPr>
              <a:t> </a:t>
            </a:r>
            <a:r>
              <a:rPr lang="en-US" altLang="zh-CN" sz="2800" b="1" smtClean="0"/>
              <a:t>each </a:t>
            </a:r>
            <a:r>
              <a:rPr lang="en-US" altLang="zh-CN" sz="2800" b="1" dirty="0" smtClean="0"/>
              <a:t>FD </a:t>
            </a:r>
            <a:r>
              <a:rPr lang="en-US" altLang="zh-CN" sz="2800" b="1" smtClean="0"/>
              <a:t>from a minimal basis is contained in a relation</a:t>
            </a:r>
            <a:r>
              <a:rPr lang="en-US" altLang="zh-CN" sz="2800" b="1" dirty="0" smtClean="0"/>
              <a:t>, thus</a:t>
            </a:r>
            <a:r>
              <a:rPr lang="en-US" altLang="zh-CN" sz="2800" b="1" i="1" dirty="0" smtClean="0"/>
              <a:t> </a:t>
            </a:r>
            <a:r>
              <a:rPr lang="en-US" altLang="zh-CN" sz="2800" b="1" dirty="0" smtClean="0"/>
              <a:t>preserved.</a:t>
            </a:r>
            <a:endParaRPr lang="en-US" altLang="zh-CN" sz="2800" b="1" dirty="0" smtClean="0">
              <a:sym typeface="Symbol" pitchFamily="18" charset="2"/>
            </a:endParaRPr>
          </a:p>
          <a:p>
            <a:pPr marL="609600" indent="-609600" algn="just" eaLnBrk="1" hangingPunct="1">
              <a:spcBef>
                <a:spcPct val="40000"/>
              </a:spcBef>
              <a:buFont typeface="Wingdings" pitchFamily="2" charset="2"/>
              <a:buChar char="u"/>
            </a:pPr>
            <a:r>
              <a:rPr lang="en-US" altLang="zh-CN" sz="2800" b="1" i="1" dirty="0" smtClean="0">
                <a:solidFill>
                  <a:srgbClr val="FFCC66"/>
                </a:solidFill>
                <a:sym typeface="Symbol" pitchFamily="18" charset="2"/>
              </a:rPr>
              <a:t>3NF</a:t>
            </a:r>
            <a:r>
              <a:rPr lang="en-US" altLang="zh-CN" sz="2800" b="1" i="1" smtClean="0">
                <a:solidFill>
                  <a:srgbClr val="FFCC66"/>
                </a:solidFill>
                <a:sym typeface="Symbol" pitchFamily="18" charset="2"/>
              </a:rPr>
              <a:t>:</a:t>
            </a:r>
            <a:r>
              <a:rPr lang="en-US" altLang="zh-CN" sz="2800" b="1" i="1" smtClean="0">
                <a:sym typeface="Symbol" pitchFamily="18" charset="2"/>
              </a:rPr>
              <a:t> </a:t>
            </a:r>
            <a:r>
              <a:rPr lang="en-US" altLang="zh-CN" sz="2800" b="1" smtClean="0"/>
              <a:t>a </a:t>
            </a:r>
            <a:r>
              <a:rPr lang="en-US" altLang="zh-CN" sz="2800" b="1" dirty="0" smtClean="0"/>
              <a:t>property </a:t>
            </a:r>
            <a:r>
              <a:rPr lang="en-US" altLang="zh-CN" sz="2800" b="1" smtClean="0"/>
              <a:t>of minimal bases</a:t>
            </a:r>
            <a:r>
              <a:rPr lang="en-US" altLang="zh-CN" sz="28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3.5.4  </a:t>
            </a:r>
            <a:r>
              <a:rPr lang="en-US" altLang="zh-CN" sz="3200" b="1" smtClean="0"/>
              <a:t>1NF and </a:t>
            </a:r>
            <a:r>
              <a:rPr lang="en-US" altLang="zh-CN" sz="3200" b="1" dirty="0" smtClean="0"/>
              <a:t>2NF</a:t>
            </a:r>
            <a:r>
              <a:rPr lang="en-US" altLang="zh-CN" dirty="0" smtClean="0"/>
              <a:t> </a:t>
            </a: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135938" cy="4608512"/>
          </a:xfrm>
        </p:spPr>
        <p:txBody>
          <a:bodyPr/>
          <a:lstStyle/>
          <a:p>
            <a:pPr marL="533400" indent="-533400" eaLnBrk="1" hangingPunct="1"/>
            <a:r>
              <a:rPr lang="en-US" altLang="zh-CN" sz="2800" b="1" smtClean="0">
                <a:solidFill>
                  <a:srgbClr val="FFCC66"/>
                </a:solidFill>
              </a:rPr>
              <a:t>First Normal 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Form (1NF):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	    Every component of every tuple </a:t>
            </a:r>
            <a:r>
              <a:rPr lang="en-US" altLang="zh-CN" sz="2800" b="1" smtClean="0"/>
              <a:t>is an atomic value</a:t>
            </a:r>
            <a:r>
              <a:rPr lang="en-US" altLang="zh-CN" sz="2800" b="1" dirty="0" smtClean="0"/>
              <a:t>.</a:t>
            </a:r>
          </a:p>
          <a:p>
            <a:pPr marL="533400" indent="-533400" eaLnBrk="1" hangingPunct="1">
              <a:spcBef>
                <a:spcPct val="50000"/>
              </a:spcBef>
            </a:pPr>
            <a:r>
              <a:rPr lang="en-US" altLang="zh-CN" sz="2800" b="1" smtClean="0">
                <a:solidFill>
                  <a:srgbClr val="FFCC66"/>
                </a:solidFill>
              </a:rPr>
              <a:t>A relation 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R is in </a:t>
            </a:r>
            <a:r>
              <a:rPr lang="en-US" altLang="zh-CN" sz="2800" b="1" smtClean="0">
                <a:solidFill>
                  <a:srgbClr val="FFCC66"/>
                </a:solidFill>
              </a:rPr>
              <a:t>second normal 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form(2NF) if :</a:t>
            </a:r>
          </a:p>
          <a:p>
            <a:pPr marL="533400" indent="-533400" algn="just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	    </a:t>
            </a:r>
            <a:r>
              <a:rPr lang="en-US" altLang="zh-CN" sz="2800" b="1" smtClean="0"/>
              <a:t>Whenever A</a:t>
            </a:r>
            <a:r>
              <a:rPr lang="en-US" altLang="zh-CN" sz="2800" b="1" baseline="-10000" smtClean="0"/>
              <a:t>1</a:t>
            </a:r>
            <a:r>
              <a:rPr lang="en-US" altLang="zh-CN" sz="2800" b="1" smtClean="0"/>
              <a:t>A</a:t>
            </a:r>
            <a:r>
              <a:rPr lang="en-US" altLang="zh-CN" sz="2800" b="1" baseline="-10000" smtClean="0"/>
              <a:t>2</a:t>
            </a:r>
            <a:r>
              <a:rPr lang="en-US" altLang="zh-CN" sz="2800" b="1" smtClean="0"/>
              <a:t>...A</a:t>
            </a:r>
            <a:r>
              <a:rPr lang="en-US" altLang="zh-CN" sz="2800" b="1" baseline="-10000" smtClean="0"/>
              <a:t>n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B </a:t>
            </a:r>
            <a:r>
              <a:rPr lang="en-US" altLang="zh-CN" sz="2800" b="1" smtClean="0"/>
              <a:t>is a nontrivial </a:t>
            </a:r>
            <a:r>
              <a:rPr lang="en-US" altLang="zh-CN" sz="2800" b="1" dirty="0" smtClean="0"/>
              <a:t>FD, 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if B is </a:t>
            </a:r>
            <a:r>
              <a:rPr lang="en-US" altLang="zh-CN" sz="2800" b="1" smtClean="0">
                <a:solidFill>
                  <a:srgbClr val="FFCCCC"/>
                </a:solidFill>
              </a:rPr>
              <a:t>not a 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member </a:t>
            </a:r>
            <a:r>
              <a:rPr lang="en-US" altLang="zh-CN" sz="2800" b="1" smtClean="0">
                <a:solidFill>
                  <a:srgbClr val="FFCCCC"/>
                </a:solidFill>
              </a:rPr>
              <a:t>of any 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key, </a:t>
            </a:r>
            <a:r>
              <a:rPr lang="en-US" altLang="zh-CN" sz="2800" b="1" smtClean="0">
                <a:solidFill>
                  <a:srgbClr val="FFCCCC"/>
                </a:solidFill>
              </a:rPr>
              <a:t>then A</a:t>
            </a:r>
            <a:r>
              <a:rPr lang="en-US" altLang="zh-CN" sz="2800" b="1" baseline="-10000" smtClean="0">
                <a:solidFill>
                  <a:srgbClr val="FFCCCC"/>
                </a:solidFill>
              </a:rPr>
              <a:t>1</a:t>
            </a:r>
            <a:r>
              <a:rPr lang="en-US" altLang="zh-CN" sz="2800" b="1" smtClean="0">
                <a:solidFill>
                  <a:srgbClr val="FFCCCC"/>
                </a:solidFill>
              </a:rPr>
              <a:t>A</a:t>
            </a:r>
            <a:r>
              <a:rPr lang="en-US" altLang="zh-CN" sz="2800" b="1" baseline="-10000" smtClean="0">
                <a:solidFill>
                  <a:srgbClr val="FFCCCC"/>
                </a:solidFill>
              </a:rPr>
              <a:t>2</a:t>
            </a:r>
            <a:r>
              <a:rPr lang="en-US" altLang="zh-CN" sz="2800" b="1" smtClean="0">
                <a:solidFill>
                  <a:srgbClr val="FFCCCC"/>
                </a:solidFill>
              </a:rPr>
              <a:t>...A</a:t>
            </a:r>
            <a:r>
              <a:rPr lang="en-US" altLang="zh-CN" sz="2800" b="1" baseline="-10000" smtClean="0">
                <a:solidFill>
                  <a:srgbClr val="FFCCCC"/>
                </a:solidFill>
              </a:rPr>
              <a:t>n</a:t>
            </a:r>
            <a:r>
              <a:rPr lang="en-US" altLang="zh-CN" sz="2800" b="1" smtClean="0">
                <a:solidFill>
                  <a:srgbClr val="FFCCCC"/>
                </a:solidFill>
              </a:rPr>
              <a:t> can 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not  </a:t>
            </a:r>
            <a:r>
              <a:rPr lang="en-US" altLang="zh-CN" sz="2800" b="1" smtClean="0">
                <a:solidFill>
                  <a:srgbClr val="FFCCCC"/>
                </a:solidFill>
              </a:rPr>
              <a:t>be </a:t>
            </a:r>
            <a:r>
              <a:rPr lang="en-US" altLang="zh-CN" sz="2800" b="1" smtClean="0">
                <a:solidFill>
                  <a:srgbClr val="FFFF99"/>
                </a:solidFill>
              </a:rPr>
              <a:t>a </a:t>
            </a:r>
            <a:r>
              <a:rPr lang="en-US" altLang="zh-CN" sz="2800" b="1" dirty="0" smtClean="0">
                <a:solidFill>
                  <a:srgbClr val="FFFF99"/>
                </a:solidFill>
              </a:rPr>
              <a:t>proper subset(</a:t>
            </a:r>
            <a:r>
              <a:rPr lang="zh-CN" altLang="en-US" sz="2800" b="1" dirty="0" smtClean="0">
                <a:solidFill>
                  <a:srgbClr val="FFFF99"/>
                </a:solidFill>
              </a:rPr>
              <a:t>真子集</a:t>
            </a:r>
            <a:r>
              <a:rPr lang="en-US" altLang="zh-CN" sz="2800" b="1" dirty="0" smtClean="0">
                <a:solidFill>
                  <a:srgbClr val="FFFF99"/>
                </a:solidFill>
              </a:rPr>
              <a:t>) </a:t>
            </a:r>
            <a:r>
              <a:rPr lang="en-US" altLang="zh-CN" sz="2800" b="1" smtClean="0">
                <a:solidFill>
                  <a:srgbClr val="FFFF99"/>
                </a:solidFill>
              </a:rPr>
              <a:t>of any </a:t>
            </a:r>
            <a:r>
              <a:rPr lang="en-US" altLang="zh-CN" sz="2800" b="1" dirty="0" smtClean="0">
                <a:solidFill>
                  <a:srgbClr val="FFFF99"/>
                </a:solidFill>
              </a:rPr>
              <a:t>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25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25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25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25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25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25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25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25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3.5.4  </a:t>
            </a:r>
            <a:r>
              <a:rPr lang="en-US" altLang="zh-CN" sz="3200" b="1" smtClean="0"/>
              <a:t>1NF and </a:t>
            </a:r>
            <a:r>
              <a:rPr lang="en-US" altLang="zh-CN" sz="3200" b="1" dirty="0" smtClean="0"/>
              <a:t>2NF</a:t>
            </a:r>
            <a:r>
              <a:rPr lang="en-US" altLang="zh-CN" dirty="0" smtClean="0"/>
              <a:t> </a:t>
            </a:r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5661025"/>
          </a:xfrm>
          <a:noFill/>
        </p:spPr>
        <p:txBody>
          <a:bodyPr/>
          <a:lstStyle/>
          <a:p>
            <a:pPr marL="457200" indent="-457200" eaLnBrk="1" hangingPunct="1"/>
            <a:r>
              <a:rPr lang="en-US" altLang="zh-CN" sz="2400" b="1" smtClean="0">
                <a:solidFill>
                  <a:srgbClr val="FFCC66"/>
                </a:solidFill>
              </a:rPr>
              <a:t>Example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:</a:t>
            </a:r>
            <a:r>
              <a:rPr lang="en-US" altLang="zh-CN" sz="2400" b="1" dirty="0" smtClean="0"/>
              <a:t> Find the </a:t>
            </a:r>
            <a:r>
              <a:rPr lang="en-US" altLang="zh-CN" sz="2400" b="1" smtClean="0"/>
              <a:t>highest normal </a:t>
            </a:r>
            <a:r>
              <a:rPr lang="en-US" altLang="zh-CN" sz="2400" b="1" dirty="0" smtClean="0"/>
              <a:t>form of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student(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sno</a:t>
            </a:r>
            <a:r>
              <a:rPr lang="en-US" altLang="zh-CN" sz="2400" b="1" smtClean="0">
                <a:solidFill>
                  <a:srgbClr val="FFFF66"/>
                </a:solidFill>
              </a:rPr>
              <a:t>, sname, address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cno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, score, 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depid</a:t>
            </a:r>
            <a:r>
              <a:rPr lang="en-US" altLang="zh-CN" sz="2400" b="1" smtClean="0">
                <a:solidFill>
                  <a:srgbClr val="FFFF66"/>
                </a:solidFill>
              </a:rPr>
              <a:t>, dhead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)</a:t>
            </a:r>
          </a:p>
          <a:p>
            <a:pPr marL="838200" lvl="1" indent="-381000" eaLnBrk="1" hangingPunct="1"/>
            <a:r>
              <a:rPr lang="en-US" altLang="zh-CN" sz="2400" b="1" dirty="0" smtClean="0"/>
              <a:t>FD’s: </a:t>
            </a:r>
            <a:r>
              <a:rPr lang="en-US" altLang="zh-CN" sz="2400" b="1" dirty="0" err="1" smtClean="0"/>
              <a:t>sno</a:t>
            </a:r>
            <a:r>
              <a:rPr lang="en-US" altLang="zh-CN" sz="2400" b="1" dirty="0" smtClean="0"/>
              <a:t> </a:t>
            </a:r>
            <a:r>
              <a:rPr lang="en-US" altLang="zh-CN" sz="2400" b="1" smtClean="0">
                <a:sym typeface="Symbol" pitchFamily="18" charset="2"/>
              </a:rPr>
              <a:t></a:t>
            </a:r>
            <a:r>
              <a:rPr lang="en-US" altLang="zh-CN" sz="2400" b="1" smtClean="0"/>
              <a:t> sname, address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depid</a:t>
            </a:r>
            <a:r>
              <a:rPr lang="en-US" altLang="zh-CN" sz="2400" b="1" smtClean="0"/>
              <a:t>, dhead</a:t>
            </a:r>
            <a:endParaRPr lang="en-US" altLang="zh-CN" sz="2400" b="1" dirty="0" smtClean="0"/>
          </a:p>
          <a:p>
            <a:pPr marL="838200" lvl="1" indent="-381000" eaLnBrk="1" hangingPunct="1">
              <a:buFontTx/>
              <a:buNone/>
            </a:pPr>
            <a:r>
              <a:rPr lang="en-US" altLang="zh-CN" sz="2400" b="1" dirty="0" smtClean="0"/>
              <a:t>                </a:t>
            </a:r>
            <a:r>
              <a:rPr lang="en-US" altLang="zh-CN" sz="2400" b="1" dirty="0" err="1" smtClean="0"/>
              <a:t>sno</a:t>
            </a:r>
            <a:r>
              <a:rPr lang="en-US" altLang="zh-CN" sz="2400" b="1" dirty="0" smtClean="0"/>
              <a:t>, con </a:t>
            </a:r>
            <a:r>
              <a:rPr lang="en-US" altLang="zh-CN" sz="2400" b="1" dirty="0" smtClean="0">
                <a:sym typeface="Symbol" pitchFamily="18" charset="2"/>
              </a:rPr>
              <a:t></a:t>
            </a:r>
            <a:r>
              <a:rPr lang="en-US" altLang="zh-CN" sz="2400" b="1" dirty="0" smtClean="0"/>
              <a:t> score ;     </a:t>
            </a:r>
            <a:r>
              <a:rPr lang="en-US" altLang="zh-CN" sz="2400" b="1" dirty="0" err="1" smtClean="0"/>
              <a:t>depid</a:t>
            </a:r>
            <a:r>
              <a:rPr lang="en-US" altLang="zh-CN" sz="2400" b="1" dirty="0" smtClean="0"/>
              <a:t> </a:t>
            </a:r>
            <a:r>
              <a:rPr lang="en-US" altLang="zh-CN" sz="2400" b="1" smtClean="0">
                <a:sym typeface="Symbol" pitchFamily="18" charset="2"/>
              </a:rPr>
              <a:t> </a:t>
            </a:r>
            <a:r>
              <a:rPr lang="en-US" altLang="zh-CN" sz="2400" b="1" smtClean="0"/>
              <a:t>dhead</a:t>
            </a:r>
            <a:endParaRPr lang="en-US" altLang="zh-CN" sz="2400" b="1" dirty="0" smtClean="0"/>
          </a:p>
          <a:p>
            <a:pPr marL="838200" lvl="1" indent="-381000" eaLnBrk="1" hangingPunct="1"/>
            <a:r>
              <a:rPr lang="en-US" altLang="zh-CN" sz="2400" b="1" dirty="0" smtClean="0">
                <a:solidFill>
                  <a:srgbClr val="FFFF66"/>
                </a:solidFill>
              </a:rPr>
              <a:t>Keys</a:t>
            </a:r>
            <a:r>
              <a:rPr lang="zh-CN" altLang="en-US" sz="2400" b="1" dirty="0" smtClean="0">
                <a:solidFill>
                  <a:srgbClr val="FFFF66"/>
                </a:solidFill>
              </a:rPr>
              <a:t>：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{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sno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cno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}</a:t>
            </a:r>
          </a:p>
          <a:p>
            <a:pPr marL="838200" lvl="1" indent="-381000" eaLnBrk="1" hangingPunct="1"/>
            <a:r>
              <a:rPr lang="en-US" altLang="zh-CN" sz="2400" b="1" smtClean="0"/>
              <a:t>Nontrivial functional </a:t>
            </a:r>
            <a:r>
              <a:rPr lang="en-US" altLang="zh-CN" sz="2400" b="1" dirty="0" smtClean="0"/>
              <a:t>dependencies:</a:t>
            </a:r>
          </a:p>
          <a:p>
            <a:pPr marL="838200" lvl="1" indent="-381000" eaLnBrk="1" hangingPunct="1">
              <a:buFontTx/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sno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</a:t>
            </a:r>
            <a:r>
              <a:rPr lang="en-US" altLang="zh-CN" sz="2400" b="1" smtClean="0">
                <a:solidFill>
                  <a:srgbClr val="FFFF66"/>
                </a:solidFill>
                <a:sym typeface="Symbol" pitchFamily="18" charset="2"/>
              </a:rPr>
              <a:t></a:t>
            </a:r>
            <a:r>
              <a:rPr lang="en-US" altLang="zh-CN" sz="2400" b="1" smtClean="0">
                <a:solidFill>
                  <a:srgbClr val="FFFF66"/>
                </a:solidFill>
              </a:rPr>
              <a:t> sname, address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depid</a:t>
            </a:r>
            <a:r>
              <a:rPr lang="en-US" altLang="zh-CN" sz="2400" b="1" smtClean="0">
                <a:solidFill>
                  <a:srgbClr val="FFFF66"/>
                </a:solidFill>
              </a:rPr>
              <a:t>, dhead</a:t>
            </a:r>
            <a:endParaRPr lang="en-US" altLang="zh-CN" sz="2400" b="1" dirty="0" smtClean="0">
              <a:solidFill>
                <a:srgbClr val="FFFF66"/>
              </a:solidFill>
            </a:endParaRPr>
          </a:p>
          <a:p>
            <a:pPr marL="838200" lvl="1" indent="-381000" eaLnBrk="1" hangingPunct="1">
              <a:buFontTx/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The left side, </a:t>
            </a:r>
            <a:r>
              <a:rPr lang="en-US" altLang="zh-CN" sz="2400" b="1" dirty="0" err="1" smtClean="0">
                <a:solidFill>
                  <a:srgbClr val="FFCC66"/>
                </a:solidFill>
              </a:rPr>
              <a:t>sno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, </a:t>
            </a:r>
            <a:r>
              <a:rPr lang="en-US" altLang="zh-CN" sz="2400" b="1" smtClean="0">
                <a:solidFill>
                  <a:srgbClr val="FFCC66"/>
                </a:solidFill>
              </a:rPr>
              <a:t>is a 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proper subset of</a:t>
            </a:r>
            <a:r>
              <a:rPr lang="en-US" altLang="zh-CN" sz="2000" b="1" dirty="0" smtClean="0">
                <a:solidFill>
                  <a:srgbClr val="FFCC66"/>
                </a:solidFill>
              </a:rPr>
              <a:t> 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key.</a:t>
            </a:r>
            <a:r>
              <a:rPr lang="en-US" altLang="zh-CN" sz="2400" b="1" dirty="0" smtClean="0"/>
              <a:t> This </a:t>
            </a:r>
            <a:r>
              <a:rPr lang="en-US" altLang="zh-CN" sz="2400" b="1" smtClean="0"/>
              <a:t>FD violates </a:t>
            </a:r>
            <a:r>
              <a:rPr lang="en-US" altLang="zh-CN" sz="2400" b="1" dirty="0" smtClean="0"/>
              <a:t>the 2NF </a:t>
            </a:r>
            <a:r>
              <a:rPr lang="en-US" altLang="zh-CN" sz="2400" b="1" smtClean="0"/>
              <a:t>condition and </a:t>
            </a:r>
            <a:r>
              <a:rPr lang="en-US" altLang="zh-CN" sz="2400" b="1" dirty="0" smtClean="0"/>
              <a:t>tells us  </a:t>
            </a:r>
            <a:r>
              <a:rPr lang="en-US" altLang="zh-CN" sz="2400" b="1" i="1" dirty="0" smtClean="0">
                <a:solidFill>
                  <a:srgbClr val="FFCC66"/>
                </a:solidFill>
              </a:rPr>
              <a:t>student  </a:t>
            </a:r>
            <a:r>
              <a:rPr lang="en-US" altLang="zh-CN" sz="2400" b="1" dirty="0" smtClean="0"/>
              <a:t>is not in 2NF.</a:t>
            </a:r>
          </a:p>
          <a:p>
            <a:pPr marL="838200" lvl="1" indent="-381000" eaLnBrk="1" hangingPunct="1"/>
            <a:r>
              <a:rPr lang="en-US" altLang="zh-CN" sz="2400" b="1" dirty="0" smtClean="0"/>
              <a:t>Decompose student(</a:t>
            </a:r>
            <a:r>
              <a:rPr lang="en-US" altLang="zh-CN" sz="2400" b="1" dirty="0" err="1" smtClean="0"/>
              <a:t>sno</a:t>
            </a:r>
            <a:r>
              <a:rPr lang="en-US" altLang="zh-CN" sz="2400" b="1" smtClean="0"/>
              <a:t>, sname, address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cno</a:t>
            </a:r>
            <a:r>
              <a:rPr lang="en-US" altLang="zh-CN" sz="2400" b="1" dirty="0" smtClean="0"/>
              <a:t>, score, </a:t>
            </a:r>
            <a:r>
              <a:rPr lang="en-US" altLang="zh-CN" sz="2400" b="1" dirty="0" err="1" smtClean="0"/>
              <a:t>depid</a:t>
            </a:r>
            <a:r>
              <a:rPr lang="en-US" altLang="zh-CN" sz="2400" b="1" smtClean="0"/>
              <a:t>, dhead</a:t>
            </a:r>
            <a:r>
              <a:rPr lang="en-US" altLang="zh-CN" sz="2400" b="1" dirty="0" smtClean="0"/>
              <a:t>) into </a:t>
            </a:r>
            <a:r>
              <a:rPr lang="en-US" altLang="zh-CN" sz="2400" b="1" smtClean="0"/>
              <a:t>two relations</a:t>
            </a:r>
            <a:r>
              <a:rPr lang="en-US" altLang="zh-CN" sz="2400" b="1" dirty="0" smtClean="0"/>
              <a:t>: </a:t>
            </a:r>
            <a:r>
              <a:rPr lang="en-US" altLang="en-US" sz="2400" b="1" dirty="0" smtClean="0"/>
              <a:t>enrollment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sno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cno</a:t>
            </a:r>
            <a:r>
              <a:rPr lang="en-US" altLang="zh-CN" sz="2400" b="1" dirty="0" smtClean="0"/>
              <a:t>, score</a:t>
            </a:r>
            <a:r>
              <a:rPr lang="en-US" altLang="zh-CN" sz="2400" b="1" smtClean="0"/>
              <a:t>)  and  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student(</a:t>
            </a:r>
            <a:r>
              <a:rPr lang="en-US" altLang="zh-CN" sz="2400" b="1" dirty="0" err="1" smtClean="0">
                <a:solidFill>
                  <a:srgbClr val="FFCC66"/>
                </a:solidFill>
              </a:rPr>
              <a:t>sno</a:t>
            </a:r>
            <a:r>
              <a:rPr lang="en-US" altLang="zh-CN" sz="2400" b="1" smtClean="0">
                <a:solidFill>
                  <a:srgbClr val="FFCC66"/>
                </a:solidFill>
              </a:rPr>
              <a:t>, sname, address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FFCC66"/>
                </a:solidFill>
              </a:rPr>
              <a:t>depid</a:t>
            </a:r>
            <a:r>
              <a:rPr lang="en-US" altLang="zh-CN" sz="2400" b="1" smtClean="0">
                <a:solidFill>
                  <a:srgbClr val="FFCC66"/>
                </a:solidFill>
              </a:rPr>
              <a:t>, dhead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2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2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592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92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92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92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2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2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2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2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929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929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3.5.4  </a:t>
            </a:r>
            <a:r>
              <a:rPr lang="en-US" altLang="zh-CN" sz="3200" b="1" smtClean="0"/>
              <a:t>1NF and </a:t>
            </a:r>
            <a:r>
              <a:rPr lang="en-US" altLang="zh-CN" sz="3200" b="1" dirty="0" smtClean="0"/>
              <a:t>2NF</a:t>
            </a:r>
          </a:p>
        </p:txBody>
      </p:sp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532765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．</a:t>
            </a:r>
            <a:r>
              <a:rPr lang="en-US" altLang="zh-CN" sz="2400" b="1" dirty="0" smtClean="0"/>
              <a:t>Find the </a:t>
            </a:r>
            <a:r>
              <a:rPr lang="en-US" altLang="zh-CN" sz="2400" b="1" smtClean="0"/>
              <a:t>highest normal </a:t>
            </a:r>
            <a:r>
              <a:rPr lang="en-US" altLang="zh-CN" sz="2400" b="1" dirty="0" smtClean="0"/>
              <a:t>form of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</a:t>
            </a:r>
            <a:r>
              <a:rPr lang="en-US" altLang="zh-CN" sz="2400" b="1" dirty="0" smtClean="0"/>
              <a:t>student(</a:t>
            </a:r>
            <a:r>
              <a:rPr lang="en-US" altLang="zh-CN" sz="2400" b="1" u="sng" dirty="0" err="1" smtClean="0"/>
              <a:t>sno</a:t>
            </a:r>
            <a:r>
              <a:rPr lang="en-US" altLang="zh-CN" sz="2400" b="1" smtClean="0"/>
              <a:t>, sname, address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depid</a:t>
            </a:r>
            <a:r>
              <a:rPr lang="en-US" altLang="zh-CN" sz="2400" b="1" smtClean="0"/>
              <a:t>, dhead</a:t>
            </a:r>
            <a:r>
              <a:rPr lang="en-US" altLang="zh-CN" sz="2400" b="1" dirty="0" smtClean="0"/>
              <a:t>) 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FF66"/>
                </a:solidFill>
              </a:rPr>
              <a:t>Keys</a:t>
            </a:r>
            <a:r>
              <a:rPr lang="zh-CN" altLang="en-US" sz="2400" b="1" dirty="0" smtClean="0">
                <a:solidFill>
                  <a:srgbClr val="FFFF66"/>
                </a:solidFill>
              </a:rPr>
              <a:t>：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{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sno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}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zh-CN" sz="2400" b="1" smtClean="0"/>
              <a:t>Nontrivial functional </a:t>
            </a:r>
            <a:r>
              <a:rPr lang="en-US" altLang="zh-CN" sz="2400" b="1" dirty="0" smtClean="0"/>
              <a:t>dependencies: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sno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</a:t>
            </a:r>
            <a:r>
              <a:rPr lang="en-US" altLang="zh-CN" sz="2400" b="1" smtClean="0">
                <a:solidFill>
                  <a:srgbClr val="FFFF66"/>
                </a:solidFill>
                <a:sym typeface="Symbol" pitchFamily="18" charset="2"/>
              </a:rPr>
              <a:t></a:t>
            </a:r>
            <a:r>
              <a:rPr lang="en-US" altLang="zh-CN" sz="2400" b="1" smtClean="0">
                <a:solidFill>
                  <a:srgbClr val="FFFF66"/>
                </a:solidFill>
              </a:rPr>
              <a:t> sname, address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depid</a:t>
            </a:r>
            <a:r>
              <a:rPr lang="en-US" altLang="zh-CN" sz="2400" b="1" smtClean="0">
                <a:solidFill>
                  <a:srgbClr val="FFFF66"/>
                </a:solidFill>
              </a:rPr>
              <a:t>, dhead</a:t>
            </a:r>
            <a:endParaRPr lang="en-US" altLang="zh-CN" sz="2400" b="1" dirty="0" smtClean="0">
              <a:solidFill>
                <a:srgbClr val="FFFF66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FFFF66"/>
                </a:solidFill>
              </a:rPr>
              <a:t>	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depid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</a:t>
            </a:r>
            <a:r>
              <a:rPr lang="en-US" altLang="zh-CN" sz="2400" b="1" smtClean="0">
                <a:solidFill>
                  <a:srgbClr val="FFFF66"/>
                </a:solidFill>
                <a:sym typeface="Symbol" pitchFamily="18" charset="2"/>
              </a:rPr>
              <a:t></a:t>
            </a:r>
            <a:r>
              <a:rPr lang="en-US" altLang="zh-CN" sz="2400" b="1" smtClean="0">
                <a:solidFill>
                  <a:srgbClr val="FFFF66"/>
                </a:solidFill>
              </a:rPr>
              <a:t> dhead</a:t>
            </a:r>
            <a:endParaRPr lang="en-US" altLang="zh-CN" sz="2400" b="1" dirty="0" smtClean="0">
              <a:solidFill>
                <a:srgbClr val="FFFF66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							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2NF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． </a:t>
            </a:r>
            <a:r>
              <a:rPr lang="en-US" altLang="zh-CN" sz="2400" b="1" dirty="0" smtClean="0"/>
              <a:t>Find the </a:t>
            </a:r>
            <a:r>
              <a:rPr lang="en-US" altLang="zh-CN" sz="2400" b="1" smtClean="0"/>
              <a:t>highest normal </a:t>
            </a:r>
            <a:r>
              <a:rPr lang="en-US" altLang="zh-CN" sz="2400" b="1" dirty="0" smtClean="0"/>
              <a:t>form of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</a:t>
            </a:r>
            <a:r>
              <a:rPr lang="en-US" altLang="zh-CN" sz="2400" b="1" dirty="0" smtClean="0"/>
              <a:t>Movies (</a:t>
            </a:r>
            <a:r>
              <a:rPr lang="en-US" altLang="zh-CN" sz="2400" b="1" u="sng" dirty="0" smtClean="0"/>
              <a:t>title</a:t>
            </a:r>
            <a:r>
              <a:rPr lang="en-US" altLang="zh-CN" sz="2400" b="1" u="sng" smtClean="0"/>
              <a:t>, year</a:t>
            </a:r>
            <a:r>
              <a:rPr lang="en-US" altLang="zh-CN" sz="2400" b="1" dirty="0" smtClean="0"/>
              <a:t>, length, </a:t>
            </a:r>
            <a:r>
              <a:rPr lang="en-US" altLang="zh-CN" sz="2400" b="1" dirty="0" err="1" smtClean="0"/>
              <a:t>filmType</a:t>
            </a:r>
            <a:r>
              <a:rPr lang="en-US" altLang="zh-CN" sz="2400" b="1" smtClean="0"/>
              <a:t>, studioName, </a:t>
            </a:r>
            <a:r>
              <a:rPr lang="en-US" altLang="zh-CN" sz="2400" b="1" u="sng" smtClean="0"/>
              <a:t>starName</a:t>
            </a:r>
            <a:r>
              <a:rPr lang="en-US" altLang="zh-CN" sz="2400" b="1" dirty="0" smtClean="0"/>
              <a:t>)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FF66"/>
                </a:solidFill>
              </a:rPr>
              <a:t>Keys</a:t>
            </a:r>
            <a:r>
              <a:rPr lang="zh-CN" altLang="en-US" sz="2400" b="1" dirty="0" smtClean="0">
                <a:solidFill>
                  <a:srgbClr val="FFFF66"/>
                </a:solidFill>
              </a:rPr>
              <a:t>：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{title</a:t>
            </a:r>
            <a:r>
              <a:rPr lang="en-US" altLang="zh-CN" sz="2400" b="1" smtClean="0">
                <a:solidFill>
                  <a:srgbClr val="FFFF66"/>
                </a:solidFill>
              </a:rPr>
              <a:t>, year, starName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}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zh-CN" sz="2400" b="1" smtClean="0"/>
              <a:t>Nontrivial functional </a:t>
            </a:r>
            <a:r>
              <a:rPr lang="en-US" altLang="zh-CN" sz="2400" b="1" dirty="0" smtClean="0"/>
              <a:t>dependencies: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smtClean="0">
                <a:solidFill>
                  <a:srgbClr val="FFFF66"/>
                </a:solidFill>
              </a:rPr>
              <a:t>title year </a:t>
            </a:r>
            <a:r>
              <a:rPr lang="en-US" altLang="zh-CN" sz="2400" b="1" dirty="0" smtClean="0">
                <a:solidFill>
                  <a:srgbClr val="FFFF66"/>
                </a:solidFill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length </a:t>
            </a:r>
            <a:r>
              <a:rPr lang="en-US" altLang="zh-CN" sz="2400" b="1" err="1" smtClean="0">
                <a:solidFill>
                  <a:srgbClr val="FFFF66"/>
                </a:solidFill>
              </a:rPr>
              <a:t>filmType</a:t>
            </a:r>
            <a:r>
              <a:rPr lang="en-US" altLang="zh-CN" sz="2400" b="1" smtClean="0">
                <a:solidFill>
                  <a:srgbClr val="FFFF66"/>
                </a:solidFill>
              </a:rPr>
              <a:t> studioName</a:t>
            </a:r>
            <a:endParaRPr lang="en-US" altLang="zh-CN" sz="2400" b="1" dirty="0" smtClean="0">
              <a:solidFill>
                <a:srgbClr val="FFFF66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			                                                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1NF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2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52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52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52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2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2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2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529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529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529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29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29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529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FFFF99"/>
                </a:solidFill>
              </a:rPr>
              <a:t>Exercises </a:t>
            </a:r>
            <a:r>
              <a:rPr lang="zh-CN" altLang="en-US" sz="3200" b="1" dirty="0" smtClean="0">
                <a:solidFill>
                  <a:srgbClr val="FFFF99"/>
                </a:solidFill>
              </a:rPr>
              <a:t>： </a:t>
            </a:r>
            <a:r>
              <a:rPr lang="en-US" altLang="zh-CN" sz="3200" b="1" dirty="0" smtClean="0">
                <a:solidFill>
                  <a:srgbClr val="FFFF99"/>
                </a:solidFill>
              </a:rPr>
              <a:t>P92 </a:t>
            </a:r>
            <a:r>
              <a:rPr lang="en-US" altLang="zh-CN" sz="3200" b="1" smtClean="0">
                <a:solidFill>
                  <a:srgbClr val="FFFF99"/>
                </a:solidFill>
              </a:rPr>
              <a:t>3.3.1  a)</a:t>
            </a:r>
            <a:endParaRPr lang="en-US" altLang="zh-CN" sz="3200" b="1" dirty="0" smtClean="0">
              <a:solidFill>
                <a:srgbClr val="FFFF99"/>
              </a:solidFill>
            </a:endParaRPr>
          </a:p>
        </p:txBody>
      </p:sp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424863" cy="5256212"/>
          </a:xfrm>
          <a:noFill/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/>
              <a:t>      </a:t>
            </a:r>
            <a:r>
              <a:rPr lang="en-US" altLang="zh-CN" sz="2800" b="1" smtClean="0"/>
              <a:t>R(A, </a:t>
            </a:r>
            <a:r>
              <a:rPr lang="en-US" altLang="zh-CN" sz="2800" b="1" dirty="0" smtClean="0"/>
              <a:t>B, C, D) with </a:t>
            </a:r>
            <a:r>
              <a:rPr lang="en-US" altLang="zh-CN" sz="2800" b="1" smtClean="0"/>
              <a:t>FD’s AB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C, C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D, D </a:t>
            </a:r>
            <a:r>
              <a:rPr lang="en-US" altLang="zh-CN" sz="2800" b="1" smtClean="0">
                <a:sym typeface="Symbol" pitchFamily="18" charset="2"/>
              </a:rPr>
              <a:t></a:t>
            </a:r>
            <a:r>
              <a:rPr lang="en-US" altLang="zh-CN" sz="2800" b="1" smtClean="0"/>
              <a:t> A </a:t>
            </a:r>
            <a:r>
              <a:rPr lang="zh-CN" altLang="en-US" sz="2800" b="1" dirty="0" smtClean="0"/>
              <a:t>： </a:t>
            </a:r>
          </a:p>
          <a:p>
            <a:pPr marL="990600" lvl="1" indent="-533400" algn="just" eaLnBrk="1" hangingPunct="1">
              <a:spcBef>
                <a:spcPct val="0"/>
              </a:spcBef>
              <a:buFontTx/>
              <a:buAutoNum type="alphaLcParenR"/>
            </a:pPr>
            <a:r>
              <a:rPr lang="en-US" altLang="zh-CN" b="1" smtClean="0"/>
              <a:t>Indicate all </a:t>
            </a:r>
            <a:r>
              <a:rPr lang="en-US" altLang="zh-CN" b="1" dirty="0" smtClean="0"/>
              <a:t>the </a:t>
            </a:r>
            <a:r>
              <a:rPr lang="en-US" altLang="zh-CN" b="1" smtClean="0"/>
              <a:t>BCNF violations</a:t>
            </a:r>
            <a:r>
              <a:rPr lang="en-US" altLang="zh-CN" b="1" dirty="0" smtClean="0"/>
              <a:t>. Do not forget to consider </a:t>
            </a:r>
            <a:r>
              <a:rPr lang="en-US" altLang="zh-CN" b="1" smtClean="0"/>
              <a:t>FD’s that are </a:t>
            </a:r>
            <a:r>
              <a:rPr lang="en-US" altLang="zh-CN" b="1" dirty="0" smtClean="0"/>
              <a:t>not in the given set, but follow from them. </a:t>
            </a:r>
          </a:p>
          <a:p>
            <a:pPr marL="990600" lvl="1" indent="-533400" algn="just" eaLnBrk="1" hangingPunct="1">
              <a:spcBef>
                <a:spcPct val="0"/>
              </a:spcBef>
              <a:buFontTx/>
              <a:buAutoNum type="alphaLcParenR"/>
            </a:pPr>
            <a:r>
              <a:rPr lang="en-US" altLang="zh-CN" b="1" dirty="0" smtClean="0"/>
              <a:t>Decompose </a:t>
            </a:r>
            <a:r>
              <a:rPr lang="en-US" altLang="zh-CN" b="1" smtClean="0"/>
              <a:t>the relations, as necessary</a:t>
            </a:r>
            <a:r>
              <a:rPr lang="en-US" altLang="zh-CN" b="1" dirty="0" smtClean="0"/>
              <a:t>, into collections </a:t>
            </a:r>
            <a:r>
              <a:rPr lang="en-US" altLang="zh-CN" b="1" smtClean="0"/>
              <a:t>of relations that are </a:t>
            </a:r>
            <a:r>
              <a:rPr lang="en-US" altLang="zh-CN" b="1" dirty="0" smtClean="0"/>
              <a:t>in BCNF.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404813"/>
            <a:ext cx="7848600" cy="6119812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solution</a:t>
            </a:r>
            <a:r>
              <a:rPr lang="zh-CN" altLang="en-US" sz="2800" b="1" dirty="0" smtClean="0"/>
              <a:t>：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{A} </a:t>
            </a:r>
            <a:r>
              <a:rPr lang="en-US" altLang="zh-CN" sz="2400" b="1" baseline="30000" smtClean="0">
                <a:solidFill>
                  <a:srgbClr val="FFFF66"/>
                </a:solidFill>
              </a:rPr>
              <a:t>+</a:t>
            </a:r>
            <a:r>
              <a:rPr lang="en-US" altLang="zh-CN" sz="2400" b="1" smtClean="0"/>
              <a:t> ={A}</a:t>
            </a:r>
            <a:endParaRPr lang="en-US" altLang="zh-CN" sz="2400" b="1" dirty="0" smtClean="0"/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/>
              <a:t>{B} </a:t>
            </a:r>
            <a:r>
              <a:rPr lang="en-US" altLang="zh-CN" sz="2400" b="1" baseline="30000" dirty="0" smtClean="0">
                <a:solidFill>
                  <a:srgbClr val="FFFF66"/>
                </a:solidFill>
              </a:rPr>
              <a:t>+</a:t>
            </a:r>
            <a:r>
              <a:rPr lang="en-US" altLang="zh-CN" sz="2400" b="1" dirty="0" smtClean="0"/>
              <a:t> ={B}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/>
              <a:t>{C} </a:t>
            </a:r>
            <a:r>
              <a:rPr lang="en-US" altLang="zh-CN" sz="2400" b="1" baseline="30000" dirty="0" smtClean="0">
                <a:solidFill>
                  <a:srgbClr val="FFFF66"/>
                </a:solidFill>
              </a:rPr>
              <a:t>+</a:t>
            </a:r>
            <a:r>
              <a:rPr lang="en-US" altLang="zh-CN" sz="2400" b="1" dirty="0" smtClean="0"/>
              <a:t> ={C, D</a:t>
            </a:r>
            <a:r>
              <a:rPr lang="en-US" altLang="zh-CN" sz="2400" b="1" smtClean="0"/>
              <a:t>, A}  </a:t>
            </a:r>
            <a:r>
              <a:rPr lang="en-US" altLang="zh-CN" sz="2400" b="1" dirty="0" smtClean="0"/>
              <a:t>				</a:t>
            </a:r>
            <a:r>
              <a:rPr lang="en-US" altLang="zh-CN" sz="2400" b="1" dirty="0" smtClean="0">
                <a:solidFill>
                  <a:srgbClr val="FFFF99"/>
                </a:solidFill>
              </a:rPr>
              <a:t>C </a:t>
            </a:r>
            <a:r>
              <a:rPr lang="en-US" altLang="zh-CN" sz="2400" b="1" smtClean="0">
                <a:solidFill>
                  <a:srgbClr val="FFFF99"/>
                </a:solidFill>
                <a:sym typeface="Symbol" pitchFamily="18" charset="2"/>
              </a:rPr>
              <a:t></a:t>
            </a:r>
            <a:r>
              <a:rPr lang="en-US" altLang="zh-CN" sz="2400" b="1" smtClean="0">
                <a:solidFill>
                  <a:srgbClr val="FFFF99"/>
                </a:solidFill>
              </a:rPr>
              <a:t> AD</a:t>
            </a:r>
            <a:endParaRPr lang="en-US" altLang="zh-CN" sz="2400" b="1" dirty="0" smtClean="0">
              <a:solidFill>
                <a:srgbClr val="FFFF99"/>
              </a:solidFill>
            </a:endParaRP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/>
              <a:t>{D} </a:t>
            </a:r>
            <a:r>
              <a:rPr lang="en-US" altLang="zh-CN" sz="2400" b="1" baseline="30000" dirty="0" smtClean="0"/>
              <a:t>+</a:t>
            </a:r>
            <a:r>
              <a:rPr lang="en-US" altLang="zh-CN" sz="2400" b="1" dirty="0" smtClean="0"/>
              <a:t> ={D</a:t>
            </a:r>
            <a:r>
              <a:rPr lang="en-US" altLang="zh-CN" sz="2400" b="1" smtClean="0"/>
              <a:t>, A} </a:t>
            </a:r>
            <a:r>
              <a:rPr lang="en-US" altLang="zh-CN" sz="2400" b="1" dirty="0" smtClean="0"/>
              <a:t>				</a:t>
            </a:r>
            <a:r>
              <a:rPr lang="en-US" altLang="zh-CN" sz="2400" b="1" dirty="0" smtClean="0">
                <a:solidFill>
                  <a:srgbClr val="FFFF99"/>
                </a:solidFill>
              </a:rPr>
              <a:t>D </a:t>
            </a:r>
            <a:r>
              <a:rPr lang="en-US" altLang="zh-CN" sz="2400" b="1" smtClean="0">
                <a:solidFill>
                  <a:srgbClr val="FFFF99"/>
                </a:solidFill>
                <a:sym typeface="Symbol" pitchFamily="18" charset="2"/>
              </a:rPr>
              <a:t></a:t>
            </a:r>
            <a:r>
              <a:rPr lang="en-US" altLang="zh-CN" sz="2400" b="1" smtClean="0">
                <a:solidFill>
                  <a:srgbClr val="FFFF99"/>
                </a:solidFill>
              </a:rPr>
              <a:t> A</a:t>
            </a:r>
            <a:endParaRPr lang="en-US" altLang="zh-CN" sz="2400" b="1" dirty="0" smtClean="0">
              <a:solidFill>
                <a:srgbClr val="FFFF99"/>
              </a:solidFill>
            </a:endParaRP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{A, </a:t>
            </a:r>
            <a:r>
              <a:rPr lang="en-US" altLang="zh-CN" sz="2400" b="1" dirty="0" smtClean="0"/>
              <a:t>B} </a:t>
            </a:r>
            <a:r>
              <a:rPr lang="en-US" altLang="zh-CN" sz="2400" b="1" baseline="30000" smtClean="0">
                <a:solidFill>
                  <a:srgbClr val="FFFF66"/>
                </a:solidFill>
              </a:rPr>
              <a:t>+</a:t>
            </a:r>
            <a:r>
              <a:rPr lang="en-US" altLang="zh-CN" sz="2400" b="1" smtClean="0"/>
              <a:t> ={A, </a:t>
            </a:r>
            <a:r>
              <a:rPr lang="en-US" altLang="zh-CN" sz="2400" b="1" dirty="0" smtClean="0"/>
              <a:t>B, C, D} 		</a:t>
            </a:r>
            <a:r>
              <a:rPr lang="en-US" altLang="zh-CN" sz="2400" b="1" smtClean="0"/>
              <a:t>	</a:t>
            </a:r>
            <a:r>
              <a:rPr lang="en-US" altLang="zh-CN" sz="2400" b="1" smtClean="0">
                <a:solidFill>
                  <a:srgbClr val="FFCCCC"/>
                </a:solidFill>
              </a:rPr>
              <a:t>AB </a:t>
            </a:r>
            <a:r>
              <a:rPr lang="en-US" altLang="zh-CN" sz="2400" b="1" dirty="0" smtClean="0">
                <a:solidFill>
                  <a:srgbClr val="FFCCCC"/>
                </a:solidFill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rgbClr val="FFCCCC"/>
                </a:solidFill>
              </a:rPr>
              <a:t> CD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{A, </a:t>
            </a:r>
            <a:r>
              <a:rPr lang="en-US" altLang="zh-CN" sz="2400" b="1" dirty="0" smtClean="0"/>
              <a:t>C} </a:t>
            </a:r>
            <a:r>
              <a:rPr lang="en-US" altLang="zh-CN" sz="2400" b="1" baseline="30000" smtClean="0">
                <a:solidFill>
                  <a:srgbClr val="FFFF66"/>
                </a:solidFill>
              </a:rPr>
              <a:t>+</a:t>
            </a:r>
            <a:r>
              <a:rPr lang="en-US" altLang="zh-CN" sz="2400" b="1" smtClean="0"/>
              <a:t> ={A, </a:t>
            </a:r>
            <a:r>
              <a:rPr lang="en-US" altLang="zh-CN" sz="2400" b="1" dirty="0" smtClean="0"/>
              <a:t>C, D}		</a:t>
            </a:r>
            <a:r>
              <a:rPr lang="en-US" altLang="zh-CN" sz="2400" b="1" smtClean="0"/>
              <a:t>	AC </a:t>
            </a:r>
            <a:r>
              <a:rPr lang="en-US" altLang="zh-CN" sz="2400" b="1" dirty="0" smtClean="0">
                <a:sym typeface="Symbol" pitchFamily="18" charset="2"/>
              </a:rPr>
              <a:t></a:t>
            </a:r>
            <a:r>
              <a:rPr lang="en-US" altLang="zh-CN" sz="2400" b="1" dirty="0" smtClean="0"/>
              <a:t> D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{A, </a:t>
            </a:r>
            <a:r>
              <a:rPr lang="en-US" altLang="zh-CN" sz="2400" b="1" dirty="0" smtClean="0"/>
              <a:t>D} </a:t>
            </a:r>
            <a:r>
              <a:rPr lang="en-US" altLang="zh-CN" sz="2400" b="1" baseline="30000" smtClean="0">
                <a:solidFill>
                  <a:srgbClr val="FFFF66"/>
                </a:solidFill>
              </a:rPr>
              <a:t>+</a:t>
            </a:r>
            <a:r>
              <a:rPr lang="en-US" altLang="zh-CN" sz="2400" b="1" smtClean="0"/>
              <a:t> ={A, </a:t>
            </a:r>
            <a:r>
              <a:rPr lang="en-US" altLang="zh-CN" sz="2400" b="1" dirty="0" smtClean="0"/>
              <a:t>D}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/>
              <a:t>{B, C} </a:t>
            </a:r>
            <a:r>
              <a:rPr lang="en-US" altLang="zh-CN" sz="2400" b="1" baseline="30000" dirty="0" smtClean="0">
                <a:solidFill>
                  <a:srgbClr val="FFFF66"/>
                </a:solidFill>
              </a:rPr>
              <a:t>+</a:t>
            </a:r>
            <a:r>
              <a:rPr lang="en-US" altLang="zh-CN" sz="2400" b="1" dirty="0" smtClean="0"/>
              <a:t> ={B, C, D</a:t>
            </a:r>
            <a:r>
              <a:rPr lang="en-US" altLang="zh-CN" sz="2400" b="1" smtClean="0"/>
              <a:t>, A} </a:t>
            </a:r>
            <a:r>
              <a:rPr lang="en-US" altLang="zh-CN" sz="2400" b="1" dirty="0" smtClean="0"/>
              <a:t>			</a:t>
            </a:r>
            <a:r>
              <a:rPr lang="en-US" altLang="zh-CN" sz="2400" b="1" dirty="0" smtClean="0">
                <a:solidFill>
                  <a:srgbClr val="FFCCCC"/>
                </a:solidFill>
              </a:rPr>
              <a:t>BC </a:t>
            </a:r>
            <a:r>
              <a:rPr lang="en-US" altLang="zh-CN" sz="2400" b="1" smtClean="0">
                <a:solidFill>
                  <a:srgbClr val="FFCCCC"/>
                </a:solidFill>
                <a:sym typeface="Symbol" pitchFamily="18" charset="2"/>
              </a:rPr>
              <a:t></a:t>
            </a:r>
            <a:r>
              <a:rPr lang="en-US" altLang="zh-CN" sz="2400" b="1" smtClean="0">
                <a:solidFill>
                  <a:srgbClr val="FFCCCC"/>
                </a:solidFill>
              </a:rPr>
              <a:t> AD</a:t>
            </a:r>
            <a:endParaRPr lang="en-US" altLang="zh-CN" sz="2400" b="1" dirty="0" smtClean="0">
              <a:solidFill>
                <a:srgbClr val="FFCCCC"/>
              </a:solidFill>
            </a:endParaRP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/>
              <a:t>{B, D} </a:t>
            </a:r>
            <a:r>
              <a:rPr lang="en-US" altLang="zh-CN" sz="2400" b="1" baseline="30000" dirty="0" smtClean="0">
                <a:solidFill>
                  <a:srgbClr val="FFFF66"/>
                </a:solidFill>
              </a:rPr>
              <a:t>+</a:t>
            </a:r>
            <a:r>
              <a:rPr lang="en-US" altLang="zh-CN" sz="2400" b="1" dirty="0" smtClean="0"/>
              <a:t> ={B, D</a:t>
            </a:r>
            <a:r>
              <a:rPr lang="en-US" altLang="zh-CN" sz="2400" b="1" smtClean="0"/>
              <a:t>, A, </a:t>
            </a:r>
            <a:r>
              <a:rPr lang="en-US" altLang="zh-CN" sz="2400" b="1" dirty="0" smtClean="0"/>
              <a:t>C} 			</a:t>
            </a:r>
            <a:r>
              <a:rPr lang="en-US" altLang="zh-CN" sz="2400" b="1" dirty="0" smtClean="0">
                <a:solidFill>
                  <a:srgbClr val="FFCCCC"/>
                </a:solidFill>
              </a:rPr>
              <a:t>BD </a:t>
            </a:r>
            <a:r>
              <a:rPr lang="en-US" altLang="zh-CN" sz="2400" b="1" smtClean="0">
                <a:solidFill>
                  <a:srgbClr val="FFCCCC"/>
                </a:solidFill>
                <a:sym typeface="Symbol" pitchFamily="18" charset="2"/>
              </a:rPr>
              <a:t></a:t>
            </a:r>
            <a:r>
              <a:rPr lang="en-US" altLang="zh-CN" sz="2400" b="1" smtClean="0">
                <a:solidFill>
                  <a:srgbClr val="FFCCCC"/>
                </a:solidFill>
              </a:rPr>
              <a:t> AC</a:t>
            </a:r>
            <a:endParaRPr lang="en-US" altLang="zh-CN" sz="2400" b="1" dirty="0" smtClean="0">
              <a:solidFill>
                <a:srgbClr val="FFCCCC"/>
              </a:solidFill>
            </a:endParaRP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/>
              <a:t>{C, D} </a:t>
            </a:r>
            <a:r>
              <a:rPr lang="en-US" altLang="zh-CN" sz="2400" b="1" baseline="30000" dirty="0" smtClean="0">
                <a:solidFill>
                  <a:srgbClr val="FFFF66"/>
                </a:solidFill>
              </a:rPr>
              <a:t>+</a:t>
            </a:r>
            <a:r>
              <a:rPr lang="en-US" altLang="zh-CN" sz="2400" b="1" dirty="0" smtClean="0"/>
              <a:t> ={C, D</a:t>
            </a:r>
            <a:r>
              <a:rPr lang="en-US" altLang="zh-CN" sz="2400" b="1" smtClean="0"/>
              <a:t>, A}</a:t>
            </a:r>
            <a:r>
              <a:rPr lang="en-US" altLang="zh-CN" sz="2400" b="1" dirty="0" smtClean="0"/>
              <a:t>			CD </a:t>
            </a:r>
            <a:r>
              <a:rPr lang="en-US" altLang="zh-CN" sz="2400" b="1" smtClean="0">
                <a:sym typeface="Symbol" pitchFamily="18" charset="2"/>
              </a:rPr>
              <a:t></a:t>
            </a:r>
            <a:r>
              <a:rPr lang="en-US" altLang="zh-CN" sz="2400" b="1" smtClean="0"/>
              <a:t> A</a:t>
            </a:r>
            <a:endParaRPr lang="en-US" altLang="zh-CN" sz="2400" b="1" dirty="0" smtClean="0"/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{A, </a:t>
            </a:r>
            <a:r>
              <a:rPr lang="en-US" altLang="zh-CN" sz="2400" b="1" dirty="0" smtClean="0"/>
              <a:t>B, C} </a:t>
            </a:r>
            <a:r>
              <a:rPr lang="en-US" altLang="zh-CN" sz="2400" b="1" baseline="30000" smtClean="0"/>
              <a:t>+</a:t>
            </a:r>
            <a:r>
              <a:rPr lang="en-US" altLang="zh-CN" sz="2400" b="1" smtClean="0"/>
              <a:t> ={A, </a:t>
            </a:r>
            <a:r>
              <a:rPr lang="en-US" altLang="zh-CN" sz="2400" b="1" dirty="0" smtClean="0"/>
              <a:t>B, C, D}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 	</a:t>
            </a:r>
            <a:r>
              <a:rPr lang="en-US" altLang="zh-CN" sz="2400" b="1" smtClean="0">
                <a:solidFill>
                  <a:srgbClr val="FFCC66"/>
                </a:solidFill>
              </a:rPr>
              <a:t>	</a:t>
            </a:r>
            <a:r>
              <a:rPr lang="en-US" altLang="zh-CN" sz="2400" b="1" smtClean="0"/>
              <a:t>ABC </a:t>
            </a:r>
            <a:r>
              <a:rPr lang="en-US" altLang="zh-CN" sz="2400" b="1" dirty="0" smtClean="0">
                <a:sym typeface="Symbol" pitchFamily="18" charset="2"/>
              </a:rPr>
              <a:t></a:t>
            </a:r>
            <a:r>
              <a:rPr lang="en-US" altLang="zh-CN" sz="2400" b="1" dirty="0" smtClean="0"/>
              <a:t> D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{A, </a:t>
            </a:r>
            <a:r>
              <a:rPr lang="en-US" altLang="zh-CN" sz="2400" b="1" dirty="0" smtClean="0"/>
              <a:t>B, D} </a:t>
            </a:r>
            <a:r>
              <a:rPr lang="en-US" altLang="zh-CN" sz="2400" b="1" baseline="30000" smtClean="0"/>
              <a:t>+</a:t>
            </a:r>
            <a:r>
              <a:rPr lang="en-US" altLang="zh-CN" sz="2400" b="1" smtClean="0"/>
              <a:t> ={A, </a:t>
            </a:r>
            <a:r>
              <a:rPr lang="en-US" altLang="zh-CN" sz="2400" b="1" dirty="0" smtClean="0"/>
              <a:t>B, D, C}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 	</a:t>
            </a:r>
            <a:r>
              <a:rPr lang="en-US" altLang="zh-CN" sz="2400" b="1" smtClean="0">
                <a:solidFill>
                  <a:srgbClr val="FFCC66"/>
                </a:solidFill>
              </a:rPr>
              <a:t>	</a:t>
            </a:r>
            <a:r>
              <a:rPr lang="en-US" altLang="zh-CN" sz="2400" b="1" smtClean="0"/>
              <a:t>ABD </a:t>
            </a:r>
            <a:r>
              <a:rPr lang="en-US" altLang="zh-CN" sz="2400" b="1" dirty="0" smtClean="0">
                <a:sym typeface="Symbol" pitchFamily="18" charset="2"/>
              </a:rPr>
              <a:t></a:t>
            </a:r>
            <a:r>
              <a:rPr lang="en-US" altLang="zh-CN" sz="2400" b="1" dirty="0" smtClean="0"/>
              <a:t> C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{A, </a:t>
            </a:r>
            <a:r>
              <a:rPr lang="en-US" altLang="zh-CN" sz="2400" b="1" dirty="0" smtClean="0"/>
              <a:t>C, D} </a:t>
            </a:r>
            <a:r>
              <a:rPr lang="en-US" altLang="zh-CN" sz="2400" b="1" baseline="30000" smtClean="0">
                <a:solidFill>
                  <a:srgbClr val="FFFF66"/>
                </a:solidFill>
              </a:rPr>
              <a:t>+</a:t>
            </a:r>
            <a:r>
              <a:rPr lang="en-US" altLang="zh-CN" sz="2400" b="1" smtClean="0"/>
              <a:t> ={A, </a:t>
            </a:r>
            <a:r>
              <a:rPr lang="en-US" altLang="zh-CN" sz="2400" b="1" dirty="0" smtClean="0"/>
              <a:t>C, D}</a:t>
            </a: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/>
              <a:t>{B, C, D} </a:t>
            </a:r>
            <a:r>
              <a:rPr lang="en-US" altLang="zh-CN" sz="2400" b="1" baseline="30000" dirty="0" smtClean="0"/>
              <a:t>+</a:t>
            </a:r>
            <a:r>
              <a:rPr lang="en-US" altLang="zh-CN" sz="2400" b="1" dirty="0" smtClean="0"/>
              <a:t> ={B, C, D</a:t>
            </a:r>
            <a:r>
              <a:rPr lang="en-US" altLang="zh-CN" sz="2400" b="1" smtClean="0"/>
              <a:t>, A}</a:t>
            </a:r>
            <a:r>
              <a:rPr lang="en-US" altLang="zh-CN" sz="2400" b="1" smtClean="0">
                <a:solidFill>
                  <a:srgbClr val="FFCC66"/>
                </a:solidFill>
              </a:rPr>
              <a:t> 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		</a:t>
            </a:r>
            <a:r>
              <a:rPr lang="en-US" altLang="zh-CN" sz="2400" b="1" dirty="0" smtClean="0"/>
              <a:t>BCD </a:t>
            </a:r>
            <a:r>
              <a:rPr lang="en-US" altLang="zh-CN" sz="2400" b="1" smtClean="0">
                <a:sym typeface="Symbol" pitchFamily="18" charset="2"/>
              </a:rPr>
              <a:t></a:t>
            </a:r>
            <a:r>
              <a:rPr lang="en-US" altLang="zh-CN" sz="2400" b="1" smtClean="0"/>
              <a:t> A</a:t>
            </a:r>
            <a:endParaRPr lang="en-US" altLang="zh-CN" sz="2400" b="1" dirty="0" smtClean="0"/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{A, </a:t>
            </a:r>
            <a:r>
              <a:rPr lang="en-US" altLang="zh-CN" sz="2400" b="1" dirty="0" smtClean="0"/>
              <a:t>B, C, D} </a:t>
            </a:r>
            <a:r>
              <a:rPr lang="en-US" altLang="zh-CN" sz="2400" b="1" baseline="30000" smtClean="0"/>
              <a:t>+</a:t>
            </a:r>
            <a:r>
              <a:rPr lang="en-US" altLang="zh-CN" sz="2400" b="1" smtClean="0"/>
              <a:t> ={A, </a:t>
            </a:r>
            <a:r>
              <a:rPr lang="en-US" altLang="zh-CN" sz="2400" b="1" dirty="0" smtClean="0"/>
              <a:t>B, C, D}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FFFF99"/>
                </a:solidFill>
              </a:rPr>
              <a:t>Exercises </a:t>
            </a:r>
            <a:r>
              <a:rPr lang="zh-CN" altLang="en-US" sz="3200" b="1" dirty="0" smtClean="0">
                <a:solidFill>
                  <a:srgbClr val="FFFF99"/>
                </a:solidFill>
              </a:rPr>
              <a:t>： </a:t>
            </a:r>
            <a:r>
              <a:rPr lang="en-US" altLang="zh-CN" sz="3200" b="1" dirty="0" smtClean="0">
                <a:solidFill>
                  <a:srgbClr val="FFFF99"/>
                </a:solidFill>
              </a:rPr>
              <a:t>P92 </a:t>
            </a:r>
            <a:r>
              <a:rPr lang="en-US" altLang="zh-CN" sz="3200" b="1" smtClean="0">
                <a:solidFill>
                  <a:srgbClr val="FFFF99"/>
                </a:solidFill>
              </a:rPr>
              <a:t>3.3.1 a)</a:t>
            </a:r>
            <a:endParaRPr lang="en-US" altLang="zh-CN" sz="3200" b="1" dirty="0" smtClean="0">
              <a:solidFill>
                <a:srgbClr val="FFFF99"/>
              </a:solidFill>
            </a:endParaRPr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424863" cy="573246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mtClean="0"/>
              <a:t>     </a:t>
            </a:r>
            <a:r>
              <a:rPr lang="en-US" altLang="zh-CN" sz="2800" b="1" smtClean="0"/>
              <a:t>R(A, </a:t>
            </a:r>
            <a:r>
              <a:rPr lang="en-US" altLang="zh-CN" sz="2800" b="1" dirty="0" smtClean="0"/>
              <a:t>B, C, D) with </a:t>
            </a:r>
            <a:r>
              <a:rPr lang="en-US" altLang="zh-CN" sz="2800" b="1" smtClean="0"/>
              <a:t>FD’s AB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C, C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D, D </a:t>
            </a:r>
            <a:r>
              <a:rPr lang="en-US" altLang="zh-CN" sz="2800" b="1" smtClean="0">
                <a:sym typeface="Symbol" pitchFamily="18" charset="2"/>
              </a:rPr>
              <a:t></a:t>
            </a:r>
            <a:r>
              <a:rPr lang="en-US" altLang="zh-CN" sz="2800" b="1" smtClean="0"/>
              <a:t> A </a:t>
            </a:r>
            <a:r>
              <a:rPr lang="zh-CN" altLang="en-US" sz="2800" b="1" dirty="0" smtClean="0"/>
              <a:t>： </a:t>
            </a:r>
          </a:p>
          <a:p>
            <a:pPr marL="990600" lvl="1" indent="-533400" algn="just" eaLnBrk="1" hangingPunct="1">
              <a:lnSpc>
                <a:spcPct val="90000"/>
              </a:lnSpc>
              <a:spcBef>
                <a:spcPct val="5000"/>
              </a:spcBef>
              <a:buFontTx/>
              <a:buAutoNum type="alphaLcParenR"/>
            </a:pPr>
            <a:r>
              <a:rPr lang="en-US" altLang="zh-CN" b="1" smtClean="0"/>
              <a:t>Indicate all </a:t>
            </a:r>
            <a:r>
              <a:rPr lang="en-US" altLang="zh-CN" b="1" dirty="0" smtClean="0"/>
              <a:t>the </a:t>
            </a:r>
            <a:r>
              <a:rPr lang="en-US" altLang="zh-CN" b="1" smtClean="0"/>
              <a:t>BCNF violations</a:t>
            </a:r>
            <a:r>
              <a:rPr lang="en-US" altLang="zh-CN" b="1" dirty="0" smtClean="0"/>
              <a:t>. Do not forget to consider </a:t>
            </a:r>
            <a:r>
              <a:rPr lang="en-US" altLang="zh-CN" b="1" smtClean="0"/>
              <a:t>FD’s that are </a:t>
            </a:r>
            <a:r>
              <a:rPr lang="en-US" altLang="zh-CN" b="1" dirty="0" smtClean="0"/>
              <a:t>not in the given set, but follow from them. </a:t>
            </a:r>
          </a:p>
          <a:p>
            <a:pPr marL="990600" lvl="1" indent="-533400" algn="just" eaLnBrk="1" hangingPunct="1">
              <a:lnSpc>
                <a:spcPct val="90000"/>
              </a:lnSpc>
              <a:spcBef>
                <a:spcPct val="5000"/>
              </a:spcBef>
              <a:buFontTx/>
              <a:buAutoNum type="alphaLcParenR"/>
            </a:pPr>
            <a:r>
              <a:rPr lang="en-US" altLang="zh-CN" b="1" dirty="0" smtClean="0"/>
              <a:t>Decompose </a:t>
            </a:r>
            <a:r>
              <a:rPr lang="en-US" altLang="zh-CN" b="1" smtClean="0"/>
              <a:t>the relations, as necessary</a:t>
            </a:r>
            <a:r>
              <a:rPr lang="en-US" altLang="zh-CN" b="1" dirty="0" smtClean="0"/>
              <a:t>, into collections </a:t>
            </a:r>
            <a:r>
              <a:rPr lang="en-US" altLang="zh-CN" b="1" smtClean="0"/>
              <a:t>of relations that are </a:t>
            </a:r>
            <a:r>
              <a:rPr lang="en-US" altLang="zh-CN" b="1" dirty="0" smtClean="0"/>
              <a:t>in BCNF.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CN" b="1" dirty="0" smtClean="0"/>
              <a:t>Solution</a:t>
            </a:r>
            <a:r>
              <a:rPr lang="zh-CN" altLang="en-US" b="1" dirty="0" smtClean="0"/>
              <a:t>：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 smtClean="0">
                <a:solidFill>
                  <a:srgbClr val="FFCCCC"/>
                </a:solidFill>
              </a:rPr>
              <a:t>Keys</a:t>
            </a:r>
            <a:r>
              <a:rPr lang="zh-CN" altLang="en-US" b="1" smtClean="0">
                <a:solidFill>
                  <a:srgbClr val="FFCCCC"/>
                </a:solidFill>
              </a:rPr>
              <a:t>：</a:t>
            </a:r>
            <a:r>
              <a:rPr lang="en-US" altLang="zh-CN" b="1" smtClean="0">
                <a:solidFill>
                  <a:srgbClr val="FFCCCC"/>
                </a:solidFill>
              </a:rPr>
              <a:t>{A, </a:t>
            </a:r>
            <a:r>
              <a:rPr lang="en-US" altLang="zh-CN" b="1" dirty="0" smtClean="0">
                <a:solidFill>
                  <a:srgbClr val="FFCCCC"/>
                </a:solidFill>
              </a:rPr>
              <a:t>B}, {B, C}, {B, D}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smtClean="0"/>
              <a:t>BCNF violations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C </a:t>
            </a:r>
            <a:r>
              <a:rPr lang="en-US" altLang="zh-CN" b="1" smtClean="0">
                <a:sym typeface="Symbol" pitchFamily="18" charset="2"/>
              </a:rPr>
              <a:t></a:t>
            </a:r>
            <a:r>
              <a:rPr lang="en-US" altLang="zh-CN" b="1" smtClean="0"/>
              <a:t> AD</a:t>
            </a:r>
            <a:r>
              <a:rPr lang="en-US" altLang="zh-CN" b="1" dirty="0" smtClean="0"/>
              <a:t>,  D </a:t>
            </a:r>
            <a:r>
              <a:rPr lang="en-US" altLang="zh-CN" b="1" smtClean="0">
                <a:sym typeface="Symbol" pitchFamily="18" charset="2"/>
              </a:rPr>
              <a:t></a:t>
            </a:r>
            <a:r>
              <a:rPr lang="en-US" altLang="zh-CN" b="1" smtClean="0"/>
              <a:t> A</a:t>
            </a:r>
            <a:endParaRPr lang="en-US" altLang="zh-CN" b="1" dirty="0" smtClean="0"/>
          </a:p>
          <a:p>
            <a:pPr marL="990600" lvl="1" indent="-533400" eaLnBrk="1" hangingPunct="1">
              <a:lnSpc>
                <a:spcPct val="90000"/>
              </a:lnSpc>
              <a:spcBef>
                <a:spcPct val="5000"/>
              </a:spcBef>
            </a:pPr>
            <a:r>
              <a:rPr lang="pt-BR" altLang="zh-CN" b="1" dirty="0" smtClean="0"/>
              <a:t>Decompose R into</a:t>
            </a:r>
            <a:r>
              <a:rPr lang="pt-BR" altLang="zh-CN" b="1" smtClean="0"/>
              <a:t>:</a:t>
            </a:r>
            <a:r>
              <a:rPr lang="pt-BR" altLang="zh-CN" smtClean="0"/>
              <a:t> </a:t>
            </a:r>
            <a:r>
              <a:rPr lang="en-US" altLang="zh-CN" b="1" smtClean="0"/>
              <a:t>R1(A,</a:t>
            </a:r>
            <a:r>
              <a:rPr lang="en-US" altLang="zh-CN" b="1" u="sng" smtClean="0"/>
              <a:t>C</a:t>
            </a:r>
            <a:r>
              <a:rPr lang="en-US" altLang="zh-CN" b="1" smtClean="0"/>
              <a:t>,D</a:t>
            </a:r>
            <a:r>
              <a:rPr lang="en-US" altLang="zh-CN" b="1" dirty="0" smtClean="0"/>
              <a:t>),  </a:t>
            </a:r>
            <a:r>
              <a:rPr lang="en-US" altLang="zh-CN" b="1" dirty="0" smtClean="0">
                <a:solidFill>
                  <a:srgbClr val="FFFF00"/>
                </a:solidFill>
              </a:rPr>
              <a:t>R2(</a:t>
            </a:r>
            <a:r>
              <a:rPr lang="en-US" altLang="zh-CN" b="1" u="sng" dirty="0" smtClean="0">
                <a:solidFill>
                  <a:srgbClr val="FFFF00"/>
                </a:solidFill>
              </a:rPr>
              <a:t>B,C</a:t>
            </a:r>
            <a:r>
              <a:rPr lang="en-US" altLang="zh-CN" b="1" dirty="0" smtClean="0">
                <a:solidFill>
                  <a:srgbClr val="FFFF00"/>
                </a:solidFill>
              </a:rPr>
              <a:t>)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5000"/>
              </a:spcBef>
            </a:pPr>
            <a:r>
              <a:rPr lang="pt-BR" altLang="zh-CN" b="1" dirty="0" smtClean="0"/>
              <a:t>Decompose R1 into</a:t>
            </a:r>
            <a:r>
              <a:rPr lang="pt-BR" altLang="zh-CN" b="1" smtClean="0"/>
              <a:t>:</a:t>
            </a:r>
            <a:r>
              <a:rPr lang="pt-BR" altLang="zh-CN" smtClean="0"/>
              <a:t> </a:t>
            </a:r>
            <a:r>
              <a:rPr lang="en-US" altLang="zh-CN" b="1" smtClean="0">
                <a:solidFill>
                  <a:srgbClr val="FFFF00"/>
                </a:solidFill>
              </a:rPr>
              <a:t>R11(A,</a:t>
            </a:r>
            <a:r>
              <a:rPr lang="en-US" altLang="zh-CN" b="1" u="sng" smtClean="0">
                <a:solidFill>
                  <a:srgbClr val="FFFF00"/>
                </a:solidFill>
              </a:rPr>
              <a:t>D</a:t>
            </a:r>
            <a:r>
              <a:rPr lang="en-US" altLang="zh-CN" b="1" dirty="0" smtClean="0">
                <a:solidFill>
                  <a:srgbClr val="FFFF00"/>
                </a:solidFill>
              </a:rPr>
              <a:t>),  R12(</a:t>
            </a:r>
            <a:r>
              <a:rPr lang="en-US" altLang="zh-CN" b="1" u="sng" dirty="0" smtClean="0">
                <a:solidFill>
                  <a:srgbClr val="FFFF00"/>
                </a:solidFill>
              </a:rPr>
              <a:t>C</a:t>
            </a:r>
            <a:r>
              <a:rPr lang="en-US" altLang="zh-CN" b="1" dirty="0" smtClean="0">
                <a:solidFill>
                  <a:srgbClr val="FFFF00"/>
                </a:solidFill>
              </a:rPr>
              <a:t>,D)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smtClean="0"/>
              <a:t>FD AB </a:t>
            </a:r>
            <a:r>
              <a:rPr lang="en-US" altLang="zh-CN" b="1" dirty="0" smtClean="0">
                <a:sym typeface="Symbol" pitchFamily="18" charset="2"/>
              </a:rPr>
              <a:t></a:t>
            </a:r>
            <a:r>
              <a:rPr lang="en-US" altLang="zh-CN" b="1" dirty="0" smtClean="0"/>
              <a:t> C does not be preserved by this decomposition.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94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94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949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949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FFFF99"/>
                </a:solidFill>
              </a:rPr>
              <a:t>Exercises </a:t>
            </a:r>
            <a:r>
              <a:rPr lang="zh-CN" altLang="en-US" sz="3200" b="1" dirty="0" smtClean="0">
                <a:solidFill>
                  <a:srgbClr val="FFFF99"/>
                </a:solidFill>
              </a:rPr>
              <a:t>： </a:t>
            </a:r>
            <a:r>
              <a:rPr lang="en-US" altLang="zh-CN" sz="3200" b="1" dirty="0" smtClean="0">
                <a:solidFill>
                  <a:srgbClr val="FFFF99"/>
                </a:solidFill>
              </a:rPr>
              <a:t>P105 </a:t>
            </a:r>
            <a:r>
              <a:rPr lang="en-US" altLang="zh-CN" sz="3200" b="1" smtClean="0">
                <a:solidFill>
                  <a:srgbClr val="FFFF99"/>
                </a:solidFill>
              </a:rPr>
              <a:t>3.5.1 a)</a:t>
            </a:r>
            <a:endParaRPr lang="en-US" altLang="zh-CN" sz="3200" b="1" dirty="0" smtClean="0">
              <a:solidFill>
                <a:srgbClr val="FFFF99"/>
              </a:solidFill>
            </a:endParaRPr>
          </a:p>
        </p:txBody>
      </p:sp>
      <p:sp>
        <p:nvSpPr>
          <p:cNvPr id="9421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24863" cy="4679950"/>
          </a:xfrm>
          <a:noFill/>
        </p:spPr>
        <p:txBody>
          <a:bodyPr/>
          <a:lstStyle/>
          <a:p>
            <a:pPr marL="609600" indent="-609600"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mtClean="0"/>
              <a:t>     </a:t>
            </a:r>
            <a:r>
              <a:rPr lang="en-US" altLang="zh-CN" sz="2800" b="1" smtClean="0"/>
              <a:t>R(A, </a:t>
            </a:r>
            <a:r>
              <a:rPr lang="en-US" altLang="zh-CN" sz="2800" b="1" dirty="0" smtClean="0"/>
              <a:t>B, C, D) with </a:t>
            </a:r>
            <a:r>
              <a:rPr lang="en-US" altLang="zh-CN" sz="2800" b="1" smtClean="0"/>
              <a:t>FD’s AB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C, C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D, D </a:t>
            </a:r>
            <a:r>
              <a:rPr lang="en-US" altLang="zh-CN" sz="2800" b="1" smtClean="0">
                <a:sym typeface="Symbol" pitchFamily="18" charset="2"/>
              </a:rPr>
              <a:t></a:t>
            </a:r>
            <a:r>
              <a:rPr lang="en-US" altLang="zh-CN" sz="2800" b="1" smtClean="0"/>
              <a:t> A </a:t>
            </a:r>
            <a:r>
              <a:rPr lang="zh-CN" altLang="en-US" sz="2800" b="1" dirty="0" smtClean="0"/>
              <a:t>： </a:t>
            </a:r>
          </a:p>
          <a:p>
            <a:pPr marL="990600" lvl="1" indent="-533400" algn="just" eaLnBrk="1" hangingPunct="1">
              <a:spcBef>
                <a:spcPct val="5000"/>
              </a:spcBef>
              <a:buFontTx/>
              <a:buAutoNum type="alphaLcParenR"/>
            </a:pPr>
            <a:r>
              <a:rPr lang="en-US" altLang="zh-CN" b="1" smtClean="0"/>
              <a:t>Indicate all </a:t>
            </a:r>
            <a:r>
              <a:rPr lang="en-US" altLang="zh-CN" b="1" dirty="0" smtClean="0"/>
              <a:t>the </a:t>
            </a:r>
            <a:r>
              <a:rPr lang="en-US" altLang="zh-CN" b="1" smtClean="0"/>
              <a:t>3NF violations</a:t>
            </a:r>
            <a:r>
              <a:rPr lang="en-US" altLang="zh-CN" b="1" dirty="0" smtClean="0"/>
              <a:t>. </a:t>
            </a:r>
          </a:p>
          <a:p>
            <a:pPr marL="990600" lvl="1" indent="-533400" algn="just" eaLnBrk="1" hangingPunct="1">
              <a:spcBef>
                <a:spcPct val="5000"/>
              </a:spcBef>
              <a:buFontTx/>
              <a:buAutoNum type="alphaLcParenR"/>
            </a:pPr>
            <a:r>
              <a:rPr lang="en-US" altLang="zh-CN" b="1" dirty="0" smtClean="0"/>
              <a:t>Decompose </a:t>
            </a:r>
            <a:r>
              <a:rPr lang="en-US" altLang="zh-CN" b="1" smtClean="0"/>
              <a:t>the relations, as necessary</a:t>
            </a:r>
            <a:r>
              <a:rPr lang="en-US" altLang="zh-CN" b="1" dirty="0" smtClean="0"/>
              <a:t>, into collections </a:t>
            </a:r>
            <a:r>
              <a:rPr lang="en-US" altLang="zh-CN" b="1" smtClean="0"/>
              <a:t>of relations that are </a:t>
            </a:r>
            <a:r>
              <a:rPr lang="en-US" altLang="zh-CN" b="1" dirty="0" smtClean="0"/>
              <a:t>in 3NF.</a:t>
            </a:r>
          </a:p>
          <a:p>
            <a:pPr marL="990600" lvl="1" indent="-533400" eaLnBrk="1" hangingPunct="1">
              <a:spcBef>
                <a:spcPct val="5000"/>
              </a:spcBef>
              <a:buFontTx/>
              <a:buNone/>
            </a:pPr>
            <a:r>
              <a:rPr lang="en-US" altLang="zh-CN" b="1" dirty="0" smtClean="0"/>
              <a:t>Solution</a:t>
            </a:r>
            <a:r>
              <a:rPr lang="zh-CN" altLang="en-US" b="1" dirty="0" smtClean="0"/>
              <a:t>：</a:t>
            </a:r>
          </a:p>
          <a:p>
            <a:pPr marL="990600" lvl="1" indent="-533400" eaLnBrk="1" hangingPunct="1">
              <a:spcBef>
                <a:spcPct val="5000"/>
              </a:spcBef>
            </a:pPr>
            <a:r>
              <a:rPr lang="en-US" altLang="zh-CN" b="1" dirty="0" smtClean="0">
                <a:solidFill>
                  <a:srgbClr val="FFCCCC"/>
                </a:solidFill>
              </a:rPr>
              <a:t>Keys</a:t>
            </a:r>
            <a:r>
              <a:rPr lang="zh-CN" altLang="en-US" b="1" smtClean="0">
                <a:solidFill>
                  <a:srgbClr val="FFCCCC"/>
                </a:solidFill>
              </a:rPr>
              <a:t>：</a:t>
            </a:r>
            <a:r>
              <a:rPr lang="en-US" altLang="zh-CN" b="1" smtClean="0">
                <a:solidFill>
                  <a:srgbClr val="FFCCCC"/>
                </a:solidFill>
              </a:rPr>
              <a:t>{A, </a:t>
            </a:r>
            <a:r>
              <a:rPr lang="en-US" altLang="zh-CN" b="1" dirty="0" smtClean="0">
                <a:solidFill>
                  <a:srgbClr val="FFCCCC"/>
                </a:solidFill>
              </a:rPr>
              <a:t>B}, {B, C}, {B, D}</a:t>
            </a:r>
          </a:p>
          <a:p>
            <a:pPr marL="990600" lvl="1" indent="-533400" eaLnBrk="1" hangingPunct="1">
              <a:spcBef>
                <a:spcPct val="5000"/>
              </a:spcBef>
            </a:pPr>
            <a:r>
              <a:rPr lang="en-US" altLang="zh-CN" b="1" smtClean="0"/>
              <a:t>3NF violations</a:t>
            </a:r>
            <a:r>
              <a:rPr lang="en-US" altLang="zh-CN" b="1" dirty="0" smtClean="0"/>
              <a:t>:  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2588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3.1.1 Definition </a:t>
            </a:r>
            <a:r>
              <a:rPr lang="en-US" altLang="zh-CN" sz="3200" b="1" smtClean="0"/>
              <a:t>of Functional </a:t>
            </a:r>
            <a:r>
              <a:rPr lang="en-US" altLang="zh-CN" sz="3200" b="1" dirty="0" smtClean="0"/>
              <a:t>Dependency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0010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sym typeface="Symbol" pitchFamily="18" charset="2"/>
              </a:rPr>
              <a:t>A functional </a:t>
            </a:r>
            <a:r>
              <a:rPr lang="en-US" altLang="zh-CN" sz="2800" b="1" dirty="0" smtClean="0">
                <a:sym typeface="Symbol" pitchFamily="18" charset="2"/>
              </a:rPr>
              <a:t>dependency(FD) </a:t>
            </a:r>
            <a:r>
              <a:rPr lang="en-US" altLang="zh-CN" sz="2800" b="1" smtClean="0">
                <a:sym typeface="Symbol" pitchFamily="18" charset="2"/>
              </a:rPr>
              <a:t>on a relation R(</a:t>
            </a:r>
            <a:r>
              <a:rPr lang="en-US" altLang="zh-CN" sz="2800" b="1" smtClean="0">
                <a:solidFill>
                  <a:srgbClr val="FFFF00"/>
                </a:solidFill>
              </a:rPr>
              <a:t>A</a:t>
            </a:r>
            <a:r>
              <a:rPr lang="en-US" altLang="zh-CN" sz="2800" b="1" baseline="-10000" smtClean="0">
                <a:solidFill>
                  <a:srgbClr val="FFFF00"/>
                </a:solidFill>
              </a:rPr>
              <a:t>1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, </a:t>
            </a:r>
            <a:r>
              <a:rPr lang="en-US" altLang="zh-CN" sz="2800" b="1" smtClean="0">
                <a:solidFill>
                  <a:srgbClr val="FFFF00"/>
                </a:solidFill>
                <a:latin typeface="Tahoma" pitchFamily="34" charset="0"/>
              </a:rPr>
              <a:t>…</a:t>
            </a:r>
            <a:r>
              <a:rPr lang="en-US" altLang="zh-CN" sz="2800" b="1" smtClean="0">
                <a:solidFill>
                  <a:srgbClr val="FFFF00"/>
                </a:solidFill>
              </a:rPr>
              <a:t>, A</a:t>
            </a:r>
            <a:r>
              <a:rPr lang="en-US" altLang="zh-CN" sz="2800" b="1" baseline="-10000" smtClean="0">
                <a:solidFill>
                  <a:srgbClr val="FFFF00"/>
                </a:solidFill>
              </a:rPr>
              <a:t>n</a:t>
            </a:r>
            <a:r>
              <a:rPr lang="en-US" altLang="zh-CN" sz="2800" b="1" smtClean="0">
                <a:solidFill>
                  <a:srgbClr val="FFFF00"/>
                </a:solidFill>
              </a:rPr>
              <a:t> </a:t>
            </a:r>
            <a:r>
              <a:rPr lang="en-US" altLang="zh-CN" sz="2800" b="1" dirty="0" smtClean="0"/>
              <a:t>,</a:t>
            </a:r>
            <a:r>
              <a:rPr lang="en-US" altLang="zh-CN" sz="2800" b="1" dirty="0" smtClean="0">
                <a:latin typeface="Tahoma" pitchFamily="34" charset="0"/>
              </a:rPr>
              <a:t>…</a:t>
            </a:r>
            <a:r>
              <a:rPr lang="en-US" altLang="zh-CN" sz="2800" b="1" dirty="0" smtClean="0"/>
              <a:t>,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B</a:t>
            </a:r>
            <a:r>
              <a:rPr lang="en-US" altLang="zh-CN" sz="2800" b="1" baseline="-10000" dirty="0" smtClean="0">
                <a:solidFill>
                  <a:srgbClr val="FFFF00"/>
                </a:solidFill>
              </a:rPr>
              <a:t>1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,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34" charset="0"/>
              </a:rPr>
              <a:t>…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, </a:t>
            </a:r>
            <a:r>
              <a:rPr lang="en-US" altLang="zh-CN" sz="2800" b="1" dirty="0" err="1" smtClean="0">
                <a:solidFill>
                  <a:srgbClr val="FFFF00"/>
                </a:solidFill>
              </a:rPr>
              <a:t>B</a:t>
            </a:r>
            <a:r>
              <a:rPr lang="en-US" altLang="zh-CN" sz="2800" b="1" baseline="-10000" dirty="0" err="1" smtClean="0">
                <a:solidFill>
                  <a:srgbClr val="FFFF00"/>
                </a:solidFill>
              </a:rPr>
              <a:t>m</a:t>
            </a:r>
            <a:r>
              <a:rPr lang="en-US" altLang="zh-CN" sz="2800" b="1" dirty="0" smtClean="0">
                <a:sym typeface="Symbol" pitchFamily="18" charset="2"/>
              </a:rPr>
              <a:t>) </a:t>
            </a:r>
            <a:r>
              <a:rPr lang="en-US" altLang="zh-CN" sz="2800" b="1" smtClean="0">
                <a:sym typeface="Symbol" pitchFamily="18" charset="2"/>
              </a:rPr>
              <a:t>is </a:t>
            </a:r>
            <a:r>
              <a:rPr lang="en-US" altLang="zh-CN" sz="2800" b="1" smtClean="0"/>
              <a:t>an assertion</a:t>
            </a:r>
            <a:r>
              <a:rPr lang="en-US" altLang="zh-CN" sz="2800" b="1" dirty="0" smtClean="0"/>
              <a:t>: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/>
              <a:t>If two tuples of </a:t>
            </a:r>
            <a:r>
              <a:rPr lang="en-US" altLang="zh-CN" sz="2800" b="1" smtClean="0"/>
              <a:t>R agree on all </a:t>
            </a:r>
            <a:r>
              <a:rPr lang="en-US" altLang="zh-CN" sz="2800" b="1" dirty="0" smtClean="0"/>
              <a:t>of </a:t>
            </a:r>
            <a:r>
              <a:rPr lang="en-US" altLang="zh-CN" sz="2800" b="1" smtClean="0"/>
              <a:t>the attributes </a:t>
            </a:r>
            <a:r>
              <a:rPr lang="en-US" altLang="zh-CN" sz="2800" b="1" smtClean="0">
                <a:solidFill>
                  <a:srgbClr val="FFFF00"/>
                </a:solidFill>
              </a:rPr>
              <a:t>A</a:t>
            </a:r>
            <a:r>
              <a:rPr lang="en-US" altLang="zh-CN" sz="2800" b="1" baseline="-10000" smtClean="0">
                <a:solidFill>
                  <a:srgbClr val="FFFF00"/>
                </a:solidFill>
              </a:rPr>
              <a:t>1</a:t>
            </a:r>
            <a:r>
              <a:rPr lang="en-US" altLang="zh-CN" sz="2800" b="1" smtClean="0">
                <a:solidFill>
                  <a:srgbClr val="FFFF00"/>
                </a:solidFill>
              </a:rPr>
              <a:t>, A</a:t>
            </a:r>
            <a:r>
              <a:rPr lang="en-US" altLang="zh-CN" sz="2800" b="1" baseline="-10000" smtClean="0">
                <a:solidFill>
                  <a:srgbClr val="FFFF00"/>
                </a:solidFill>
              </a:rPr>
              <a:t>2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, </a:t>
            </a:r>
            <a:r>
              <a:rPr lang="en-US" altLang="zh-CN" sz="2800" b="1" smtClean="0">
                <a:solidFill>
                  <a:srgbClr val="FFFF00"/>
                </a:solidFill>
                <a:latin typeface="Tahoma" pitchFamily="34" charset="0"/>
              </a:rPr>
              <a:t>…</a:t>
            </a:r>
            <a:r>
              <a:rPr lang="en-US" altLang="zh-CN" sz="2800" b="1" smtClean="0">
                <a:solidFill>
                  <a:srgbClr val="FFFF00"/>
                </a:solidFill>
              </a:rPr>
              <a:t>, A</a:t>
            </a:r>
            <a:r>
              <a:rPr lang="en-US" altLang="zh-CN" sz="2800" b="1" baseline="-10000" smtClean="0">
                <a:solidFill>
                  <a:srgbClr val="FFFF00"/>
                </a:solidFill>
              </a:rPr>
              <a:t>n</a:t>
            </a:r>
            <a:r>
              <a:rPr lang="en-US" altLang="zh-CN" sz="2800" b="1" dirty="0" smtClean="0"/>
              <a:t>, then they </a:t>
            </a:r>
            <a:r>
              <a:rPr lang="en-US" altLang="zh-CN" sz="2800" b="1" smtClean="0"/>
              <a:t>must also agree on all of another </a:t>
            </a:r>
            <a:r>
              <a:rPr lang="en-US" altLang="zh-CN" sz="2800" b="1" dirty="0" smtClean="0"/>
              <a:t>list </a:t>
            </a:r>
            <a:r>
              <a:rPr lang="en-US" altLang="zh-CN" sz="2800" b="1" smtClean="0"/>
              <a:t>of attributes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B</a:t>
            </a:r>
            <a:r>
              <a:rPr lang="en-US" altLang="zh-CN" sz="2800" b="1" baseline="-10000" dirty="0" smtClean="0">
                <a:solidFill>
                  <a:srgbClr val="FFFF00"/>
                </a:solidFill>
              </a:rPr>
              <a:t>1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, B</a:t>
            </a:r>
            <a:r>
              <a:rPr lang="en-US" altLang="zh-CN" sz="2800" b="1" baseline="-10000" dirty="0" smtClean="0">
                <a:solidFill>
                  <a:srgbClr val="FFFF00"/>
                </a:solidFill>
              </a:rPr>
              <a:t>2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,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34" charset="0"/>
              </a:rPr>
              <a:t>…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, B</a:t>
            </a:r>
            <a:r>
              <a:rPr lang="en-US" altLang="zh-CN" sz="2800" b="1" baseline="-10000" dirty="0" smtClean="0">
                <a:solidFill>
                  <a:srgbClr val="FFFF00"/>
                </a:solidFill>
              </a:rPr>
              <a:t>m</a:t>
            </a:r>
            <a:r>
              <a:rPr lang="en-US" altLang="zh-CN" sz="2800" b="1" dirty="0" smtClean="0"/>
              <a:t>. We write this </a:t>
            </a:r>
            <a:r>
              <a:rPr lang="en-US" altLang="zh-CN" sz="2800" b="1" smtClean="0"/>
              <a:t>FD formally as</a:t>
            </a:r>
            <a:endParaRPr lang="en-US" altLang="zh-CN" sz="2800" b="1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	</a:t>
            </a:r>
            <a:r>
              <a:rPr lang="en-US" altLang="zh-CN" sz="2800" b="1" smtClean="0">
                <a:sym typeface="Symbol" pitchFamily="18" charset="2"/>
              </a:rPr>
              <a:t>             </a:t>
            </a:r>
            <a:r>
              <a:rPr lang="en-US" altLang="zh-CN" sz="2800" b="1" smtClean="0">
                <a:solidFill>
                  <a:srgbClr val="FFFF00"/>
                </a:solidFill>
                <a:sym typeface="Symbol" pitchFamily="18" charset="2"/>
              </a:rPr>
              <a:t>A</a:t>
            </a:r>
            <a:r>
              <a:rPr lang="en-US" altLang="zh-CN" sz="2800" b="1" baseline="-10000" smtClean="0">
                <a:solidFill>
                  <a:srgbClr val="FFFF00"/>
                </a:solidFill>
                <a:sym typeface="Symbol" pitchFamily="18" charset="2"/>
              </a:rPr>
              <a:t>1</a:t>
            </a:r>
            <a:r>
              <a:rPr lang="en-US" altLang="zh-CN" sz="2800" b="1" smtClean="0">
                <a:solidFill>
                  <a:srgbClr val="FFFF00"/>
                </a:solidFill>
                <a:sym typeface="Symbol" pitchFamily="18" charset="2"/>
              </a:rPr>
              <a:t>A</a:t>
            </a:r>
            <a:r>
              <a:rPr lang="en-US" altLang="zh-CN" sz="2800" b="1" baseline="-10000" smtClean="0">
                <a:solidFill>
                  <a:srgbClr val="FFFF00"/>
                </a:solidFill>
                <a:sym typeface="Symbol" pitchFamily="18" charset="2"/>
              </a:rPr>
              <a:t>2</a:t>
            </a:r>
            <a:r>
              <a:rPr lang="en-US" altLang="zh-CN" sz="2800" b="1" smtClean="0">
                <a:solidFill>
                  <a:srgbClr val="FFFF00"/>
                </a:solidFill>
                <a:latin typeface="Tahoma" pitchFamily="34" charset="0"/>
                <a:sym typeface="Symbol" pitchFamily="18" charset="2"/>
              </a:rPr>
              <a:t>…</a:t>
            </a:r>
            <a:r>
              <a:rPr lang="en-US" altLang="zh-CN" sz="2800" b="1" smtClean="0">
                <a:solidFill>
                  <a:srgbClr val="FFFF00"/>
                </a:solidFill>
                <a:sym typeface="Symbol" pitchFamily="18" charset="2"/>
              </a:rPr>
              <a:t>A</a:t>
            </a:r>
            <a:r>
              <a:rPr lang="en-US" altLang="zh-CN" sz="2800" b="1" baseline="-10000" smtClean="0">
                <a:solidFill>
                  <a:srgbClr val="FFFF00"/>
                </a:solidFill>
                <a:sym typeface="Symbol" pitchFamily="18" charset="2"/>
              </a:rPr>
              <a:t>n</a:t>
            </a:r>
            <a:r>
              <a:rPr lang="en-US" altLang="zh-CN" sz="2800" b="1" smtClean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rgbClr val="FFFF00"/>
                </a:solidFill>
                <a:sym typeface="Monotype Sorts" pitchFamily="2" charset="2"/>
              </a:rPr>
              <a:t> B</a:t>
            </a:r>
            <a:r>
              <a:rPr lang="en-US" altLang="zh-CN" sz="2800" b="1" baseline="-10000" dirty="0" smtClean="0">
                <a:solidFill>
                  <a:srgbClr val="FFFF00"/>
                </a:solidFill>
                <a:sym typeface="Monotype Sorts" pitchFamily="2" charset="2"/>
              </a:rPr>
              <a:t>1</a:t>
            </a:r>
            <a:r>
              <a:rPr lang="en-US" altLang="zh-CN" sz="2800" b="1" dirty="0" smtClean="0">
                <a:solidFill>
                  <a:srgbClr val="FFFF00"/>
                </a:solidFill>
                <a:sym typeface="Monotype Sorts" pitchFamily="2" charset="2"/>
              </a:rPr>
              <a:t>B</a:t>
            </a:r>
            <a:r>
              <a:rPr lang="en-US" altLang="zh-CN" sz="2800" b="1" baseline="-10000" dirty="0" smtClean="0">
                <a:solidFill>
                  <a:srgbClr val="FFFF00"/>
                </a:solidFill>
                <a:sym typeface="Monotype Sorts" pitchFamily="2" charset="2"/>
              </a:rPr>
              <a:t>2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34" charset="0"/>
                <a:sym typeface="Monotype Sorts" pitchFamily="2" charset="2"/>
              </a:rPr>
              <a:t>…</a:t>
            </a:r>
            <a:r>
              <a:rPr lang="en-US" altLang="zh-CN" sz="2800" b="1" dirty="0" err="1" smtClean="0">
                <a:solidFill>
                  <a:srgbClr val="FFFF00"/>
                </a:solidFill>
                <a:sym typeface="Monotype Sorts" pitchFamily="2" charset="2"/>
              </a:rPr>
              <a:t>B</a:t>
            </a:r>
            <a:r>
              <a:rPr lang="en-US" altLang="zh-CN" sz="2800" b="1" baseline="-10000" dirty="0" err="1" smtClean="0">
                <a:solidFill>
                  <a:srgbClr val="FFFF00"/>
                </a:solidFill>
                <a:sym typeface="Monotype Sorts" pitchFamily="2" charset="2"/>
              </a:rPr>
              <a:t>m</a:t>
            </a:r>
            <a:r>
              <a:rPr lang="en-US" altLang="zh-CN" sz="2800" b="1" baseline="-10000" dirty="0" smtClean="0">
                <a:solidFill>
                  <a:srgbClr val="FFFF00"/>
                </a:solidFill>
                <a:sym typeface="Monotype Sorts" pitchFamily="2" charset="2"/>
              </a:rPr>
              <a:t>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sym typeface="Monotype Sorts" pitchFamily="2" charset="2"/>
              </a:rPr>
              <a:t>or</a:t>
            </a:r>
            <a:r>
              <a:rPr lang="en-US" altLang="zh-CN" sz="2800" b="1" smtClean="0">
                <a:sym typeface="Symbol" pitchFamily="18" charset="2"/>
              </a:rPr>
              <a:t>             </a:t>
            </a:r>
            <a:r>
              <a:rPr lang="en-US" altLang="zh-CN" sz="2800" b="1" smtClean="0">
                <a:solidFill>
                  <a:srgbClr val="FFFF00"/>
                </a:solidFill>
                <a:sym typeface="Symbol" pitchFamily="18" charset="2"/>
              </a:rPr>
              <a:t>A </a:t>
            </a:r>
            <a:r>
              <a:rPr lang="en-US" altLang="zh-CN" sz="2800" b="1" dirty="0" smtClean="0">
                <a:solidFill>
                  <a:srgbClr val="FFFF00"/>
                </a:solidFill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rgbClr val="FFFF00"/>
                </a:solidFill>
                <a:sym typeface="Monotype Sorts" pitchFamily="2" charset="2"/>
              </a:rPr>
              <a:t>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 dirty="0" smtClean="0">
              <a:solidFill>
                <a:srgbClr val="FFFF00"/>
              </a:solidFill>
              <a:sym typeface="Monotype Sorts" pitchFamily="2" charset="2"/>
            </a:endParaRPr>
          </a:p>
          <a:p>
            <a:pPr lvl="1" eaLnBrk="1" hangingPunct="1"/>
            <a:r>
              <a:rPr lang="en-US" altLang="zh-CN" sz="2400" b="1" smtClean="0"/>
              <a:t>Say </a:t>
            </a:r>
            <a:r>
              <a:rPr lang="en-US" altLang="zh-CN" sz="2400" b="1" smtClean="0">
                <a:latin typeface="Tahoma" pitchFamily="34" charset="0"/>
              </a:rPr>
              <a:t>“</a:t>
            </a:r>
            <a:r>
              <a:rPr lang="en-US" altLang="zh-CN" sz="2400" b="1" smtClean="0">
                <a:solidFill>
                  <a:srgbClr val="FFFF00"/>
                </a:solidFill>
              </a:rPr>
              <a:t>A functionally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determines B</a:t>
            </a:r>
            <a:r>
              <a:rPr lang="en-US" altLang="zh-CN" sz="2400" b="1" dirty="0" smtClean="0">
                <a:latin typeface="Tahoma" pitchFamily="34" charset="0"/>
              </a:rPr>
              <a:t>”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Or </a:t>
            </a:r>
            <a:r>
              <a:rPr lang="en-US" altLang="zh-CN" sz="2400" b="1" dirty="0" smtClean="0">
                <a:latin typeface="Tahoma" pitchFamily="34" charset="0"/>
              </a:rPr>
              <a:t>“</a:t>
            </a:r>
            <a:r>
              <a:rPr lang="en-US" altLang="zh-CN" sz="2400" b="1" smtClean="0">
                <a:solidFill>
                  <a:srgbClr val="FFFF00"/>
                </a:solidFill>
              </a:rPr>
              <a:t>B functionally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depends </a:t>
            </a:r>
            <a:r>
              <a:rPr lang="en-US" altLang="zh-CN" sz="2400" b="1" smtClean="0">
                <a:solidFill>
                  <a:srgbClr val="FFFF00"/>
                </a:solidFill>
              </a:rPr>
              <a:t>on A</a:t>
            </a:r>
            <a:r>
              <a:rPr lang="en-US" altLang="zh-CN" sz="2400" b="1" smtClean="0"/>
              <a:t>. </a:t>
            </a:r>
            <a:r>
              <a:rPr lang="en-US" altLang="zh-CN" sz="2400" b="1" dirty="0" smtClean="0">
                <a:latin typeface="Tahoma" pitchFamily="34" charset="0"/>
              </a:rPr>
              <a:t>”</a:t>
            </a:r>
            <a:r>
              <a:rPr lang="en-US" altLang="zh-CN" sz="2400" dirty="0" smtClean="0"/>
              <a:t> </a:t>
            </a:r>
          </a:p>
          <a:p>
            <a:pPr lvl="1" eaLnBrk="1" hangingPunct="1"/>
            <a:r>
              <a:rPr lang="en-US" altLang="zh-CN" sz="2400" b="1" smtClean="0"/>
              <a:t>And </a:t>
            </a:r>
            <a:r>
              <a:rPr lang="en-US" altLang="zh-CN" sz="2400" b="1" dirty="0" smtClean="0"/>
              <a:t>“</a:t>
            </a:r>
            <a:r>
              <a:rPr lang="en-US" altLang="zh-CN" sz="2400" b="1" smtClean="0">
                <a:solidFill>
                  <a:srgbClr val="FFFF00"/>
                </a:solidFill>
              </a:rPr>
              <a:t>R satisfies an FD(Functional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Dependency)</a:t>
            </a:r>
            <a:r>
              <a:rPr lang="en-US" altLang="zh-CN" sz="2400" b="1" dirty="0" smtClean="0"/>
              <a:t>”.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 baseline="-10000" dirty="0" smtClean="0"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1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11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5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162800" cy="3657600"/>
          </a:xfrm>
          <a:noFill/>
        </p:spPr>
        <p:txBody>
          <a:bodyPr/>
          <a:lstStyle/>
          <a:p>
            <a:pPr marL="609600" indent="-609600" eaLnBrk="1" hangingPunct="1"/>
            <a:r>
              <a:rPr lang="en-US" altLang="zh-CN" b="1" smtClean="0">
                <a:solidFill>
                  <a:srgbClr val="FFCC66"/>
                </a:solidFill>
              </a:rPr>
              <a:t>Exercises: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b="1" smtClean="0"/>
              <a:t>      P105  3.5.2 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CN" b="1" smtClean="0">
              <a:solidFill>
                <a:srgbClr val="CCFFCC"/>
              </a:solidFill>
            </a:endParaRPr>
          </a:p>
          <a:p>
            <a:pPr marL="609600" indent="-609600" algn="just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95237" name="Rectangle 11"/>
          <p:cNvSpPr>
            <a:spLocks noChangeArrowheads="1"/>
          </p:cNvSpPr>
          <p:nvPr/>
        </p:nvSpPr>
        <p:spPr bwMode="auto">
          <a:xfrm>
            <a:off x="611188" y="333375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3200" dirty="0">
                <a:solidFill>
                  <a:srgbClr val="FFFF66"/>
                </a:solidFill>
              </a:rPr>
              <a:t>3.5 </a:t>
            </a:r>
            <a:r>
              <a:rPr lang="en-US" altLang="zh-CN" sz="3200">
                <a:solidFill>
                  <a:srgbClr val="FFFF66"/>
                </a:solidFill>
              </a:rPr>
              <a:t>Third </a:t>
            </a:r>
            <a:r>
              <a:rPr lang="en-US" altLang="zh-CN" sz="3200" smtClean="0">
                <a:solidFill>
                  <a:srgbClr val="FFFF66"/>
                </a:solidFill>
              </a:rPr>
              <a:t>Normal </a:t>
            </a:r>
            <a:r>
              <a:rPr lang="en-US" altLang="zh-CN" sz="3200" dirty="0">
                <a:solidFill>
                  <a:srgbClr val="FFFF66"/>
                </a:solidFill>
              </a:rPr>
              <a:t>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152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3.1.1  Definition </a:t>
            </a:r>
            <a:r>
              <a:rPr lang="en-US" altLang="zh-CN" sz="3200" b="1" smtClean="0"/>
              <a:t>of Functional </a:t>
            </a:r>
            <a:r>
              <a:rPr lang="en-US" altLang="zh-CN" sz="3200" b="1" dirty="0" smtClean="0"/>
              <a:t>Dependency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7848600" cy="1152525"/>
          </a:xfrm>
          <a:noFill/>
        </p:spPr>
        <p:txBody>
          <a:bodyPr/>
          <a:lstStyle/>
          <a:p>
            <a:pPr eaLnBrk="1" hangingPunct="1"/>
            <a:r>
              <a:rPr lang="en-US" altLang="zh-CN" sz="2400" b="1" smtClean="0">
                <a:solidFill>
                  <a:srgbClr val="FFC000"/>
                </a:solidFill>
              </a:rPr>
              <a:t>Example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3.1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：</a:t>
            </a:r>
            <a:r>
              <a:rPr lang="en-US" altLang="zh-CN" sz="2400" b="1" dirty="0" smtClean="0"/>
              <a:t>Let us consider </a:t>
            </a:r>
            <a:r>
              <a:rPr lang="en-US" altLang="zh-CN" sz="2400" b="1" smtClean="0"/>
              <a:t>the relation 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Movies1(title</a:t>
            </a:r>
            <a:r>
              <a:rPr lang="en-US" altLang="zh-CN" sz="2400" b="1" smtClean="0">
                <a:solidFill>
                  <a:srgbClr val="FFFF00"/>
                </a:solidFill>
              </a:rPr>
              <a:t>, year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, length, genre</a:t>
            </a:r>
            <a:r>
              <a:rPr lang="en-US" altLang="zh-CN" sz="2400" b="1" smtClean="0">
                <a:solidFill>
                  <a:srgbClr val="FFFF00"/>
                </a:solidFill>
              </a:rPr>
              <a:t>, studioName, starName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)</a:t>
            </a:r>
          </a:p>
        </p:txBody>
      </p:sp>
      <p:graphicFrame>
        <p:nvGraphicFramePr>
          <p:cNvPr id="535689" name="Group 137"/>
          <p:cNvGraphicFramePr>
            <a:graphicFrameLocks noGrp="1"/>
          </p:cNvGraphicFramePr>
          <p:nvPr/>
        </p:nvGraphicFramePr>
        <p:xfrm>
          <a:off x="323850" y="2636838"/>
          <a:ext cx="8569326" cy="2728912"/>
        </p:xfrm>
        <a:graphic>
          <a:graphicData uri="http://schemas.openxmlformats.org/drawingml/2006/table">
            <a:tbl>
              <a:tblPr/>
              <a:tblGrid>
                <a:gridCol w="2511804"/>
                <a:gridCol w="738691"/>
                <a:gridCol w="886429"/>
                <a:gridCol w="1108036"/>
                <a:gridCol w="1551252"/>
                <a:gridCol w="1773114"/>
              </a:tblGrid>
              <a:tr h="503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91441" marR="91441" marT="45731" marB="45731" horzOverflow="overflow">
                    <a:lnL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year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1" marR="91441" marT="45731" marB="45731" horzOverflow="overflow">
                    <a:lnL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marL="91441" marR="91441" marT="45731" marB="45731" horzOverflow="overflow">
                    <a:lnL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genre</a:t>
                      </a:r>
                    </a:p>
                  </a:txBody>
                  <a:tcPr marL="91441" marR="91441" marT="45731" marB="45731" horzOverflow="overflow">
                    <a:lnL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studioName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1" marR="91441" marT="45731" marB="45731" horzOverflow="overflow">
                    <a:lnL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starName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1" marR="91441" marT="45731" marB="45731" horzOverflow="overflow">
                    <a:lnL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55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Star Wars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Star Wars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Star Wars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Gone With the Wind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Wayne’s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World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Wayne’s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World</a:t>
                      </a:r>
                    </a:p>
                  </a:txBody>
                  <a:tcPr marL="91441" marR="91441" marT="45731" marB="45731" horzOverflow="overflow">
                    <a:lnL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1939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41" marR="91441" marT="45731" marB="45731" horzOverflow="overflow">
                    <a:lnL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95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41" marR="91441" marT="45731" marB="45731" horzOverflow="overflow">
                    <a:lnL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SciFi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SciFi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SciFi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drama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comedy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comedy </a:t>
                      </a:r>
                    </a:p>
                  </a:txBody>
                  <a:tcPr marL="91441" marR="91441" marT="45731" marB="45731" horzOverflow="overflow">
                    <a:lnL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MGM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Paramount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Paramount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41" marR="91441" marT="45731" marB="45731" horzOverflow="overflow">
                    <a:lnL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Carrie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Mark Hamill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Harrison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Vivien Leigh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Dana Carvey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Mike Meyers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41" marR="91441" marT="45731" marB="45731" horzOverflow="overflow">
                    <a:lnL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5686" name="Text Box 134"/>
          <p:cNvSpPr txBox="1">
            <a:spLocks noChangeArrowheads="1"/>
          </p:cNvSpPr>
          <p:nvPr/>
        </p:nvSpPr>
        <p:spPr bwMode="auto">
          <a:xfrm>
            <a:off x="611188" y="5661025"/>
            <a:ext cx="79216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/>
              <a:t>title  </a:t>
            </a:r>
            <a:r>
              <a:rPr lang="en-US" altLang="zh-CN" sz="2400" smtClean="0"/>
              <a:t>year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 length  </a:t>
            </a:r>
            <a:r>
              <a:rPr lang="en-US" altLang="zh-CN" sz="2400"/>
              <a:t>genre  </a:t>
            </a:r>
            <a:r>
              <a:rPr lang="en-US" altLang="zh-CN" sz="2400" smtClean="0"/>
              <a:t>studioName</a:t>
            </a:r>
            <a:endParaRPr lang="en-US" altLang="zh-CN" sz="2400" dirty="0"/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/>
              <a:t>consider</a:t>
            </a:r>
            <a:r>
              <a:rPr lang="zh-CN" altLang="en-US" sz="2400" dirty="0"/>
              <a:t>：</a:t>
            </a:r>
            <a:r>
              <a:rPr lang="en-US" altLang="zh-CN" sz="2400"/>
              <a:t>title  </a:t>
            </a:r>
            <a:r>
              <a:rPr lang="en-US" altLang="zh-CN" sz="2400" smtClean="0"/>
              <a:t>year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</a:t>
            </a:r>
            <a:r>
              <a:rPr lang="en-US" altLang="zh-CN" sz="2400" smtClean="0"/>
              <a:t>starName </a:t>
            </a:r>
            <a:r>
              <a:rPr lang="en-US" altLang="zh-CN" sz="2400" dirty="0"/>
              <a:t>?</a:t>
            </a:r>
          </a:p>
        </p:txBody>
      </p:sp>
      <p:sp>
        <p:nvSpPr>
          <p:cNvPr id="535691" name="AutoShape 139"/>
          <p:cNvSpPr>
            <a:spLocks noChangeArrowheads="1"/>
          </p:cNvSpPr>
          <p:nvPr/>
        </p:nvSpPr>
        <p:spPr bwMode="auto">
          <a:xfrm>
            <a:off x="323528" y="3213100"/>
            <a:ext cx="6408737" cy="10795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694" name="AutoShape 142"/>
          <p:cNvSpPr>
            <a:spLocks noChangeArrowheads="1"/>
          </p:cNvSpPr>
          <p:nvPr/>
        </p:nvSpPr>
        <p:spPr bwMode="auto">
          <a:xfrm>
            <a:off x="323528" y="4652963"/>
            <a:ext cx="6624736" cy="6477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53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3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3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3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535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35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535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35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5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5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691" grpId="0" animBg="1"/>
      <p:bldP spid="5356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3.1.1 Definition </a:t>
            </a:r>
            <a:r>
              <a:rPr lang="en-US" altLang="zh-CN" sz="3200" b="1" smtClean="0"/>
              <a:t>of Functional </a:t>
            </a:r>
            <a:r>
              <a:rPr lang="en-US" altLang="zh-CN" sz="3200" b="1" dirty="0" smtClean="0"/>
              <a:t>Dependency</a:t>
            </a:r>
          </a:p>
        </p:txBody>
      </p:sp>
      <p:sp>
        <p:nvSpPr>
          <p:cNvPr id="53453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41438"/>
            <a:ext cx="7777162" cy="518318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smtClean="0">
                <a:solidFill>
                  <a:srgbClr val="FFCCCC"/>
                </a:solidFill>
              </a:rPr>
              <a:t>Remember that a 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FD, </a:t>
            </a:r>
            <a:r>
              <a:rPr lang="en-US" altLang="zh-CN" sz="2800" b="1" smtClean="0">
                <a:solidFill>
                  <a:srgbClr val="FFCCCC"/>
                </a:solidFill>
              </a:rPr>
              <a:t>like any constraint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, </a:t>
            </a:r>
            <a:r>
              <a:rPr lang="en-US" altLang="zh-CN" sz="2800" b="1" smtClean="0">
                <a:solidFill>
                  <a:srgbClr val="FFCCCC"/>
                </a:solidFill>
              </a:rPr>
              <a:t>is an assertion about the </a:t>
            </a:r>
            <a:r>
              <a:rPr lang="en-US" altLang="zh-CN" sz="2800" b="1" smtClean="0">
                <a:solidFill>
                  <a:srgbClr val="FFFF00"/>
                </a:solidFill>
              </a:rPr>
              <a:t>all possible instances </a:t>
            </a:r>
            <a:r>
              <a:rPr lang="en-US" altLang="zh-CN" sz="2800" b="1" smtClean="0">
                <a:solidFill>
                  <a:srgbClr val="FFCCCC"/>
                </a:solidFill>
              </a:rPr>
              <a:t>of a relation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, </a:t>
            </a:r>
            <a:r>
              <a:rPr lang="en-US" altLang="zh-CN" sz="2800" b="1" smtClean="0">
                <a:solidFill>
                  <a:srgbClr val="FFFF00"/>
                </a:solidFill>
              </a:rPr>
              <a:t>NOT</a:t>
            </a:r>
            <a:r>
              <a:rPr lang="en-US" altLang="zh-CN" sz="2800" b="1" smtClean="0">
                <a:solidFill>
                  <a:srgbClr val="FFCCCC"/>
                </a:solidFill>
              </a:rPr>
              <a:t> about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one of </a:t>
            </a:r>
            <a:r>
              <a:rPr lang="en-US" altLang="zh-CN" sz="2800" b="1" smtClean="0">
                <a:solidFill>
                  <a:srgbClr val="FFFF00"/>
                </a:solidFill>
              </a:rPr>
              <a:t>its instances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 smtClean="0">
              <a:solidFill>
                <a:srgbClr val="FFCC66"/>
              </a:solidFill>
            </a:endParaRPr>
          </a:p>
          <a:p>
            <a:pPr eaLnBrk="1" hangingPunct="1"/>
            <a:r>
              <a:rPr lang="en-US" altLang="zh-CN" sz="2400" b="1" smtClean="0">
                <a:solidFill>
                  <a:srgbClr val="FFC000"/>
                </a:solidFill>
              </a:rPr>
              <a:t>Example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:  </a:t>
            </a:r>
            <a:r>
              <a:rPr lang="en-US" altLang="zh-CN" sz="2400" b="1" smtClean="0">
                <a:solidFill>
                  <a:srgbClr val="FFFF99"/>
                </a:solidFill>
              </a:rPr>
              <a:t>Consider </a:t>
            </a:r>
            <a:r>
              <a:rPr lang="en-US" altLang="zh-CN" sz="2400" b="1" i="1" smtClean="0">
                <a:solidFill>
                  <a:srgbClr val="FFFF99"/>
                </a:solidFill>
              </a:rPr>
              <a:t>R</a:t>
            </a:r>
            <a:r>
              <a:rPr lang="en-US" altLang="zh-CN" sz="2400" b="1" smtClean="0">
                <a:solidFill>
                  <a:srgbClr val="FFFF99"/>
                </a:solidFill>
              </a:rPr>
              <a:t>(A</a:t>
            </a:r>
            <a:r>
              <a:rPr lang="en-US" altLang="zh-CN" sz="2400" b="1" i="1" smtClean="0">
                <a:solidFill>
                  <a:srgbClr val="FFFF99"/>
                </a:solidFill>
              </a:rPr>
              <a:t>,B </a:t>
            </a:r>
            <a:r>
              <a:rPr lang="en-US" altLang="zh-CN" sz="2400" b="1" dirty="0" smtClean="0">
                <a:solidFill>
                  <a:srgbClr val="FFFF99"/>
                </a:solidFill>
              </a:rPr>
              <a:t>) with the </a:t>
            </a:r>
            <a:r>
              <a:rPr lang="en-US" altLang="zh-CN" sz="2400" b="1" smtClean="0">
                <a:solidFill>
                  <a:srgbClr val="FFFF99"/>
                </a:solidFill>
              </a:rPr>
              <a:t>following instance</a:t>
            </a:r>
            <a:r>
              <a:rPr lang="en-US" altLang="zh-CN" sz="2400" b="1" i="1" dirty="0" smtClean="0">
                <a:solidFill>
                  <a:srgbClr val="FFFF99"/>
                </a:solidFill>
              </a:rPr>
              <a:t>.</a:t>
            </a:r>
            <a:endParaRPr lang="en-US" altLang="zh-CN" sz="2400" b="1" dirty="0" smtClean="0">
              <a:solidFill>
                <a:srgbClr val="FFFF99"/>
              </a:solidFill>
            </a:endParaRPr>
          </a:p>
          <a:p>
            <a:pPr eaLnBrk="1" hangingPunct="1"/>
            <a:endParaRPr lang="en-US" altLang="zh-CN" sz="2400" b="1" dirty="0" smtClean="0">
              <a:solidFill>
                <a:srgbClr val="FFFF99"/>
              </a:solidFill>
            </a:endParaRPr>
          </a:p>
          <a:p>
            <a:pPr eaLnBrk="1" hangingPunct="1"/>
            <a:endParaRPr lang="en-US" altLang="zh-CN" sz="2400" b="1" dirty="0" smtClean="0"/>
          </a:p>
          <a:p>
            <a:pPr eaLnBrk="1" hangingPunct="1"/>
            <a:endParaRPr lang="en-US" altLang="zh-CN" sz="2400" b="1" dirty="0" smtClean="0"/>
          </a:p>
          <a:p>
            <a:pPr eaLnBrk="1" hangingPunct="1"/>
            <a:endParaRPr lang="en-US" altLang="zh-CN" sz="2400" b="1" dirty="0" smtClean="0"/>
          </a:p>
          <a:p>
            <a:pPr eaLnBrk="1" hangingPunct="1"/>
            <a:endParaRPr lang="en-US" altLang="zh-CN" sz="24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On </a:t>
            </a:r>
            <a:r>
              <a:rPr lang="en-US" altLang="zh-CN" sz="2400" b="1" smtClean="0">
                <a:solidFill>
                  <a:srgbClr val="FFFF66"/>
                </a:solidFill>
              </a:rPr>
              <a:t>this instance, </a:t>
            </a:r>
            <a:r>
              <a:rPr lang="en-US" altLang="zh-CN" sz="2400" b="1" i="1" smtClean="0">
                <a:solidFill>
                  <a:srgbClr val="FFFF66"/>
                </a:solidFill>
              </a:rPr>
              <a:t>A</a:t>
            </a:r>
            <a:r>
              <a:rPr lang="en-US" altLang="zh-CN" sz="2400" b="1" smtClean="0">
                <a:solidFill>
                  <a:srgbClr val="FFFF66"/>
                </a:solidFill>
              </a:rPr>
              <a:t> </a:t>
            </a:r>
            <a:r>
              <a:rPr lang="en-US" altLang="zh-CN" sz="2400" b="1" dirty="0" smtClean="0">
                <a:solidFill>
                  <a:srgbClr val="FFFF66"/>
                </a:solidFill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rgbClr val="FFFF66"/>
                </a:solidFill>
                <a:sym typeface="Monotype Sorts" pitchFamily="2" charset="2"/>
              </a:rPr>
              <a:t> 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B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does NOT hold, but does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i="1" dirty="0" smtClean="0">
                <a:solidFill>
                  <a:srgbClr val="FFFF66"/>
                </a:solidFill>
              </a:rPr>
              <a:t>     B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</a:t>
            </a:r>
            <a:r>
              <a:rPr lang="en-US" altLang="zh-CN" sz="2400" b="1" smtClean="0">
                <a:solidFill>
                  <a:srgbClr val="FFFF66"/>
                </a:solidFill>
                <a:sym typeface="Symbol" pitchFamily="18" charset="2"/>
              </a:rPr>
              <a:t></a:t>
            </a:r>
            <a:r>
              <a:rPr lang="en-US" altLang="zh-CN" sz="2400" b="1" smtClean="0">
                <a:solidFill>
                  <a:srgbClr val="FFFF66"/>
                </a:solidFill>
              </a:rPr>
              <a:t> </a:t>
            </a:r>
            <a:r>
              <a:rPr lang="en-US" altLang="zh-CN" sz="2400" b="1" i="1" smtClean="0">
                <a:solidFill>
                  <a:srgbClr val="FFFF66"/>
                </a:solidFill>
              </a:rPr>
              <a:t>A</a:t>
            </a:r>
            <a:r>
              <a:rPr lang="en-US" altLang="zh-CN" sz="2400" b="1" smtClean="0">
                <a:solidFill>
                  <a:srgbClr val="FFFF66"/>
                </a:solidFill>
              </a:rPr>
              <a:t>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hold?</a:t>
            </a:r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4634" name="Group 106"/>
          <p:cNvGraphicFramePr>
            <a:graphicFrameLocks noGrp="1"/>
          </p:cNvGraphicFramePr>
          <p:nvPr>
            <p:ph sz="half" idx="2"/>
          </p:nvPr>
        </p:nvGraphicFramePr>
        <p:xfrm>
          <a:off x="2484438" y="3644900"/>
          <a:ext cx="2159000" cy="1593600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34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3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4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4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45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45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152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3.1.1  Definition </a:t>
            </a:r>
            <a:r>
              <a:rPr lang="en-US" altLang="zh-CN" sz="3200" b="1" smtClean="0"/>
              <a:t>of Functional </a:t>
            </a:r>
            <a:r>
              <a:rPr lang="en-US" altLang="zh-CN" sz="3200" b="1" dirty="0" smtClean="0"/>
              <a:t>Dependency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410450" cy="5157788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FFCC66"/>
                </a:solidFill>
              </a:rPr>
              <a:t>Corollary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(</a:t>
            </a:r>
            <a:r>
              <a:rPr lang="zh-CN" altLang="en-US" sz="2800" b="1" dirty="0" smtClean="0">
                <a:solidFill>
                  <a:srgbClr val="FFCC66"/>
                </a:solidFill>
              </a:rPr>
              <a:t>推论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) 1:</a:t>
            </a:r>
          </a:p>
          <a:p>
            <a:pPr marL="857250" lvl="2" indent="0" eaLnBrk="1" hangingPunct="1">
              <a:buNone/>
            </a:pPr>
            <a:r>
              <a:rPr lang="en-US" altLang="zh-CN" sz="2800" b="1" smtClean="0"/>
              <a:t>A</a:t>
            </a:r>
            <a:r>
              <a:rPr lang="en-US" altLang="zh-CN" sz="2800" b="1" baseline="-10000" smtClean="0"/>
              <a:t>1</a:t>
            </a:r>
            <a:r>
              <a:rPr lang="en-US" altLang="zh-CN" sz="2800" b="1" smtClean="0"/>
              <a:t>A</a:t>
            </a:r>
            <a:r>
              <a:rPr lang="en-US" altLang="zh-CN" sz="2800" b="1" baseline="-10000" smtClean="0"/>
              <a:t>2</a:t>
            </a:r>
            <a:r>
              <a:rPr lang="en-US" altLang="zh-CN" sz="2800" b="1" smtClean="0"/>
              <a:t>…A</a:t>
            </a:r>
            <a:r>
              <a:rPr lang="en-US" altLang="zh-CN" sz="2800" b="1" baseline="-10000" smtClean="0"/>
              <a:t>n</a:t>
            </a:r>
            <a:r>
              <a:rPr lang="en-US" altLang="zh-CN" sz="2800" b="1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B</a:t>
            </a:r>
            <a:r>
              <a:rPr lang="en-US" altLang="zh-CN" sz="2800" b="1" baseline="-10000" dirty="0" smtClean="0"/>
              <a:t>1</a:t>
            </a:r>
          </a:p>
          <a:p>
            <a:pPr marL="857250" lvl="2" indent="0" eaLnBrk="1" hangingPunct="1">
              <a:buNone/>
            </a:pPr>
            <a:r>
              <a:rPr lang="en-US" altLang="zh-CN" sz="2800" b="1" smtClean="0"/>
              <a:t>A</a:t>
            </a:r>
            <a:r>
              <a:rPr lang="en-US" altLang="zh-CN" sz="2800" b="1" baseline="-10000" smtClean="0"/>
              <a:t>1</a:t>
            </a:r>
            <a:r>
              <a:rPr lang="en-US" altLang="zh-CN" sz="2800" b="1" smtClean="0"/>
              <a:t>A</a:t>
            </a:r>
            <a:r>
              <a:rPr lang="en-US" altLang="zh-CN" sz="2800" b="1" baseline="-10000" smtClean="0"/>
              <a:t>2</a:t>
            </a:r>
            <a:r>
              <a:rPr lang="en-US" altLang="zh-CN" sz="2800" b="1" smtClean="0"/>
              <a:t>…A</a:t>
            </a:r>
            <a:r>
              <a:rPr lang="en-US" altLang="zh-CN" sz="2800" b="1" baseline="-10000" smtClean="0"/>
              <a:t>n</a:t>
            </a:r>
            <a:r>
              <a:rPr lang="en-US" altLang="zh-CN" sz="2800" b="1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B</a:t>
            </a:r>
            <a:r>
              <a:rPr lang="en-US" altLang="zh-CN" sz="2800" b="1" baseline="-10000" dirty="0" smtClean="0"/>
              <a:t>2</a:t>
            </a:r>
          </a:p>
          <a:p>
            <a:pPr marL="857250" lvl="2" indent="0" eaLnBrk="1" hangingPunct="1">
              <a:buNone/>
            </a:pPr>
            <a:r>
              <a:rPr lang="en-US" altLang="zh-CN" sz="2800" b="1" dirty="0" smtClean="0"/>
              <a:t>…</a:t>
            </a:r>
          </a:p>
          <a:p>
            <a:pPr marL="857250" lvl="2" indent="0" eaLnBrk="1" hangingPunct="1">
              <a:buNone/>
            </a:pPr>
            <a:r>
              <a:rPr lang="en-US" altLang="zh-CN" sz="2800" b="1" smtClean="0"/>
              <a:t>A</a:t>
            </a:r>
            <a:r>
              <a:rPr lang="en-US" altLang="zh-CN" sz="2800" b="1" baseline="-10000" smtClean="0"/>
              <a:t>1</a:t>
            </a:r>
            <a:r>
              <a:rPr lang="en-US" altLang="zh-CN" sz="2800" b="1" smtClean="0"/>
              <a:t>A</a:t>
            </a:r>
            <a:r>
              <a:rPr lang="en-US" altLang="zh-CN" sz="2800" b="1" baseline="-10000" smtClean="0"/>
              <a:t>2</a:t>
            </a:r>
            <a:r>
              <a:rPr lang="en-US" altLang="zh-CN" sz="2800" b="1" smtClean="0"/>
              <a:t>…A</a:t>
            </a:r>
            <a:r>
              <a:rPr lang="en-US" altLang="zh-CN" sz="2800" b="1" baseline="-10000" smtClean="0"/>
              <a:t>n</a:t>
            </a:r>
            <a:r>
              <a:rPr lang="en-US" altLang="zh-CN" sz="2800" b="1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B</a:t>
            </a:r>
            <a:r>
              <a:rPr lang="en-US" altLang="zh-CN" sz="2800" b="1" baseline="-10000" dirty="0" err="1" smtClean="0"/>
              <a:t>m</a:t>
            </a:r>
            <a:endParaRPr lang="en-US" altLang="zh-CN" sz="2800" b="1" baseline="-10000" dirty="0" smtClean="0"/>
          </a:p>
          <a:p>
            <a:pPr lvl="1" eaLnBrk="1" hangingPunct="1">
              <a:buFontTx/>
              <a:buNone/>
            </a:pPr>
            <a:r>
              <a:rPr lang="en-US" altLang="zh-CN" b="1" dirty="0" err="1" smtClean="0"/>
              <a:t>iff</a:t>
            </a:r>
            <a:r>
              <a:rPr lang="en-US" altLang="zh-CN" b="1" dirty="0" smtClean="0"/>
              <a:t> ( </a:t>
            </a:r>
            <a:r>
              <a:rPr lang="en-US" altLang="zh-CN" b="1" smtClean="0"/>
              <a:t>if and </a:t>
            </a:r>
            <a:r>
              <a:rPr lang="en-US" altLang="zh-CN" b="1" dirty="0" smtClean="0"/>
              <a:t>only if )</a:t>
            </a:r>
          </a:p>
          <a:p>
            <a:pPr marL="914400" lvl="2" indent="0" eaLnBrk="1" hangingPunct="1">
              <a:buNone/>
            </a:pPr>
            <a:r>
              <a:rPr lang="en-US" altLang="zh-CN" sz="2800" b="1" smtClean="0"/>
              <a:t>A</a:t>
            </a:r>
            <a:r>
              <a:rPr lang="en-US" altLang="zh-CN" sz="2800" b="1" baseline="-10000" smtClean="0"/>
              <a:t>1</a:t>
            </a:r>
            <a:r>
              <a:rPr lang="en-US" altLang="zh-CN" sz="2800" b="1" smtClean="0"/>
              <a:t>A</a:t>
            </a:r>
            <a:r>
              <a:rPr lang="en-US" altLang="zh-CN" sz="2800" b="1" baseline="-10000" smtClean="0"/>
              <a:t>2</a:t>
            </a:r>
            <a:r>
              <a:rPr lang="en-US" altLang="zh-CN" sz="2800" b="1" smtClean="0"/>
              <a:t>…A</a:t>
            </a:r>
            <a:r>
              <a:rPr lang="en-US" altLang="zh-CN" sz="2800" b="1" baseline="-10000" smtClean="0"/>
              <a:t>n</a:t>
            </a:r>
            <a:r>
              <a:rPr lang="en-US" altLang="zh-CN" sz="2800" b="1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B</a:t>
            </a:r>
            <a:r>
              <a:rPr lang="en-US" altLang="zh-CN" sz="2800" b="1" baseline="-10000" dirty="0" smtClean="0"/>
              <a:t>1</a:t>
            </a:r>
            <a:r>
              <a:rPr lang="en-US" altLang="zh-CN" sz="2800" b="1" dirty="0" smtClean="0"/>
              <a:t>B</a:t>
            </a:r>
            <a:r>
              <a:rPr lang="en-US" altLang="zh-CN" sz="2800" b="1" baseline="-10000" dirty="0" smtClean="0"/>
              <a:t>2</a:t>
            </a:r>
            <a:r>
              <a:rPr lang="en-US" altLang="zh-CN" sz="2800" b="1" dirty="0" smtClean="0"/>
              <a:t>…</a:t>
            </a:r>
            <a:r>
              <a:rPr lang="en-US" altLang="zh-CN" sz="2800" b="1" dirty="0" err="1" smtClean="0"/>
              <a:t>B</a:t>
            </a:r>
            <a:r>
              <a:rPr lang="en-US" altLang="zh-CN" sz="2800" b="1" baseline="-10000" dirty="0" err="1" smtClean="0"/>
              <a:t>m</a:t>
            </a:r>
            <a:endParaRPr lang="en-US" altLang="zh-CN" sz="2800" b="1" baseline="-1000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solidFill>
                  <a:srgbClr val="FFCC66"/>
                </a:solidFill>
              </a:rPr>
              <a:t>Corollary 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2:</a:t>
            </a:r>
          </a:p>
          <a:p>
            <a:pPr marL="457200" lvl="1" indent="0" eaLnBrk="1" hangingPunct="1">
              <a:buNone/>
            </a:pPr>
            <a:r>
              <a:rPr lang="en-US" altLang="zh-CN" b="1" smtClean="0"/>
              <a:t>	A </a:t>
            </a:r>
            <a:r>
              <a:rPr lang="en-US" altLang="zh-CN" b="1" smtClean="0">
                <a:sym typeface="Symbol" pitchFamily="18" charset="2"/>
              </a:rPr>
              <a:t></a:t>
            </a:r>
            <a:r>
              <a:rPr lang="en-US" altLang="zh-CN" b="1" smtClean="0"/>
              <a:t> A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152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3.1.1  Definition </a:t>
            </a:r>
            <a:r>
              <a:rPr lang="en-US" altLang="zh-CN" sz="3200" b="1" smtClean="0"/>
              <a:t>of Functional </a:t>
            </a:r>
            <a:r>
              <a:rPr lang="en-US" altLang="zh-CN" sz="3200" b="1" dirty="0" smtClean="0"/>
              <a:t>Dependency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8351837" cy="11509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smtClean="0"/>
              <a:t>Exmaple:Consider the functional </a:t>
            </a:r>
            <a:r>
              <a:rPr lang="en-US" altLang="zh-CN" sz="2400" b="1" dirty="0" smtClean="0"/>
              <a:t>dependencies </a:t>
            </a:r>
            <a:r>
              <a:rPr lang="en-US" altLang="zh-CN" sz="2400" b="1" smtClean="0"/>
              <a:t>in relation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i="1" dirty="0" smtClean="0"/>
              <a:t>     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students ( </a:t>
            </a:r>
            <a:r>
              <a:rPr lang="en-US" altLang="zh-CN" sz="2400" b="1" i="1" dirty="0" err="1" smtClean="0">
                <a:solidFill>
                  <a:srgbClr val="FFFF66"/>
                </a:solidFill>
              </a:rPr>
              <a:t>Sno</a:t>
            </a:r>
            <a:r>
              <a:rPr lang="en-US" altLang="zh-CN" sz="2400" b="1" i="1" smtClean="0">
                <a:solidFill>
                  <a:srgbClr val="FFFF66"/>
                </a:solidFill>
              </a:rPr>
              <a:t>, Sname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, gender, </a:t>
            </a:r>
            <a:r>
              <a:rPr lang="en-US" altLang="zh-CN" sz="2400" b="1" i="1" dirty="0" err="1" smtClean="0">
                <a:solidFill>
                  <a:srgbClr val="FFFF66"/>
                </a:solidFill>
              </a:rPr>
              <a:t>depid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, dorm, </a:t>
            </a:r>
            <a:r>
              <a:rPr lang="en-US" altLang="zh-CN" sz="2400" b="1" i="1" dirty="0" err="1" smtClean="0">
                <a:solidFill>
                  <a:srgbClr val="FFFF66"/>
                </a:solidFill>
              </a:rPr>
              <a:t>Cno</a:t>
            </a:r>
            <a:r>
              <a:rPr lang="en-US" altLang="zh-CN" sz="2400" b="1" i="1" smtClean="0">
                <a:solidFill>
                  <a:srgbClr val="FFFF66"/>
                </a:solidFill>
              </a:rPr>
              <a:t>, Cname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, score ).</a:t>
            </a:r>
          </a:p>
        </p:txBody>
      </p:sp>
      <p:sp>
        <p:nvSpPr>
          <p:cNvPr id="536605" name="Text Box 29"/>
          <p:cNvSpPr txBox="1">
            <a:spLocks noChangeArrowheads="1"/>
          </p:cNvSpPr>
          <p:nvPr/>
        </p:nvSpPr>
        <p:spPr bwMode="auto">
          <a:xfrm>
            <a:off x="827584" y="2636838"/>
            <a:ext cx="7057529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 err="1"/>
              <a:t>Sno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 score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 err="1"/>
              <a:t>Sno</a:t>
            </a:r>
            <a:r>
              <a:rPr lang="en-US" altLang="zh-CN" sz="2400" dirty="0"/>
              <a:t>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</a:t>
            </a:r>
            <a:r>
              <a:rPr lang="en-US" altLang="zh-CN" sz="2400" smtClean="0"/>
              <a:t>Sname  </a:t>
            </a:r>
            <a:r>
              <a:rPr lang="en-US" altLang="zh-CN" sz="2400" dirty="0"/>
              <a:t>gender  </a:t>
            </a:r>
            <a:r>
              <a:rPr lang="en-US" altLang="zh-CN" sz="2400" dirty="0" err="1"/>
              <a:t>depid</a:t>
            </a:r>
            <a:r>
              <a:rPr lang="en-US" altLang="zh-CN" sz="2400" dirty="0"/>
              <a:t>  dorm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 err="1"/>
              <a:t>depid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 dorm ,     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 </a:t>
            </a:r>
            <a:r>
              <a:rPr lang="en-US" altLang="zh-CN" sz="2400">
                <a:sym typeface="Symbol" pitchFamily="18" charset="2"/>
              </a:rPr>
              <a:t></a:t>
            </a:r>
            <a:r>
              <a:rPr lang="en-US" altLang="zh-CN" sz="2400"/>
              <a:t> </a:t>
            </a:r>
            <a:r>
              <a:rPr lang="en-US" altLang="zh-CN" sz="2400" smtClean="0"/>
              <a:t>Cname</a:t>
            </a:r>
            <a:endParaRPr lang="en-US" altLang="zh-CN" sz="2400" dirty="0"/>
          </a:p>
        </p:txBody>
      </p:sp>
      <p:sp>
        <p:nvSpPr>
          <p:cNvPr id="536606" name="Rectangle 30"/>
          <p:cNvSpPr>
            <a:spLocks noChangeArrowheads="1"/>
          </p:cNvSpPr>
          <p:nvPr/>
        </p:nvSpPr>
        <p:spPr bwMode="auto">
          <a:xfrm>
            <a:off x="323850" y="4365625"/>
            <a:ext cx="80645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CC66"/>
                </a:solidFill>
              </a:rPr>
              <a:t>分析一个具体关系中的函数依赖</a:t>
            </a:r>
            <a:r>
              <a:rPr lang="zh-CN" altLang="en-US" sz="2400" dirty="0">
                <a:solidFill>
                  <a:srgbClr val="FFCC66"/>
                </a:solidFill>
                <a:latin typeface="宋体" pitchFamily="2" charset="-122"/>
              </a:rPr>
              <a:t>：</a:t>
            </a:r>
            <a:r>
              <a:rPr lang="zh-CN" altLang="en-US" sz="2400" dirty="0">
                <a:solidFill>
                  <a:srgbClr val="FFFF66"/>
                </a:solidFill>
              </a:rPr>
              <a:t>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根据属性之间的语义关系分析函数依赖。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altLang="zh-CN" sz="2400" smtClean="0">
                <a:solidFill>
                  <a:srgbClr val="FFC000"/>
                </a:solidFill>
              </a:rPr>
              <a:t>Example</a:t>
            </a:r>
            <a:r>
              <a:rPr lang="en-US" altLang="zh-CN" sz="2400">
                <a:solidFill>
                  <a:srgbClr val="FFC000"/>
                </a:solidFill>
              </a:rPr>
              <a:t>: </a:t>
            </a:r>
            <a:r>
              <a:rPr lang="en-US" altLang="zh-CN" sz="2400" smtClean="0"/>
              <a:t>Borrow(date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bookid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solidFill>
                  <a:srgbClr val="FFCCCC"/>
                </a:solidFill>
              </a:rPr>
              <a:t>尽可能使函数依赖式的左面最小化，而右面最大化。</a:t>
            </a:r>
          </a:p>
        </p:txBody>
      </p:sp>
      <p:sp>
        <p:nvSpPr>
          <p:cNvPr id="536607" name="Text Box 31"/>
          <p:cNvSpPr txBox="1">
            <a:spLocks noChangeArrowheads="1"/>
          </p:cNvSpPr>
          <p:nvPr/>
        </p:nvSpPr>
        <p:spPr bwMode="auto">
          <a:xfrm>
            <a:off x="5652121" y="2156569"/>
            <a:ext cx="3384376" cy="230832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solidFill>
                  <a:srgbClr val="FFFF66"/>
                </a:solidFill>
              </a:rPr>
              <a:t>Sno</a:t>
            </a:r>
            <a:r>
              <a:rPr lang="en-US" altLang="zh-CN" sz="2400" dirty="0">
                <a:solidFill>
                  <a:srgbClr val="FFFF66"/>
                </a:solidFill>
              </a:rPr>
              <a:t>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FFFF66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66"/>
                </a:solidFill>
              </a:rPr>
              <a:t>Sname</a:t>
            </a:r>
            <a:r>
              <a:rPr lang="en-US" altLang="zh-CN" sz="2400" dirty="0" smtClean="0">
                <a:solidFill>
                  <a:srgbClr val="FFFF66"/>
                </a:solidFill>
              </a:rPr>
              <a:t>  </a:t>
            </a:r>
            <a:r>
              <a:rPr lang="en-US" altLang="zh-CN" sz="2400" dirty="0">
                <a:solidFill>
                  <a:srgbClr val="FFFF66"/>
                </a:solidFill>
              </a:rPr>
              <a:t>gender  </a:t>
            </a:r>
            <a:r>
              <a:rPr lang="zh-CN" altLang="en-US" sz="2400" dirty="0">
                <a:solidFill>
                  <a:srgbClr val="FFFF66"/>
                </a:solidFill>
              </a:rPr>
              <a:t>？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err="1" smtClean="0">
                <a:solidFill>
                  <a:srgbClr val="FFFF66"/>
                </a:solidFill>
              </a:rPr>
              <a:t>Sname</a:t>
            </a:r>
            <a:r>
              <a:rPr lang="en-US" altLang="zh-CN" sz="2400" dirty="0" smtClean="0">
                <a:solidFill>
                  <a:srgbClr val="FFFF66"/>
                </a:solidFill>
              </a:rPr>
              <a:t>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FFFF66"/>
                </a:solidFill>
              </a:rPr>
              <a:t> gender ?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solidFill>
                  <a:srgbClr val="FFFF66"/>
                </a:solidFill>
              </a:rPr>
              <a:t>Sno</a:t>
            </a:r>
            <a:r>
              <a:rPr lang="en-US" altLang="zh-CN" sz="2400" dirty="0">
                <a:solidFill>
                  <a:srgbClr val="FFFF66"/>
                </a:solidFill>
              </a:rPr>
              <a:t>  </a:t>
            </a:r>
            <a:r>
              <a:rPr lang="en-US" altLang="zh-CN" sz="2400" dirty="0" err="1" smtClean="0">
                <a:solidFill>
                  <a:srgbClr val="FFFF66"/>
                </a:solidFill>
              </a:rPr>
              <a:t>Sname</a:t>
            </a:r>
            <a:r>
              <a:rPr lang="en-US" altLang="zh-CN" sz="2400" dirty="0" smtClean="0">
                <a:solidFill>
                  <a:srgbClr val="FFFF66"/>
                </a:solidFill>
              </a:rPr>
              <a:t> </a:t>
            </a:r>
            <a:r>
              <a:rPr lang="en-US" altLang="zh-CN" sz="2400" dirty="0">
                <a:solidFill>
                  <a:srgbClr val="FFFF66"/>
                </a:solidFill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FFFF66"/>
                </a:solidFill>
              </a:rPr>
              <a:t> gender ?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solidFill>
                  <a:srgbClr val="FFFF66"/>
                </a:solidFill>
              </a:rPr>
              <a:t>Sno</a:t>
            </a:r>
            <a:r>
              <a:rPr lang="en-US" altLang="zh-CN" sz="2400" dirty="0">
                <a:solidFill>
                  <a:srgbClr val="FFFF66"/>
                </a:solidFill>
              </a:rPr>
              <a:t>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FFFF66"/>
                </a:solidFill>
              </a:rPr>
              <a:t> score ?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solidFill>
                  <a:srgbClr val="FFFF66"/>
                </a:solidFill>
              </a:rPr>
              <a:t>Sno</a:t>
            </a:r>
            <a:r>
              <a:rPr lang="en-US" altLang="zh-CN" sz="2400" dirty="0">
                <a:solidFill>
                  <a:srgbClr val="FFFF66"/>
                </a:solidFill>
              </a:rPr>
              <a:t>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FFFF66"/>
                </a:solidFill>
              </a:rPr>
              <a:t> </a:t>
            </a:r>
            <a:r>
              <a:rPr lang="en-US" altLang="zh-CN" sz="2400" dirty="0" err="1">
                <a:solidFill>
                  <a:srgbClr val="FFFF66"/>
                </a:solidFill>
              </a:rPr>
              <a:t>Cno</a:t>
            </a:r>
            <a:r>
              <a:rPr lang="en-US" altLang="zh-CN" sz="2400" dirty="0">
                <a:solidFill>
                  <a:srgbClr val="FFFF66"/>
                </a:solidFill>
              </a:rPr>
              <a:t> ?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solidFill>
                  <a:srgbClr val="FFFF66"/>
                </a:solidFill>
              </a:rPr>
              <a:t>Sno</a:t>
            </a:r>
            <a:r>
              <a:rPr lang="en-US" altLang="zh-CN" sz="2400" dirty="0">
                <a:solidFill>
                  <a:srgbClr val="FFFF66"/>
                </a:solidFill>
              </a:rPr>
              <a:t>  </a:t>
            </a:r>
            <a:r>
              <a:rPr lang="en-US" altLang="zh-CN" sz="2400" dirty="0" err="1">
                <a:solidFill>
                  <a:srgbClr val="FFFF66"/>
                </a:solidFill>
              </a:rPr>
              <a:t>Cno</a:t>
            </a:r>
            <a:r>
              <a:rPr lang="en-US" altLang="zh-CN" sz="2400" dirty="0">
                <a:solidFill>
                  <a:srgbClr val="FFFF66"/>
                </a:solidFill>
              </a:rPr>
              <a:t> 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FFFF66"/>
                </a:solidFill>
              </a:rPr>
              <a:t> score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36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6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3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36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36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05" grpId="0"/>
      <p:bldP spid="536606" grpId="0"/>
      <p:bldP spid="536607" grpId="0" animBg="1"/>
      <p:bldP spid="53660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3.1.2 Keys </a:t>
            </a:r>
            <a:r>
              <a:rPr lang="en-US" altLang="zh-CN" sz="3200" b="1" smtClean="0"/>
              <a:t>of Relations</a:t>
            </a:r>
            <a:endParaRPr lang="en-US" altLang="zh-CN" sz="3200" b="1" dirty="0" smtClean="0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7993063" cy="525621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CC66"/>
                </a:solidFill>
              </a:rPr>
              <a:t>Key: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		</a:t>
            </a:r>
            <a:r>
              <a:rPr lang="en-US" altLang="zh-CN" b="1" smtClean="0"/>
              <a:t>We say a </a:t>
            </a:r>
            <a:r>
              <a:rPr lang="en-US" altLang="zh-CN" b="1" dirty="0" smtClean="0"/>
              <a:t>set of one or </a:t>
            </a:r>
            <a:r>
              <a:rPr lang="en-US" altLang="zh-CN" b="1" smtClean="0"/>
              <a:t>more attributes {A</a:t>
            </a:r>
            <a:r>
              <a:rPr lang="en-US" altLang="zh-CN" b="1" baseline="-10000" smtClean="0"/>
              <a:t>1</a:t>
            </a:r>
            <a:r>
              <a:rPr lang="en-US" altLang="zh-CN" b="1" smtClean="0"/>
              <a:t>, A</a:t>
            </a:r>
            <a:r>
              <a:rPr lang="en-US" altLang="zh-CN" b="1" baseline="-10000" smtClean="0"/>
              <a:t>2</a:t>
            </a:r>
            <a:r>
              <a:rPr lang="en-US" altLang="zh-CN" b="1" dirty="0" smtClean="0"/>
              <a:t>, </a:t>
            </a:r>
            <a:r>
              <a:rPr lang="en-US" altLang="zh-CN" b="1" smtClean="0"/>
              <a:t>..., A</a:t>
            </a:r>
            <a:r>
              <a:rPr lang="en-US" altLang="zh-CN" b="1" baseline="-10000" smtClean="0"/>
              <a:t>n</a:t>
            </a:r>
            <a:r>
              <a:rPr lang="en-US" altLang="zh-CN" b="1" dirty="0" smtClean="0"/>
              <a:t>} </a:t>
            </a:r>
            <a:r>
              <a:rPr lang="en-US" altLang="zh-CN" b="1" smtClean="0"/>
              <a:t>is a</a:t>
            </a:r>
            <a:r>
              <a:rPr lang="en-US" altLang="zh-CN" b="1" smtClean="0">
                <a:solidFill>
                  <a:srgbClr val="FFCCCC"/>
                </a:solidFill>
              </a:rPr>
              <a:t> </a:t>
            </a:r>
            <a:r>
              <a:rPr lang="en-US" altLang="zh-CN" b="1" dirty="0" smtClean="0">
                <a:solidFill>
                  <a:srgbClr val="FFCCCC"/>
                </a:solidFill>
              </a:rPr>
              <a:t>key</a:t>
            </a:r>
            <a:r>
              <a:rPr lang="en-US" altLang="zh-CN" b="1" dirty="0" smtClean="0"/>
              <a:t> </a:t>
            </a:r>
            <a:r>
              <a:rPr lang="en-US" altLang="zh-CN" b="1" smtClean="0"/>
              <a:t>for a relation </a:t>
            </a:r>
            <a:r>
              <a:rPr lang="en-US" altLang="zh-CN" b="1" dirty="0" smtClean="0"/>
              <a:t>R if: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1200" b="1" dirty="0" smtClean="0"/>
          </a:p>
          <a:p>
            <a:pPr lvl="1" eaLnBrk="1" hangingPunct="1"/>
            <a:r>
              <a:rPr lang="en-US" altLang="zh-CN" b="1" smtClean="0"/>
              <a:t>{A</a:t>
            </a:r>
            <a:r>
              <a:rPr lang="en-US" altLang="zh-CN" b="1" baseline="-10000" smtClean="0"/>
              <a:t>1</a:t>
            </a:r>
            <a:r>
              <a:rPr lang="en-US" altLang="zh-CN" b="1" smtClean="0"/>
              <a:t>, A</a:t>
            </a:r>
            <a:r>
              <a:rPr lang="en-US" altLang="zh-CN" b="1" baseline="-10000" smtClean="0"/>
              <a:t>2</a:t>
            </a:r>
            <a:r>
              <a:rPr lang="en-US" altLang="zh-CN" b="1" dirty="0" smtClean="0"/>
              <a:t>, </a:t>
            </a:r>
            <a:r>
              <a:rPr lang="en-US" altLang="zh-CN" b="1" smtClean="0"/>
              <a:t>..., A</a:t>
            </a:r>
            <a:r>
              <a:rPr lang="en-US" altLang="zh-CN" b="1" baseline="-10000" smtClean="0"/>
              <a:t>n</a:t>
            </a:r>
            <a:r>
              <a:rPr lang="en-US" altLang="zh-CN" b="1" smtClean="0"/>
              <a:t>} functionally determine all other attributes </a:t>
            </a:r>
            <a:r>
              <a:rPr lang="en-US" altLang="zh-CN" b="1" dirty="0" smtClean="0"/>
              <a:t>of </a:t>
            </a:r>
            <a:r>
              <a:rPr lang="en-US" altLang="zh-CN" b="1" smtClean="0"/>
              <a:t>the relation </a:t>
            </a:r>
            <a:r>
              <a:rPr lang="en-US" altLang="zh-CN" b="1" dirty="0" smtClean="0"/>
              <a:t>R. </a:t>
            </a:r>
          </a:p>
          <a:p>
            <a:pPr lvl="2" eaLnBrk="1" hangingPunct="1"/>
            <a:r>
              <a:rPr lang="en-US" altLang="zh-CN" b="1" dirty="0" smtClean="0">
                <a:solidFill>
                  <a:srgbClr val="FFCCCC"/>
                </a:solidFill>
              </a:rPr>
              <a:t>It is impossible for two distinct tuples of R </a:t>
            </a:r>
            <a:r>
              <a:rPr lang="en-US" altLang="zh-CN" b="1" smtClean="0">
                <a:solidFill>
                  <a:srgbClr val="FFCCCC"/>
                </a:solidFill>
              </a:rPr>
              <a:t>to agree on all of A</a:t>
            </a:r>
            <a:r>
              <a:rPr lang="en-US" altLang="zh-CN" b="1" baseline="-10000" smtClean="0">
                <a:solidFill>
                  <a:srgbClr val="FFCCCC"/>
                </a:solidFill>
              </a:rPr>
              <a:t>1</a:t>
            </a:r>
            <a:r>
              <a:rPr lang="en-US" altLang="zh-CN" b="1" smtClean="0">
                <a:solidFill>
                  <a:srgbClr val="FFCCCC"/>
                </a:solidFill>
              </a:rPr>
              <a:t>, A</a:t>
            </a:r>
            <a:r>
              <a:rPr lang="en-US" altLang="zh-CN" b="1" baseline="-10000" smtClean="0">
                <a:solidFill>
                  <a:srgbClr val="FFCCCC"/>
                </a:solidFill>
              </a:rPr>
              <a:t>2</a:t>
            </a:r>
            <a:r>
              <a:rPr lang="en-US" altLang="zh-CN" b="1" dirty="0" smtClean="0">
                <a:solidFill>
                  <a:srgbClr val="FFCCCC"/>
                </a:solidFill>
              </a:rPr>
              <a:t>, </a:t>
            </a:r>
            <a:r>
              <a:rPr lang="en-US" altLang="zh-CN" b="1" smtClean="0">
                <a:solidFill>
                  <a:srgbClr val="FFCCCC"/>
                </a:solidFill>
              </a:rPr>
              <a:t>..., A</a:t>
            </a:r>
            <a:r>
              <a:rPr lang="en-US" altLang="zh-CN" b="1" baseline="-10000" smtClean="0">
                <a:solidFill>
                  <a:srgbClr val="FFCCCC"/>
                </a:solidFill>
              </a:rPr>
              <a:t>n</a:t>
            </a:r>
            <a:r>
              <a:rPr lang="en-US" altLang="zh-CN" b="1" baseline="-10000" dirty="0" smtClean="0">
                <a:solidFill>
                  <a:srgbClr val="FFCCCC"/>
                </a:solidFill>
              </a:rPr>
              <a:t>.</a:t>
            </a:r>
            <a:endParaRPr lang="en-US" altLang="zh-CN" b="1" dirty="0" smtClean="0">
              <a:solidFill>
                <a:srgbClr val="FFCCCC"/>
              </a:solidFill>
            </a:endParaRPr>
          </a:p>
          <a:p>
            <a:pPr lvl="1" eaLnBrk="1" hangingPunct="1"/>
            <a:r>
              <a:rPr lang="en-US" altLang="zh-CN" b="1" dirty="0" smtClean="0"/>
              <a:t>No </a:t>
            </a:r>
            <a:r>
              <a:rPr lang="en-US" altLang="zh-CN" b="1" dirty="0" smtClean="0">
                <a:solidFill>
                  <a:srgbClr val="FFFF00"/>
                </a:solidFill>
              </a:rPr>
              <a:t>proper subset(</a:t>
            </a:r>
            <a:r>
              <a:rPr lang="zh-CN" altLang="en-US" b="1" dirty="0" smtClean="0">
                <a:solidFill>
                  <a:srgbClr val="FFFF00"/>
                </a:solidFill>
              </a:rPr>
              <a:t>真子集</a:t>
            </a:r>
            <a:r>
              <a:rPr lang="en-US" altLang="zh-CN" b="1" dirty="0" smtClean="0">
                <a:solidFill>
                  <a:srgbClr val="FFFF00"/>
                </a:solidFill>
              </a:rPr>
              <a:t>)</a:t>
            </a:r>
            <a:r>
              <a:rPr lang="en-US" altLang="zh-CN" b="1" dirty="0" smtClean="0"/>
              <a:t> </a:t>
            </a:r>
            <a:r>
              <a:rPr lang="en-US" altLang="zh-CN" b="1" smtClean="0"/>
              <a:t>of {A</a:t>
            </a:r>
            <a:r>
              <a:rPr lang="en-US" altLang="zh-CN" b="1" baseline="-10000" smtClean="0"/>
              <a:t>1</a:t>
            </a:r>
            <a:r>
              <a:rPr lang="en-US" altLang="zh-CN" b="1" smtClean="0"/>
              <a:t>, A</a:t>
            </a:r>
            <a:r>
              <a:rPr lang="en-US" altLang="zh-CN" b="1" baseline="-10000" smtClean="0"/>
              <a:t>2</a:t>
            </a:r>
            <a:r>
              <a:rPr lang="en-US" altLang="zh-CN" b="1" dirty="0" smtClean="0"/>
              <a:t>, </a:t>
            </a:r>
            <a:r>
              <a:rPr lang="en-US" altLang="zh-CN" b="1" smtClean="0"/>
              <a:t>..., A</a:t>
            </a:r>
            <a:r>
              <a:rPr lang="en-US" altLang="zh-CN" b="1" baseline="-10000" smtClean="0"/>
              <a:t>n</a:t>
            </a:r>
            <a:r>
              <a:rPr lang="en-US" altLang="zh-CN" b="1" smtClean="0"/>
              <a:t>} can functionally determine all other attributes </a:t>
            </a:r>
            <a:r>
              <a:rPr lang="en-US" altLang="zh-CN" b="1" dirty="0" smtClean="0"/>
              <a:t>of R</a:t>
            </a:r>
            <a:r>
              <a:rPr lang="en-US" altLang="zh-CN" b="1" smtClean="0"/>
              <a:t>. (a </a:t>
            </a:r>
            <a:r>
              <a:rPr lang="en-US" altLang="zh-CN" b="1" dirty="0" smtClean="0"/>
              <a:t>key must </a:t>
            </a:r>
            <a:r>
              <a:rPr lang="en-US" altLang="zh-CN" b="1" smtClean="0"/>
              <a:t>be </a:t>
            </a:r>
            <a:r>
              <a:rPr lang="en-US" altLang="zh-CN" b="1" smtClean="0">
                <a:solidFill>
                  <a:srgbClr val="FFFF00"/>
                </a:solidFill>
              </a:rPr>
              <a:t>minimal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3.1.2 Keys </a:t>
            </a:r>
            <a:r>
              <a:rPr lang="en-US" altLang="zh-CN" sz="3200" b="1" smtClean="0"/>
              <a:t>of Relations</a:t>
            </a:r>
            <a:endParaRPr lang="en-US" altLang="zh-CN" sz="3200" b="1" dirty="0" smtClean="0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528" y="1557338"/>
            <a:ext cx="8712968" cy="4608512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Find the key of </a:t>
            </a:r>
            <a:r>
              <a:rPr lang="en-US" altLang="zh-CN" sz="2800" b="1" smtClean="0"/>
              <a:t>the relation 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i="1" dirty="0" smtClean="0">
                <a:solidFill>
                  <a:srgbClr val="FFFF66"/>
                </a:solidFill>
              </a:rPr>
              <a:t>Movies1(title</a:t>
            </a:r>
            <a:r>
              <a:rPr lang="en-US" altLang="zh-CN" sz="2800" b="1" i="1" smtClean="0">
                <a:solidFill>
                  <a:srgbClr val="FFFF66"/>
                </a:solidFill>
              </a:rPr>
              <a:t>, year</a:t>
            </a:r>
            <a:r>
              <a:rPr lang="en-US" altLang="zh-CN" sz="2800" b="1" i="1" dirty="0" smtClean="0">
                <a:solidFill>
                  <a:srgbClr val="FFFF66"/>
                </a:solidFill>
              </a:rPr>
              <a:t>, length, genre</a:t>
            </a:r>
            <a:r>
              <a:rPr lang="en-US" altLang="zh-CN" sz="2800" b="1" i="1" smtClean="0">
                <a:solidFill>
                  <a:srgbClr val="FFFF66"/>
                </a:solidFill>
              </a:rPr>
              <a:t>, studioName, starName</a:t>
            </a:r>
            <a:r>
              <a:rPr lang="en-US" altLang="zh-CN" sz="2800" b="1" i="1" dirty="0" smtClean="0">
                <a:solidFill>
                  <a:srgbClr val="FFFF66"/>
                </a:solidFill>
              </a:rPr>
              <a:t>)</a:t>
            </a:r>
          </a:p>
          <a:p>
            <a:pPr lvl="1" eaLnBrk="1" hangingPunct="1"/>
            <a:r>
              <a:rPr lang="en-US" altLang="zh-CN" b="1" dirty="0" smtClean="0"/>
              <a:t>{title</a:t>
            </a:r>
            <a:r>
              <a:rPr lang="en-US" altLang="zh-CN" b="1" smtClean="0"/>
              <a:t>, year</a:t>
            </a:r>
            <a:r>
              <a:rPr lang="en-US" altLang="zh-CN" b="1" dirty="0" smtClean="0"/>
              <a:t>}         ?</a:t>
            </a:r>
          </a:p>
          <a:p>
            <a:pPr lvl="1" eaLnBrk="1" hangingPunct="1"/>
            <a:r>
              <a:rPr lang="en-US" altLang="zh-CN" b="1" dirty="0" smtClean="0"/>
              <a:t>{title</a:t>
            </a:r>
            <a:r>
              <a:rPr lang="en-US" altLang="zh-CN" b="1" smtClean="0"/>
              <a:t>, year, starName</a:t>
            </a:r>
            <a:r>
              <a:rPr lang="en-US" altLang="zh-CN" b="1" dirty="0" smtClean="0"/>
              <a:t>}        ?</a:t>
            </a:r>
          </a:p>
          <a:p>
            <a:pPr lvl="1" eaLnBrk="1" hangingPunct="1"/>
            <a:endParaRPr lang="en-US" altLang="zh-CN" b="1" dirty="0" smtClean="0"/>
          </a:p>
          <a:p>
            <a:pPr eaLnBrk="1" hangingPunct="1"/>
            <a:r>
              <a:rPr lang="en-US" altLang="zh-CN" sz="2800" b="1" smtClean="0">
                <a:solidFill>
                  <a:srgbClr val="FFFF66"/>
                </a:solidFill>
              </a:rPr>
              <a:t>If A </a:t>
            </a:r>
            <a:r>
              <a:rPr lang="en-US" altLang="zh-CN" sz="2800" b="1" dirty="0" smtClean="0">
                <a:solidFill>
                  <a:srgbClr val="FFFF66"/>
                </a:solidFill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 B holds </a:t>
            </a:r>
            <a:r>
              <a:rPr lang="en-US" altLang="zh-CN" sz="2800" b="1" smtClean="0">
                <a:solidFill>
                  <a:srgbClr val="FFFF66"/>
                </a:solidFill>
              </a:rPr>
              <a:t>in R(A,B,C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CN" b="1" smtClean="0"/>
              <a:t>What </a:t>
            </a:r>
            <a:r>
              <a:rPr lang="en-US" altLang="zh-CN" b="1" dirty="0" smtClean="0"/>
              <a:t>is the key of  R?</a:t>
            </a:r>
          </a:p>
          <a:p>
            <a:pPr lvl="1" eaLnBrk="1" hangingPunct="1"/>
            <a:r>
              <a:rPr lang="en-US" altLang="zh-CN" b="1" smtClean="0"/>
              <a:t>{A, </a:t>
            </a:r>
            <a:r>
              <a:rPr lang="en-US" altLang="zh-CN" b="1" dirty="0" smtClean="0"/>
              <a:t>C}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8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8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8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8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8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8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分布式中期检查">
  <a:themeElements>
    <a:clrScheme name="分布式中期检查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分布式中期检查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分布式中期检查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布式中期检查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Designs\分布式中期检查.pot</Template>
  <TotalTime>13092</TotalTime>
  <Words>1879</Words>
  <Application>Microsoft Office PowerPoint</Application>
  <PresentationFormat>全屏显示(4:3)</PresentationFormat>
  <Paragraphs>291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分布式中期检查</vt:lpstr>
      <vt:lpstr>3  Design Theory for Relational Databases</vt:lpstr>
      <vt:lpstr>3.1 Functional Dependencies(函数依赖)</vt:lpstr>
      <vt:lpstr>3.1.1 Definition of Functional Dependency</vt:lpstr>
      <vt:lpstr>3.1.1  Definition of Functional Dependency</vt:lpstr>
      <vt:lpstr>3.1.1 Definition of Functional Dependency</vt:lpstr>
      <vt:lpstr>3.1.1  Definition of Functional Dependency</vt:lpstr>
      <vt:lpstr>3.1.1  Definition of Functional Dependency</vt:lpstr>
      <vt:lpstr>3.1.2 Keys of Relations</vt:lpstr>
      <vt:lpstr>3.1.2 Keys of Relations</vt:lpstr>
      <vt:lpstr>3.1.3 Superkeys(超键)</vt:lpstr>
      <vt:lpstr>3.1 Functional Dependencies(函数依赖)</vt:lpstr>
      <vt:lpstr>3.2 Rules About Functional Dependencies</vt:lpstr>
      <vt:lpstr>3.2 Rules About Functional Dependencies</vt:lpstr>
      <vt:lpstr>Algorithm 3.7 Closure(闭包) of a set of attributes.</vt:lpstr>
      <vt:lpstr>3.2.4 Computing the Closure of Attributes</vt:lpstr>
      <vt:lpstr>PowerPoint 演示文稿</vt:lpstr>
      <vt:lpstr>PowerPoint 演示文稿</vt:lpstr>
      <vt:lpstr>3.3 Design of Relational Database Schemas</vt:lpstr>
      <vt:lpstr>3.3.1  Anomalies(异常)</vt:lpstr>
      <vt:lpstr>3.5.1 Definition of Third Normal Form</vt:lpstr>
      <vt:lpstr>3.5.2 The Synthesis Algorithm for 3NF Schemas</vt:lpstr>
      <vt:lpstr>3.5.3 Why the 3NF Synthesis Algorithm Works</vt:lpstr>
      <vt:lpstr>3.5.4  1NF and 2NF </vt:lpstr>
      <vt:lpstr>3.5.4  1NF and 2NF </vt:lpstr>
      <vt:lpstr>3.5.4  1NF and 2NF</vt:lpstr>
      <vt:lpstr>Exercises ： P92 3.3.1  a)</vt:lpstr>
      <vt:lpstr>PowerPoint 演示文稿</vt:lpstr>
      <vt:lpstr>Exercises ： P92 3.3.1 a)</vt:lpstr>
      <vt:lpstr>Exercises ： P105 3.5.1 a)</vt:lpstr>
      <vt:lpstr>PowerPoint 演示文稿</vt:lpstr>
    </vt:vector>
  </TitlesOfParts>
  <Company>602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</dc:title>
  <dc:creator>zy</dc:creator>
  <cp:lastModifiedBy>lenovo</cp:lastModifiedBy>
  <cp:revision>880</cp:revision>
  <cp:lastPrinted>2018-09-03T07:43:36Z</cp:lastPrinted>
  <dcterms:created xsi:type="dcterms:W3CDTF">2001-08-29T04:12:08Z</dcterms:created>
  <dcterms:modified xsi:type="dcterms:W3CDTF">2018-09-03T07:44:24Z</dcterms:modified>
</cp:coreProperties>
</file>