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422" r:id="rId2"/>
    <p:sldId id="538" r:id="rId3"/>
    <p:sldId id="487" r:id="rId4"/>
    <p:sldId id="537" r:id="rId5"/>
    <p:sldId id="541" r:id="rId6"/>
    <p:sldId id="543" r:id="rId7"/>
    <p:sldId id="462" r:id="rId8"/>
    <p:sldId id="465" r:id="rId9"/>
    <p:sldId id="466" r:id="rId10"/>
    <p:sldId id="426" r:id="rId11"/>
    <p:sldId id="427" r:id="rId12"/>
    <p:sldId id="429" r:id="rId13"/>
    <p:sldId id="430" r:id="rId14"/>
    <p:sldId id="431" r:id="rId15"/>
    <p:sldId id="540" r:id="rId16"/>
    <p:sldId id="432" r:id="rId17"/>
    <p:sldId id="468" r:id="rId18"/>
    <p:sldId id="467" r:id="rId19"/>
    <p:sldId id="470" r:id="rId20"/>
    <p:sldId id="433" r:id="rId21"/>
    <p:sldId id="443" r:id="rId22"/>
    <p:sldId id="547" r:id="rId23"/>
    <p:sldId id="548" r:id="rId24"/>
    <p:sldId id="546" r:id="rId25"/>
    <p:sldId id="544" r:id="rId26"/>
    <p:sldId id="507" r:id="rId27"/>
    <p:sldId id="508" r:id="rId28"/>
    <p:sldId id="509" r:id="rId29"/>
    <p:sldId id="511" r:id="rId30"/>
    <p:sldId id="510" r:id="rId31"/>
    <p:sldId id="545" r:id="rId32"/>
    <p:sldId id="512" r:id="rId33"/>
    <p:sldId id="513" r:id="rId34"/>
    <p:sldId id="514" r:id="rId35"/>
    <p:sldId id="515" r:id="rId36"/>
    <p:sldId id="516" r:id="rId37"/>
    <p:sldId id="517" r:id="rId38"/>
    <p:sldId id="524" r:id="rId3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DD4C3D"/>
    <a:srgbClr val="00FF00"/>
    <a:srgbClr val="FA06F4"/>
    <a:srgbClr val="03FDCD"/>
    <a:srgbClr val="FFCCCC"/>
    <a:srgbClr val="FFCC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53" autoAdjust="0"/>
    <p:restoredTop sz="94636" autoAdjust="0"/>
  </p:normalViewPr>
  <p:slideViewPr>
    <p:cSldViewPr>
      <p:cViewPr varScale="1">
        <p:scale>
          <a:sx n="84" d="100"/>
          <a:sy n="84" d="100"/>
        </p:scale>
        <p:origin x="-14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362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</a:defRPr>
            </a:lvl1pPr>
          </a:lstStyle>
          <a:p>
            <a:fld id="{3B877F06-6E8F-4C30-9118-8CEE623C07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12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solidFill>
                  <a:schemeClr val="tx1"/>
                </a:solidFill>
              </a:defRPr>
            </a:lvl1pPr>
          </a:lstStyle>
          <a:p>
            <a:fld id="{3F1363D8-413C-4E80-A277-2B55D7D9B5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543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9BEE5F-2CFF-40A1-BBC2-1799DDD633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32365-9309-48F7-9D79-CED03B5CBA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1C80B-4D43-4CBE-98AA-3013205501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504306-02CA-4ADA-A91E-059D3EDB10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A9755-76D9-417E-9182-E3BB489AE8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E9D63-58E7-4619-9575-562C710119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7EB2F-8D34-4336-A8C9-C045DAE265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AF949-E4E7-4864-A0BA-FDFE1C3C12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82937-840F-4A4A-89C4-9EA2A28F6B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77287-6F5C-423E-A0F1-D6988B014A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6B9A6-30E0-4787-8FB5-02802BF37B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1A361-8593-4A61-B623-D414A554F9F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1575"/>
            </a:gs>
            <a:gs pos="100000">
              <a:srgbClr val="022D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1140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2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fld id="{6D87E677-05EF-4CFF-997A-D10779BAFA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138988" cy="685800"/>
          </a:xfrm>
        </p:spPr>
        <p:txBody>
          <a:bodyPr/>
          <a:lstStyle/>
          <a:p>
            <a:pPr algn="l" eaLnBrk="1" hangingPunct="1"/>
            <a:r>
              <a:rPr lang="en-US" altLang="zh-CN" sz="3600" b="1" smtClean="0"/>
              <a:t>4  High-Level Database Models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4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zh-CN" sz="2800" b="1" smtClean="0"/>
              <a:t>In a design phase, we address and answer questions about what </a:t>
            </a:r>
            <a:r>
              <a:rPr lang="en-US" altLang="zh-CN" sz="2800" b="1" smtClean="0">
                <a:solidFill>
                  <a:srgbClr val="FFCC66"/>
                </a:solidFill>
              </a:rPr>
              <a:t>information</a:t>
            </a:r>
            <a:r>
              <a:rPr lang="en-US" altLang="zh-CN" sz="2800" b="1" smtClean="0"/>
              <a:t> will be stored, how information elements will be </a:t>
            </a:r>
            <a:r>
              <a:rPr lang="en-US" altLang="zh-CN" sz="2800" b="1" smtClean="0">
                <a:solidFill>
                  <a:srgbClr val="FFCC66"/>
                </a:solidFill>
              </a:rPr>
              <a:t>related</a:t>
            </a:r>
            <a:r>
              <a:rPr lang="en-US" altLang="zh-CN" sz="2800" b="1" smtClean="0"/>
              <a:t> to one another, what </a:t>
            </a:r>
            <a:r>
              <a:rPr lang="en-US" altLang="zh-CN" sz="2800" b="1" smtClean="0">
                <a:solidFill>
                  <a:srgbClr val="FFCC66"/>
                </a:solidFill>
              </a:rPr>
              <a:t>constraints</a:t>
            </a:r>
            <a:r>
              <a:rPr lang="en-US" altLang="zh-CN" sz="2800" b="1" smtClean="0"/>
              <a:t> such as keys or referential integrity may be assumed, and so on.</a:t>
            </a:r>
          </a:p>
          <a:p>
            <a:pPr algn="just" eaLnBrk="1" hangingPunct="1"/>
            <a:r>
              <a:rPr lang="en-US" altLang="zh-CN" sz="2800" b="1" smtClean="0"/>
              <a:t>The notation in which the design is expressed: </a:t>
            </a:r>
            <a:r>
              <a:rPr lang="en-US" altLang="zh-CN" sz="2800" b="1" smtClean="0">
                <a:solidFill>
                  <a:srgbClr val="FFCC66"/>
                </a:solidFill>
              </a:rPr>
              <a:t>entity-relationship diagram(</a:t>
            </a:r>
            <a:r>
              <a:rPr lang="zh-CN" altLang="en-US" sz="2800" b="1" smtClean="0">
                <a:solidFill>
                  <a:srgbClr val="FFCC66"/>
                </a:solidFill>
              </a:rPr>
              <a:t>实体</a:t>
            </a:r>
            <a:r>
              <a:rPr lang="en-US" altLang="zh-CN" sz="2800" b="1" smtClean="0">
                <a:solidFill>
                  <a:srgbClr val="FFCC66"/>
                </a:solidFill>
              </a:rPr>
              <a:t>-</a:t>
            </a:r>
            <a:r>
              <a:rPr lang="zh-CN" altLang="en-US" sz="2800" b="1" smtClean="0">
                <a:solidFill>
                  <a:srgbClr val="FFCC66"/>
                </a:solidFill>
              </a:rPr>
              <a:t>联系图</a:t>
            </a:r>
            <a:r>
              <a:rPr lang="en-US" altLang="zh-CN" sz="2800" b="1" smtClean="0">
                <a:solidFill>
                  <a:srgbClr val="FFCC66"/>
                </a:solidFill>
              </a:rPr>
              <a:t>)</a:t>
            </a:r>
            <a:r>
              <a:rPr lang="en-US" altLang="zh-CN" sz="2800" b="1" smtClean="0"/>
              <a:t>, UML(</a:t>
            </a:r>
            <a:r>
              <a:rPr lang="zh-CN" altLang="en-US" sz="2800" b="1" smtClean="0"/>
              <a:t>统一建模语言</a:t>
            </a:r>
            <a:r>
              <a:rPr lang="en-US" altLang="zh-CN" sz="2800" b="1" smtClean="0"/>
              <a:t>), ODL(</a:t>
            </a:r>
            <a:r>
              <a:rPr lang="zh-CN" altLang="en-US" sz="2800" b="1" smtClean="0"/>
              <a:t>对象描述语言</a:t>
            </a:r>
            <a:r>
              <a:rPr lang="en-US" altLang="zh-CN" sz="2800" b="1" smtClean="0"/>
              <a:t>).</a:t>
            </a:r>
          </a:p>
        </p:txBody>
      </p:sp>
      <p:grpSp>
        <p:nvGrpSpPr>
          <p:cNvPr id="4102" name="Group 15"/>
          <p:cNvGrpSpPr>
            <a:grpSpLocks/>
          </p:cNvGrpSpPr>
          <p:nvPr/>
        </p:nvGrpSpPr>
        <p:grpSpPr bwMode="auto">
          <a:xfrm>
            <a:off x="395288" y="5516563"/>
            <a:ext cx="8351837" cy="946150"/>
            <a:chOff x="295" y="3475"/>
            <a:chExt cx="5261" cy="596"/>
          </a:xfrm>
        </p:grpSpPr>
        <p:sp>
          <p:nvSpPr>
            <p:cNvPr id="4103" name="Text Box 6"/>
            <p:cNvSpPr txBox="1">
              <a:spLocks noChangeArrowheads="1"/>
            </p:cNvSpPr>
            <p:nvPr/>
          </p:nvSpPr>
          <p:spPr bwMode="auto">
            <a:xfrm>
              <a:off x="295" y="3612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FF66"/>
                  </a:solidFill>
                </a:rPr>
                <a:t>Ideas</a:t>
              </a:r>
              <a:r>
                <a:rPr lang="en-US" altLang="zh-CN"/>
                <a:t>  </a:t>
              </a:r>
            </a:p>
          </p:txBody>
        </p:sp>
        <p:sp>
          <p:nvSpPr>
            <p:cNvPr id="4104" name="Text Box 7"/>
            <p:cNvSpPr txBox="1">
              <a:spLocks noChangeArrowheads="1"/>
            </p:cNvSpPr>
            <p:nvPr/>
          </p:nvSpPr>
          <p:spPr bwMode="auto">
            <a:xfrm>
              <a:off x="1338" y="3475"/>
              <a:ext cx="1103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400">
                  <a:solidFill>
                    <a:srgbClr val="FFFF66"/>
                  </a:solidFill>
                </a:rPr>
                <a:t>High-Level</a:t>
              </a:r>
            </a:p>
            <a:p>
              <a:pPr algn="ctr" eaLnBrk="1" hangingPunct="1"/>
              <a:r>
                <a:rPr lang="en-US" altLang="zh-CN" sz="2400">
                  <a:solidFill>
                    <a:srgbClr val="FFFF66"/>
                  </a:solidFill>
                </a:rPr>
                <a:t>design</a:t>
              </a:r>
              <a:r>
                <a:rPr lang="en-US" altLang="zh-CN">
                  <a:solidFill>
                    <a:srgbClr val="FFFF66"/>
                  </a:solidFill>
                </a:rPr>
                <a:t>  </a:t>
              </a:r>
            </a:p>
          </p:txBody>
        </p:sp>
        <p:sp>
          <p:nvSpPr>
            <p:cNvPr id="4105" name="Text Box 8"/>
            <p:cNvSpPr txBox="1">
              <a:spLocks noChangeArrowheads="1"/>
            </p:cNvSpPr>
            <p:nvPr/>
          </p:nvSpPr>
          <p:spPr bwMode="auto">
            <a:xfrm>
              <a:off x="2789" y="3475"/>
              <a:ext cx="1179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>
                  <a:solidFill>
                    <a:srgbClr val="FFFF66"/>
                  </a:solidFill>
                </a:rPr>
                <a:t>Relationalschema  </a:t>
              </a:r>
            </a:p>
          </p:txBody>
        </p:sp>
        <p:sp>
          <p:nvSpPr>
            <p:cNvPr id="4106" name="Text Box 9"/>
            <p:cNvSpPr txBox="1">
              <a:spLocks noChangeArrowheads="1"/>
            </p:cNvSpPr>
            <p:nvPr/>
          </p:nvSpPr>
          <p:spPr bwMode="auto">
            <a:xfrm>
              <a:off x="4377" y="3475"/>
              <a:ext cx="1179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FFFF66"/>
                  </a:solidFill>
                </a:rPr>
                <a:t>Relational  database</a:t>
              </a:r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1020" y="3793"/>
              <a:ext cx="318" cy="0"/>
            </a:xfrm>
            <a:prstGeom prst="line">
              <a:avLst/>
            </a:prstGeom>
            <a:noFill/>
            <a:ln w="44450">
              <a:solidFill>
                <a:srgbClr val="FFCC00"/>
              </a:solidFill>
              <a:round/>
              <a:headEnd/>
              <a:tailEnd type="arrow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4014" y="3793"/>
              <a:ext cx="318" cy="0"/>
            </a:xfrm>
            <a:prstGeom prst="line">
              <a:avLst/>
            </a:prstGeom>
            <a:noFill/>
            <a:ln w="44450">
              <a:solidFill>
                <a:srgbClr val="FFCC00"/>
              </a:solidFill>
              <a:round/>
              <a:headEnd/>
              <a:tailEnd type="arrow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2472" y="3793"/>
              <a:ext cx="318" cy="0"/>
            </a:xfrm>
            <a:prstGeom prst="line">
              <a:avLst/>
            </a:prstGeom>
            <a:noFill/>
            <a:ln w="44450">
              <a:solidFill>
                <a:srgbClr val="FFCC00"/>
              </a:solidFill>
              <a:round/>
              <a:headEnd/>
              <a:tailEnd type="arrow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435975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4.1.6 Multiplicity of Binary E/R Relationships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4663" y="1246188"/>
            <a:ext cx="8305800" cy="4581525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CC66"/>
                </a:solidFill>
              </a:rPr>
              <a:t>Representing “Multiplicity”: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b="1" smtClean="0"/>
              <a:t>Show a many-one relationship by an </a:t>
            </a:r>
            <a:r>
              <a:rPr lang="en-US" altLang="zh-CN" b="1" smtClean="0">
                <a:solidFill>
                  <a:srgbClr val="FFFF00"/>
                </a:solidFill>
              </a:rPr>
              <a:t>arrow</a:t>
            </a:r>
            <a:r>
              <a:rPr lang="en-US" altLang="zh-CN" b="1" smtClean="0"/>
              <a:t> entering the “one” side.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b="1" smtClean="0"/>
              <a:t>Show a one-one relationship by </a:t>
            </a:r>
            <a:r>
              <a:rPr lang="en-US" altLang="zh-CN" b="1" smtClean="0">
                <a:solidFill>
                  <a:srgbClr val="FFFF00"/>
                </a:solidFill>
              </a:rPr>
              <a:t>arrows</a:t>
            </a:r>
            <a:r>
              <a:rPr lang="en-US" altLang="zh-CN" b="1" smtClean="0"/>
              <a:t> entering both entity sets.</a:t>
            </a:r>
          </a:p>
        </p:txBody>
      </p:sp>
      <p:pic>
        <p:nvPicPr>
          <p:cNvPr id="13318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4054475"/>
            <a:ext cx="7927975" cy="196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4.1.7 Multiway Relationships</a:t>
            </a:r>
            <a:r>
              <a:rPr lang="en-US" altLang="zh-CN" sz="3600" b="1" smtClean="0">
                <a:latin typeface="宋体" pitchFamily="2" charset="-122"/>
              </a:rPr>
              <a:t> </a:t>
            </a:r>
            <a:r>
              <a:rPr lang="en-US" altLang="zh-CN" sz="3600" b="1" smtClean="0"/>
              <a:t> 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05800" cy="1341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 smtClean="0"/>
              <a:t>Sometimes, we need a relationship that connects more than two entity sets.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1" smtClean="0">
                <a:solidFill>
                  <a:srgbClr val="FFCC66"/>
                </a:solidFill>
              </a:rPr>
              <a:t>A ternary (three-way) relationship</a:t>
            </a:r>
            <a:r>
              <a:rPr lang="en-US" altLang="zh-CN" sz="2800" b="1" smtClean="0"/>
              <a:t> is rare. </a:t>
            </a:r>
          </a:p>
        </p:txBody>
      </p:sp>
      <p:sp>
        <p:nvSpPr>
          <p:cNvPr id="14342" name="Rectangle 16"/>
          <p:cNvSpPr>
            <a:spLocks noChangeArrowheads="1"/>
          </p:cNvSpPr>
          <p:nvPr/>
        </p:nvSpPr>
        <p:spPr bwMode="auto">
          <a:xfrm>
            <a:off x="666750" y="5229225"/>
            <a:ext cx="81534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fontAlgn="t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i="1">
                <a:solidFill>
                  <a:srgbClr val="FFFF66"/>
                </a:solidFill>
              </a:rPr>
              <a:t>Contracts</a:t>
            </a:r>
            <a:r>
              <a:rPr lang="en-US" altLang="zh-CN" sz="2400"/>
              <a:t> is a ternary relationship.</a:t>
            </a:r>
          </a:p>
          <a:p>
            <a:pPr marL="342900" indent="-342900" eaLnBrk="1" fontAlgn="t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/>
              <a:t>The relationship can be described by a 3-tuples of the form:  </a:t>
            </a:r>
            <a:r>
              <a:rPr lang="en-US" altLang="zh-CN" sz="2400">
                <a:solidFill>
                  <a:srgbClr val="FFFF00"/>
                </a:solidFill>
              </a:rPr>
              <a:t>(studio, star, movie)</a:t>
            </a:r>
          </a:p>
        </p:txBody>
      </p:sp>
      <p:pic>
        <p:nvPicPr>
          <p:cNvPr id="14343" name="图片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2655888"/>
            <a:ext cx="5084762" cy="257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4.1.8 Roles</a:t>
            </a:r>
            <a:r>
              <a:rPr lang="zh-CN" altLang="en-US" sz="3200" b="1" smtClean="0"/>
              <a:t>（角色） </a:t>
            </a:r>
            <a:r>
              <a:rPr lang="en-US" altLang="zh-CN" sz="3200" b="1" smtClean="0"/>
              <a:t>in Relationships</a:t>
            </a:r>
            <a:r>
              <a:rPr lang="en-US" altLang="zh-CN" sz="3200" b="1" smtClean="0">
                <a:latin typeface="宋体" pitchFamily="2" charset="-122"/>
              </a:rPr>
              <a:t> </a:t>
            </a:r>
            <a:r>
              <a:rPr lang="en-US" altLang="zh-CN" sz="3200" b="1" smtClean="0"/>
              <a:t> 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363663"/>
            <a:ext cx="8229600" cy="24257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CCCC"/>
                </a:solidFill>
              </a:rPr>
              <a:t>Sometimes an entity set appears more than once in a relationship.</a:t>
            </a:r>
          </a:p>
          <a:p>
            <a:pPr eaLnBrk="1" hangingPunct="1"/>
            <a:r>
              <a:rPr lang="en-US" altLang="zh-CN" b="1" smtClean="0"/>
              <a:t>Label the edges between the relationship and the entity set with names called </a:t>
            </a:r>
            <a:r>
              <a:rPr lang="en-US" altLang="zh-CN" b="1" i="1" smtClean="0">
                <a:solidFill>
                  <a:srgbClr val="FFFF00"/>
                </a:solidFill>
              </a:rPr>
              <a:t>roles</a:t>
            </a:r>
            <a:r>
              <a:rPr lang="en-US" altLang="zh-CN" b="1" smtClean="0"/>
              <a:t>.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68313" y="4005263"/>
            <a:ext cx="4732337" cy="1711325"/>
            <a:chOff x="474" y="2523"/>
            <a:chExt cx="2981" cy="1078"/>
          </a:xfrm>
        </p:grpSpPr>
        <p:sp>
          <p:nvSpPr>
            <p:cNvPr id="15368" name="AutoShape 7"/>
            <p:cNvSpPr>
              <a:spLocks noChangeArrowheads="1"/>
            </p:cNvSpPr>
            <p:nvPr/>
          </p:nvSpPr>
          <p:spPr bwMode="auto">
            <a:xfrm>
              <a:off x="474" y="2931"/>
              <a:ext cx="1664" cy="530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Sequel-of</a:t>
              </a: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741" y="3022"/>
              <a:ext cx="714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Movies</a:t>
              </a:r>
            </a:p>
          </p:txBody>
        </p:sp>
        <p:cxnSp>
          <p:nvCxnSpPr>
            <p:cNvPr id="15370" name="AutoShape 12"/>
            <p:cNvCxnSpPr>
              <a:cxnSpLocks noChangeShapeType="1"/>
              <a:stCxn id="15368" idx="0"/>
              <a:endCxn id="15369" idx="0"/>
            </p:cNvCxnSpPr>
            <p:nvPr/>
          </p:nvCxnSpPr>
          <p:spPr bwMode="auto">
            <a:xfrm rot="5400000" flipV="1">
              <a:off x="2156" y="2082"/>
              <a:ext cx="92" cy="1793"/>
            </a:xfrm>
            <a:prstGeom prst="curvedConnector3">
              <a:avLst>
                <a:gd name="adj1" fmla="val -156523"/>
              </a:avLst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lg"/>
            </a:ln>
          </p:spPr>
        </p:cxnSp>
        <p:cxnSp>
          <p:nvCxnSpPr>
            <p:cNvPr id="15371" name="AutoShape 13"/>
            <p:cNvCxnSpPr>
              <a:cxnSpLocks noChangeShapeType="1"/>
              <a:stCxn id="15368" idx="2"/>
              <a:endCxn id="15369" idx="2"/>
            </p:cNvCxnSpPr>
            <p:nvPr/>
          </p:nvCxnSpPr>
          <p:spPr bwMode="auto">
            <a:xfrm rot="5400000" flipH="1" flipV="1">
              <a:off x="2133" y="2491"/>
              <a:ext cx="138" cy="1793"/>
            </a:xfrm>
            <a:prstGeom prst="curvedConnector3">
              <a:avLst>
                <a:gd name="adj1" fmla="val -104347"/>
              </a:avLst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</p:cxnSp>
        <p:sp>
          <p:nvSpPr>
            <p:cNvPr id="15372" name="Text Box 14"/>
            <p:cNvSpPr txBox="1">
              <a:spLocks noChangeArrowheads="1"/>
            </p:cNvSpPr>
            <p:nvPr/>
          </p:nvSpPr>
          <p:spPr bwMode="auto">
            <a:xfrm>
              <a:off x="1820" y="2523"/>
              <a:ext cx="80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66"/>
                  </a:solidFill>
                </a:rPr>
                <a:t>Original</a:t>
              </a:r>
            </a:p>
          </p:txBody>
        </p:sp>
        <p:sp>
          <p:nvSpPr>
            <p:cNvPr id="15373" name="Text Box 15"/>
            <p:cNvSpPr txBox="1">
              <a:spLocks noChangeArrowheads="1"/>
            </p:cNvSpPr>
            <p:nvPr/>
          </p:nvSpPr>
          <p:spPr bwMode="auto">
            <a:xfrm>
              <a:off x="1916" y="3313"/>
              <a:ext cx="66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66"/>
                  </a:solidFill>
                </a:rPr>
                <a:t>Sequel</a:t>
              </a:r>
            </a:p>
          </p:txBody>
        </p:sp>
      </p:grpSp>
      <p:sp>
        <p:nvSpPr>
          <p:cNvPr id="348177" name="Text Box 17"/>
          <p:cNvSpPr txBox="1">
            <a:spLocks noChangeArrowheads="1"/>
          </p:cNvSpPr>
          <p:nvPr/>
        </p:nvSpPr>
        <p:spPr bwMode="auto">
          <a:xfrm>
            <a:off x="5637213" y="3883025"/>
            <a:ext cx="2895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CC66"/>
                </a:solidFill>
              </a:rPr>
              <a:t>Consider </a:t>
            </a:r>
            <a:r>
              <a:rPr lang="en-US" altLang="zh-CN" sz="2400"/>
              <a:t>the manage relationship (</a:t>
            </a:r>
            <a:r>
              <a:rPr lang="en-US" altLang="zh-CN" sz="2400">
                <a:solidFill>
                  <a:srgbClr val="FFFF00"/>
                </a:solidFill>
              </a:rPr>
              <a:t>superior-inferior</a:t>
            </a:r>
            <a:r>
              <a:rPr lang="en-US" altLang="zh-CN" sz="2400"/>
              <a:t>) between the entity set “employees” and itself.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8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4.1.8 Roles in Relationships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6389" name="Rectangle 68"/>
          <p:cNvSpPr>
            <a:spLocks noGrp="1" noChangeArrowheads="1"/>
          </p:cNvSpPr>
          <p:nvPr>
            <p:ph type="body" idx="1"/>
          </p:nvPr>
        </p:nvSpPr>
        <p:spPr>
          <a:xfrm>
            <a:off x="533400" y="1363663"/>
            <a:ext cx="8001000" cy="985837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FFCC66"/>
                </a:solidFill>
              </a:rPr>
              <a:t>Example 4.7:</a:t>
            </a:r>
            <a:r>
              <a:rPr lang="en-US" altLang="zh-CN" smtClean="0"/>
              <a:t>  </a:t>
            </a:r>
            <a:r>
              <a:rPr lang="en-US" altLang="zh-CN" b="1" smtClean="0"/>
              <a:t>A four-way relationship</a:t>
            </a:r>
          </a:p>
        </p:txBody>
      </p:sp>
      <p:grpSp>
        <p:nvGrpSpPr>
          <p:cNvPr id="16390" name="Group 75"/>
          <p:cNvGrpSpPr>
            <a:grpSpLocks/>
          </p:cNvGrpSpPr>
          <p:nvPr/>
        </p:nvGrpSpPr>
        <p:grpSpPr bwMode="auto">
          <a:xfrm>
            <a:off x="1347788" y="2565400"/>
            <a:ext cx="6332537" cy="2990850"/>
            <a:chOff x="849" y="1616"/>
            <a:chExt cx="3989" cy="1884"/>
          </a:xfrm>
        </p:grpSpPr>
        <p:sp>
          <p:nvSpPr>
            <p:cNvPr id="16391" name="Freeform 57"/>
            <p:cNvSpPr>
              <a:spLocks/>
            </p:cNvSpPr>
            <p:nvPr/>
          </p:nvSpPr>
          <p:spPr bwMode="auto">
            <a:xfrm>
              <a:off x="2146" y="1616"/>
              <a:ext cx="326" cy="1179"/>
            </a:xfrm>
            <a:custGeom>
              <a:avLst/>
              <a:gdLst>
                <a:gd name="T0" fmla="*/ 280 w 326"/>
                <a:gd name="T1" fmla="*/ 0 h 1179"/>
                <a:gd name="T2" fmla="*/ 8 w 326"/>
                <a:gd name="T3" fmla="*/ 499 h 1179"/>
                <a:gd name="T4" fmla="*/ 326 w 326"/>
                <a:gd name="T5" fmla="*/ 1179 h 1179"/>
                <a:gd name="T6" fmla="*/ 0 60000 65536"/>
                <a:gd name="T7" fmla="*/ 0 60000 65536"/>
                <a:gd name="T8" fmla="*/ 0 60000 65536"/>
                <a:gd name="T9" fmla="*/ 0 w 326"/>
                <a:gd name="T10" fmla="*/ 0 h 1179"/>
                <a:gd name="T11" fmla="*/ 326 w 326"/>
                <a:gd name="T12" fmla="*/ 1179 h 1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6" h="1179">
                  <a:moveTo>
                    <a:pt x="280" y="0"/>
                  </a:moveTo>
                  <a:cubicBezTo>
                    <a:pt x="140" y="151"/>
                    <a:pt x="0" y="303"/>
                    <a:pt x="8" y="499"/>
                  </a:cubicBezTo>
                  <a:cubicBezTo>
                    <a:pt x="16" y="695"/>
                    <a:pt x="171" y="937"/>
                    <a:pt x="326" y="1179"/>
                  </a:cubicBez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2" name="Rectangle 46"/>
            <p:cNvSpPr>
              <a:spLocks noChangeArrowheads="1"/>
            </p:cNvSpPr>
            <p:nvPr/>
          </p:nvSpPr>
          <p:spPr bwMode="auto">
            <a:xfrm>
              <a:off x="849" y="1716"/>
              <a:ext cx="715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Movies</a:t>
              </a:r>
            </a:p>
          </p:txBody>
        </p:sp>
        <p:sp>
          <p:nvSpPr>
            <p:cNvPr id="16393" name="Rectangle 47"/>
            <p:cNvSpPr>
              <a:spLocks noChangeArrowheads="1"/>
            </p:cNvSpPr>
            <p:nvPr/>
          </p:nvSpPr>
          <p:spPr bwMode="auto">
            <a:xfrm>
              <a:off x="3986" y="1716"/>
              <a:ext cx="554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Stars</a:t>
              </a:r>
            </a:p>
          </p:txBody>
        </p:sp>
        <p:sp>
          <p:nvSpPr>
            <p:cNvPr id="16394" name="Rectangle 48"/>
            <p:cNvSpPr>
              <a:spLocks noChangeArrowheads="1"/>
            </p:cNvSpPr>
            <p:nvPr/>
          </p:nvSpPr>
          <p:spPr bwMode="auto">
            <a:xfrm>
              <a:off x="2392" y="3200"/>
              <a:ext cx="738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Studios</a:t>
              </a:r>
            </a:p>
          </p:txBody>
        </p:sp>
        <p:sp>
          <p:nvSpPr>
            <p:cNvPr id="16395" name="AutoShape 49"/>
            <p:cNvSpPr>
              <a:spLocks noChangeArrowheads="1"/>
            </p:cNvSpPr>
            <p:nvPr/>
          </p:nvSpPr>
          <p:spPr bwMode="auto">
            <a:xfrm>
              <a:off x="2003" y="1659"/>
              <a:ext cx="1580" cy="462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</a:rPr>
                <a:t>Contracts</a:t>
              </a:r>
            </a:p>
          </p:txBody>
        </p:sp>
        <p:sp>
          <p:nvSpPr>
            <p:cNvPr id="16396" name="Line 50"/>
            <p:cNvSpPr>
              <a:spLocks noChangeShapeType="1"/>
            </p:cNvSpPr>
            <p:nvPr/>
          </p:nvSpPr>
          <p:spPr bwMode="auto">
            <a:xfrm flipH="1">
              <a:off x="1595" y="1869"/>
              <a:ext cx="409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7" name="Line 51"/>
            <p:cNvSpPr>
              <a:spLocks noChangeShapeType="1"/>
            </p:cNvSpPr>
            <p:nvPr/>
          </p:nvSpPr>
          <p:spPr bwMode="auto">
            <a:xfrm flipH="1">
              <a:off x="3586" y="1869"/>
              <a:ext cx="408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98" name="Text Box 65"/>
            <p:cNvSpPr txBox="1">
              <a:spLocks noChangeArrowheads="1"/>
            </p:cNvSpPr>
            <p:nvPr/>
          </p:nvSpPr>
          <p:spPr bwMode="auto">
            <a:xfrm>
              <a:off x="1066" y="2523"/>
              <a:ext cx="140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66"/>
                  </a:solidFill>
                </a:rPr>
                <a:t>Studio of star</a:t>
              </a:r>
            </a:p>
          </p:txBody>
        </p:sp>
        <p:sp>
          <p:nvSpPr>
            <p:cNvPr id="16399" name="Text Box 66"/>
            <p:cNvSpPr txBox="1">
              <a:spLocks noChangeArrowheads="1"/>
            </p:cNvSpPr>
            <p:nvPr/>
          </p:nvSpPr>
          <p:spPr bwMode="auto">
            <a:xfrm>
              <a:off x="3243" y="2523"/>
              <a:ext cx="159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66"/>
                  </a:solidFill>
                </a:rPr>
                <a:t>Producing Studio</a:t>
              </a:r>
            </a:p>
          </p:txBody>
        </p:sp>
        <p:sp>
          <p:nvSpPr>
            <p:cNvPr id="16400" name="Freeform 69"/>
            <p:cNvSpPr>
              <a:spLocks/>
            </p:cNvSpPr>
            <p:nvPr/>
          </p:nvSpPr>
          <p:spPr bwMode="auto">
            <a:xfrm>
              <a:off x="2282" y="2024"/>
              <a:ext cx="280" cy="1179"/>
            </a:xfrm>
            <a:custGeom>
              <a:avLst/>
              <a:gdLst>
                <a:gd name="T0" fmla="*/ 235 w 280"/>
                <a:gd name="T1" fmla="*/ 0 h 1179"/>
                <a:gd name="T2" fmla="*/ 8 w 280"/>
                <a:gd name="T3" fmla="*/ 499 h 1179"/>
                <a:gd name="T4" fmla="*/ 280 w 280"/>
                <a:gd name="T5" fmla="*/ 1179 h 1179"/>
                <a:gd name="T6" fmla="*/ 0 60000 65536"/>
                <a:gd name="T7" fmla="*/ 0 60000 65536"/>
                <a:gd name="T8" fmla="*/ 0 60000 65536"/>
                <a:gd name="T9" fmla="*/ 0 w 280"/>
                <a:gd name="T10" fmla="*/ 0 h 1179"/>
                <a:gd name="T11" fmla="*/ 280 w 280"/>
                <a:gd name="T12" fmla="*/ 1179 h 1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1179">
                  <a:moveTo>
                    <a:pt x="235" y="0"/>
                  </a:moveTo>
                  <a:cubicBezTo>
                    <a:pt x="117" y="151"/>
                    <a:pt x="0" y="302"/>
                    <a:pt x="8" y="499"/>
                  </a:cubicBezTo>
                  <a:cubicBezTo>
                    <a:pt x="16" y="696"/>
                    <a:pt x="148" y="937"/>
                    <a:pt x="280" y="1179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1" name="Freeform 74"/>
            <p:cNvSpPr>
              <a:spLocks/>
            </p:cNvSpPr>
            <p:nvPr/>
          </p:nvSpPr>
          <p:spPr bwMode="auto">
            <a:xfrm>
              <a:off x="2971" y="2069"/>
              <a:ext cx="234" cy="1134"/>
            </a:xfrm>
            <a:custGeom>
              <a:avLst/>
              <a:gdLst>
                <a:gd name="T0" fmla="*/ 45 w 234"/>
                <a:gd name="T1" fmla="*/ 0 h 1134"/>
                <a:gd name="T2" fmla="*/ 227 w 234"/>
                <a:gd name="T3" fmla="*/ 409 h 1134"/>
                <a:gd name="T4" fmla="*/ 0 w 234"/>
                <a:gd name="T5" fmla="*/ 1134 h 1134"/>
                <a:gd name="T6" fmla="*/ 0 60000 65536"/>
                <a:gd name="T7" fmla="*/ 0 60000 65536"/>
                <a:gd name="T8" fmla="*/ 0 60000 65536"/>
                <a:gd name="T9" fmla="*/ 0 w 234"/>
                <a:gd name="T10" fmla="*/ 0 h 1134"/>
                <a:gd name="T11" fmla="*/ 234 w 234"/>
                <a:gd name="T12" fmla="*/ 1134 h 11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4" h="1134">
                  <a:moveTo>
                    <a:pt x="45" y="0"/>
                  </a:moveTo>
                  <a:cubicBezTo>
                    <a:pt x="139" y="110"/>
                    <a:pt x="234" y="220"/>
                    <a:pt x="227" y="409"/>
                  </a:cubicBezTo>
                  <a:cubicBezTo>
                    <a:pt x="220" y="598"/>
                    <a:pt x="110" y="866"/>
                    <a:pt x="0" y="1134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4.1.9 Attributes on Relationships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05800" cy="5184775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Sometimes it is useful to </a:t>
            </a:r>
            <a:r>
              <a:rPr lang="en-US" altLang="zh-CN" b="1" dirty="0" smtClean="0">
                <a:solidFill>
                  <a:srgbClr val="FFFF00"/>
                </a:solidFill>
              </a:rPr>
              <a:t>attach an attribute to a relationship.</a:t>
            </a:r>
          </a:p>
          <a:p>
            <a:pPr eaLnBrk="1" hangingPunct="1"/>
            <a:r>
              <a:rPr lang="en-US" altLang="zh-CN" b="1" dirty="0" smtClean="0"/>
              <a:t>Think of this attribute as </a:t>
            </a:r>
            <a:r>
              <a:rPr lang="en-US" altLang="zh-CN" b="1" dirty="0" smtClean="0">
                <a:solidFill>
                  <a:srgbClr val="FFFF66"/>
                </a:solidFill>
              </a:rPr>
              <a:t>a property of </a:t>
            </a:r>
            <a:r>
              <a:rPr lang="en-US" altLang="zh-CN" b="1" dirty="0" err="1" smtClean="0">
                <a:solidFill>
                  <a:srgbClr val="FFFF66"/>
                </a:solidFill>
              </a:rPr>
              <a:t>tuples</a:t>
            </a:r>
            <a:r>
              <a:rPr lang="en-US" altLang="zh-CN" b="1" dirty="0" smtClean="0"/>
              <a:t> in the relationship set.</a:t>
            </a:r>
          </a:p>
          <a:p>
            <a:pPr lvl="1" eaLnBrk="1" hangingPunct="1"/>
            <a:r>
              <a:rPr lang="en-US" altLang="zh-CN" b="1" dirty="0" smtClean="0"/>
              <a:t>We may associate the attributes “</a:t>
            </a:r>
            <a:r>
              <a:rPr lang="en-US" altLang="zh-CN" b="1" dirty="0" smtClean="0">
                <a:solidFill>
                  <a:srgbClr val="FFCC66"/>
                </a:solidFill>
              </a:rPr>
              <a:t>salary</a:t>
            </a:r>
            <a:r>
              <a:rPr lang="en-US" altLang="zh-CN" b="1" dirty="0" smtClean="0"/>
              <a:t>” and “</a:t>
            </a:r>
            <a:r>
              <a:rPr lang="en-US" altLang="zh-CN" b="1" dirty="0" err="1" smtClean="0">
                <a:solidFill>
                  <a:srgbClr val="FFCC66"/>
                </a:solidFill>
              </a:rPr>
              <a:t>signdate</a:t>
            </a:r>
            <a:r>
              <a:rPr lang="en-US" altLang="zh-CN" b="1" dirty="0" smtClean="0"/>
              <a:t>” with the ternary relationship “</a:t>
            </a:r>
            <a:r>
              <a:rPr lang="en-US" altLang="zh-CN" b="1" dirty="0" smtClean="0">
                <a:solidFill>
                  <a:srgbClr val="FFCCCC"/>
                </a:solidFill>
              </a:rPr>
              <a:t>contracts</a:t>
            </a:r>
            <a:r>
              <a:rPr lang="en-US" altLang="zh-CN" b="1" dirty="0" smtClean="0"/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0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0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0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0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0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4.1.9 Attributes on Relationships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19461" name="Group 7"/>
          <p:cNvGrpSpPr>
            <a:grpSpLocks/>
          </p:cNvGrpSpPr>
          <p:nvPr/>
        </p:nvGrpSpPr>
        <p:grpSpPr bwMode="auto">
          <a:xfrm>
            <a:off x="1476375" y="2997200"/>
            <a:ext cx="5572125" cy="1719263"/>
            <a:chOff x="861" y="1806"/>
            <a:chExt cx="3510" cy="1083"/>
          </a:xfrm>
        </p:grpSpPr>
        <p:sp>
          <p:nvSpPr>
            <p:cNvPr id="19470" name="Rectangle 8"/>
            <p:cNvSpPr>
              <a:spLocks noChangeArrowheads="1"/>
            </p:cNvSpPr>
            <p:nvPr/>
          </p:nvSpPr>
          <p:spPr bwMode="auto">
            <a:xfrm>
              <a:off x="861" y="1900"/>
              <a:ext cx="714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Movies</a:t>
              </a:r>
            </a:p>
          </p:txBody>
        </p:sp>
        <p:sp>
          <p:nvSpPr>
            <p:cNvPr id="19471" name="Rectangle 9"/>
            <p:cNvSpPr>
              <a:spLocks noChangeArrowheads="1"/>
            </p:cNvSpPr>
            <p:nvPr/>
          </p:nvSpPr>
          <p:spPr bwMode="auto">
            <a:xfrm>
              <a:off x="3816" y="1890"/>
              <a:ext cx="555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Stars</a:t>
              </a:r>
            </a:p>
          </p:txBody>
        </p:sp>
        <p:sp>
          <p:nvSpPr>
            <p:cNvPr id="19472" name="Rectangle 10"/>
            <p:cNvSpPr>
              <a:spLocks noChangeArrowheads="1"/>
            </p:cNvSpPr>
            <p:nvPr/>
          </p:nvSpPr>
          <p:spPr bwMode="auto">
            <a:xfrm>
              <a:off x="2338" y="2589"/>
              <a:ext cx="737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Studios</a:t>
              </a:r>
            </a:p>
          </p:txBody>
        </p:sp>
        <p:sp>
          <p:nvSpPr>
            <p:cNvPr id="19473" name="AutoShape 11"/>
            <p:cNvSpPr>
              <a:spLocks noChangeArrowheads="1"/>
            </p:cNvSpPr>
            <p:nvPr/>
          </p:nvSpPr>
          <p:spPr bwMode="auto">
            <a:xfrm>
              <a:off x="1967" y="1806"/>
              <a:ext cx="1486" cy="462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</a:rPr>
                <a:t>Contracts</a:t>
              </a:r>
            </a:p>
          </p:txBody>
        </p:sp>
        <p:sp>
          <p:nvSpPr>
            <p:cNvPr id="19474" name="Line 12"/>
            <p:cNvSpPr>
              <a:spLocks noChangeShapeType="1"/>
            </p:cNvSpPr>
            <p:nvPr/>
          </p:nvSpPr>
          <p:spPr bwMode="auto">
            <a:xfrm flipH="1">
              <a:off x="1584" y="2053"/>
              <a:ext cx="384" cy="0"/>
            </a:xfrm>
            <a:prstGeom prst="line">
              <a:avLst/>
            </a:prstGeom>
            <a:noFill/>
            <a:ln w="25400">
              <a:solidFill>
                <a:srgbClr val="FFFF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5" name="Line 13"/>
            <p:cNvSpPr>
              <a:spLocks noChangeShapeType="1"/>
            </p:cNvSpPr>
            <p:nvPr/>
          </p:nvSpPr>
          <p:spPr bwMode="auto">
            <a:xfrm flipH="1">
              <a:off x="3456" y="2043"/>
              <a:ext cx="384" cy="0"/>
            </a:xfrm>
            <a:prstGeom prst="line">
              <a:avLst/>
            </a:prstGeom>
            <a:noFill/>
            <a:ln w="25400">
              <a:solidFill>
                <a:srgbClr val="FFFF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6" name="Line 14"/>
            <p:cNvSpPr>
              <a:spLocks noChangeShapeType="1"/>
            </p:cNvSpPr>
            <p:nvPr/>
          </p:nvSpPr>
          <p:spPr bwMode="auto">
            <a:xfrm>
              <a:off x="2688" y="2256"/>
              <a:ext cx="0" cy="336"/>
            </a:xfrm>
            <a:prstGeom prst="line">
              <a:avLst/>
            </a:prstGeom>
            <a:noFill/>
            <a:ln w="25400">
              <a:solidFill>
                <a:srgbClr val="FFFF99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700338" y="1989138"/>
            <a:ext cx="1590675" cy="1081087"/>
            <a:chOff x="1837" y="1071"/>
            <a:chExt cx="1002" cy="681"/>
          </a:xfrm>
        </p:grpSpPr>
        <p:sp>
          <p:nvSpPr>
            <p:cNvPr id="19467" name="Oval 32"/>
            <p:cNvSpPr>
              <a:spLocks noChangeArrowheads="1"/>
            </p:cNvSpPr>
            <p:nvPr/>
          </p:nvSpPr>
          <p:spPr bwMode="auto">
            <a:xfrm>
              <a:off x="1837" y="1071"/>
              <a:ext cx="1002" cy="35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468" name="Text Box 33"/>
            <p:cNvSpPr txBox="1">
              <a:spLocks noChangeArrowheads="1"/>
            </p:cNvSpPr>
            <p:nvPr/>
          </p:nvSpPr>
          <p:spPr bwMode="auto">
            <a:xfrm>
              <a:off x="2052" y="1144"/>
              <a:ext cx="620" cy="2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Signdate</a:t>
              </a:r>
            </a:p>
          </p:txBody>
        </p:sp>
        <p:sp>
          <p:nvSpPr>
            <p:cNvPr id="19469" name="Line 36"/>
            <p:cNvSpPr>
              <a:spLocks noChangeShapeType="1"/>
            </p:cNvSpPr>
            <p:nvPr/>
          </p:nvSpPr>
          <p:spPr bwMode="auto">
            <a:xfrm flipH="1" flipV="1">
              <a:off x="2585" y="1430"/>
              <a:ext cx="114" cy="3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572000" y="2060575"/>
            <a:ext cx="1519238" cy="1081088"/>
            <a:chOff x="2967" y="1071"/>
            <a:chExt cx="957" cy="681"/>
          </a:xfrm>
        </p:grpSpPr>
        <p:sp>
          <p:nvSpPr>
            <p:cNvPr id="19464" name="Oval 34"/>
            <p:cNvSpPr>
              <a:spLocks noChangeArrowheads="1"/>
            </p:cNvSpPr>
            <p:nvPr/>
          </p:nvSpPr>
          <p:spPr bwMode="auto">
            <a:xfrm>
              <a:off x="2967" y="1071"/>
              <a:ext cx="957" cy="35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19465" name="Text Box 35"/>
            <p:cNvSpPr txBox="1">
              <a:spLocks noChangeArrowheads="1"/>
            </p:cNvSpPr>
            <p:nvPr/>
          </p:nvSpPr>
          <p:spPr bwMode="auto">
            <a:xfrm>
              <a:off x="3135" y="1144"/>
              <a:ext cx="635" cy="2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Salary</a:t>
              </a:r>
            </a:p>
          </p:txBody>
        </p:sp>
        <p:sp>
          <p:nvSpPr>
            <p:cNvPr id="19466" name="Line 37"/>
            <p:cNvSpPr>
              <a:spLocks noChangeShapeType="1"/>
            </p:cNvSpPr>
            <p:nvPr/>
          </p:nvSpPr>
          <p:spPr bwMode="auto">
            <a:xfrm flipH="1">
              <a:off x="3107" y="1430"/>
              <a:ext cx="114" cy="3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8488" cy="6858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/>
              <a:t>4.1.10 Converting Multiway Relationships to Binary</a:t>
            </a:r>
            <a:r>
              <a:rPr lang="en-US" altLang="zh-CN" sz="3200" b="1" smtClean="0"/>
              <a:t> 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08963" cy="5183187"/>
          </a:xfrm>
        </p:spPr>
        <p:txBody>
          <a:bodyPr/>
          <a:lstStyle/>
          <a:p>
            <a:pPr marL="533400" indent="-533400" eaLnBrk="1" hangingPunct="1">
              <a:lnSpc>
                <a:spcPct val="95000"/>
              </a:lnSpc>
            </a:pPr>
            <a:r>
              <a:rPr lang="en-US" altLang="zh-CN" b="1" smtClean="0">
                <a:solidFill>
                  <a:srgbClr val="FFCC66"/>
                </a:solidFill>
              </a:rPr>
              <a:t>How to convert multiway relationships to binary without losing any information?</a:t>
            </a:r>
          </a:p>
          <a:p>
            <a:pPr marL="914400" lvl="1" indent="-457200" eaLnBrk="1" hangingPunct="1">
              <a:lnSpc>
                <a:spcPct val="95000"/>
              </a:lnSpc>
            </a:pPr>
            <a:r>
              <a:rPr lang="en-US" altLang="zh-CN" b="1" smtClean="0">
                <a:solidFill>
                  <a:schemeClr val="hlink"/>
                </a:solidFill>
              </a:rPr>
              <a:t>Take a ternary relationship for example:</a:t>
            </a:r>
          </a:p>
          <a:p>
            <a:pPr marL="914400" lvl="1" indent="-457200" eaLnBrk="1" hangingPunct="1">
              <a:lnSpc>
                <a:spcPct val="95000"/>
              </a:lnSpc>
              <a:buFontTx/>
              <a:buAutoNum type="circleNumDbPlain"/>
            </a:pPr>
            <a:r>
              <a:rPr lang="en-US" altLang="zh-CN" b="1" smtClean="0"/>
              <a:t>Convert the ternary relationship to a new entity set called a </a:t>
            </a:r>
            <a:r>
              <a:rPr lang="en-US" altLang="zh-CN" b="1" smtClean="0">
                <a:solidFill>
                  <a:srgbClr val="FFFF00"/>
                </a:solidFill>
              </a:rPr>
              <a:t>connecting entity set(</a:t>
            </a:r>
            <a:r>
              <a:rPr lang="zh-CN" altLang="en-US" b="1" smtClean="0">
                <a:solidFill>
                  <a:srgbClr val="FFFF00"/>
                </a:solidFill>
              </a:rPr>
              <a:t>连接实体集</a:t>
            </a:r>
            <a:r>
              <a:rPr lang="en-US" altLang="zh-CN" b="1" smtClean="0">
                <a:solidFill>
                  <a:srgbClr val="FFFF00"/>
                </a:solidFill>
              </a:rPr>
              <a:t>).</a:t>
            </a:r>
          </a:p>
          <a:p>
            <a:pPr marL="914400" lvl="1" indent="-457200" eaLnBrk="1" hangingPunct="1">
              <a:lnSpc>
                <a:spcPct val="95000"/>
              </a:lnSpc>
              <a:buFontTx/>
              <a:buAutoNum type="circleNumDbPlain"/>
            </a:pPr>
            <a:r>
              <a:rPr lang="en-US" altLang="zh-CN" b="1" smtClean="0"/>
              <a:t>Confirm the </a:t>
            </a:r>
            <a:r>
              <a:rPr lang="en-US" altLang="zh-CN" b="1" smtClean="0">
                <a:solidFill>
                  <a:srgbClr val="FFFF00"/>
                </a:solidFill>
              </a:rPr>
              <a:t>attributes </a:t>
            </a:r>
            <a:r>
              <a:rPr lang="en-US" altLang="zh-CN" b="1" smtClean="0"/>
              <a:t>of the connecting entity set.</a:t>
            </a:r>
          </a:p>
          <a:p>
            <a:pPr marL="914400" lvl="1" indent="-457200" eaLnBrk="1" hangingPunct="1">
              <a:lnSpc>
                <a:spcPct val="95000"/>
              </a:lnSpc>
              <a:buFontTx/>
              <a:buAutoNum type="circleNumDbPlain"/>
            </a:pPr>
            <a:r>
              <a:rPr lang="en-US" altLang="zh-CN" b="1" smtClean="0"/>
              <a:t>Build </a:t>
            </a:r>
            <a:r>
              <a:rPr lang="en-US" altLang="zh-CN" b="1" smtClean="0">
                <a:solidFill>
                  <a:srgbClr val="FFFF00"/>
                </a:solidFill>
              </a:rPr>
              <a:t>three binary, many-one relationship</a:t>
            </a:r>
            <a:r>
              <a:rPr lang="en-US" altLang="zh-CN" b="1" smtClean="0"/>
              <a:t> from the connecting entity set to each of the three old entity 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1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1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1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692275" y="2622550"/>
            <a:ext cx="5572125" cy="1719263"/>
            <a:chOff x="861" y="1806"/>
            <a:chExt cx="3510" cy="1083"/>
          </a:xfrm>
        </p:grpSpPr>
        <p:sp>
          <p:nvSpPr>
            <p:cNvPr id="21536" name="Rectangle 43"/>
            <p:cNvSpPr>
              <a:spLocks noChangeArrowheads="1"/>
            </p:cNvSpPr>
            <p:nvPr/>
          </p:nvSpPr>
          <p:spPr bwMode="auto">
            <a:xfrm>
              <a:off x="861" y="1863"/>
              <a:ext cx="714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Movies</a:t>
              </a:r>
            </a:p>
          </p:txBody>
        </p:sp>
        <p:sp>
          <p:nvSpPr>
            <p:cNvPr id="21537" name="Rectangle 44"/>
            <p:cNvSpPr>
              <a:spLocks noChangeArrowheads="1"/>
            </p:cNvSpPr>
            <p:nvPr/>
          </p:nvSpPr>
          <p:spPr bwMode="auto">
            <a:xfrm>
              <a:off x="3816" y="1863"/>
              <a:ext cx="555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Stars</a:t>
              </a:r>
            </a:p>
          </p:txBody>
        </p:sp>
        <p:sp>
          <p:nvSpPr>
            <p:cNvPr id="21538" name="Rectangle 45"/>
            <p:cNvSpPr>
              <a:spLocks noChangeArrowheads="1"/>
            </p:cNvSpPr>
            <p:nvPr/>
          </p:nvSpPr>
          <p:spPr bwMode="auto">
            <a:xfrm>
              <a:off x="2338" y="2589"/>
              <a:ext cx="737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Studios</a:t>
              </a:r>
            </a:p>
          </p:txBody>
        </p:sp>
        <p:sp>
          <p:nvSpPr>
            <p:cNvPr id="21539" name="AutoShape 46"/>
            <p:cNvSpPr>
              <a:spLocks noChangeArrowheads="1"/>
            </p:cNvSpPr>
            <p:nvPr/>
          </p:nvSpPr>
          <p:spPr bwMode="auto">
            <a:xfrm>
              <a:off x="1967" y="1806"/>
              <a:ext cx="1486" cy="462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</a:rPr>
                <a:t>Contracts</a:t>
              </a:r>
            </a:p>
          </p:txBody>
        </p:sp>
        <p:sp>
          <p:nvSpPr>
            <p:cNvPr id="21540" name="Line 47"/>
            <p:cNvSpPr>
              <a:spLocks noChangeShapeType="1"/>
            </p:cNvSpPr>
            <p:nvPr/>
          </p:nvSpPr>
          <p:spPr bwMode="auto">
            <a:xfrm flipH="1">
              <a:off x="1584" y="2016"/>
              <a:ext cx="384" cy="0"/>
            </a:xfrm>
            <a:prstGeom prst="line">
              <a:avLst/>
            </a:prstGeom>
            <a:noFill/>
            <a:ln w="31750">
              <a:solidFill>
                <a:srgbClr val="FFFF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1" name="Line 48"/>
            <p:cNvSpPr>
              <a:spLocks noChangeShapeType="1"/>
            </p:cNvSpPr>
            <p:nvPr/>
          </p:nvSpPr>
          <p:spPr bwMode="auto">
            <a:xfrm flipH="1">
              <a:off x="3456" y="2016"/>
              <a:ext cx="384" cy="0"/>
            </a:xfrm>
            <a:prstGeom prst="line">
              <a:avLst/>
            </a:prstGeom>
            <a:noFill/>
            <a:ln w="31750">
              <a:solidFill>
                <a:srgbClr val="FFFF99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2" name="Line 49"/>
            <p:cNvSpPr>
              <a:spLocks noChangeShapeType="1"/>
            </p:cNvSpPr>
            <p:nvPr/>
          </p:nvSpPr>
          <p:spPr bwMode="auto">
            <a:xfrm>
              <a:off x="2688" y="2256"/>
              <a:ext cx="0" cy="336"/>
            </a:xfrm>
            <a:prstGeom prst="line">
              <a:avLst/>
            </a:prstGeom>
            <a:noFill/>
            <a:ln w="31750">
              <a:solidFill>
                <a:srgbClr val="FFFF99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5" y="73025"/>
            <a:ext cx="8221663" cy="11430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/>
              <a:t>4.1.10 Converting Multiway Relationships to Binary</a:t>
            </a:r>
            <a:r>
              <a:rPr lang="en-US" altLang="zh-CN" sz="3600" b="1" smtClean="0"/>
              <a:t> </a:t>
            </a:r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34188" name="Text Box 12"/>
          <p:cNvSpPr txBox="1">
            <a:spLocks noChangeArrowheads="1"/>
          </p:cNvSpPr>
          <p:nvPr/>
        </p:nvSpPr>
        <p:spPr bwMode="auto">
          <a:xfrm>
            <a:off x="3851275" y="2781300"/>
            <a:ext cx="1412875" cy="517525"/>
          </a:xfrm>
          <a:prstGeom prst="rect">
            <a:avLst/>
          </a:prstGeom>
          <a:solidFill>
            <a:srgbClr val="FFFF99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Contracts</a:t>
            </a: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887788" y="3303588"/>
            <a:ext cx="1412875" cy="2606675"/>
            <a:chOff x="2458" y="2099"/>
            <a:chExt cx="890" cy="1642"/>
          </a:xfrm>
        </p:grpSpPr>
        <p:sp>
          <p:nvSpPr>
            <p:cNvPr id="21531" name="Text Box 10"/>
            <p:cNvSpPr txBox="1">
              <a:spLocks noChangeArrowheads="1"/>
            </p:cNvSpPr>
            <p:nvPr/>
          </p:nvSpPr>
          <p:spPr bwMode="auto">
            <a:xfrm>
              <a:off x="2472" y="3430"/>
              <a:ext cx="763" cy="311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Studios</a:t>
              </a:r>
            </a:p>
          </p:txBody>
        </p:sp>
        <p:sp>
          <p:nvSpPr>
            <p:cNvPr id="21532" name="Line 11"/>
            <p:cNvSpPr>
              <a:spLocks noChangeShapeType="1"/>
            </p:cNvSpPr>
            <p:nvPr/>
          </p:nvSpPr>
          <p:spPr bwMode="auto">
            <a:xfrm>
              <a:off x="2892" y="3037"/>
              <a:ext cx="0" cy="401"/>
            </a:xfrm>
            <a:prstGeom prst="line">
              <a:avLst/>
            </a:prstGeom>
            <a:noFill/>
            <a:ln w="31750">
              <a:solidFill>
                <a:srgbClr val="FFFF99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AutoShape 20"/>
            <p:cNvSpPr>
              <a:spLocks noChangeArrowheads="1"/>
            </p:cNvSpPr>
            <p:nvPr/>
          </p:nvSpPr>
          <p:spPr bwMode="auto">
            <a:xfrm>
              <a:off x="2458" y="2635"/>
              <a:ext cx="890" cy="402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34" name="Text Box 21"/>
            <p:cNvSpPr txBox="1">
              <a:spLocks noChangeArrowheads="1"/>
            </p:cNvSpPr>
            <p:nvPr/>
          </p:nvSpPr>
          <p:spPr bwMode="auto">
            <a:xfrm>
              <a:off x="2591" y="2728"/>
              <a:ext cx="653" cy="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Studio-of</a:t>
              </a:r>
            </a:p>
          </p:txBody>
        </p:sp>
        <p:sp>
          <p:nvSpPr>
            <p:cNvPr id="21535" name="Line 22"/>
            <p:cNvSpPr>
              <a:spLocks noChangeShapeType="1"/>
            </p:cNvSpPr>
            <p:nvPr/>
          </p:nvSpPr>
          <p:spPr bwMode="auto">
            <a:xfrm>
              <a:off x="2892" y="2099"/>
              <a:ext cx="0" cy="536"/>
            </a:xfrm>
            <a:prstGeom prst="line">
              <a:avLst/>
            </a:prstGeom>
            <a:noFill/>
            <a:ln w="31750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5286375" y="2665413"/>
            <a:ext cx="3433763" cy="687387"/>
            <a:chOff x="3348" y="1698"/>
            <a:chExt cx="2163" cy="433"/>
          </a:xfrm>
        </p:grpSpPr>
        <p:sp>
          <p:nvSpPr>
            <p:cNvPr id="21526" name="Text Box 9"/>
            <p:cNvSpPr txBox="1">
              <a:spLocks noChangeArrowheads="1"/>
            </p:cNvSpPr>
            <p:nvPr/>
          </p:nvSpPr>
          <p:spPr bwMode="auto">
            <a:xfrm>
              <a:off x="4748" y="1744"/>
              <a:ext cx="763" cy="280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Stars</a:t>
              </a:r>
            </a:p>
          </p:txBody>
        </p:sp>
        <p:sp>
          <p:nvSpPr>
            <p:cNvPr id="21527" name="AutoShape 14"/>
            <p:cNvSpPr>
              <a:spLocks noChangeArrowheads="1"/>
            </p:cNvSpPr>
            <p:nvPr/>
          </p:nvSpPr>
          <p:spPr bwMode="auto">
            <a:xfrm>
              <a:off x="3603" y="1698"/>
              <a:ext cx="890" cy="401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28" name="Text Box 15"/>
            <p:cNvSpPr txBox="1">
              <a:spLocks noChangeArrowheads="1"/>
            </p:cNvSpPr>
            <p:nvPr/>
          </p:nvSpPr>
          <p:spPr bwMode="auto">
            <a:xfrm>
              <a:off x="3799" y="1800"/>
              <a:ext cx="508" cy="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Star-of</a:t>
              </a:r>
            </a:p>
          </p:txBody>
        </p:sp>
        <p:sp>
          <p:nvSpPr>
            <p:cNvPr id="21529" name="Line 23"/>
            <p:cNvSpPr>
              <a:spLocks noChangeShapeType="1"/>
            </p:cNvSpPr>
            <p:nvPr/>
          </p:nvSpPr>
          <p:spPr bwMode="auto">
            <a:xfrm>
              <a:off x="3348" y="1914"/>
              <a:ext cx="255" cy="0"/>
            </a:xfrm>
            <a:prstGeom prst="line">
              <a:avLst/>
            </a:prstGeom>
            <a:noFill/>
            <a:ln w="31750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Line 25"/>
            <p:cNvSpPr>
              <a:spLocks noChangeShapeType="1"/>
            </p:cNvSpPr>
            <p:nvPr/>
          </p:nvSpPr>
          <p:spPr bwMode="auto">
            <a:xfrm>
              <a:off x="4493" y="1896"/>
              <a:ext cx="255" cy="0"/>
            </a:xfrm>
            <a:prstGeom prst="line">
              <a:avLst/>
            </a:prstGeom>
            <a:noFill/>
            <a:ln w="31750">
              <a:solidFill>
                <a:srgbClr val="FFFF99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916238" y="1700213"/>
            <a:ext cx="3313112" cy="1081087"/>
            <a:chOff x="1837" y="1071"/>
            <a:chExt cx="2087" cy="681"/>
          </a:xfrm>
        </p:grpSpPr>
        <p:sp>
          <p:nvSpPr>
            <p:cNvPr id="21520" name="Oval 28"/>
            <p:cNvSpPr>
              <a:spLocks noChangeArrowheads="1"/>
            </p:cNvSpPr>
            <p:nvPr/>
          </p:nvSpPr>
          <p:spPr bwMode="auto">
            <a:xfrm>
              <a:off x="1837" y="1071"/>
              <a:ext cx="1002" cy="35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21" name="Text Box 29"/>
            <p:cNvSpPr txBox="1">
              <a:spLocks noChangeArrowheads="1"/>
            </p:cNvSpPr>
            <p:nvPr/>
          </p:nvSpPr>
          <p:spPr bwMode="auto">
            <a:xfrm>
              <a:off x="2052" y="1144"/>
              <a:ext cx="620" cy="2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Signdate</a:t>
              </a:r>
            </a:p>
          </p:txBody>
        </p:sp>
        <p:sp>
          <p:nvSpPr>
            <p:cNvPr id="21522" name="Oval 31"/>
            <p:cNvSpPr>
              <a:spLocks noChangeArrowheads="1"/>
            </p:cNvSpPr>
            <p:nvPr/>
          </p:nvSpPr>
          <p:spPr bwMode="auto">
            <a:xfrm>
              <a:off x="2967" y="1071"/>
              <a:ext cx="957" cy="35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23" name="Text Box 32"/>
            <p:cNvSpPr txBox="1">
              <a:spLocks noChangeArrowheads="1"/>
            </p:cNvSpPr>
            <p:nvPr/>
          </p:nvSpPr>
          <p:spPr bwMode="auto">
            <a:xfrm>
              <a:off x="3135" y="1144"/>
              <a:ext cx="635" cy="2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Salary</a:t>
              </a:r>
            </a:p>
          </p:txBody>
        </p:sp>
        <p:sp>
          <p:nvSpPr>
            <p:cNvPr id="21524" name="Line 33"/>
            <p:cNvSpPr>
              <a:spLocks noChangeShapeType="1"/>
            </p:cNvSpPr>
            <p:nvPr/>
          </p:nvSpPr>
          <p:spPr bwMode="auto">
            <a:xfrm flipH="1" flipV="1">
              <a:off x="2585" y="1430"/>
              <a:ext cx="114" cy="3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5" name="Line 34"/>
            <p:cNvSpPr>
              <a:spLocks noChangeShapeType="1"/>
            </p:cNvSpPr>
            <p:nvPr/>
          </p:nvSpPr>
          <p:spPr bwMode="auto">
            <a:xfrm flipH="1">
              <a:off x="3107" y="1430"/>
              <a:ext cx="114" cy="32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95288" y="2665413"/>
            <a:ext cx="3433762" cy="714375"/>
            <a:chOff x="295" y="1698"/>
            <a:chExt cx="2163" cy="450"/>
          </a:xfrm>
        </p:grpSpPr>
        <p:sp>
          <p:nvSpPr>
            <p:cNvPr id="21515" name="AutoShape 17"/>
            <p:cNvSpPr>
              <a:spLocks noChangeArrowheads="1"/>
            </p:cNvSpPr>
            <p:nvPr/>
          </p:nvSpPr>
          <p:spPr bwMode="auto">
            <a:xfrm>
              <a:off x="1286" y="1698"/>
              <a:ext cx="959" cy="401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1516" name="Text Box 51"/>
            <p:cNvSpPr txBox="1">
              <a:spLocks noChangeArrowheads="1"/>
            </p:cNvSpPr>
            <p:nvPr/>
          </p:nvSpPr>
          <p:spPr bwMode="auto">
            <a:xfrm>
              <a:off x="295" y="1752"/>
              <a:ext cx="763" cy="280"/>
            </a:xfrm>
            <a:prstGeom prst="rect">
              <a:avLst/>
            </a:prstGeom>
            <a:solidFill>
              <a:srgbClr val="FF9999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Movies</a:t>
              </a:r>
            </a:p>
          </p:txBody>
        </p:sp>
        <p:sp>
          <p:nvSpPr>
            <p:cNvPr id="21517" name="Text Box 52"/>
            <p:cNvSpPr txBox="1">
              <a:spLocks noChangeArrowheads="1"/>
            </p:cNvSpPr>
            <p:nvPr/>
          </p:nvSpPr>
          <p:spPr bwMode="auto">
            <a:xfrm>
              <a:off x="1454" y="1817"/>
              <a:ext cx="746" cy="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Movie-of</a:t>
              </a:r>
            </a:p>
          </p:txBody>
        </p:sp>
        <p:sp>
          <p:nvSpPr>
            <p:cNvPr id="21518" name="Line 53"/>
            <p:cNvSpPr>
              <a:spLocks noChangeShapeType="1"/>
            </p:cNvSpPr>
            <p:nvPr/>
          </p:nvSpPr>
          <p:spPr bwMode="auto">
            <a:xfrm flipH="1">
              <a:off x="2203" y="1891"/>
              <a:ext cx="255" cy="0"/>
            </a:xfrm>
            <a:prstGeom prst="line">
              <a:avLst/>
            </a:prstGeom>
            <a:noFill/>
            <a:ln w="31750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54"/>
            <p:cNvSpPr>
              <a:spLocks noChangeShapeType="1"/>
            </p:cNvSpPr>
            <p:nvPr/>
          </p:nvSpPr>
          <p:spPr bwMode="auto">
            <a:xfrm flipH="1">
              <a:off x="1058" y="1909"/>
              <a:ext cx="255" cy="0"/>
            </a:xfrm>
            <a:prstGeom prst="line">
              <a:avLst/>
            </a:prstGeom>
            <a:noFill/>
            <a:ln w="31750">
              <a:solidFill>
                <a:srgbClr val="FFFF99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18488" cy="6858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/>
              <a:t>4.1.10 Converting Multiway Relationships to Binary</a:t>
            </a:r>
            <a:r>
              <a:rPr lang="en-US" altLang="zh-CN" sz="3200" b="1" smtClean="0"/>
              <a:t> 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111750"/>
          </a:xfrm>
        </p:spPr>
        <p:txBody>
          <a:bodyPr/>
          <a:lstStyle/>
          <a:p>
            <a:pPr marL="533400" indent="-533400" eaLnBrk="1" hangingPunct="1"/>
            <a:r>
              <a:rPr lang="en-US" altLang="zh-CN" b="1" smtClean="0">
                <a:solidFill>
                  <a:srgbClr val="FFCC66"/>
                </a:solidFill>
              </a:rPr>
              <a:t>What is a connecting entity set?</a:t>
            </a:r>
          </a:p>
          <a:p>
            <a:pPr marL="914400" lvl="1" indent="-457200" eaLnBrk="1" hangingPunct="1"/>
            <a:r>
              <a:rPr lang="en-US" altLang="zh-CN" b="1" smtClean="0"/>
              <a:t>It’s a kind of special entity sets, and it can </a:t>
            </a:r>
            <a:r>
              <a:rPr lang="en-US" altLang="zh-CN" b="1" smtClean="0">
                <a:solidFill>
                  <a:srgbClr val="FFFF00"/>
                </a:solidFill>
              </a:rPr>
              <a:t>represent a relationship</a:t>
            </a:r>
            <a:r>
              <a:rPr lang="en-US" altLang="zh-CN" b="1" smtClean="0"/>
              <a:t>. </a:t>
            </a:r>
          </a:p>
          <a:p>
            <a:pPr marL="914400" lvl="1" indent="-457200" eaLnBrk="1" hangingPunct="1"/>
            <a:r>
              <a:rPr lang="en-US" altLang="zh-CN" b="1" smtClean="0"/>
              <a:t>It generally has attributes.</a:t>
            </a:r>
          </a:p>
          <a:p>
            <a:pPr marL="533400" indent="-533400" eaLnBrk="1" hangingPunct="1">
              <a:spcBef>
                <a:spcPct val="50000"/>
              </a:spcBef>
            </a:pPr>
            <a:r>
              <a:rPr lang="en-US" altLang="zh-CN" b="1" smtClean="0">
                <a:solidFill>
                  <a:srgbClr val="FFCC66"/>
                </a:solidFill>
              </a:rPr>
              <a:t>Which relationships should be converted to entity sets?</a:t>
            </a:r>
          </a:p>
          <a:p>
            <a:pPr marL="914400" lvl="1" indent="-457200" eaLnBrk="1" hangingPunct="1"/>
            <a:r>
              <a:rPr lang="en-US" altLang="zh-CN" b="1" smtClean="0">
                <a:solidFill>
                  <a:srgbClr val="FFFF00"/>
                </a:solidFill>
              </a:rPr>
              <a:t>Multiway</a:t>
            </a:r>
            <a:r>
              <a:rPr lang="en-US" altLang="zh-CN" b="1" smtClean="0"/>
              <a:t> relationships</a:t>
            </a:r>
          </a:p>
          <a:p>
            <a:pPr marL="914400" lvl="1" indent="-457200" eaLnBrk="1" hangingPunct="1"/>
            <a:r>
              <a:rPr lang="en-US" altLang="zh-CN" b="1" smtClean="0">
                <a:solidFill>
                  <a:srgbClr val="FFFF00"/>
                </a:solidFill>
              </a:rPr>
              <a:t>Many-many</a:t>
            </a:r>
            <a:r>
              <a:rPr lang="en-US" altLang="zh-CN" b="1" smtClean="0"/>
              <a:t> relationships</a:t>
            </a:r>
          </a:p>
          <a:p>
            <a:pPr marL="914400" lvl="1" indent="-457200" eaLnBrk="1" hangingPunct="1"/>
            <a:r>
              <a:rPr lang="en-US" altLang="zh-CN" b="1" smtClean="0"/>
              <a:t>The relationships associated with </a:t>
            </a:r>
            <a:r>
              <a:rPr lang="en-US" altLang="zh-CN" b="1" smtClean="0">
                <a:solidFill>
                  <a:srgbClr val="FFFF00"/>
                </a:solidFill>
              </a:rPr>
              <a:t>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3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3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3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3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3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3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3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3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3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3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3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3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3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3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3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3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3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3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3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3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4.1  The Entity/Relationship Model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2400" cy="34766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b="1" smtClean="0">
                <a:solidFill>
                  <a:srgbClr val="FFCC66"/>
                </a:solidFill>
              </a:rPr>
              <a:t>Exercises: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smtClean="0"/>
              <a:t>        P138    4.1.1    4.1.2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4.1  The Entity/Relationship Model 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78155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Times New Roman" pitchFamily="18" charset="0"/>
              <a:buChar char="–"/>
            </a:pPr>
            <a:r>
              <a:rPr lang="en-US" altLang="zh-CN" b="1" smtClean="0"/>
              <a:t>Design is a serious business.</a:t>
            </a:r>
          </a:p>
          <a:p>
            <a:pPr eaLnBrk="1" hangingPunct="1">
              <a:spcBef>
                <a:spcPct val="40000"/>
              </a:spcBef>
              <a:buFont typeface="Times New Roman" pitchFamily="18" charset="0"/>
              <a:buChar char="–"/>
            </a:pPr>
            <a:r>
              <a:rPr lang="en-US" altLang="zh-CN" b="1" smtClean="0"/>
              <a:t>The </a:t>
            </a:r>
            <a:r>
              <a:rPr lang="en-US" altLang="zh-CN" b="1" smtClean="0">
                <a:latin typeface="Tahoma" pitchFamily="34" charset="0"/>
              </a:rPr>
              <a:t>“</a:t>
            </a:r>
            <a:r>
              <a:rPr lang="en-US" altLang="zh-CN" b="1" smtClean="0"/>
              <a:t>boss</a:t>
            </a:r>
            <a:r>
              <a:rPr lang="en-US" altLang="zh-CN" b="1" smtClean="0">
                <a:latin typeface="Tahoma" pitchFamily="34" charset="0"/>
              </a:rPr>
              <a:t>”</a:t>
            </a:r>
            <a:r>
              <a:rPr lang="en-US" altLang="zh-CN" b="1" smtClean="0"/>
              <a:t> knows they want a database, but they don</a:t>
            </a:r>
            <a:r>
              <a:rPr lang="en-US" altLang="zh-CN" b="1" smtClean="0">
                <a:latin typeface="Tahoma" pitchFamily="34" charset="0"/>
              </a:rPr>
              <a:t>’</a:t>
            </a:r>
            <a:r>
              <a:rPr lang="en-US" altLang="zh-CN" b="1" smtClean="0"/>
              <a:t>t know what they want in it.</a:t>
            </a:r>
          </a:p>
          <a:p>
            <a:pPr eaLnBrk="1" hangingPunct="1">
              <a:spcBef>
                <a:spcPct val="40000"/>
              </a:spcBef>
              <a:buFont typeface="Times New Roman" pitchFamily="18" charset="0"/>
              <a:buChar char="–"/>
            </a:pPr>
            <a:r>
              <a:rPr lang="en-US" altLang="zh-CN" b="1" smtClean="0">
                <a:solidFill>
                  <a:srgbClr val="FFCC66"/>
                </a:solidFill>
              </a:rPr>
              <a:t>Sketching(</a:t>
            </a:r>
            <a:r>
              <a:rPr lang="zh-CN" altLang="en-US" b="1" smtClean="0">
                <a:solidFill>
                  <a:srgbClr val="FFCC66"/>
                </a:solidFill>
              </a:rPr>
              <a:t>作图</a:t>
            </a:r>
            <a:r>
              <a:rPr lang="en-US" altLang="zh-CN" b="1" smtClean="0">
                <a:solidFill>
                  <a:srgbClr val="FFCC66"/>
                </a:solidFill>
              </a:rPr>
              <a:t>) the key components</a:t>
            </a:r>
            <a:r>
              <a:rPr lang="en-US" altLang="zh-CN" b="1" smtClean="0"/>
              <a:t> is an efficient way to develop a working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4.2 Design Principles</a:t>
            </a:r>
            <a:r>
              <a:rPr lang="en-US" altLang="zh-CN" sz="3200" b="1" smtClean="0">
                <a:latin typeface="宋体" pitchFamily="2" charset="-122"/>
              </a:rPr>
              <a:t> </a:t>
            </a:r>
            <a:r>
              <a:rPr lang="en-US" altLang="zh-CN" sz="3200" b="1" smtClean="0"/>
              <a:t> 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05800" cy="5329237"/>
          </a:xfrm>
        </p:spPr>
        <p:txBody>
          <a:bodyPr/>
          <a:lstStyle/>
          <a:p>
            <a:pPr eaLnBrk="1" hangingPunct="1"/>
            <a:r>
              <a:rPr lang="en-US" altLang="zh-CN" sz="2800" b="1" dirty="0" smtClean="0">
                <a:solidFill>
                  <a:srgbClr val="FFCC66"/>
                </a:solidFill>
              </a:rPr>
              <a:t>Design principles: </a:t>
            </a:r>
          </a:p>
          <a:p>
            <a:pPr lvl="1" eaLnBrk="1" hangingPunct="1"/>
            <a:r>
              <a:rPr lang="en-US" altLang="zh-CN" sz="2400" b="1" dirty="0" smtClean="0"/>
              <a:t>The principles guiding us to analyze requirement and design system.</a:t>
            </a:r>
          </a:p>
          <a:p>
            <a:pPr eaLnBrk="1" hangingPunct="1"/>
            <a:r>
              <a:rPr lang="en-US" altLang="zh-CN" sz="2800" b="1" dirty="0" smtClean="0">
                <a:solidFill>
                  <a:srgbClr val="FFCC66"/>
                </a:solidFill>
              </a:rPr>
              <a:t>Why do we need design principles?</a:t>
            </a:r>
          </a:p>
          <a:p>
            <a:pPr lvl="1" eaLnBrk="1" hangingPunct="1"/>
            <a:r>
              <a:rPr lang="en-US" altLang="zh-CN" sz="2400" b="1" dirty="0" smtClean="0"/>
              <a:t>In order to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reflect requirement</a:t>
            </a:r>
            <a:r>
              <a:rPr lang="en-US" altLang="zh-CN" sz="2400" b="1" dirty="0" smtClean="0"/>
              <a:t> truly and completely, constitute a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good design</a:t>
            </a:r>
            <a:r>
              <a:rPr lang="en-US" altLang="zh-CN" sz="2400" b="1" dirty="0" smtClean="0"/>
              <a:t>, and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avoid usual problems</a:t>
            </a:r>
            <a:r>
              <a:rPr lang="en-US" altLang="zh-CN" sz="2400" b="1" dirty="0" smtClean="0"/>
              <a:t>.</a:t>
            </a:r>
            <a:r>
              <a:rPr lang="en-US" altLang="zh-CN" sz="2400" dirty="0" smtClean="0"/>
              <a:t> </a:t>
            </a:r>
            <a:endParaRPr lang="en-US" altLang="zh-CN" sz="2400" b="1" dirty="0" smtClean="0"/>
          </a:p>
          <a:p>
            <a:pPr lvl="1" eaLnBrk="1" hangingPunct="1">
              <a:spcBef>
                <a:spcPct val="100000"/>
              </a:spcBef>
            </a:pPr>
            <a:r>
              <a:rPr lang="en-US" altLang="zh-CN" sz="2400" b="1" dirty="0" smtClean="0">
                <a:solidFill>
                  <a:srgbClr val="FFFF00"/>
                </a:solidFill>
              </a:rPr>
              <a:t>Faithfulness(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忠实性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)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FFFF00"/>
                </a:solidFill>
              </a:rPr>
              <a:t>Avoiding redundancy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FFFF00"/>
                </a:solidFill>
              </a:rPr>
              <a:t>Simplicity counts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FFFF00"/>
                </a:solidFill>
              </a:rPr>
              <a:t>Choosing the Right Relationships</a:t>
            </a:r>
          </a:p>
          <a:p>
            <a:pPr lvl="1" eaLnBrk="1" hangingPunct="1"/>
            <a:r>
              <a:rPr lang="en-US" altLang="zh-CN" sz="2400" b="1" dirty="0" smtClean="0">
                <a:solidFill>
                  <a:srgbClr val="FFFF00"/>
                </a:solidFill>
              </a:rPr>
              <a:t>Picking the Right Kind of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2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52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52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52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52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52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52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52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52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52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52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52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52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52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52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52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52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52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52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52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52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/>
              <a:t>4.3 Constraints(</a:t>
            </a:r>
            <a:r>
              <a:rPr lang="zh-CN" altLang="en-US" sz="3200" b="1" dirty="0"/>
              <a:t>约束</a:t>
            </a:r>
            <a:r>
              <a:rPr lang="en-US" altLang="zh-CN" sz="3200" b="1" dirty="0"/>
              <a:t>)  in the E/R Model</a:t>
            </a:r>
            <a:endParaRPr lang="en-US" altLang="zh-CN" sz="3200" b="1" dirty="0" smtClean="0"/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58900"/>
            <a:ext cx="8305800" cy="1277938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CC66"/>
                </a:solidFill>
              </a:rPr>
              <a:t>Keys in E/R Diagrams</a:t>
            </a:r>
            <a:r>
              <a:rPr lang="en-US" altLang="zh-CN" b="1" smtClean="0">
                <a:solidFill>
                  <a:srgbClr val="FFCC66"/>
                </a:solidFill>
                <a:latin typeface="宋体" pitchFamily="2" charset="-122"/>
              </a:rPr>
              <a:t>:</a:t>
            </a:r>
            <a:endParaRPr lang="en-US" altLang="zh-CN" b="1" smtClean="0">
              <a:solidFill>
                <a:srgbClr val="FFCC66"/>
              </a:solidFill>
            </a:endParaRPr>
          </a:p>
          <a:p>
            <a:pPr lvl="1" eaLnBrk="1" hangingPunct="1"/>
            <a:r>
              <a:rPr lang="en-US" altLang="zh-CN" b="1" smtClean="0">
                <a:solidFill>
                  <a:srgbClr val="FFFF66"/>
                </a:solidFill>
              </a:rPr>
              <a:t>Underline the key attribute(s).</a:t>
            </a:r>
          </a:p>
        </p:txBody>
      </p:sp>
      <p:grpSp>
        <p:nvGrpSpPr>
          <p:cNvPr id="44038" name="Group 33"/>
          <p:cNvGrpSpPr>
            <a:grpSpLocks/>
          </p:cNvGrpSpPr>
          <p:nvPr/>
        </p:nvGrpSpPr>
        <p:grpSpPr bwMode="auto">
          <a:xfrm>
            <a:off x="1908175" y="3068638"/>
            <a:ext cx="4953000" cy="2590800"/>
            <a:chOff x="1202" y="1933"/>
            <a:chExt cx="3120" cy="1632"/>
          </a:xfrm>
        </p:grpSpPr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2189" y="2659"/>
              <a:ext cx="816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Movies</a:t>
              </a:r>
            </a:p>
          </p:txBody>
        </p:sp>
        <p:sp>
          <p:nvSpPr>
            <p:cNvPr id="44040" name="Oval 8"/>
            <p:cNvSpPr>
              <a:spLocks noChangeArrowheads="1"/>
            </p:cNvSpPr>
            <p:nvPr/>
          </p:nvSpPr>
          <p:spPr bwMode="auto">
            <a:xfrm>
              <a:off x="1250" y="1969"/>
              <a:ext cx="76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u="sng">
                  <a:solidFill>
                    <a:srgbClr val="FFCC66"/>
                  </a:solidFill>
                </a:rPr>
                <a:t>title</a:t>
              </a:r>
            </a:p>
          </p:txBody>
        </p:sp>
        <p:sp>
          <p:nvSpPr>
            <p:cNvPr id="44041" name="Oval 9"/>
            <p:cNvSpPr>
              <a:spLocks noChangeArrowheads="1"/>
            </p:cNvSpPr>
            <p:nvPr/>
          </p:nvSpPr>
          <p:spPr bwMode="auto">
            <a:xfrm>
              <a:off x="3506" y="1933"/>
              <a:ext cx="76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u="sng">
                  <a:solidFill>
                    <a:srgbClr val="FFCC66"/>
                  </a:solidFill>
                </a:rPr>
                <a:t>year</a:t>
              </a:r>
            </a:p>
          </p:txBody>
        </p:sp>
        <p:sp>
          <p:nvSpPr>
            <p:cNvPr id="44042" name="Oval 10"/>
            <p:cNvSpPr>
              <a:spLocks noChangeArrowheads="1"/>
            </p:cNvSpPr>
            <p:nvPr/>
          </p:nvSpPr>
          <p:spPr bwMode="auto">
            <a:xfrm>
              <a:off x="1202" y="3169"/>
              <a:ext cx="100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length</a:t>
              </a:r>
            </a:p>
          </p:txBody>
        </p:sp>
        <p:sp>
          <p:nvSpPr>
            <p:cNvPr id="44043" name="Oval 11"/>
            <p:cNvSpPr>
              <a:spLocks noChangeArrowheads="1"/>
            </p:cNvSpPr>
            <p:nvPr/>
          </p:nvSpPr>
          <p:spPr bwMode="auto">
            <a:xfrm>
              <a:off x="3266" y="3160"/>
              <a:ext cx="1056" cy="34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genre</a:t>
              </a:r>
            </a:p>
          </p:txBody>
        </p:sp>
        <p:sp>
          <p:nvSpPr>
            <p:cNvPr id="44044" name="Line 20"/>
            <p:cNvSpPr>
              <a:spLocks noChangeShapeType="1"/>
            </p:cNvSpPr>
            <p:nvPr/>
          </p:nvSpPr>
          <p:spPr bwMode="auto">
            <a:xfrm>
              <a:off x="1874" y="2308"/>
              <a:ext cx="528" cy="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5" name="Line 21"/>
            <p:cNvSpPr>
              <a:spLocks noChangeShapeType="1"/>
            </p:cNvSpPr>
            <p:nvPr/>
          </p:nvSpPr>
          <p:spPr bwMode="auto">
            <a:xfrm flipV="1">
              <a:off x="1767" y="2960"/>
              <a:ext cx="681" cy="19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6" name="Line 22"/>
            <p:cNvSpPr>
              <a:spLocks noChangeShapeType="1"/>
            </p:cNvSpPr>
            <p:nvPr/>
          </p:nvSpPr>
          <p:spPr bwMode="auto">
            <a:xfrm flipH="1">
              <a:off x="2786" y="2317"/>
              <a:ext cx="1008" cy="3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047" name="Line 23"/>
            <p:cNvSpPr>
              <a:spLocks noChangeShapeType="1"/>
            </p:cNvSpPr>
            <p:nvPr/>
          </p:nvSpPr>
          <p:spPr bwMode="auto">
            <a:xfrm>
              <a:off x="2875" y="2957"/>
              <a:ext cx="912" cy="20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/>
              <a:t>4.3 Constraints(</a:t>
            </a:r>
            <a:r>
              <a:rPr lang="zh-CN" altLang="en-US" sz="3200" b="1" dirty="0"/>
              <a:t>约束</a:t>
            </a:r>
            <a:r>
              <a:rPr lang="en-US" altLang="zh-CN" sz="3200" b="1" dirty="0"/>
              <a:t>)  in the E/R Model</a:t>
            </a:r>
            <a:endParaRPr lang="en-US" altLang="zh-CN" b="1" dirty="0" smtClean="0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070850" cy="5184775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FFCC66"/>
                </a:solidFill>
              </a:rPr>
              <a:t>Reference(</a:t>
            </a:r>
            <a:r>
              <a:rPr lang="zh-CN" altLang="en-US" sz="2800" b="1" smtClean="0">
                <a:solidFill>
                  <a:srgbClr val="FFCC66"/>
                </a:solidFill>
              </a:rPr>
              <a:t>参照</a:t>
            </a:r>
            <a:r>
              <a:rPr lang="en-US" altLang="zh-CN" sz="2800" b="1" smtClean="0">
                <a:solidFill>
                  <a:srgbClr val="FFCC66"/>
                </a:solidFill>
              </a:rPr>
              <a:t>, </a:t>
            </a:r>
            <a:r>
              <a:rPr lang="zh-CN" altLang="en-US" sz="2800" b="1" smtClean="0">
                <a:solidFill>
                  <a:srgbClr val="FFCC66"/>
                </a:solidFill>
              </a:rPr>
              <a:t>引用</a:t>
            </a:r>
            <a:r>
              <a:rPr lang="en-US" altLang="zh-CN" sz="2800" b="1" smtClean="0">
                <a:solidFill>
                  <a:srgbClr val="FFCC66"/>
                </a:solidFill>
              </a:rPr>
              <a:t>): </a:t>
            </a:r>
          </a:p>
          <a:p>
            <a:pPr lvl="1" eaLnBrk="1" hangingPunct="1"/>
            <a:r>
              <a:rPr lang="en-US" altLang="zh-CN" sz="2400" b="1" smtClean="0">
                <a:solidFill>
                  <a:srgbClr val="FFFF66"/>
                </a:solidFill>
              </a:rPr>
              <a:t>A way of relating objects;</a:t>
            </a:r>
          </a:p>
          <a:p>
            <a:pPr lvl="1" eaLnBrk="1" hangingPunct="1"/>
            <a:r>
              <a:rPr lang="en-US" altLang="zh-CN" sz="2400" b="1" smtClean="0"/>
              <a:t>A reference requires </a:t>
            </a:r>
            <a:r>
              <a:rPr lang="en-US" altLang="zh-CN" sz="2400" b="1" smtClean="0">
                <a:solidFill>
                  <a:srgbClr val="FFCCCC"/>
                </a:solidFill>
              </a:rPr>
              <a:t>the referenced object must exist.</a:t>
            </a:r>
          </a:p>
          <a:p>
            <a:pPr lvl="1" eaLnBrk="1" hangingPunct="1"/>
            <a:r>
              <a:rPr lang="en-US" altLang="zh-CN" sz="2400" b="1" smtClean="0"/>
              <a:t>If a referenced object is deleted while the reference remain, </a:t>
            </a:r>
            <a:r>
              <a:rPr lang="en-US" altLang="zh-CN" sz="2400" b="1" smtClean="0">
                <a:solidFill>
                  <a:srgbClr val="FFCCCC"/>
                </a:solidFill>
              </a:rPr>
              <a:t>“dangling(</a:t>
            </a:r>
            <a:r>
              <a:rPr lang="zh-CN" altLang="en-US" sz="2400" b="1" smtClean="0">
                <a:solidFill>
                  <a:srgbClr val="FFCCCC"/>
                </a:solidFill>
              </a:rPr>
              <a:t>悬挂</a:t>
            </a:r>
            <a:r>
              <a:rPr lang="en-US" altLang="zh-CN" sz="2400" b="1" smtClean="0">
                <a:solidFill>
                  <a:srgbClr val="FFCCCC"/>
                </a:solidFill>
              </a:rPr>
              <a:t>)”</a:t>
            </a:r>
            <a:r>
              <a:rPr lang="en-US" altLang="zh-CN" sz="2400" b="1" smtClean="0"/>
              <a:t> is appeared.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 smtClean="0">
                <a:solidFill>
                  <a:srgbClr val="FFCC66"/>
                </a:solidFill>
              </a:rPr>
              <a:t>Referential integrity:</a:t>
            </a:r>
          </a:p>
          <a:p>
            <a:pPr lvl="1" eaLnBrk="1" hangingPunct="1"/>
            <a:r>
              <a:rPr lang="en-US" altLang="zh-CN" sz="2400" b="1" smtClean="0"/>
              <a:t>A kind of single-value constraints: the entity “referenced” by the relationship must exists in our database.</a:t>
            </a:r>
          </a:p>
          <a:p>
            <a:pPr lvl="1" eaLnBrk="1" hangingPunct="1"/>
            <a:r>
              <a:rPr lang="en-US" altLang="zh-CN" sz="2400" b="1" smtClean="0">
                <a:solidFill>
                  <a:srgbClr val="FFCC66"/>
                </a:solidFill>
              </a:rPr>
              <a:t>Example:</a:t>
            </a:r>
            <a:r>
              <a:rPr lang="en-US" altLang="zh-CN" sz="2400" b="1" smtClean="0"/>
              <a:t> the relationship</a:t>
            </a:r>
            <a:r>
              <a:rPr lang="en-US" altLang="zh-CN" sz="2400" b="1" smtClean="0">
                <a:solidFill>
                  <a:srgbClr val="FFCC66"/>
                </a:solidFill>
              </a:rPr>
              <a:t> </a:t>
            </a:r>
            <a:r>
              <a:rPr lang="en-US" altLang="zh-CN" sz="2400" b="1" i="1" smtClean="0">
                <a:solidFill>
                  <a:srgbClr val="FFCC66"/>
                </a:solidFill>
              </a:rPr>
              <a:t>Owns</a:t>
            </a:r>
            <a:r>
              <a:rPr lang="en-US" altLang="zh-CN" sz="2400" b="1" smtClean="0"/>
              <a:t> between </a:t>
            </a:r>
            <a:r>
              <a:rPr lang="en-US" altLang="zh-CN" sz="2400" b="1" i="1" smtClean="0">
                <a:solidFill>
                  <a:srgbClr val="FFFF66"/>
                </a:solidFill>
              </a:rPr>
              <a:t>Movies</a:t>
            </a:r>
            <a:r>
              <a:rPr lang="en-US" altLang="zh-CN" sz="2400" b="1" smtClean="0"/>
              <a:t> and </a:t>
            </a:r>
            <a:r>
              <a:rPr lang="en-US" altLang="zh-CN" sz="2400" b="1" i="1" smtClean="0">
                <a:solidFill>
                  <a:srgbClr val="FFFF66"/>
                </a:solidFill>
              </a:rPr>
              <a:t>Studios</a:t>
            </a:r>
          </a:p>
        </p:txBody>
      </p:sp>
    </p:spTree>
    <p:extLst>
      <p:ext uri="{BB962C8B-B14F-4D97-AF65-F5344CB8AC3E}">
        <p14:creationId xmlns:p14="http://schemas.microsoft.com/office/powerpoint/2010/main" val="24495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66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66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66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66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66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66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66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66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66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66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66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66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65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/>
              <a:t>4.3 Constraints(</a:t>
            </a:r>
            <a:r>
              <a:rPr lang="zh-CN" altLang="en-US" sz="3200" b="1" dirty="0"/>
              <a:t>约束</a:t>
            </a:r>
            <a:r>
              <a:rPr lang="en-US" altLang="zh-CN" sz="3200" b="1" dirty="0"/>
              <a:t>)  in the E/R Model</a:t>
            </a:r>
            <a:endParaRPr lang="en-US" altLang="zh-CN" sz="3200" b="1" dirty="0" smtClean="0"/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848600" cy="187325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CC66"/>
                </a:solidFill>
              </a:rPr>
              <a:t>How to express referential integrity in E/R diagrams?</a:t>
            </a:r>
          </a:p>
          <a:p>
            <a:pPr lvl="1" eaLnBrk="1" hangingPunct="1"/>
            <a:r>
              <a:rPr lang="en-US" altLang="zh-CN" b="1" dirty="0" smtClean="0">
                <a:solidFill>
                  <a:srgbClr val="FFFF66"/>
                </a:solidFill>
              </a:rPr>
              <a:t>rounded arrow</a:t>
            </a:r>
          </a:p>
        </p:txBody>
      </p:sp>
      <p:grpSp>
        <p:nvGrpSpPr>
          <p:cNvPr id="49158" name="Group 26"/>
          <p:cNvGrpSpPr>
            <a:grpSpLocks/>
          </p:cNvGrpSpPr>
          <p:nvPr/>
        </p:nvGrpSpPr>
        <p:grpSpPr bwMode="auto">
          <a:xfrm>
            <a:off x="1116013" y="3933825"/>
            <a:ext cx="6553200" cy="576263"/>
            <a:chOff x="703" y="2478"/>
            <a:chExt cx="4128" cy="363"/>
          </a:xfrm>
        </p:grpSpPr>
        <p:sp>
          <p:nvSpPr>
            <p:cNvPr id="49159" name="Text Box 16"/>
            <p:cNvSpPr txBox="1">
              <a:spLocks noChangeArrowheads="1"/>
            </p:cNvSpPr>
            <p:nvPr/>
          </p:nvSpPr>
          <p:spPr bwMode="auto">
            <a:xfrm>
              <a:off x="703" y="2478"/>
              <a:ext cx="1025" cy="363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</a:rPr>
                <a:t>Movies</a:t>
              </a:r>
            </a:p>
          </p:txBody>
        </p:sp>
        <p:sp>
          <p:nvSpPr>
            <p:cNvPr id="49160" name="Text Box 17"/>
            <p:cNvSpPr txBox="1">
              <a:spLocks noChangeArrowheads="1"/>
            </p:cNvSpPr>
            <p:nvPr/>
          </p:nvSpPr>
          <p:spPr bwMode="auto">
            <a:xfrm>
              <a:off x="3806" y="2478"/>
              <a:ext cx="1025" cy="363"/>
            </a:xfrm>
            <a:prstGeom prst="rect">
              <a:avLst/>
            </a:prstGeom>
            <a:solidFill>
              <a:srgbClr val="FFCC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</a:rPr>
                <a:t>Studios</a:t>
              </a:r>
            </a:p>
          </p:txBody>
        </p:sp>
        <p:sp>
          <p:nvSpPr>
            <p:cNvPr id="49161" name="AutoShape 19"/>
            <p:cNvSpPr>
              <a:spLocks noChangeArrowheads="1"/>
            </p:cNvSpPr>
            <p:nvPr/>
          </p:nvSpPr>
          <p:spPr bwMode="auto">
            <a:xfrm>
              <a:off x="2064" y="2478"/>
              <a:ext cx="1195" cy="363"/>
            </a:xfrm>
            <a:prstGeom prst="diamond">
              <a:avLst/>
            </a:prstGeom>
            <a:solidFill>
              <a:srgbClr val="FFFF99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Text Box 20"/>
            <p:cNvSpPr txBox="1">
              <a:spLocks noChangeArrowheads="1"/>
            </p:cNvSpPr>
            <p:nvPr/>
          </p:nvSpPr>
          <p:spPr bwMode="auto">
            <a:xfrm>
              <a:off x="2339" y="2513"/>
              <a:ext cx="68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 b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Owns</a:t>
              </a:r>
            </a:p>
          </p:txBody>
        </p:sp>
        <p:sp>
          <p:nvSpPr>
            <p:cNvPr id="49163" name="Line 21"/>
            <p:cNvSpPr>
              <a:spLocks noChangeShapeType="1"/>
            </p:cNvSpPr>
            <p:nvPr/>
          </p:nvSpPr>
          <p:spPr bwMode="auto">
            <a:xfrm flipH="1">
              <a:off x="1728" y="2662"/>
              <a:ext cx="342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Line 22"/>
            <p:cNvSpPr>
              <a:spLocks noChangeShapeType="1"/>
            </p:cNvSpPr>
            <p:nvPr/>
          </p:nvSpPr>
          <p:spPr bwMode="auto">
            <a:xfrm>
              <a:off x="3294" y="2661"/>
              <a:ext cx="512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Arc 23"/>
            <p:cNvSpPr>
              <a:spLocks/>
            </p:cNvSpPr>
            <p:nvPr/>
          </p:nvSpPr>
          <p:spPr bwMode="auto">
            <a:xfrm rot="420000">
              <a:off x="3735" y="2618"/>
              <a:ext cx="68" cy="91"/>
            </a:xfrm>
            <a:custGeom>
              <a:avLst/>
              <a:gdLst>
                <a:gd name="T0" fmla="*/ 0 w 33599"/>
                <a:gd name="T1" fmla="*/ 0 h 43200"/>
                <a:gd name="T2" fmla="*/ 0 w 33599"/>
                <a:gd name="T3" fmla="*/ 0 h 43200"/>
                <a:gd name="T4" fmla="*/ 0 w 33599"/>
                <a:gd name="T5" fmla="*/ 0 h 43200"/>
                <a:gd name="T6" fmla="*/ 0 60000 65536"/>
                <a:gd name="T7" fmla="*/ 0 60000 65536"/>
                <a:gd name="T8" fmla="*/ 0 60000 65536"/>
                <a:gd name="T9" fmla="*/ 0 w 33599"/>
                <a:gd name="T10" fmla="*/ 0 h 43200"/>
                <a:gd name="T11" fmla="*/ 33599 w 3359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599" h="43200" fill="none" extrusionOk="0">
                  <a:moveTo>
                    <a:pt x="0" y="3639"/>
                  </a:moveTo>
                  <a:cubicBezTo>
                    <a:pt x="3551" y="1266"/>
                    <a:pt x="7727" y="-1"/>
                    <a:pt x="11999" y="0"/>
                  </a:cubicBezTo>
                  <a:cubicBezTo>
                    <a:pt x="23928" y="0"/>
                    <a:pt x="33599" y="9670"/>
                    <a:pt x="33599" y="21600"/>
                  </a:cubicBezTo>
                  <a:cubicBezTo>
                    <a:pt x="33599" y="33529"/>
                    <a:pt x="23928" y="43200"/>
                    <a:pt x="11999" y="43200"/>
                  </a:cubicBezTo>
                  <a:cubicBezTo>
                    <a:pt x="9677" y="43200"/>
                    <a:pt x="7370" y="42825"/>
                    <a:pt x="5168" y="42091"/>
                  </a:cubicBezTo>
                </a:path>
                <a:path w="33599" h="43200" stroke="0" extrusionOk="0">
                  <a:moveTo>
                    <a:pt x="0" y="3639"/>
                  </a:moveTo>
                  <a:cubicBezTo>
                    <a:pt x="3551" y="1266"/>
                    <a:pt x="7727" y="-1"/>
                    <a:pt x="11999" y="0"/>
                  </a:cubicBezTo>
                  <a:cubicBezTo>
                    <a:pt x="23928" y="0"/>
                    <a:pt x="33599" y="9670"/>
                    <a:pt x="33599" y="21600"/>
                  </a:cubicBezTo>
                  <a:cubicBezTo>
                    <a:pt x="33599" y="33529"/>
                    <a:pt x="23928" y="43200"/>
                    <a:pt x="11999" y="43200"/>
                  </a:cubicBezTo>
                  <a:cubicBezTo>
                    <a:pt x="9677" y="43200"/>
                    <a:pt x="7370" y="42825"/>
                    <a:pt x="5168" y="42091"/>
                  </a:cubicBezTo>
                  <a:lnTo>
                    <a:pt x="11999" y="21600"/>
                  </a:lnTo>
                  <a:close/>
                </a:path>
              </a:pathLst>
            </a:custGeom>
            <a:noFill/>
            <a:ln w="3175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1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50"/>
          <p:cNvGrpSpPr>
            <a:grpSpLocks/>
          </p:cNvGrpSpPr>
          <p:nvPr/>
        </p:nvGrpSpPr>
        <p:grpSpPr bwMode="auto">
          <a:xfrm>
            <a:off x="1476375" y="3933056"/>
            <a:ext cx="6854825" cy="2051050"/>
            <a:chOff x="930" y="2795"/>
            <a:chExt cx="4318" cy="1292"/>
          </a:xfrm>
        </p:grpSpPr>
        <p:sp>
          <p:nvSpPr>
            <p:cNvPr id="52236" name="Rectangle 7"/>
            <p:cNvSpPr>
              <a:spLocks noChangeArrowheads="1"/>
            </p:cNvSpPr>
            <p:nvPr/>
          </p:nvSpPr>
          <p:spPr bwMode="auto">
            <a:xfrm>
              <a:off x="1074" y="3700"/>
              <a:ext cx="960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Crews</a:t>
              </a:r>
            </a:p>
          </p:txBody>
        </p:sp>
        <p:sp>
          <p:nvSpPr>
            <p:cNvPr id="52237" name="Oval 9"/>
            <p:cNvSpPr>
              <a:spLocks noChangeArrowheads="1"/>
            </p:cNvSpPr>
            <p:nvPr/>
          </p:nvSpPr>
          <p:spPr bwMode="auto">
            <a:xfrm>
              <a:off x="930" y="3067"/>
              <a:ext cx="1246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u="sng"/>
                <a:t>number</a:t>
              </a:r>
            </a:p>
          </p:txBody>
        </p: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2300" y="3633"/>
              <a:ext cx="1220" cy="454"/>
            </a:xfrm>
            <a:prstGeom prst="diamond">
              <a:avLst/>
            </a:prstGeom>
            <a:solidFill>
              <a:srgbClr val="FFFF99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Unit-of</a:t>
              </a:r>
            </a:p>
          </p:txBody>
        </p:sp>
        <p:sp>
          <p:nvSpPr>
            <p:cNvPr id="52239" name="Rectangle 13"/>
            <p:cNvSpPr>
              <a:spLocks noChangeArrowheads="1"/>
            </p:cNvSpPr>
            <p:nvPr/>
          </p:nvSpPr>
          <p:spPr bwMode="auto">
            <a:xfrm>
              <a:off x="3856" y="3691"/>
              <a:ext cx="864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Studios</a:t>
              </a:r>
            </a:p>
          </p:txBody>
        </p:sp>
        <p:sp>
          <p:nvSpPr>
            <p:cNvPr id="52240" name="Oval 15"/>
            <p:cNvSpPr>
              <a:spLocks noChangeArrowheads="1"/>
            </p:cNvSpPr>
            <p:nvPr/>
          </p:nvSpPr>
          <p:spPr bwMode="auto">
            <a:xfrm>
              <a:off x="4192" y="3175"/>
              <a:ext cx="1056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/>
                <a:t>address</a:t>
              </a:r>
            </a:p>
          </p:txBody>
        </p:sp>
        <p:sp>
          <p:nvSpPr>
            <p:cNvPr id="52241" name="Line 18"/>
            <p:cNvSpPr>
              <a:spLocks noChangeShapeType="1"/>
            </p:cNvSpPr>
            <p:nvPr/>
          </p:nvSpPr>
          <p:spPr bwMode="auto">
            <a:xfrm flipH="1">
              <a:off x="1554" y="3463"/>
              <a:ext cx="0" cy="23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2" name="Line 20"/>
            <p:cNvSpPr>
              <a:spLocks noChangeShapeType="1"/>
            </p:cNvSpPr>
            <p:nvPr/>
          </p:nvSpPr>
          <p:spPr bwMode="auto">
            <a:xfrm>
              <a:off x="2032" y="3847"/>
              <a:ext cx="288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3" name="Line 21"/>
            <p:cNvSpPr>
              <a:spLocks noChangeShapeType="1"/>
            </p:cNvSpPr>
            <p:nvPr/>
          </p:nvSpPr>
          <p:spPr bwMode="auto">
            <a:xfrm flipV="1">
              <a:off x="3472" y="3847"/>
              <a:ext cx="384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2244" name="Group 41"/>
            <p:cNvGrpSpPr>
              <a:grpSpLocks/>
            </p:cNvGrpSpPr>
            <p:nvPr/>
          </p:nvGrpSpPr>
          <p:grpSpPr bwMode="auto">
            <a:xfrm>
              <a:off x="3280" y="3175"/>
              <a:ext cx="768" cy="519"/>
              <a:chOff x="3143" y="3084"/>
              <a:chExt cx="768" cy="519"/>
            </a:xfrm>
          </p:grpSpPr>
          <p:sp>
            <p:nvSpPr>
              <p:cNvPr id="52249" name="Oval 14"/>
              <p:cNvSpPr>
                <a:spLocks noChangeArrowheads="1"/>
              </p:cNvSpPr>
              <p:nvPr/>
            </p:nvSpPr>
            <p:spPr bwMode="auto">
              <a:xfrm>
                <a:off x="3143" y="3084"/>
                <a:ext cx="768" cy="35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altLang="zh-CN" sz="2000" u="sng"/>
                  <a:t>name</a:t>
                </a:r>
              </a:p>
            </p:txBody>
          </p:sp>
          <p:sp>
            <p:nvSpPr>
              <p:cNvPr id="52250" name="Line 22"/>
              <p:cNvSpPr>
                <a:spLocks noChangeShapeType="1"/>
              </p:cNvSpPr>
              <p:nvPr/>
            </p:nvSpPr>
            <p:spPr bwMode="auto">
              <a:xfrm>
                <a:off x="3575" y="3468"/>
                <a:ext cx="288" cy="135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245" name="Line 23"/>
            <p:cNvSpPr>
              <a:spLocks noChangeShapeType="1"/>
            </p:cNvSpPr>
            <p:nvPr/>
          </p:nvSpPr>
          <p:spPr bwMode="auto">
            <a:xfrm flipH="1">
              <a:off x="4384" y="3559"/>
              <a:ext cx="288" cy="13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6" name="Arc 39"/>
            <p:cNvSpPr>
              <a:spLocks/>
            </p:cNvSpPr>
            <p:nvPr/>
          </p:nvSpPr>
          <p:spPr bwMode="auto">
            <a:xfrm rot="420000">
              <a:off x="3787" y="3802"/>
              <a:ext cx="68" cy="91"/>
            </a:xfrm>
            <a:custGeom>
              <a:avLst/>
              <a:gdLst>
                <a:gd name="T0" fmla="*/ 0 w 33599"/>
                <a:gd name="T1" fmla="*/ 0 h 43200"/>
                <a:gd name="T2" fmla="*/ 0 w 33599"/>
                <a:gd name="T3" fmla="*/ 0 h 43200"/>
                <a:gd name="T4" fmla="*/ 0 w 33599"/>
                <a:gd name="T5" fmla="*/ 0 h 43200"/>
                <a:gd name="T6" fmla="*/ 0 60000 65536"/>
                <a:gd name="T7" fmla="*/ 0 60000 65536"/>
                <a:gd name="T8" fmla="*/ 0 60000 65536"/>
                <a:gd name="T9" fmla="*/ 0 w 33599"/>
                <a:gd name="T10" fmla="*/ 0 h 43200"/>
                <a:gd name="T11" fmla="*/ 33599 w 3359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599" h="43200" fill="none" extrusionOk="0">
                  <a:moveTo>
                    <a:pt x="0" y="3639"/>
                  </a:moveTo>
                  <a:cubicBezTo>
                    <a:pt x="3551" y="1266"/>
                    <a:pt x="7727" y="-1"/>
                    <a:pt x="11999" y="0"/>
                  </a:cubicBezTo>
                  <a:cubicBezTo>
                    <a:pt x="23928" y="0"/>
                    <a:pt x="33599" y="9670"/>
                    <a:pt x="33599" y="21600"/>
                  </a:cubicBezTo>
                  <a:cubicBezTo>
                    <a:pt x="33599" y="33529"/>
                    <a:pt x="23928" y="43200"/>
                    <a:pt x="11999" y="43200"/>
                  </a:cubicBezTo>
                  <a:cubicBezTo>
                    <a:pt x="9677" y="43200"/>
                    <a:pt x="7370" y="42825"/>
                    <a:pt x="5168" y="42091"/>
                  </a:cubicBezTo>
                </a:path>
                <a:path w="33599" h="43200" stroke="0" extrusionOk="0">
                  <a:moveTo>
                    <a:pt x="0" y="3639"/>
                  </a:moveTo>
                  <a:cubicBezTo>
                    <a:pt x="3551" y="1266"/>
                    <a:pt x="7727" y="-1"/>
                    <a:pt x="11999" y="0"/>
                  </a:cubicBezTo>
                  <a:cubicBezTo>
                    <a:pt x="23928" y="0"/>
                    <a:pt x="33599" y="9670"/>
                    <a:pt x="33599" y="21600"/>
                  </a:cubicBezTo>
                  <a:cubicBezTo>
                    <a:pt x="33599" y="33529"/>
                    <a:pt x="23928" y="43200"/>
                    <a:pt x="11999" y="43200"/>
                  </a:cubicBezTo>
                  <a:cubicBezTo>
                    <a:pt x="9677" y="43200"/>
                    <a:pt x="7370" y="42825"/>
                    <a:pt x="5168" y="42091"/>
                  </a:cubicBezTo>
                  <a:lnTo>
                    <a:pt x="11999" y="21600"/>
                  </a:lnTo>
                  <a:close/>
                </a:path>
              </a:pathLst>
            </a:custGeom>
            <a:noFill/>
            <a:ln w="3175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Oval 47"/>
            <p:cNvSpPr>
              <a:spLocks noChangeArrowheads="1"/>
            </p:cNvSpPr>
            <p:nvPr/>
          </p:nvSpPr>
          <p:spPr bwMode="auto">
            <a:xfrm>
              <a:off x="1883" y="2795"/>
              <a:ext cx="1497" cy="39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/>
                <a:t>crewChief</a:t>
              </a:r>
            </a:p>
          </p:txBody>
        </p:sp>
        <p:sp>
          <p:nvSpPr>
            <p:cNvPr id="52248" name="Line 48"/>
            <p:cNvSpPr>
              <a:spLocks noChangeShapeType="1"/>
            </p:cNvSpPr>
            <p:nvPr/>
          </p:nvSpPr>
          <p:spPr bwMode="auto">
            <a:xfrm flipH="1">
              <a:off x="1928" y="3203"/>
              <a:ext cx="635" cy="49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0010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4.4 Weak Entity Sets</a:t>
            </a:r>
            <a:r>
              <a:rPr lang="en-US" altLang="zh-CN" b="1" dirty="0" smtClean="0"/>
              <a:t> </a:t>
            </a:r>
          </a:p>
        </p:txBody>
      </p:sp>
      <p:sp>
        <p:nvSpPr>
          <p:cNvPr id="52228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269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CC66"/>
                </a:solidFill>
              </a:rPr>
              <a:t>Entity sets fall into a hierarchy(</a:t>
            </a:r>
            <a:r>
              <a:rPr lang="zh-CN" altLang="en-US" b="1" dirty="0" smtClean="0">
                <a:solidFill>
                  <a:srgbClr val="FFCC66"/>
                </a:solidFill>
              </a:rPr>
              <a:t>层次</a:t>
            </a:r>
            <a:r>
              <a:rPr lang="en-US" altLang="zh-CN" b="1" dirty="0" smtClean="0">
                <a:solidFill>
                  <a:srgbClr val="FFCC66"/>
                </a:solidFill>
              </a:rPr>
              <a:t>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CC66"/>
                </a:solidFill>
              </a:rPr>
              <a:t>Example:</a:t>
            </a:r>
            <a:r>
              <a:rPr lang="en-US" altLang="zh-CN" b="1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 smtClean="0">
                <a:solidFill>
                  <a:srgbClr val="FFFF66"/>
                </a:solidFill>
              </a:rPr>
              <a:t>Studios</a:t>
            </a:r>
            <a:r>
              <a:rPr lang="en-US" altLang="zh-CN" b="1" dirty="0" smtClean="0">
                <a:solidFill>
                  <a:srgbClr val="FFFF66"/>
                </a:solidFill>
              </a:rPr>
              <a:t> and </a:t>
            </a:r>
            <a:r>
              <a:rPr lang="en-US" altLang="zh-CN" b="1" i="1" dirty="0" smtClean="0">
                <a:solidFill>
                  <a:srgbClr val="FFFF66"/>
                </a:solidFill>
              </a:rPr>
              <a:t>Crews</a:t>
            </a:r>
            <a:r>
              <a:rPr lang="en-US" altLang="zh-CN" b="1" dirty="0" smtClean="0">
                <a:solidFill>
                  <a:srgbClr val="FFFF66"/>
                </a:solidFill>
              </a:rPr>
              <a:t>; 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250825" y="4796656"/>
            <a:ext cx="1511300" cy="823912"/>
            <a:chOff x="3143" y="3084"/>
            <a:chExt cx="768" cy="519"/>
          </a:xfrm>
        </p:grpSpPr>
        <p:sp>
          <p:nvSpPr>
            <p:cNvPr id="52234" name="Oval 43"/>
            <p:cNvSpPr>
              <a:spLocks noChangeArrowheads="1"/>
            </p:cNvSpPr>
            <p:nvPr/>
          </p:nvSpPr>
          <p:spPr bwMode="auto">
            <a:xfrm>
              <a:off x="3143" y="3084"/>
              <a:ext cx="768" cy="396"/>
            </a:xfrm>
            <a:prstGeom prst="ellipse">
              <a:avLst/>
            </a:prstGeom>
            <a:noFill/>
            <a:ln w="254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400" u="sng">
                  <a:solidFill>
                    <a:srgbClr val="FFCC66"/>
                  </a:solidFill>
                </a:rPr>
                <a:t>name</a:t>
              </a:r>
            </a:p>
          </p:txBody>
        </p:sp>
        <p:sp>
          <p:nvSpPr>
            <p:cNvPr id="52235" name="Line 44"/>
            <p:cNvSpPr>
              <a:spLocks noChangeShapeType="1"/>
            </p:cNvSpPr>
            <p:nvPr/>
          </p:nvSpPr>
          <p:spPr bwMode="auto">
            <a:xfrm>
              <a:off x="3575" y="3468"/>
              <a:ext cx="288" cy="135"/>
            </a:xfrm>
            <a:prstGeom prst="line">
              <a:avLst/>
            </a:prstGeom>
            <a:noFill/>
            <a:ln w="254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0714" name="Rectangle 26"/>
          <p:cNvSpPr>
            <a:spLocks noChangeArrowheads="1"/>
          </p:cNvSpPr>
          <p:nvPr/>
        </p:nvSpPr>
        <p:spPr bwMode="auto">
          <a:xfrm>
            <a:off x="1792288" y="5445943"/>
            <a:ext cx="1338262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0715" name="AutoShape 27"/>
          <p:cNvSpPr>
            <a:spLocks noChangeArrowheads="1"/>
          </p:cNvSpPr>
          <p:nvPr/>
        </p:nvSpPr>
        <p:spPr bwMode="auto">
          <a:xfrm>
            <a:off x="3894138" y="5358631"/>
            <a:ext cx="1438275" cy="5270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40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74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4" grpId="0" animBg="1"/>
      <p:bldP spid="3707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145" descr="7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7117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416800" cy="6858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/>
              <a:t>4.5  From E/R Diagrams to Relational Designs</a:t>
            </a:r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842250" cy="45815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 smtClean="0">
                <a:solidFill>
                  <a:srgbClr val="FFFF66"/>
                </a:solidFill>
              </a:rPr>
              <a:t>Main idea: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b="1" dirty="0" smtClean="0"/>
              <a:t>Conversion from entity sets to relations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b="1" dirty="0" smtClean="0"/>
              <a:t>Conversion from relationships to relations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b="1" dirty="0" smtClean="0"/>
              <a:t>Handling  weak entity sets and subclasses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4.5.1  From Entity Sets to Relations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467600" cy="1247775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CC66"/>
                </a:solidFill>
              </a:rPr>
              <a:t>Entity sets -&gt; relations.</a:t>
            </a:r>
          </a:p>
          <a:p>
            <a:pPr lvl="1" eaLnBrk="1" hangingPunct="1"/>
            <a:r>
              <a:rPr lang="en-US" altLang="zh-CN" b="1" smtClean="0"/>
              <a:t>Attributes -&gt; attributes.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395288" y="2276475"/>
            <a:ext cx="8382000" cy="3676650"/>
            <a:chOff x="288" y="1341"/>
            <a:chExt cx="5280" cy="2316"/>
          </a:xfrm>
        </p:grpSpPr>
        <p:sp>
          <p:nvSpPr>
            <p:cNvPr id="63496" name="Rectangle 7"/>
            <p:cNvSpPr>
              <a:spLocks noChangeArrowheads="1"/>
            </p:cNvSpPr>
            <p:nvPr/>
          </p:nvSpPr>
          <p:spPr bwMode="auto">
            <a:xfrm>
              <a:off x="1488" y="2013"/>
              <a:ext cx="816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Movies</a:t>
              </a:r>
            </a:p>
          </p:txBody>
        </p:sp>
        <p:sp>
          <p:nvSpPr>
            <p:cNvPr id="63497" name="Oval 8"/>
            <p:cNvSpPr>
              <a:spLocks noChangeArrowheads="1"/>
            </p:cNvSpPr>
            <p:nvPr/>
          </p:nvSpPr>
          <p:spPr bwMode="auto">
            <a:xfrm>
              <a:off x="336" y="1341"/>
              <a:ext cx="76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u="sng"/>
                <a:t>title</a:t>
              </a:r>
            </a:p>
          </p:txBody>
        </p:sp>
        <p:sp>
          <p:nvSpPr>
            <p:cNvPr id="63498" name="Oval 9"/>
            <p:cNvSpPr>
              <a:spLocks noChangeArrowheads="1"/>
            </p:cNvSpPr>
            <p:nvPr/>
          </p:nvSpPr>
          <p:spPr bwMode="auto">
            <a:xfrm>
              <a:off x="1680" y="1341"/>
              <a:ext cx="76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u="sng"/>
                <a:t>year</a:t>
              </a:r>
            </a:p>
          </p:txBody>
        </p:sp>
        <p:sp>
          <p:nvSpPr>
            <p:cNvPr id="63499" name="Oval 10"/>
            <p:cNvSpPr>
              <a:spLocks noChangeArrowheads="1"/>
            </p:cNvSpPr>
            <p:nvPr/>
          </p:nvSpPr>
          <p:spPr bwMode="auto">
            <a:xfrm>
              <a:off x="288" y="2541"/>
              <a:ext cx="100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length</a:t>
              </a:r>
            </a:p>
          </p:txBody>
        </p:sp>
        <p:sp>
          <p:nvSpPr>
            <p:cNvPr id="63500" name="Oval 11"/>
            <p:cNvSpPr>
              <a:spLocks noChangeArrowheads="1"/>
            </p:cNvSpPr>
            <p:nvPr/>
          </p:nvSpPr>
          <p:spPr bwMode="auto">
            <a:xfrm>
              <a:off x="1344" y="2568"/>
              <a:ext cx="1056" cy="34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genre</a:t>
              </a:r>
            </a:p>
          </p:txBody>
        </p:sp>
        <p:sp>
          <p:nvSpPr>
            <p:cNvPr id="63501" name="AutoShape 12"/>
            <p:cNvSpPr>
              <a:spLocks noChangeArrowheads="1"/>
            </p:cNvSpPr>
            <p:nvPr/>
          </p:nvSpPr>
          <p:spPr bwMode="auto">
            <a:xfrm>
              <a:off x="2689" y="1917"/>
              <a:ext cx="1220" cy="454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Stars-in</a:t>
              </a:r>
            </a:p>
          </p:txBody>
        </p:sp>
        <p:sp>
          <p:nvSpPr>
            <p:cNvPr id="63502" name="AutoShape 13"/>
            <p:cNvSpPr>
              <a:spLocks noChangeArrowheads="1"/>
            </p:cNvSpPr>
            <p:nvPr/>
          </p:nvSpPr>
          <p:spPr bwMode="auto">
            <a:xfrm>
              <a:off x="2785" y="2685"/>
              <a:ext cx="980" cy="462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</a:rPr>
                <a:t>Owns</a:t>
              </a:r>
            </a:p>
          </p:txBody>
        </p:sp>
        <p:sp>
          <p:nvSpPr>
            <p:cNvPr id="63503" name="Rectangle 14"/>
            <p:cNvSpPr>
              <a:spLocks noChangeArrowheads="1"/>
            </p:cNvSpPr>
            <p:nvPr/>
          </p:nvSpPr>
          <p:spPr bwMode="auto">
            <a:xfrm>
              <a:off x="4128" y="2013"/>
              <a:ext cx="720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Stars</a:t>
              </a:r>
            </a:p>
          </p:txBody>
        </p:sp>
        <p:sp>
          <p:nvSpPr>
            <p:cNvPr id="63504" name="Rectangle 15"/>
            <p:cNvSpPr>
              <a:spLocks noChangeArrowheads="1"/>
            </p:cNvSpPr>
            <p:nvPr/>
          </p:nvSpPr>
          <p:spPr bwMode="auto">
            <a:xfrm>
              <a:off x="4128" y="2733"/>
              <a:ext cx="768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Studios</a:t>
              </a:r>
            </a:p>
          </p:txBody>
        </p:sp>
        <p:sp>
          <p:nvSpPr>
            <p:cNvPr id="63505" name="Oval 16"/>
            <p:cNvSpPr>
              <a:spLocks noChangeArrowheads="1"/>
            </p:cNvSpPr>
            <p:nvPr/>
          </p:nvSpPr>
          <p:spPr bwMode="auto">
            <a:xfrm>
              <a:off x="3504" y="1437"/>
              <a:ext cx="768" cy="3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u="sng"/>
                <a:t>name</a:t>
              </a:r>
            </a:p>
          </p:txBody>
        </p:sp>
        <p:sp>
          <p:nvSpPr>
            <p:cNvPr id="63506" name="Oval 17"/>
            <p:cNvSpPr>
              <a:spLocks noChangeArrowheads="1"/>
            </p:cNvSpPr>
            <p:nvPr/>
          </p:nvSpPr>
          <p:spPr bwMode="auto">
            <a:xfrm>
              <a:off x="4464" y="1437"/>
              <a:ext cx="1056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address</a:t>
              </a:r>
            </a:p>
          </p:txBody>
        </p:sp>
        <p:sp>
          <p:nvSpPr>
            <p:cNvPr id="63507" name="Oval 18"/>
            <p:cNvSpPr>
              <a:spLocks noChangeArrowheads="1"/>
            </p:cNvSpPr>
            <p:nvPr/>
          </p:nvSpPr>
          <p:spPr bwMode="auto">
            <a:xfrm>
              <a:off x="3552" y="3261"/>
              <a:ext cx="768" cy="3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u="sng"/>
                <a:t>name</a:t>
              </a:r>
            </a:p>
          </p:txBody>
        </p:sp>
        <p:sp>
          <p:nvSpPr>
            <p:cNvPr id="63508" name="Oval 19"/>
            <p:cNvSpPr>
              <a:spLocks noChangeArrowheads="1"/>
            </p:cNvSpPr>
            <p:nvPr/>
          </p:nvSpPr>
          <p:spPr bwMode="auto">
            <a:xfrm>
              <a:off x="4512" y="3261"/>
              <a:ext cx="1056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address</a:t>
              </a:r>
            </a:p>
          </p:txBody>
        </p:sp>
        <p:sp>
          <p:nvSpPr>
            <p:cNvPr id="63509" name="Line 20"/>
            <p:cNvSpPr>
              <a:spLocks noChangeShapeType="1"/>
            </p:cNvSpPr>
            <p:nvPr/>
          </p:nvSpPr>
          <p:spPr bwMode="auto">
            <a:xfrm>
              <a:off x="960" y="1680"/>
              <a:ext cx="528" cy="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0" name="Line 21"/>
            <p:cNvSpPr>
              <a:spLocks noChangeShapeType="1"/>
            </p:cNvSpPr>
            <p:nvPr/>
          </p:nvSpPr>
          <p:spPr bwMode="auto">
            <a:xfrm flipV="1">
              <a:off x="768" y="2304"/>
              <a:ext cx="72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Line 22"/>
            <p:cNvSpPr>
              <a:spLocks noChangeShapeType="1"/>
            </p:cNvSpPr>
            <p:nvPr/>
          </p:nvSpPr>
          <p:spPr bwMode="auto">
            <a:xfrm flipH="1">
              <a:off x="1872" y="1728"/>
              <a:ext cx="144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2" name="Line 23"/>
            <p:cNvSpPr>
              <a:spLocks noChangeShapeType="1"/>
            </p:cNvSpPr>
            <p:nvPr/>
          </p:nvSpPr>
          <p:spPr bwMode="auto">
            <a:xfrm>
              <a:off x="1872" y="230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Line 24"/>
            <p:cNvSpPr>
              <a:spLocks noChangeShapeType="1"/>
            </p:cNvSpPr>
            <p:nvPr/>
          </p:nvSpPr>
          <p:spPr bwMode="auto">
            <a:xfrm>
              <a:off x="2304" y="2160"/>
              <a:ext cx="432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4" name="Line 25"/>
            <p:cNvSpPr>
              <a:spLocks noChangeShapeType="1"/>
            </p:cNvSpPr>
            <p:nvPr/>
          </p:nvSpPr>
          <p:spPr bwMode="auto">
            <a:xfrm>
              <a:off x="3888" y="2160"/>
              <a:ext cx="240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Line 26"/>
            <p:cNvSpPr>
              <a:spLocks noChangeShapeType="1"/>
            </p:cNvSpPr>
            <p:nvPr/>
          </p:nvSpPr>
          <p:spPr bwMode="auto">
            <a:xfrm>
              <a:off x="2304" y="2256"/>
              <a:ext cx="480" cy="672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6" name="Line 27"/>
            <p:cNvSpPr>
              <a:spLocks noChangeShapeType="1"/>
            </p:cNvSpPr>
            <p:nvPr/>
          </p:nvSpPr>
          <p:spPr bwMode="auto">
            <a:xfrm>
              <a:off x="3744" y="2928"/>
              <a:ext cx="384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Line 28"/>
            <p:cNvSpPr>
              <a:spLocks noChangeShapeType="1"/>
            </p:cNvSpPr>
            <p:nvPr/>
          </p:nvSpPr>
          <p:spPr bwMode="auto">
            <a:xfrm>
              <a:off x="3936" y="1824"/>
              <a:ext cx="336" cy="19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8" name="Line 29"/>
            <p:cNvSpPr>
              <a:spLocks noChangeShapeType="1"/>
            </p:cNvSpPr>
            <p:nvPr/>
          </p:nvSpPr>
          <p:spPr bwMode="auto">
            <a:xfrm flipH="1">
              <a:off x="4656" y="1824"/>
              <a:ext cx="288" cy="19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Line 30"/>
            <p:cNvSpPr>
              <a:spLocks noChangeShapeType="1"/>
            </p:cNvSpPr>
            <p:nvPr/>
          </p:nvSpPr>
          <p:spPr bwMode="auto">
            <a:xfrm flipH="1">
              <a:off x="3936" y="3024"/>
              <a:ext cx="432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0" name="Line 31"/>
            <p:cNvSpPr>
              <a:spLocks noChangeShapeType="1"/>
            </p:cNvSpPr>
            <p:nvPr/>
          </p:nvSpPr>
          <p:spPr bwMode="auto">
            <a:xfrm>
              <a:off x="4560" y="3024"/>
              <a:ext cx="528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9504" name="Text Box 32"/>
          <p:cNvSpPr txBox="1">
            <a:spLocks noChangeArrowheads="1"/>
          </p:cNvSpPr>
          <p:nvPr/>
        </p:nvSpPr>
        <p:spPr bwMode="auto">
          <a:xfrm>
            <a:off x="395288" y="5300663"/>
            <a:ext cx="4321175" cy="1320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Movies (</a:t>
            </a:r>
            <a:r>
              <a:rPr lang="en-US" altLang="zh-CN" sz="2000" u="sng">
                <a:solidFill>
                  <a:srgbClr val="FFFF00"/>
                </a:solidFill>
              </a:rPr>
              <a:t>title, year</a:t>
            </a:r>
            <a:r>
              <a:rPr lang="en-US" altLang="zh-CN" sz="2000">
                <a:solidFill>
                  <a:srgbClr val="FFFF00"/>
                </a:solidFill>
              </a:rPr>
              <a:t>, length, genre)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Stars (</a:t>
            </a:r>
            <a:r>
              <a:rPr lang="en-US" altLang="zh-CN" sz="2000" u="sng">
                <a:solidFill>
                  <a:srgbClr val="FFFF00"/>
                </a:solidFill>
              </a:rPr>
              <a:t>name</a:t>
            </a:r>
            <a:r>
              <a:rPr lang="en-US" altLang="zh-CN" sz="2000">
                <a:solidFill>
                  <a:srgbClr val="FFFF00"/>
                </a:solidFill>
              </a:rPr>
              <a:t>, address)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Studios (</a:t>
            </a:r>
            <a:r>
              <a:rPr lang="en-US" altLang="zh-CN" sz="2000" u="sng">
                <a:solidFill>
                  <a:srgbClr val="FFFF00"/>
                </a:solidFill>
              </a:rPr>
              <a:t>name</a:t>
            </a:r>
            <a:r>
              <a:rPr lang="en-US" altLang="zh-CN" sz="2000">
                <a:solidFill>
                  <a:srgbClr val="FFFF00"/>
                </a:solidFill>
              </a:rPr>
              <a:t>, address)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9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9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5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70788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4.5.2 From E/R Relationships to Relations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351838" cy="172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How to convert multiway relationships to relations?</a:t>
            </a:r>
          </a:p>
          <a:p>
            <a:pPr lvl="1" eaLnBrk="1" hangingPunct="1"/>
            <a:r>
              <a:rPr lang="en-US" altLang="zh-CN" sz="2400" b="1" smtClean="0"/>
              <a:t>Convert multiway(</a:t>
            </a:r>
            <a:r>
              <a:rPr lang="zh-CN" altLang="en-US" sz="2400" b="1" smtClean="0"/>
              <a:t>多元</a:t>
            </a:r>
            <a:r>
              <a:rPr lang="en-US" altLang="zh-CN" sz="2400" b="1" smtClean="0"/>
              <a:t>) relationships to binary(</a:t>
            </a:r>
            <a:r>
              <a:rPr lang="zh-CN" altLang="en-US" sz="2400" b="1" smtClean="0"/>
              <a:t>二元</a:t>
            </a:r>
            <a:r>
              <a:rPr lang="en-US" altLang="zh-CN" sz="2400" b="1" smtClean="0"/>
              <a:t>) relationships firstly.</a:t>
            </a:r>
            <a:r>
              <a:rPr lang="en-US" altLang="zh-CN" sz="2400" smtClean="0"/>
              <a:t> </a:t>
            </a:r>
          </a:p>
        </p:txBody>
      </p:sp>
      <p:sp>
        <p:nvSpPr>
          <p:cNvPr id="490502" name="Rectangle 6"/>
          <p:cNvSpPr>
            <a:spLocks noChangeArrowheads="1"/>
          </p:cNvSpPr>
          <p:nvPr/>
        </p:nvSpPr>
        <p:spPr bwMode="auto">
          <a:xfrm>
            <a:off x="323850" y="2781300"/>
            <a:ext cx="82804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CN" sz="3200" dirty="0">
                <a:solidFill>
                  <a:srgbClr val="FFCC66"/>
                </a:solidFill>
              </a:rPr>
              <a:t>How to convert binary relationships to relations?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srgbClr val="FFFF66"/>
                </a:solidFill>
              </a:rPr>
              <a:t>It’s up </a:t>
            </a:r>
            <a:r>
              <a:rPr lang="en-US" altLang="zh-CN" dirty="0">
                <a:solidFill>
                  <a:srgbClr val="FFFF66"/>
                </a:solidFill>
              </a:rPr>
              <a:t>to multiplicity of the </a:t>
            </a:r>
            <a:r>
              <a:rPr lang="en-US" altLang="zh-CN" dirty="0" smtClean="0">
                <a:solidFill>
                  <a:srgbClr val="FFFF66"/>
                </a:solidFill>
              </a:rPr>
              <a:t>relationship.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CN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8597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4.5.2 From E/R Relationships to Relations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353425" cy="2087562"/>
          </a:xfrm>
        </p:spPr>
        <p:txBody>
          <a:bodyPr/>
          <a:lstStyle/>
          <a:p>
            <a:pPr marL="800100" lvl="1" indent="-3429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dirty="0">
                <a:solidFill>
                  <a:srgbClr val="FFCC66"/>
                </a:solidFill>
              </a:rPr>
              <a:t>A many-many relationship R from E1 to E2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dirty="0"/>
              <a:t>Convert R to a relation whose attributes are composed of </a:t>
            </a:r>
            <a:r>
              <a:rPr lang="en-US" altLang="zh-CN" dirty="0">
                <a:solidFill>
                  <a:srgbClr val="FFCCCC"/>
                </a:solidFill>
              </a:rPr>
              <a:t>the attributes of R and the key attributes of E1 and E2</a:t>
            </a:r>
            <a:r>
              <a:rPr lang="en-US" altLang="zh-CN" dirty="0" smtClean="0">
                <a:solidFill>
                  <a:srgbClr val="FFCCCC"/>
                </a:solidFill>
              </a:rPr>
              <a:t>.</a:t>
            </a:r>
          </a:p>
          <a:p>
            <a:pPr marL="800100" lvl="1" indent="-342900" eaLnBrk="1" hangingPunct="1">
              <a:lnSpc>
                <a:spcPct val="90000"/>
              </a:lnSpc>
            </a:pPr>
            <a:endParaRPr lang="en-US" altLang="zh-CN" dirty="0">
              <a:solidFill>
                <a:srgbClr val="FFCCCC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dirty="0" smtClean="0">
              <a:solidFill>
                <a:srgbClr val="FFCC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4.1  The Entity/Relationship Model 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78155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Times New Roman" pitchFamily="18" charset="0"/>
              <a:buChar char="–"/>
            </a:pPr>
            <a:r>
              <a:rPr lang="en-US" altLang="zh-CN" b="1" smtClean="0"/>
              <a:t>The E/R model(</a:t>
            </a:r>
            <a:r>
              <a:rPr lang="zh-CN" altLang="en-US" b="1" smtClean="0"/>
              <a:t>实体</a:t>
            </a:r>
            <a:r>
              <a:rPr lang="en-US" altLang="zh-CN" b="1" smtClean="0"/>
              <a:t>/</a:t>
            </a:r>
            <a:r>
              <a:rPr lang="zh-CN" altLang="en-US" b="1" smtClean="0"/>
              <a:t>联系模型</a:t>
            </a:r>
            <a:r>
              <a:rPr lang="en-US" altLang="zh-CN" b="1" smtClean="0"/>
              <a:t>) allows us to sketch database designs.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3200" b="1" smtClean="0"/>
              <a:t> Kinds of data and how they connect.</a:t>
            </a:r>
          </a:p>
          <a:p>
            <a:pPr lvl="1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3200" b="1" smtClean="0"/>
              <a:t> </a:t>
            </a:r>
            <a:r>
              <a:rPr lang="en-US" altLang="zh-CN" sz="3200" b="1" smtClean="0">
                <a:solidFill>
                  <a:srgbClr val="FFCCCC"/>
                </a:solidFill>
              </a:rPr>
              <a:t>Not how data changes.</a:t>
            </a:r>
          </a:p>
          <a:p>
            <a:pPr eaLnBrk="1" hangingPunct="1">
              <a:spcBef>
                <a:spcPct val="40000"/>
              </a:spcBef>
              <a:buFont typeface="Times New Roman" pitchFamily="18" charset="0"/>
              <a:buChar char="–"/>
            </a:pPr>
            <a:r>
              <a:rPr lang="en-US" altLang="zh-CN" b="1" smtClean="0"/>
              <a:t>Designs are pictures called </a:t>
            </a:r>
            <a:r>
              <a:rPr lang="en-US" altLang="zh-CN" b="1" i="1" smtClean="0">
                <a:solidFill>
                  <a:srgbClr val="FFCC66"/>
                </a:solidFill>
              </a:rPr>
              <a:t>entity-relationship diagrams(</a:t>
            </a:r>
            <a:r>
              <a:rPr lang="zh-CN" altLang="en-US" b="1" i="1" smtClean="0">
                <a:solidFill>
                  <a:srgbClr val="FFCC66"/>
                </a:solidFill>
              </a:rPr>
              <a:t>实体</a:t>
            </a:r>
            <a:r>
              <a:rPr lang="en-US" altLang="zh-CN" b="1" i="1" smtClean="0">
                <a:solidFill>
                  <a:srgbClr val="FFCC66"/>
                </a:solidFill>
              </a:rPr>
              <a:t>/</a:t>
            </a:r>
            <a:r>
              <a:rPr lang="zh-CN" altLang="en-US" b="1" i="1" smtClean="0">
                <a:solidFill>
                  <a:srgbClr val="FFCC66"/>
                </a:solidFill>
              </a:rPr>
              <a:t>联系图</a:t>
            </a:r>
            <a:r>
              <a:rPr lang="en-US" altLang="zh-CN" b="1" i="1" smtClean="0">
                <a:solidFill>
                  <a:srgbClr val="FFCC66"/>
                </a:solidFill>
              </a:rPr>
              <a:t>)</a:t>
            </a:r>
            <a:r>
              <a:rPr lang="en-US" altLang="zh-CN" b="1" smtClean="0">
                <a:solidFill>
                  <a:srgbClr val="FFCC6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8597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4.5.2 From E/R Relationships to Relations</a:t>
            </a: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395288" y="1196975"/>
            <a:ext cx="8382000" cy="3676650"/>
            <a:chOff x="288" y="1341"/>
            <a:chExt cx="5280" cy="2316"/>
          </a:xfrm>
        </p:grpSpPr>
        <p:sp>
          <p:nvSpPr>
            <p:cNvPr id="65544" name="Rectangle 6"/>
            <p:cNvSpPr>
              <a:spLocks noChangeArrowheads="1"/>
            </p:cNvSpPr>
            <p:nvPr/>
          </p:nvSpPr>
          <p:spPr bwMode="auto">
            <a:xfrm>
              <a:off x="1488" y="2013"/>
              <a:ext cx="816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Movies</a:t>
              </a:r>
            </a:p>
          </p:txBody>
        </p:sp>
        <p:sp>
          <p:nvSpPr>
            <p:cNvPr id="65545" name="Oval 7"/>
            <p:cNvSpPr>
              <a:spLocks noChangeArrowheads="1"/>
            </p:cNvSpPr>
            <p:nvPr/>
          </p:nvSpPr>
          <p:spPr bwMode="auto">
            <a:xfrm>
              <a:off x="336" y="1341"/>
              <a:ext cx="76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u="sng"/>
                <a:t>title</a:t>
              </a:r>
            </a:p>
          </p:txBody>
        </p:sp>
        <p:sp>
          <p:nvSpPr>
            <p:cNvPr id="65546" name="Oval 8"/>
            <p:cNvSpPr>
              <a:spLocks noChangeArrowheads="1"/>
            </p:cNvSpPr>
            <p:nvPr/>
          </p:nvSpPr>
          <p:spPr bwMode="auto">
            <a:xfrm>
              <a:off x="1680" y="1341"/>
              <a:ext cx="76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u="sng"/>
                <a:t>year</a:t>
              </a:r>
            </a:p>
          </p:txBody>
        </p:sp>
        <p:sp>
          <p:nvSpPr>
            <p:cNvPr id="65547" name="Oval 9"/>
            <p:cNvSpPr>
              <a:spLocks noChangeArrowheads="1"/>
            </p:cNvSpPr>
            <p:nvPr/>
          </p:nvSpPr>
          <p:spPr bwMode="auto">
            <a:xfrm>
              <a:off x="288" y="2541"/>
              <a:ext cx="100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length</a:t>
              </a:r>
            </a:p>
          </p:txBody>
        </p:sp>
        <p:sp>
          <p:nvSpPr>
            <p:cNvPr id="65548" name="Oval 10"/>
            <p:cNvSpPr>
              <a:spLocks noChangeArrowheads="1"/>
            </p:cNvSpPr>
            <p:nvPr/>
          </p:nvSpPr>
          <p:spPr bwMode="auto">
            <a:xfrm>
              <a:off x="1344" y="2568"/>
              <a:ext cx="1056" cy="34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genre</a:t>
              </a:r>
            </a:p>
          </p:txBody>
        </p:sp>
        <p:sp>
          <p:nvSpPr>
            <p:cNvPr id="65549" name="AutoShape 11"/>
            <p:cNvSpPr>
              <a:spLocks noChangeArrowheads="1"/>
            </p:cNvSpPr>
            <p:nvPr/>
          </p:nvSpPr>
          <p:spPr bwMode="auto">
            <a:xfrm>
              <a:off x="2689" y="1917"/>
              <a:ext cx="1220" cy="454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1"/>
                  </a:solidFill>
                </a:rPr>
                <a:t>Stars-in</a:t>
              </a:r>
            </a:p>
          </p:txBody>
        </p:sp>
        <p:sp>
          <p:nvSpPr>
            <p:cNvPr id="65550" name="AutoShape 12"/>
            <p:cNvSpPr>
              <a:spLocks noChangeArrowheads="1"/>
            </p:cNvSpPr>
            <p:nvPr/>
          </p:nvSpPr>
          <p:spPr bwMode="auto">
            <a:xfrm>
              <a:off x="2785" y="2685"/>
              <a:ext cx="980" cy="462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Owns</a:t>
              </a:r>
            </a:p>
          </p:txBody>
        </p:sp>
        <p:sp>
          <p:nvSpPr>
            <p:cNvPr id="65551" name="Rectangle 13"/>
            <p:cNvSpPr>
              <a:spLocks noChangeArrowheads="1"/>
            </p:cNvSpPr>
            <p:nvPr/>
          </p:nvSpPr>
          <p:spPr bwMode="auto">
            <a:xfrm>
              <a:off x="4128" y="2013"/>
              <a:ext cx="720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Stars</a:t>
              </a:r>
            </a:p>
          </p:txBody>
        </p:sp>
        <p:sp>
          <p:nvSpPr>
            <p:cNvPr id="65552" name="Rectangle 14"/>
            <p:cNvSpPr>
              <a:spLocks noChangeArrowheads="1"/>
            </p:cNvSpPr>
            <p:nvPr/>
          </p:nvSpPr>
          <p:spPr bwMode="auto">
            <a:xfrm>
              <a:off x="4128" y="2733"/>
              <a:ext cx="768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Studios</a:t>
              </a:r>
            </a:p>
          </p:txBody>
        </p:sp>
        <p:sp>
          <p:nvSpPr>
            <p:cNvPr id="65553" name="Oval 15"/>
            <p:cNvSpPr>
              <a:spLocks noChangeArrowheads="1"/>
            </p:cNvSpPr>
            <p:nvPr/>
          </p:nvSpPr>
          <p:spPr bwMode="auto">
            <a:xfrm>
              <a:off x="3504" y="1437"/>
              <a:ext cx="768" cy="3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u="sng"/>
                <a:t>name</a:t>
              </a:r>
            </a:p>
          </p:txBody>
        </p:sp>
        <p:sp>
          <p:nvSpPr>
            <p:cNvPr id="65554" name="Oval 16"/>
            <p:cNvSpPr>
              <a:spLocks noChangeArrowheads="1"/>
            </p:cNvSpPr>
            <p:nvPr/>
          </p:nvSpPr>
          <p:spPr bwMode="auto">
            <a:xfrm>
              <a:off x="4464" y="1437"/>
              <a:ext cx="1056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address</a:t>
              </a:r>
            </a:p>
          </p:txBody>
        </p:sp>
        <p:sp>
          <p:nvSpPr>
            <p:cNvPr id="65555" name="Oval 17"/>
            <p:cNvSpPr>
              <a:spLocks noChangeArrowheads="1"/>
            </p:cNvSpPr>
            <p:nvPr/>
          </p:nvSpPr>
          <p:spPr bwMode="auto">
            <a:xfrm>
              <a:off x="3552" y="3261"/>
              <a:ext cx="768" cy="3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u="sng"/>
                <a:t>name</a:t>
              </a:r>
            </a:p>
          </p:txBody>
        </p:sp>
        <p:sp>
          <p:nvSpPr>
            <p:cNvPr id="65556" name="Oval 18"/>
            <p:cNvSpPr>
              <a:spLocks noChangeArrowheads="1"/>
            </p:cNvSpPr>
            <p:nvPr/>
          </p:nvSpPr>
          <p:spPr bwMode="auto">
            <a:xfrm>
              <a:off x="4512" y="3261"/>
              <a:ext cx="1056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address</a:t>
              </a:r>
            </a:p>
          </p:txBody>
        </p:sp>
        <p:sp>
          <p:nvSpPr>
            <p:cNvPr id="65557" name="Line 19"/>
            <p:cNvSpPr>
              <a:spLocks noChangeShapeType="1"/>
            </p:cNvSpPr>
            <p:nvPr/>
          </p:nvSpPr>
          <p:spPr bwMode="auto">
            <a:xfrm>
              <a:off x="960" y="1680"/>
              <a:ext cx="528" cy="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8" name="Line 20"/>
            <p:cNvSpPr>
              <a:spLocks noChangeShapeType="1"/>
            </p:cNvSpPr>
            <p:nvPr/>
          </p:nvSpPr>
          <p:spPr bwMode="auto">
            <a:xfrm flipV="1">
              <a:off x="768" y="2304"/>
              <a:ext cx="72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9" name="Line 21"/>
            <p:cNvSpPr>
              <a:spLocks noChangeShapeType="1"/>
            </p:cNvSpPr>
            <p:nvPr/>
          </p:nvSpPr>
          <p:spPr bwMode="auto">
            <a:xfrm flipH="1">
              <a:off x="1872" y="1728"/>
              <a:ext cx="144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0" name="Line 22"/>
            <p:cNvSpPr>
              <a:spLocks noChangeShapeType="1"/>
            </p:cNvSpPr>
            <p:nvPr/>
          </p:nvSpPr>
          <p:spPr bwMode="auto">
            <a:xfrm>
              <a:off x="1872" y="230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Line 23"/>
            <p:cNvSpPr>
              <a:spLocks noChangeShapeType="1"/>
            </p:cNvSpPr>
            <p:nvPr/>
          </p:nvSpPr>
          <p:spPr bwMode="auto">
            <a:xfrm>
              <a:off x="2304" y="2160"/>
              <a:ext cx="432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2" name="Line 24"/>
            <p:cNvSpPr>
              <a:spLocks noChangeShapeType="1"/>
            </p:cNvSpPr>
            <p:nvPr/>
          </p:nvSpPr>
          <p:spPr bwMode="auto">
            <a:xfrm>
              <a:off x="3888" y="2160"/>
              <a:ext cx="240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Line 25"/>
            <p:cNvSpPr>
              <a:spLocks noChangeShapeType="1"/>
            </p:cNvSpPr>
            <p:nvPr/>
          </p:nvSpPr>
          <p:spPr bwMode="auto">
            <a:xfrm>
              <a:off x="2304" y="2256"/>
              <a:ext cx="480" cy="672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4" name="Line 26"/>
            <p:cNvSpPr>
              <a:spLocks noChangeShapeType="1"/>
            </p:cNvSpPr>
            <p:nvPr/>
          </p:nvSpPr>
          <p:spPr bwMode="auto">
            <a:xfrm>
              <a:off x="3744" y="2928"/>
              <a:ext cx="384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Line 27"/>
            <p:cNvSpPr>
              <a:spLocks noChangeShapeType="1"/>
            </p:cNvSpPr>
            <p:nvPr/>
          </p:nvSpPr>
          <p:spPr bwMode="auto">
            <a:xfrm>
              <a:off x="3936" y="1824"/>
              <a:ext cx="336" cy="19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6" name="Line 28"/>
            <p:cNvSpPr>
              <a:spLocks noChangeShapeType="1"/>
            </p:cNvSpPr>
            <p:nvPr/>
          </p:nvSpPr>
          <p:spPr bwMode="auto">
            <a:xfrm flipH="1">
              <a:off x="4656" y="1824"/>
              <a:ext cx="288" cy="19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Line 29"/>
            <p:cNvSpPr>
              <a:spLocks noChangeShapeType="1"/>
            </p:cNvSpPr>
            <p:nvPr/>
          </p:nvSpPr>
          <p:spPr bwMode="auto">
            <a:xfrm flipH="1">
              <a:off x="3936" y="3024"/>
              <a:ext cx="432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8" name="Line 30"/>
            <p:cNvSpPr>
              <a:spLocks noChangeShapeType="1"/>
            </p:cNvSpPr>
            <p:nvPr/>
          </p:nvSpPr>
          <p:spPr bwMode="auto">
            <a:xfrm>
              <a:off x="4560" y="3024"/>
              <a:ext cx="528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542" name="Text Box 31"/>
          <p:cNvSpPr txBox="1">
            <a:spLocks noChangeArrowheads="1"/>
          </p:cNvSpPr>
          <p:nvPr/>
        </p:nvSpPr>
        <p:spPr bwMode="auto">
          <a:xfrm>
            <a:off x="250825" y="4581525"/>
            <a:ext cx="43211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Movies (</a:t>
            </a:r>
            <a:r>
              <a:rPr lang="en-US" altLang="zh-CN" sz="2000" u="sng" dirty="0">
                <a:solidFill>
                  <a:srgbClr val="FFFF00"/>
                </a:solidFill>
              </a:rPr>
              <a:t>title, year</a:t>
            </a:r>
            <a:r>
              <a:rPr lang="en-US" altLang="zh-CN" sz="2000" dirty="0">
                <a:solidFill>
                  <a:srgbClr val="FFFF00"/>
                </a:solidFill>
              </a:rPr>
              <a:t>, length, genre)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Stars (</a:t>
            </a:r>
            <a:r>
              <a:rPr lang="en-US" altLang="zh-CN" sz="2000" u="sng" dirty="0">
                <a:solidFill>
                  <a:srgbClr val="FFFF00"/>
                </a:solidFill>
              </a:rPr>
              <a:t>name</a:t>
            </a:r>
            <a:r>
              <a:rPr lang="en-US" altLang="zh-CN" sz="2000" dirty="0">
                <a:solidFill>
                  <a:srgbClr val="FFFF00"/>
                </a:solidFill>
              </a:rPr>
              <a:t>, address)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Studios (</a:t>
            </a:r>
            <a:r>
              <a:rPr lang="en-US" altLang="zh-CN" sz="2000" u="sng" dirty="0">
                <a:solidFill>
                  <a:srgbClr val="FFFF00"/>
                </a:solidFill>
              </a:rPr>
              <a:t>name</a:t>
            </a:r>
            <a:r>
              <a:rPr lang="en-US" altLang="zh-CN" sz="2000" dirty="0">
                <a:solidFill>
                  <a:srgbClr val="FFFF00"/>
                </a:solidFill>
              </a:rPr>
              <a:t>, address)</a:t>
            </a:r>
          </a:p>
        </p:txBody>
      </p:sp>
      <p:sp>
        <p:nvSpPr>
          <p:cNvPr id="491552" name="Text Box 32"/>
          <p:cNvSpPr txBox="1">
            <a:spLocks noChangeArrowheads="1"/>
          </p:cNvSpPr>
          <p:nvPr/>
        </p:nvSpPr>
        <p:spPr bwMode="auto">
          <a:xfrm>
            <a:off x="250825" y="5949950"/>
            <a:ext cx="432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Stars-in (</a:t>
            </a:r>
            <a:r>
              <a:rPr lang="en-US" altLang="zh-CN" sz="2000" u="sng" dirty="0"/>
              <a:t>title, year, </a:t>
            </a:r>
            <a:r>
              <a:rPr lang="en-US" altLang="zh-CN" sz="2000" u="sng" dirty="0" err="1"/>
              <a:t>starName</a:t>
            </a:r>
            <a:r>
              <a:rPr lang="en-US" altLang="zh-CN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8597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4.5.2 From E/R Relationships to Relations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353425" cy="2087562"/>
          </a:xfrm>
        </p:spPr>
        <p:txBody>
          <a:bodyPr/>
          <a:lstStyle/>
          <a:p>
            <a:pPr marL="800100" lvl="1" indent="-342900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solidFill>
                  <a:srgbClr val="FFCC66"/>
                </a:solidFill>
              </a:rPr>
              <a:t>2. A many-one relationship R from E1 to E2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dirty="0" smtClean="0"/>
              <a:t>R can be converted to a relation(but not must be). 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rgbClr val="FFCCCC"/>
                </a:solidFill>
              </a:rPr>
              <a:t>Add the key attributes of E2 to the relation E1.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dirty="0" smtClean="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8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8597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4.5.2 From E/R Relationships to Relations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67589" name="Group 5"/>
          <p:cNvGrpSpPr>
            <a:grpSpLocks/>
          </p:cNvGrpSpPr>
          <p:nvPr/>
        </p:nvGrpSpPr>
        <p:grpSpPr bwMode="auto">
          <a:xfrm>
            <a:off x="323850" y="1196975"/>
            <a:ext cx="8382000" cy="3676650"/>
            <a:chOff x="288" y="1341"/>
            <a:chExt cx="5280" cy="2316"/>
          </a:xfrm>
        </p:grpSpPr>
        <p:sp>
          <p:nvSpPr>
            <p:cNvPr id="67593" name="Rectangle 6"/>
            <p:cNvSpPr>
              <a:spLocks noChangeArrowheads="1"/>
            </p:cNvSpPr>
            <p:nvPr/>
          </p:nvSpPr>
          <p:spPr bwMode="auto">
            <a:xfrm>
              <a:off x="1488" y="2013"/>
              <a:ext cx="816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Movies</a:t>
              </a:r>
            </a:p>
          </p:txBody>
        </p:sp>
        <p:sp>
          <p:nvSpPr>
            <p:cNvPr id="67594" name="Oval 7"/>
            <p:cNvSpPr>
              <a:spLocks noChangeArrowheads="1"/>
            </p:cNvSpPr>
            <p:nvPr/>
          </p:nvSpPr>
          <p:spPr bwMode="auto">
            <a:xfrm>
              <a:off x="336" y="1341"/>
              <a:ext cx="76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u="sng"/>
                <a:t>title</a:t>
              </a:r>
            </a:p>
          </p:txBody>
        </p:sp>
        <p:sp>
          <p:nvSpPr>
            <p:cNvPr id="67595" name="Oval 8"/>
            <p:cNvSpPr>
              <a:spLocks noChangeArrowheads="1"/>
            </p:cNvSpPr>
            <p:nvPr/>
          </p:nvSpPr>
          <p:spPr bwMode="auto">
            <a:xfrm>
              <a:off x="1680" y="1341"/>
              <a:ext cx="76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u="sng"/>
                <a:t>year</a:t>
              </a:r>
            </a:p>
          </p:txBody>
        </p:sp>
        <p:sp>
          <p:nvSpPr>
            <p:cNvPr id="67596" name="Oval 9"/>
            <p:cNvSpPr>
              <a:spLocks noChangeArrowheads="1"/>
            </p:cNvSpPr>
            <p:nvPr/>
          </p:nvSpPr>
          <p:spPr bwMode="auto">
            <a:xfrm>
              <a:off x="288" y="2541"/>
              <a:ext cx="100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length</a:t>
              </a:r>
            </a:p>
          </p:txBody>
        </p:sp>
        <p:sp>
          <p:nvSpPr>
            <p:cNvPr id="67597" name="Oval 10"/>
            <p:cNvSpPr>
              <a:spLocks noChangeArrowheads="1"/>
            </p:cNvSpPr>
            <p:nvPr/>
          </p:nvSpPr>
          <p:spPr bwMode="auto">
            <a:xfrm>
              <a:off x="1344" y="2568"/>
              <a:ext cx="1056" cy="34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genre</a:t>
              </a:r>
            </a:p>
          </p:txBody>
        </p:sp>
        <p:sp>
          <p:nvSpPr>
            <p:cNvPr id="67598" name="AutoShape 11"/>
            <p:cNvSpPr>
              <a:spLocks noChangeArrowheads="1"/>
            </p:cNvSpPr>
            <p:nvPr/>
          </p:nvSpPr>
          <p:spPr bwMode="auto">
            <a:xfrm>
              <a:off x="2689" y="1917"/>
              <a:ext cx="1220" cy="454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</a:rPr>
                <a:t>Stars-in</a:t>
              </a:r>
            </a:p>
          </p:txBody>
        </p:sp>
        <p:sp>
          <p:nvSpPr>
            <p:cNvPr id="67599" name="AutoShape 12"/>
            <p:cNvSpPr>
              <a:spLocks noChangeArrowheads="1"/>
            </p:cNvSpPr>
            <p:nvPr/>
          </p:nvSpPr>
          <p:spPr bwMode="auto">
            <a:xfrm>
              <a:off x="2785" y="2685"/>
              <a:ext cx="980" cy="462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</a:rPr>
                <a:t>Owns</a:t>
              </a:r>
            </a:p>
          </p:txBody>
        </p:sp>
        <p:sp>
          <p:nvSpPr>
            <p:cNvPr id="67600" name="Rectangle 13"/>
            <p:cNvSpPr>
              <a:spLocks noChangeArrowheads="1"/>
            </p:cNvSpPr>
            <p:nvPr/>
          </p:nvSpPr>
          <p:spPr bwMode="auto">
            <a:xfrm>
              <a:off x="4128" y="2013"/>
              <a:ext cx="720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Stars</a:t>
              </a:r>
            </a:p>
          </p:txBody>
        </p:sp>
        <p:sp>
          <p:nvSpPr>
            <p:cNvPr id="67601" name="Rectangle 14"/>
            <p:cNvSpPr>
              <a:spLocks noChangeArrowheads="1"/>
            </p:cNvSpPr>
            <p:nvPr/>
          </p:nvSpPr>
          <p:spPr bwMode="auto">
            <a:xfrm>
              <a:off x="4128" y="2733"/>
              <a:ext cx="768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Studios</a:t>
              </a:r>
            </a:p>
          </p:txBody>
        </p:sp>
        <p:sp>
          <p:nvSpPr>
            <p:cNvPr id="67602" name="Oval 15"/>
            <p:cNvSpPr>
              <a:spLocks noChangeArrowheads="1"/>
            </p:cNvSpPr>
            <p:nvPr/>
          </p:nvSpPr>
          <p:spPr bwMode="auto">
            <a:xfrm>
              <a:off x="3504" y="1437"/>
              <a:ext cx="768" cy="3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u="sng"/>
                <a:t>name</a:t>
              </a:r>
            </a:p>
          </p:txBody>
        </p:sp>
        <p:sp>
          <p:nvSpPr>
            <p:cNvPr id="67603" name="Oval 16"/>
            <p:cNvSpPr>
              <a:spLocks noChangeArrowheads="1"/>
            </p:cNvSpPr>
            <p:nvPr/>
          </p:nvSpPr>
          <p:spPr bwMode="auto">
            <a:xfrm>
              <a:off x="4464" y="1437"/>
              <a:ext cx="1056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address</a:t>
              </a:r>
            </a:p>
          </p:txBody>
        </p:sp>
        <p:sp>
          <p:nvSpPr>
            <p:cNvPr id="67604" name="Oval 17"/>
            <p:cNvSpPr>
              <a:spLocks noChangeArrowheads="1"/>
            </p:cNvSpPr>
            <p:nvPr/>
          </p:nvSpPr>
          <p:spPr bwMode="auto">
            <a:xfrm>
              <a:off x="3552" y="3261"/>
              <a:ext cx="768" cy="3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u="sng"/>
                <a:t>name</a:t>
              </a:r>
            </a:p>
          </p:txBody>
        </p:sp>
        <p:sp>
          <p:nvSpPr>
            <p:cNvPr id="67605" name="Oval 18"/>
            <p:cNvSpPr>
              <a:spLocks noChangeArrowheads="1"/>
            </p:cNvSpPr>
            <p:nvPr/>
          </p:nvSpPr>
          <p:spPr bwMode="auto">
            <a:xfrm>
              <a:off x="4512" y="3261"/>
              <a:ext cx="1056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address</a:t>
              </a:r>
            </a:p>
          </p:txBody>
        </p:sp>
        <p:sp>
          <p:nvSpPr>
            <p:cNvPr id="67606" name="Line 19"/>
            <p:cNvSpPr>
              <a:spLocks noChangeShapeType="1"/>
            </p:cNvSpPr>
            <p:nvPr/>
          </p:nvSpPr>
          <p:spPr bwMode="auto">
            <a:xfrm>
              <a:off x="960" y="1680"/>
              <a:ext cx="528" cy="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7" name="Line 20"/>
            <p:cNvSpPr>
              <a:spLocks noChangeShapeType="1"/>
            </p:cNvSpPr>
            <p:nvPr/>
          </p:nvSpPr>
          <p:spPr bwMode="auto">
            <a:xfrm flipV="1">
              <a:off x="768" y="2304"/>
              <a:ext cx="72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8" name="Line 21"/>
            <p:cNvSpPr>
              <a:spLocks noChangeShapeType="1"/>
            </p:cNvSpPr>
            <p:nvPr/>
          </p:nvSpPr>
          <p:spPr bwMode="auto">
            <a:xfrm flipH="1">
              <a:off x="1872" y="1728"/>
              <a:ext cx="144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9" name="Line 22"/>
            <p:cNvSpPr>
              <a:spLocks noChangeShapeType="1"/>
            </p:cNvSpPr>
            <p:nvPr/>
          </p:nvSpPr>
          <p:spPr bwMode="auto">
            <a:xfrm>
              <a:off x="1872" y="2304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0" name="Line 23"/>
            <p:cNvSpPr>
              <a:spLocks noChangeShapeType="1"/>
            </p:cNvSpPr>
            <p:nvPr/>
          </p:nvSpPr>
          <p:spPr bwMode="auto">
            <a:xfrm>
              <a:off x="2304" y="2160"/>
              <a:ext cx="432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1" name="Line 24"/>
            <p:cNvSpPr>
              <a:spLocks noChangeShapeType="1"/>
            </p:cNvSpPr>
            <p:nvPr/>
          </p:nvSpPr>
          <p:spPr bwMode="auto">
            <a:xfrm>
              <a:off x="3888" y="2160"/>
              <a:ext cx="240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2" name="Line 25"/>
            <p:cNvSpPr>
              <a:spLocks noChangeShapeType="1"/>
            </p:cNvSpPr>
            <p:nvPr/>
          </p:nvSpPr>
          <p:spPr bwMode="auto">
            <a:xfrm>
              <a:off x="2304" y="2256"/>
              <a:ext cx="480" cy="672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3" name="Line 26"/>
            <p:cNvSpPr>
              <a:spLocks noChangeShapeType="1"/>
            </p:cNvSpPr>
            <p:nvPr/>
          </p:nvSpPr>
          <p:spPr bwMode="auto">
            <a:xfrm>
              <a:off x="3744" y="2928"/>
              <a:ext cx="384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4" name="Line 27"/>
            <p:cNvSpPr>
              <a:spLocks noChangeShapeType="1"/>
            </p:cNvSpPr>
            <p:nvPr/>
          </p:nvSpPr>
          <p:spPr bwMode="auto">
            <a:xfrm>
              <a:off x="3936" y="1824"/>
              <a:ext cx="336" cy="19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5" name="Line 28"/>
            <p:cNvSpPr>
              <a:spLocks noChangeShapeType="1"/>
            </p:cNvSpPr>
            <p:nvPr/>
          </p:nvSpPr>
          <p:spPr bwMode="auto">
            <a:xfrm flipH="1">
              <a:off x="4656" y="1824"/>
              <a:ext cx="288" cy="19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6" name="Line 29"/>
            <p:cNvSpPr>
              <a:spLocks noChangeShapeType="1"/>
            </p:cNvSpPr>
            <p:nvPr/>
          </p:nvSpPr>
          <p:spPr bwMode="auto">
            <a:xfrm flipH="1">
              <a:off x="3936" y="3024"/>
              <a:ext cx="432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7" name="Line 30"/>
            <p:cNvSpPr>
              <a:spLocks noChangeShapeType="1"/>
            </p:cNvSpPr>
            <p:nvPr/>
          </p:nvSpPr>
          <p:spPr bwMode="auto">
            <a:xfrm>
              <a:off x="4560" y="3024"/>
              <a:ext cx="528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93599" name="Text Box 31"/>
          <p:cNvSpPr txBox="1">
            <a:spLocks noChangeArrowheads="1"/>
          </p:cNvSpPr>
          <p:nvPr/>
        </p:nvSpPr>
        <p:spPr bwMode="auto">
          <a:xfrm>
            <a:off x="250825" y="4797425"/>
            <a:ext cx="4826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Movies (</a:t>
            </a:r>
            <a:r>
              <a:rPr lang="en-US" altLang="zh-CN" sz="2000" u="sng">
                <a:solidFill>
                  <a:srgbClr val="FFFF00"/>
                </a:solidFill>
              </a:rPr>
              <a:t>title, year</a:t>
            </a:r>
            <a:r>
              <a:rPr lang="en-US" altLang="zh-CN" sz="2000">
                <a:solidFill>
                  <a:srgbClr val="FFFF00"/>
                </a:solidFill>
              </a:rPr>
              <a:t>, length, genre)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Stars (</a:t>
            </a:r>
            <a:r>
              <a:rPr lang="en-US" altLang="zh-CN" sz="2000" u="sng">
                <a:solidFill>
                  <a:srgbClr val="FFFF00"/>
                </a:solidFill>
              </a:rPr>
              <a:t>name</a:t>
            </a:r>
            <a:r>
              <a:rPr lang="en-US" altLang="zh-CN" sz="2000">
                <a:solidFill>
                  <a:srgbClr val="FFFF00"/>
                </a:solidFill>
              </a:rPr>
              <a:t>, address)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Studios (</a:t>
            </a:r>
            <a:r>
              <a:rPr lang="en-US" altLang="zh-CN" sz="2000" u="sng">
                <a:solidFill>
                  <a:srgbClr val="FFFF00"/>
                </a:solidFill>
              </a:rPr>
              <a:t>name</a:t>
            </a:r>
            <a:r>
              <a:rPr lang="en-US" altLang="zh-CN" sz="2000">
                <a:solidFill>
                  <a:srgbClr val="FFFF00"/>
                </a:solidFill>
              </a:rPr>
              <a:t>, address)</a:t>
            </a:r>
          </a:p>
        </p:txBody>
      </p:sp>
      <p:sp>
        <p:nvSpPr>
          <p:cNvPr id="67591" name="Text Box 32"/>
          <p:cNvSpPr txBox="1">
            <a:spLocks noChangeArrowheads="1"/>
          </p:cNvSpPr>
          <p:nvPr/>
        </p:nvSpPr>
        <p:spPr bwMode="auto">
          <a:xfrm>
            <a:off x="250825" y="6165850"/>
            <a:ext cx="432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FF00"/>
                </a:solidFill>
              </a:rPr>
              <a:t>Stars-in (</a:t>
            </a:r>
            <a:r>
              <a:rPr lang="en-US" altLang="zh-CN" sz="2000" u="sng">
                <a:solidFill>
                  <a:srgbClr val="FFFF00"/>
                </a:solidFill>
              </a:rPr>
              <a:t>title, year, starName</a:t>
            </a:r>
            <a:r>
              <a:rPr lang="en-US" altLang="zh-CN" sz="200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93601" name="Text Box 33"/>
          <p:cNvSpPr txBox="1">
            <a:spLocks noChangeArrowheads="1"/>
          </p:cNvSpPr>
          <p:nvPr/>
        </p:nvSpPr>
        <p:spPr bwMode="auto">
          <a:xfrm>
            <a:off x="250825" y="4797425"/>
            <a:ext cx="568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</a:rPr>
              <a:t>Movies (</a:t>
            </a:r>
            <a:r>
              <a:rPr lang="en-US" altLang="zh-CN" sz="2000" u="sng" dirty="0">
                <a:solidFill>
                  <a:srgbClr val="FFFF00"/>
                </a:solidFill>
              </a:rPr>
              <a:t>title, year</a:t>
            </a:r>
            <a:r>
              <a:rPr lang="en-US" altLang="zh-CN" sz="2000" dirty="0">
                <a:solidFill>
                  <a:srgbClr val="FFFF00"/>
                </a:solidFill>
              </a:rPr>
              <a:t>, length, genre,</a:t>
            </a:r>
            <a:r>
              <a:rPr lang="en-US" altLang="zh-CN" sz="2000" dirty="0">
                <a:solidFill>
                  <a:srgbClr val="FF99FF"/>
                </a:solidFill>
              </a:rPr>
              <a:t> </a:t>
            </a:r>
            <a:r>
              <a:rPr lang="en-US" altLang="zh-CN" sz="2000" dirty="0" err="1"/>
              <a:t>studiosName</a:t>
            </a:r>
            <a:r>
              <a:rPr lang="en-US" altLang="zh-CN" sz="2000" dirty="0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9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9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9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3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3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6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4.5.2 From E/R Relationships to Relations</a:t>
            </a:r>
          </a:p>
        </p:txBody>
      </p:sp>
      <p:sp>
        <p:nvSpPr>
          <p:cNvPr id="6861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064500" cy="352742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CC66"/>
                </a:solidFill>
              </a:rPr>
              <a:t>3. A one-one relationship R from E1 to E2</a:t>
            </a:r>
          </a:p>
          <a:p>
            <a:pPr lvl="1" eaLnBrk="1" hangingPunct="1"/>
            <a:r>
              <a:rPr lang="en-US" altLang="zh-CN" sz="2400" b="1" dirty="0" smtClean="0"/>
              <a:t>R can be converted to a relation, but usually not.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FF66"/>
                </a:solidFill>
              </a:rPr>
              <a:t>There are two ways:</a:t>
            </a:r>
          </a:p>
          <a:p>
            <a:pPr lvl="1" eaLnBrk="1" hangingPunct="1"/>
            <a:r>
              <a:rPr lang="en-US" altLang="zh-CN" sz="2400" b="1" dirty="0" smtClean="0"/>
              <a:t>Add the key attributes of E2 to the relation E1.</a:t>
            </a:r>
          </a:p>
          <a:p>
            <a:pPr lvl="1" eaLnBrk="1" hangingPunct="1"/>
            <a:r>
              <a:rPr lang="en-US" altLang="zh-CN" sz="2400" b="1" dirty="0" smtClean="0"/>
              <a:t>Add the key attributes of E1 to the relation E2.</a:t>
            </a:r>
          </a:p>
          <a:p>
            <a:pPr lvl="1" eaLnBrk="1" hangingPunct="1"/>
            <a:r>
              <a:rPr lang="en-US" altLang="zh-CN" sz="2400" b="1" dirty="0" smtClean="0"/>
              <a:t>An one-one relationships may be merged into another.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91513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4.5.2 From E/R Relationships to Relations</a:t>
            </a:r>
          </a:p>
        </p:txBody>
      </p:sp>
      <p:sp>
        <p:nvSpPr>
          <p:cNvPr id="6963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496300" cy="1584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smtClean="0"/>
              <a:t>    If one entity set is involved several times in a relationship, in different roles, or the same attribute name appear twice or more in a relation, then </a:t>
            </a:r>
            <a:r>
              <a:rPr lang="en-US" altLang="zh-CN" sz="2800" b="1" smtClean="0">
                <a:solidFill>
                  <a:srgbClr val="FFCC66"/>
                </a:solidFill>
              </a:rPr>
              <a:t>we need to rename to avoid duplication.</a:t>
            </a:r>
            <a:r>
              <a:rPr lang="en-US" altLang="zh-CN" sz="2800" b="1" smtClean="0"/>
              <a:t> </a:t>
            </a:r>
            <a:endParaRPr lang="en-US" altLang="zh-CN" sz="2800" b="1" smtClean="0">
              <a:solidFill>
                <a:srgbClr val="FFFF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40200" y="2781300"/>
            <a:ext cx="4732338" cy="1711325"/>
            <a:chOff x="474" y="2523"/>
            <a:chExt cx="2981" cy="1078"/>
          </a:xfrm>
        </p:grpSpPr>
        <p:sp>
          <p:nvSpPr>
            <p:cNvPr id="69642" name="AutoShape 7"/>
            <p:cNvSpPr>
              <a:spLocks noChangeArrowheads="1"/>
            </p:cNvSpPr>
            <p:nvPr/>
          </p:nvSpPr>
          <p:spPr bwMode="auto">
            <a:xfrm>
              <a:off x="474" y="2931"/>
              <a:ext cx="1664" cy="530"/>
            </a:xfrm>
            <a:prstGeom prst="diamond">
              <a:avLst/>
            </a:prstGeom>
            <a:solidFill>
              <a:srgbClr val="FFCCCC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Sequel-of</a:t>
              </a:r>
            </a:p>
          </p:txBody>
        </p:sp>
        <p:sp>
          <p:nvSpPr>
            <p:cNvPr id="69643" name="Rectangle 8"/>
            <p:cNvSpPr>
              <a:spLocks noChangeArrowheads="1"/>
            </p:cNvSpPr>
            <p:nvPr/>
          </p:nvSpPr>
          <p:spPr bwMode="auto">
            <a:xfrm>
              <a:off x="2741" y="3022"/>
              <a:ext cx="714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Movies</a:t>
              </a:r>
            </a:p>
          </p:txBody>
        </p:sp>
        <p:cxnSp>
          <p:nvCxnSpPr>
            <p:cNvPr id="69644" name="AutoShape 9"/>
            <p:cNvCxnSpPr>
              <a:cxnSpLocks noChangeShapeType="1"/>
              <a:stCxn id="69642" idx="0"/>
              <a:endCxn id="69643" idx="0"/>
            </p:cNvCxnSpPr>
            <p:nvPr/>
          </p:nvCxnSpPr>
          <p:spPr bwMode="auto">
            <a:xfrm rot="5400000" flipV="1">
              <a:off x="2156" y="2082"/>
              <a:ext cx="92" cy="1793"/>
            </a:xfrm>
            <a:prstGeom prst="curvedConnector3">
              <a:avLst>
                <a:gd name="adj1" fmla="val -156523"/>
              </a:avLst>
            </a:prstGeom>
            <a:noFill/>
            <a:ln w="31750">
              <a:solidFill>
                <a:schemeClr val="bg1"/>
              </a:solidFill>
              <a:round/>
              <a:headEnd/>
              <a:tailEnd type="triangle" w="med" len="lg"/>
            </a:ln>
          </p:spPr>
        </p:cxnSp>
        <p:cxnSp>
          <p:nvCxnSpPr>
            <p:cNvPr id="69645" name="AutoShape 10"/>
            <p:cNvCxnSpPr>
              <a:cxnSpLocks noChangeShapeType="1"/>
              <a:stCxn id="69642" idx="2"/>
              <a:endCxn id="69643" idx="2"/>
            </p:cNvCxnSpPr>
            <p:nvPr/>
          </p:nvCxnSpPr>
          <p:spPr bwMode="auto">
            <a:xfrm rot="5400000" flipH="1" flipV="1">
              <a:off x="2133" y="2491"/>
              <a:ext cx="138" cy="1793"/>
            </a:xfrm>
            <a:prstGeom prst="curvedConnector3">
              <a:avLst>
                <a:gd name="adj1" fmla="val -104347"/>
              </a:avLst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</p:cxnSp>
        <p:sp>
          <p:nvSpPr>
            <p:cNvPr id="69646" name="Text Box 11"/>
            <p:cNvSpPr txBox="1">
              <a:spLocks noChangeArrowheads="1"/>
            </p:cNvSpPr>
            <p:nvPr/>
          </p:nvSpPr>
          <p:spPr bwMode="auto">
            <a:xfrm>
              <a:off x="1820" y="2523"/>
              <a:ext cx="80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66"/>
                  </a:solidFill>
                </a:rPr>
                <a:t>Original</a:t>
              </a:r>
            </a:p>
          </p:txBody>
        </p:sp>
        <p:sp>
          <p:nvSpPr>
            <p:cNvPr id="69647" name="Text Box 12"/>
            <p:cNvSpPr txBox="1">
              <a:spLocks noChangeArrowheads="1"/>
            </p:cNvSpPr>
            <p:nvPr/>
          </p:nvSpPr>
          <p:spPr bwMode="auto">
            <a:xfrm>
              <a:off x="1916" y="3313"/>
              <a:ext cx="66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FF66"/>
                  </a:solidFill>
                </a:rPr>
                <a:t>Sequel</a:t>
              </a:r>
            </a:p>
          </p:txBody>
        </p:sp>
      </p:grpSp>
      <p:sp>
        <p:nvSpPr>
          <p:cNvPr id="495629" name="Text Box 13"/>
          <p:cNvSpPr txBox="1">
            <a:spLocks noChangeArrowheads="1"/>
          </p:cNvSpPr>
          <p:nvPr/>
        </p:nvSpPr>
        <p:spPr bwMode="auto">
          <a:xfrm>
            <a:off x="250825" y="4437063"/>
            <a:ext cx="86423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00"/>
                </a:solidFill>
              </a:rPr>
              <a:t>Movies (</a:t>
            </a:r>
            <a:r>
              <a:rPr lang="en-US" altLang="zh-CN" sz="2400" u="sng">
                <a:solidFill>
                  <a:srgbClr val="FFFF00"/>
                </a:solidFill>
              </a:rPr>
              <a:t>title, year</a:t>
            </a:r>
            <a:r>
              <a:rPr lang="en-US" altLang="zh-CN" sz="2400">
                <a:solidFill>
                  <a:srgbClr val="FFFF00"/>
                </a:solidFill>
              </a:rPr>
              <a:t>, length, genre)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/>
              <a:t>                       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00"/>
                </a:solidFill>
              </a:rPr>
              <a:t>Movies (</a:t>
            </a:r>
            <a:r>
              <a:rPr lang="en-US" altLang="zh-CN" sz="2400" u="sng">
                <a:solidFill>
                  <a:srgbClr val="FFFF00"/>
                </a:solidFill>
              </a:rPr>
              <a:t>title, year</a:t>
            </a:r>
            <a:r>
              <a:rPr lang="en-US" altLang="zh-CN" sz="2400">
                <a:solidFill>
                  <a:srgbClr val="FFFF00"/>
                </a:solidFill>
              </a:rPr>
              <a:t>, length, genre, </a:t>
            </a:r>
            <a:r>
              <a:rPr lang="en-US" altLang="zh-CN" sz="2400">
                <a:solidFill>
                  <a:srgbClr val="FFCCCC"/>
                </a:solidFill>
              </a:rPr>
              <a:t>title, year</a:t>
            </a:r>
            <a:r>
              <a:rPr lang="en-US" altLang="zh-CN" sz="2400">
                <a:solidFill>
                  <a:srgbClr val="FFFF00"/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lang="en-US" altLang="zh-CN" sz="2400">
              <a:solidFill>
                <a:srgbClr val="FFFF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FF00"/>
                </a:solidFill>
              </a:rPr>
              <a:t>Movies (</a:t>
            </a:r>
            <a:r>
              <a:rPr lang="en-US" altLang="zh-CN" sz="2400" u="sng">
                <a:solidFill>
                  <a:srgbClr val="FFFF00"/>
                </a:solidFill>
              </a:rPr>
              <a:t>title, year</a:t>
            </a:r>
            <a:r>
              <a:rPr lang="en-US" altLang="zh-CN" sz="2400">
                <a:solidFill>
                  <a:srgbClr val="FFFF00"/>
                </a:solidFill>
              </a:rPr>
              <a:t>, length, genre, </a:t>
            </a:r>
            <a:r>
              <a:rPr lang="en-US" altLang="zh-CN" sz="2400">
                <a:solidFill>
                  <a:srgbClr val="FFCCCC"/>
                </a:solidFill>
              </a:rPr>
              <a:t>originalTitle, originalYear</a:t>
            </a:r>
            <a:r>
              <a:rPr lang="en-US" altLang="zh-CN" sz="240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95630" name="Line 14"/>
          <p:cNvSpPr>
            <a:spLocks noChangeShapeType="1"/>
          </p:cNvSpPr>
          <p:nvPr/>
        </p:nvSpPr>
        <p:spPr bwMode="auto">
          <a:xfrm>
            <a:off x="971550" y="4941888"/>
            <a:ext cx="0" cy="433387"/>
          </a:xfrm>
          <a:prstGeom prst="line">
            <a:avLst/>
          </a:prstGeom>
          <a:noFill/>
          <a:ln w="50800">
            <a:solidFill>
              <a:srgbClr val="CCFF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5631" name="Line 15"/>
          <p:cNvSpPr>
            <a:spLocks noChangeShapeType="1"/>
          </p:cNvSpPr>
          <p:nvPr/>
        </p:nvSpPr>
        <p:spPr bwMode="auto">
          <a:xfrm>
            <a:off x="971550" y="5805488"/>
            <a:ext cx="0" cy="433387"/>
          </a:xfrm>
          <a:prstGeom prst="line">
            <a:avLst/>
          </a:prstGeom>
          <a:noFill/>
          <a:ln w="50800">
            <a:solidFill>
              <a:srgbClr val="CCFFCC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5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5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5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5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5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5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30" grpId="0" animBg="1"/>
      <p:bldP spid="4956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4.5.4  Handling Weak Entity Sets</a:t>
            </a:r>
          </a:p>
        </p:txBody>
      </p:sp>
      <p:sp>
        <p:nvSpPr>
          <p:cNvPr id="70659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755967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>
                <a:solidFill>
                  <a:srgbClr val="FFCC66"/>
                </a:solidFill>
              </a:rPr>
              <a:t>Conversion from weak entity sets to relations</a:t>
            </a:r>
            <a:r>
              <a:rPr lang="en-US" altLang="zh-CN" smtClean="0">
                <a:solidFill>
                  <a:srgbClr val="FFCC66"/>
                </a:solidFill>
              </a:rPr>
              <a:t> </a:t>
            </a:r>
            <a:r>
              <a:rPr lang="zh-CN" altLang="en-US" b="1" smtClean="0">
                <a:solidFill>
                  <a:srgbClr val="FFCC66"/>
                </a:solidFill>
                <a:latin typeface="宋体" pitchFamily="2" charset="-122"/>
              </a:rPr>
              <a:t>：</a:t>
            </a:r>
          </a:p>
          <a:p>
            <a:pPr eaLnBrk="1" hangingPunct="1">
              <a:lnSpc>
                <a:spcPct val="90000"/>
              </a:lnSpc>
            </a:pPr>
            <a:endParaRPr lang="zh-CN" altLang="en-US" b="1" smtClean="0">
              <a:solidFill>
                <a:srgbClr val="FFCC66"/>
              </a:solidFill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b="1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/>
              <a:t>Convert weak entity set E to a relation whose attributes are composed of the </a:t>
            </a:r>
            <a:r>
              <a:rPr lang="en-US" altLang="zh-CN" b="1" smtClean="0">
                <a:solidFill>
                  <a:srgbClr val="FFFF00"/>
                </a:solidFill>
              </a:rPr>
              <a:t>attributes of E and the key attributes of F.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smtClean="0"/>
              <a:t>Can not convert R to a relation.</a:t>
            </a:r>
          </a:p>
        </p:txBody>
      </p:sp>
      <p:grpSp>
        <p:nvGrpSpPr>
          <p:cNvPr id="70662" name="Group 6"/>
          <p:cNvGrpSpPr>
            <a:grpSpLocks/>
          </p:cNvGrpSpPr>
          <p:nvPr/>
        </p:nvGrpSpPr>
        <p:grpSpPr bwMode="auto">
          <a:xfrm>
            <a:off x="1476375" y="2708275"/>
            <a:ext cx="5788025" cy="720725"/>
            <a:chOff x="930" y="1706"/>
            <a:chExt cx="3646" cy="454"/>
          </a:xfrm>
        </p:grpSpPr>
        <p:grpSp>
          <p:nvGrpSpPr>
            <p:cNvPr id="70663" name="Group 7"/>
            <p:cNvGrpSpPr>
              <a:grpSpLocks/>
            </p:cNvGrpSpPr>
            <p:nvPr/>
          </p:nvGrpSpPr>
          <p:grpSpPr bwMode="auto">
            <a:xfrm>
              <a:off x="930" y="1706"/>
              <a:ext cx="3646" cy="454"/>
              <a:chOff x="816" y="1418"/>
              <a:chExt cx="3646" cy="454"/>
            </a:xfrm>
          </p:grpSpPr>
          <p:sp>
            <p:nvSpPr>
              <p:cNvPr id="70665" name="Rectangle 8"/>
              <p:cNvSpPr>
                <a:spLocks noChangeArrowheads="1"/>
              </p:cNvSpPr>
              <p:nvPr/>
            </p:nvSpPr>
            <p:spPr bwMode="auto">
              <a:xfrm>
                <a:off x="816" y="1491"/>
                <a:ext cx="960" cy="30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70666" name="AutoShape 9"/>
              <p:cNvSpPr>
                <a:spLocks noChangeArrowheads="1"/>
              </p:cNvSpPr>
              <p:nvPr/>
            </p:nvSpPr>
            <p:spPr bwMode="auto">
              <a:xfrm>
                <a:off x="2042" y="1418"/>
                <a:ext cx="1220" cy="454"/>
              </a:xfrm>
              <a:prstGeom prst="diamond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R</a:t>
                </a:r>
              </a:p>
            </p:txBody>
          </p:sp>
          <p:sp>
            <p:nvSpPr>
              <p:cNvPr id="70667" name="Rectangle 10"/>
              <p:cNvSpPr>
                <a:spLocks noChangeArrowheads="1"/>
              </p:cNvSpPr>
              <p:nvPr/>
            </p:nvSpPr>
            <p:spPr bwMode="auto">
              <a:xfrm>
                <a:off x="3598" y="1482"/>
                <a:ext cx="864" cy="30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70668" name="Line 11"/>
              <p:cNvSpPr>
                <a:spLocks noChangeShapeType="1"/>
              </p:cNvSpPr>
              <p:nvPr/>
            </p:nvSpPr>
            <p:spPr bwMode="auto">
              <a:xfrm>
                <a:off x="1774" y="1638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69" name="Line 12"/>
              <p:cNvSpPr>
                <a:spLocks noChangeShapeType="1"/>
              </p:cNvSpPr>
              <p:nvPr/>
            </p:nvSpPr>
            <p:spPr bwMode="auto">
              <a:xfrm flipV="1">
                <a:off x="3214" y="1638"/>
                <a:ext cx="384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670" name="Rectangle 13"/>
              <p:cNvSpPr>
                <a:spLocks noChangeArrowheads="1"/>
              </p:cNvSpPr>
              <p:nvPr/>
            </p:nvSpPr>
            <p:spPr bwMode="auto">
              <a:xfrm>
                <a:off x="882" y="1533"/>
                <a:ext cx="843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70671" name="AutoShape 14"/>
              <p:cNvSpPr>
                <a:spLocks noChangeArrowheads="1"/>
              </p:cNvSpPr>
              <p:nvPr/>
            </p:nvSpPr>
            <p:spPr bwMode="auto">
              <a:xfrm>
                <a:off x="2188" y="1488"/>
                <a:ext cx="906" cy="332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/>
                  <a:t>              </a:t>
                </a:r>
              </a:p>
            </p:txBody>
          </p:sp>
        </p:grpSp>
        <p:sp>
          <p:nvSpPr>
            <p:cNvPr id="70664" name="Freeform 15"/>
            <p:cNvSpPr>
              <a:spLocks/>
            </p:cNvSpPr>
            <p:nvPr/>
          </p:nvSpPr>
          <p:spPr bwMode="auto">
            <a:xfrm>
              <a:off x="3669" y="1879"/>
              <a:ext cx="45" cy="90"/>
            </a:xfrm>
            <a:custGeom>
              <a:avLst/>
              <a:gdLst>
                <a:gd name="T0" fmla="*/ 0 w 181"/>
                <a:gd name="T1" fmla="*/ 0 h 317"/>
                <a:gd name="T2" fmla="*/ 0 w 181"/>
                <a:gd name="T3" fmla="*/ 0 h 317"/>
                <a:gd name="T4" fmla="*/ 0 w 181"/>
                <a:gd name="T5" fmla="*/ 0 h 317"/>
                <a:gd name="T6" fmla="*/ 0 60000 65536"/>
                <a:gd name="T7" fmla="*/ 0 60000 65536"/>
                <a:gd name="T8" fmla="*/ 0 60000 65536"/>
                <a:gd name="T9" fmla="*/ 0 w 181"/>
                <a:gd name="T10" fmla="*/ 0 h 317"/>
                <a:gd name="T11" fmla="*/ 181 w 181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317">
                  <a:moveTo>
                    <a:pt x="0" y="0"/>
                  </a:moveTo>
                  <a:cubicBezTo>
                    <a:pt x="90" y="64"/>
                    <a:pt x="181" y="128"/>
                    <a:pt x="181" y="181"/>
                  </a:cubicBezTo>
                  <a:cubicBezTo>
                    <a:pt x="181" y="234"/>
                    <a:pt x="90" y="275"/>
                    <a:pt x="0" y="317"/>
                  </a:cubicBezTo>
                </a:path>
              </a:pathLst>
            </a:cu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4.5.4  Handling Weak Entity Sets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4149725"/>
            <a:ext cx="7561262" cy="2233613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Studios (</a:t>
            </a:r>
            <a:r>
              <a:rPr lang="en-US" altLang="zh-CN" b="1" u="sng" smtClean="0"/>
              <a:t>name</a:t>
            </a:r>
            <a:r>
              <a:rPr lang="en-US" altLang="zh-CN" b="1" smtClean="0"/>
              <a:t>, address)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solidFill>
                  <a:srgbClr val="FFCC66"/>
                </a:solidFill>
              </a:rPr>
              <a:t>Crews (</a:t>
            </a:r>
            <a:r>
              <a:rPr lang="en-US" altLang="zh-CN" b="1" u="sng" smtClean="0">
                <a:solidFill>
                  <a:srgbClr val="FFCC66"/>
                </a:solidFill>
              </a:rPr>
              <a:t>studioName, number</a:t>
            </a:r>
            <a:r>
              <a:rPr lang="en-US" altLang="zh-CN" b="1" smtClean="0">
                <a:solidFill>
                  <a:srgbClr val="FFCC66"/>
                </a:solidFill>
              </a:rPr>
              <a:t>,</a:t>
            </a:r>
            <a:r>
              <a:rPr lang="en-US" altLang="zh-CN" b="1" smtClean="0"/>
              <a:t> crewChief</a:t>
            </a:r>
            <a:r>
              <a:rPr lang="en-US" altLang="zh-CN" b="1" smtClean="0">
                <a:solidFill>
                  <a:srgbClr val="FFCC66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kumimoji="0" lang="en-US" altLang="zh-CN" b="1" smtClean="0">
              <a:solidFill>
                <a:srgbClr val="FFCC66"/>
              </a:solidFill>
            </a:endParaRPr>
          </a:p>
        </p:txBody>
      </p:sp>
      <p:grpSp>
        <p:nvGrpSpPr>
          <p:cNvPr id="71686" name="Group 38"/>
          <p:cNvGrpSpPr>
            <a:grpSpLocks/>
          </p:cNvGrpSpPr>
          <p:nvPr/>
        </p:nvGrpSpPr>
        <p:grpSpPr bwMode="auto">
          <a:xfrm>
            <a:off x="1331913" y="1700213"/>
            <a:ext cx="6854825" cy="1979612"/>
            <a:chOff x="839" y="799"/>
            <a:chExt cx="4318" cy="1247"/>
          </a:xfrm>
        </p:grpSpPr>
        <p:grpSp>
          <p:nvGrpSpPr>
            <p:cNvPr id="71687" name="Group 6"/>
            <p:cNvGrpSpPr>
              <a:grpSpLocks/>
            </p:cNvGrpSpPr>
            <p:nvPr/>
          </p:nvGrpSpPr>
          <p:grpSpPr bwMode="auto">
            <a:xfrm>
              <a:off x="839" y="1026"/>
              <a:ext cx="4318" cy="1020"/>
              <a:chOff x="839" y="1026"/>
              <a:chExt cx="4318" cy="1020"/>
            </a:xfrm>
          </p:grpSpPr>
          <p:sp>
            <p:nvSpPr>
              <p:cNvPr id="71691" name="Rectangle 7"/>
              <p:cNvSpPr>
                <a:spLocks noChangeArrowheads="1"/>
              </p:cNvSpPr>
              <p:nvPr/>
            </p:nvSpPr>
            <p:spPr bwMode="auto">
              <a:xfrm>
                <a:off x="983" y="1659"/>
                <a:ext cx="960" cy="30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</a:rPr>
                  <a:t>Crews</a:t>
                </a:r>
              </a:p>
            </p:txBody>
          </p:sp>
          <p:sp>
            <p:nvSpPr>
              <p:cNvPr id="71692" name="Oval 8"/>
              <p:cNvSpPr>
                <a:spLocks noChangeArrowheads="1"/>
              </p:cNvSpPr>
              <p:nvPr/>
            </p:nvSpPr>
            <p:spPr bwMode="auto">
              <a:xfrm>
                <a:off x="839" y="1026"/>
                <a:ext cx="1246" cy="3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u="sng"/>
                  <a:t>number</a:t>
                </a:r>
              </a:p>
            </p:txBody>
          </p:sp>
          <p:sp>
            <p:nvSpPr>
              <p:cNvPr id="71693" name="AutoShape 9"/>
              <p:cNvSpPr>
                <a:spLocks noChangeArrowheads="1"/>
              </p:cNvSpPr>
              <p:nvPr/>
            </p:nvSpPr>
            <p:spPr bwMode="auto">
              <a:xfrm>
                <a:off x="2209" y="1592"/>
                <a:ext cx="1220" cy="454"/>
              </a:xfrm>
              <a:prstGeom prst="diamond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Unit-of</a:t>
                </a:r>
              </a:p>
            </p:txBody>
          </p:sp>
          <p:sp>
            <p:nvSpPr>
              <p:cNvPr id="71694" name="Rectangle 10"/>
              <p:cNvSpPr>
                <a:spLocks noChangeArrowheads="1"/>
              </p:cNvSpPr>
              <p:nvPr/>
            </p:nvSpPr>
            <p:spPr bwMode="auto">
              <a:xfrm>
                <a:off x="3765" y="1650"/>
                <a:ext cx="864" cy="30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</a:rPr>
                  <a:t>Studios</a:t>
                </a:r>
              </a:p>
            </p:txBody>
          </p:sp>
          <p:sp>
            <p:nvSpPr>
              <p:cNvPr id="71695" name="Oval 11"/>
              <p:cNvSpPr>
                <a:spLocks noChangeArrowheads="1"/>
              </p:cNvSpPr>
              <p:nvPr/>
            </p:nvSpPr>
            <p:spPr bwMode="auto">
              <a:xfrm>
                <a:off x="3189" y="1134"/>
                <a:ext cx="768" cy="35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u="sng"/>
                  <a:t>name</a:t>
                </a:r>
              </a:p>
            </p:txBody>
          </p:sp>
          <p:sp>
            <p:nvSpPr>
              <p:cNvPr id="71696" name="Oval 12"/>
              <p:cNvSpPr>
                <a:spLocks noChangeArrowheads="1"/>
              </p:cNvSpPr>
              <p:nvPr/>
            </p:nvSpPr>
            <p:spPr bwMode="auto">
              <a:xfrm>
                <a:off x="4101" y="1134"/>
                <a:ext cx="1056" cy="396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/>
                  <a:t>address</a:t>
                </a:r>
              </a:p>
            </p:txBody>
          </p:sp>
          <p:sp>
            <p:nvSpPr>
              <p:cNvPr id="71697" name="Line 13"/>
              <p:cNvSpPr>
                <a:spLocks noChangeShapeType="1"/>
              </p:cNvSpPr>
              <p:nvPr/>
            </p:nvSpPr>
            <p:spPr bwMode="auto">
              <a:xfrm flipH="1">
                <a:off x="1463" y="1422"/>
                <a:ext cx="0" cy="23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698" name="Line 14"/>
              <p:cNvSpPr>
                <a:spLocks noChangeShapeType="1"/>
              </p:cNvSpPr>
              <p:nvPr/>
            </p:nvSpPr>
            <p:spPr bwMode="auto">
              <a:xfrm>
                <a:off x="1941" y="180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699" name="Line 15"/>
              <p:cNvSpPr>
                <a:spLocks noChangeShapeType="1"/>
              </p:cNvSpPr>
              <p:nvPr/>
            </p:nvSpPr>
            <p:spPr bwMode="auto">
              <a:xfrm flipV="1">
                <a:off x="3381" y="1806"/>
                <a:ext cx="384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00" name="Line 16"/>
              <p:cNvSpPr>
                <a:spLocks noChangeShapeType="1"/>
              </p:cNvSpPr>
              <p:nvPr/>
            </p:nvSpPr>
            <p:spPr bwMode="auto">
              <a:xfrm>
                <a:off x="3621" y="1518"/>
                <a:ext cx="288" cy="135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01" name="Line 17"/>
              <p:cNvSpPr>
                <a:spLocks noChangeShapeType="1"/>
              </p:cNvSpPr>
              <p:nvPr/>
            </p:nvSpPr>
            <p:spPr bwMode="auto">
              <a:xfrm flipH="1">
                <a:off x="4293" y="1518"/>
                <a:ext cx="288" cy="135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702" name="Rectangle 18"/>
              <p:cNvSpPr>
                <a:spLocks noChangeArrowheads="1"/>
              </p:cNvSpPr>
              <p:nvPr/>
            </p:nvSpPr>
            <p:spPr bwMode="auto">
              <a:xfrm>
                <a:off x="1036" y="1700"/>
                <a:ext cx="843" cy="2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71703" name="AutoShape 19"/>
              <p:cNvSpPr>
                <a:spLocks noChangeArrowheads="1"/>
              </p:cNvSpPr>
              <p:nvPr/>
            </p:nvSpPr>
            <p:spPr bwMode="auto">
              <a:xfrm>
                <a:off x="2355" y="1657"/>
                <a:ext cx="906" cy="332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400"/>
                  <a:t>              </a:t>
                </a:r>
              </a:p>
            </p:txBody>
          </p:sp>
          <p:sp>
            <p:nvSpPr>
              <p:cNvPr id="71704" name="Freeform 20"/>
              <p:cNvSpPr>
                <a:spLocks/>
              </p:cNvSpPr>
              <p:nvPr/>
            </p:nvSpPr>
            <p:spPr bwMode="auto">
              <a:xfrm>
                <a:off x="3714" y="1761"/>
                <a:ext cx="45" cy="90"/>
              </a:xfrm>
              <a:custGeom>
                <a:avLst/>
                <a:gdLst>
                  <a:gd name="T0" fmla="*/ 0 w 181"/>
                  <a:gd name="T1" fmla="*/ 0 h 317"/>
                  <a:gd name="T2" fmla="*/ 0 w 181"/>
                  <a:gd name="T3" fmla="*/ 0 h 317"/>
                  <a:gd name="T4" fmla="*/ 0 w 181"/>
                  <a:gd name="T5" fmla="*/ 0 h 317"/>
                  <a:gd name="T6" fmla="*/ 0 60000 65536"/>
                  <a:gd name="T7" fmla="*/ 0 60000 65536"/>
                  <a:gd name="T8" fmla="*/ 0 60000 65536"/>
                  <a:gd name="T9" fmla="*/ 0 w 181"/>
                  <a:gd name="T10" fmla="*/ 0 h 317"/>
                  <a:gd name="T11" fmla="*/ 181 w 181"/>
                  <a:gd name="T12" fmla="*/ 317 h 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1" h="317">
                    <a:moveTo>
                      <a:pt x="0" y="0"/>
                    </a:moveTo>
                    <a:cubicBezTo>
                      <a:pt x="90" y="64"/>
                      <a:pt x="181" y="128"/>
                      <a:pt x="181" y="181"/>
                    </a:cubicBezTo>
                    <a:cubicBezTo>
                      <a:pt x="181" y="234"/>
                      <a:pt x="90" y="275"/>
                      <a:pt x="0" y="317"/>
                    </a:cubicBezTo>
                  </a:path>
                </a:pathLst>
              </a:custGeom>
              <a:noFill/>
              <a:ln w="317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1688" name="Group 37"/>
            <p:cNvGrpSpPr>
              <a:grpSpLocks/>
            </p:cNvGrpSpPr>
            <p:nvPr/>
          </p:nvGrpSpPr>
          <p:grpSpPr bwMode="auto">
            <a:xfrm>
              <a:off x="1946" y="799"/>
              <a:ext cx="1497" cy="907"/>
              <a:chOff x="1883" y="2795"/>
              <a:chExt cx="1497" cy="907"/>
            </a:xfrm>
          </p:grpSpPr>
          <p:sp>
            <p:nvSpPr>
              <p:cNvPr id="71689" name="Oval 35"/>
              <p:cNvSpPr>
                <a:spLocks noChangeArrowheads="1"/>
              </p:cNvSpPr>
              <p:nvPr/>
            </p:nvSpPr>
            <p:spPr bwMode="auto">
              <a:xfrm>
                <a:off x="1883" y="2795"/>
                <a:ext cx="1497" cy="395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/>
                  <a:t>crewChief</a:t>
                </a:r>
              </a:p>
            </p:txBody>
          </p:sp>
          <p:sp>
            <p:nvSpPr>
              <p:cNvPr id="71690" name="Line 36"/>
              <p:cNvSpPr>
                <a:spLocks noChangeShapeType="1"/>
              </p:cNvSpPr>
              <p:nvPr/>
            </p:nvSpPr>
            <p:spPr bwMode="auto">
              <a:xfrm flipH="1">
                <a:off x="1928" y="3203"/>
                <a:ext cx="635" cy="49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4.5.4  Handling Weak Entity Sets</a:t>
            </a:r>
          </a:p>
        </p:txBody>
      </p:sp>
      <p:sp>
        <p:nvSpPr>
          <p:cNvPr id="72707" name="AutoShape 3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68313" y="5589588"/>
            <a:ext cx="8351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/>
              <a:t>Contracts (</a:t>
            </a:r>
            <a:r>
              <a:rPr lang="en-US" altLang="zh-CN" sz="2400" u="sng">
                <a:solidFill>
                  <a:srgbClr val="FFCCCC"/>
                </a:solidFill>
              </a:rPr>
              <a:t>starName</a:t>
            </a:r>
            <a:r>
              <a:rPr lang="en-US" altLang="zh-CN" sz="2400">
                <a:solidFill>
                  <a:srgbClr val="FFCCCC"/>
                </a:solidFill>
              </a:rPr>
              <a:t>, </a:t>
            </a:r>
            <a:r>
              <a:rPr lang="en-US" altLang="zh-CN" sz="2400" u="sng">
                <a:solidFill>
                  <a:srgbClr val="FFCCCC"/>
                </a:solidFill>
              </a:rPr>
              <a:t>studioName</a:t>
            </a:r>
            <a:r>
              <a:rPr lang="en-US" altLang="zh-CN" sz="2400">
                <a:solidFill>
                  <a:srgbClr val="FFCCCC"/>
                </a:solidFill>
              </a:rPr>
              <a:t>, </a:t>
            </a:r>
            <a:r>
              <a:rPr lang="en-US" altLang="zh-CN" sz="2400" u="sng">
                <a:solidFill>
                  <a:srgbClr val="FFCCCC"/>
                </a:solidFill>
              </a:rPr>
              <a:t>title</a:t>
            </a:r>
            <a:r>
              <a:rPr lang="en-US" altLang="zh-CN" sz="2400">
                <a:solidFill>
                  <a:srgbClr val="FFCCCC"/>
                </a:solidFill>
              </a:rPr>
              <a:t>, </a:t>
            </a:r>
            <a:r>
              <a:rPr lang="en-US" altLang="zh-CN" sz="2400" u="sng">
                <a:solidFill>
                  <a:srgbClr val="FFCCCC"/>
                </a:solidFill>
              </a:rPr>
              <a:t>year</a:t>
            </a:r>
            <a:r>
              <a:rPr lang="en-US" altLang="zh-CN" sz="2400" u="sng"/>
              <a:t>,</a:t>
            </a:r>
            <a:r>
              <a:rPr lang="en-US" altLang="zh-CN" sz="2400"/>
              <a:t> salary, signdate)</a:t>
            </a:r>
          </a:p>
        </p:txBody>
      </p:sp>
      <p:grpSp>
        <p:nvGrpSpPr>
          <p:cNvPr id="72709" name="Group 5"/>
          <p:cNvGrpSpPr>
            <a:grpSpLocks/>
          </p:cNvGrpSpPr>
          <p:nvPr/>
        </p:nvGrpSpPr>
        <p:grpSpPr bwMode="auto">
          <a:xfrm>
            <a:off x="323850" y="1093788"/>
            <a:ext cx="8458200" cy="4162425"/>
            <a:chOff x="204" y="689"/>
            <a:chExt cx="5328" cy="2622"/>
          </a:xfrm>
        </p:grpSpPr>
        <p:sp>
          <p:nvSpPr>
            <p:cNvPr id="72711" name="Line 6"/>
            <p:cNvSpPr>
              <a:spLocks noChangeShapeType="1"/>
            </p:cNvSpPr>
            <p:nvPr/>
          </p:nvSpPr>
          <p:spPr bwMode="auto">
            <a:xfrm>
              <a:off x="331" y="689"/>
              <a:ext cx="5141" cy="0"/>
            </a:xfrm>
            <a:prstGeom prst="line">
              <a:avLst/>
            </a:prstGeom>
            <a:noFill/>
            <a:ln w="12700">
              <a:solidFill>
                <a:srgbClr val="FF01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2" name="Text Box 7"/>
            <p:cNvSpPr txBox="1">
              <a:spLocks noChangeArrowheads="1"/>
            </p:cNvSpPr>
            <p:nvPr/>
          </p:nvSpPr>
          <p:spPr bwMode="auto">
            <a:xfrm>
              <a:off x="396" y="1514"/>
              <a:ext cx="720" cy="27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400">
                  <a:solidFill>
                    <a:schemeClr val="tx1"/>
                  </a:solidFill>
                </a:rPr>
                <a:t>Movies</a:t>
              </a:r>
            </a:p>
          </p:txBody>
        </p:sp>
        <p:sp>
          <p:nvSpPr>
            <p:cNvPr id="72713" name="Text Box 8"/>
            <p:cNvSpPr txBox="1">
              <a:spLocks noChangeArrowheads="1"/>
            </p:cNvSpPr>
            <p:nvPr/>
          </p:nvSpPr>
          <p:spPr bwMode="auto">
            <a:xfrm>
              <a:off x="4908" y="1514"/>
              <a:ext cx="576" cy="288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400">
                  <a:solidFill>
                    <a:schemeClr val="tx1"/>
                  </a:solidFill>
                </a:rPr>
                <a:t>Stars</a:t>
              </a:r>
            </a:p>
          </p:txBody>
        </p:sp>
        <p:sp>
          <p:nvSpPr>
            <p:cNvPr id="72714" name="Text Box 9"/>
            <p:cNvSpPr txBox="1">
              <a:spLocks noChangeArrowheads="1"/>
            </p:cNvSpPr>
            <p:nvPr/>
          </p:nvSpPr>
          <p:spPr bwMode="auto">
            <a:xfrm>
              <a:off x="2700" y="2504"/>
              <a:ext cx="816" cy="30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altLang="zh-CN" sz="2400">
                  <a:solidFill>
                    <a:schemeClr val="tx1"/>
                  </a:solidFill>
                </a:rPr>
                <a:t>Studios</a:t>
              </a:r>
            </a:p>
          </p:txBody>
        </p:sp>
        <p:sp>
          <p:nvSpPr>
            <p:cNvPr id="72715" name="Line 10"/>
            <p:cNvSpPr>
              <a:spLocks noChangeShapeType="1"/>
            </p:cNvSpPr>
            <p:nvPr/>
          </p:nvSpPr>
          <p:spPr bwMode="auto">
            <a:xfrm>
              <a:off x="3516" y="1658"/>
              <a:ext cx="240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6" name="Oval 11"/>
            <p:cNvSpPr>
              <a:spLocks noChangeArrowheads="1"/>
            </p:cNvSpPr>
            <p:nvPr/>
          </p:nvSpPr>
          <p:spPr bwMode="auto">
            <a:xfrm>
              <a:off x="2244" y="986"/>
              <a:ext cx="840" cy="24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2717" name="Text Box 12"/>
            <p:cNvSpPr txBox="1">
              <a:spLocks noChangeArrowheads="1"/>
            </p:cNvSpPr>
            <p:nvPr/>
          </p:nvSpPr>
          <p:spPr bwMode="auto">
            <a:xfrm>
              <a:off x="2314" y="986"/>
              <a:ext cx="7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0" lang="en-US" altLang="zh-CN" sz="2000"/>
                <a:t>signdate</a:t>
              </a:r>
            </a:p>
          </p:txBody>
        </p:sp>
        <p:sp>
          <p:nvSpPr>
            <p:cNvPr id="72718" name="Oval 13"/>
            <p:cNvSpPr>
              <a:spLocks noChangeArrowheads="1"/>
            </p:cNvSpPr>
            <p:nvPr/>
          </p:nvSpPr>
          <p:spPr bwMode="auto">
            <a:xfrm>
              <a:off x="3132" y="1034"/>
              <a:ext cx="720" cy="24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2719" name="Text Box 14"/>
            <p:cNvSpPr txBox="1">
              <a:spLocks noChangeArrowheads="1"/>
            </p:cNvSpPr>
            <p:nvPr/>
          </p:nvSpPr>
          <p:spPr bwMode="auto">
            <a:xfrm>
              <a:off x="3192" y="1034"/>
              <a:ext cx="60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0" lang="en-US" altLang="zh-CN" sz="2000"/>
                <a:t>salary</a:t>
              </a:r>
            </a:p>
          </p:txBody>
        </p:sp>
        <p:sp>
          <p:nvSpPr>
            <p:cNvPr id="72720" name="Line 15"/>
            <p:cNvSpPr>
              <a:spLocks noChangeShapeType="1"/>
            </p:cNvSpPr>
            <p:nvPr/>
          </p:nvSpPr>
          <p:spPr bwMode="auto">
            <a:xfrm flipH="1" flipV="1">
              <a:off x="2652" y="1226"/>
              <a:ext cx="192" cy="29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Line 16"/>
            <p:cNvSpPr>
              <a:spLocks noChangeShapeType="1"/>
            </p:cNvSpPr>
            <p:nvPr/>
          </p:nvSpPr>
          <p:spPr bwMode="auto">
            <a:xfrm flipH="1">
              <a:off x="3228" y="1274"/>
              <a:ext cx="192" cy="26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Oval 17"/>
            <p:cNvSpPr>
              <a:spLocks noChangeArrowheads="1"/>
            </p:cNvSpPr>
            <p:nvPr/>
          </p:nvSpPr>
          <p:spPr bwMode="auto">
            <a:xfrm>
              <a:off x="2460" y="3002"/>
              <a:ext cx="696" cy="26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2723" name="Text Box 18"/>
            <p:cNvSpPr txBox="1">
              <a:spLocks noChangeArrowheads="1"/>
            </p:cNvSpPr>
            <p:nvPr/>
          </p:nvSpPr>
          <p:spPr bwMode="auto">
            <a:xfrm>
              <a:off x="2518" y="3002"/>
              <a:ext cx="58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0" lang="en-US" altLang="zh-CN" sz="2000" u="sng"/>
                <a:t>name</a:t>
              </a:r>
            </a:p>
          </p:txBody>
        </p:sp>
        <p:sp>
          <p:nvSpPr>
            <p:cNvPr id="72724" name="Oval 19"/>
            <p:cNvSpPr>
              <a:spLocks noChangeArrowheads="1"/>
            </p:cNvSpPr>
            <p:nvPr/>
          </p:nvSpPr>
          <p:spPr bwMode="auto">
            <a:xfrm>
              <a:off x="3228" y="3002"/>
              <a:ext cx="768" cy="288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2725" name="Text Box 20"/>
            <p:cNvSpPr txBox="1">
              <a:spLocks noChangeArrowheads="1"/>
            </p:cNvSpPr>
            <p:nvPr/>
          </p:nvSpPr>
          <p:spPr bwMode="auto">
            <a:xfrm>
              <a:off x="3308" y="3023"/>
              <a:ext cx="6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0" lang="en-US" altLang="zh-CN" sz="2000"/>
                <a:t>addr</a:t>
              </a:r>
            </a:p>
          </p:txBody>
        </p:sp>
        <p:sp>
          <p:nvSpPr>
            <p:cNvPr id="72726" name="Line 21"/>
            <p:cNvSpPr>
              <a:spLocks noChangeShapeType="1"/>
            </p:cNvSpPr>
            <p:nvPr/>
          </p:nvSpPr>
          <p:spPr bwMode="auto">
            <a:xfrm flipH="1">
              <a:off x="2844" y="2810"/>
              <a:ext cx="72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Line 22"/>
            <p:cNvSpPr>
              <a:spLocks noChangeShapeType="1"/>
            </p:cNvSpPr>
            <p:nvPr/>
          </p:nvSpPr>
          <p:spPr bwMode="auto">
            <a:xfrm>
              <a:off x="3324" y="2810"/>
              <a:ext cx="144" cy="1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728" name="Group 23"/>
            <p:cNvGrpSpPr>
              <a:grpSpLocks/>
            </p:cNvGrpSpPr>
            <p:nvPr/>
          </p:nvGrpSpPr>
          <p:grpSpPr bwMode="auto">
            <a:xfrm>
              <a:off x="204" y="1082"/>
              <a:ext cx="672" cy="240"/>
              <a:chOff x="240" y="1680"/>
              <a:chExt cx="672" cy="240"/>
            </a:xfrm>
          </p:grpSpPr>
          <p:sp>
            <p:nvSpPr>
              <p:cNvPr id="72763" name="Oval 24"/>
              <p:cNvSpPr>
                <a:spLocks noChangeArrowheads="1"/>
              </p:cNvSpPr>
              <p:nvPr/>
            </p:nvSpPr>
            <p:spPr bwMode="auto">
              <a:xfrm>
                <a:off x="240" y="1680"/>
                <a:ext cx="672" cy="24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72764" name="Text Box 25"/>
              <p:cNvSpPr txBox="1">
                <a:spLocks noChangeArrowheads="1"/>
              </p:cNvSpPr>
              <p:nvPr/>
            </p:nvSpPr>
            <p:spPr bwMode="auto">
              <a:xfrm>
                <a:off x="296" y="1680"/>
                <a:ext cx="56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kumimoji="0" lang="en-US" altLang="zh-CN" sz="2000" u="sng"/>
                  <a:t>title</a:t>
                </a:r>
              </a:p>
            </p:txBody>
          </p:sp>
        </p:grpSp>
        <p:grpSp>
          <p:nvGrpSpPr>
            <p:cNvPr id="72729" name="Group 26"/>
            <p:cNvGrpSpPr>
              <a:grpSpLocks/>
            </p:cNvGrpSpPr>
            <p:nvPr/>
          </p:nvGrpSpPr>
          <p:grpSpPr bwMode="auto">
            <a:xfrm>
              <a:off x="1020" y="890"/>
              <a:ext cx="624" cy="288"/>
              <a:chOff x="1056" y="1488"/>
              <a:chExt cx="624" cy="288"/>
            </a:xfrm>
          </p:grpSpPr>
          <p:sp>
            <p:nvSpPr>
              <p:cNvPr id="72761" name="Oval 27"/>
              <p:cNvSpPr>
                <a:spLocks noChangeArrowheads="1"/>
              </p:cNvSpPr>
              <p:nvPr/>
            </p:nvSpPr>
            <p:spPr bwMode="auto">
              <a:xfrm>
                <a:off x="1056" y="1488"/>
                <a:ext cx="624" cy="288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72762" name="Text Box 28"/>
              <p:cNvSpPr txBox="1">
                <a:spLocks noChangeArrowheads="1"/>
              </p:cNvSpPr>
              <p:nvPr/>
            </p:nvSpPr>
            <p:spPr bwMode="auto">
              <a:xfrm>
                <a:off x="1108" y="1488"/>
                <a:ext cx="5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kumimoji="0" lang="en-US" altLang="zh-CN" sz="2000" u="sng"/>
                  <a:t>year</a:t>
                </a:r>
              </a:p>
            </p:txBody>
          </p:sp>
        </p:grpSp>
        <p:sp>
          <p:nvSpPr>
            <p:cNvPr id="72730" name="Line 29"/>
            <p:cNvSpPr>
              <a:spLocks noChangeShapeType="1"/>
            </p:cNvSpPr>
            <p:nvPr/>
          </p:nvSpPr>
          <p:spPr bwMode="auto">
            <a:xfrm flipH="1" flipV="1">
              <a:off x="540" y="1322"/>
              <a:ext cx="144" cy="19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Line 30"/>
            <p:cNvSpPr>
              <a:spLocks noChangeShapeType="1"/>
            </p:cNvSpPr>
            <p:nvPr/>
          </p:nvSpPr>
          <p:spPr bwMode="auto">
            <a:xfrm flipV="1">
              <a:off x="972" y="1178"/>
              <a:ext cx="336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Oval 31"/>
            <p:cNvSpPr>
              <a:spLocks noChangeArrowheads="1"/>
            </p:cNvSpPr>
            <p:nvPr/>
          </p:nvSpPr>
          <p:spPr bwMode="auto">
            <a:xfrm>
              <a:off x="4788" y="986"/>
              <a:ext cx="744" cy="26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2733" name="Text Box 32"/>
            <p:cNvSpPr txBox="1">
              <a:spLocks noChangeArrowheads="1"/>
            </p:cNvSpPr>
            <p:nvPr/>
          </p:nvSpPr>
          <p:spPr bwMode="auto">
            <a:xfrm>
              <a:off x="4850" y="986"/>
              <a:ext cx="620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0" lang="en-US" altLang="zh-CN" sz="2000" u="sng"/>
                <a:t>name</a:t>
              </a:r>
            </a:p>
          </p:txBody>
        </p:sp>
        <p:sp>
          <p:nvSpPr>
            <p:cNvPr id="72734" name="Oval 33"/>
            <p:cNvSpPr>
              <a:spLocks noChangeArrowheads="1"/>
            </p:cNvSpPr>
            <p:nvPr/>
          </p:nvSpPr>
          <p:spPr bwMode="auto">
            <a:xfrm>
              <a:off x="4851" y="2117"/>
              <a:ext cx="624" cy="254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72735" name="Text Box 34"/>
            <p:cNvSpPr txBox="1">
              <a:spLocks noChangeArrowheads="1"/>
            </p:cNvSpPr>
            <p:nvPr/>
          </p:nvSpPr>
          <p:spPr bwMode="auto">
            <a:xfrm>
              <a:off x="4912" y="2138"/>
              <a:ext cx="520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0" lang="en-US" altLang="zh-CN" sz="2000" b="0"/>
                <a:t>addr</a:t>
              </a:r>
            </a:p>
          </p:txBody>
        </p:sp>
        <p:sp>
          <p:nvSpPr>
            <p:cNvPr id="72736" name="Line 35"/>
            <p:cNvSpPr>
              <a:spLocks noChangeShapeType="1"/>
            </p:cNvSpPr>
            <p:nvPr/>
          </p:nvSpPr>
          <p:spPr bwMode="auto">
            <a:xfrm flipV="1">
              <a:off x="5172" y="1274"/>
              <a:ext cx="1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7" name="Line 36"/>
            <p:cNvSpPr>
              <a:spLocks noChangeShapeType="1"/>
            </p:cNvSpPr>
            <p:nvPr/>
          </p:nvSpPr>
          <p:spPr bwMode="auto">
            <a:xfrm>
              <a:off x="5148" y="180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738" name="Group 37"/>
            <p:cNvGrpSpPr>
              <a:grpSpLocks/>
            </p:cNvGrpSpPr>
            <p:nvPr/>
          </p:nvGrpSpPr>
          <p:grpSpPr bwMode="auto">
            <a:xfrm>
              <a:off x="3693" y="1493"/>
              <a:ext cx="984" cy="326"/>
              <a:chOff x="2788" y="3432"/>
              <a:chExt cx="1440" cy="544"/>
            </a:xfrm>
          </p:grpSpPr>
          <p:sp>
            <p:nvSpPr>
              <p:cNvPr id="72758" name="AutoShape 38"/>
              <p:cNvSpPr>
                <a:spLocks noChangeArrowheads="1"/>
              </p:cNvSpPr>
              <p:nvPr/>
            </p:nvSpPr>
            <p:spPr bwMode="auto">
              <a:xfrm>
                <a:off x="2788" y="3432"/>
                <a:ext cx="1440" cy="544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72759" name="AutoShape 39"/>
              <p:cNvSpPr>
                <a:spLocks noChangeArrowheads="1"/>
              </p:cNvSpPr>
              <p:nvPr/>
            </p:nvSpPr>
            <p:spPr bwMode="auto">
              <a:xfrm>
                <a:off x="2880" y="3468"/>
                <a:ext cx="1260" cy="468"/>
              </a:xfrm>
              <a:prstGeom prst="diamond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72760" name="Text Box 40"/>
              <p:cNvSpPr txBox="1">
                <a:spLocks noChangeArrowheads="1"/>
              </p:cNvSpPr>
              <p:nvPr/>
            </p:nvSpPr>
            <p:spPr bwMode="auto">
              <a:xfrm>
                <a:off x="3195" y="3534"/>
                <a:ext cx="720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kumimoji="0" lang="en-US" altLang="zh-CN" sz="2000">
                    <a:solidFill>
                      <a:schemeClr val="tx1"/>
                    </a:solidFill>
                  </a:rPr>
                  <a:t>Star-of</a:t>
                </a:r>
              </a:p>
            </p:txBody>
          </p:sp>
        </p:grpSp>
        <p:sp>
          <p:nvSpPr>
            <p:cNvPr id="72739" name="Line 41"/>
            <p:cNvSpPr>
              <a:spLocks noChangeShapeType="1"/>
            </p:cNvSpPr>
            <p:nvPr/>
          </p:nvSpPr>
          <p:spPr bwMode="auto">
            <a:xfrm>
              <a:off x="4572" y="1656"/>
              <a:ext cx="336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740" name="Group 42"/>
            <p:cNvGrpSpPr>
              <a:grpSpLocks/>
            </p:cNvGrpSpPr>
            <p:nvPr/>
          </p:nvGrpSpPr>
          <p:grpSpPr bwMode="auto">
            <a:xfrm>
              <a:off x="1308" y="1484"/>
              <a:ext cx="1248" cy="350"/>
              <a:chOff x="2788" y="3432"/>
              <a:chExt cx="1440" cy="544"/>
            </a:xfrm>
          </p:grpSpPr>
          <p:sp>
            <p:nvSpPr>
              <p:cNvPr id="72755" name="AutoShape 43"/>
              <p:cNvSpPr>
                <a:spLocks noChangeArrowheads="1"/>
              </p:cNvSpPr>
              <p:nvPr/>
            </p:nvSpPr>
            <p:spPr bwMode="auto">
              <a:xfrm>
                <a:off x="2788" y="3432"/>
                <a:ext cx="1440" cy="544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72756" name="AutoShape 44"/>
              <p:cNvSpPr>
                <a:spLocks noChangeArrowheads="1"/>
              </p:cNvSpPr>
              <p:nvPr/>
            </p:nvSpPr>
            <p:spPr bwMode="auto">
              <a:xfrm>
                <a:off x="2880" y="3468"/>
                <a:ext cx="1260" cy="468"/>
              </a:xfrm>
              <a:prstGeom prst="diamond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72757" name="Text Box 45"/>
              <p:cNvSpPr txBox="1">
                <a:spLocks noChangeArrowheads="1"/>
              </p:cNvSpPr>
              <p:nvPr/>
            </p:nvSpPr>
            <p:spPr bwMode="auto">
              <a:xfrm>
                <a:off x="3195" y="3534"/>
                <a:ext cx="720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kumimoji="0" lang="en-US" altLang="zh-CN" sz="2000">
                    <a:solidFill>
                      <a:schemeClr val="tx1"/>
                    </a:solidFill>
                  </a:rPr>
                  <a:t>Movie-of</a:t>
                </a:r>
              </a:p>
            </p:txBody>
          </p:sp>
        </p:grpSp>
        <p:sp>
          <p:nvSpPr>
            <p:cNvPr id="72741" name="Line 46"/>
            <p:cNvSpPr>
              <a:spLocks noChangeShapeType="1"/>
            </p:cNvSpPr>
            <p:nvPr/>
          </p:nvSpPr>
          <p:spPr bwMode="auto">
            <a:xfrm rot="10800000">
              <a:off x="1116" y="1659"/>
              <a:ext cx="288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2" name="Line 47"/>
            <p:cNvSpPr>
              <a:spLocks noChangeShapeType="1"/>
            </p:cNvSpPr>
            <p:nvPr/>
          </p:nvSpPr>
          <p:spPr bwMode="auto">
            <a:xfrm>
              <a:off x="2508" y="1658"/>
              <a:ext cx="192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743" name="Group 48"/>
            <p:cNvGrpSpPr>
              <a:grpSpLocks/>
            </p:cNvGrpSpPr>
            <p:nvPr/>
          </p:nvGrpSpPr>
          <p:grpSpPr bwMode="auto">
            <a:xfrm>
              <a:off x="2418" y="1946"/>
              <a:ext cx="1386" cy="336"/>
              <a:chOff x="2788" y="3432"/>
              <a:chExt cx="1440" cy="544"/>
            </a:xfrm>
          </p:grpSpPr>
          <p:sp>
            <p:nvSpPr>
              <p:cNvPr id="72752" name="AutoShape 49"/>
              <p:cNvSpPr>
                <a:spLocks noChangeArrowheads="1"/>
              </p:cNvSpPr>
              <p:nvPr/>
            </p:nvSpPr>
            <p:spPr bwMode="auto">
              <a:xfrm>
                <a:off x="2788" y="3432"/>
                <a:ext cx="1440" cy="544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72753" name="AutoShape 50"/>
              <p:cNvSpPr>
                <a:spLocks noChangeArrowheads="1"/>
              </p:cNvSpPr>
              <p:nvPr/>
            </p:nvSpPr>
            <p:spPr bwMode="auto">
              <a:xfrm>
                <a:off x="2880" y="3468"/>
                <a:ext cx="1260" cy="468"/>
              </a:xfrm>
              <a:prstGeom prst="diamond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72754" name="Text Box 51"/>
              <p:cNvSpPr txBox="1">
                <a:spLocks noChangeArrowheads="1"/>
              </p:cNvSpPr>
              <p:nvPr/>
            </p:nvSpPr>
            <p:spPr bwMode="auto">
              <a:xfrm>
                <a:off x="3195" y="3534"/>
                <a:ext cx="720" cy="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kumimoji="0" lang="en-US" altLang="zh-CN" sz="2000">
                    <a:solidFill>
                      <a:schemeClr val="tx1"/>
                    </a:solidFill>
                  </a:rPr>
                  <a:t>Studio-of</a:t>
                </a:r>
              </a:p>
            </p:txBody>
          </p:sp>
        </p:grpSp>
        <p:sp>
          <p:nvSpPr>
            <p:cNvPr id="72744" name="Line 52"/>
            <p:cNvSpPr>
              <a:spLocks noChangeShapeType="1"/>
            </p:cNvSpPr>
            <p:nvPr/>
          </p:nvSpPr>
          <p:spPr bwMode="auto">
            <a:xfrm flipV="1">
              <a:off x="3084" y="1802"/>
              <a:ext cx="1" cy="14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5" name="Line 53"/>
            <p:cNvSpPr>
              <a:spLocks noChangeShapeType="1"/>
            </p:cNvSpPr>
            <p:nvPr/>
          </p:nvSpPr>
          <p:spPr bwMode="auto">
            <a:xfrm rot="5400000">
              <a:off x="2995" y="2390"/>
              <a:ext cx="216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746" name="Group 54"/>
            <p:cNvGrpSpPr>
              <a:grpSpLocks/>
            </p:cNvGrpSpPr>
            <p:nvPr/>
          </p:nvGrpSpPr>
          <p:grpSpPr bwMode="auto">
            <a:xfrm>
              <a:off x="2604" y="1553"/>
              <a:ext cx="969" cy="249"/>
              <a:chOff x="2640" y="2151"/>
              <a:chExt cx="969" cy="249"/>
            </a:xfrm>
          </p:grpSpPr>
          <p:sp>
            <p:nvSpPr>
              <p:cNvPr id="72750" name="Text Box 55"/>
              <p:cNvSpPr txBox="1">
                <a:spLocks noChangeArrowheads="1"/>
              </p:cNvSpPr>
              <p:nvPr/>
            </p:nvSpPr>
            <p:spPr bwMode="auto">
              <a:xfrm>
                <a:off x="2640" y="2151"/>
                <a:ext cx="969" cy="24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kumimoji="0" lang="en-US" altLang="zh-CN" sz="2400">
                    <a:solidFill>
                      <a:schemeClr val="tx1"/>
                    </a:solidFill>
                  </a:rPr>
                  <a:t>Contracts</a:t>
                </a:r>
              </a:p>
            </p:txBody>
          </p:sp>
          <p:sp>
            <p:nvSpPr>
              <p:cNvPr id="72751" name="Rectangle 56"/>
              <p:cNvSpPr>
                <a:spLocks noChangeArrowheads="1"/>
              </p:cNvSpPr>
              <p:nvPr/>
            </p:nvSpPr>
            <p:spPr bwMode="auto">
              <a:xfrm>
                <a:off x="2697" y="2181"/>
                <a:ext cx="86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/>
              </a:p>
            </p:txBody>
          </p:sp>
        </p:grpSp>
        <p:sp>
          <p:nvSpPr>
            <p:cNvPr id="72747" name="Freeform 57"/>
            <p:cNvSpPr>
              <a:spLocks/>
            </p:cNvSpPr>
            <p:nvPr/>
          </p:nvSpPr>
          <p:spPr bwMode="auto">
            <a:xfrm>
              <a:off x="4858" y="1607"/>
              <a:ext cx="45" cy="90"/>
            </a:xfrm>
            <a:custGeom>
              <a:avLst/>
              <a:gdLst>
                <a:gd name="T0" fmla="*/ 0 w 181"/>
                <a:gd name="T1" fmla="*/ 0 h 317"/>
                <a:gd name="T2" fmla="*/ 0 w 181"/>
                <a:gd name="T3" fmla="*/ 0 h 317"/>
                <a:gd name="T4" fmla="*/ 0 w 181"/>
                <a:gd name="T5" fmla="*/ 0 h 317"/>
                <a:gd name="T6" fmla="*/ 0 60000 65536"/>
                <a:gd name="T7" fmla="*/ 0 60000 65536"/>
                <a:gd name="T8" fmla="*/ 0 60000 65536"/>
                <a:gd name="T9" fmla="*/ 0 w 181"/>
                <a:gd name="T10" fmla="*/ 0 h 317"/>
                <a:gd name="T11" fmla="*/ 181 w 181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317">
                  <a:moveTo>
                    <a:pt x="0" y="0"/>
                  </a:moveTo>
                  <a:cubicBezTo>
                    <a:pt x="90" y="64"/>
                    <a:pt x="181" y="128"/>
                    <a:pt x="181" y="181"/>
                  </a:cubicBezTo>
                  <a:cubicBezTo>
                    <a:pt x="181" y="234"/>
                    <a:pt x="90" y="275"/>
                    <a:pt x="0" y="317"/>
                  </a:cubicBezTo>
                </a:path>
              </a:pathLst>
            </a:cu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8" name="Freeform 58"/>
            <p:cNvSpPr>
              <a:spLocks/>
            </p:cNvSpPr>
            <p:nvPr/>
          </p:nvSpPr>
          <p:spPr bwMode="auto">
            <a:xfrm rot="5400000">
              <a:off x="3083" y="2428"/>
              <a:ext cx="45" cy="90"/>
            </a:xfrm>
            <a:custGeom>
              <a:avLst/>
              <a:gdLst>
                <a:gd name="T0" fmla="*/ 0 w 181"/>
                <a:gd name="T1" fmla="*/ 0 h 317"/>
                <a:gd name="T2" fmla="*/ 0 w 181"/>
                <a:gd name="T3" fmla="*/ 0 h 317"/>
                <a:gd name="T4" fmla="*/ 0 w 181"/>
                <a:gd name="T5" fmla="*/ 0 h 317"/>
                <a:gd name="T6" fmla="*/ 0 60000 65536"/>
                <a:gd name="T7" fmla="*/ 0 60000 65536"/>
                <a:gd name="T8" fmla="*/ 0 60000 65536"/>
                <a:gd name="T9" fmla="*/ 0 w 181"/>
                <a:gd name="T10" fmla="*/ 0 h 317"/>
                <a:gd name="T11" fmla="*/ 181 w 181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317">
                  <a:moveTo>
                    <a:pt x="0" y="0"/>
                  </a:moveTo>
                  <a:cubicBezTo>
                    <a:pt x="90" y="64"/>
                    <a:pt x="181" y="128"/>
                    <a:pt x="181" y="181"/>
                  </a:cubicBezTo>
                  <a:cubicBezTo>
                    <a:pt x="181" y="234"/>
                    <a:pt x="90" y="275"/>
                    <a:pt x="0" y="317"/>
                  </a:cubicBezTo>
                </a:path>
              </a:pathLst>
            </a:cu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49" name="Freeform 59"/>
            <p:cNvSpPr>
              <a:spLocks/>
            </p:cNvSpPr>
            <p:nvPr/>
          </p:nvSpPr>
          <p:spPr bwMode="auto">
            <a:xfrm rot="10800000">
              <a:off x="1111" y="1616"/>
              <a:ext cx="45" cy="90"/>
            </a:xfrm>
            <a:custGeom>
              <a:avLst/>
              <a:gdLst>
                <a:gd name="T0" fmla="*/ 0 w 181"/>
                <a:gd name="T1" fmla="*/ 0 h 317"/>
                <a:gd name="T2" fmla="*/ 0 w 181"/>
                <a:gd name="T3" fmla="*/ 0 h 317"/>
                <a:gd name="T4" fmla="*/ 0 w 181"/>
                <a:gd name="T5" fmla="*/ 0 h 317"/>
                <a:gd name="T6" fmla="*/ 0 60000 65536"/>
                <a:gd name="T7" fmla="*/ 0 60000 65536"/>
                <a:gd name="T8" fmla="*/ 0 60000 65536"/>
                <a:gd name="T9" fmla="*/ 0 w 181"/>
                <a:gd name="T10" fmla="*/ 0 h 317"/>
                <a:gd name="T11" fmla="*/ 181 w 181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1" h="317">
                  <a:moveTo>
                    <a:pt x="0" y="0"/>
                  </a:moveTo>
                  <a:cubicBezTo>
                    <a:pt x="90" y="64"/>
                    <a:pt x="181" y="128"/>
                    <a:pt x="181" y="181"/>
                  </a:cubicBezTo>
                  <a:cubicBezTo>
                    <a:pt x="181" y="234"/>
                    <a:pt x="90" y="275"/>
                    <a:pt x="0" y="317"/>
                  </a:cubicBezTo>
                </a:path>
              </a:pathLst>
            </a:custGeom>
            <a:no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92075" y="6165850"/>
            <a:ext cx="89646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/>
              <a:t>Contracts (</a:t>
            </a:r>
            <a:r>
              <a:rPr lang="en-US" altLang="zh-CN" sz="2400" u="sng"/>
              <a:t>NO</a:t>
            </a:r>
            <a:r>
              <a:rPr lang="en-US" altLang="zh-CN" sz="2400"/>
              <a:t>, </a:t>
            </a:r>
            <a:r>
              <a:rPr lang="en-US" altLang="zh-CN" sz="2400">
                <a:solidFill>
                  <a:srgbClr val="FFCCCC"/>
                </a:solidFill>
              </a:rPr>
              <a:t>starName, studioName, title, year</a:t>
            </a:r>
            <a:r>
              <a:rPr lang="en-US" altLang="zh-CN" sz="2400"/>
              <a:t>, salary, signdate)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345363" cy="685800"/>
          </a:xfrm>
        </p:spPr>
        <p:txBody>
          <a:bodyPr/>
          <a:lstStyle/>
          <a:p>
            <a:pPr algn="l" eaLnBrk="1" hangingPunct="1"/>
            <a:r>
              <a:rPr lang="en-US" altLang="zh-CN" sz="2800" b="1" smtClean="0"/>
              <a:t>4.5  From E/R Diagrams to Relational Designs</a:t>
            </a: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439863"/>
            <a:ext cx="7842250" cy="45815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smtClean="0">
                <a:solidFill>
                  <a:srgbClr val="FFCC66"/>
                </a:solidFill>
              </a:rPr>
              <a:t>Exercises: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b="1" smtClean="0"/>
              <a:t>P163      4.5.1   4.5.2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4.1.1  Entity Sets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72400" cy="518318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b="1" dirty="0" smtClean="0">
                <a:solidFill>
                  <a:srgbClr val="FFCCCC"/>
                </a:solidFill>
              </a:rPr>
              <a:t>Entity(</a:t>
            </a:r>
            <a:r>
              <a:rPr lang="zh-CN" altLang="en-US" b="1" dirty="0" smtClean="0">
                <a:solidFill>
                  <a:srgbClr val="FFCCCC"/>
                </a:solidFill>
              </a:rPr>
              <a:t>实体</a:t>
            </a:r>
            <a:r>
              <a:rPr lang="en-US" altLang="zh-CN" b="1" dirty="0" smtClean="0">
                <a:solidFill>
                  <a:srgbClr val="FFCCCC"/>
                </a:solidFill>
              </a:rPr>
              <a:t>):</a:t>
            </a:r>
            <a:r>
              <a:rPr lang="en-US" altLang="zh-CN" b="1" dirty="0" smtClean="0"/>
              <a:t> An abstract object, similar to an </a:t>
            </a:r>
            <a:r>
              <a:rPr lang="en-US" altLang="zh-CN" b="1" dirty="0" smtClean="0">
                <a:solidFill>
                  <a:srgbClr val="FFCCCC"/>
                </a:solidFill>
              </a:rPr>
              <a:t>object</a:t>
            </a:r>
            <a:r>
              <a:rPr lang="en-US" altLang="zh-CN" b="1" dirty="0" smtClean="0"/>
              <a:t> in OOL.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b="1" dirty="0" smtClean="0">
                <a:solidFill>
                  <a:srgbClr val="FFCCCC"/>
                </a:solidFill>
              </a:rPr>
              <a:t>Entity sets:</a:t>
            </a:r>
            <a:r>
              <a:rPr lang="en-US" altLang="zh-CN" b="1" dirty="0" smtClean="0"/>
              <a:t> A collection of similar entities, similar to a </a:t>
            </a:r>
            <a:r>
              <a:rPr lang="en-US" altLang="zh-CN" b="1" dirty="0" smtClean="0">
                <a:solidFill>
                  <a:srgbClr val="FFCCCC"/>
                </a:solidFill>
              </a:rPr>
              <a:t>class</a:t>
            </a:r>
            <a:r>
              <a:rPr lang="en-US" altLang="zh-CN" b="1" dirty="0" smtClean="0"/>
              <a:t> of objects.</a:t>
            </a:r>
          </a:p>
          <a:p>
            <a:pPr eaLnBrk="1" hangingPunct="1">
              <a:spcBef>
                <a:spcPct val="40000"/>
              </a:spcBef>
            </a:pPr>
            <a:endParaRPr lang="en-US" altLang="zh-CN" b="1" dirty="0" smtClean="0"/>
          </a:p>
          <a:p>
            <a:pPr eaLnBrk="1" hangingPunct="1">
              <a:spcBef>
                <a:spcPct val="40000"/>
              </a:spcBef>
            </a:pPr>
            <a:r>
              <a:rPr lang="en-US" altLang="zh-CN" b="1" dirty="0" smtClean="0"/>
              <a:t>Entity sets include some entity, such as Movies &amp; Movie.</a:t>
            </a:r>
          </a:p>
          <a:p>
            <a:pPr eaLnBrk="1" hangingPunct="1">
              <a:spcBef>
                <a:spcPct val="40000"/>
              </a:spcBef>
            </a:pP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5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5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5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4.1.2  Attributes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72400" cy="518318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b="1" dirty="0" smtClean="0">
                <a:solidFill>
                  <a:srgbClr val="FFCCCC"/>
                </a:solidFill>
              </a:rPr>
              <a:t>Attributes(</a:t>
            </a:r>
            <a:r>
              <a:rPr lang="zh-CN" altLang="en-US" b="1" dirty="0" smtClean="0">
                <a:solidFill>
                  <a:srgbClr val="FFCCCC"/>
                </a:solidFill>
              </a:rPr>
              <a:t>属性</a:t>
            </a:r>
            <a:r>
              <a:rPr lang="en-US" altLang="zh-CN" b="1" dirty="0" smtClean="0">
                <a:solidFill>
                  <a:srgbClr val="FFCCCC"/>
                </a:solidFill>
              </a:rPr>
              <a:t>):</a:t>
            </a:r>
            <a:r>
              <a:rPr lang="en-US" altLang="zh-CN" b="1" dirty="0" smtClean="0"/>
              <a:t> properties of the entities in an entity set. Attributes are simple values, e.g. integers or character strings.</a:t>
            </a:r>
          </a:p>
          <a:p>
            <a:pPr eaLnBrk="1" hangingPunct="1">
              <a:spcBef>
                <a:spcPct val="40000"/>
              </a:spcBef>
            </a:pPr>
            <a:endParaRPr lang="en-US" altLang="zh-CN" b="1" dirty="0" smtClean="0"/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800" b="1" dirty="0" smtClean="0"/>
              <a:t>A movie entity has the following attributes, such as title, year, length, genre, and so on.</a:t>
            </a:r>
          </a:p>
          <a:p>
            <a:pPr eaLnBrk="1" hangingPunct="1">
              <a:spcBef>
                <a:spcPct val="40000"/>
              </a:spcBef>
            </a:pP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5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5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/>
              <a:t>4.1.3 Relationship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72400" cy="5183187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b="1" dirty="0" smtClean="0">
                <a:solidFill>
                  <a:srgbClr val="FFCCCC"/>
                </a:solidFill>
              </a:rPr>
              <a:t>Relationships(</a:t>
            </a:r>
            <a:r>
              <a:rPr lang="zh-CN" altLang="en-US" b="1" dirty="0" smtClean="0">
                <a:solidFill>
                  <a:srgbClr val="FFCCCC"/>
                </a:solidFill>
              </a:rPr>
              <a:t>联系</a:t>
            </a:r>
            <a:r>
              <a:rPr lang="en-US" altLang="zh-CN" b="1" dirty="0" smtClean="0">
                <a:solidFill>
                  <a:srgbClr val="FFCCCC"/>
                </a:solidFill>
              </a:rPr>
              <a:t>):</a:t>
            </a:r>
            <a:r>
              <a:rPr lang="en-US" altLang="zh-CN" b="1" dirty="0" smtClean="0"/>
              <a:t> connections among two or more entity sets.</a:t>
            </a:r>
          </a:p>
        </p:txBody>
      </p:sp>
      <p:sp>
        <p:nvSpPr>
          <p:cNvPr id="7" name="Freeform 57"/>
          <p:cNvSpPr>
            <a:spLocks/>
          </p:cNvSpPr>
          <p:nvPr/>
        </p:nvSpPr>
        <p:spPr bwMode="auto">
          <a:xfrm>
            <a:off x="3406775" y="2565400"/>
            <a:ext cx="517525" cy="1871663"/>
          </a:xfrm>
          <a:custGeom>
            <a:avLst/>
            <a:gdLst>
              <a:gd name="T0" fmla="*/ 280 w 326"/>
              <a:gd name="T1" fmla="*/ 0 h 1179"/>
              <a:gd name="T2" fmla="*/ 8 w 326"/>
              <a:gd name="T3" fmla="*/ 499 h 1179"/>
              <a:gd name="T4" fmla="*/ 326 w 326"/>
              <a:gd name="T5" fmla="*/ 1179 h 1179"/>
              <a:gd name="T6" fmla="*/ 0 60000 65536"/>
              <a:gd name="T7" fmla="*/ 0 60000 65536"/>
              <a:gd name="T8" fmla="*/ 0 60000 65536"/>
              <a:gd name="T9" fmla="*/ 0 w 326"/>
              <a:gd name="T10" fmla="*/ 0 h 1179"/>
              <a:gd name="T11" fmla="*/ 326 w 326"/>
              <a:gd name="T12" fmla="*/ 1179 h 11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" h="1179">
                <a:moveTo>
                  <a:pt x="280" y="0"/>
                </a:moveTo>
                <a:cubicBezTo>
                  <a:pt x="140" y="151"/>
                  <a:pt x="0" y="303"/>
                  <a:pt x="8" y="499"/>
                </a:cubicBezTo>
                <a:cubicBezTo>
                  <a:pt x="16" y="695"/>
                  <a:pt x="171" y="937"/>
                  <a:pt x="326" y="1179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1347788" y="2724150"/>
            <a:ext cx="1135062" cy="476250"/>
          </a:xfrm>
          <a:prstGeom prst="rect">
            <a:avLst/>
          </a:prstGeom>
          <a:solidFill>
            <a:srgbClr val="FF7C80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Movies</a:t>
            </a:r>
          </a:p>
        </p:txBody>
      </p:sp>
      <p:sp>
        <p:nvSpPr>
          <p:cNvPr id="9" name="Rectangle 47"/>
          <p:cNvSpPr>
            <a:spLocks noChangeArrowheads="1"/>
          </p:cNvSpPr>
          <p:nvPr/>
        </p:nvSpPr>
        <p:spPr bwMode="auto">
          <a:xfrm>
            <a:off x="6327775" y="2724150"/>
            <a:ext cx="879475" cy="476250"/>
          </a:xfrm>
          <a:prstGeom prst="rect">
            <a:avLst/>
          </a:prstGeom>
          <a:solidFill>
            <a:srgbClr val="FF7C80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Stars</a:t>
            </a:r>
          </a:p>
        </p:txBody>
      </p:sp>
      <p:sp>
        <p:nvSpPr>
          <p:cNvPr id="11" name="AutoShape 49"/>
          <p:cNvSpPr>
            <a:spLocks noChangeArrowheads="1"/>
          </p:cNvSpPr>
          <p:nvPr/>
        </p:nvSpPr>
        <p:spPr bwMode="auto">
          <a:xfrm>
            <a:off x="3179763" y="2633663"/>
            <a:ext cx="2508250" cy="733425"/>
          </a:xfrm>
          <a:prstGeom prst="diamond">
            <a:avLst/>
          </a:prstGeom>
          <a:solidFill>
            <a:srgbClr val="FFCCCC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Stars-In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H="1">
            <a:off x="2532063" y="3000372"/>
            <a:ext cx="649287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 flipH="1">
            <a:off x="5692775" y="3000372"/>
            <a:ext cx="6477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5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93420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4.1.4 Entity-Relationship Diagrams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7158" y="1357299"/>
            <a:ext cx="8501122" cy="498159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In an entity-relationship diagram:</a:t>
            </a:r>
          </a:p>
          <a:p>
            <a:pPr marL="457200" lvl="1" indent="0" eaLnBrk="1" hangingPunct="1">
              <a:buFontTx/>
              <a:buNone/>
            </a:pPr>
            <a:r>
              <a:rPr lang="en-US" altLang="zh-CN" sz="2400" b="1" dirty="0" smtClean="0"/>
              <a:t>Each movie is an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entity</a:t>
            </a:r>
            <a:r>
              <a:rPr lang="en-US" altLang="zh-CN" sz="2400" b="1" dirty="0" smtClean="0"/>
              <a:t>, and the set of all movies constitutes an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entity</a:t>
            </a:r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C000"/>
                </a:solidFill>
              </a:rPr>
              <a:t>set</a:t>
            </a:r>
            <a:r>
              <a:rPr lang="en-US" altLang="zh-CN" sz="2400" b="1" dirty="0" smtClean="0"/>
              <a:t>.</a:t>
            </a:r>
          </a:p>
          <a:p>
            <a:pPr marL="457200" lvl="1" indent="0" eaLnBrk="1" hangingPunct="1">
              <a:buNone/>
            </a:pPr>
            <a:r>
              <a:rPr lang="en-US" altLang="zh-CN" sz="2400" b="1" dirty="0" smtClean="0"/>
              <a:t>A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 relationship </a:t>
            </a:r>
            <a:r>
              <a:rPr lang="en-US" altLang="zh-CN" sz="2400" b="1" dirty="0" smtClean="0"/>
              <a:t>is represented by a diamond, with lines to each of the entity sets involved.</a:t>
            </a:r>
          </a:p>
        </p:txBody>
      </p:sp>
      <p:grpSp>
        <p:nvGrpSpPr>
          <p:cNvPr id="8198" name="Group 21"/>
          <p:cNvGrpSpPr>
            <a:grpSpLocks/>
          </p:cNvGrpSpPr>
          <p:nvPr/>
        </p:nvGrpSpPr>
        <p:grpSpPr bwMode="auto">
          <a:xfrm>
            <a:off x="428596" y="3681432"/>
            <a:ext cx="3429000" cy="2533650"/>
            <a:chOff x="493" y="2333"/>
            <a:chExt cx="2160" cy="1596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1693" y="3005"/>
              <a:ext cx="816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Movies</a:t>
              </a:r>
            </a:p>
          </p:txBody>
        </p:sp>
        <p:sp>
          <p:nvSpPr>
            <p:cNvPr id="8206" name="Oval 7"/>
            <p:cNvSpPr>
              <a:spLocks noChangeArrowheads="1"/>
            </p:cNvSpPr>
            <p:nvPr/>
          </p:nvSpPr>
          <p:spPr bwMode="auto">
            <a:xfrm>
              <a:off x="541" y="2333"/>
              <a:ext cx="76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title</a:t>
              </a:r>
            </a:p>
          </p:txBody>
        </p:sp>
        <p:sp>
          <p:nvSpPr>
            <p:cNvPr id="8207" name="Oval 8"/>
            <p:cNvSpPr>
              <a:spLocks noChangeArrowheads="1"/>
            </p:cNvSpPr>
            <p:nvPr/>
          </p:nvSpPr>
          <p:spPr bwMode="auto">
            <a:xfrm>
              <a:off x="1885" y="2333"/>
              <a:ext cx="76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year</a:t>
              </a:r>
            </a:p>
          </p:txBody>
        </p:sp>
        <p:sp>
          <p:nvSpPr>
            <p:cNvPr id="8208" name="Oval 9"/>
            <p:cNvSpPr>
              <a:spLocks noChangeArrowheads="1"/>
            </p:cNvSpPr>
            <p:nvPr/>
          </p:nvSpPr>
          <p:spPr bwMode="auto">
            <a:xfrm>
              <a:off x="493" y="3533"/>
              <a:ext cx="1008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length</a:t>
              </a:r>
            </a:p>
          </p:txBody>
        </p:sp>
        <p:sp>
          <p:nvSpPr>
            <p:cNvPr id="8209" name="Oval 10"/>
            <p:cNvSpPr>
              <a:spLocks noChangeArrowheads="1"/>
            </p:cNvSpPr>
            <p:nvPr/>
          </p:nvSpPr>
          <p:spPr bwMode="auto">
            <a:xfrm>
              <a:off x="1549" y="3560"/>
              <a:ext cx="1056" cy="3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genre</a:t>
              </a:r>
            </a:p>
          </p:txBody>
        </p:sp>
        <p:sp>
          <p:nvSpPr>
            <p:cNvPr id="8210" name="Line 11"/>
            <p:cNvSpPr>
              <a:spLocks noChangeShapeType="1"/>
            </p:cNvSpPr>
            <p:nvPr/>
          </p:nvSpPr>
          <p:spPr bwMode="auto">
            <a:xfrm>
              <a:off x="1165" y="2672"/>
              <a:ext cx="528" cy="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1" name="Line 12"/>
            <p:cNvSpPr>
              <a:spLocks noChangeShapeType="1"/>
            </p:cNvSpPr>
            <p:nvPr/>
          </p:nvSpPr>
          <p:spPr bwMode="auto">
            <a:xfrm flipV="1">
              <a:off x="973" y="3296"/>
              <a:ext cx="72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2" name="Line 13"/>
            <p:cNvSpPr>
              <a:spLocks noChangeShapeType="1"/>
            </p:cNvSpPr>
            <p:nvPr/>
          </p:nvSpPr>
          <p:spPr bwMode="auto">
            <a:xfrm flipH="1">
              <a:off x="2077" y="2720"/>
              <a:ext cx="144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3" name="Line 14"/>
            <p:cNvSpPr>
              <a:spLocks noChangeShapeType="1"/>
            </p:cNvSpPr>
            <p:nvPr/>
          </p:nvSpPr>
          <p:spPr bwMode="auto">
            <a:xfrm>
              <a:off x="2077" y="3296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199" name="Group 22"/>
          <p:cNvGrpSpPr>
            <a:grpSpLocks/>
          </p:cNvGrpSpPr>
          <p:nvPr/>
        </p:nvGrpSpPr>
        <p:grpSpPr bwMode="auto">
          <a:xfrm>
            <a:off x="5500694" y="3824300"/>
            <a:ext cx="3200400" cy="1390650"/>
            <a:chOff x="3379" y="2509"/>
            <a:chExt cx="2016" cy="876"/>
          </a:xfrm>
        </p:grpSpPr>
        <p:sp>
          <p:nvSpPr>
            <p:cNvPr id="8200" name="Rectangle 15"/>
            <p:cNvSpPr>
              <a:spLocks noChangeArrowheads="1"/>
            </p:cNvSpPr>
            <p:nvPr/>
          </p:nvSpPr>
          <p:spPr bwMode="auto">
            <a:xfrm>
              <a:off x="4003" y="3085"/>
              <a:ext cx="720" cy="300"/>
            </a:xfrm>
            <a:prstGeom prst="rect">
              <a:avLst/>
            </a:prstGeom>
            <a:solidFill>
              <a:srgbClr val="FF7C8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Stars</a:t>
              </a:r>
            </a:p>
          </p:txBody>
        </p:sp>
        <p:sp>
          <p:nvSpPr>
            <p:cNvPr id="8201" name="Oval 16"/>
            <p:cNvSpPr>
              <a:spLocks noChangeArrowheads="1"/>
            </p:cNvSpPr>
            <p:nvPr/>
          </p:nvSpPr>
          <p:spPr bwMode="auto">
            <a:xfrm>
              <a:off x="3379" y="2509"/>
              <a:ext cx="768" cy="3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/>
                <a:t>name</a:t>
              </a:r>
            </a:p>
          </p:txBody>
        </p:sp>
        <p:sp>
          <p:nvSpPr>
            <p:cNvPr id="8202" name="Oval 17"/>
            <p:cNvSpPr>
              <a:spLocks noChangeArrowheads="1"/>
            </p:cNvSpPr>
            <p:nvPr/>
          </p:nvSpPr>
          <p:spPr bwMode="auto">
            <a:xfrm>
              <a:off x="4339" y="2509"/>
              <a:ext cx="1056" cy="39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/>
                <a:t>address</a:t>
              </a:r>
            </a:p>
          </p:txBody>
        </p:sp>
        <p:sp>
          <p:nvSpPr>
            <p:cNvPr id="8203" name="Line 19"/>
            <p:cNvSpPr>
              <a:spLocks noChangeShapeType="1"/>
            </p:cNvSpPr>
            <p:nvPr/>
          </p:nvSpPr>
          <p:spPr bwMode="auto">
            <a:xfrm>
              <a:off x="3811" y="2896"/>
              <a:ext cx="336" cy="19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4" name="Line 20"/>
            <p:cNvSpPr>
              <a:spLocks noChangeShapeType="1"/>
            </p:cNvSpPr>
            <p:nvPr/>
          </p:nvSpPr>
          <p:spPr bwMode="auto">
            <a:xfrm flipH="1">
              <a:off x="4531" y="2896"/>
              <a:ext cx="288" cy="19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" name="AutoShape 49"/>
          <p:cNvSpPr>
            <a:spLocks noChangeArrowheads="1"/>
          </p:cNvSpPr>
          <p:nvPr/>
        </p:nvSpPr>
        <p:spPr bwMode="auto">
          <a:xfrm>
            <a:off x="4059439" y="4624508"/>
            <a:ext cx="2035179" cy="733425"/>
          </a:xfrm>
          <a:prstGeom prst="diamond">
            <a:avLst/>
          </a:prstGeom>
          <a:solidFill>
            <a:srgbClr val="FFCCCC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 dirty="0" smtClean="0">
                <a:solidFill>
                  <a:schemeClr val="tx1"/>
                </a:solidFill>
              </a:rPr>
              <a:t>Stars-In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23" name="Line 50"/>
          <p:cNvSpPr>
            <a:spLocks noChangeShapeType="1"/>
          </p:cNvSpPr>
          <p:nvPr/>
        </p:nvSpPr>
        <p:spPr bwMode="auto">
          <a:xfrm flipH="1">
            <a:off x="3643306" y="5000636"/>
            <a:ext cx="428628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 flipH="1">
            <a:off x="6072197" y="5000636"/>
            <a:ext cx="43497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88265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4.1.5  Instances of an E/R Diagram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12875"/>
            <a:ext cx="7920037" cy="5256213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For the relationship 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stars-in</a:t>
            </a:r>
            <a:r>
              <a:rPr lang="en-US" altLang="zh-CN" sz="2800" b="1" dirty="0" smtClean="0"/>
              <a:t>, we might have a relationship set like:</a:t>
            </a:r>
          </a:p>
          <a:p>
            <a:pPr eaLnBrk="1" hangingPunct="1"/>
            <a:endParaRPr lang="en-US" altLang="zh-CN" sz="2800" b="1" dirty="0" smtClean="0"/>
          </a:p>
          <a:p>
            <a:pPr eaLnBrk="1" hangingPunct="1"/>
            <a:endParaRPr lang="en-US" altLang="zh-CN" sz="2800" b="1" dirty="0" smtClean="0"/>
          </a:p>
          <a:p>
            <a:pPr eaLnBrk="1" hangingPunct="1"/>
            <a:endParaRPr lang="en-US" altLang="zh-CN" sz="2800" b="1" dirty="0" smtClean="0"/>
          </a:p>
          <a:p>
            <a:pPr eaLnBrk="1" hangingPunct="1"/>
            <a:endParaRPr lang="en-US" altLang="zh-CN" sz="2800" b="1" dirty="0" smtClean="0"/>
          </a:p>
          <a:p>
            <a:pPr lvl="1" eaLnBrk="1" hangingPunct="1"/>
            <a:r>
              <a:rPr lang="en-US" altLang="zh-CN" sz="2400" b="1" dirty="0" smtClean="0"/>
              <a:t>The </a:t>
            </a:r>
            <a:r>
              <a:rPr lang="en-US" altLang="zh-CN" sz="2400" b="1" dirty="0" err="1" smtClean="0"/>
              <a:t>tuples</a:t>
            </a:r>
            <a:r>
              <a:rPr lang="en-US" altLang="zh-CN" sz="2400" b="1" dirty="0" smtClean="0"/>
              <a:t> of a relationship set are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not really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tuples</a:t>
            </a:r>
            <a:r>
              <a:rPr lang="en-US" altLang="zh-CN" sz="2400" b="1" dirty="0" smtClean="0"/>
              <a:t> of a relation, since their components are entities.</a:t>
            </a:r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79613" y="2565400"/>
          <a:ext cx="4896544" cy="17229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272"/>
                <a:gridCol w="2448272"/>
              </a:tblGrid>
              <a:tr h="388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Movies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Stars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Basic Instinct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Sharon Stone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 Recall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Arnold Schwarzenegger </a:t>
                      </a:r>
                    </a:p>
                  </a:txBody>
                  <a:tcPr marL="9525" marR="9525" marT="9525" marB="0" anchor="ctr"/>
                </a:tc>
              </a:tr>
              <a:tr h="3882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Total Recall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Sharon Stone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62950" cy="685800"/>
          </a:xfrm>
        </p:spPr>
        <p:txBody>
          <a:bodyPr/>
          <a:lstStyle/>
          <a:p>
            <a:pPr algn="l" eaLnBrk="1" hangingPunct="1"/>
            <a:r>
              <a:rPr lang="en-US" altLang="zh-CN" sz="3200" b="1" smtClean="0"/>
              <a:t>4.1.6 Multiplicity of Binary E/R Relationships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525463" y="1093788"/>
            <a:ext cx="8161337" cy="0"/>
          </a:xfrm>
          <a:prstGeom prst="line">
            <a:avLst/>
          </a:prstGeom>
          <a:noFill/>
          <a:ln w="12700">
            <a:solidFill>
              <a:srgbClr val="FF01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 rot="5400000">
            <a:off x="4579144" y="1050131"/>
            <a:ext cx="98425" cy="87313"/>
          </a:xfrm>
          <a:prstGeom prst="triangle">
            <a:avLst>
              <a:gd name="adj" fmla="val 49995"/>
            </a:avLst>
          </a:prstGeom>
          <a:solidFill>
            <a:srgbClr val="00FF00"/>
          </a:solidFill>
          <a:ln w="12700">
            <a:solidFill>
              <a:srgbClr val="037C0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321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solidFill>
                  <a:srgbClr val="FFCC66"/>
                </a:solidFill>
              </a:rPr>
              <a:t>Multiplicity of the relationship from entity set E to entity set F: </a:t>
            </a:r>
            <a:endParaRPr lang="en-US" altLang="zh-CN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/>
              <a:t>If each member of E can be connected by R to at most one member of F, then we say that R is </a:t>
            </a:r>
            <a:r>
              <a:rPr lang="en-US" altLang="zh-CN" b="1" dirty="0" smtClean="0">
                <a:solidFill>
                  <a:srgbClr val="FFFF00"/>
                </a:solidFill>
              </a:rPr>
              <a:t>many-one</a:t>
            </a:r>
            <a:r>
              <a:rPr lang="en-US" altLang="zh-CN" b="1" dirty="0" smtClean="0"/>
              <a:t> from E to F.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/>
              <a:t>If R is both many-one from E to F and many-one from F to E, then we say that R is </a:t>
            </a:r>
            <a:r>
              <a:rPr lang="en-US" altLang="zh-CN" b="1" dirty="0" smtClean="0">
                <a:solidFill>
                  <a:srgbClr val="FFFF00"/>
                </a:solidFill>
              </a:rPr>
              <a:t>one-one</a:t>
            </a:r>
            <a:r>
              <a:rPr lang="en-US" altLang="zh-CN" b="1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 smtClean="0"/>
              <a:t>If R is neither many-one from E to F or from F to E, then we say R is </a:t>
            </a:r>
            <a:r>
              <a:rPr lang="en-US" altLang="zh-CN" b="1" dirty="0" smtClean="0">
                <a:solidFill>
                  <a:srgbClr val="FFFF00"/>
                </a:solidFill>
              </a:rPr>
              <a:t>many-many.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2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2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2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分布式中期检查">
  <a:themeElements>
    <a:clrScheme name="分布式中期检查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分布式中期检查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bg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分布式中期检查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分布式中期检查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分布式中期检查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Designs\分布式中期检查.pot</Template>
  <TotalTime>7931</TotalTime>
  <Words>1675</Words>
  <Application>Microsoft Office PowerPoint</Application>
  <PresentationFormat>全屏显示(4:3)</PresentationFormat>
  <Paragraphs>310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分布式中期检查</vt:lpstr>
      <vt:lpstr>4  High-Level Database Models</vt:lpstr>
      <vt:lpstr>4.1  The Entity/Relationship Model </vt:lpstr>
      <vt:lpstr>4.1  The Entity/Relationship Model </vt:lpstr>
      <vt:lpstr>4.1.1  Entity Sets</vt:lpstr>
      <vt:lpstr>4.1.2  Attributes</vt:lpstr>
      <vt:lpstr>4.1.3 Relationship</vt:lpstr>
      <vt:lpstr>4.1.4 Entity-Relationship Diagrams</vt:lpstr>
      <vt:lpstr>4.1.5  Instances of an E/R Diagram</vt:lpstr>
      <vt:lpstr>4.1.6 Multiplicity of Binary E/R Relationships</vt:lpstr>
      <vt:lpstr>4.1.6 Multiplicity of Binary E/R Relationships</vt:lpstr>
      <vt:lpstr>4.1.7 Multiway Relationships  </vt:lpstr>
      <vt:lpstr>4.1.8 Roles（角色） in Relationships  </vt:lpstr>
      <vt:lpstr>4.1.8 Roles in Relationships</vt:lpstr>
      <vt:lpstr>4.1.9 Attributes on Relationships</vt:lpstr>
      <vt:lpstr>4.1.9 Attributes on Relationships</vt:lpstr>
      <vt:lpstr>4.1.10 Converting Multiway Relationships to Binary </vt:lpstr>
      <vt:lpstr>4.1.10 Converting Multiway Relationships to Binary </vt:lpstr>
      <vt:lpstr>4.1.10 Converting Multiway Relationships to Binary </vt:lpstr>
      <vt:lpstr>4.1  The Entity/Relationship Model</vt:lpstr>
      <vt:lpstr>4.2 Design Principles  </vt:lpstr>
      <vt:lpstr>4.3 Constraints(约束)  in the E/R Model</vt:lpstr>
      <vt:lpstr>4.3 Constraints(约束)  in the E/R Model</vt:lpstr>
      <vt:lpstr>4.3 Constraints(约束)  in the E/R Model</vt:lpstr>
      <vt:lpstr>4.4 Weak Entity Sets </vt:lpstr>
      <vt:lpstr>PowerPoint 演示文稿</vt:lpstr>
      <vt:lpstr>4.5  From E/R Diagrams to Relational Designs</vt:lpstr>
      <vt:lpstr>4.5.1  From Entity Sets to Relations</vt:lpstr>
      <vt:lpstr>4.5.2 From E/R Relationships to Relations</vt:lpstr>
      <vt:lpstr>4.5.2 From E/R Relationships to Relations</vt:lpstr>
      <vt:lpstr>4.5.2 From E/R Relationships to Relations</vt:lpstr>
      <vt:lpstr>4.5.2 From E/R Relationships to Relations</vt:lpstr>
      <vt:lpstr>4.5.2 From E/R Relationships to Relations</vt:lpstr>
      <vt:lpstr>4.5.2 From E/R Relationships to Relations</vt:lpstr>
      <vt:lpstr>4.5.2 From E/R Relationships to Relations</vt:lpstr>
      <vt:lpstr>4.5.4  Handling Weak Entity Sets</vt:lpstr>
      <vt:lpstr>4.5.4  Handling Weak Entity Sets</vt:lpstr>
      <vt:lpstr>4.5.4  Handling Weak Entity Sets</vt:lpstr>
      <vt:lpstr>4.5  From E/R Diagrams to Relational Designs</vt:lpstr>
    </vt:vector>
  </TitlesOfParts>
  <Company>602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</dc:title>
  <dc:creator>zy</dc:creator>
  <cp:lastModifiedBy>lenovo</cp:lastModifiedBy>
  <cp:revision>614</cp:revision>
  <cp:lastPrinted>2018-09-03T07:46:25Z</cp:lastPrinted>
  <dcterms:created xsi:type="dcterms:W3CDTF">2001-08-29T04:12:08Z</dcterms:created>
  <dcterms:modified xsi:type="dcterms:W3CDTF">2018-09-03T07:46:29Z</dcterms:modified>
</cp:coreProperties>
</file>