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456" r:id="rId2"/>
    <p:sldId id="457" r:id="rId3"/>
    <p:sldId id="459" r:id="rId4"/>
    <p:sldId id="460" r:id="rId5"/>
    <p:sldId id="462" r:id="rId6"/>
    <p:sldId id="512" r:id="rId7"/>
    <p:sldId id="488" r:id="rId8"/>
    <p:sldId id="513" r:id="rId9"/>
    <p:sldId id="514" r:id="rId10"/>
    <p:sldId id="515" r:id="rId11"/>
    <p:sldId id="516" r:id="rId12"/>
    <p:sldId id="517" r:id="rId13"/>
    <p:sldId id="467" r:id="rId14"/>
    <p:sldId id="468" r:id="rId15"/>
    <p:sldId id="469" r:id="rId16"/>
    <p:sldId id="501" r:id="rId17"/>
    <p:sldId id="490" r:id="rId18"/>
    <p:sldId id="472" r:id="rId19"/>
    <p:sldId id="502" r:id="rId20"/>
    <p:sldId id="503" r:id="rId21"/>
    <p:sldId id="493" r:id="rId22"/>
    <p:sldId id="492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FF66"/>
    <a:srgbClr val="FFCCCC"/>
    <a:srgbClr val="00FF00"/>
    <a:srgbClr val="DD4C3D"/>
    <a:srgbClr val="FA06F4"/>
    <a:srgbClr val="03FD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>
        <p:scale>
          <a:sx n="75" d="100"/>
          <a:sy n="75" d="100"/>
        </p:scale>
        <p:origin x="120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1C80CA7-01F1-45A8-BD44-67CE3080A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255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DA9E5B-0F92-4968-BEE0-FB528DC35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285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6994-C48D-47EA-9553-1EF89C60DC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385453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6624-39CE-417C-ACE5-60EBEFFC7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2093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B747C-7604-4A78-B0DC-30904F2B24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44103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9E4C2-8170-4180-A934-443D67D93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56235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504B1-9463-407A-9A82-D545CA63F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75968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B736B-742E-4D8B-926E-9FCF9C2D4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89733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BA2B4-4AF8-4986-B69D-6F5D7408A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09748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B2FA7-2EE4-49EE-B6CE-AFAD6477E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87709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7E7C9-4D6C-4C7B-84D0-C9899E77A7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2812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37EF-6084-45B4-AE8C-3DBCD297CB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58711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DA19-62C7-4DF9-BB20-AEC24421B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62031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1575"/>
            </a:gs>
            <a:gs pos="100000">
              <a:srgbClr val="022D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82F3B8-5938-467E-8834-3420ADE3B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 Constraints and Triggers</a:t>
            </a:r>
            <a:r>
              <a:rPr lang="en-US" altLang="zh-CN" smtClean="0"/>
              <a:t> 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2300" y="1384300"/>
            <a:ext cx="7910513" cy="514032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A constraint is a expression or statement stored in the database.</a:t>
            </a:r>
          </a:p>
          <a:p>
            <a:pPr eaLnBrk="1" hangingPunct="1"/>
            <a:r>
              <a:rPr lang="en-US" altLang="zh-CN" sz="2800" b="1" dirty="0" smtClean="0"/>
              <a:t>A constraint is an active(</a:t>
            </a:r>
            <a:r>
              <a:rPr lang="zh-CN" altLang="en-US" sz="2800" b="1" dirty="0" smtClean="0"/>
              <a:t>主动性</a:t>
            </a:r>
            <a:r>
              <a:rPr lang="en-US" altLang="zh-CN" sz="2800" b="1" dirty="0" smtClean="0"/>
              <a:t>) element, it execute when a certain event occurs or the database changes.</a:t>
            </a:r>
          </a:p>
          <a:p>
            <a:pPr eaLnBrk="1" hangingPunct="1"/>
            <a:r>
              <a:rPr lang="en-US" altLang="zh-CN" sz="2800" b="1" dirty="0" smtClean="0"/>
              <a:t>SQL2 provides integrity constraints: </a:t>
            </a:r>
          </a:p>
          <a:p>
            <a:pPr lvl="1" eaLnBrk="1" hangingPunct="1"/>
            <a:r>
              <a:rPr lang="en-US" altLang="zh-CN" sz="2400" b="1" dirty="0" smtClean="0"/>
              <a:t>key, referential integrity, domain constraints, check constraints, assertions(</a:t>
            </a:r>
            <a:r>
              <a:rPr lang="zh-CN" altLang="en-US" sz="2400" b="1" dirty="0" smtClean="0"/>
              <a:t>断言</a:t>
            </a:r>
            <a:r>
              <a:rPr lang="en-US" altLang="zh-CN" sz="2400" b="1" dirty="0" smtClean="0"/>
              <a:t>).</a:t>
            </a:r>
          </a:p>
          <a:p>
            <a:pPr eaLnBrk="1" hangingPunct="1"/>
            <a:r>
              <a:rPr lang="en-US" altLang="zh-CN" sz="2800" b="1" dirty="0" smtClean="0"/>
              <a:t>SQL3 provides trigger(</a:t>
            </a:r>
            <a:r>
              <a:rPr lang="zh-CN" altLang="en-US" sz="2800" b="1" dirty="0" smtClean="0"/>
              <a:t>触发器</a:t>
            </a:r>
            <a:r>
              <a:rPr lang="en-US" altLang="zh-CN" sz="2800" b="1" dirty="0" smtClean="0"/>
              <a:t>) which is a form of active element that is called into play on certain specified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5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5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5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5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5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5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417072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/>
              <a:t>7.1.3 Deferred (</a:t>
            </a:r>
            <a:r>
              <a:rPr lang="zh-CN" altLang="en-US" sz="2800" b="1" dirty="0" smtClean="0"/>
              <a:t>延迟</a:t>
            </a:r>
            <a:r>
              <a:rPr lang="en-US" altLang="zh-CN" sz="2800" b="1" dirty="0" smtClean="0"/>
              <a:t>) Checking of Constraints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395288" y="908050"/>
            <a:ext cx="8353425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4579144" y="864394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4862" cy="5256212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en-US" altLang="zh-CN" sz="2400" b="1" dirty="0" smtClean="0">
                <a:solidFill>
                  <a:srgbClr val="FFCC66"/>
                </a:solidFill>
              </a:rPr>
              <a:t>Studio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( </a:t>
            </a:r>
            <a:r>
              <a:rPr lang="en-US" altLang="zh-CN" sz="2400" b="1" u="sng" dirty="0" smtClean="0">
                <a:solidFill>
                  <a:srgbClr val="FFCC66"/>
                </a:solidFill>
              </a:rPr>
              <a:t>name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, address, </a:t>
            </a:r>
            <a:r>
              <a:rPr lang="en-US" altLang="zh-CN" sz="2400" b="1" dirty="0" err="1" smtClean="0">
                <a:solidFill>
                  <a:srgbClr val="FFCC66"/>
                </a:solidFill>
              </a:rPr>
              <a:t>presC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#) </a:t>
            </a:r>
          </a:p>
          <a:p>
            <a:pPr marL="400050" lvl="1" indent="0" eaLnBrk="1" hangingPunct="1">
              <a:buNone/>
            </a:pPr>
            <a:r>
              <a:rPr lang="en-US" altLang="zh-CN" sz="2400" b="1" dirty="0" err="1" smtClean="0">
                <a:solidFill>
                  <a:srgbClr val="FFCC66"/>
                </a:solidFill>
              </a:rPr>
              <a:t>MovieExec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(name, address, </a:t>
            </a:r>
            <a:r>
              <a:rPr lang="en-US" altLang="zh-CN" sz="2400" b="1" u="sng" dirty="0" smtClean="0">
                <a:solidFill>
                  <a:srgbClr val="FFCC66"/>
                </a:solidFill>
              </a:rPr>
              <a:t>cert#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CC66"/>
                </a:solidFill>
              </a:rPr>
              <a:t>netWorth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)</a:t>
            </a:r>
            <a:endParaRPr lang="en-US" altLang="zh-CN" sz="2400" b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b="1" dirty="0" smtClean="0"/>
              <a:t>Let us assume Arnold Schwarzenegger retires as Governor of California and decides to found a movie studio called La Vista Studios, of which he will naturally be the president.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1" dirty="0" smtClean="0"/>
              <a:t>What actions should we execute?</a:t>
            </a:r>
          </a:p>
          <a:p>
            <a:pPr eaLnBrk="1" hangingPunct="1">
              <a:spcBef>
                <a:spcPct val="0"/>
              </a:spcBef>
            </a:pPr>
            <a:endParaRPr lang="en-US" altLang="zh-CN" sz="2400" b="1" dirty="0"/>
          </a:p>
          <a:p>
            <a:pPr marL="342900" lvl="1" indent="-342900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b="1" dirty="0" smtClean="0"/>
              <a:t>If movie executives were limited to studio presidents, then we might want to declare cert# to be a foreign key referencing Studio (</a:t>
            </a:r>
            <a:r>
              <a:rPr lang="en-US" altLang="zh-CN" sz="2400" b="1" dirty="0" err="1" smtClean="0"/>
              <a:t>presC</a:t>
            </a:r>
            <a:r>
              <a:rPr lang="en-US" altLang="zh-CN" sz="2400" b="1" dirty="0" smtClean="0"/>
              <a:t>#).</a:t>
            </a:r>
          </a:p>
          <a:p>
            <a:pPr marL="342900" lvl="1" indent="-342900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b="1" dirty="0" smtClean="0"/>
              <a:t>How to declare it?</a:t>
            </a:r>
          </a:p>
          <a:p>
            <a:pPr eaLnBrk="1" hangingPunct="1">
              <a:spcBef>
                <a:spcPct val="0"/>
              </a:spcBef>
            </a:pPr>
            <a:endParaRPr lang="en-US" altLang="zh-CN" sz="2400" b="1" dirty="0" smtClean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400" b="1" dirty="0" smtClean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400" b="1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525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417072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/>
              <a:t>7.1.3 Deferred (</a:t>
            </a:r>
            <a:r>
              <a:rPr lang="zh-CN" altLang="en-US" sz="2800" b="1" dirty="0" smtClean="0"/>
              <a:t>延迟</a:t>
            </a:r>
            <a:r>
              <a:rPr lang="en-US" altLang="zh-CN" sz="2800" b="1" dirty="0" smtClean="0"/>
              <a:t>) Checking of Constraints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395288" y="908050"/>
            <a:ext cx="8353425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4579144" y="864394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4862" cy="5256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 smtClean="0">
                <a:solidFill>
                  <a:srgbClr val="FFCC66"/>
                </a:solidFill>
              </a:rPr>
              <a:t>There are circular constraints in this situation.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 smtClean="0"/>
              <a:t>The problem can be solved as follows.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1" dirty="0" smtClean="0"/>
              <a:t>1. First, we must group the two insertions (one into Studio and the other into </a:t>
            </a:r>
            <a:r>
              <a:rPr lang="en-US" altLang="zh-CN" sz="2400" b="1" dirty="0" err="1" smtClean="0"/>
              <a:t>MovieExec</a:t>
            </a:r>
            <a:r>
              <a:rPr lang="en-US" altLang="zh-CN" sz="2400" b="1" dirty="0" smtClean="0"/>
              <a:t>) into a single transaction. </a:t>
            </a:r>
          </a:p>
          <a:p>
            <a:pPr eaLnBrk="1" hangingPunct="1">
              <a:spcBef>
                <a:spcPct val="0"/>
              </a:spcBef>
            </a:pPr>
            <a:endParaRPr lang="en-US" altLang="zh-CN" sz="2400" b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b="1" dirty="0" smtClean="0"/>
              <a:t>2. Then, we need a way to tell the DBMS not to check the constraints until after the whole transaction has finished its actions and is about to commit.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000" b="1" dirty="0"/>
          </a:p>
          <a:p>
            <a:pPr marL="800100" lvl="2" indent="0" eaLnBrk="1" hangingPunct="1">
              <a:spcBef>
                <a:spcPct val="0"/>
              </a:spcBef>
              <a:buNone/>
            </a:pPr>
            <a:r>
              <a:rPr lang="en-US" altLang="zh-CN" sz="1800" b="1" dirty="0" smtClean="0"/>
              <a:t>CREATE TABLE Studio ( </a:t>
            </a:r>
          </a:p>
          <a:p>
            <a:pPr marL="1314450" lvl="3" indent="0" eaLnBrk="1" hangingPunct="1">
              <a:spcBef>
                <a:spcPct val="0"/>
              </a:spcBef>
              <a:buNone/>
            </a:pPr>
            <a:r>
              <a:rPr lang="en-US" altLang="zh-CN" sz="1800" b="1" dirty="0" smtClean="0"/>
              <a:t>name CHAR(30) PRIMARY KEY, </a:t>
            </a:r>
          </a:p>
          <a:p>
            <a:pPr marL="1314450" lvl="3" indent="0" eaLnBrk="1" hangingPunct="1">
              <a:spcBef>
                <a:spcPct val="0"/>
              </a:spcBef>
              <a:buNone/>
            </a:pPr>
            <a:r>
              <a:rPr lang="en-US" altLang="zh-CN" sz="1800" b="1" dirty="0" smtClean="0"/>
              <a:t>address VARCHAR(255) , </a:t>
            </a:r>
          </a:p>
          <a:p>
            <a:pPr marL="1314450" lvl="3" indent="0" eaLnBrk="1" hangingPunct="1">
              <a:spcBef>
                <a:spcPct val="0"/>
              </a:spcBef>
              <a:buNone/>
            </a:pPr>
            <a:r>
              <a:rPr lang="en-US" altLang="zh-CN" sz="1800" b="1" dirty="0" err="1" smtClean="0"/>
              <a:t>presC</a:t>
            </a:r>
            <a:r>
              <a:rPr lang="en-US" altLang="zh-CN" sz="1800" b="1" dirty="0" smtClean="0"/>
              <a:t># INT UNIQUE </a:t>
            </a:r>
          </a:p>
          <a:p>
            <a:pPr marL="1314450" lvl="3" indent="0" eaLnBrk="1" hangingPunct="1">
              <a:spcBef>
                <a:spcPct val="0"/>
              </a:spcBef>
              <a:buNone/>
            </a:pPr>
            <a:r>
              <a:rPr lang="en-US" altLang="zh-CN" sz="1800" b="1" dirty="0" smtClean="0"/>
              <a:t>	REFERENCES </a:t>
            </a:r>
            <a:r>
              <a:rPr lang="en-US" altLang="zh-CN" sz="1800" b="1" dirty="0" err="1" smtClean="0"/>
              <a:t>MovieExec</a:t>
            </a:r>
            <a:r>
              <a:rPr lang="en-US" altLang="zh-CN" sz="1800" b="1" dirty="0" smtClean="0"/>
              <a:t>(cert#) </a:t>
            </a:r>
          </a:p>
          <a:p>
            <a:pPr marL="1314450" lvl="3" indent="0" eaLnBrk="1" hangingPunct="1">
              <a:spcBef>
                <a:spcPct val="0"/>
              </a:spcBef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smtClean="0">
                <a:solidFill>
                  <a:srgbClr val="FFCC00"/>
                </a:solidFill>
              </a:rPr>
              <a:t>DEFERRABLE INITIALLY DEFERRED </a:t>
            </a:r>
          </a:p>
          <a:p>
            <a:pPr marL="800100" lvl="2" indent="0" eaLnBrk="1" hangingPunct="1">
              <a:spcBef>
                <a:spcPct val="0"/>
              </a:spcBef>
              <a:buNone/>
            </a:pPr>
            <a:r>
              <a:rPr lang="en-US" altLang="zh-CN" sz="1800" b="1" dirty="0" smtClean="0"/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997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Page </a:t>
            </a:r>
            <a:r>
              <a:rPr lang="en-US" altLang="zh-CN" dirty="0" smtClean="0"/>
              <a:t>318   Ex </a:t>
            </a:r>
            <a:r>
              <a:rPr lang="en-US" altLang="zh-CN" dirty="0" smtClean="0"/>
              <a:t>7.1.1</a:t>
            </a:r>
          </a:p>
        </p:txBody>
      </p:sp>
    </p:spTree>
    <p:extLst>
      <p:ext uri="{BB962C8B-B14F-4D97-AF65-F5344CB8AC3E}">
        <p14:creationId xmlns:p14="http://schemas.microsoft.com/office/powerpoint/2010/main" val="5722978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6438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7.2 Constraints on Attributes</a:t>
            </a:r>
            <a:r>
              <a:rPr lang="en-US" altLang="zh-CN" sz="3200" smtClean="0"/>
              <a:t> </a:t>
            </a:r>
            <a:r>
              <a:rPr lang="en-US" altLang="zh-CN" sz="3200" b="1" smtClean="0"/>
              <a:t>and Tuples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2625" y="1412875"/>
            <a:ext cx="7345363" cy="3455988"/>
          </a:xfrm>
        </p:spPr>
        <p:txBody>
          <a:bodyPr/>
          <a:lstStyle/>
          <a:p>
            <a:pPr marL="609600" indent="-609600" algn="just" eaLnBrk="1" hangingPunct="1"/>
            <a:r>
              <a:rPr lang="en-US" altLang="zh-CN" b="1" dirty="0" smtClean="0"/>
              <a:t>Limit the values that may appear in components for some attribute.</a:t>
            </a:r>
            <a:r>
              <a:rPr lang="en-US" altLang="zh-CN" dirty="0" smtClean="0"/>
              <a:t> </a:t>
            </a:r>
            <a:endParaRPr lang="en-US" altLang="zh-CN" b="1" dirty="0" smtClean="0"/>
          </a:p>
          <a:p>
            <a:pPr marL="609600" indent="-609600" algn="just" eaLnBrk="1" hangingPunct="1"/>
            <a:r>
              <a:rPr lang="en-US" altLang="zh-CN" b="1" dirty="0" smtClean="0">
                <a:solidFill>
                  <a:srgbClr val="FFC000"/>
                </a:solidFill>
              </a:rPr>
              <a:t>Main ideas</a:t>
            </a:r>
          </a:p>
          <a:p>
            <a:pPr marL="990600" lvl="1" indent="-533400" algn="just" eaLnBrk="1" hangingPunct="1"/>
            <a:r>
              <a:rPr lang="en-US" altLang="zh-CN" b="1" dirty="0" smtClean="0">
                <a:solidFill>
                  <a:srgbClr val="FFFF66"/>
                </a:solidFill>
              </a:rPr>
              <a:t>Not-null constraints</a:t>
            </a:r>
          </a:p>
          <a:p>
            <a:pPr marL="990600" lvl="1" indent="-533400" algn="just" eaLnBrk="1" hangingPunct="1"/>
            <a:r>
              <a:rPr lang="en-US" altLang="zh-CN" b="1" dirty="0" smtClean="0">
                <a:solidFill>
                  <a:srgbClr val="FFFF66"/>
                </a:solidFill>
              </a:rPr>
              <a:t>Attribute-Based CHECK Constraints</a:t>
            </a:r>
            <a:r>
              <a:rPr lang="en-US" altLang="zh-CN" dirty="0" smtClean="0">
                <a:solidFill>
                  <a:srgbClr val="FFFF66"/>
                </a:solidFill>
              </a:rPr>
              <a:t> </a:t>
            </a:r>
            <a:endParaRPr lang="en-US" altLang="zh-CN" b="1" dirty="0" smtClean="0">
              <a:solidFill>
                <a:srgbClr val="FFFF66"/>
              </a:solidFill>
            </a:endParaRPr>
          </a:p>
          <a:p>
            <a:pPr marL="990600" lvl="1" indent="-533400" algn="just" eaLnBrk="1" hangingPunct="1"/>
            <a:r>
              <a:rPr lang="en-US" altLang="zh-CN" b="1" dirty="0" smtClean="0">
                <a:solidFill>
                  <a:srgbClr val="FFFF66"/>
                </a:solidFill>
              </a:rPr>
              <a:t>Tuple-Based CHECK Constraints</a:t>
            </a:r>
            <a:r>
              <a:rPr lang="en-US" altLang="zh-CN" dirty="0" smtClean="0">
                <a:solidFill>
                  <a:srgbClr val="FFFF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7.2.1 Not-Null Constraints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2625" y="1412875"/>
            <a:ext cx="7850188" cy="4895850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 b="1" smtClean="0">
                <a:solidFill>
                  <a:srgbClr val="FFCC66"/>
                </a:solidFill>
              </a:rPr>
              <a:t>To declare an attribute is NOT NULL</a:t>
            </a:r>
          </a:p>
          <a:p>
            <a:pPr marL="990600" lvl="1" indent="-533400" eaLnBrk="1" hangingPunct="1"/>
            <a:r>
              <a:rPr lang="en-US" altLang="zh-CN" sz="2400" b="1" smtClean="0"/>
              <a:t>The constraint is declared by the keywords </a:t>
            </a:r>
            <a:r>
              <a:rPr lang="en-US" altLang="zh-CN" sz="2400" b="1" i="1" smtClean="0">
                <a:solidFill>
                  <a:srgbClr val="FFFF00"/>
                </a:solidFill>
              </a:rPr>
              <a:t>NOT NULL</a:t>
            </a:r>
            <a:r>
              <a:rPr lang="en-US" altLang="zh-CN" sz="2400" b="1" smtClean="0"/>
              <a:t> following the declaration of the attribute in a CREATE TABLE statement.</a:t>
            </a:r>
          </a:p>
          <a:p>
            <a:pPr marL="990600" lvl="1" indent="-533400" eaLnBrk="1" hangingPunct="1"/>
            <a:r>
              <a:rPr lang="en-US" altLang="zh-CN" sz="2400" b="1" smtClean="0">
                <a:solidFill>
                  <a:srgbClr val="FFFF00"/>
                </a:solidFill>
              </a:rPr>
              <a:t>The default is NULL.</a:t>
            </a:r>
          </a:p>
          <a:p>
            <a:pPr marL="609600" indent="-609600" eaLnBrk="1" hangingPunct="1"/>
            <a:r>
              <a:rPr lang="en-US" altLang="zh-CN" sz="2800" b="1" smtClean="0">
                <a:solidFill>
                  <a:srgbClr val="FFCC66"/>
                </a:solidFill>
              </a:rPr>
              <a:t>The effect of NOT NULL.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sz="2400" b="1" smtClean="0"/>
              <a:t>We can not update the value to be NULL.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sz="2400" b="1" smtClean="0"/>
              <a:t>When we insert a tuple, we must give a nonempty value for the attribute.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sz="2400" b="1" smtClean="0"/>
              <a:t>We can not use the Set-Null policy.</a:t>
            </a:r>
          </a:p>
          <a:p>
            <a:pPr marL="609600" indent="-609600" eaLnBrk="1" hangingPunct="1"/>
            <a:r>
              <a:rPr lang="en-US" altLang="zh-CN" sz="2800" b="1" smtClean="0">
                <a:solidFill>
                  <a:srgbClr val="FFCC66"/>
                </a:solidFill>
              </a:rPr>
              <a:t>Note that primary key is NOT NULL.</a:t>
            </a:r>
            <a:r>
              <a:rPr lang="en-US" altLang="zh-CN" sz="2800" smtClean="0">
                <a:solidFill>
                  <a:srgbClr val="FFCC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311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7.2.2 Attribute-Based CHECK Constraints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54006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FFCC66"/>
                </a:solidFill>
              </a:rPr>
              <a:t>How to restrict the value of an attribute to be in a limited range?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b="1" dirty="0" smtClean="0"/>
              <a:t>Declare </a:t>
            </a:r>
            <a:r>
              <a:rPr lang="en-US" altLang="zh-CN" sz="2400" b="1" i="1" dirty="0" smtClean="0">
                <a:solidFill>
                  <a:srgbClr val="FFFF00"/>
                </a:solidFill>
              </a:rPr>
              <a:t>CHECK(condition)</a:t>
            </a:r>
            <a:r>
              <a:rPr lang="en-US" altLang="zh-CN" sz="2400" b="1" dirty="0" smtClean="0"/>
              <a:t> following the declaration of the attribute.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b="1" dirty="0" smtClean="0"/>
              <a:t>The grammar of condition is same as that of the condition in WHERE clauses</a:t>
            </a:r>
            <a:r>
              <a:rPr lang="en-US" altLang="zh-CN" sz="2400" b="1" dirty="0" smtClean="0"/>
              <a:t>.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400" b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FFCC00"/>
                </a:solidFill>
              </a:rPr>
              <a:t>Example: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Suppose we want to require that certificate numbers be at least </a:t>
            </a:r>
            <a:r>
              <a:rPr lang="en-US" altLang="zh-CN" sz="2400" b="1" dirty="0" smtClean="0"/>
              <a:t>six </a:t>
            </a:r>
            <a:r>
              <a:rPr lang="en-US" altLang="zh-CN" sz="2400" b="1" dirty="0"/>
              <a:t>digits. </a:t>
            </a:r>
            <a:endParaRPr lang="en-US" altLang="zh-CN" sz="2400" b="1" dirty="0" smtClean="0"/>
          </a:p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CC00"/>
                </a:solidFill>
              </a:rPr>
              <a:t>Studio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( </a:t>
            </a:r>
            <a:r>
              <a:rPr lang="en-US" altLang="zh-CN" sz="2400" b="1" u="sng" dirty="0" smtClean="0">
                <a:solidFill>
                  <a:srgbClr val="FFCC00"/>
                </a:solidFill>
              </a:rPr>
              <a:t>name</a:t>
            </a:r>
            <a:r>
              <a:rPr lang="en-US" altLang="zh-CN" sz="2400" b="1" dirty="0">
                <a:solidFill>
                  <a:srgbClr val="FFCC00"/>
                </a:solidFill>
              </a:rPr>
              <a:t>, address, </a:t>
            </a:r>
            <a:r>
              <a:rPr lang="en-US" altLang="zh-CN" sz="2400" b="1" dirty="0" err="1">
                <a:solidFill>
                  <a:srgbClr val="FFCC00"/>
                </a:solidFill>
              </a:rPr>
              <a:t>presC</a:t>
            </a:r>
            <a:r>
              <a:rPr lang="en-US" altLang="zh-CN" sz="2400" b="1" dirty="0">
                <a:solidFill>
                  <a:srgbClr val="FFCC00"/>
                </a:solidFill>
              </a:rPr>
              <a:t>#)</a:t>
            </a:r>
            <a:endParaRPr lang="en-US" altLang="zh-CN" sz="2400" b="1" dirty="0" smtClean="0">
              <a:solidFill>
                <a:srgbClr val="FFCC00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smtClean="0"/>
              <a:t>the line to be modified:</a:t>
            </a:r>
          </a:p>
          <a:p>
            <a:pPr lvl="1" indent="344488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rgbClr val="FFCC00"/>
                </a:solidFill>
              </a:rPr>
              <a:t>presC</a:t>
            </a:r>
            <a:r>
              <a:rPr lang="en-US" altLang="zh-CN" sz="2400" dirty="0">
                <a:solidFill>
                  <a:srgbClr val="FFCC00"/>
                </a:solidFill>
              </a:rPr>
              <a:t># INT REFERENCES </a:t>
            </a:r>
            <a:r>
              <a:rPr lang="en-US" altLang="zh-CN" sz="2400" dirty="0" err="1">
                <a:solidFill>
                  <a:srgbClr val="FFCC00"/>
                </a:solidFill>
              </a:rPr>
              <a:t>MovieExec</a:t>
            </a:r>
            <a:r>
              <a:rPr lang="en-US" altLang="zh-CN" sz="2400" dirty="0">
                <a:solidFill>
                  <a:srgbClr val="FFCC00"/>
                </a:solidFill>
              </a:rPr>
              <a:t>(cert#) </a:t>
            </a:r>
          </a:p>
          <a:p>
            <a:pPr lvl="1" indent="344488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CC00"/>
                </a:solidFill>
              </a:rPr>
              <a:t>                      </a:t>
            </a:r>
            <a:r>
              <a:rPr lang="en-US" altLang="zh-CN" sz="2400" b="1" i="1" dirty="0" smtClean="0">
                <a:solidFill>
                  <a:srgbClr val="FFCC00"/>
                </a:solidFill>
              </a:rPr>
              <a:t>CHECK </a:t>
            </a:r>
            <a:r>
              <a:rPr lang="en-US" altLang="zh-CN" sz="2400" b="1" i="1" dirty="0">
                <a:solidFill>
                  <a:srgbClr val="FFCC00"/>
                </a:solidFill>
              </a:rPr>
              <a:t>(</a:t>
            </a:r>
            <a:r>
              <a:rPr lang="en-US" altLang="zh-CN" sz="2400" b="1" i="1" dirty="0" err="1">
                <a:solidFill>
                  <a:srgbClr val="FFCC00"/>
                </a:solidFill>
              </a:rPr>
              <a:t>presC</a:t>
            </a:r>
            <a:r>
              <a:rPr lang="en-US" altLang="zh-CN" sz="2400" b="1" i="1" dirty="0">
                <a:solidFill>
                  <a:srgbClr val="FFCC00"/>
                </a:solidFill>
              </a:rPr>
              <a:t># &gt;= 100000)</a:t>
            </a:r>
            <a:endParaRPr lang="en-US" altLang="zh-CN" sz="2400" b="1" i="1" dirty="0" smtClean="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61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61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61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61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61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61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61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61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461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61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61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61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461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61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461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61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461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461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461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461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311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7.2.2 Attribute-Based CHECK Constraints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04031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CN" sz="2800" b="1" dirty="0" smtClean="0">
                <a:solidFill>
                  <a:srgbClr val="FFCCCC"/>
                </a:solidFill>
              </a:rPr>
              <a:t>An 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attribute-based CHECK constraint is checked </a:t>
            </a:r>
            <a:r>
              <a:rPr lang="en-US" altLang="zh-CN" sz="2800" b="1" dirty="0" smtClean="0"/>
              <a:t>whenever any tuple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gets a new value for this attribute (update or insert). </a:t>
            </a:r>
            <a:r>
              <a:rPr lang="en-US" altLang="zh-CN" sz="2800" b="1" dirty="0" smtClean="0"/>
              <a:t>If the constraint is violated by the new value, then the modification is rejected</a:t>
            </a:r>
            <a:r>
              <a:rPr lang="en-US" altLang="zh-CN" sz="2800" b="1" dirty="0" smtClean="0"/>
              <a:t>.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CN" sz="2800" b="1" dirty="0">
                <a:solidFill>
                  <a:srgbClr val="FFCC66"/>
                </a:solidFill>
              </a:rPr>
              <a:t>A CHECK condition may include attributes of </a:t>
            </a:r>
            <a:r>
              <a:rPr lang="en-US" altLang="zh-CN" sz="2800" b="1" dirty="0"/>
              <a:t>other relations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. But we need to be careful of using it.</a:t>
            </a:r>
            <a:endParaRPr lang="en-US" altLang="zh-CN" sz="2800" b="1" dirty="0">
              <a:solidFill>
                <a:srgbClr val="FFCC66"/>
              </a:solidFill>
            </a:endParaRPr>
          </a:p>
          <a:p>
            <a:pPr eaLnBrk="1" hangingPunct="1">
              <a:spcBef>
                <a:spcPct val="100000"/>
              </a:spcBef>
            </a:pP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311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7.2.2 Attribute-Based CHECK Constraints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1196975"/>
            <a:ext cx="8712968" cy="54721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FFCC00"/>
                </a:solidFill>
              </a:rPr>
              <a:t>Example 7.7: Let’s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simulate </a:t>
            </a:r>
            <a:r>
              <a:rPr lang="en-US" altLang="zh-CN" sz="2800" b="1" dirty="0">
                <a:solidFill>
                  <a:srgbClr val="FFCC00"/>
                </a:solidFill>
              </a:rPr>
              <a:t>a referential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integrity constraint </a:t>
            </a:r>
            <a:r>
              <a:rPr lang="en-US" altLang="zh-CN" sz="2800" b="1" dirty="0">
                <a:solidFill>
                  <a:srgbClr val="FFCC00"/>
                </a:solidFill>
              </a:rPr>
              <a:t>by an attribute-based CHECK constraint that requires the existence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of </a:t>
            </a:r>
            <a:r>
              <a:rPr lang="en-US" altLang="zh-CN" sz="2800" b="1" dirty="0">
                <a:solidFill>
                  <a:srgbClr val="FFCC00"/>
                </a:solidFill>
              </a:rPr>
              <a:t>the referred-to value. </a:t>
            </a:r>
            <a:endParaRPr lang="en-US" altLang="zh-CN" sz="2800" b="1" dirty="0" smtClean="0">
              <a:solidFill>
                <a:srgbClr val="FFCC00"/>
              </a:solidFill>
            </a:endParaRPr>
          </a:p>
          <a:p>
            <a:pPr marL="0" indent="0" algn="ctr" eaLnBrk="1" hangingPunct="1"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Studio (</a:t>
            </a:r>
            <a:r>
              <a:rPr lang="en-US" altLang="zh-CN" sz="2800" b="1" u="sng" dirty="0">
                <a:solidFill>
                  <a:srgbClr val="FFFF66"/>
                </a:solidFill>
              </a:rPr>
              <a:t>name</a:t>
            </a:r>
            <a:r>
              <a:rPr lang="en-US" altLang="zh-CN" sz="2800" b="1" dirty="0">
                <a:solidFill>
                  <a:srgbClr val="FFFF66"/>
                </a:solidFill>
              </a:rPr>
              <a:t> , address, </a:t>
            </a:r>
            <a:r>
              <a:rPr lang="en-US" altLang="zh-CN" sz="2800" b="1" dirty="0" err="1">
                <a:solidFill>
                  <a:srgbClr val="FFFF66"/>
                </a:solidFill>
              </a:rPr>
              <a:t>presC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#)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Constraint</a:t>
            </a:r>
            <a:r>
              <a:rPr lang="zh-CN" altLang="en-US" sz="2800" b="1" dirty="0" smtClean="0">
                <a:solidFill>
                  <a:srgbClr val="FFFF66"/>
                </a:solidFill>
              </a:rPr>
              <a:t>：</a:t>
            </a:r>
            <a:endParaRPr lang="en-US" altLang="zh-CN" sz="2800" b="1" dirty="0" smtClean="0">
              <a:solidFill>
                <a:srgbClr val="FFFF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b="1" dirty="0" err="1" smtClean="0"/>
              <a:t>presC</a:t>
            </a:r>
            <a:r>
              <a:rPr lang="en-US" altLang="zh-CN" sz="2200" b="1" dirty="0"/>
              <a:t># INT </a:t>
            </a:r>
            <a:r>
              <a:rPr lang="en-US" altLang="zh-CN" sz="2200" b="1" dirty="0" smtClean="0"/>
              <a:t>CHECK(</a:t>
            </a:r>
            <a:r>
              <a:rPr lang="en-US" altLang="zh-CN" sz="2200" b="1" dirty="0" err="1" smtClean="0"/>
              <a:t>presC</a:t>
            </a:r>
            <a:r>
              <a:rPr lang="en-US" altLang="zh-CN" sz="2200" b="1" dirty="0"/>
              <a:t># IN (SELECT cert# FROM </a:t>
            </a:r>
            <a:r>
              <a:rPr lang="en-US" altLang="zh-CN" sz="2200" b="1" dirty="0" err="1"/>
              <a:t>MovieExec</a:t>
            </a:r>
            <a:r>
              <a:rPr lang="en-US" altLang="zh-CN" sz="2200" b="1" dirty="0"/>
              <a:t>)) </a:t>
            </a:r>
            <a:endParaRPr lang="en-US" altLang="zh-CN" sz="22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200" b="1" dirty="0" smtClean="0"/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FFC000"/>
                </a:solidFill>
              </a:rPr>
              <a:t>It’s OK except that it will reject </a:t>
            </a:r>
            <a:r>
              <a:rPr lang="en-US" altLang="zh-CN" sz="2400" b="1" dirty="0">
                <a:solidFill>
                  <a:srgbClr val="FFC000"/>
                </a:solidFill>
              </a:rPr>
              <a:t>a NULL value for </a:t>
            </a:r>
            <a:r>
              <a:rPr lang="en-US" altLang="zh-CN" sz="2400" b="1" dirty="0" err="1">
                <a:solidFill>
                  <a:srgbClr val="FFC000"/>
                </a:solidFill>
              </a:rPr>
              <a:t>presC</a:t>
            </a:r>
            <a:r>
              <a:rPr lang="en-US" altLang="zh-CN" sz="2400" b="1" dirty="0">
                <a:solidFill>
                  <a:srgbClr val="FFC000"/>
                </a:solidFill>
              </a:rPr>
              <a:t>#.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200" b="1" dirty="0" smtClean="0"/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FFC000"/>
                </a:solidFill>
              </a:rPr>
              <a:t>But i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f 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we change the 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referenced relation(</a:t>
            </a:r>
            <a:r>
              <a:rPr lang="en-US" altLang="zh-CN" sz="2400" b="1" dirty="0" err="1"/>
              <a:t>MovieExec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), 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this change is invisible to the above CHECK constraint 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.</a:t>
            </a:r>
            <a:r>
              <a:rPr lang="zh-CN" altLang="en-US" sz="2400" b="1" dirty="0" smtClean="0">
                <a:solidFill>
                  <a:srgbClr val="FFCCCC"/>
                </a:solidFill>
              </a:rPr>
              <a:t>例如，即使删除一条</a:t>
            </a:r>
            <a:r>
              <a:rPr lang="en-US" altLang="zh-CN" sz="2400" b="1" dirty="0" err="1" smtClean="0">
                <a:solidFill>
                  <a:srgbClr val="FFCCCC"/>
                </a:solidFill>
              </a:rPr>
              <a:t>MovieExec</a:t>
            </a:r>
            <a:r>
              <a:rPr lang="zh-CN" altLang="en-US" sz="2400" b="1" dirty="0" smtClean="0">
                <a:solidFill>
                  <a:srgbClr val="FFCCCC"/>
                </a:solidFill>
              </a:rPr>
              <a:t>记录时可能违反该约束，但仍可执行。</a:t>
            </a:r>
            <a:endParaRPr lang="en-US" altLang="zh-CN" sz="2400" b="1" dirty="0" smtClean="0">
              <a:solidFill>
                <a:srgbClr val="FF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56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7.2.3 Tuple-Based CHECK Constraints</a:t>
            </a:r>
            <a:r>
              <a:rPr lang="en-US" altLang="zh-CN" smtClean="0"/>
              <a:t> 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243013"/>
            <a:ext cx="8353425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CC00"/>
                </a:solidFill>
              </a:rPr>
              <a:t>Example: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The following constraint says </a:t>
            </a:r>
            <a:r>
              <a:rPr lang="en-US" altLang="zh-CN" sz="2400" b="1" dirty="0"/>
              <a:t>that if the star's gender is male, then his name must not begin with ' Ms. ' . 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 smtClean="0"/>
              <a:t>1</a:t>
            </a:r>
            <a:r>
              <a:rPr lang="en-US" altLang="zh-CN" sz="2400" b="1" dirty="0"/>
              <a:t>) CREATE TABLE </a:t>
            </a:r>
            <a:r>
              <a:rPr lang="en-US" altLang="zh-CN" sz="2400" b="1" dirty="0" err="1"/>
              <a:t>MovieStar</a:t>
            </a:r>
            <a:r>
              <a:rPr lang="en-US" altLang="zh-CN" sz="2400" b="1" dirty="0"/>
              <a:t> (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/>
              <a:t>2) </a:t>
            </a:r>
            <a:r>
              <a:rPr lang="en-US" altLang="zh-CN" sz="2400" b="1" dirty="0" smtClean="0"/>
              <a:t>		name </a:t>
            </a:r>
            <a:r>
              <a:rPr lang="en-US" altLang="zh-CN" sz="2400" b="1" dirty="0"/>
              <a:t>CHAR(30) PRIMARY KEY,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/>
              <a:t>3) </a:t>
            </a:r>
            <a:r>
              <a:rPr lang="en-US" altLang="zh-CN" sz="2400" b="1" dirty="0" smtClean="0"/>
              <a:t>		address </a:t>
            </a:r>
            <a:r>
              <a:rPr lang="en-US" altLang="zh-CN" sz="2400" b="1" dirty="0"/>
              <a:t>VARCHAR(255) ,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/>
              <a:t>4) </a:t>
            </a:r>
            <a:r>
              <a:rPr lang="en-US" altLang="zh-CN" sz="2400" b="1" dirty="0" smtClean="0"/>
              <a:t>		gender </a:t>
            </a:r>
            <a:r>
              <a:rPr lang="en-US" altLang="zh-CN" sz="2400" b="1" dirty="0"/>
              <a:t>CHAR(l),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/>
              <a:t>5) </a:t>
            </a:r>
            <a:r>
              <a:rPr lang="en-US" altLang="zh-CN" sz="2400" b="1" dirty="0" smtClean="0"/>
              <a:t>		birthdate </a:t>
            </a:r>
            <a:r>
              <a:rPr lang="en-US" altLang="zh-CN" sz="2400" b="1" dirty="0"/>
              <a:t>DATE,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/>
              <a:t>6) </a:t>
            </a:r>
            <a:r>
              <a:rPr lang="en-US" altLang="zh-CN" sz="2400" b="1" dirty="0" smtClean="0"/>
              <a:t>		CHECK 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FFCC00"/>
                </a:solidFill>
              </a:rPr>
              <a:t>gender</a:t>
            </a:r>
            <a:r>
              <a:rPr lang="en-US" altLang="zh-CN" sz="2400" b="1" dirty="0"/>
              <a:t> = 'F' OR </a:t>
            </a:r>
            <a:r>
              <a:rPr lang="en-US" altLang="zh-CN" sz="2400" b="1" dirty="0">
                <a:solidFill>
                  <a:srgbClr val="FFCC00"/>
                </a:solidFill>
              </a:rPr>
              <a:t>name</a:t>
            </a:r>
            <a:r>
              <a:rPr lang="en-US" altLang="zh-CN" sz="2400" b="1" dirty="0"/>
              <a:t> NOT LIKE 'Ms.%')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 smtClean="0"/>
              <a:t>	) </a:t>
            </a:r>
            <a:r>
              <a:rPr lang="en-US" altLang="zh-CN" sz="2400" b="1" dirty="0"/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56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7.2.4 Comparison of the two constraints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37525" cy="52562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sz="2800" b="1" dirty="0" smtClean="0"/>
              <a:t>Attribute-based constraint only involve one </a:t>
            </a:r>
            <a:r>
              <a:rPr lang="en-US" altLang="zh-CN" sz="2800" b="1" dirty="0"/>
              <a:t>attribute of that tuple.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800" b="1" dirty="0"/>
              <a:t>Tuple-based constraint can </a:t>
            </a:r>
            <a:r>
              <a:rPr lang="en-US" altLang="zh-CN" sz="2800" b="1" dirty="0" smtClean="0"/>
              <a:t>involve </a:t>
            </a:r>
            <a:r>
              <a:rPr lang="en-US" altLang="zh-CN" sz="2800" b="1" dirty="0"/>
              <a:t>more than one attribute of that tuple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7.1 Keys and Foreign Keys</a:t>
            </a:r>
            <a:r>
              <a:rPr lang="en-US" altLang="zh-CN" smtClean="0"/>
              <a:t> 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2300" y="1384300"/>
            <a:ext cx="8053388" cy="4852988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b="1" i="1" dirty="0" smtClean="0">
                <a:solidFill>
                  <a:srgbClr val="FFFF66"/>
                </a:solidFill>
              </a:rPr>
              <a:t>Key</a:t>
            </a:r>
            <a:r>
              <a:rPr lang="en-US" altLang="zh-CN" b="1" dirty="0" smtClean="0"/>
              <a:t> is the most important kind of constraint.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dirty="0" smtClean="0"/>
              <a:t>Each table may have several sets of attributes called </a:t>
            </a:r>
            <a:r>
              <a:rPr lang="en-US" altLang="zh-CN" b="1" i="1" dirty="0" smtClean="0">
                <a:solidFill>
                  <a:srgbClr val="FFFF66"/>
                </a:solidFill>
              </a:rPr>
              <a:t>candidate key</a:t>
            </a:r>
            <a:r>
              <a:rPr lang="en-US" altLang="zh-CN" b="1" dirty="0" smtClean="0">
                <a:solidFill>
                  <a:srgbClr val="FFFF66"/>
                </a:solidFill>
              </a:rPr>
              <a:t>s(</a:t>
            </a:r>
            <a:r>
              <a:rPr lang="zh-CN" altLang="en-US" b="1" dirty="0" smtClean="0">
                <a:solidFill>
                  <a:srgbClr val="FFFF66"/>
                </a:solidFill>
              </a:rPr>
              <a:t>候选键</a:t>
            </a:r>
            <a:r>
              <a:rPr lang="en-US" altLang="zh-CN" b="1" dirty="0" smtClean="0">
                <a:solidFill>
                  <a:srgbClr val="FFFF66"/>
                </a:solidFill>
              </a:rPr>
              <a:t>).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dirty="0" smtClean="0"/>
              <a:t>Each table can have an unique</a:t>
            </a:r>
            <a:r>
              <a:rPr lang="en-US" altLang="zh-CN" b="1" i="1" dirty="0" smtClean="0"/>
              <a:t> </a:t>
            </a:r>
            <a:r>
              <a:rPr lang="en-US" altLang="zh-CN" b="1" i="1" dirty="0" smtClean="0">
                <a:solidFill>
                  <a:srgbClr val="FFFF66"/>
                </a:solidFill>
              </a:rPr>
              <a:t>primary key</a:t>
            </a:r>
            <a:r>
              <a:rPr lang="en-US" altLang="zh-CN" b="1" dirty="0" smtClean="0">
                <a:solidFill>
                  <a:srgbClr val="FFFF66"/>
                </a:solidFill>
              </a:rPr>
              <a:t>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dirty="0" smtClean="0"/>
              <a:t>If some attribute is declared to be </a:t>
            </a:r>
            <a:r>
              <a:rPr lang="en-US" altLang="zh-CN" b="1" i="1" dirty="0" smtClean="0">
                <a:solidFill>
                  <a:srgbClr val="FFFF66"/>
                </a:solidFill>
              </a:rPr>
              <a:t>Unique</a:t>
            </a:r>
            <a:r>
              <a:rPr lang="en-US" altLang="zh-CN" b="1" dirty="0" smtClean="0">
                <a:solidFill>
                  <a:srgbClr val="FFFF66"/>
                </a:solidFill>
              </a:rPr>
              <a:t>,</a:t>
            </a:r>
            <a:r>
              <a:rPr lang="en-US" altLang="zh-CN" b="1" dirty="0" smtClean="0"/>
              <a:t> then it is a candidate key.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9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9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9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9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9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49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9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9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49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80400" cy="685800"/>
          </a:xfrm>
        </p:spPr>
        <p:txBody>
          <a:bodyPr/>
          <a:lstStyle/>
          <a:p>
            <a:pPr algn="l" eaLnBrk="1" hangingPunct="1"/>
            <a:r>
              <a:rPr lang="en-US" altLang="zh-CN" sz="2400" b="1" smtClean="0"/>
              <a:t>7.2.4 Comparison of Tuple- and Attribute-Based Constraints</a:t>
            </a:r>
            <a:r>
              <a:rPr lang="en-US" altLang="zh-CN" smtClean="0"/>
              <a:t> 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37525" cy="52562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sz="2800" b="1" dirty="0"/>
              <a:t>Attribute-based constraint only involve one attribute of that tuple.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800" b="1" dirty="0"/>
              <a:t>Tuple-based constraint can involve more than one attribute of that tuple.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7.2 Constraints on Attributes</a:t>
            </a:r>
            <a:r>
              <a:rPr lang="en-US" altLang="zh-CN" smtClean="0"/>
              <a:t> </a:t>
            </a:r>
            <a:r>
              <a:rPr lang="en-US" altLang="zh-CN" sz="3200" b="1" smtClean="0"/>
              <a:t>and Tuples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37525" cy="489585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Exercises</a:t>
            </a:r>
            <a:endParaRPr lang="zh-CN" altLang="zh-CN" sz="2800" b="1" dirty="0" smtClean="0">
              <a:solidFill>
                <a:srgbClr val="FFCC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	P324  </a:t>
            </a:r>
            <a:r>
              <a:rPr lang="en-US" altLang="zh-CN" sz="2800" b="1" dirty="0" smtClean="0"/>
              <a:t>7.2.1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>
              <a:solidFill>
                <a:srgbClr val="66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56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FF00"/>
                </a:solidFill>
              </a:rPr>
              <a:t>7.3 Modification of Constraints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FFFF66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1196975"/>
            <a:ext cx="8856984" cy="5661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 smtClean="0"/>
              <a:t>Schema:  </a:t>
            </a:r>
            <a:r>
              <a:rPr lang="en-US" altLang="zh-CN" sz="2400" b="1" dirty="0" err="1" smtClean="0"/>
              <a:t>MovieStar</a:t>
            </a:r>
            <a:r>
              <a:rPr lang="en-US" altLang="zh-CN" sz="2400" b="1" dirty="0" smtClean="0"/>
              <a:t>(</a:t>
            </a:r>
            <a:r>
              <a:rPr lang="en-US" altLang="zh-CN" sz="2400" b="1" u="sng" dirty="0" smtClean="0">
                <a:solidFill>
                  <a:srgbClr val="FFFF99"/>
                </a:solidFill>
              </a:rPr>
              <a:t>name</a:t>
            </a:r>
            <a:r>
              <a:rPr lang="en-US" altLang="zh-CN" sz="2400" b="1" dirty="0"/>
              <a:t>, address, gender, birthdate) </a:t>
            </a:r>
            <a:endParaRPr lang="en-US" altLang="zh-CN" sz="2400" b="1" dirty="0" smtClean="0">
              <a:solidFill>
                <a:srgbClr val="FFCC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FFCC00"/>
                </a:solidFill>
              </a:rPr>
              <a:t>Name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your constraints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	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Example</a:t>
            </a:r>
            <a:r>
              <a:rPr lang="zh-CN" altLang="en-US" sz="2400" b="1" dirty="0" smtClean="0">
                <a:solidFill>
                  <a:srgbClr val="FFCC00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	</a:t>
            </a:r>
            <a:endParaRPr lang="zh-CN" altLang="en-US" sz="2400" b="1" dirty="0" smtClean="0">
              <a:solidFill>
                <a:srgbClr val="FFCC00"/>
              </a:solidFill>
            </a:endParaRPr>
          </a:p>
          <a:p>
            <a:pPr eaLnBrk="1" hangingPunct="1">
              <a:buNone/>
            </a:pPr>
            <a:r>
              <a:rPr lang="zh-CN" altLang="en-US" sz="2200" b="1" dirty="0" smtClean="0">
                <a:solidFill>
                  <a:srgbClr val="FFFF66"/>
                </a:solidFill>
              </a:rPr>
              <a:t>	    </a:t>
            </a:r>
            <a:r>
              <a:rPr lang="en-US" altLang="zh-CN" sz="2200" b="1" dirty="0"/>
              <a:t>gender CHAR(l) CONSTRAINT </a:t>
            </a:r>
            <a:r>
              <a:rPr lang="en-US" altLang="zh-CN" sz="2200" b="1" dirty="0" err="1" smtClean="0"/>
              <a:t>NoAndro</a:t>
            </a:r>
            <a:r>
              <a:rPr lang="en-US" altLang="zh-CN" sz="2200" b="1" dirty="0" smtClean="0"/>
              <a:t> </a:t>
            </a:r>
          </a:p>
          <a:p>
            <a:pPr eaLnBrk="1" hangingPunct="1"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                                CHECK </a:t>
            </a:r>
            <a:r>
              <a:rPr lang="en-US" altLang="zh-CN" sz="2200" b="1" dirty="0"/>
              <a:t>(gender IN ('F', 'M</a:t>
            </a:r>
            <a:r>
              <a:rPr lang="en-US" altLang="zh-CN" sz="2200" b="1" dirty="0" smtClean="0"/>
              <a:t>'),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	</a:t>
            </a:r>
            <a:endParaRPr lang="en-US" altLang="zh-CN" sz="2400" b="1" dirty="0" smtClean="0">
              <a:solidFill>
                <a:srgbClr val="FFFF66"/>
              </a:solidFill>
            </a:endParaRPr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400" b="1" dirty="0" smtClean="0">
                <a:solidFill>
                  <a:srgbClr val="FFCC00"/>
                </a:solidFill>
              </a:rPr>
              <a:t>Altering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Constraints on Table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	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Example</a:t>
            </a:r>
            <a:r>
              <a:rPr lang="zh-CN" altLang="en-US" sz="2400" b="1" dirty="0" smtClean="0">
                <a:solidFill>
                  <a:srgbClr val="FFCC00"/>
                </a:solidFill>
              </a:rPr>
              <a:t>：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 </a:t>
            </a:r>
          </a:p>
          <a:p>
            <a:pPr eaLnBrk="1" hangingPunct="1">
              <a:buNone/>
            </a:pPr>
            <a:r>
              <a:rPr lang="zh-CN" altLang="en-US" sz="2000" b="1" dirty="0" smtClean="0">
                <a:solidFill>
                  <a:srgbClr val="FFFF66"/>
                </a:solidFill>
              </a:rPr>
              <a:t>	    </a:t>
            </a:r>
            <a:r>
              <a:rPr lang="en-US" altLang="zh-CN" sz="2200" b="1" dirty="0"/>
              <a:t>ALTER TABLE </a:t>
            </a:r>
            <a:r>
              <a:rPr lang="en-US" altLang="zh-CN" sz="2200" b="1" dirty="0" err="1"/>
              <a:t>MovieStar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FFCC00"/>
                </a:solidFill>
              </a:rPr>
              <a:t>DROP</a:t>
            </a:r>
            <a:r>
              <a:rPr lang="en-US" altLang="zh-CN" sz="2200" b="1" dirty="0"/>
              <a:t> CONSTRAINT </a:t>
            </a:r>
            <a:r>
              <a:rPr lang="en-US" altLang="zh-CN" sz="2200" b="1" dirty="0" err="1"/>
              <a:t>NoAndro</a:t>
            </a:r>
            <a:r>
              <a:rPr lang="en-US" altLang="zh-CN" sz="2200" b="1" dirty="0"/>
              <a:t>; </a:t>
            </a:r>
            <a:endParaRPr lang="en-US" altLang="zh-CN" sz="2200" b="1" dirty="0" smtClean="0"/>
          </a:p>
          <a:p>
            <a:pPr eaLnBrk="1" hangingPunct="1">
              <a:buNone/>
            </a:pPr>
            <a:r>
              <a:rPr lang="en-US" altLang="zh-CN" sz="2200" b="1" dirty="0" smtClean="0"/>
              <a:t>    OR</a:t>
            </a:r>
            <a:endParaRPr lang="en-US" altLang="zh-CN" sz="2200" b="1" dirty="0"/>
          </a:p>
          <a:p>
            <a:pPr eaLnBrk="1" hangingPunct="1">
              <a:buNone/>
            </a:pPr>
            <a:r>
              <a:rPr lang="zh-CN" altLang="en-US" sz="2200" b="1" dirty="0" smtClean="0"/>
              <a:t>	</a:t>
            </a:r>
            <a:r>
              <a:rPr lang="zh-CN" altLang="en-US" sz="2200" b="1" dirty="0" smtClean="0"/>
              <a:t>   </a:t>
            </a:r>
            <a:r>
              <a:rPr lang="en-US" altLang="zh-CN" sz="2200" b="1" dirty="0" smtClean="0"/>
              <a:t>ALTER </a:t>
            </a:r>
            <a:r>
              <a:rPr lang="en-US" altLang="zh-CN" sz="2200" b="1" dirty="0"/>
              <a:t>TABLE </a:t>
            </a:r>
            <a:r>
              <a:rPr lang="en-US" altLang="zh-CN" sz="2200" b="1" dirty="0" err="1"/>
              <a:t>MovieStar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FFCC00"/>
                </a:solidFill>
              </a:rPr>
              <a:t>ADD</a:t>
            </a:r>
            <a:r>
              <a:rPr lang="en-US" altLang="zh-CN" sz="2200" b="1" dirty="0"/>
              <a:t> CONSTRAINT </a:t>
            </a:r>
            <a:r>
              <a:rPr lang="en-US" altLang="zh-CN" sz="2200" b="1" dirty="0" err="1"/>
              <a:t>NoAndro</a:t>
            </a:r>
            <a:r>
              <a:rPr lang="en-US" altLang="zh-CN" sz="2200" b="1" dirty="0"/>
              <a:t> </a:t>
            </a:r>
          </a:p>
          <a:p>
            <a:pPr eaLnBrk="1" hangingPunct="1">
              <a:buNone/>
            </a:pPr>
            <a:r>
              <a:rPr lang="en-US" altLang="zh-CN" sz="2200" b="1" dirty="0" smtClean="0"/>
              <a:t>                                                                  CHECK </a:t>
            </a:r>
            <a:r>
              <a:rPr lang="en-US" altLang="zh-CN" sz="2200" b="1" dirty="0"/>
              <a:t>(gender IN ('F', 'M'));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7.1 Keys and Foreign Keys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137525" cy="439261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66"/>
                </a:solidFill>
              </a:rPr>
              <a:t>Which operations may result key constraint violations?</a:t>
            </a:r>
          </a:p>
          <a:p>
            <a:pPr lvl="1" eaLnBrk="1" hangingPunct="1"/>
            <a:r>
              <a:rPr lang="en-US" altLang="zh-CN" b="1" dirty="0" smtClean="0"/>
              <a:t>Delete?  Insert?  Update?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?"/>
            </a:pPr>
            <a:r>
              <a:rPr lang="en-US" altLang="zh-CN" b="1" dirty="0" smtClean="0"/>
              <a:t>SQL system check a key constraint only when an </a:t>
            </a:r>
            <a:r>
              <a:rPr lang="en-US" altLang="zh-CN" b="1" i="1" dirty="0" smtClean="0">
                <a:solidFill>
                  <a:srgbClr val="FFFF00"/>
                </a:solidFill>
              </a:rPr>
              <a:t>Insertion</a:t>
            </a:r>
            <a:r>
              <a:rPr lang="en-US" altLang="zh-CN" b="1" dirty="0" smtClean="0">
                <a:solidFill>
                  <a:srgbClr val="FFFF00"/>
                </a:solidFill>
              </a:rPr>
              <a:t> or </a:t>
            </a:r>
            <a:r>
              <a:rPr lang="en-US" altLang="zh-CN" b="1" i="1" dirty="0" smtClean="0">
                <a:solidFill>
                  <a:srgbClr val="FFFF00"/>
                </a:solidFill>
              </a:rPr>
              <a:t>Update</a:t>
            </a:r>
            <a:r>
              <a:rPr lang="en-US" altLang="zh-CN" b="1" dirty="0" smtClean="0"/>
              <a:t> to a relation occurs.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2588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7.1.1 Declaring Foreign-Key Constraints</a:t>
            </a:r>
            <a:r>
              <a:rPr lang="en-US" altLang="zh-CN" smtClean="0"/>
              <a:t> 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04137" cy="5184775"/>
          </a:xfrm>
        </p:spPr>
        <p:txBody>
          <a:bodyPr/>
          <a:lstStyle/>
          <a:p>
            <a:pPr eaLnBrk="1" hangingPunct="1"/>
            <a:r>
              <a:rPr lang="en-US" altLang="zh-CN" b="1" i="1" dirty="0" smtClean="0">
                <a:solidFill>
                  <a:srgbClr val="FFFF66"/>
                </a:solidFill>
              </a:rPr>
              <a:t>Referential integrity</a:t>
            </a:r>
            <a:r>
              <a:rPr lang="en-US" altLang="zh-CN" b="1" dirty="0" smtClean="0"/>
              <a:t> is that values for certain attributes must make sense(</a:t>
            </a:r>
            <a:r>
              <a:rPr lang="zh-CN" altLang="en-US" b="1" dirty="0" smtClean="0"/>
              <a:t>合理</a:t>
            </a:r>
            <a:r>
              <a:rPr lang="en-US" altLang="zh-CN" b="1" dirty="0" smtClean="0"/>
              <a:t>).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en-US" altLang="zh-CN" b="1" dirty="0" smtClean="0"/>
              <a:t>We may declare an attribute or attributes of one relation to be a </a:t>
            </a:r>
            <a:r>
              <a:rPr lang="en-US" altLang="zh-CN" b="1" i="1" dirty="0" smtClean="0">
                <a:solidFill>
                  <a:srgbClr val="FFFF66"/>
                </a:solidFill>
              </a:rPr>
              <a:t>Foreign Key</a:t>
            </a:r>
            <a:r>
              <a:rPr lang="en-US" altLang="zh-CN" b="1" dirty="0" smtClean="0"/>
              <a:t>, referencing some attribute(s) of a second relation.</a:t>
            </a:r>
          </a:p>
          <a:p>
            <a:pPr eaLnBrk="1" hangingPunct="1"/>
            <a:r>
              <a:rPr lang="en-US" altLang="zh-CN" b="1" dirty="0" smtClean="0"/>
              <a:t>Pay attention to the distinction between </a:t>
            </a:r>
            <a:r>
              <a:rPr lang="en-US" altLang="zh-CN" b="1" i="1" dirty="0" smtClean="0">
                <a:solidFill>
                  <a:srgbClr val="FFFF66"/>
                </a:solidFill>
              </a:rPr>
              <a:t>referenced attribute(s)</a:t>
            </a:r>
            <a:r>
              <a:rPr lang="en-US" altLang="zh-CN" b="1" dirty="0" smtClean="0"/>
              <a:t> and </a:t>
            </a:r>
            <a:r>
              <a:rPr lang="en-US" altLang="zh-CN" b="1" i="1" dirty="0" smtClean="0">
                <a:solidFill>
                  <a:srgbClr val="FFFF66"/>
                </a:solidFill>
              </a:rPr>
              <a:t>referencing attribute(s).</a:t>
            </a:r>
            <a:r>
              <a:rPr lang="en-US" altLang="zh-CN" i="1" dirty="0" smtClean="0">
                <a:solidFill>
                  <a:srgbClr val="FFFF66"/>
                </a:solidFill>
              </a:rPr>
              <a:t> </a:t>
            </a:r>
          </a:p>
          <a:p>
            <a:pPr eaLnBrk="1" hangingPunct="1"/>
            <a:endParaRPr lang="en-US" altLang="zh-CN" i="1" dirty="0" smtClean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35975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7.1.1 Declaring Foreign-Key Constraints</a:t>
            </a:r>
            <a:r>
              <a:rPr lang="en-US" altLang="zh-CN" smtClean="0"/>
              <a:t> 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11288"/>
            <a:ext cx="7848600" cy="51133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 smtClean="0">
                <a:solidFill>
                  <a:srgbClr val="FFCC66"/>
                </a:solidFill>
              </a:rPr>
              <a:t>Example 7.1</a:t>
            </a:r>
          </a:p>
          <a:p>
            <a:pPr marL="400050" lvl="1" indent="0" eaLnBrk="1" hangingPunct="1">
              <a:buNone/>
            </a:pPr>
            <a:r>
              <a:rPr lang="en-US" altLang="zh-CN" sz="2400" b="1" dirty="0" smtClean="0">
                <a:solidFill>
                  <a:srgbClr val="FFCC66"/>
                </a:solidFill>
              </a:rPr>
              <a:t>Studio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( </a:t>
            </a:r>
            <a:r>
              <a:rPr lang="en-US" altLang="zh-CN" sz="2400" b="1" u="sng" dirty="0" smtClean="0">
                <a:solidFill>
                  <a:srgbClr val="FFCC66"/>
                </a:solidFill>
              </a:rPr>
              <a:t>name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, address, </a:t>
            </a:r>
            <a:r>
              <a:rPr lang="en-US" altLang="zh-CN" sz="2400" b="1" dirty="0" err="1" smtClean="0">
                <a:solidFill>
                  <a:srgbClr val="FFCC66"/>
                </a:solidFill>
              </a:rPr>
              <a:t>presC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#) </a:t>
            </a:r>
          </a:p>
          <a:p>
            <a:pPr marL="400050" lvl="1" indent="0" eaLnBrk="1" hangingPunct="1">
              <a:buNone/>
            </a:pPr>
            <a:r>
              <a:rPr lang="en-US" altLang="zh-CN" sz="2400" b="1" dirty="0" err="1" smtClean="0">
                <a:solidFill>
                  <a:srgbClr val="FFCC66"/>
                </a:solidFill>
              </a:rPr>
              <a:t>MovieExec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(name, address, </a:t>
            </a:r>
            <a:r>
              <a:rPr lang="en-US" altLang="zh-CN" sz="2400" b="1" u="sng" dirty="0" smtClean="0">
                <a:solidFill>
                  <a:srgbClr val="FFCC66"/>
                </a:solidFill>
              </a:rPr>
              <a:t>cert#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CC66"/>
                </a:solidFill>
              </a:rPr>
              <a:t>netWorth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) </a:t>
            </a:r>
          </a:p>
          <a:p>
            <a:pPr marL="533400" indent="-533400" eaLnBrk="1" hangingPunct="1"/>
            <a:endParaRPr lang="en-US" altLang="zh-CN" sz="2400" b="1" dirty="0" smtClean="0">
              <a:solidFill>
                <a:srgbClr val="FFCC66"/>
              </a:solidFill>
            </a:endParaRPr>
          </a:p>
          <a:p>
            <a:pPr marL="533400" indent="-533400" eaLnBrk="1" hangingPunct="1"/>
            <a:r>
              <a:rPr lang="en-US" altLang="zh-CN" sz="2400" b="1" dirty="0" smtClean="0">
                <a:solidFill>
                  <a:srgbClr val="FFCC66"/>
                </a:solidFill>
              </a:rPr>
              <a:t>There are two ways to declare a foreign key.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sz="2400" b="1" dirty="0" smtClean="0"/>
              <a:t>Follow the foreign key’s name and type by </a:t>
            </a:r>
          </a:p>
          <a:p>
            <a:pPr marL="914400" lvl="1" indent="-457200" eaLnBrk="1" hangingPunct="1"/>
            <a:r>
              <a:rPr lang="en-US" altLang="zh-CN" sz="2000" b="1" dirty="0" smtClean="0">
                <a:solidFill>
                  <a:srgbClr val="FFFF00"/>
                </a:solidFill>
              </a:rPr>
              <a:t>REFERENCES &lt;referenced table&gt; (&lt;referenced attribute&gt;)</a:t>
            </a:r>
            <a:endParaRPr lang="en-US" altLang="zh-CN" sz="2000" b="1" dirty="0">
              <a:solidFill>
                <a:srgbClr val="FFFF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000" b="1" dirty="0" smtClean="0"/>
              <a:t>CREATE TABLE Studio ( </a:t>
            </a:r>
          </a:p>
          <a:p>
            <a:pPr marL="857250" lvl="2" indent="0" eaLnBrk="1" hangingPunct="1">
              <a:buNone/>
            </a:pPr>
            <a:r>
              <a:rPr lang="en-US" altLang="zh-CN" sz="2000" b="1" dirty="0" smtClean="0"/>
              <a:t>name CHAR(30) PRIMARY KEY, </a:t>
            </a:r>
          </a:p>
          <a:p>
            <a:pPr marL="857250" lvl="2" indent="0" eaLnBrk="1" hangingPunct="1">
              <a:buNone/>
            </a:pPr>
            <a:r>
              <a:rPr lang="en-US" altLang="zh-CN" sz="2000" b="1" dirty="0" smtClean="0"/>
              <a:t>address VARCHAR(255), </a:t>
            </a:r>
          </a:p>
          <a:p>
            <a:pPr marL="857250" lvl="2" indent="0" eaLnBrk="1" hangingPunct="1">
              <a:buNone/>
            </a:pPr>
            <a:r>
              <a:rPr lang="en-US" altLang="zh-CN" sz="2000" b="1" dirty="0" err="1" smtClean="0"/>
              <a:t>presC</a:t>
            </a:r>
            <a:r>
              <a:rPr lang="en-US" altLang="zh-CN" sz="2000" b="1" dirty="0" smtClean="0"/>
              <a:t># INT </a:t>
            </a:r>
            <a:r>
              <a:rPr lang="en-US" altLang="zh-CN" sz="2000" b="1" dirty="0" smtClean="0">
                <a:solidFill>
                  <a:srgbClr val="FFCC00"/>
                </a:solidFill>
              </a:rPr>
              <a:t>REFERENCES </a:t>
            </a:r>
            <a:r>
              <a:rPr lang="en-US" altLang="zh-CN" sz="2000" b="1" dirty="0" err="1" smtClean="0">
                <a:solidFill>
                  <a:srgbClr val="FFCC00"/>
                </a:solidFill>
              </a:rPr>
              <a:t>MovieExec</a:t>
            </a:r>
            <a:r>
              <a:rPr lang="en-US" altLang="zh-CN" sz="2000" b="1" dirty="0" smtClean="0">
                <a:solidFill>
                  <a:srgbClr val="FFCC00"/>
                </a:solidFill>
              </a:rPr>
              <a:t>(cert#) </a:t>
            </a:r>
          </a:p>
          <a:p>
            <a:pPr marL="457200" lvl="1" indent="0" eaLnBrk="1" hangingPunct="1">
              <a:buNone/>
            </a:pPr>
            <a:r>
              <a:rPr lang="en-US" altLang="zh-CN" sz="2000" b="1" dirty="0" smtClean="0"/>
              <a:t>) ; </a:t>
            </a:r>
          </a:p>
          <a:p>
            <a:pPr marL="914400" lvl="1" indent="-457200" eaLnBrk="1" hangingPunct="1"/>
            <a:endParaRPr lang="en-US" altLang="zh-CN" sz="20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4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54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54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54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54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4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546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35975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7.1.1 Declaring Foreign-Key Constraints</a:t>
            </a:r>
            <a:r>
              <a:rPr lang="en-US" altLang="zh-CN" smtClean="0"/>
              <a:t> 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11288"/>
            <a:ext cx="7848600" cy="5113337"/>
          </a:xfrm>
        </p:spPr>
        <p:txBody>
          <a:bodyPr/>
          <a:lstStyle/>
          <a:p>
            <a:pPr marL="533400" indent="-533400" eaLnBrk="1" hangingPunct="1">
              <a:buFontTx/>
              <a:buAutoNum type="arabicPeriod" startAt="2"/>
            </a:pPr>
            <a:r>
              <a:rPr lang="en-US" altLang="zh-CN" sz="2400" b="1" dirty="0" smtClean="0"/>
              <a:t>Follow the list of items by</a:t>
            </a:r>
          </a:p>
          <a:p>
            <a:pPr marL="914400" lvl="1" indent="-457200" eaLnBrk="1" hangingPunct="1"/>
            <a:r>
              <a:rPr lang="en-US" altLang="zh-CN" sz="2000" b="1" dirty="0" smtClean="0">
                <a:solidFill>
                  <a:srgbClr val="FFCCCC"/>
                </a:solidFill>
              </a:rPr>
              <a:t>FOREIGN KEY &lt;referencing attributes&gt;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REFERENCES &lt;referenced table&gt; (&lt;referenced attribute&gt;)</a:t>
            </a:r>
          </a:p>
          <a:p>
            <a:pPr marL="914400" lvl="1" indent="-457200" eaLnBrk="1" hangingPunct="1"/>
            <a:endParaRPr lang="en-US" altLang="zh-CN" sz="2000" b="1" dirty="0">
              <a:solidFill>
                <a:srgbClr val="FFFF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000" b="1" dirty="0" smtClean="0"/>
              <a:t>CREATE TABLE Studio ( </a:t>
            </a:r>
          </a:p>
          <a:p>
            <a:pPr marL="857250" lvl="2" indent="0" eaLnBrk="1" hangingPunct="1">
              <a:buNone/>
            </a:pPr>
            <a:r>
              <a:rPr lang="en-US" altLang="zh-CN" sz="1800" b="1" dirty="0" smtClean="0"/>
              <a:t>name CHAR(30) PRIMARY KEY, </a:t>
            </a:r>
          </a:p>
          <a:p>
            <a:pPr marL="857250" lvl="2" indent="0" eaLnBrk="1" hangingPunct="1">
              <a:buNone/>
            </a:pPr>
            <a:r>
              <a:rPr lang="en-US" altLang="zh-CN" sz="1800" b="1" dirty="0" smtClean="0"/>
              <a:t>address VARCHAR(255), </a:t>
            </a:r>
          </a:p>
          <a:p>
            <a:pPr marL="857250" lvl="2" indent="0" eaLnBrk="1" hangingPunct="1">
              <a:buNone/>
            </a:pPr>
            <a:r>
              <a:rPr lang="en-US" altLang="zh-CN" sz="1800" b="1" dirty="0" err="1" smtClean="0"/>
              <a:t>presC</a:t>
            </a:r>
            <a:r>
              <a:rPr lang="en-US" altLang="zh-CN" sz="1800" b="1" dirty="0" smtClean="0"/>
              <a:t># INT, </a:t>
            </a:r>
          </a:p>
          <a:p>
            <a:pPr marL="857250" lvl="2" indent="0" eaLnBrk="1" hangingPunct="1">
              <a:buNone/>
            </a:pPr>
            <a:r>
              <a:rPr lang="en-US" altLang="zh-CN" sz="1800" b="1" dirty="0" smtClean="0">
                <a:solidFill>
                  <a:srgbClr val="FFCC00"/>
                </a:solidFill>
              </a:rPr>
              <a:t>FOREIGN KEY (</a:t>
            </a:r>
            <a:r>
              <a:rPr lang="en-US" altLang="zh-CN" sz="1800" b="1" dirty="0" err="1" smtClean="0">
                <a:solidFill>
                  <a:srgbClr val="FFCC00"/>
                </a:solidFill>
              </a:rPr>
              <a:t>presC</a:t>
            </a:r>
            <a:r>
              <a:rPr lang="en-US" altLang="zh-CN" sz="1800" b="1" dirty="0" smtClean="0">
                <a:solidFill>
                  <a:srgbClr val="FFCC00"/>
                </a:solidFill>
              </a:rPr>
              <a:t>#) REFERENCES </a:t>
            </a:r>
            <a:r>
              <a:rPr lang="en-US" altLang="zh-CN" sz="1800" b="1" dirty="0" err="1" smtClean="0">
                <a:solidFill>
                  <a:srgbClr val="FFCC00"/>
                </a:solidFill>
              </a:rPr>
              <a:t>MovieExec</a:t>
            </a:r>
            <a:r>
              <a:rPr lang="en-US" altLang="zh-CN" sz="1800" b="1" dirty="0" smtClean="0">
                <a:solidFill>
                  <a:srgbClr val="FFCC00"/>
                </a:solidFill>
              </a:rPr>
              <a:t>(cert#) </a:t>
            </a:r>
          </a:p>
          <a:p>
            <a:pPr marL="457200" lvl="1" indent="0" eaLnBrk="1" hangingPunct="1">
              <a:buNone/>
            </a:pPr>
            <a:r>
              <a:rPr lang="en-US" altLang="zh-CN" sz="2000" b="1" dirty="0" smtClean="0"/>
              <a:t>) ; </a:t>
            </a:r>
          </a:p>
          <a:p>
            <a:pPr marL="457200" lvl="1" indent="0" eaLnBrk="1" hangingPunct="1">
              <a:buNone/>
            </a:pPr>
            <a:endParaRPr lang="en-US" altLang="zh-CN" sz="2000" b="1" dirty="0" smtClean="0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Where</a:t>
            </a:r>
          </a:p>
          <a:p>
            <a:pPr marL="914400" lvl="1" indent="-457200" eaLnBrk="1" hangingPunct="1"/>
            <a:r>
              <a:rPr lang="en-US" altLang="zh-CN" sz="2000" b="1" dirty="0" smtClean="0"/>
              <a:t>The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referenced attributes</a:t>
            </a:r>
            <a:r>
              <a:rPr lang="en-US" altLang="zh-CN" sz="2000" b="1" dirty="0" smtClean="0"/>
              <a:t> should be </a:t>
            </a:r>
            <a:r>
              <a:rPr lang="en-US" altLang="zh-CN" sz="2000" b="1" i="1" dirty="0" smtClean="0">
                <a:solidFill>
                  <a:srgbClr val="FFCC66"/>
                </a:solidFill>
              </a:rPr>
              <a:t>Primary Key</a:t>
            </a:r>
            <a:r>
              <a:rPr lang="en-US" altLang="zh-CN" sz="2000" b="1" dirty="0" smtClean="0"/>
              <a:t> or </a:t>
            </a:r>
            <a:r>
              <a:rPr lang="en-US" altLang="zh-CN" sz="2000" b="1" i="1" dirty="0" smtClean="0">
                <a:solidFill>
                  <a:srgbClr val="FFCC66"/>
                </a:solidFill>
              </a:rPr>
              <a:t>Unique </a:t>
            </a:r>
            <a:r>
              <a:rPr lang="en-US" altLang="zh-CN" sz="2000" b="1" dirty="0" smtClean="0"/>
              <a:t>attribute of the referenced table.</a:t>
            </a:r>
            <a:r>
              <a:rPr lang="en-US" altLang="zh-CN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5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54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54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54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54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4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54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54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54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546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35975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7.1.1 Declaring Foreign-Key Constraints</a:t>
            </a:r>
            <a:r>
              <a:rPr lang="en-US" altLang="zh-CN" sz="4800" smtClean="0"/>
              <a:t> 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7921625" cy="5111750"/>
          </a:xfrm>
        </p:spPr>
        <p:txBody>
          <a:bodyPr/>
          <a:lstStyle/>
          <a:p>
            <a:pPr marL="533400" indent="-533400" eaLnBrk="1" hangingPunct="1"/>
            <a:r>
              <a:rPr lang="en-US" altLang="zh-CN" b="1" dirty="0" smtClean="0">
                <a:solidFill>
                  <a:srgbClr val="FFCC00"/>
                </a:solidFill>
              </a:rPr>
              <a:t>Can we declare a table to reference itself?</a:t>
            </a:r>
          </a:p>
          <a:p>
            <a:pPr marL="914400" lvl="1" indent="-457200" eaLnBrk="1" hangingPunct="1"/>
            <a:r>
              <a:rPr lang="en-US" altLang="zh-CN" b="1" dirty="0" smtClean="0"/>
              <a:t>Yes.</a:t>
            </a:r>
          </a:p>
          <a:p>
            <a:pPr marL="914400" lvl="1" indent="-457200" eaLnBrk="1" hangingPunct="1"/>
            <a:endParaRPr lang="en-US" altLang="zh-CN" b="1" dirty="0"/>
          </a:p>
          <a:p>
            <a:pPr marL="914400" lvl="1" indent="-457200" eaLnBrk="1" hangingPunct="1"/>
            <a:endParaRPr lang="en-US" altLang="zh-CN" b="1" dirty="0" smtClean="0"/>
          </a:p>
          <a:p>
            <a:pPr marL="914400" lvl="1" indent="-457200" eaLnBrk="1" hangingPunct="1"/>
            <a:endParaRPr lang="en-US" altLang="zh-CN" b="1" dirty="0" smtClean="0"/>
          </a:p>
          <a:p>
            <a:pPr marL="533400" indent="-533400" eaLnBrk="1" hangingPunct="1">
              <a:spcBef>
                <a:spcPct val="100000"/>
              </a:spcBef>
            </a:pPr>
            <a:r>
              <a:rPr lang="en-US" altLang="zh-CN" b="1" dirty="0" smtClean="0">
                <a:solidFill>
                  <a:srgbClr val="FFCC66"/>
                </a:solidFill>
              </a:rPr>
              <a:t>Can we declare a foreign key to have NULL values?</a:t>
            </a:r>
          </a:p>
          <a:p>
            <a:pPr marL="914400" lvl="1" indent="-457200" eaLnBrk="1" hangingPunct="1"/>
            <a:r>
              <a:rPr lang="en-US" altLang="zh-CN" b="1" dirty="0" smtClean="0"/>
              <a:t>Yes.</a:t>
            </a:r>
          </a:p>
        </p:txBody>
      </p: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2538706" y="2348880"/>
            <a:ext cx="4553574" cy="1512168"/>
            <a:chOff x="474" y="2523"/>
            <a:chExt cx="2981" cy="1078"/>
          </a:xfrm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74" y="2931"/>
              <a:ext cx="1664" cy="530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Sequel-of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741" y="3022"/>
              <a:ext cx="714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cxnSp>
          <p:nvCxnSpPr>
            <p:cNvPr id="16" name="AutoShape 12"/>
            <p:cNvCxnSpPr>
              <a:cxnSpLocks noChangeShapeType="1"/>
              <a:stCxn id="14" idx="0"/>
              <a:endCxn id="15" idx="0"/>
            </p:cNvCxnSpPr>
            <p:nvPr/>
          </p:nvCxnSpPr>
          <p:spPr bwMode="auto">
            <a:xfrm rot="5400000" flipV="1">
              <a:off x="2156" y="2082"/>
              <a:ext cx="92" cy="1793"/>
            </a:xfrm>
            <a:prstGeom prst="curvedConnector3">
              <a:avLst>
                <a:gd name="adj1" fmla="val -156523"/>
              </a:avLst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lg"/>
            </a:ln>
          </p:spPr>
        </p:cxnSp>
        <p:cxnSp>
          <p:nvCxnSpPr>
            <p:cNvPr id="17" name="AutoShape 13"/>
            <p:cNvCxnSpPr>
              <a:cxnSpLocks noChangeShapeType="1"/>
              <a:stCxn id="14" idx="2"/>
              <a:endCxn id="15" idx="2"/>
            </p:cNvCxnSpPr>
            <p:nvPr/>
          </p:nvCxnSpPr>
          <p:spPr bwMode="auto">
            <a:xfrm rot="5400000" flipH="1" flipV="1">
              <a:off x="2133" y="2491"/>
              <a:ext cx="138" cy="1793"/>
            </a:xfrm>
            <a:prstGeom prst="curvedConnector3">
              <a:avLst>
                <a:gd name="adj1" fmla="val -104347"/>
              </a:avLst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820" y="2523"/>
              <a:ext cx="8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Original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916" y="3313"/>
              <a:ext cx="6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Sequel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7.1.2 Maintaining Referential Integrity</a:t>
            </a:r>
            <a:r>
              <a:rPr lang="en-US" altLang="zh-CN" smtClean="0"/>
              <a:t>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395288" y="908050"/>
            <a:ext cx="8353425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4579144" y="864394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4862" cy="525621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The following actions will be prevented by the </a:t>
            </a:r>
            <a:r>
              <a:rPr lang="en-US" altLang="zh-CN" sz="2400" b="1" dirty="0" smtClean="0"/>
              <a:t>DBMS</a:t>
            </a:r>
            <a:r>
              <a:rPr lang="en-US" altLang="zh-CN" sz="2400" b="1" dirty="0"/>
              <a:t>.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sz="2400" b="1" dirty="0" smtClean="0"/>
              <a:t>a</a:t>
            </a:r>
            <a:r>
              <a:rPr lang="en-US" altLang="zh-CN" sz="2400" b="1" dirty="0" smtClean="0"/>
              <a:t>) We try to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insert</a:t>
            </a:r>
            <a:r>
              <a:rPr lang="en-US" altLang="zh-CN" sz="2400" b="1" dirty="0" smtClean="0"/>
              <a:t> a new Studio tuple whose </a:t>
            </a:r>
            <a:r>
              <a:rPr lang="en-US" altLang="zh-CN" sz="2400" b="1" dirty="0" err="1" smtClean="0">
                <a:solidFill>
                  <a:srgbClr val="FFCC00"/>
                </a:solidFill>
              </a:rPr>
              <a:t>presC</a:t>
            </a:r>
            <a:r>
              <a:rPr lang="en-US" altLang="zh-CN" sz="2400" b="1" dirty="0" smtClean="0"/>
              <a:t># value is not NULL and is not the cert# component of any </a:t>
            </a:r>
            <a:r>
              <a:rPr lang="en-US" altLang="zh-CN" sz="2400" b="1" dirty="0" err="1" smtClean="0"/>
              <a:t>MovieExec</a:t>
            </a:r>
            <a:r>
              <a:rPr lang="en-US" altLang="zh-CN" sz="2400" b="1" dirty="0" smtClean="0"/>
              <a:t> tuple. 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sz="2400" b="1" dirty="0" smtClean="0"/>
              <a:t>b) We try to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update</a:t>
            </a:r>
            <a:r>
              <a:rPr lang="en-US" altLang="zh-CN" sz="2400" b="1" dirty="0" smtClean="0"/>
              <a:t> a Studio tuple to change the </a:t>
            </a:r>
            <a:r>
              <a:rPr lang="en-US" altLang="zh-CN" sz="2400" b="1" dirty="0" err="1" smtClean="0">
                <a:solidFill>
                  <a:srgbClr val="FFCC00"/>
                </a:solidFill>
              </a:rPr>
              <a:t>presC</a:t>
            </a:r>
            <a:r>
              <a:rPr lang="en-US" altLang="zh-CN" sz="2400" b="1" dirty="0" smtClean="0"/>
              <a:t># component to a non-NULL value that is not the cert# component of any </a:t>
            </a:r>
            <a:r>
              <a:rPr lang="en-US" altLang="zh-CN" sz="2400" b="1" dirty="0" err="1" smtClean="0"/>
              <a:t>MovieExec</a:t>
            </a:r>
            <a:r>
              <a:rPr lang="en-US" altLang="zh-CN" sz="2400" b="1" dirty="0" smtClean="0"/>
              <a:t> tuple. 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400" b="1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When the change is to the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referencing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relation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where the foreign-key constraint is declared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, there is no alternative; the system has to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reject</a:t>
            </a:r>
            <a:r>
              <a:rPr lang="en-US" altLang="zh-CN" sz="2400" b="1" dirty="0" smtClean="0"/>
              <a:t> the violating modification. </a:t>
            </a:r>
          </a:p>
        </p:txBody>
      </p:sp>
    </p:spTree>
    <p:extLst>
      <p:ext uri="{BB962C8B-B14F-4D97-AF65-F5344CB8AC3E}">
        <p14:creationId xmlns:p14="http://schemas.microsoft.com/office/powerpoint/2010/main" val="22769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7.1.2 Maintaining Referential Integrity</a:t>
            </a:r>
            <a:r>
              <a:rPr lang="en-US" altLang="zh-CN" smtClean="0"/>
              <a:t>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395288" y="908050"/>
            <a:ext cx="8353425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4579144" y="864394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4862" cy="525621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The following actions will be prevented by the </a:t>
            </a:r>
            <a:r>
              <a:rPr lang="en-US" altLang="zh-CN" sz="2400" b="1" dirty="0" smtClean="0"/>
              <a:t>DBMS.</a:t>
            </a:r>
            <a:endParaRPr lang="en-US" altLang="zh-CN" sz="2400" b="1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sz="2400" b="1" dirty="0" smtClean="0"/>
              <a:t>c</a:t>
            </a:r>
            <a:r>
              <a:rPr lang="en-US" altLang="zh-CN" sz="2400" b="1" dirty="0" smtClean="0"/>
              <a:t>) We try to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delete</a:t>
            </a:r>
            <a:r>
              <a:rPr lang="en-US" altLang="zh-CN" sz="2400" b="1" dirty="0" smtClean="0"/>
              <a:t> a </a:t>
            </a:r>
            <a:r>
              <a:rPr lang="en-US" altLang="zh-CN" sz="2400" b="1" dirty="0" err="1" smtClean="0"/>
              <a:t>MovieExec</a:t>
            </a:r>
            <a:r>
              <a:rPr lang="en-US" altLang="zh-CN" sz="2400" b="1" dirty="0" smtClean="0"/>
              <a:t> tuple, and its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cert</a:t>
            </a:r>
            <a:r>
              <a:rPr lang="en-US" altLang="zh-CN" sz="2400" b="1" dirty="0" smtClean="0"/>
              <a:t># component, which is not NULL, appears as the </a:t>
            </a:r>
            <a:r>
              <a:rPr lang="en-US" altLang="zh-CN" sz="2400" b="1" dirty="0" err="1" smtClean="0"/>
              <a:t>presC</a:t>
            </a:r>
            <a:r>
              <a:rPr lang="en-US" altLang="zh-CN" sz="2400" b="1" dirty="0" smtClean="0"/>
              <a:t># component of one or more Studio tuples. 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sz="2400" b="1" dirty="0" smtClean="0"/>
              <a:t>d) We try to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update</a:t>
            </a:r>
            <a:r>
              <a:rPr lang="en-US" altLang="zh-CN" sz="2400" b="1" dirty="0" smtClean="0"/>
              <a:t> a </a:t>
            </a:r>
            <a:r>
              <a:rPr lang="en-US" altLang="zh-CN" sz="2400" b="1" dirty="0" err="1" smtClean="0"/>
              <a:t>MovieExec</a:t>
            </a:r>
            <a:r>
              <a:rPr lang="en-US" altLang="zh-CN" sz="2400" b="1" dirty="0" smtClean="0"/>
              <a:t> tuple in a way that changes the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cert</a:t>
            </a:r>
            <a:r>
              <a:rPr lang="en-US" altLang="zh-CN" sz="2400" b="1" dirty="0" smtClean="0"/>
              <a:t># value, and the old cert# is the value of </a:t>
            </a:r>
            <a:r>
              <a:rPr lang="en-US" altLang="zh-CN" sz="2400" b="1" dirty="0" err="1" smtClean="0"/>
              <a:t>presC</a:t>
            </a:r>
            <a:r>
              <a:rPr lang="en-US" altLang="zh-CN" sz="2400" b="1" dirty="0" smtClean="0"/>
              <a:t># of some movie studio.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400" b="1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When changes to the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referenced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relation</a:t>
            </a:r>
            <a:r>
              <a:rPr lang="en-US" altLang="zh-CN" sz="2400" b="1" dirty="0" smtClean="0"/>
              <a:t>, the designer can choose among three options: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b="1" dirty="0" smtClean="0"/>
              <a:t>1. The Default Policy: Reject.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b="1" dirty="0" smtClean="0"/>
              <a:t>2. The Cascade Policy.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b="1" dirty="0" smtClean="0"/>
              <a:t>3. The Set-Null Policy.</a:t>
            </a:r>
          </a:p>
        </p:txBody>
      </p:sp>
    </p:spTree>
    <p:extLst>
      <p:ext uri="{BB962C8B-B14F-4D97-AF65-F5344CB8AC3E}">
        <p14:creationId xmlns:p14="http://schemas.microsoft.com/office/powerpoint/2010/main" val="13369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分布式中期检查">
  <a:themeElements>
    <a:clrScheme name="分布式中期检查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分布式中期检查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分布式中期检查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布式中期检查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Designs\分布式中期检查.pot</Template>
  <TotalTime>6792</TotalTime>
  <Words>1303</Words>
  <Application>Microsoft Office PowerPoint</Application>
  <PresentationFormat>全屏显示(4:3)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宋体</vt:lpstr>
      <vt:lpstr>Times New Roman</vt:lpstr>
      <vt:lpstr>Wingdings</vt:lpstr>
      <vt:lpstr>分布式中期检查</vt:lpstr>
      <vt:lpstr>7 Constraints and Triggers </vt:lpstr>
      <vt:lpstr>7.1 Keys and Foreign Keys </vt:lpstr>
      <vt:lpstr>7.1 Keys and Foreign Keys</vt:lpstr>
      <vt:lpstr>7.1.1 Declaring Foreign-Key Constraints </vt:lpstr>
      <vt:lpstr>7.1.1 Declaring Foreign-Key Constraints </vt:lpstr>
      <vt:lpstr>7.1.1 Declaring Foreign-Key Constraints </vt:lpstr>
      <vt:lpstr>7.1.1 Declaring Foreign-Key Constraints </vt:lpstr>
      <vt:lpstr>7.1.2 Maintaining Referential Integrity </vt:lpstr>
      <vt:lpstr>7.1.2 Maintaining Referential Integrity </vt:lpstr>
      <vt:lpstr>7.1.3 Deferred (延迟) Checking of Constraints </vt:lpstr>
      <vt:lpstr>7.1.3 Deferred (延迟) Checking of Constraints </vt:lpstr>
      <vt:lpstr>PowerPoint 演示文稿</vt:lpstr>
      <vt:lpstr>7.2 Constraints on Attributes and Tuples</vt:lpstr>
      <vt:lpstr>7.2.1 Not-Null Constraints</vt:lpstr>
      <vt:lpstr>7.2.2 Attribute-Based CHECK Constraints</vt:lpstr>
      <vt:lpstr>7.2.2 Attribute-Based CHECK Constraints</vt:lpstr>
      <vt:lpstr>7.2.2 Attribute-Based CHECK Constraints</vt:lpstr>
      <vt:lpstr>7.2.3 Tuple-Based CHECK Constraints </vt:lpstr>
      <vt:lpstr>7.2.4 Comparison of the two constraints </vt:lpstr>
      <vt:lpstr>7.2.4 Comparison of Tuple- and Attribute-Based Constraints </vt:lpstr>
      <vt:lpstr>7.2 Constraints on Attributes and Tuples</vt:lpstr>
      <vt:lpstr>7.3 Modification of Constraints </vt:lpstr>
    </vt:vector>
  </TitlesOfParts>
  <Company>602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</dc:title>
  <dc:creator>zy</dc:creator>
  <cp:lastModifiedBy>Jun Rao</cp:lastModifiedBy>
  <cp:revision>610</cp:revision>
  <cp:lastPrinted>1601-01-01T00:00:00Z</cp:lastPrinted>
  <dcterms:created xsi:type="dcterms:W3CDTF">2001-08-29T04:12:08Z</dcterms:created>
  <dcterms:modified xsi:type="dcterms:W3CDTF">2017-11-27T03:48:41Z</dcterms:modified>
</cp:coreProperties>
</file>