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456" r:id="rId2"/>
    <p:sldId id="504" r:id="rId3"/>
    <p:sldId id="505" r:id="rId4"/>
    <p:sldId id="506" r:id="rId5"/>
    <p:sldId id="507" r:id="rId6"/>
    <p:sldId id="58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C3D"/>
    <a:srgbClr val="FFFF66"/>
    <a:srgbClr val="FFCCFF"/>
    <a:srgbClr val="00FF00"/>
    <a:srgbClr val="FA06F4"/>
    <a:srgbClr val="03FDCD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6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56FFE522-01F3-449F-9989-D1F91D961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8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309536E-E828-491C-BA13-342A9FAEB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493AE-0EE0-4CED-A931-AE1FF5952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4667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4573E-3E84-43E1-8157-41CC243DEB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33250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131EF-5E14-4F6F-8D57-594477D5D0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20273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5143C-8197-4E58-B048-A5803F0D52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1273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C0B4C-FEB5-424C-9FC8-D6C4138572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95699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CE898-4711-4A29-A203-B6984D8EB3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49962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CAABA-C846-4D81-9195-86DF57EB9E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22216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8C4DF-D4EA-4AB9-B176-5FE5478E37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85011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8B333-235A-4D1F-9565-D2CDA75D7D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56513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4CCA-DA4D-406E-A0E0-7844304626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1317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3591C-8314-48D9-B8F6-977B1977D7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33007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DB80B-68F1-47F0-B83A-9420F21B9E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55898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301FF-9399-4D2C-991B-DAC5A0C254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82927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1575"/>
            </a:gs>
            <a:gs pos="100000">
              <a:srgbClr val="022D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ADBC3C96-9A7C-4E2B-9E9C-141049F63C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8  Views and Indexes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15325" cy="46069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FFFF66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rgbClr val="FFFF66"/>
                </a:solidFill>
              </a:rPr>
              <a:t> Virtual View</a:t>
            </a:r>
          </a:p>
          <a:p>
            <a:pPr eaLnBrk="1" hangingPunct="1"/>
            <a:r>
              <a:rPr lang="en-US" altLang="zh-CN" b="1" smtClean="0">
                <a:solidFill>
                  <a:srgbClr val="FFFF66"/>
                </a:solidFill>
              </a:rPr>
              <a:t> Modifying Views</a:t>
            </a:r>
          </a:p>
          <a:p>
            <a:pPr eaLnBrk="1" hangingPunct="1"/>
            <a:r>
              <a:rPr lang="en-US" altLang="zh-CN" b="1" smtClean="0"/>
              <a:t> Indexs in SQL</a:t>
            </a:r>
          </a:p>
          <a:p>
            <a:pPr eaLnBrk="1" hangingPunct="1"/>
            <a:r>
              <a:rPr lang="en-US" altLang="zh-CN" b="1" smtClean="0"/>
              <a:t> Selection of Indexes</a:t>
            </a:r>
          </a:p>
          <a:p>
            <a:pPr eaLnBrk="1" hangingPunct="1"/>
            <a:r>
              <a:rPr lang="en-US" altLang="zh-CN" b="1" smtClean="0"/>
              <a:t> Materialized(</a:t>
            </a:r>
            <a:r>
              <a:rPr lang="zh-CN" altLang="en-US" b="1" smtClean="0"/>
              <a:t>物化</a:t>
            </a:r>
            <a:r>
              <a:rPr lang="en-US" altLang="zh-CN" b="1" smtClean="0"/>
              <a:t>)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8.1  Virtual Views 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01013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00"/>
                </a:solidFill>
              </a:rPr>
              <a:t>Views: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FFFF66"/>
                </a:solidFill>
              </a:rPr>
              <a:t>	“virtual relations”. Another class of SQL relations that do not exist physically.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They are defined by an expression much like a query.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FFFF66"/>
                </a:solidFill>
              </a:rPr>
              <a:t>They can be queried as if they existed physically, and in some cases, we can even modify views.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We can define several views in a database.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FFFF66"/>
                </a:solidFill>
              </a:rPr>
              <a:t>The view is a portion of the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00"/>
                </a:solidFill>
              </a:rPr>
              <a:t>Why we need views?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Simplify computation.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Different user concern about different attributes in a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Safety.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6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6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6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6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6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6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6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6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6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6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6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6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6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8.1.1 Declaring Views</a:t>
            </a:r>
            <a:r>
              <a:rPr lang="en-US" altLang="zh-CN" smtClean="0"/>
              <a:t> 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5165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Declaring views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CREATE VIEW [ </a:t>
            </a:r>
            <a:r>
              <a:rPr lang="en-US" altLang="zh-CN" sz="2400" b="1" i="1" dirty="0" smtClean="0"/>
              <a:t>owner</a:t>
            </a:r>
            <a:r>
              <a:rPr lang="en-US" altLang="zh-CN" sz="2400" b="1" dirty="0" smtClean="0"/>
              <a:t> .]</a:t>
            </a:r>
            <a:r>
              <a:rPr lang="en-US" altLang="zh-CN" sz="2400" b="1" i="1" dirty="0" smtClean="0"/>
              <a:t>view-name</a:t>
            </a:r>
            <a:r>
              <a:rPr lang="en-US" altLang="zh-CN" sz="2400" b="1" dirty="0" smtClean="0"/>
              <a:t> [( </a:t>
            </a:r>
            <a:r>
              <a:rPr lang="en-US" altLang="zh-CN" sz="2400" b="1" i="1" dirty="0" smtClean="0"/>
              <a:t>column-name</a:t>
            </a:r>
            <a:r>
              <a:rPr lang="en-US" altLang="zh-CN" sz="2400" b="1" dirty="0" smtClean="0"/>
              <a:t> , ... )]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AS </a:t>
            </a:r>
            <a:r>
              <a:rPr lang="en-US" altLang="zh-CN" sz="2400" b="1" i="1" dirty="0" smtClean="0"/>
              <a:t>select-without</a:t>
            </a:r>
            <a:r>
              <a:rPr lang="en-US" altLang="zh-CN" sz="2400" b="1" dirty="0" smtClean="0"/>
              <a:t>-</a:t>
            </a:r>
            <a:r>
              <a:rPr lang="en-US" altLang="zh-CN" sz="2400" b="1" i="1" dirty="0" smtClean="0"/>
              <a:t>order-by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[with check option]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 err="1" smtClean="0">
                <a:solidFill>
                  <a:srgbClr val="FFCC00"/>
                </a:solidFill>
              </a:rPr>
              <a:t>Exampe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CREATE </a:t>
            </a:r>
            <a:r>
              <a:rPr lang="en-US" altLang="zh-CN" sz="2400" b="1" dirty="0"/>
              <a:t>VIEW </a:t>
            </a:r>
            <a:r>
              <a:rPr lang="en-US" altLang="zh-CN" sz="2400" b="1" dirty="0" err="1">
                <a:solidFill>
                  <a:srgbClr val="FFFF00"/>
                </a:solidFill>
              </a:rPr>
              <a:t>ParamountMovies</a:t>
            </a:r>
            <a:r>
              <a:rPr lang="en-US" altLang="zh-CN" sz="2400" b="1" dirty="0">
                <a:solidFill>
                  <a:srgbClr val="FFFF00"/>
                </a:solidFill>
              </a:rPr>
              <a:t> 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AS </a:t>
            </a:r>
            <a:endParaRPr lang="en-US" altLang="zh-CN" sz="2400" b="1" dirty="0"/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SELECT </a:t>
            </a:r>
            <a:r>
              <a:rPr lang="en-US" altLang="zh-CN" sz="2400" b="1" dirty="0"/>
              <a:t>title, year 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/>
              <a:t>Movies 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WHERE </a:t>
            </a:r>
            <a:r>
              <a:rPr lang="en-US" altLang="zh-CN" sz="2400" b="1" dirty="0" err="1"/>
              <a:t>studioName</a:t>
            </a:r>
            <a:r>
              <a:rPr lang="en-US" altLang="zh-CN" sz="2400" b="1" dirty="0"/>
              <a:t> = 'Paramount';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The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result is a virtual relation(view):</a:t>
            </a:r>
          </a:p>
          <a:p>
            <a:pPr eaLnBrk="1" hangingPunct="1">
              <a:buNone/>
            </a:pPr>
            <a:r>
              <a:rPr lang="en-US" altLang="zh-CN" sz="2400" b="1" dirty="0" smtClean="0"/>
              <a:t>	 </a:t>
            </a:r>
            <a:r>
              <a:rPr lang="en-US" altLang="zh-CN" sz="2400" b="1" dirty="0" err="1">
                <a:solidFill>
                  <a:srgbClr val="FFFF00"/>
                </a:solidFill>
              </a:rPr>
              <a:t>ParamountMovies</a:t>
            </a:r>
            <a:r>
              <a:rPr lang="en-US" altLang="zh-CN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(</a:t>
            </a:r>
            <a:r>
              <a:rPr lang="en-US" altLang="zh-CN" sz="2400" b="1" dirty="0"/>
              <a:t>title, year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)</a:t>
            </a:r>
            <a:endParaRPr lang="en-US" altLang="zh-CN" sz="2400" b="1" dirty="0" smtClean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7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7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7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7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7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7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7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7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7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7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7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7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7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7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7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8.1.2 Querying Views</a:t>
            </a:r>
            <a:r>
              <a:rPr lang="en-US" altLang="zh-CN" smtClean="0"/>
              <a:t>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225550"/>
            <a:ext cx="8353425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C00"/>
                </a:solidFill>
              </a:rPr>
              <a:t>The grammars of querying views and base tables are same.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Example </a:t>
            </a:r>
            <a:r>
              <a:rPr lang="en-US" altLang="zh-CN" sz="2400" b="1" dirty="0">
                <a:solidFill>
                  <a:srgbClr val="FFFF00"/>
                </a:solidFill>
              </a:rPr>
              <a:t>8.3</a:t>
            </a:r>
            <a:r>
              <a:rPr lang="en-US" altLang="zh-CN" sz="2400" b="1" dirty="0"/>
              <a:t>: </a:t>
            </a:r>
            <a:r>
              <a:rPr lang="en-US" altLang="zh-CN" sz="2400" b="1" dirty="0" smtClean="0"/>
              <a:t>We may query </a:t>
            </a:r>
            <a:r>
              <a:rPr lang="en-US" altLang="zh-CN" sz="2400" b="1" dirty="0"/>
              <a:t>the view </a:t>
            </a:r>
            <a:r>
              <a:rPr lang="en-US" altLang="zh-CN" sz="2400" b="1" dirty="0" err="1"/>
              <a:t>ParamountMovies</a:t>
            </a:r>
            <a:r>
              <a:rPr lang="en-US" altLang="zh-CN" sz="2400" b="1" dirty="0"/>
              <a:t> just a if it were a </a:t>
            </a:r>
            <a:r>
              <a:rPr lang="en-US" altLang="zh-CN" sz="2400" b="1" dirty="0" smtClean="0"/>
              <a:t>stored </a:t>
            </a:r>
            <a:r>
              <a:rPr lang="en-US" altLang="zh-CN" sz="2400" b="1" dirty="0"/>
              <a:t>table, for </a:t>
            </a:r>
            <a:r>
              <a:rPr lang="en-US" altLang="zh-CN" sz="2400" b="1" dirty="0" smtClean="0"/>
              <a:t>instance: </a:t>
            </a: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SELECT title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ParamountMovies</a:t>
            </a:r>
            <a:r>
              <a:rPr lang="en-US" altLang="zh-CN" sz="2400" b="1" dirty="0"/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WHERE year = </a:t>
            </a:r>
            <a:r>
              <a:rPr lang="en-US" altLang="zh-CN" sz="2400" b="1" dirty="0" smtClean="0"/>
              <a:t>1979;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Example </a:t>
            </a:r>
            <a:r>
              <a:rPr lang="en-US" altLang="zh-CN" sz="2400" b="1" dirty="0">
                <a:solidFill>
                  <a:srgbClr val="FFFF00"/>
                </a:solidFill>
              </a:rPr>
              <a:t>8.4</a:t>
            </a:r>
            <a:r>
              <a:rPr lang="en-US" altLang="zh-CN" sz="2400" b="1" dirty="0"/>
              <a:t>: It is also possible to w</a:t>
            </a:r>
            <a:r>
              <a:rPr lang="en-US" altLang="zh-CN" sz="2400" b="1" dirty="0" smtClean="0"/>
              <a:t>rite queries </a:t>
            </a:r>
            <a:r>
              <a:rPr lang="en-US" altLang="zh-CN" sz="2400" b="1" dirty="0"/>
              <a:t>involving both views </a:t>
            </a:r>
            <a:r>
              <a:rPr lang="en-US" altLang="zh-CN" sz="2400" b="1" dirty="0" smtClean="0"/>
              <a:t>and base </a:t>
            </a:r>
            <a:r>
              <a:rPr lang="en-US" altLang="zh-CN" sz="2400" b="1" dirty="0"/>
              <a:t>tables. An example is: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SELECT DISTINCT </a:t>
            </a:r>
            <a:r>
              <a:rPr lang="en-US" altLang="zh-CN" sz="2400" b="1" dirty="0" err="1"/>
              <a:t>starName</a:t>
            </a:r>
            <a:r>
              <a:rPr lang="en-US" altLang="zh-CN" sz="2400" b="1" dirty="0"/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ParamountMovies</a:t>
            </a:r>
            <a:r>
              <a:rPr lang="en-US" altLang="zh-CN" sz="2400" b="1" dirty="0"/>
              <a:t> , </a:t>
            </a:r>
            <a:r>
              <a:rPr lang="en-US" altLang="zh-CN" sz="2400" b="1" dirty="0" err="1"/>
              <a:t>StasIn</a:t>
            </a:r>
            <a:r>
              <a:rPr lang="en-US" altLang="zh-CN" sz="2400" b="1" dirty="0"/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WHERE title = </a:t>
            </a:r>
            <a:r>
              <a:rPr lang="en-US" altLang="zh-CN" sz="2400" b="1" dirty="0" err="1"/>
              <a:t>movieTitJe</a:t>
            </a:r>
            <a:r>
              <a:rPr lang="en-US" altLang="zh-CN" sz="2400" b="1" dirty="0"/>
              <a:t> AND year = movie Year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Queries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of views will be converted to those of base tables by SQL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8.1.3 Renaming Attributes</a:t>
            </a:r>
            <a:r>
              <a:rPr lang="en-US" altLang="zh-CN" smtClean="0"/>
              <a:t> 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929688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We can give a view’s attributes new names.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Example: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CREATE VIEW </a:t>
            </a:r>
            <a:r>
              <a:rPr lang="en-US" altLang="zh-CN" sz="2800" b="1" dirty="0" err="1"/>
              <a:t>MovieProd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movieTitle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prodName</a:t>
            </a:r>
            <a:r>
              <a:rPr lang="en-US" altLang="zh-CN" sz="2800" b="1" dirty="0"/>
              <a:t>) 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/>
              <a:t>AS 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SELECT title, name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FROM Movies, </a:t>
            </a:r>
            <a:r>
              <a:rPr lang="en-US" altLang="zh-CN" sz="2800" b="1" dirty="0" err="1"/>
              <a:t>MovieExec</a:t>
            </a:r>
            <a:r>
              <a:rPr lang="en-US" altLang="zh-CN" sz="2800" b="1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WHERE </a:t>
            </a:r>
            <a:r>
              <a:rPr lang="en-US" altLang="zh-CN" sz="2800" b="1" dirty="0" err="1"/>
              <a:t>producerC</a:t>
            </a:r>
            <a:r>
              <a:rPr lang="en-US" altLang="zh-CN" sz="2800" b="1" dirty="0"/>
              <a:t># = cert#;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/>
              <a:t/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The view is the same, but its columns are headed by attributes 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movieTitle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  and 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prodName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 instead of title and name</a:t>
            </a:r>
            <a:r>
              <a:rPr lang="en-US" altLang="zh-CN" sz="2800" b="1" dirty="0" smtClean="0"/>
              <a:t>.</a:t>
            </a:r>
            <a:endParaRPr lang="en-US" altLang="zh-CN" b="1" dirty="0" smtClean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8.1 </a:t>
            </a:r>
            <a:r>
              <a:rPr lang="en-US" altLang="zh-CN" sz="3200" smtClean="0"/>
              <a:t> </a:t>
            </a:r>
            <a:r>
              <a:rPr lang="en-US" altLang="zh-CN" sz="3200" b="1" smtClean="0"/>
              <a:t>Virtual Views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01013" cy="5183187"/>
          </a:xfrm>
        </p:spPr>
        <p:txBody>
          <a:bodyPr/>
          <a:lstStyle/>
          <a:p>
            <a:pPr algn="just" eaLnBrk="1" hangingPunct="1"/>
            <a:r>
              <a:rPr lang="zh-CN" altLang="zh-CN" b="1" smtClean="0">
                <a:solidFill>
                  <a:srgbClr val="FFCC00"/>
                </a:solidFill>
              </a:rPr>
              <a:t>Exercise: </a:t>
            </a:r>
            <a:endParaRPr lang="en-US" altLang="zh-CN" b="1" smtClean="0">
              <a:solidFill>
                <a:srgbClr val="FFCC00"/>
              </a:solidFill>
            </a:endParaRPr>
          </a:p>
          <a:p>
            <a:pPr lvl="1" algn="just" eaLnBrk="1" hangingPunct="1">
              <a:buFontTx/>
              <a:buNone/>
            </a:pPr>
            <a:r>
              <a:rPr lang="en-US" altLang="zh-CN" b="1" smtClean="0"/>
              <a:t>	P344</a:t>
            </a:r>
            <a:r>
              <a:rPr lang="zh-CN" altLang="zh-CN" b="1" smtClean="0"/>
              <a:t> </a:t>
            </a:r>
            <a:r>
              <a:rPr lang="zh-CN" altLang="en-US" b="1" smtClean="0"/>
              <a:t> </a:t>
            </a:r>
            <a:r>
              <a:rPr lang="en-US" altLang="zh-CN" b="1" smtClean="0"/>
              <a:t>8</a:t>
            </a:r>
            <a:r>
              <a:rPr lang="zh-CN" altLang="zh-CN" b="1" smtClean="0"/>
              <a:t>.</a:t>
            </a:r>
            <a:r>
              <a:rPr lang="en-US" altLang="zh-CN" b="1" smtClean="0"/>
              <a:t>1</a:t>
            </a:r>
            <a:r>
              <a:rPr lang="zh-CN" altLang="zh-CN" b="1" smtClean="0"/>
              <a:t>.</a:t>
            </a:r>
            <a:r>
              <a:rPr lang="en-US" altLang="zh-CN" b="1" smtClean="0"/>
              <a:t>1</a:t>
            </a:r>
          </a:p>
          <a:p>
            <a:pPr lvl="1" algn="just" eaLnBrk="1" hangingPunct="1"/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9628</TotalTime>
  <Words>211</Words>
  <Application>Microsoft Office PowerPoint</Application>
  <PresentationFormat>全屏显示(4:3)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分布式中期检查</vt:lpstr>
      <vt:lpstr>8  Views and Indexes</vt:lpstr>
      <vt:lpstr>8.1  Virtual Views </vt:lpstr>
      <vt:lpstr>8.1.1 Declaring Views </vt:lpstr>
      <vt:lpstr>8.1.2 Querying Views </vt:lpstr>
      <vt:lpstr>8.1.3 Renaming Attributes </vt:lpstr>
      <vt:lpstr>8.1  Virtual Views</vt:lpstr>
    </vt:vector>
  </TitlesOfParts>
  <Company>602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123</cp:lastModifiedBy>
  <cp:revision>854</cp:revision>
  <cp:lastPrinted>1601-01-01T00:00:00Z</cp:lastPrinted>
  <dcterms:created xsi:type="dcterms:W3CDTF">2001-08-29T04:12:08Z</dcterms:created>
  <dcterms:modified xsi:type="dcterms:W3CDTF">2017-12-04T00:15:10Z</dcterms:modified>
</cp:coreProperties>
</file>