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56" r:id="rId2"/>
    <p:sldId id="618" r:id="rId3"/>
    <p:sldId id="694" r:id="rId4"/>
    <p:sldId id="705" r:id="rId5"/>
    <p:sldId id="457" r:id="rId6"/>
    <p:sldId id="562" r:id="rId7"/>
    <p:sldId id="458" r:id="rId8"/>
    <p:sldId id="460" r:id="rId9"/>
    <p:sldId id="461" r:id="rId10"/>
    <p:sldId id="696" r:id="rId11"/>
    <p:sldId id="463" r:id="rId12"/>
    <p:sldId id="464" r:id="rId13"/>
    <p:sldId id="465" r:id="rId14"/>
    <p:sldId id="619" r:id="rId15"/>
    <p:sldId id="692" r:id="rId16"/>
    <p:sldId id="548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636" r:id="rId25"/>
    <p:sldId id="637" r:id="rId26"/>
    <p:sldId id="697" r:id="rId27"/>
    <p:sldId id="638" r:id="rId28"/>
    <p:sldId id="706" r:id="rId29"/>
    <p:sldId id="707" r:id="rId30"/>
    <p:sldId id="708" r:id="rId31"/>
    <p:sldId id="709" r:id="rId32"/>
    <p:sldId id="710" r:id="rId33"/>
    <p:sldId id="711" r:id="rId34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CC66"/>
    <a:srgbClr val="FFCCCC"/>
    <a:srgbClr val="00FF00"/>
    <a:srgbClr val="DD4C3D"/>
    <a:srgbClr val="66FF33"/>
    <a:srgbClr val="66FF66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5915" autoAdjust="0"/>
  </p:normalViewPr>
  <p:slideViewPr>
    <p:cSldViewPr>
      <p:cViewPr varScale="1">
        <p:scale>
          <a:sx n="60" d="100"/>
          <a:sy n="60" d="100"/>
        </p:scale>
        <p:origin x="1578" y="30"/>
      </p:cViewPr>
      <p:guideLst>
        <p:guide orient="horz" pos="2160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38" y="48"/>
      </p:cViewPr>
      <p:guideLst>
        <p:guide orient="horz" pos="3223"/>
        <p:guide pos="22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5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latinLnBrk="1">
              <a:spcBef>
                <a:spcPct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0"/>
            <a:ext cx="3077739" cy="5115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latinLnBrk="1">
              <a:spcBef>
                <a:spcPct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866"/>
            <a:ext cx="3077739" cy="5115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latinLnBrk="1">
              <a:spcBef>
                <a:spcPct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9719866"/>
            <a:ext cx="3077739" cy="5115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latinLnBrk="1">
              <a:spcBef>
                <a:spcPct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fld id="{C2947C6C-D6C2-4537-9317-16B09A8BDE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274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5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latinLnBrk="1">
              <a:spcBef>
                <a:spcPct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0"/>
            <a:ext cx="3077739" cy="5115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latinLnBrk="1">
              <a:spcBef>
                <a:spcPct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4925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7" y="4859933"/>
            <a:ext cx="5208482" cy="4604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866"/>
            <a:ext cx="3077739" cy="5115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latinLnBrk="1">
              <a:spcBef>
                <a:spcPct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9719866"/>
            <a:ext cx="3077739" cy="5115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latinLnBrk="1">
              <a:spcBef>
                <a:spcPct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fld id="{C9CA06F9-7EEB-43B0-9AE4-1DE13F9B45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290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 Overview of Data Models</a:t>
            </a:r>
          </a:p>
          <a:p>
            <a:r>
              <a:rPr lang="zh-CN" altLang="en-US" dirty="0" smtClean="0"/>
              <a:t>数据模型综述</a:t>
            </a:r>
          </a:p>
          <a:p>
            <a:r>
              <a:rPr lang="en-US" altLang="zh-CN" dirty="0" smtClean="0"/>
              <a:t>Basics of the Relational Model</a:t>
            </a:r>
          </a:p>
          <a:p>
            <a:r>
              <a:rPr lang="zh-CN" altLang="en-US" dirty="0" smtClean="0"/>
              <a:t>关系模型的基础知识</a:t>
            </a:r>
          </a:p>
          <a:p>
            <a:r>
              <a:rPr lang="en-US" altLang="zh-CN" dirty="0" smtClean="0"/>
              <a:t>Defining a Relation Schema in SQL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中定义关系模式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An Algebraic Query Language</a:t>
            </a:r>
          </a:p>
          <a:p>
            <a:r>
              <a:rPr lang="en-US" altLang="zh-CN" dirty="0" smtClean="0"/>
              <a:t>*</a:t>
            </a:r>
            <a:r>
              <a:rPr lang="zh-CN" altLang="en-US" dirty="0" smtClean="0"/>
              <a:t>代数查询语言</a:t>
            </a:r>
          </a:p>
          <a:p>
            <a:r>
              <a:rPr lang="en-US" altLang="zh-CN" dirty="0" smtClean="0"/>
              <a:t>Constraints on Relations</a:t>
            </a:r>
          </a:p>
          <a:p>
            <a:r>
              <a:rPr lang="zh-CN" altLang="en-US" dirty="0" smtClean="0"/>
              <a:t>关系中的约束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A06F9-7EEB-43B0-9AE4-1DE13F9B4507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79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data model is a notation(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) for describing data or information.</a:t>
            </a:r>
          </a:p>
          <a:p>
            <a:r>
              <a:rPr lang="zh-CN" altLang="en-US" dirty="0" smtClean="0"/>
              <a:t>数据模型是描述符号（符号）的数据或信息。</a:t>
            </a:r>
          </a:p>
          <a:p>
            <a:r>
              <a:rPr lang="en-US" altLang="zh-CN" dirty="0" smtClean="0"/>
              <a:t>Conceptual model(</a:t>
            </a:r>
            <a:r>
              <a:rPr lang="zh-CN" altLang="en-US" dirty="0" smtClean="0"/>
              <a:t>概念模型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概念模型（概念模型）</a:t>
            </a:r>
          </a:p>
          <a:p>
            <a:r>
              <a:rPr lang="en-US" altLang="zh-CN" dirty="0" smtClean="0"/>
              <a:t>Database data model: the description generally consists of three parts:</a:t>
            </a:r>
          </a:p>
          <a:p>
            <a:r>
              <a:rPr lang="zh-CN" altLang="en-US" dirty="0" smtClean="0"/>
              <a:t>数据库数据模型描述：一般包括三部分：</a:t>
            </a:r>
          </a:p>
          <a:p>
            <a:pPr lvl="1"/>
            <a:r>
              <a:rPr lang="en-US" altLang="zh-CN" dirty="0" smtClean="0"/>
              <a:t>Structure of the data</a:t>
            </a:r>
          </a:p>
          <a:p>
            <a:pPr lvl="1"/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relational model = tables;</a:t>
            </a:r>
          </a:p>
          <a:p>
            <a:pPr lvl="2"/>
            <a:r>
              <a:rPr lang="zh-CN" altLang="en-US" dirty="0" smtClean="0"/>
              <a:t>关系模型</a:t>
            </a:r>
            <a:r>
              <a:rPr lang="en-US" altLang="zh-CN" dirty="0" smtClean="0"/>
              <a:t>=</a:t>
            </a:r>
            <a:r>
              <a:rPr lang="zh-CN" altLang="en-US" dirty="0" smtClean="0"/>
              <a:t>表；</a:t>
            </a:r>
          </a:p>
          <a:p>
            <a:pPr lvl="2"/>
            <a:r>
              <a:rPr lang="en-US" altLang="zh-CN" dirty="0" smtClean="0"/>
              <a:t>network and hierarchical models = graphs/trees.</a:t>
            </a:r>
          </a:p>
          <a:p>
            <a:pPr lvl="2"/>
            <a:r>
              <a:rPr lang="zh-CN" altLang="en-US" dirty="0" smtClean="0"/>
              <a:t>网络和分层图模型</a:t>
            </a:r>
            <a:r>
              <a:rPr lang="en-US" altLang="zh-CN" dirty="0" smtClean="0"/>
              <a:t>=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树。</a:t>
            </a:r>
          </a:p>
          <a:p>
            <a:pPr lvl="1"/>
            <a:r>
              <a:rPr lang="en-US" altLang="zh-CN" dirty="0" smtClean="0"/>
              <a:t>Operations on the data</a:t>
            </a:r>
          </a:p>
          <a:p>
            <a:pPr lvl="1"/>
            <a:r>
              <a:rPr lang="zh-CN" altLang="en-US" dirty="0" smtClean="0"/>
              <a:t>数据操作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Constraints(</a:t>
            </a:r>
            <a:r>
              <a:rPr lang="zh-CN" altLang="en-US" dirty="0" smtClean="0"/>
              <a:t>约束</a:t>
            </a:r>
            <a:r>
              <a:rPr lang="en-US" altLang="zh-CN" dirty="0" smtClean="0"/>
              <a:t>) on the data</a:t>
            </a:r>
          </a:p>
          <a:p>
            <a:pPr lvl="1"/>
            <a:r>
              <a:rPr lang="zh-CN" altLang="en-US" dirty="0" smtClean="0"/>
              <a:t>数据约束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A06F9-7EEB-43B0-9AE4-1DE13F9B4507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40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Important Data Models:</a:t>
            </a:r>
          </a:p>
          <a:p>
            <a:r>
              <a:rPr lang="zh-CN" altLang="en-US" dirty="0" smtClean="0"/>
              <a:t>重要数据模型：</a:t>
            </a:r>
          </a:p>
          <a:p>
            <a:pPr lvl="1"/>
            <a:r>
              <a:rPr lang="en-US" altLang="zh-CN" dirty="0" smtClean="0"/>
              <a:t>The Relational Model, including object-relational extensions;</a:t>
            </a:r>
          </a:p>
          <a:p>
            <a:pPr lvl="1"/>
            <a:r>
              <a:rPr lang="zh-CN" altLang="en-US" dirty="0" smtClean="0"/>
              <a:t>关系模型，包括对象关系扩展；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/>
              <a:t>Semistructured</a:t>
            </a:r>
            <a:r>
              <a:rPr lang="en-US" altLang="zh-CN" dirty="0" smtClean="0"/>
              <a:t>-data Model, including XML(</a:t>
            </a:r>
            <a:r>
              <a:rPr lang="zh-CN" altLang="en-US" dirty="0" smtClean="0"/>
              <a:t>扩展标记语言</a:t>
            </a:r>
            <a:r>
              <a:rPr lang="en-US" altLang="zh-CN" dirty="0" smtClean="0"/>
              <a:t>) and related standards;</a:t>
            </a:r>
          </a:p>
          <a:p>
            <a:pPr lvl="1"/>
            <a:r>
              <a:rPr lang="zh-CN" altLang="en-US" dirty="0" smtClean="0"/>
              <a:t>半结构化数据模型，包括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（扩展标记语言）和相关标准；</a:t>
            </a:r>
          </a:p>
          <a:p>
            <a:pPr lvl="1"/>
            <a:r>
              <a:rPr lang="en-US" altLang="zh-CN" dirty="0" smtClean="0"/>
              <a:t>Network and Hierarchical data Models</a:t>
            </a:r>
          </a:p>
          <a:p>
            <a:pPr lvl="1"/>
            <a:r>
              <a:rPr lang="zh-CN" altLang="en-US" dirty="0" smtClean="0"/>
              <a:t>网络和分层数据模型</a:t>
            </a:r>
          </a:p>
          <a:p>
            <a:r>
              <a:rPr lang="en-US" altLang="zh-CN" dirty="0" smtClean="0"/>
              <a:t>High-Level Database Model</a:t>
            </a:r>
          </a:p>
          <a:p>
            <a:r>
              <a:rPr lang="zh-CN" altLang="en-US" dirty="0" smtClean="0"/>
              <a:t>高层数据库模型</a:t>
            </a:r>
          </a:p>
          <a:p>
            <a:pPr lvl="1"/>
            <a:r>
              <a:rPr lang="en-US" altLang="zh-CN" dirty="0" smtClean="0"/>
              <a:t>The Entity/Relationship Model</a:t>
            </a:r>
          </a:p>
          <a:p>
            <a:pPr lvl="1"/>
            <a:r>
              <a:rPr lang="zh-CN" altLang="en-US" dirty="0" smtClean="0"/>
              <a:t>实体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关系模型</a:t>
            </a:r>
          </a:p>
          <a:p>
            <a:pPr lvl="1"/>
            <a:r>
              <a:rPr lang="en-US" altLang="zh-CN" dirty="0" smtClean="0"/>
              <a:t>Object Definition Language</a:t>
            </a:r>
          </a:p>
          <a:p>
            <a:pPr lvl="1"/>
            <a:r>
              <a:rPr lang="zh-CN" altLang="en-US" dirty="0" smtClean="0"/>
              <a:t>对象定义语言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A06F9-7EEB-43B0-9AE4-1DE13F9B4507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09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27B6D-21A0-46D7-AA37-E40C5177E9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0FF18-81A1-45D4-994B-60C7BA5B86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E5FD0-4B3A-469B-BA09-9BCD5F9AAE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EA2CF-9CCA-4B12-8A46-F297938594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A9443-5421-4D45-8B12-8F4B7A97E4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04F73-B007-41B3-ACB1-D3E36AB817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662F0-E580-4C0E-9BDE-A7E456ED936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4E79B-B51B-40F8-95D0-3135368017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7DA04-51CF-4DC5-AA5F-A3BFDBDEAF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562C5B-88AE-4DDC-BF24-85D4033008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A19BD-A2F0-4026-A791-A8857FD8D9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CC42-04C8-446C-B3BD-D99567F889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8C328-1E49-4C73-9950-CA838B7919B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1575"/>
            </a:gs>
            <a:gs pos="100000">
              <a:srgbClr val="022D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1140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1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2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E3A4F0C2-53DC-4396-9984-787215CD1F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2  The Relational Model of Data 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062" cy="360045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C000"/>
                </a:solidFill>
              </a:rPr>
              <a:t> An Overview of Data Models</a:t>
            </a:r>
          </a:p>
          <a:p>
            <a:pPr eaLnBrk="1" hangingPunct="1"/>
            <a:r>
              <a:rPr lang="en-US" altLang="zh-CN" b="1" dirty="0" smtClean="0">
                <a:solidFill>
                  <a:srgbClr val="FFC000"/>
                </a:solidFill>
              </a:rPr>
              <a:t> Basics of the Relational Model</a:t>
            </a:r>
          </a:p>
          <a:p>
            <a:pPr eaLnBrk="1" hangingPunct="1"/>
            <a:r>
              <a:rPr lang="en-US" altLang="zh-CN" b="1" dirty="0" smtClean="0">
                <a:solidFill>
                  <a:srgbClr val="FFC000"/>
                </a:solidFill>
              </a:rPr>
              <a:t> Defining a Relation Schema in SQL</a:t>
            </a:r>
          </a:p>
          <a:p>
            <a:pPr eaLnBrk="1" hangingPunct="1"/>
            <a:r>
              <a:rPr lang="en-US" altLang="zh-CN" b="1" dirty="0" smtClean="0">
                <a:solidFill>
                  <a:srgbClr val="FFC000"/>
                </a:solidFill>
              </a:rPr>
              <a:t> *An Algebraic Query Language</a:t>
            </a:r>
          </a:p>
          <a:p>
            <a:pPr eaLnBrk="1" hangingPunct="1"/>
            <a:r>
              <a:rPr lang="en-US" altLang="zh-CN" b="1" dirty="0" smtClean="0">
                <a:solidFill>
                  <a:srgbClr val="FFC000"/>
                </a:solidFill>
              </a:rPr>
              <a:t> Constraints on Relations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2.2.3  Tuples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305800" cy="39592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CC66"/>
                </a:solidFill>
              </a:rPr>
              <a:t>How to describe a tuple?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b="1" dirty="0" smtClean="0"/>
              <a:t>Use commas to separate components, and use parentheses(</a:t>
            </a:r>
            <a:r>
              <a:rPr lang="zh-CN" altLang="en-US" b="1" dirty="0" smtClean="0"/>
              <a:t>圆括号</a:t>
            </a:r>
            <a:r>
              <a:rPr lang="en-US" altLang="zh-CN" b="1" dirty="0" smtClean="0"/>
              <a:t>) to surround the tuple.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b="1" dirty="0" smtClean="0">
                <a:solidFill>
                  <a:srgbClr val="FFC000"/>
                </a:solidFill>
              </a:rPr>
              <a:t>Example:  </a:t>
            </a:r>
          </a:p>
          <a:p>
            <a:pPr marL="457200" lvl="1" indent="0" eaLnBrk="1" hangingPunct="1">
              <a:spcBef>
                <a:spcPct val="40000"/>
              </a:spcBef>
              <a:buNone/>
            </a:pPr>
            <a:r>
              <a:rPr lang="en-US" altLang="zh-CN" b="1" dirty="0">
                <a:solidFill>
                  <a:srgbClr val="FFC000"/>
                </a:solidFill>
              </a:rPr>
              <a:t>	</a:t>
            </a:r>
            <a:r>
              <a:rPr lang="en-US" altLang="zh-CN" b="1" dirty="0" smtClean="0">
                <a:solidFill>
                  <a:srgbClr val="FFFF00"/>
                </a:solidFill>
              </a:rPr>
              <a:t>(‘Star Wars’, 1977, 124, ‘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sciFi</a:t>
            </a:r>
            <a:r>
              <a:rPr lang="en-US" altLang="zh-CN" b="1" dirty="0" smtClean="0">
                <a:solidFill>
                  <a:srgbClr val="FFFF00"/>
                </a:solidFill>
              </a:rPr>
              <a:t>’)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b="1" dirty="0" smtClean="0">
                <a:solidFill>
                  <a:srgbClr val="FFCCCC"/>
                </a:solidFill>
              </a:rPr>
              <a:t>We should always use the order in which the attributes were listed in the relation schema.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2.2.4  Domains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2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165" y="1484630"/>
            <a:ext cx="8608695" cy="51847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C000"/>
                </a:solidFill>
              </a:rPr>
              <a:t>Domains(</a:t>
            </a:r>
            <a:r>
              <a:rPr lang="zh-CN" altLang="en-US" b="1" dirty="0" smtClean="0">
                <a:solidFill>
                  <a:srgbClr val="FFC000"/>
                </a:solidFill>
              </a:rPr>
              <a:t>域</a:t>
            </a:r>
            <a:r>
              <a:rPr lang="en-US" altLang="zh-CN" b="1" dirty="0" smtClean="0">
                <a:solidFill>
                  <a:srgbClr val="FFC000"/>
                </a:solidFill>
              </a:rPr>
              <a:t>):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CCCC"/>
                </a:solidFill>
              </a:rPr>
              <a:t>The set of </a:t>
            </a:r>
            <a:r>
              <a:rPr lang="en-US" altLang="zh-CN" b="1" dirty="0" smtClean="0">
                <a:solidFill>
                  <a:srgbClr val="FFFF00"/>
                </a:solidFill>
              </a:rPr>
              <a:t>allowed values </a:t>
            </a:r>
            <a:r>
              <a:rPr lang="en-US" altLang="zh-CN" b="1" dirty="0" smtClean="0">
                <a:solidFill>
                  <a:srgbClr val="FFCCCC"/>
                </a:solidFill>
              </a:rPr>
              <a:t>for each attribute is called the domain of the attribute.</a:t>
            </a:r>
          </a:p>
          <a:p>
            <a:pPr lvl="1" eaLnBrk="1" hangingPunct="1"/>
            <a:r>
              <a:rPr lang="en-US" altLang="zh-CN" b="1" dirty="0" smtClean="0">
                <a:solidFill>
                  <a:schemeClr val="bg1"/>
                </a:solidFill>
              </a:rPr>
              <a:t>Attribute values </a:t>
            </a:r>
            <a:r>
              <a:rPr lang="en-US" altLang="zh-CN" b="1" dirty="0" smtClean="0"/>
              <a:t>are (normally) required to be </a:t>
            </a:r>
            <a:r>
              <a:rPr lang="en-US" altLang="zh-CN" b="1" dirty="0" smtClean="0">
                <a:solidFill>
                  <a:srgbClr val="FFFF00"/>
                </a:solidFill>
              </a:rPr>
              <a:t>atomic</a:t>
            </a:r>
            <a:r>
              <a:rPr lang="en-US" altLang="zh-CN" b="1" dirty="0" smtClean="0"/>
              <a:t>, that is, </a:t>
            </a:r>
            <a:r>
              <a:rPr lang="en-US" altLang="zh-CN" b="1" dirty="0" smtClean="0">
                <a:solidFill>
                  <a:srgbClr val="FFFF00"/>
                </a:solidFill>
              </a:rPr>
              <a:t>indivisible</a:t>
            </a:r>
            <a:r>
              <a:rPr lang="en-US" altLang="zh-CN" b="1" dirty="0" smtClean="0"/>
              <a:t>.</a:t>
            </a:r>
          </a:p>
          <a:p>
            <a:pPr lvl="1" eaLnBrk="1" hangingPunct="1"/>
            <a:r>
              <a:rPr lang="en-US" altLang="zh-CN" b="1" dirty="0" smtClean="0"/>
              <a:t>A domain must be an </a:t>
            </a:r>
            <a:r>
              <a:rPr lang="en-US" altLang="zh-CN" b="1" dirty="0" smtClean="0">
                <a:solidFill>
                  <a:srgbClr val="FFFF00"/>
                </a:solidFill>
              </a:rPr>
              <a:t>elementary data type</a:t>
            </a:r>
            <a:r>
              <a:rPr lang="en-US" altLang="zh-CN" b="1" dirty="0" smtClean="0"/>
              <a:t>, such as integer, char(n), date.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CCCC"/>
                </a:solidFill>
              </a:rPr>
              <a:t>We can represent a schema as: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rgbClr val="CCFFCC"/>
                </a:solidFill>
              </a:rPr>
              <a:t>   </a:t>
            </a:r>
            <a:r>
              <a:rPr lang="en-US" altLang="zh-CN" sz="2000" b="1" dirty="0" smtClean="0">
                <a:solidFill>
                  <a:srgbClr val="CCFFCC"/>
                </a:solidFill>
              </a:rPr>
              <a:t>Movies ( title: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char(50)</a:t>
            </a:r>
            <a:r>
              <a:rPr lang="en-US" altLang="zh-CN" sz="2000" b="1" dirty="0" smtClean="0">
                <a:solidFill>
                  <a:srgbClr val="CCFFCC"/>
                </a:solidFill>
              </a:rPr>
              <a:t>, year: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integer</a:t>
            </a:r>
            <a:r>
              <a:rPr lang="en-US" altLang="zh-CN" sz="2000" b="1" dirty="0" smtClean="0">
                <a:solidFill>
                  <a:srgbClr val="CCFFCC"/>
                </a:solidFill>
              </a:rPr>
              <a:t>, length: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integer</a:t>
            </a:r>
            <a:r>
              <a:rPr lang="en-US" altLang="zh-CN" sz="2000" b="1" dirty="0" smtClean="0">
                <a:solidFill>
                  <a:srgbClr val="CCFFCC"/>
                </a:solidFill>
              </a:rPr>
              <a:t>, genre: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char(20</a:t>
            </a:r>
            <a:r>
              <a:rPr lang="en-US" altLang="zh-CN" sz="2000" b="1" dirty="0">
                <a:solidFill>
                  <a:srgbClr val="FFFF00"/>
                </a:solidFill>
              </a:rPr>
              <a:t>)</a:t>
            </a:r>
            <a:r>
              <a:rPr lang="en-US" altLang="zh-CN" sz="2000" b="1" dirty="0">
                <a:solidFill>
                  <a:srgbClr val="CCFFCC"/>
                </a:solidFill>
              </a:rPr>
              <a:t>)</a:t>
            </a:r>
            <a:r>
              <a:rPr lang="en-US" altLang="zh-CN" sz="2000" dirty="0" smtClean="0">
                <a:solidFill>
                  <a:srgbClr val="CCFFCC"/>
                </a:solidFill>
              </a:rPr>
              <a:t> </a:t>
            </a:r>
            <a:endParaRPr lang="en-US" altLang="zh-CN" sz="2000" b="1" dirty="0" smtClean="0">
              <a:solidFill>
                <a:srgbClr val="CCFFCC"/>
              </a:solidFill>
            </a:endParaRPr>
          </a:p>
          <a:p>
            <a:pPr lvl="1" eaLnBrk="1" hangingPunct="1"/>
            <a:endParaRPr lang="en-US" altLang="zh-CN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2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2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915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2.2.5 Equivalent Representations of a Relation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777163" cy="4752975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Relations are </a:t>
            </a:r>
            <a:r>
              <a:rPr lang="en-US" altLang="zh-CN" b="1" dirty="0" smtClean="0">
                <a:solidFill>
                  <a:srgbClr val="FFFF00"/>
                </a:solidFill>
              </a:rPr>
              <a:t>sets of tuples</a:t>
            </a:r>
            <a:r>
              <a:rPr lang="en-US" altLang="zh-CN" b="1" dirty="0" smtClean="0"/>
              <a:t>, not lists of tuples. 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CCCC"/>
                </a:solidFill>
              </a:rPr>
              <a:t>Order of tuples is immaterial(</a:t>
            </a:r>
            <a:r>
              <a:rPr lang="zh-CN" altLang="en-US" b="1" dirty="0" smtClean="0">
                <a:solidFill>
                  <a:srgbClr val="FFCCCC"/>
                </a:solidFill>
              </a:rPr>
              <a:t>不重要的</a:t>
            </a:r>
            <a:r>
              <a:rPr lang="en-US" altLang="zh-CN" b="1" dirty="0" smtClean="0">
                <a:solidFill>
                  <a:srgbClr val="FFCCCC"/>
                </a:solidFill>
              </a:rPr>
              <a:t>). 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FF00"/>
                </a:solidFill>
              </a:rPr>
              <a:t>Unique</a:t>
            </a:r>
            <a:r>
              <a:rPr lang="en-US" altLang="zh-CN" b="1" dirty="0" smtClean="0">
                <a:solidFill>
                  <a:srgbClr val="FFCCCC"/>
                </a:solidFill>
              </a:rPr>
              <a:t>: Any tuple can not appear more than once in a relation. </a:t>
            </a:r>
          </a:p>
          <a:p>
            <a:pPr eaLnBrk="1" hangingPunct="1"/>
            <a:r>
              <a:rPr lang="en-US" altLang="zh-CN" b="1" dirty="0" smtClean="0"/>
              <a:t>We can reorder the </a:t>
            </a:r>
            <a:r>
              <a:rPr lang="en-US" altLang="zh-CN" b="1" dirty="0" smtClean="0">
                <a:solidFill>
                  <a:srgbClr val="FFFF00"/>
                </a:solidFill>
              </a:rPr>
              <a:t>tuples</a:t>
            </a:r>
            <a:r>
              <a:rPr lang="en-US" altLang="zh-CN" b="1" dirty="0" smtClean="0"/>
              <a:t> and </a:t>
            </a:r>
            <a:r>
              <a:rPr lang="en-US" altLang="zh-CN" b="1" dirty="0" smtClean="0">
                <a:solidFill>
                  <a:srgbClr val="FFFF00"/>
                </a:solidFill>
                <a:sym typeface="+mn-ea"/>
              </a:rPr>
              <a:t>attributes</a:t>
            </a:r>
            <a:r>
              <a:rPr lang="en-US" altLang="zh-CN" b="1" dirty="0" smtClean="0">
                <a:sym typeface="+mn-ea"/>
              </a:rPr>
              <a:t> </a:t>
            </a:r>
            <a:r>
              <a:rPr lang="en-US" altLang="zh-CN" b="1" dirty="0" smtClean="0"/>
              <a:t>of a relation, without changing the relation.</a:t>
            </a:r>
            <a:r>
              <a:rPr lang="en-US" altLang="zh-CN" dirty="0" smtClean="0"/>
              <a:t> </a:t>
            </a:r>
            <a:endParaRPr lang="en-US" altLang="zh-CN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84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84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84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84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84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84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84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84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4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2.2.6 Relation Instances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50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FF99"/>
                </a:solidFill>
              </a:rPr>
              <a:t>The schema of a relation is relatively static, while the tuples change over time.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FFCC66"/>
                </a:solidFill>
              </a:rPr>
              <a:t>Relation instances(</a:t>
            </a:r>
            <a:r>
              <a:rPr lang="zh-CN" altLang="en-US" b="1" dirty="0" smtClean="0">
                <a:solidFill>
                  <a:srgbClr val="FFCC66"/>
                </a:solidFill>
              </a:rPr>
              <a:t>实例</a:t>
            </a:r>
            <a:r>
              <a:rPr lang="en-US" altLang="zh-CN" b="1" dirty="0" smtClean="0">
                <a:solidFill>
                  <a:srgbClr val="FFCC66"/>
                </a:solidFill>
              </a:rPr>
              <a:t>):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CCCC"/>
                </a:solidFill>
              </a:rPr>
              <a:t>A set of tuples for a given relation is an instance of that relation.</a:t>
            </a:r>
          </a:p>
          <a:p>
            <a:pPr lvl="1" eaLnBrk="1" hangingPunct="1"/>
            <a:r>
              <a:rPr lang="en-US" altLang="zh-CN" b="1" dirty="0" smtClean="0"/>
              <a:t>The instance of a relation changes over time.</a:t>
            </a:r>
          </a:p>
          <a:p>
            <a:pPr lvl="1" eaLnBrk="1" hangingPunct="1"/>
            <a:r>
              <a:rPr lang="en-US" altLang="zh-CN" b="1" dirty="0" smtClean="0"/>
              <a:t>The set of tuples that are in the relation “now” is “current instance(</a:t>
            </a:r>
            <a:r>
              <a:rPr lang="zh-CN" altLang="en-US" b="1" dirty="0" smtClean="0"/>
              <a:t>当前实例</a:t>
            </a:r>
            <a:r>
              <a:rPr lang="en-US" altLang="zh-CN" b="1" dirty="0" smtClean="0"/>
              <a:t>)”.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5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5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5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5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5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5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5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5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5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5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5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5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2.2.7 Keys of Relations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1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135937" cy="47799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CC66"/>
                </a:solidFill>
              </a:rPr>
              <a:t>Key(</a:t>
            </a:r>
            <a:r>
              <a:rPr lang="zh-CN" altLang="en-US" b="1" dirty="0" smtClean="0">
                <a:solidFill>
                  <a:srgbClr val="FFCC66"/>
                </a:solidFill>
              </a:rPr>
              <a:t>键</a:t>
            </a:r>
            <a:r>
              <a:rPr lang="en-US" altLang="zh-CN" b="1" dirty="0" smtClean="0">
                <a:solidFill>
                  <a:srgbClr val="FFCC66"/>
                </a:solidFill>
              </a:rPr>
              <a:t>):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CCCC"/>
                </a:solidFill>
              </a:rPr>
              <a:t>A set of attributes(</a:t>
            </a:r>
            <a:r>
              <a:rPr lang="en-US" altLang="zh-CN" b="1" dirty="0" smtClean="0">
                <a:solidFill>
                  <a:srgbClr val="FFFF00"/>
                </a:solidFill>
              </a:rPr>
              <a:t>one or more</a:t>
            </a:r>
            <a:r>
              <a:rPr lang="en-US" altLang="zh-CN" b="1" dirty="0" smtClean="0">
                <a:solidFill>
                  <a:srgbClr val="FFCCCC"/>
                </a:solidFill>
              </a:rPr>
              <a:t>) forms </a:t>
            </a:r>
            <a:r>
              <a:rPr lang="en-US" altLang="zh-CN" b="1" i="1" dirty="0" smtClean="0">
                <a:solidFill>
                  <a:srgbClr val="FFC000"/>
                </a:solidFill>
              </a:rPr>
              <a:t>a key </a:t>
            </a:r>
            <a:r>
              <a:rPr lang="en-US" altLang="zh-CN" b="1" dirty="0" smtClean="0">
                <a:solidFill>
                  <a:srgbClr val="FFCCCC"/>
                </a:solidFill>
              </a:rPr>
              <a:t>for a relation if we do not allow two tuples in a relation instance to have the same values in all the attribute of the key.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FFC000"/>
                </a:solidFill>
              </a:rPr>
              <a:t>Movies ( </a:t>
            </a:r>
            <a:r>
              <a:rPr lang="en-US" altLang="zh-CN" b="1" u="sng" dirty="0" smtClean="0">
                <a:solidFill>
                  <a:srgbClr val="FFC000"/>
                </a:solidFill>
              </a:rPr>
              <a:t>title, year</a:t>
            </a:r>
            <a:r>
              <a:rPr lang="en-US" altLang="zh-CN" b="1" dirty="0" smtClean="0">
                <a:solidFill>
                  <a:srgbClr val="FFC000"/>
                </a:solidFill>
              </a:rPr>
              <a:t>, length, genre )</a:t>
            </a:r>
          </a:p>
          <a:p>
            <a:pPr lvl="1" eaLnBrk="1" hangingPunct="1"/>
            <a:r>
              <a:rPr lang="en-US" altLang="zh-CN" b="1" dirty="0" smtClean="0"/>
              <a:t>employee-ID, Social-Security number, student-ID, drivers’ license numbers and automobile registration number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1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1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01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1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1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01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8597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2.2.8 An Example Database Schema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2300" y="1341438"/>
            <a:ext cx="7694613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FFCC66"/>
                </a:solidFill>
              </a:rPr>
              <a:t>The </a:t>
            </a:r>
            <a:r>
              <a:rPr lang="en-US" altLang="zh-CN" b="1" i="1" dirty="0" smtClean="0">
                <a:solidFill>
                  <a:srgbClr val="FFCC66"/>
                </a:solidFill>
              </a:rPr>
              <a:t>database schema</a:t>
            </a:r>
            <a:r>
              <a:rPr lang="en-US" altLang="zh-CN" b="1" dirty="0" smtClean="0">
                <a:solidFill>
                  <a:srgbClr val="FFCC66"/>
                </a:solidFill>
              </a:rPr>
              <a:t> in this book: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 smtClean="0"/>
              <a:t>Movies(</a:t>
            </a:r>
            <a:r>
              <a:rPr lang="en-US" altLang="zh-CN" sz="2800" b="1" u="sng" dirty="0" smtClean="0">
                <a:solidFill>
                  <a:srgbClr val="FFFF99"/>
                </a:solidFill>
              </a:rPr>
              <a:t>title, year</a:t>
            </a:r>
            <a:r>
              <a:rPr lang="en-US" altLang="zh-CN" sz="2800" b="1" dirty="0" smtClean="0"/>
              <a:t>, length, genre, </a:t>
            </a:r>
            <a:r>
              <a:rPr lang="en-US" altLang="zh-CN" sz="2800" b="1" dirty="0" err="1" smtClean="0"/>
              <a:t>studioName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>
                <a:solidFill>
                  <a:srgbClr val="FFCCCC"/>
                </a:solidFill>
              </a:rPr>
              <a:t>producerC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#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 err="1" smtClean="0"/>
              <a:t>MovieStar</a:t>
            </a:r>
            <a:r>
              <a:rPr lang="en-US" altLang="zh-CN" sz="2800" b="1" dirty="0" smtClean="0"/>
              <a:t>(</a:t>
            </a:r>
            <a:r>
              <a:rPr lang="en-US" altLang="zh-CN" sz="2800" b="1" u="sng" dirty="0" smtClean="0">
                <a:solidFill>
                  <a:srgbClr val="FFFF99"/>
                </a:solidFill>
              </a:rPr>
              <a:t>name</a:t>
            </a:r>
            <a:r>
              <a:rPr lang="en-US" altLang="zh-CN" sz="2800" b="1" dirty="0" smtClean="0"/>
              <a:t>, address, gender, birthdate)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 err="1" smtClean="0"/>
              <a:t>StarsIn</a:t>
            </a:r>
            <a:r>
              <a:rPr lang="en-US" altLang="zh-CN" sz="2800" b="1" dirty="0" smtClean="0"/>
              <a:t>(</a:t>
            </a:r>
            <a:r>
              <a:rPr lang="en-US" altLang="zh-CN" sz="2800" b="1" u="sng" dirty="0" err="1" smtClean="0">
                <a:solidFill>
                  <a:srgbClr val="FFFF99"/>
                </a:solidFill>
              </a:rPr>
              <a:t>movieTitle</a:t>
            </a:r>
            <a:r>
              <a:rPr lang="en-US" altLang="zh-CN" sz="2800" b="1" u="sng" dirty="0" smtClean="0">
                <a:solidFill>
                  <a:srgbClr val="FFFF99"/>
                </a:solidFill>
              </a:rPr>
              <a:t>, </a:t>
            </a:r>
            <a:r>
              <a:rPr lang="en-US" altLang="zh-CN" sz="2800" b="1" u="sng" dirty="0" err="1" smtClean="0">
                <a:solidFill>
                  <a:srgbClr val="FFFF99"/>
                </a:solidFill>
              </a:rPr>
              <a:t>movieYear</a:t>
            </a:r>
            <a:r>
              <a:rPr lang="en-US" altLang="zh-CN" sz="2800" b="1" u="sng" dirty="0" smtClean="0">
                <a:solidFill>
                  <a:srgbClr val="FFFF99"/>
                </a:solidFill>
              </a:rPr>
              <a:t>, </a:t>
            </a:r>
            <a:r>
              <a:rPr lang="en-US" altLang="zh-CN" sz="2800" b="1" u="sng" dirty="0" err="1" smtClean="0">
                <a:solidFill>
                  <a:srgbClr val="FFFF99"/>
                </a:solidFill>
              </a:rPr>
              <a:t>starName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 err="1" smtClean="0"/>
              <a:t>MovieExec</a:t>
            </a:r>
            <a:r>
              <a:rPr lang="en-US" altLang="zh-CN" sz="2800" b="1" dirty="0" smtClean="0"/>
              <a:t>(name, address, </a:t>
            </a:r>
            <a:r>
              <a:rPr lang="en-US" altLang="zh-CN" sz="2800" b="1" u="sng" dirty="0" smtClean="0">
                <a:solidFill>
                  <a:srgbClr val="FFFF66"/>
                </a:solidFill>
              </a:rPr>
              <a:t>cert#,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netWorth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Times New Roman" panose="02020603050405020304" pitchFamily="18" charset="0"/>
              <a:buChar char="–"/>
            </a:pPr>
            <a:r>
              <a:rPr lang="en-US" altLang="zh-CN" sz="2800" b="1" dirty="0" smtClean="0"/>
              <a:t>Studio(</a:t>
            </a:r>
            <a:r>
              <a:rPr lang="en-US" altLang="zh-CN" sz="2800" b="1" u="sng" dirty="0" smtClean="0">
                <a:solidFill>
                  <a:srgbClr val="FFFF99"/>
                </a:solidFill>
              </a:rPr>
              <a:t>name</a:t>
            </a:r>
            <a:r>
              <a:rPr lang="en-US" altLang="zh-CN" sz="2800" b="1" dirty="0" smtClean="0"/>
              <a:t>, address, </a:t>
            </a:r>
            <a:r>
              <a:rPr lang="en-US" altLang="zh-CN" sz="2800" b="1" dirty="0" err="1" smtClean="0">
                <a:solidFill>
                  <a:srgbClr val="FFCCCC"/>
                </a:solidFill>
              </a:rPr>
              <a:t>presC</a:t>
            </a:r>
            <a:r>
              <a:rPr lang="en-US" altLang="zh-CN" sz="2800" b="1" dirty="0" smtClean="0">
                <a:solidFill>
                  <a:srgbClr val="FFCCCC"/>
                </a:solidFill>
              </a:rPr>
              <a:t>#</a:t>
            </a:r>
            <a:r>
              <a:rPr lang="en-US" altLang="zh-CN" sz="2800" b="1" dirty="0" smtClean="0">
                <a:solidFill>
                  <a:srgbClr val="FFFF66"/>
                </a:solidFill>
              </a:rPr>
              <a:t>)</a:t>
            </a:r>
            <a:endParaRPr lang="en-US" altLang="zh-CN" sz="2800" b="1" dirty="0" smtClean="0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b="1" dirty="0" smtClean="0"/>
              <a:t>cert# -- Certificate number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b="1" dirty="0" err="1" smtClean="0"/>
              <a:t>MovieExec</a:t>
            </a:r>
            <a:r>
              <a:rPr lang="en-US" altLang="zh-CN" sz="2400" b="1" dirty="0" smtClean="0"/>
              <a:t> – Movie executant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b="1" dirty="0" err="1">
                <a:solidFill>
                  <a:srgbClr val="FFCCCC"/>
                </a:solidFill>
              </a:rPr>
              <a:t>producerC</a:t>
            </a:r>
            <a:r>
              <a:rPr lang="en-US" altLang="zh-CN" sz="2400" b="1" dirty="0" smtClean="0">
                <a:solidFill>
                  <a:srgbClr val="FFCCCC"/>
                </a:solidFill>
              </a:rPr>
              <a:t>#,</a:t>
            </a:r>
            <a:r>
              <a:rPr lang="en-US" altLang="zh-CN" sz="2400" b="1" dirty="0">
                <a:solidFill>
                  <a:srgbClr val="FFCCCC"/>
                </a:solidFill>
              </a:rPr>
              <a:t> </a:t>
            </a:r>
            <a:r>
              <a:rPr lang="en-US" altLang="zh-CN" sz="2400" b="1" dirty="0" err="1">
                <a:solidFill>
                  <a:srgbClr val="FFCCCC"/>
                </a:solidFill>
              </a:rPr>
              <a:t>presC</a:t>
            </a:r>
            <a:r>
              <a:rPr lang="en-US" altLang="zh-CN" sz="2400" b="1" dirty="0" smtClean="0">
                <a:solidFill>
                  <a:srgbClr val="FFCCCC"/>
                </a:solidFill>
              </a:rPr>
              <a:t>#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--to be discussed later</a:t>
            </a:r>
            <a:endParaRPr lang="en-US" altLang="zh-CN" sz="2400" b="1" dirty="0" smtClean="0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zh-CN" sz="24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2.2 Basics of the Relational Model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430338"/>
            <a:ext cx="8077200" cy="459105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CC66"/>
                </a:solidFill>
              </a:rPr>
              <a:t>Exercise: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p28     2.2.1  </a:t>
            </a:r>
            <a:r>
              <a:rPr lang="en-US" altLang="zh-CN" b="1" smtClean="0">
                <a:solidFill>
                  <a:srgbClr val="FFFF00"/>
                </a:solidFill>
              </a:rPr>
              <a:t>(think about)</a:t>
            </a:r>
            <a:r>
              <a:rPr lang="en-US" altLang="zh-CN" smtClean="0">
                <a:solidFill>
                  <a:srgbClr val="FFFF00"/>
                </a:solidFill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56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2.3  Defining a Relation Schema in SQL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315325" cy="5183187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b="1" dirty="0" smtClean="0">
                <a:solidFill>
                  <a:srgbClr val="FFCC00"/>
                </a:solidFill>
              </a:rPr>
              <a:t>SQL</a:t>
            </a:r>
            <a:r>
              <a:rPr lang="zh-CN" altLang="en-US" b="1" dirty="0" smtClean="0">
                <a:solidFill>
                  <a:srgbClr val="FFCC00"/>
                </a:solidFill>
              </a:rPr>
              <a:t>：</a:t>
            </a:r>
            <a:r>
              <a:rPr lang="en-US" altLang="zh-CN" b="1" dirty="0" smtClean="0">
                <a:solidFill>
                  <a:srgbClr val="FFCC00"/>
                </a:solidFill>
              </a:rPr>
              <a:t>Structured Query Language</a:t>
            </a:r>
            <a:r>
              <a:rPr lang="en-US" altLang="zh-CN" b="1" dirty="0" smtClean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FFCC00"/>
                </a:solidFill>
              </a:rPr>
              <a:t>Main contents of SQL:</a:t>
            </a:r>
          </a:p>
          <a:p>
            <a:pPr lvl="1" eaLnBrk="1" hangingPunct="1"/>
            <a:r>
              <a:rPr lang="en-US" altLang="zh-CN" b="1" dirty="0" smtClean="0"/>
              <a:t>DML (</a:t>
            </a:r>
            <a:r>
              <a:rPr lang="en-US" altLang="zh-CN" b="1" dirty="0" smtClean="0">
                <a:solidFill>
                  <a:srgbClr val="FFFF99"/>
                </a:solidFill>
              </a:rPr>
              <a:t>select, </a:t>
            </a:r>
            <a:r>
              <a:rPr lang="en-US" altLang="zh-CN" b="1" dirty="0" smtClean="0"/>
              <a:t>insert</a:t>
            </a:r>
            <a:r>
              <a:rPr lang="en-US" altLang="zh-CN" b="1" dirty="0" smtClean="0"/>
              <a:t>, delete, update)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CCCC"/>
                </a:solidFill>
              </a:rPr>
              <a:t>DDL (create, drop, alter, ...)</a:t>
            </a:r>
            <a:r>
              <a:rPr lang="zh-CN" altLang="en-US" b="1" dirty="0" smtClean="0">
                <a:solidFill>
                  <a:srgbClr val="FFCCCC"/>
                </a:solidFill>
              </a:rPr>
              <a:t>：</a:t>
            </a:r>
            <a:r>
              <a:rPr lang="en-US" altLang="zh-CN" b="1" dirty="0" smtClean="0">
                <a:solidFill>
                  <a:srgbClr val="FFCCCC"/>
                </a:solidFill>
              </a:rPr>
              <a:t>SQL also includes a data-definition component for describing database schemas.</a:t>
            </a:r>
          </a:p>
          <a:p>
            <a:pPr lvl="1" eaLnBrk="1" hangingPunct="1"/>
            <a:r>
              <a:rPr lang="en-US" altLang="zh-CN" b="1" dirty="0" smtClean="0"/>
              <a:t>DCL (grant, revoke, ...)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56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2.3.1  Relations in SQL</a:t>
            </a:r>
            <a:r>
              <a:rPr lang="en-US" altLang="zh-CN" smtClean="0"/>
              <a:t> 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993062" cy="5256212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FFCC00"/>
                </a:solidFill>
              </a:rPr>
              <a:t>SQL makes a distinction between three kinds of relations: </a:t>
            </a:r>
            <a:r>
              <a:rPr lang="en-US" altLang="zh-CN" sz="2800" smtClean="0">
                <a:solidFill>
                  <a:srgbClr val="FFCC00"/>
                </a:solidFill>
              </a:rPr>
              <a:t> </a:t>
            </a:r>
            <a:endParaRPr lang="en-US" altLang="zh-CN" sz="2800" b="1" smtClean="0">
              <a:solidFill>
                <a:srgbClr val="FFCC00"/>
              </a:solidFill>
            </a:endParaRP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b="1" i="1" smtClean="0">
                <a:solidFill>
                  <a:srgbClr val="FFFF66"/>
                </a:solidFill>
              </a:rPr>
              <a:t>Stored relations</a:t>
            </a:r>
            <a:r>
              <a:rPr lang="en-US" altLang="zh-CN" sz="2400" b="1" i="1" smtClean="0">
                <a:solidFill>
                  <a:srgbClr val="FFFF00"/>
                </a:solidFill>
              </a:rPr>
              <a:t>,</a:t>
            </a:r>
            <a:r>
              <a:rPr lang="en-US" altLang="zh-CN" sz="2400" b="1" smtClean="0">
                <a:solidFill>
                  <a:srgbClr val="FFFF00"/>
                </a:solidFill>
              </a:rPr>
              <a:t> which are called tables, </a:t>
            </a:r>
            <a:r>
              <a:rPr lang="en-US" altLang="zh-CN" sz="2400" b="1" smtClean="0"/>
              <a:t>exist in the database and can be modified by changing their tuples, as well as queried.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b="1" i="1" smtClean="0">
                <a:solidFill>
                  <a:srgbClr val="FFFF66"/>
                </a:solidFill>
              </a:rPr>
              <a:t>Views,</a:t>
            </a:r>
            <a:r>
              <a:rPr lang="en-US" altLang="zh-CN" sz="2400" b="1" smtClean="0"/>
              <a:t> which are relations defined by a computation. These relation are not stored, but are constructed when needed.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b="1" i="1" smtClean="0">
                <a:solidFill>
                  <a:srgbClr val="FFFF66"/>
                </a:solidFill>
              </a:rPr>
              <a:t>Temporary(</a:t>
            </a:r>
            <a:r>
              <a:rPr lang="zh-CN" altLang="en-US" sz="2400" b="1" i="1" smtClean="0">
                <a:solidFill>
                  <a:srgbClr val="FFFF66"/>
                </a:solidFill>
              </a:rPr>
              <a:t>临时</a:t>
            </a:r>
            <a:r>
              <a:rPr lang="en-US" altLang="zh-CN" sz="2400" b="1" i="1" smtClean="0">
                <a:solidFill>
                  <a:srgbClr val="FFFF66"/>
                </a:solidFill>
              </a:rPr>
              <a:t>) tables,</a:t>
            </a:r>
            <a:r>
              <a:rPr lang="en-US" altLang="zh-CN" sz="2400" b="1" smtClean="0"/>
              <a:t> which are constructed by the SQL language processor when in performs its job of executing queries and data modifications.</a:t>
            </a:r>
            <a:r>
              <a:rPr lang="en-US" altLang="zh-CN" sz="2400" smtClean="0"/>
              <a:t> </a:t>
            </a:r>
            <a:r>
              <a:rPr lang="en-US" altLang="zh-CN" sz="2400" b="1" smtClean="0"/>
              <a:t>These relations are not stored.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7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7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17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2.3.2 Data Types</a:t>
            </a:r>
            <a:r>
              <a:rPr lang="en-US" altLang="zh-CN" smtClean="0"/>
              <a:t> 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8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rgbClr val="FFCC00"/>
                </a:solidFill>
              </a:rPr>
              <a:t>All attributes must have a data type.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	1. Character strings of fixed or varying length.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    		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Char(n), 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Varchar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(n)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  	2. Bit strings of fixed or varying length.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 smtClean="0">
                <a:solidFill>
                  <a:srgbClr val="FFFF66"/>
                </a:solidFill>
              </a:rPr>
              <a:t>     	Bit(n), bit varying(n)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	3. Integer values.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		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Tinyint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Smallint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Int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 | Integer, 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Bigint</a:t>
            </a:r>
            <a:endParaRPr lang="en-US" altLang="zh-CN" sz="2400" b="1" dirty="0" smtClean="0">
              <a:solidFill>
                <a:srgbClr val="FFFF66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	4. Floating-point numbers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  		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Real, double, float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66"/>
                </a:solidFill>
              </a:rPr>
              <a:t>  		Decimal | 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dec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(precision, scale), numeric(precision, scale)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  	5. Dates and times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		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Date    ‘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yyyy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-mm-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dd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66"/>
                </a:solidFill>
              </a:rPr>
              <a:t>		Time    ‘</a:t>
            </a:r>
            <a:r>
              <a:rPr lang="en-US" altLang="zh-CN" sz="2400" b="1" dirty="0" err="1" smtClean="0">
                <a:solidFill>
                  <a:srgbClr val="FFFF66"/>
                </a:solidFill>
              </a:rPr>
              <a:t>hh:mm:ss.sssss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	</a:t>
            </a: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</a:rPr>
              <a:t>6. Boolean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</a:rPr>
              <a:t>    	True, False, Unknown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8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8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8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8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8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8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8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8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8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8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8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8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8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8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8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8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8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8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8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8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8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8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8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8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18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8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8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185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85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185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185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185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85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185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185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185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185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185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185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185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85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185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2.1  An Overview of Data Models 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0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98575"/>
            <a:ext cx="8208963" cy="54006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FF66"/>
                </a:solidFill>
              </a:rPr>
              <a:t>A data model is a notation(</a:t>
            </a:r>
            <a:r>
              <a:rPr lang="zh-CN" altLang="en-US" b="1" dirty="0" smtClean="0">
                <a:solidFill>
                  <a:srgbClr val="FFFF66"/>
                </a:solidFill>
              </a:rPr>
              <a:t>符号</a:t>
            </a:r>
            <a:r>
              <a:rPr lang="en-US" altLang="zh-CN" b="1" dirty="0" smtClean="0">
                <a:solidFill>
                  <a:srgbClr val="FFFF66"/>
                </a:solidFill>
              </a:rPr>
              <a:t>) for describing data or information.</a:t>
            </a:r>
          </a:p>
          <a:p>
            <a:pPr eaLnBrk="1" hangingPunct="1"/>
            <a:r>
              <a:rPr lang="en-US" altLang="zh-CN" b="1" dirty="0" smtClean="0">
                <a:solidFill>
                  <a:srgbClr val="FFFF66"/>
                </a:solidFill>
              </a:rPr>
              <a:t>Conceptual model(</a:t>
            </a:r>
            <a:r>
              <a:rPr lang="zh-CN" altLang="en-US" b="1" dirty="0" smtClean="0">
                <a:solidFill>
                  <a:srgbClr val="FFFF66"/>
                </a:solidFill>
              </a:rPr>
              <a:t>概念模型</a:t>
            </a:r>
            <a:r>
              <a:rPr lang="en-US" altLang="zh-CN" b="1" dirty="0" smtClean="0">
                <a:solidFill>
                  <a:srgbClr val="FFFF66"/>
                </a:solidFill>
              </a:rPr>
              <a:t>)</a:t>
            </a:r>
          </a:p>
          <a:p>
            <a:pPr eaLnBrk="1" hangingPunct="1"/>
            <a:r>
              <a:rPr lang="en-US" altLang="zh-CN" b="1" dirty="0" smtClean="0">
                <a:solidFill>
                  <a:srgbClr val="FFFF66"/>
                </a:solidFill>
              </a:rPr>
              <a:t>Database data model: the description generally consists of three parts:</a:t>
            </a:r>
          </a:p>
          <a:p>
            <a:pPr lvl="1" eaLnBrk="1" hangingPunct="1"/>
            <a:r>
              <a:rPr lang="en-US" altLang="zh-CN" b="1" dirty="0" smtClean="0"/>
              <a:t>Structure of the data</a:t>
            </a:r>
          </a:p>
          <a:p>
            <a:pPr lvl="2" eaLnBrk="1" hangingPunct="1"/>
            <a:r>
              <a:rPr lang="en-US" altLang="zh-CN" b="1" dirty="0" smtClean="0"/>
              <a:t>relational model = tables; </a:t>
            </a:r>
          </a:p>
          <a:p>
            <a:pPr lvl="2" eaLnBrk="1" hangingPunct="1"/>
            <a:r>
              <a:rPr lang="en-US" altLang="zh-CN" b="1" dirty="0" smtClean="0"/>
              <a:t>network and hierarchical models = graphs/trees.</a:t>
            </a:r>
          </a:p>
          <a:p>
            <a:pPr lvl="1" eaLnBrk="1" hangingPunct="1"/>
            <a:r>
              <a:rPr lang="en-US" altLang="zh-CN" b="1" dirty="0" smtClean="0"/>
              <a:t>Operations on the data </a:t>
            </a:r>
          </a:p>
          <a:p>
            <a:pPr lvl="1" eaLnBrk="1" hangingPunct="1"/>
            <a:r>
              <a:rPr lang="en-US" altLang="zh-CN" b="1" dirty="0" smtClean="0"/>
              <a:t>Constraints(</a:t>
            </a:r>
            <a:r>
              <a:rPr lang="zh-CN" altLang="en-US" b="1" dirty="0" smtClean="0"/>
              <a:t>约束</a:t>
            </a:r>
            <a:r>
              <a:rPr lang="en-US" altLang="zh-CN" b="1" dirty="0" smtClean="0"/>
              <a:t>) on the data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0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0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0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0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0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0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0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0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0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0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0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0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0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0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0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0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0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0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00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00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00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00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2.3.3 </a:t>
            </a:r>
            <a:r>
              <a:rPr lang="en-US" altLang="zh-CN" sz="3200" smtClean="0"/>
              <a:t> </a:t>
            </a:r>
            <a:r>
              <a:rPr lang="en-US" altLang="zh-CN" sz="3200" b="1" smtClean="0"/>
              <a:t>Simple Table Declarations</a:t>
            </a:r>
            <a:r>
              <a:rPr lang="en-US" altLang="zh-CN" smtClean="0"/>
              <a:t> 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316912" cy="5445125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FFCC00"/>
                </a:solidFill>
              </a:rPr>
              <a:t>Create a table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/>
              <a:t>CREATE TABLE   </a:t>
            </a:r>
            <a:r>
              <a:rPr lang="en-US" altLang="zh-CN" sz="2400" b="1" smtClean="0">
                <a:solidFill>
                  <a:srgbClr val="FFFF99"/>
                </a:solidFill>
              </a:rPr>
              <a:t>salesman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/>
              <a:t>(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>
                <a:solidFill>
                  <a:srgbClr val="FFFF66"/>
                </a:solidFill>
              </a:rPr>
              <a:t>	   empid 	char(5)   PRIMARY KEY,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/>
              <a:t>	   </a:t>
            </a:r>
            <a:r>
              <a:rPr lang="en-US" altLang="zh-CN" sz="2400" b="1" smtClean="0">
                <a:solidFill>
                  <a:srgbClr val="FFFF66"/>
                </a:solidFill>
              </a:rPr>
              <a:t>idno  		char(18)   UNIQUE,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/>
              <a:t>	   name  	char(8)   NOT NULL,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/>
              <a:t>	   gender     	</a:t>
            </a:r>
            <a:r>
              <a:rPr lang="en-US" altLang="zh-CN" sz="2400" b="1" smtClean="0">
                <a:solidFill>
                  <a:srgbClr val="FFFF99"/>
                </a:solidFill>
              </a:rPr>
              <a:t>bit   NOT NULL,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/>
              <a:t>	   phone 	char(20),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/>
              <a:t>	   deptid     	</a:t>
            </a:r>
            <a:r>
              <a:rPr lang="en-US" altLang="zh-CN" sz="2400" b="1" smtClean="0">
                <a:solidFill>
                  <a:srgbClr val="FFFF99"/>
                </a:solidFill>
              </a:rPr>
              <a:t>int   NULL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/>
              <a:t>);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b="1" smtClean="0">
                <a:solidFill>
                  <a:srgbClr val="FFCCFF"/>
                </a:solidFill>
              </a:rPr>
              <a:t>Note that there is no cognominal(</a:t>
            </a:r>
            <a:r>
              <a:rPr lang="zh-CN" altLang="en-US" sz="2400" b="1" smtClean="0">
                <a:solidFill>
                  <a:srgbClr val="FFCCFF"/>
                </a:solidFill>
              </a:rPr>
              <a:t>同名的</a:t>
            </a:r>
            <a:r>
              <a:rPr lang="en-US" altLang="zh-CN" sz="2400" b="1" smtClean="0">
                <a:solidFill>
                  <a:srgbClr val="FFCCFF"/>
                </a:solidFill>
              </a:rPr>
              <a:t>) tables in a database.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2.3.4 </a:t>
            </a:r>
            <a:r>
              <a:rPr lang="en-US" altLang="zh-CN" sz="3200" smtClean="0"/>
              <a:t> </a:t>
            </a:r>
            <a:r>
              <a:rPr lang="en-US" altLang="zh-CN" sz="3200" b="1" smtClean="0"/>
              <a:t>Modifying Relation Schemas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05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07375" cy="467995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FFCC00"/>
                </a:solidFill>
              </a:rPr>
              <a:t>Delete a table</a:t>
            </a:r>
          </a:p>
          <a:p>
            <a:pPr lvl="1" eaLnBrk="1" hangingPunct="1"/>
            <a:r>
              <a:rPr lang="en-US" altLang="zh-CN" sz="2400" b="1" smtClean="0"/>
              <a:t>DROP TABLE  </a:t>
            </a:r>
            <a:r>
              <a:rPr lang="en-US" altLang="zh-CN" sz="2400" b="1" smtClean="0">
                <a:solidFill>
                  <a:srgbClr val="FFFF00"/>
                </a:solidFill>
              </a:rPr>
              <a:t>salesman;</a:t>
            </a:r>
          </a:p>
          <a:p>
            <a:pPr lvl="1" eaLnBrk="1" hangingPunct="1"/>
            <a:endParaRPr lang="en-US" altLang="zh-CN" sz="2400" b="1" smtClean="0"/>
          </a:p>
          <a:p>
            <a:pPr eaLnBrk="1" hangingPunct="1"/>
            <a:r>
              <a:rPr lang="en-US" altLang="zh-CN" sz="2800" b="1" smtClean="0">
                <a:solidFill>
                  <a:srgbClr val="FFCC00"/>
                </a:solidFill>
              </a:rPr>
              <a:t>Modify the schema of an existing relation</a:t>
            </a:r>
          </a:p>
          <a:p>
            <a:pPr lvl="1" eaLnBrk="1" hangingPunct="1"/>
            <a:r>
              <a:rPr lang="en-US" altLang="zh-CN" sz="2400" b="1" smtClean="0"/>
              <a:t>ALTER TABLE </a:t>
            </a:r>
            <a:r>
              <a:rPr lang="en-US" altLang="zh-CN" sz="2400" b="1" smtClean="0">
                <a:solidFill>
                  <a:srgbClr val="FFFF00"/>
                </a:solidFill>
              </a:rPr>
              <a:t>R</a:t>
            </a:r>
            <a:r>
              <a:rPr lang="en-US" altLang="zh-CN" sz="2400" b="1" smtClean="0"/>
              <a:t> 	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/>
              <a:t>		   </a:t>
            </a:r>
            <a:r>
              <a:rPr lang="en-US" altLang="zh-CN" sz="2400" b="1" smtClean="0">
                <a:solidFill>
                  <a:srgbClr val="FFCCCC"/>
                </a:solidFill>
              </a:rPr>
              <a:t>Add</a:t>
            </a:r>
            <a:r>
              <a:rPr lang="en-US" altLang="zh-CN" sz="2400" b="1" smtClean="0"/>
              <a:t> </a:t>
            </a:r>
            <a:r>
              <a:rPr lang="zh-CN" altLang="zh-CN" sz="2400" b="1" smtClean="0">
                <a:solidFill>
                  <a:srgbClr val="FFFF00"/>
                </a:solidFill>
              </a:rPr>
              <a:t>column-name  datatype</a:t>
            </a:r>
            <a:r>
              <a:rPr lang="zh-CN" altLang="zh-CN" sz="2400" smtClean="0">
                <a:solidFill>
                  <a:srgbClr val="FFFF00"/>
                </a:solidFill>
              </a:rPr>
              <a:t> </a:t>
            </a:r>
            <a:r>
              <a:rPr lang="en-US" altLang="zh-CN" sz="2400" b="1" smtClean="0">
                <a:solidFill>
                  <a:srgbClr val="FFFF00"/>
                </a:solidFill>
              </a:rPr>
              <a:t>[NOT] NULL</a:t>
            </a:r>
            <a:r>
              <a:rPr lang="zh-CN" altLang="en-US" sz="2400" b="1" smtClean="0">
                <a:solidFill>
                  <a:srgbClr val="FFFF00"/>
                </a:solidFill>
              </a:rPr>
              <a:t>；</a:t>
            </a:r>
          </a:p>
          <a:p>
            <a:pPr lvl="1" eaLnBrk="1" hangingPunct="1"/>
            <a:r>
              <a:rPr lang="en-US" altLang="zh-CN" sz="2400" b="1" smtClean="0"/>
              <a:t>ALTER TABLE </a:t>
            </a:r>
            <a:r>
              <a:rPr lang="en-US" altLang="zh-CN" sz="2400" b="1" smtClean="0">
                <a:solidFill>
                  <a:srgbClr val="FFFF00"/>
                </a:solidFill>
              </a:rPr>
              <a:t>R</a:t>
            </a:r>
            <a:r>
              <a:rPr lang="en-US" altLang="zh-CN" sz="2400" b="1" smtClean="0"/>
              <a:t>  </a:t>
            </a:r>
            <a:r>
              <a:rPr lang="en-US" altLang="zh-CN" sz="2400" b="1" smtClean="0">
                <a:solidFill>
                  <a:srgbClr val="FFCCCC"/>
                </a:solidFill>
              </a:rPr>
              <a:t>Drop</a:t>
            </a:r>
            <a:r>
              <a:rPr lang="en-US" altLang="zh-CN" sz="2400" b="1" smtClean="0"/>
              <a:t> </a:t>
            </a:r>
            <a:r>
              <a:rPr lang="en-US" altLang="zh-CN" sz="2400" b="1" smtClean="0">
                <a:solidFill>
                  <a:srgbClr val="FFFF00"/>
                </a:solidFill>
              </a:rPr>
              <a:t>column-name</a:t>
            </a:r>
            <a:r>
              <a:rPr lang="zh-CN" altLang="en-US" sz="2400" b="1" smtClean="0">
                <a:solidFill>
                  <a:srgbClr val="FFFF00"/>
                </a:solidFill>
              </a:rPr>
              <a:t>；</a:t>
            </a:r>
          </a:p>
          <a:p>
            <a:pPr eaLnBrk="1" hangingPunct="1"/>
            <a:r>
              <a:rPr lang="en-US" altLang="zh-CN" sz="2800" b="1" smtClean="0">
                <a:solidFill>
                  <a:srgbClr val="FFC000"/>
                </a:solidFill>
              </a:rPr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Alter  Table  </a:t>
            </a:r>
            <a:r>
              <a:rPr lang="en-US" altLang="zh-CN" b="1" smtClean="0">
                <a:solidFill>
                  <a:srgbClr val="FFFF00"/>
                </a:solidFill>
              </a:rPr>
              <a:t>salesman </a:t>
            </a:r>
            <a:r>
              <a:rPr lang="en-US" altLang="zh-CN" b="1" smtClean="0"/>
              <a:t> </a:t>
            </a:r>
            <a:r>
              <a:rPr lang="en-US" altLang="zh-CN" b="1" smtClean="0">
                <a:solidFill>
                  <a:srgbClr val="FFCCFF"/>
                </a:solidFill>
              </a:rPr>
              <a:t>Add  </a:t>
            </a:r>
            <a:r>
              <a:rPr lang="en-US" altLang="zh-CN" b="1" smtClean="0">
                <a:solidFill>
                  <a:srgbClr val="FFFF00"/>
                </a:solidFill>
              </a:rPr>
              <a:t>birthdate  datetime;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0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0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0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20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205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05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2.3.5 Default Values</a:t>
            </a:r>
            <a:r>
              <a:rPr lang="en-US" altLang="zh-CN" smtClean="0"/>
              <a:t> 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15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316912" cy="45354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FFCC00"/>
                </a:solidFill>
              </a:rPr>
              <a:t> The use of default values: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b="1" smtClean="0"/>
              <a:t>When we create or modify tuples, we  sometimes do not  have values for all components.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b="1" smtClean="0"/>
              <a:t> </a:t>
            </a:r>
            <a:r>
              <a:rPr lang="en-US" altLang="zh-CN" b="1" smtClean="0">
                <a:solidFill>
                  <a:srgbClr val="FFCCFF"/>
                </a:solidFill>
              </a:rPr>
              <a:t>SQL provides the NULL value as default value.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b="1" smtClean="0"/>
              <a:t> When we declare an attribute and its data type, we may add the keyword </a:t>
            </a:r>
            <a:r>
              <a:rPr lang="en-US" altLang="zh-CN" b="1" i="1" smtClean="0">
                <a:solidFill>
                  <a:srgbClr val="FFCCCC"/>
                </a:solidFill>
              </a:rPr>
              <a:t>DEFAULT</a:t>
            </a:r>
            <a:r>
              <a:rPr lang="en-US" altLang="zh-CN" b="1" i="1" smtClean="0">
                <a:solidFill>
                  <a:srgbClr val="FFFF66"/>
                </a:solidFill>
              </a:rPr>
              <a:t> </a:t>
            </a:r>
            <a:r>
              <a:rPr lang="en-US" altLang="zh-CN" b="1" smtClean="0"/>
              <a:t>and an appropriate value.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1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1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1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1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1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1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2.3.5 Default Values</a:t>
            </a:r>
            <a:r>
              <a:rPr lang="en-US" altLang="zh-CN" smtClean="0"/>
              <a:t> 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183188"/>
          </a:xfrm>
        </p:spPr>
        <p:txBody>
          <a:bodyPr/>
          <a:lstStyle/>
          <a:p>
            <a:pPr algn="just" eaLnBrk="1" hangingPunct="1"/>
            <a:r>
              <a:rPr lang="en-US" altLang="zh-CN" sz="2800" b="1" smtClean="0">
                <a:solidFill>
                  <a:srgbClr val="FFCC00"/>
                </a:solidFill>
              </a:rPr>
              <a:t>Example: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smtClean="0"/>
              <a:t>	</a:t>
            </a:r>
            <a:r>
              <a:rPr lang="en-US" altLang="zh-CN" sz="2400" b="1" smtClean="0"/>
              <a:t>CREATE TABLE   </a:t>
            </a:r>
            <a:r>
              <a:rPr lang="en-US" altLang="zh-CN" sz="2400" b="1" smtClean="0">
                <a:solidFill>
                  <a:srgbClr val="FFFF99"/>
                </a:solidFill>
              </a:rPr>
              <a:t>salesorder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/>
              <a:t>    (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/>
              <a:t>   orderno       int   PRIMARY KEY,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/>
              <a:t>   </a:t>
            </a:r>
            <a:r>
              <a:rPr lang="en-US" altLang="zh-CN" sz="2400" b="1" smtClean="0">
                <a:solidFill>
                  <a:srgbClr val="FFCC00"/>
                </a:solidFill>
              </a:rPr>
              <a:t>signdate      datetime  NOT NULL  DEFAULT getdate(),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>
                <a:solidFill>
                  <a:srgbClr val="FFFF66"/>
                </a:solidFill>
              </a:rPr>
              <a:t>   </a:t>
            </a:r>
            <a:r>
              <a:rPr lang="en-US" altLang="zh-CN" sz="2400" b="1" smtClean="0"/>
              <a:t>empid          char(5)  NOT NULL,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/>
              <a:t>   custid           char(4)  NOT NULL,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/>
              <a:t>) ;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CN" sz="2800" b="1" smtClean="0">
                <a:solidFill>
                  <a:srgbClr val="FFFF66"/>
                </a:solidFill>
              </a:rPr>
              <a:t>For integer type</a:t>
            </a:r>
            <a:r>
              <a:rPr lang="zh-CN" altLang="en-US" sz="2800" b="1" smtClean="0">
                <a:solidFill>
                  <a:srgbClr val="FFFF66"/>
                </a:solidFill>
              </a:rPr>
              <a:t>，</a:t>
            </a:r>
            <a:r>
              <a:rPr lang="en-US" altLang="zh-CN" sz="2800" b="1" smtClean="0">
                <a:solidFill>
                  <a:srgbClr val="FFFF66"/>
                </a:solidFill>
              </a:rPr>
              <a:t>there is a usually default values in SQL Server</a:t>
            </a:r>
            <a:r>
              <a:rPr lang="zh-CN" altLang="en-US" sz="2800" b="1" smtClean="0">
                <a:solidFill>
                  <a:srgbClr val="FFFF66"/>
                </a:solidFill>
              </a:rPr>
              <a:t>：</a:t>
            </a:r>
            <a:r>
              <a:rPr lang="en-US" altLang="zh-CN" sz="2400" b="1" smtClean="0"/>
              <a:t>IDENTITY(n1, n2)</a:t>
            </a:r>
            <a:r>
              <a:rPr lang="en-US" altLang="zh-CN" sz="2800" smtClean="0"/>
              <a:t> </a:t>
            </a:r>
          </a:p>
        </p:txBody>
      </p:sp>
      <p:sp useBgFill="1">
        <p:nvSpPr>
          <p:cNvPr id="622598" name="Text Box 6"/>
          <p:cNvSpPr txBox="1">
            <a:spLocks noChangeArrowheads="1"/>
          </p:cNvSpPr>
          <p:nvPr/>
        </p:nvSpPr>
        <p:spPr bwMode="auto">
          <a:xfrm>
            <a:off x="395288" y="5949950"/>
            <a:ext cx="8496300" cy="457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zh-CN" sz="2400"/>
              <a:t>  orderno     int</a:t>
            </a:r>
            <a:r>
              <a:rPr lang="en-US" altLang="zh-CN" sz="2400">
                <a:solidFill>
                  <a:srgbClr val="FFCCFF"/>
                </a:solidFill>
              </a:rPr>
              <a:t>    </a:t>
            </a:r>
            <a:r>
              <a:rPr lang="en-US" altLang="zh-CN" sz="2400">
                <a:solidFill>
                  <a:srgbClr val="FFCC66"/>
                </a:solidFill>
              </a:rPr>
              <a:t>IDENTITY(1000, 1)</a:t>
            </a:r>
            <a:r>
              <a:rPr lang="en-US" altLang="zh-CN" sz="2400" b="0">
                <a:solidFill>
                  <a:srgbClr val="FFCCFF"/>
                </a:solidFill>
              </a:rPr>
              <a:t>   </a:t>
            </a:r>
            <a:r>
              <a:rPr lang="en-US" altLang="zh-CN" sz="2400"/>
              <a:t>PRIMARY KEY,</a:t>
            </a:r>
          </a:p>
        </p:txBody>
      </p:sp>
      <p:sp>
        <p:nvSpPr>
          <p:cNvPr id="622600" name="Freeform 8"/>
          <p:cNvSpPr/>
          <p:nvPr/>
        </p:nvSpPr>
        <p:spPr bwMode="auto">
          <a:xfrm>
            <a:off x="250825" y="2924175"/>
            <a:ext cx="720725" cy="3313113"/>
          </a:xfrm>
          <a:custGeom>
            <a:avLst/>
            <a:gdLst>
              <a:gd name="T0" fmla="*/ 2147483647 w 499"/>
              <a:gd name="T1" fmla="*/ 2147483647 h 2087"/>
              <a:gd name="T2" fmla="*/ 2147483647 w 499"/>
              <a:gd name="T3" fmla="*/ 2147483647 h 2087"/>
              <a:gd name="T4" fmla="*/ 2147483647 w 499"/>
              <a:gd name="T5" fmla="*/ 2147483647 h 2087"/>
              <a:gd name="T6" fmla="*/ 2147483647 w 499"/>
              <a:gd name="T7" fmla="*/ 0 h 2087"/>
              <a:gd name="T8" fmla="*/ 0 60000 65536"/>
              <a:gd name="T9" fmla="*/ 0 60000 65536"/>
              <a:gd name="T10" fmla="*/ 0 60000 65536"/>
              <a:gd name="T11" fmla="*/ 0 60000 65536"/>
              <a:gd name="T12" fmla="*/ 0 w 499"/>
              <a:gd name="T13" fmla="*/ 0 h 2087"/>
              <a:gd name="T14" fmla="*/ 499 w 499"/>
              <a:gd name="T15" fmla="*/ 2087 h 20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9" h="2087">
                <a:moveTo>
                  <a:pt x="408" y="2087"/>
                </a:moveTo>
                <a:cubicBezTo>
                  <a:pt x="249" y="1920"/>
                  <a:pt x="90" y="1754"/>
                  <a:pt x="45" y="1452"/>
                </a:cubicBezTo>
                <a:cubicBezTo>
                  <a:pt x="0" y="1150"/>
                  <a:pt x="60" y="515"/>
                  <a:pt x="136" y="273"/>
                </a:cubicBezTo>
                <a:cubicBezTo>
                  <a:pt x="212" y="31"/>
                  <a:pt x="439" y="46"/>
                  <a:pt x="499" y="0"/>
                </a:cubicBezTo>
              </a:path>
            </a:pathLst>
          </a:custGeom>
          <a:noFill/>
          <a:ln w="38100">
            <a:solidFill>
              <a:srgbClr val="FFCC66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矩形标注 7"/>
          <p:cNvSpPr/>
          <p:nvPr/>
        </p:nvSpPr>
        <p:spPr bwMode="auto">
          <a:xfrm>
            <a:off x="4500563" y="4437063"/>
            <a:ext cx="4464050" cy="461962"/>
          </a:xfrm>
          <a:prstGeom prst="wedgeRectCallout">
            <a:avLst>
              <a:gd name="adj1" fmla="val -9747"/>
              <a:gd name="adj2" fmla="val -258178"/>
            </a:avLst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CCCC"/>
                </a:solidFill>
              </a:rPr>
              <a:t> DEFAULT  DATE  ‘0000-00-00’</a:t>
            </a:r>
            <a:endParaRPr lang="zh-CN" altLang="en-US" sz="2400" dirty="0">
              <a:solidFill>
                <a:srgbClr val="FFCC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25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25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2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8" grpId="0" animBg="1"/>
      <p:bldP spid="622600" grpId="0" animBg="1"/>
      <p:bldP spid="8" grpId="0" animBg="1"/>
      <p:bldP spid="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2.3.6 Declaring Keys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339850"/>
            <a:ext cx="8137525" cy="551815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FFCC66"/>
                </a:solidFill>
              </a:rPr>
              <a:t>There are two way to declare a primary key in SQL statement.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FFFF99"/>
                </a:solidFill>
              </a:rPr>
              <a:t>1.</a:t>
            </a:r>
            <a:r>
              <a:rPr lang="en-US" altLang="zh-CN" sz="2800" b="1" smtClean="0"/>
              <a:t> </a:t>
            </a:r>
            <a:r>
              <a:rPr lang="en-US" altLang="zh-CN" sz="2800" b="1" smtClean="0">
                <a:solidFill>
                  <a:srgbClr val="FFFF66"/>
                </a:solidFill>
              </a:rPr>
              <a:t>We may declare an attribute to be a primary key when that attribute is listed in the relation schema.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FFCC66"/>
                </a:solidFill>
              </a:rPr>
              <a:t>Example: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/>
              <a:t>CREATE  TABLE  </a:t>
            </a:r>
            <a:r>
              <a:rPr lang="en-US" altLang="zh-CN" sz="2400" b="1" smtClean="0">
                <a:solidFill>
                  <a:srgbClr val="FFFF99"/>
                </a:solidFill>
              </a:rPr>
              <a:t>department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/>
              <a:t>(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/>
              <a:t>	  deptid          int    </a:t>
            </a:r>
            <a:r>
              <a:rPr lang="en-US" altLang="zh-CN" sz="2400" b="1" smtClean="0">
                <a:solidFill>
                  <a:srgbClr val="FFCC66"/>
                </a:solidFill>
              </a:rPr>
              <a:t>PRIMARY KEY,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/>
              <a:t>	  name           char(40)   NOT NULL,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/>
              <a:t>	  headerid     char(5)   NULL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smtClean="0"/>
              <a:t>);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4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4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4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4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4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2.3.6 Declaring Keys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5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81987" cy="5327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FFFF99"/>
                </a:solidFill>
              </a:rPr>
              <a:t>2.</a:t>
            </a:r>
            <a:r>
              <a:rPr lang="en-US" altLang="zh-CN" sz="2800" b="1" smtClean="0"/>
              <a:t> </a:t>
            </a:r>
            <a:r>
              <a:rPr lang="en-US" altLang="zh-CN" sz="2800" b="1" smtClean="0">
                <a:solidFill>
                  <a:srgbClr val="FFFF66"/>
                </a:solidFill>
              </a:rPr>
              <a:t>We may add to the list of items in the schema an additional declaration that says a particular attribute or set of attributes forms the primary key.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FFCC66"/>
                </a:solidFill>
              </a:rPr>
              <a:t>Example: </a:t>
            </a:r>
          </a:p>
          <a:p>
            <a:pPr lvl="1" eaLnBrk="1" hangingPunct="1">
              <a:buFontTx/>
              <a:buNone/>
            </a:pPr>
            <a:r>
              <a:rPr lang="en-US" altLang="zh-CN" sz="2400" b="1" smtClean="0"/>
              <a:t>CREATE  TABLE  </a:t>
            </a:r>
            <a:r>
              <a:rPr lang="en-US" altLang="zh-CN" sz="2400" b="1" smtClean="0">
                <a:solidFill>
                  <a:srgbClr val="FFFF99"/>
                </a:solidFill>
              </a:rPr>
              <a:t>salesitem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(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	  orderno       int,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	  lineno          int,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	  prodid         char(6)    NOT NULL,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      unitprice     </a:t>
            </a:r>
            <a:r>
              <a:rPr lang="en-US" altLang="zh-CN" sz="2400" b="1" smtClean="0">
                <a:solidFill>
                  <a:srgbClr val="FFCCCC"/>
                </a:solidFill>
              </a:rPr>
              <a:t>decimal(8, 2)    </a:t>
            </a:r>
            <a:r>
              <a:rPr lang="en-US" altLang="zh-CN" sz="2400" b="1" smtClean="0"/>
              <a:t>NOT NULL,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      quantity      int    NOT NULL,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      </a:t>
            </a:r>
            <a:r>
              <a:rPr lang="en-US" altLang="zh-CN" sz="2400" b="1" smtClean="0">
                <a:solidFill>
                  <a:srgbClr val="FFCC66"/>
                </a:solidFill>
              </a:rPr>
              <a:t>Primary Key  (orderno, lineno)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/>
              <a:t> );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5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5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5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5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5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5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5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56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256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256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2.3.6 Declaring Keys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8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81987" cy="482441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sz="2800" b="1" smtClean="0">
                <a:solidFill>
                  <a:srgbClr val="FFCC66"/>
                </a:solidFill>
              </a:rPr>
              <a:t>The distinguish and relationship between Primary Key and Unique.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b="1" smtClean="0"/>
              <a:t>Any two tuples in the relation cannot agree on all of the attributes of </a:t>
            </a:r>
            <a:r>
              <a:rPr lang="en-US" altLang="zh-CN" sz="2400" b="1" i="1" smtClean="0">
                <a:solidFill>
                  <a:srgbClr val="FFFF66"/>
                </a:solidFill>
              </a:rPr>
              <a:t>Primary Key</a:t>
            </a:r>
            <a:r>
              <a:rPr lang="en-US" altLang="zh-CN" sz="2400" b="1" smtClean="0"/>
              <a:t> or</a:t>
            </a:r>
            <a:r>
              <a:rPr lang="en-US" altLang="zh-CN" sz="2400" b="1" i="1" smtClean="0">
                <a:solidFill>
                  <a:srgbClr val="FFFF66"/>
                </a:solidFill>
              </a:rPr>
              <a:t> Unique </a:t>
            </a:r>
            <a:r>
              <a:rPr lang="en-US" altLang="zh-CN" sz="2400" b="1" smtClean="0"/>
              <a:t>attributes set.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b="1" smtClean="0"/>
              <a:t>Any attempt to violate the rule is rejected by the system.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b="1" smtClean="0"/>
              <a:t>A table has and only has one </a:t>
            </a:r>
            <a:r>
              <a:rPr lang="en-US" altLang="zh-CN" sz="2400" b="1" i="1" smtClean="0">
                <a:solidFill>
                  <a:srgbClr val="FFFF66"/>
                </a:solidFill>
              </a:rPr>
              <a:t>Primary Key</a:t>
            </a:r>
            <a:r>
              <a:rPr lang="en-US" altLang="zh-CN" sz="2400" b="1" smtClean="0"/>
              <a:t>, while it may has any number of </a:t>
            </a:r>
            <a:r>
              <a:rPr lang="en-US" altLang="zh-CN" sz="2400" b="1" i="1" smtClean="0">
                <a:solidFill>
                  <a:srgbClr val="FFFF66"/>
                </a:solidFill>
              </a:rPr>
              <a:t>Unique</a:t>
            </a:r>
            <a:r>
              <a:rPr lang="en-US" altLang="zh-CN" sz="2400" b="1" smtClean="0"/>
              <a:t> declarations.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b="1" smtClean="0"/>
              <a:t>An </a:t>
            </a:r>
            <a:r>
              <a:rPr lang="en-US" altLang="zh-CN" sz="2400" b="1" i="1" smtClean="0">
                <a:solidFill>
                  <a:srgbClr val="FFFF66"/>
                </a:solidFill>
              </a:rPr>
              <a:t>Unique</a:t>
            </a:r>
            <a:r>
              <a:rPr lang="en-US" altLang="zh-CN" sz="2400" b="1" i="1" smtClean="0"/>
              <a:t> </a:t>
            </a:r>
            <a:r>
              <a:rPr lang="en-US" altLang="zh-CN" sz="2400" b="1" smtClean="0"/>
              <a:t>attribute can be</a:t>
            </a:r>
            <a:r>
              <a:rPr lang="en-US" altLang="zh-CN" sz="2400" b="1" i="1" smtClean="0">
                <a:solidFill>
                  <a:srgbClr val="FFFF66"/>
                </a:solidFill>
              </a:rPr>
              <a:t> NULL</a:t>
            </a:r>
            <a:r>
              <a:rPr lang="en-US" altLang="zh-CN" sz="2400" b="1" smtClean="0"/>
              <a:t>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400" b="1" smtClean="0"/>
              <a:t>Attributes in </a:t>
            </a:r>
            <a:r>
              <a:rPr lang="en-US" altLang="zh-CN" sz="2400" b="1" i="1" smtClean="0">
                <a:solidFill>
                  <a:srgbClr val="FFFF66"/>
                </a:solidFill>
              </a:rPr>
              <a:t>Primary Key</a:t>
            </a:r>
            <a:r>
              <a:rPr lang="en-US" altLang="zh-CN" sz="2400" b="1" smtClean="0"/>
              <a:t> are not allowed to have </a:t>
            </a:r>
            <a:r>
              <a:rPr lang="en-US" altLang="zh-CN" sz="2400" b="1" i="1" smtClean="0">
                <a:solidFill>
                  <a:srgbClr val="FFFF66"/>
                </a:solidFill>
              </a:rPr>
              <a:t>NULL</a:t>
            </a:r>
            <a:r>
              <a:rPr lang="en-US" altLang="zh-CN" sz="2400" b="1" smtClean="0"/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56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2.3  Defining a Relation Schema in SQL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430338"/>
            <a:ext cx="8077200" cy="459105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CC66"/>
                </a:solidFill>
              </a:rPr>
              <a:t>Exercise: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P36    2.3.1</a:t>
            </a:r>
            <a:r>
              <a:rPr lang="en-US" altLang="zh-CN" smtClean="0"/>
              <a:t>  </a:t>
            </a:r>
            <a:r>
              <a:rPr lang="en-US" altLang="zh-CN" b="1" smtClean="0"/>
              <a:t>a) - d)     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FFFF00"/>
                </a:solidFill>
              </a:rPr>
              <a:t>References   P52   2.4.1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2.5  Constraints on Relations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525463" y="1098550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447800"/>
            <a:ext cx="8135938" cy="49339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b="1" smtClean="0">
                <a:solidFill>
                  <a:srgbClr val="FFCC66"/>
                </a:solidFill>
              </a:rPr>
              <a:t>Constraints(</a:t>
            </a:r>
            <a:r>
              <a:rPr lang="zh-CN" altLang="en-US" b="1" smtClean="0">
                <a:solidFill>
                  <a:srgbClr val="FFCC66"/>
                </a:solidFill>
              </a:rPr>
              <a:t>约束</a:t>
            </a:r>
            <a:r>
              <a:rPr lang="en-US" altLang="zh-CN" b="1" smtClean="0">
                <a:solidFill>
                  <a:srgbClr val="FFCC66"/>
                </a:solidFill>
              </a:rPr>
              <a:t>) :</a:t>
            </a:r>
            <a:r>
              <a:rPr lang="en-US" altLang="zh-CN" b="1" smtClean="0"/>
              <a:t> the ability to restrict the data that may be stored in a database, such as referential integrity constraints(</a:t>
            </a:r>
            <a:r>
              <a:rPr lang="zh-CN" altLang="en-US" b="1" smtClean="0"/>
              <a:t>参照完整性约束</a:t>
            </a:r>
            <a:r>
              <a:rPr lang="en-US" altLang="zh-CN" b="1" smtClean="0"/>
              <a:t>), and key constraints(</a:t>
            </a:r>
            <a:r>
              <a:rPr lang="zh-CN" altLang="en-US" b="1" smtClean="0"/>
              <a:t>键约束</a:t>
            </a:r>
            <a:r>
              <a:rPr lang="en-US" altLang="zh-CN" b="1" smtClean="0"/>
              <a:t>).</a:t>
            </a:r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29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47050" cy="6858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/>
              <a:t>2.5.1  Relational Algebra as a Constraint Language</a:t>
            </a:r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525463" y="1098550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848600" cy="51498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CN" sz="2800" b="1" smtClean="0">
                <a:solidFill>
                  <a:srgbClr val="FFCC66"/>
                </a:solidFill>
              </a:rPr>
              <a:t>There are two ways in which we can use expressions of relational algebra to express constraints.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400" b="1" smtClean="0"/>
              <a:t>If R is an expression of relational algebra, then </a:t>
            </a:r>
            <a:r>
              <a:rPr lang="en-US" altLang="zh-CN" sz="2400" b="1" smtClean="0">
                <a:solidFill>
                  <a:srgbClr val="FFFF00"/>
                </a:solidFill>
              </a:rPr>
              <a:t>R=Ø</a:t>
            </a:r>
            <a:r>
              <a:rPr lang="en-US" altLang="zh-CN" sz="2400" b="1" smtClean="0"/>
              <a:t> is a constraint that says “the value of R must be empty”.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400" b="1" smtClean="0"/>
              <a:t>If R and S are expressions of relational algebra, then </a:t>
            </a:r>
            <a:r>
              <a:rPr lang="en-US" altLang="zh-CN" sz="2400" b="1" smtClean="0">
                <a:solidFill>
                  <a:srgbClr val="FFFF00"/>
                </a:solidFill>
              </a:rPr>
              <a:t>R</a:t>
            </a:r>
            <a:r>
              <a:rPr lang="en-US" altLang="zh-CN" sz="2400" b="1" smtClean="0">
                <a:solidFill>
                  <a:srgbClr val="FFFF00"/>
                </a:solidFill>
                <a:sym typeface="Symbol" pitchFamily="18" charset="2"/>
              </a:rPr>
              <a:t></a:t>
            </a:r>
            <a:r>
              <a:rPr lang="en-US" altLang="zh-CN" sz="2400" b="1" smtClean="0">
                <a:solidFill>
                  <a:srgbClr val="FFFF00"/>
                </a:solidFill>
              </a:rPr>
              <a:t> S</a:t>
            </a:r>
            <a:r>
              <a:rPr lang="en-US" altLang="zh-CN" sz="2400" b="1" smtClean="0"/>
              <a:t> is a constraint that says “every tuple in the result of R must be in the result of S”.</a:t>
            </a:r>
            <a:r>
              <a:rPr lang="en-US" altLang="zh-CN" sz="2400" smtClean="0"/>
              <a:t> </a:t>
            </a:r>
            <a:endParaRPr lang="en-US" altLang="zh-CN" sz="2400" b="1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 sz="2800" b="1" smtClean="0">
                <a:solidFill>
                  <a:srgbClr val="FFCC66"/>
                </a:solidFill>
              </a:rPr>
              <a:t>These two ways both can express equivalent constraints.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CN" sz="2400" b="1" smtClean="0"/>
              <a:t>  R = Ø is equivalent to R </a:t>
            </a:r>
            <a:r>
              <a:rPr lang="en-US" altLang="zh-CN" sz="2400" b="1" smtClean="0">
                <a:sym typeface="Symbol" pitchFamily="18" charset="2"/>
              </a:rPr>
              <a:t></a:t>
            </a:r>
            <a:r>
              <a:rPr lang="en-US" altLang="zh-CN" sz="2400" b="1" smtClean="0"/>
              <a:t> Ø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CN" sz="2400" b="1" smtClean="0"/>
              <a:t>  R </a:t>
            </a:r>
            <a:r>
              <a:rPr lang="en-US" altLang="zh-CN" sz="2400" b="1" smtClean="0">
                <a:sym typeface="Symbol" pitchFamily="18" charset="2"/>
              </a:rPr>
              <a:t></a:t>
            </a:r>
            <a:r>
              <a:rPr lang="en-US" altLang="zh-CN" sz="2400" b="1" smtClean="0"/>
              <a:t> S is equivalent to R – S = Ø</a:t>
            </a:r>
          </a:p>
        </p:txBody>
      </p:sp>
    </p:spTree>
    <p:extLst>
      <p:ext uri="{BB962C8B-B14F-4D97-AF65-F5344CB8AC3E}">
        <p14:creationId xmlns:p14="http://schemas.microsoft.com/office/powerpoint/2010/main" val="383723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7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7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2.1  An Overview of Data Models 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08963" cy="51847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FF66"/>
                </a:solidFill>
              </a:rPr>
              <a:t>Important Data Models:</a:t>
            </a:r>
          </a:p>
          <a:p>
            <a:pPr lvl="1" eaLnBrk="1" hangingPunct="1"/>
            <a:r>
              <a:rPr lang="en-US" altLang="zh-CN" b="1" dirty="0" smtClean="0"/>
              <a:t>The Relational Model, including object-relational extensions;</a:t>
            </a:r>
          </a:p>
          <a:p>
            <a:pPr lvl="1" eaLnBrk="1" hangingPunct="1"/>
            <a:r>
              <a:rPr lang="en-US" altLang="zh-CN" b="1" dirty="0" smtClean="0"/>
              <a:t>The </a:t>
            </a:r>
            <a:r>
              <a:rPr lang="en-US" altLang="zh-CN" b="1" dirty="0" err="1" smtClean="0"/>
              <a:t>Semistructured</a:t>
            </a:r>
            <a:r>
              <a:rPr lang="en-US" altLang="zh-CN" b="1" dirty="0" smtClean="0"/>
              <a:t>-data Model, including XML(</a:t>
            </a:r>
            <a:r>
              <a:rPr lang="zh-CN" altLang="en-US" b="1" dirty="0" smtClean="0"/>
              <a:t>扩展标记语言</a:t>
            </a:r>
            <a:r>
              <a:rPr lang="en-US" altLang="zh-CN" b="1" dirty="0" smtClean="0"/>
              <a:t>) and related standards;</a:t>
            </a:r>
          </a:p>
          <a:p>
            <a:pPr lvl="1" eaLnBrk="1" hangingPunct="1"/>
            <a:r>
              <a:rPr lang="en-US" altLang="zh-CN" b="1" dirty="0" smtClean="0">
                <a:solidFill>
                  <a:schemeClr val="folHlink"/>
                </a:solidFill>
              </a:rPr>
              <a:t>Network and Hierarchical data Models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smtClean="0">
                <a:solidFill>
                  <a:srgbClr val="FFFF66"/>
                </a:solidFill>
              </a:rPr>
              <a:t>High-Level Database Model</a:t>
            </a:r>
          </a:p>
          <a:p>
            <a:pPr lvl="1" eaLnBrk="1" hangingPunct="1"/>
            <a:r>
              <a:rPr lang="en-US" altLang="zh-CN" b="1" dirty="0" smtClean="0"/>
              <a:t>The Entity/Relationship Model</a:t>
            </a:r>
          </a:p>
          <a:p>
            <a:pPr lvl="1" eaLnBrk="1" hangingPunct="1"/>
            <a:r>
              <a:rPr lang="en-US" altLang="zh-CN" b="1" dirty="0" smtClean="0"/>
              <a:t>Object Definition Language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2.5.2  Referential Integrity constraints</a:t>
            </a:r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525463" y="1098550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135938" cy="5329237"/>
          </a:xfrm>
        </p:spPr>
        <p:txBody>
          <a:bodyPr/>
          <a:lstStyle/>
          <a:p>
            <a:pPr algn="just" eaLnBrk="1" hangingPunct="1"/>
            <a:r>
              <a:rPr lang="en-US" altLang="zh-CN" b="1" smtClean="0">
                <a:solidFill>
                  <a:srgbClr val="FFCC66"/>
                </a:solidFill>
              </a:rPr>
              <a:t>Referential integrity constraint(</a:t>
            </a:r>
            <a:r>
              <a:rPr lang="zh-CN" altLang="en-US" b="1" smtClean="0">
                <a:solidFill>
                  <a:srgbClr val="FFCC66"/>
                </a:solidFill>
              </a:rPr>
              <a:t>参照完整性约束</a:t>
            </a:r>
            <a:r>
              <a:rPr lang="en-US" altLang="zh-CN" b="1" smtClean="0">
                <a:solidFill>
                  <a:srgbClr val="FFCC66"/>
                </a:solidFill>
              </a:rPr>
              <a:t>):</a:t>
            </a:r>
          </a:p>
          <a:p>
            <a:pPr lvl="1" algn="just" eaLnBrk="1" hangingPunct="1"/>
            <a:r>
              <a:rPr lang="en-US" altLang="zh-CN" sz="3200" b="1" smtClean="0"/>
              <a:t>A value appearing in one column of one relation also appear in some other column of the same or different relation.</a:t>
            </a:r>
            <a:endParaRPr lang="en-US" altLang="zh-CN" b="1" smtClean="0"/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 smtClean="0">
                <a:solidFill>
                  <a:srgbClr val="FFCC66"/>
                </a:solidFill>
              </a:rPr>
              <a:t>Express referential integrity constraints using relational algebra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b="1" smtClean="0"/>
              <a:t>   </a:t>
            </a:r>
            <a:r>
              <a:rPr lang="en-US" altLang="zh-CN" sz="2800" b="1" smtClean="0">
                <a:solidFill>
                  <a:srgbClr val="FFFF00"/>
                </a:solidFill>
              </a:rPr>
              <a:t>π</a:t>
            </a:r>
            <a:r>
              <a:rPr lang="en-US" altLang="zh-CN" sz="2800" b="1" baseline="-30000" smtClean="0">
                <a:solidFill>
                  <a:srgbClr val="FFFF00"/>
                </a:solidFill>
              </a:rPr>
              <a:t>custid </a:t>
            </a:r>
            <a:r>
              <a:rPr lang="en-US" altLang="zh-CN" sz="2800" b="1" smtClean="0">
                <a:solidFill>
                  <a:srgbClr val="FFFF00"/>
                </a:solidFill>
              </a:rPr>
              <a:t>(Salesorder) </a:t>
            </a:r>
            <a:r>
              <a:rPr lang="en-US" altLang="zh-CN" sz="2800" b="1" smtClean="0">
                <a:solidFill>
                  <a:srgbClr val="FFFF00"/>
                </a:solidFill>
                <a:sym typeface="Symbol" pitchFamily="18" charset="2"/>
              </a:rPr>
              <a:t> </a:t>
            </a:r>
            <a:r>
              <a:rPr lang="en-US" altLang="zh-CN" sz="2800" b="1" smtClean="0">
                <a:solidFill>
                  <a:srgbClr val="FFFF00"/>
                </a:solidFill>
              </a:rPr>
              <a:t>π</a:t>
            </a:r>
            <a:r>
              <a:rPr lang="en-US" altLang="zh-CN" sz="2800" b="1" baseline="-30000" smtClean="0">
                <a:solidFill>
                  <a:srgbClr val="FFFF00"/>
                </a:solidFill>
              </a:rPr>
              <a:t>custid </a:t>
            </a:r>
            <a:r>
              <a:rPr lang="en-US" altLang="zh-CN" sz="2800" b="1" smtClean="0">
                <a:solidFill>
                  <a:srgbClr val="FFFF00"/>
                </a:solidFill>
              </a:rPr>
              <a:t>(Customer)</a:t>
            </a:r>
            <a:r>
              <a:rPr lang="en-US" altLang="zh-CN" sz="2800" b="1" smtClean="0"/>
              <a:t> 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FFFF00"/>
                </a:solidFill>
              </a:rPr>
              <a:t>   π</a:t>
            </a:r>
            <a:r>
              <a:rPr lang="en-US" altLang="zh-CN" sz="2800" b="1" baseline="-30000" smtClean="0">
                <a:solidFill>
                  <a:srgbClr val="FFFF66"/>
                </a:solidFill>
              </a:rPr>
              <a:t>headerid </a:t>
            </a:r>
            <a:r>
              <a:rPr lang="en-US" altLang="zh-CN" sz="2800" b="1" smtClean="0">
                <a:solidFill>
                  <a:srgbClr val="FFFF66"/>
                </a:solidFill>
              </a:rPr>
              <a:t>(Department) </a:t>
            </a:r>
            <a:r>
              <a:rPr lang="zh-CN" altLang="en-US" sz="2800" b="1" smtClean="0">
                <a:solidFill>
                  <a:srgbClr val="FFFF66"/>
                </a:solidFill>
                <a:sym typeface="Symbol" pitchFamily="18" charset="2"/>
              </a:rPr>
              <a:t>－ </a:t>
            </a:r>
            <a:r>
              <a:rPr lang="en-US" altLang="zh-CN" sz="2800" b="1" smtClean="0">
                <a:solidFill>
                  <a:srgbClr val="FFFF00"/>
                </a:solidFill>
              </a:rPr>
              <a:t>π</a:t>
            </a:r>
            <a:r>
              <a:rPr lang="en-US" altLang="zh-CN" sz="2800" b="1" baseline="-30000" smtClean="0">
                <a:solidFill>
                  <a:srgbClr val="FFFF66"/>
                </a:solidFill>
              </a:rPr>
              <a:t>empid </a:t>
            </a:r>
            <a:r>
              <a:rPr lang="en-US" altLang="zh-CN" sz="2800" b="1" smtClean="0">
                <a:solidFill>
                  <a:srgbClr val="FFFF66"/>
                </a:solidFill>
              </a:rPr>
              <a:t>(Salesman) = </a:t>
            </a:r>
            <a:r>
              <a:rPr lang="en-US" altLang="zh-CN" sz="2800" b="1" smtClean="0">
                <a:solidFill>
                  <a:srgbClr val="FFFF00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1117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2.5.3  Key Constraints</a:t>
            </a:r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>
            <a:off x="525463" y="1098550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0972" name="Rectangle 12"/>
          <p:cNvSpPr>
            <a:spLocks noChangeArrowheads="1"/>
          </p:cNvSpPr>
          <p:nvPr/>
        </p:nvSpPr>
        <p:spPr bwMode="auto">
          <a:xfrm>
            <a:off x="323850" y="1412875"/>
            <a:ext cx="842486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CC66"/>
              </a:buClr>
              <a:buFont typeface="Wingdings" pitchFamily="2" charset="2"/>
              <a:buChar char="l"/>
            </a:pPr>
            <a:r>
              <a:rPr lang="en-US" altLang="zh-CN" sz="3200">
                <a:solidFill>
                  <a:srgbClr val="FFCC66"/>
                </a:solidFill>
              </a:rPr>
              <a:t>Example: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b="0"/>
              <a:t>          </a:t>
            </a:r>
            <a:r>
              <a:rPr lang="en-US" altLang="zh-CN" sz="2400">
                <a:solidFill>
                  <a:srgbClr val="FFFF00"/>
                </a:solidFill>
              </a:rPr>
              <a:t>Salesman (</a:t>
            </a:r>
            <a:r>
              <a:rPr lang="en-US" altLang="zh-CN" sz="2400" u="sng">
                <a:solidFill>
                  <a:srgbClr val="FFFF00"/>
                </a:solidFill>
              </a:rPr>
              <a:t>empid</a:t>
            </a:r>
            <a:r>
              <a:rPr lang="en-US" altLang="zh-CN" sz="2400">
                <a:solidFill>
                  <a:srgbClr val="FFFF00"/>
                </a:solidFill>
              </a:rPr>
              <a:t>, idno, name, gender, phone, deptid)</a:t>
            </a:r>
          </a:p>
          <a:p>
            <a:pPr marL="742950" lvl="1" indent="-285750">
              <a:spcBef>
                <a:spcPct val="20000"/>
              </a:spcBef>
              <a:buClr>
                <a:srgbClr val="FA06F4"/>
              </a:buClr>
              <a:buFont typeface="Wingdings" pitchFamily="2" charset="2"/>
              <a:buNone/>
            </a:pPr>
            <a:r>
              <a:rPr lang="en-US" altLang="zh-CN">
                <a:sym typeface="Symbol" pitchFamily="18" charset="2"/>
              </a:rPr>
              <a:t></a:t>
            </a:r>
            <a:r>
              <a:rPr lang="en-US" altLang="zh-CN" baseline="-25000">
                <a:sym typeface="Symbol" pitchFamily="18" charset="2"/>
              </a:rPr>
              <a:t>S1.empid=S2.empid and S1.nameS2.name</a:t>
            </a:r>
            <a:r>
              <a:rPr lang="en-US" altLang="zh-CN">
                <a:sym typeface="Symbol" pitchFamily="18" charset="2"/>
              </a:rPr>
              <a:t>(</a:t>
            </a:r>
            <a:r>
              <a:rPr lang="en-US" altLang="zh-CN" baseline="-25000">
                <a:sym typeface="Symbol" pitchFamily="18" charset="2"/>
              </a:rPr>
              <a:t>S1</a:t>
            </a:r>
            <a:r>
              <a:rPr lang="en-US" altLang="zh-CN">
                <a:sym typeface="Symbol" pitchFamily="18" charset="2"/>
              </a:rPr>
              <a:t>(Salesman) </a:t>
            </a:r>
          </a:p>
          <a:p>
            <a:pPr marL="742950" lvl="1" indent="-285750">
              <a:spcBef>
                <a:spcPct val="20000"/>
              </a:spcBef>
              <a:buClr>
                <a:srgbClr val="FA06F4"/>
              </a:buClr>
              <a:buFont typeface="Wingdings" pitchFamily="2" charset="2"/>
              <a:buNone/>
            </a:pPr>
            <a:r>
              <a:rPr lang="en-US" altLang="zh-CN">
                <a:sym typeface="Symbol" pitchFamily="18" charset="2"/>
              </a:rPr>
              <a:t></a:t>
            </a:r>
            <a:r>
              <a:rPr lang="en-US" altLang="zh-CN" baseline="-25000">
                <a:sym typeface="Symbol" pitchFamily="18" charset="2"/>
              </a:rPr>
              <a:t>S2</a:t>
            </a:r>
            <a:r>
              <a:rPr lang="en-US" altLang="zh-CN">
                <a:sym typeface="Symbol" pitchFamily="18" charset="2"/>
              </a:rPr>
              <a:t>(Salesman)) = </a:t>
            </a:r>
            <a:r>
              <a:rPr lang="en-US" altLang="zh-CN"/>
              <a:t>Ø</a:t>
            </a:r>
            <a:endParaRPr lang="en-US" altLang="zh-CN">
              <a:sym typeface="Symbol" pitchFamily="18" charset="2"/>
            </a:endParaRPr>
          </a:p>
          <a:p>
            <a:pPr marL="742950" lvl="1" indent="-285750">
              <a:buClr>
                <a:srgbClr val="FA06F4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99"/>
                </a:solidFill>
                <a:sym typeface="Symbol" pitchFamily="18" charset="2"/>
              </a:rPr>
              <a:t>or</a:t>
            </a:r>
          </a:p>
          <a:p>
            <a:pPr marL="742950" lvl="1" indent="-285750">
              <a:spcBef>
                <a:spcPct val="20000"/>
              </a:spcBef>
              <a:buClr>
                <a:srgbClr val="FA06F4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99"/>
                </a:solidFill>
              </a:rPr>
              <a:t>S1:=</a:t>
            </a:r>
            <a:r>
              <a:rPr lang="en-US" altLang="zh-CN">
                <a:solidFill>
                  <a:srgbClr val="FFFF99"/>
                </a:solidFill>
                <a:sym typeface="Symbol" pitchFamily="18" charset="2"/>
              </a:rPr>
              <a:t></a:t>
            </a:r>
            <a:r>
              <a:rPr lang="en-US" altLang="zh-CN" baseline="-25000">
                <a:solidFill>
                  <a:srgbClr val="FFFF99"/>
                </a:solidFill>
                <a:sym typeface="Symbol" pitchFamily="18" charset="2"/>
              </a:rPr>
              <a:t>S1</a:t>
            </a:r>
            <a:r>
              <a:rPr lang="en-US" altLang="zh-CN">
                <a:solidFill>
                  <a:srgbClr val="FFFF99"/>
                </a:solidFill>
                <a:sym typeface="Symbol" pitchFamily="18" charset="2"/>
              </a:rPr>
              <a:t>(Salesman)</a:t>
            </a:r>
          </a:p>
          <a:p>
            <a:pPr marL="742950" lvl="1" indent="-285750">
              <a:spcBef>
                <a:spcPct val="20000"/>
              </a:spcBef>
              <a:buClr>
                <a:srgbClr val="FA06F4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99"/>
                </a:solidFill>
              </a:rPr>
              <a:t>S2:=</a:t>
            </a:r>
            <a:r>
              <a:rPr lang="en-US" altLang="zh-CN">
                <a:solidFill>
                  <a:srgbClr val="FFFF99"/>
                </a:solidFill>
                <a:sym typeface="Symbol" pitchFamily="18" charset="2"/>
              </a:rPr>
              <a:t></a:t>
            </a:r>
            <a:r>
              <a:rPr lang="en-US" altLang="zh-CN" baseline="-25000">
                <a:solidFill>
                  <a:srgbClr val="FFFF99"/>
                </a:solidFill>
                <a:sym typeface="Symbol" pitchFamily="18" charset="2"/>
              </a:rPr>
              <a:t>S2</a:t>
            </a:r>
            <a:r>
              <a:rPr lang="en-US" altLang="zh-CN">
                <a:solidFill>
                  <a:srgbClr val="FFFF99"/>
                </a:solidFill>
                <a:sym typeface="Symbol" pitchFamily="18" charset="2"/>
              </a:rPr>
              <a:t>(Salesman)</a:t>
            </a:r>
          </a:p>
          <a:p>
            <a:pPr marL="742950" lvl="1" indent="-285750">
              <a:spcBef>
                <a:spcPct val="20000"/>
              </a:spcBef>
              <a:buClr>
                <a:srgbClr val="FA06F4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FFFF99"/>
                </a:solidFill>
                <a:sym typeface="Symbol" pitchFamily="18" charset="2"/>
              </a:rPr>
              <a:t></a:t>
            </a:r>
            <a:r>
              <a:rPr lang="en-US" altLang="zh-CN" baseline="-25000">
                <a:solidFill>
                  <a:srgbClr val="FFFF99"/>
                </a:solidFill>
                <a:sym typeface="Symbol" pitchFamily="18" charset="2"/>
              </a:rPr>
              <a:t>S1.empid=S2.empid and S1.nameS2.name</a:t>
            </a:r>
            <a:r>
              <a:rPr lang="en-US" altLang="zh-CN">
                <a:solidFill>
                  <a:srgbClr val="FFFF99"/>
                </a:solidFill>
                <a:sym typeface="Symbol" pitchFamily="18" charset="2"/>
              </a:rPr>
              <a:t>(S1  S2 ) = </a:t>
            </a:r>
            <a:r>
              <a:rPr lang="en-US" altLang="zh-CN"/>
              <a:t>Ø</a:t>
            </a:r>
            <a:endParaRPr lang="en-US" altLang="zh-CN">
              <a:solidFill>
                <a:srgbClr val="FFFF99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8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80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80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80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80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2.5.4  Additional Constraint Examples</a:t>
            </a:r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525463" y="1098550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524000"/>
            <a:ext cx="8207375" cy="4784725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b="1" smtClean="0">
                <a:solidFill>
                  <a:srgbClr val="FFCC66"/>
                </a:solidFill>
              </a:rPr>
              <a:t>There are many other kinds of constrains that we can express in relational algebra and that are useful for restricting database contents.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 smtClean="0">
                <a:solidFill>
                  <a:srgbClr val="FFCC66"/>
                </a:solidFill>
              </a:rPr>
              <a:t>Domain constraints:</a:t>
            </a:r>
            <a:r>
              <a:rPr lang="en-US" altLang="zh-CN" smtClean="0">
                <a:solidFill>
                  <a:srgbClr val="FFCC66"/>
                </a:solidFill>
              </a:rPr>
              <a:t> </a:t>
            </a:r>
            <a:endParaRPr lang="en-US" altLang="zh-CN" b="1" smtClean="0">
              <a:solidFill>
                <a:srgbClr val="FFCC66"/>
              </a:solidFill>
            </a:endParaRPr>
          </a:p>
          <a:p>
            <a:pPr lvl="1" algn="just" eaLnBrk="1" hangingPunct="1"/>
            <a:r>
              <a:rPr lang="en-US" altLang="zh-CN" b="1" smtClean="0"/>
              <a:t>The only legal values for the </a:t>
            </a:r>
            <a:r>
              <a:rPr lang="en-US" altLang="zh-CN" b="1" i="1" smtClean="0">
                <a:solidFill>
                  <a:srgbClr val="FFC000"/>
                </a:solidFill>
              </a:rPr>
              <a:t>gender </a:t>
            </a:r>
            <a:r>
              <a:rPr lang="en-US" altLang="zh-CN" b="1" smtClean="0"/>
              <a:t>attribute of </a:t>
            </a:r>
            <a:r>
              <a:rPr lang="en-US" altLang="zh-CN" b="1" i="1" smtClean="0">
                <a:solidFill>
                  <a:srgbClr val="FFC000"/>
                </a:solidFill>
              </a:rPr>
              <a:t>Salesman </a:t>
            </a:r>
            <a:r>
              <a:rPr lang="en-US" altLang="zh-CN" b="1" smtClean="0"/>
              <a:t>are ‘F’(female) and ‘M’(male).</a:t>
            </a:r>
            <a:r>
              <a:rPr lang="en-US" altLang="zh-CN" smtClean="0"/>
              <a:t> </a:t>
            </a:r>
            <a:endParaRPr lang="en-US" altLang="zh-CN" b="1" smtClean="0"/>
          </a:p>
          <a:p>
            <a:pPr lvl="1" algn="just" eaLnBrk="1" hangingPunct="1"/>
            <a:r>
              <a:rPr lang="en-US" altLang="zh-CN" sz="3200" b="1" smtClean="0">
                <a:solidFill>
                  <a:srgbClr val="FFFF00"/>
                </a:solidFill>
              </a:rPr>
              <a:t>σ</a:t>
            </a:r>
            <a:r>
              <a:rPr lang="en-US" altLang="zh-CN" b="1" baseline="-10000" smtClean="0">
                <a:solidFill>
                  <a:srgbClr val="FFFF00"/>
                </a:solidFill>
              </a:rPr>
              <a:t>gender &lt;&gt; ‘M’ AND gender &lt;&gt; ‘F’</a:t>
            </a:r>
            <a:r>
              <a:rPr lang="en-US" altLang="zh-CN" b="1" baseline="-30000" smtClean="0">
                <a:solidFill>
                  <a:srgbClr val="FFFF00"/>
                </a:solidFill>
              </a:rPr>
              <a:t> </a:t>
            </a:r>
            <a:r>
              <a:rPr lang="en-US" altLang="zh-CN" b="1" smtClean="0">
                <a:solidFill>
                  <a:srgbClr val="FFFF00"/>
                </a:solidFill>
              </a:rPr>
              <a:t>(Salesman) </a:t>
            </a:r>
            <a:r>
              <a:rPr lang="zh-CN" altLang="en-US" b="1" smtClean="0">
                <a:solidFill>
                  <a:srgbClr val="FFFF00"/>
                </a:solidFill>
              </a:rPr>
              <a:t>＝</a:t>
            </a:r>
            <a:r>
              <a:rPr lang="en-US" altLang="zh-CN" b="1" smtClean="0"/>
              <a:t> Ø</a:t>
            </a:r>
            <a:endParaRPr lang="en-US" altLang="zh-CN" b="1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8597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2.5 Constraints on Relations</a:t>
            </a:r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467600" cy="434975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CC66"/>
                </a:solidFill>
              </a:rPr>
              <a:t>Exercise: 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P62    2.5.1   a)  –  c)</a:t>
            </a:r>
          </a:p>
        </p:txBody>
      </p:sp>
    </p:spTree>
    <p:extLst>
      <p:ext uri="{BB962C8B-B14F-4D97-AF65-F5344CB8AC3E}">
        <p14:creationId xmlns:p14="http://schemas.microsoft.com/office/powerpoint/2010/main" val="23161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400" b="1" dirty="0"/>
              <a:t>&lt;Movies&gt;</a:t>
            </a:r>
          </a:p>
          <a:p>
            <a:pPr marL="0" indent="0">
              <a:buNone/>
            </a:pPr>
            <a:r>
              <a:rPr lang="en-US" altLang="zh-CN" sz="3400" b="1" dirty="0"/>
              <a:t>    &lt;Movie&gt;</a:t>
            </a:r>
          </a:p>
          <a:p>
            <a:pPr marL="0" indent="0">
              <a:buNone/>
            </a:pPr>
            <a:r>
              <a:rPr lang="en-US" altLang="zh-CN" sz="3400" b="1" dirty="0"/>
              <a:t>        &lt;</a:t>
            </a:r>
            <a:r>
              <a:rPr lang="en-US" altLang="zh-CN" sz="3400" b="1" dirty="0" smtClean="0"/>
              <a:t>title&gt;</a:t>
            </a:r>
            <a:r>
              <a:rPr lang="en-US" altLang="zh-CN" sz="3600" dirty="0"/>
              <a:t>Wolf Warriors Ⅱ</a:t>
            </a:r>
            <a:r>
              <a:rPr lang="en-US" altLang="zh-CN" sz="3400" b="1" dirty="0" smtClean="0"/>
              <a:t>&lt;/</a:t>
            </a:r>
            <a:r>
              <a:rPr lang="en-US" altLang="zh-CN" sz="3400" b="1" dirty="0"/>
              <a:t>title&gt;</a:t>
            </a:r>
          </a:p>
          <a:p>
            <a:pPr marL="0" indent="0">
              <a:buNone/>
            </a:pPr>
            <a:r>
              <a:rPr lang="en-US" altLang="zh-CN" sz="3400" b="1" dirty="0"/>
              <a:t>        &lt;</a:t>
            </a:r>
            <a:r>
              <a:rPr lang="en-US" altLang="zh-CN" sz="3400" b="1" dirty="0" smtClean="0"/>
              <a:t>Year&gt;2017&lt;/</a:t>
            </a:r>
            <a:r>
              <a:rPr lang="en-US" altLang="zh-CN" sz="3400" b="1" dirty="0"/>
              <a:t>Year&gt;</a:t>
            </a:r>
          </a:p>
          <a:p>
            <a:pPr marL="0" indent="0">
              <a:buNone/>
            </a:pPr>
            <a:r>
              <a:rPr lang="en-US" altLang="zh-CN" sz="3400" b="1" dirty="0"/>
              <a:t>        &lt;</a:t>
            </a:r>
            <a:r>
              <a:rPr lang="en-US" altLang="zh-CN" sz="3400" b="1" dirty="0" smtClean="0"/>
              <a:t>Length&gt;123&lt;/</a:t>
            </a:r>
            <a:r>
              <a:rPr lang="en-US" altLang="zh-CN" sz="3400" b="1" dirty="0"/>
              <a:t>Length&gt;</a:t>
            </a:r>
          </a:p>
          <a:p>
            <a:pPr marL="0" indent="0">
              <a:buNone/>
            </a:pPr>
            <a:r>
              <a:rPr lang="en-US" altLang="zh-CN" sz="3400" b="1" dirty="0"/>
              <a:t>        &lt;</a:t>
            </a:r>
            <a:r>
              <a:rPr lang="en-US" altLang="zh-CN" sz="3400" b="1" dirty="0" smtClean="0"/>
              <a:t>Genre&gt;action&lt;/</a:t>
            </a:r>
            <a:r>
              <a:rPr lang="en-US" altLang="zh-CN" sz="3400" b="1" dirty="0"/>
              <a:t>Genre&gt;</a:t>
            </a:r>
          </a:p>
          <a:p>
            <a:pPr marL="0" indent="0">
              <a:buNone/>
            </a:pPr>
            <a:r>
              <a:rPr lang="en-US" altLang="zh-CN" sz="3400" b="1" dirty="0"/>
              <a:t>    &lt;/Movie&gt;</a:t>
            </a:r>
          </a:p>
          <a:p>
            <a:pPr marL="0" indent="0">
              <a:buNone/>
            </a:pPr>
            <a:r>
              <a:rPr lang="en-US" altLang="zh-CN" sz="3400" b="1" dirty="0"/>
              <a:t>……</a:t>
            </a:r>
          </a:p>
          <a:p>
            <a:pPr marL="0" indent="0">
              <a:buNone/>
            </a:pPr>
            <a:r>
              <a:rPr lang="en-US" altLang="zh-CN" sz="3400" b="1" dirty="0"/>
              <a:t>&lt;/Movies&gt;</a:t>
            </a:r>
            <a:endParaRPr lang="zh-CN" altLang="en-US" sz="34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684213" y="4365625"/>
          <a:ext cx="7848600" cy="21574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40248"/>
                <a:gridCol w="1368105"/>
                <a:gridCol w="1512116"/>
                <a:gridCol w="1728131"/>
              </a:tblGrid>
              <a:tr h="575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</a:rPr>
                        <a:t>title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7" marR="91437" marT="45705" marB="4570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</a:rPr>
                        <a:t>year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7" marR="91437" marT="45705" marB="4570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</a:rPr>
                        <a:t>length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7" marR="91437" marT="45705" marB="4570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</a:rPr>
                        <a:t>genre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7" marR="91437" marT="45705" marB="4570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7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 Gone With the Wind</a:t>
                      </a:r>
                    </a:p>
                  </a:txBody>
                  <a:tcPr marL="91437" marR="91437" marT="45705" marB="4570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1939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05" marB="4570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231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05" marB="4570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 drama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05" marB="4570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7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 Star Wars</a:t>
                      </a:r>
                    </a:p>
                  </a:txBody>
                  <a:tcPr marL="91437" marR="91437" marT="45705" marB="4570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1977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05" marB="4570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05" marB="4570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bg1"/>
                          </a:solidFill>
                        </a:rPr>
                        <a:t>sciFi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05" marB="4570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7181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 Wayne’s World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05" marB="4570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1992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05" marB="4570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  95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05" marB="4570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 comedy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05" marB="4570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2.2 Basics of the Relational Model</a:t>
            </a:r>
          </a:p>
        </p:txBody>
      </p:sp>
      <p:sp>
        <p:nvSpPr>
          <p:cNvPr id="5148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9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196975"/>
            <a:ext cx="8077200" cy="2376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FFCC66"/>
                </a:solidFill>
              </a:rPr>
              <a:t>Relation: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/>
              <a:t>The relational model gives us a single way to represent data——a two-dimensional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/>
              <a:t>A database consists of one or more relations.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/>
              <a:t>Each relation has a name.</a:t>
            </a:r>
          </a:p>
        </p:txBody>
      </p:sp>
      <p:sp>
        <p:nvSpPr>
          <p:cNvPr id="5151" name="Text Box 37"/>
          <p:cNvSpPr txBox="1">
            <a:spLocks noChangeArrowheads="1"/>
          </p:cNvSpPr>
          <p:nvPr/>
        </p:nvSpPr>
        <p:spPr bwMode="auto">
          <a:xfrm>
            <a:off x="1173163" y="3689350"/>
            <a:ext cx="95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CCCC"/>
                </a:solidFill>
              </a:rPr>
              <a:t>Movies</a:t>
            </a:r>
          </a:p>
        </p:txBody>
      </p:sp>
      <p:sp>
        <p:nvSpPr>
          <p:cNvPr id="427031" name="Line 2071"/>
          <p:cNvSpPr>
            <a:spLocks noChangeShapeType="1"/>
          </p:cNvSpPr>
          <p:nvPr/>
        </p:nvSpPr>
        <p:spPr bwMode="auto">
          <a:xfrm flipH="1">
            <a:off x="2339975" y="3500438"/>
            <a:ext cx="1727200" cy="4333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27032" name="Oval 2072"/>
          <p:cNvSpPr>
            <a:spLocks noChangeArrowheads="1"/>
          </p:cNvSpPr>
          <p:nvPr/>
        </p:nvSpPr>
        <p:spPr bwMode="auto">
          <a:xfrm>
            <a:off x="971550" y="3644900"/>
            <a:ext cx="1368425" cy="504825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31" grpId="0" animBg="1"/>
      <p:bldP spid="4270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72400" cy="954087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2.2 Basics of the Relational Model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Rectangle 329"/>
          <p:cNvSpPr>
            <a:spLocks noChangeArrowheads="1"/>
          </p:cNvSpPr>
          <p:nvPr/>
        </p:nvSpPr>
        <p:spPr bwMode="auto">
          <a:xfrm>
            <a:off x="468313" y="1700213"/>
            <a:ext cx="80772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FCC66"/>
                </a:solidFill>
              </a:rPr>
              <a:t>Why Relations?</a:t>
            </a:r>
          </a:p>
          <a:p>
            <a:pPr lvl="1" eaLnBrk="1" hangingPunct="1">
              <a:spcBef>
                <a:spcPct val="40000"/>
              </a:spcBef>
              <a:buClr>
                <a:schemeClr val="hlink"/>
              </a:buClr>
              <a:buFontTx/>
              <a:buChar char="–"/>
            </a:pPr>
            <a:r>
              <a:rPr lang="en-US" altLang="zh-CN" dirty="0"/>
              <a:t>Provides a simple, limited approach to </a:t>
            </a:r>
            <a:r>
              <a:rPr lang="en-US" altLang="zh-CN" dirty="0">
                <a:solidFill>
                  <a:srgbClr val="FFFF00"/>
                </a:solidFill>
              </a:rPr>
              <a:t>structuring</a:t>
            </a:r>
            <a:r>
              <a:rPr lang="en-US" altLang="zh-CN" dirty="0"/>
              <a:t> data.</a:t>
            </a:r>
          </a:p>
          <a:p>
            <a:pPr lvl="1" eaLnBrk="1" hangingPunct="1">
              <a:spcBef>
                <a:spcPct val="40000"/>
              </a:spcBef>
              <a:buClr>
                <a:schemeClr val="hlink"/>
              </a:buClr>
              <a:buFontTx/>
              <a:buChar char="–"/>
            </a:pPr>
            <a:r>
              <a:rPr lang="en-US" altLang="zh-CN" dirty="0"/>
              <a:t>Provides a limited, yet useful, collection of </a:t>
            </a:r>
            <a:r>
              <a:rPr lang="en-US" altLang="zh-CN" dirty="0">
                <a:solidFill>
                  <a:srgbClr val="FFFF00"/>
                </a:solidFill>
              </a:rPr>
              <a:t>operations</a:t>
            </a:r>
            <a:r>
              <a:rPr lang="en-US" altLang="zh-CN" dirty="0"/>
              <a:t> on data.</a:t>
            </a:r>
          </a:p>
          <a:p>
            <a:pPr lvl="1" eaLnBrk="1" hangingPunct="1">
              <a:spcBef>
                <a:spcPct val="40000"/>
              </a:spcBef>
              <a:buClr>
                <a:schemeClr val="hlink"/>
              </a:buClr>
              <a:buFontTx/>
              <a:buChar char="–"/>
            </a:pPr>
            <a:r>
              <a:rPr lang="en-US" altLang="zh-CN" dirty="0"/>
              <a:t>They allow us to implement languages, such as </a:t>
            </a:r>
            <a:r>
              <a:rPr lang="en-US" altLang="zh-CN" dirty="0">
                <a:solidFill>
                  <a:srgbClr val="FFFF00"/>
                </a:solidFill>
              </a:rPr>
              <a:t>SQL</a:t>
            </a:r>
            <a:r>
              <a:rPr lang="en-US" altLang="zh-CN" dirty="0"/>
              <a:t>, that enable the programmer to express their wishes at a very high level.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2.2.1  Attributes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08963" cy="2592388"/>
          </a:xfrm>
        </p:spPr>
        <p:txBody>
          <a:bodyPr/>
          <a:lstStyle/>
          <a:p>
            <a:pPr eaLnBrk="1" hangingPunct="1"/>
            <a:r>
              <a:rPr lang="en-US" altLang="zh-CN" sz="2400" b="1" dirty="0" smtClean="0"/>
              <a:t>The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columns</a:t>
            </a:r>
            <a:r>
              <a:rPr lang="en-US" altLang="zh-CN" sz="2400" b="1" dirty="0" smtClean="0"/>
              <a:t> of a relation are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named</a:t>
            </a:r>
            <a:r>
              <a:rPr lang="en-US" altLang="zh-CN" sz="2400" b="1" dirty="0" smtClean="0"/>
              <a:t> by </a:t>
            </a:r>
            <a:r>
              <a:rPr lang="en-US" altLang="zh-CN" sz="2400" b="1" i="1" dirty="0" smtClean="0">
                <a:solidFill>
                  <a:srgbClr val="FFFF66"/>
                </a:solidFill>
              </a:rPr>
              <a:t>attribute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s</a:t>
            </a:r>
            <a:r>
              <a:rPr lang="en-US" altLang="zh-CN" sz="2400" b="1" dirty="0" smtClean="0"/>
              <a:t>.</a:t>
            </a:r>
          </a:p>
          <a:p>
            <a:pPr lvl="0" eaLnBrk="1" hangingPunct="1"/>
            <a:r>
              <a:rPr lang="en-US" altLang="zh-CN" sz="2400" b="1" dirty="0" smtClean="0"/>
              <a:t>Each attribute of a relation has a name,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describes</a:t>
            </a:r>
            <a:r>
              <a:rPr lang="en-US" altLang="zh-CN" sz="2400" b="1" dirty="0" smtClean="0"/>
              <a:t> the meaning of entries(</a:t>
            </a:r>
            <a:r>
              <a:rPr lang="zh-CN" altLang="en-US" sz="2400" b="1" dirty="0" smtClean="0"/>
              <a:t>记录</a:t>
            </a:r>
            <a:r>
              <a:rPr lang="en-US" altLang="zh-CN" sz="2400" b="1" dirty="0" smtClean="0"/>
              <a:t>) in the column below. </a:t>
            </a:r>
          </a:p>
          <a:p>
            <a:pPr lvl="0" eaLnBrk="1" hangingPunct="1"/>
            <a:r>
              <a:rPr lang="en-US" altLang="zh-CN" sz="2400" b="1" dirty="0" smtClean="0">
                <a:solidFill>
                  <a:srgbClr val="FFCCCC"/>
                </a:solidFill>
              </a:rPr>
              <a:t>Any two attributes of a relation can’t have same name.</a:t>
            </a: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195513" y="4005263"/>
          <a:ext cx="6480175" cy="23764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053877"/>
                <a:gridCol w="968302"/>
                <a:gridCol w="1042786"/>
                <a:gridCol w="1415210"/>
              </a:tblGrid>
              <a:tr h="634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</a:rPr>
                        <a:t>title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</a:rPr>
                        <a:t>year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</a:rPr>
                        <a:t>length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</a:rPr>
                        <a:t>genre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0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Gone With the Wind</a:t>
                      </a: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1939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231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drama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0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Star Wars</a:t>
                      </a: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1977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bg1"/>
                          </a:solidFill>
                        </a:rPr>
                        <a:t>sciFi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0714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Wayne’s World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1992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95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comedy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1043305" y="3573780"/>
            <a:ext cx="10102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CCCC"/>
                </a:solidFill>
              </a:rPr>
              <a:t>Movies</a:t>
            </a:r>
          </a:p>
        </p:txBody>
      </p:sp>
      <p:grpSp>
        <p:nvGrpSpPr>
          <p:cNvPr id="2" name="Group 1094"/>
          <p:cNvGrpSpPr/>
          <p:nvPr/>
        </p:nvGrpSpPr>
        <p:grpSpPr bwMode="auto">
          <a:xfrm>
            <a:off x="250825" y="4365625"/>
            <a:ext cx="7777163" cy="1187450"/>
            <a:chOff x="158" y="2931"/>
            <a:chExt cx="4899" cy="748"/>
          </a:xfrm>
        </p:grpSpPr>
        <p:sp>
          <p:nvSpPr>
            <p:cNvPr id="7201" name="Text Box 1083"/>
            <p:cNvSpPr txBox="1">
              <a:spLocks noChangeArrowheads="1"/>
            </p:cNvSpPr>
            <p:nvPr/>
          </p:nvSpPr>
          <p:spPr bwMode="auto">
            <a:xfrm>
              <a:off x="158" y="2931"/>
              <a:ext cx="959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CCCC"/>
                  </a:solidFill>
                </a:rPr>
                <a:t>Attributes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CCCC"/>
                  </a:solidFill>
                </a:rPr>
                <a:t>(column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CCCC"/>
                  </a:solidFill>
                </a:rPr>
                <a:t>headers)</a:t>
              </a:r>
            </a:p>
          </p:txBody>
        </p:sp>
        <p:sp>
          <p:nvSpPr>
            <p:cNvPr id="7202" name="Line 1084"/>
            <p:cNvSpPr>
              <a:spLocks noChangeShapeType="1"/>
            </p:cNvSpPr>
            <p:nvPr/>
          </p:nvSpPr>
          <p:spPr bwMode="auto">
            <a:xfrm flipV="1">
              <a:off x="1156" y="2976"/>
              <a:ext cx="1180" cy="9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1085"/>
            <p:cNvSpPr>
              <a:spLocks noChangeShapeType="1"/>
            </p:cNvSpPr>
            <p:nvPr/>
          </p:nvSpPr>
          <p:spPr bwMode="auto">
            <a:xfrm flipV="1">
              <a:off x="1156" y="2976"/>
              <a:ext cx="2450" cy="137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1086"/>
            <p:cNvSpPr>
              <a:spLocks noChangeShapeType="1"/>
            </p:cNvSpPr>
            <p:nvPr/>
          </p:nvSpPr>
          <p:spPr bwMode="auto">
            <a:xfrm flipV="1">
              <a:off x="1156" y="2976"/>
              <a:ext cx="2994" cy="18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Line 1087"/>
            <p:cNvSpPr>
              <a:spLocks noChangeShapeType="1"/>
            </p:cNvSpPr>
            <p:nvPr/>
          </p:nvSpPr>
          <p:spPr bwMode="auto">
            <a:xfrm flipV="1">
              <a:off x="1156" y="2976"/>
              <a:ext cx="3901" cy="227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7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7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7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2.2.2  Schemas(</a:t>
            </a:r>
            <a:r>
              <a:rPr lang="zh-CN" altLang="en-US" sz="3200" b="1" smtClean="0"/>
              <a:t>模式</a:t>
            </a:r>
            <a:r>
              <a:rPr lang="en-US" altLang="zh-CN" sz="3200" b="1" smtClean="0"/>
              <a:t>)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334000"/>
          </a:xfrm>
        </p:spPr>
        <p:txBody>
          <a:bodyPr/>
          <a:lstStyle/>
          <a:p>
            <a:pPr eaLnBrk="1" hangingPunct="1"/>
            <a:r>
              <a:rPr lang="en-US" altLang="zh-CN" b="1" i="1" dirty="0" smtClean="0">
                <a:solidFill>
                  <a:srgbClr val="FFFF66"/>
                </a:solidFill>
              </a:rPr>
              <a:t>schema</a:t>
            </a:r>
            <a:r>
              <a:rPr lang="en-US" altLang="zh-CN" b="1" dirty="0" smtClean="0"/>
              <a:t> = relation name +  </a:t>
            </a:r>
            <a:r>
              <a:rPr lang="en-US" altLang="zh-CN" b="1" dirty="0" smtClean="0">
                <a:solidFill>
                  <a:srgbClr val="FFFF00"/>
                </a:solidFill>
              </a:rPr>
              <a:t>set</a:t>
            </a:r>
            <a:r>
              <a:rPr lang="en-US" altLang="zh-CN" b="1" dirty="0" smtClean="0"/>
              <a:t> of attributes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C000"/>
                </a:solidFill>
              </a:rPr>
              <a:t>Example: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rgbClr val="FFCCCC"/>
                </a:solidFill>
              </a:rPr>
              <a:t>	Movies (title, year, length, genre)</a:t>
            </a:r>
            <a:endParaRPr lang="en-US" altLang="zh-CN" b="1" dirty="0" smtClean="0">
              <a:solidFill>
                <a:srgbClr val="CCFFCC"/>
              </a:solidFill>
            </a:endParaRPr>
          </a:p>
          <a:p>
            <a:pPr eaLnBrk="1" hangingPunct="1"/>
            <a:r>
              <a:rPr lang="en-US" altLang="zh-CN" b="1" dirty="0" smtClean="0">
                <a:solidFill>
                  <a:srgbClr val="FFFF99"/>
                </a:solidFill>
              </a:rPr>
              <a:t>We can reorder the attributes of a relation, without changing the relation.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rgbClr val="FFCCCC"/>
                </a:solidFill>
              </a:rPr>
              <a:t>	Movies (year, title, length, genre)</a:t>
            </a:r>
            <a:endParaRPr lang="en-US" altLang="zh-CN" b="1" dirty="0">
              <a:solidFill>
                <a:srgbClr val="FFFF99"/>
              </a:solidFill>
            </a:endParaRPr>
          </a:p>
          <a:p>
            <a:pPr eaLnBrk="1" hangingPunct="1"/>
            <a:r>
              <a:rPr lang="en-US" altLang="zh-CN" b="1" i="1" dirty="0" smtClean="0"/>
              <a:t>A </a:t>
            </a:r>
            <a:r>
              <a:rPr lang="en-US" altLang="zh-CN" b="1" i="1" dirty="0"/>
              <a:t>relational </a:t>
            </a:r>
            <a:r>
              <a:rPr lang="en-US" altLang="zh-CN" b="1" i="1" dirty="0">
                <a:solidFill>
                  <a:srgbClr val="FFFF00"/>
                </a:solidFill>
              </a:rPr>
              <a:t>database</a:t>
            </a:r>
            <a:r>
              <a:rPr lang="en-US" altLang="zh-CN" b="1" dirty="0"/>
              <a:t> = one or more relations.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zh-CN" b="1" i="1" dirty="0"/>
              <a:t>A relational </a:t>
            </a:r>
            <a:r>
              <a:rPr lang="en-US" altLang="zh-CN" b="1" i="1" dirty="0">
                <a:solidFill>
                  <a:srgbClr val="FFFF00"/>
                </a:solidFill>
              </a:rPr>
              <a:t>database schema</a:t>
            </a:r>
            <a:r>
              <a:rPr lang="en-US" altLang="zh-CN" b="1" dirty="0"/>
              <a:t>= set of schemas for the relations.</a:t>
            </a:r>
          </a:p>
          <a:p>
            <a:pPr lvl="1" eaLnBrk="1" hangingPunct="1">
              <a:buFontTx/>
              <a:buNone/>
            </a:pPr>
            <a:endParaRPr lang="en-US" altLang="zh-CN" b="1" dirty="0" smtClean="0">
              <a:solidFill>
                <a:srgbClr val="FFCC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79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79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79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79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79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79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79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79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799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799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799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799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79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79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79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79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9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2268538" y="4149725"/>
          <a:ext cx="6480175" cy="23764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053877"/>
                <a:gridCol w="968302"/>
                <a:gridCol w="1042786"/>
                <a:gridCol w="1415210"/>
              </a:tblGrid>
              <a:tr h="634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</a:rPr>
                        <a:t>title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</a:rPr>
                        <a:t>year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</a:rPr>
                        <a:t>length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FF00"/>
                          </a:solidFill>
                        </a:rPr>
                        <a:t>genre</a:t>
                      </a:r>
                      <a:endParaRPr lang="zh-CN" altLang="en-US" sz="24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0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 Gone With the Wind</a:t>
                      </a: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1939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231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 drama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0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 Star Wars</a:t>
                      </a: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1977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bg1"/>
                          </a:solidFill>
                        </a:rPr>
                        <a:t>sciFi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0714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 Wayne’s World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1992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  95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 comedy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2" marR="91432" marT="45724" marB="4572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2.2.3  Tuples</a:t>
            </a:r>
          </a:p>
        </p:txBody>
      </p:sp>
      <p:sp>
        <p:nvSpPr>
          <p:cNvPr id="10268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9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2714625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CC66"/>
                </a:solidFill>
              </a:rPr>
              <a:t>Tuples(</a:t>
            </a:r>
            <a:r>
              <a:rPr lang="zh-CN" altLang="en-US" sz="2800" b="1" dirty="0" smtClean="0">
                <a:solidFill>
                  <a:srgbClr val="FFCC66"/>
                </a:solidFill>
              </a:rPr>
              <a:t>元组</a:t>
            </a:r>
            <a:r>
              <a:rPr lang="en-US" altLang="zh-CN" sz="2800" b="1" dirty="0" smtClean="0">
                <a:solidFill>
                  <a:srgbClr val="FFCC66"/>
                </a:solidFill>
              </a:rPr>
              <a:t>):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FFCCCC"/>
                </a:solidFill>
              </a:rPr>
              <a:t>The rows of a relation, other than the header row containing the attribute names, are called tuples.</a:t>
            </a:r>
          </a:p>
          <a:p>
            <a:pPr lvl="1" eaLnBrk="1" hangingPunct="1"/>
            <a:r>
              <a:rPr lang="en-US" altLang="zh-CN" sz="2400" b="1" dirty="0" smtClean="0"/>
              <a:t>There may be no tuple in a relation.</a:t>
            </a:r>
          </a:p>
          <a:p>
            <a:pPr lvl="1" eaLnBrk="1" hangingPunct="1"/>
            <a:r>
              <a:rPr lang="en-US" altLang="zh-CN" sz="2400" b="1" dirty="0" smtClean="0"/>
              <a:t>A tuple has one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component(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分量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) </a:t>
            </a:r>
            <a:r>
              <a:rPr lang="en-US" altLang="zh-CN" sz="2400" b="1" dirty="0" smtClean="0"/>
              <a:t>for each attribute of the relation.</a:t>
            </a:r>
            <a:r>
              <a:rPr lang="en-US" altLang="zh-CN" sz="2400" dirty="0" smtClean="0"/>
              <a:t> </a:t>
            </a:r>
          </a:p>
        </p:txBody>
      </p:sp>
      <p:grpSp>
        <p:nvGrpSpPr>
          <p:cNvPr id="2" name="Group 1064"/>
          <p:cNvGrpSpPr/>
          <p:nvPr/>
        </p:nvGrpSpPr>
        <p:grpSpPr bwMode="auto">
          <a:xfrm>
            <a:off x="395288" y="5086350"/>
            <a:ext cx="1871662" cy="1079500"/>
            <a:chOff x="229" y="2886"/>
            <a:chExt cx="1179" cy="680"/>
          </a:xfrm>
        </p:grpSpPr>
        <p:sp>
          <p:nvSpPr>
            <p:cNvPr id="10276" name="Text Box 1065"/>
            <p:cNvSpPr txBox="1">
              <a:spLocks noChangeArrowheads="1"/>
            </p:cNvSpPr>
            <p:nvPr/>
          </p:nvSpPr>
          <p:spPr bwMode="auto">
            <a:xfrm>
              <a:off x="229" y="2957"/>
              <a:ext cx="67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CCCC"/>
                  </a:solidFill>
                </a:rPr>
                <a:t>Tuples</a:t>
              </a:r>
            </a:p>
            <a:p>
              <a:pPr>
                <a:spcBef>
                  <a:spcPct val="0"/>
                </a:spcBef>
              </a:pPr>
              <a:r>
                <a:rPr kumimoji="0" lang="en-US" altLang="zh-CN" sz="2400">
                  <a:solidFill>
                    <a:srgbClr val="FFCCCC"/>
                  </a:solidFill>
                </a:rPr>
                <a:t>(rows)</a:t>
              </a:r>
            </a:p>
          </p:txBody>
        </p:sp>
        <p:sp>
          <p:nvSpPr>
            <p:cNvPr id="10277" name="Line 1066"/>
            <p:cNvSpPr>
              <a:spLocks noChangeShapeType="1"/>
            </p:cNvSpPr>
            <p:nvPr/>
          </p:nvSpPr>
          <p:spPr bwMode="auto">
            <a:xfrm flipV="1">
              <a:off x="863" y="2886"/>
              <a:ext cx="545" cy="141"/>
            </a:xfrm>
            <a:prstGeom prst="line">
              <a:avLst/>
            </a:prstGeom>
            <a:noFill/>
            <a:ln w="38100">
              <a:solidFill>
                <a:srgbClr val="FFCC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Line 1067"/>
            <p:cNvSpPr>
              <a:spLocks noChangeShapeType="1"/>
            </p:cNvSpPr>
            <p:nvPr/>
          </p:nvSpPr>
          <p:spPr bwMode="auto">
            <a:xfrm>
              <a:off x="863" y="3219"/>
              <a:ext cx="545" cy="347"/>
            </a:xfrm>
            <a:prstGeom prst="line">
              <a:avLst/>
            </a:prstGeom>
            <a:noFill/>
            <a:ln w="38100">
              <a:solidFill>
                <a:srgbClr val="FFCC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Line 1068"/>
            <p:cNvSpPr>
              <a:spLocks noChangeShapeType="1"/>
            </p:cNvSpPr>
            <p:nvPr/>
          </p:nvSpPr>
          <p:spPr bwMode="auto">
            <a:xfrm>
              <a:off x="884" y="3113"/>
              <a:ext cx="524" cy="90"/>
            </a:xfrm>
            <a:prstGeom prst="line">
              <a:avLst/>
            </a:prstGeom>
            <a:noFill/>
            <a:ln w="38100">
              <a:solidFill>
                <a:srgbClr val="FFCC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72"/>
          <p:cNvGrpSpPr/>
          <p:nvPr/>
        </p:nvGrpSpPr>
        <p:grpSpPr bwMode="auto">
          <a:xfrm>
            <a:off x="4284663" y="3429000"/>
            <a:ext cx="2303462" cy="1800225"/>
            <a:chOff x="2561" y="1981"/>
            <a:chExt cx="758" cy="1670"/>
          </a:xfrm>
        </p:grpSpPr>
        <p:sp>
          <p:nvSpPr>
            <p:cNvPr id="10274" name="Oval 1070"/>
            <p:cNvSpPr>
              <a:spLocks noChangeArrowheads="1"/>
            </p:cNvSpPr>
            <p:nvPr/>
          </p:nvSpPr>
          <p:spPr bwMode="auto">
            <a:xfrm>
              <a:off x="2802" y="3114"/>
              <a:ext cx="517" cy="537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5" name="Line 1071"/>
            <p:cNvSpPr>
              <a:spLocks noChangeShapeType="1"/>
            </p:cNvSpPr>
            <p:nvPr/>
          </p:nvSpPr>
          <p:spPr bwMode="auto">
            <a:xfrm>
              <a:off x="2561" y="1981"/>
              <a:ext cx="403" cy="113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273" name="Text Box 37"/>
          <p:cNvSpPr txBox="1">
            <a:spLocks noChangeArrowheads="1"/>
          </p:cNvSpPr>
          <p:nvPr/>
        </p:nvSpPr>
        <p:spPr bwMode="auto">
          <a:xfrm>
            <a:off x="1187450" y="3933825"/>
            <a:ext cx="95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CCCC"/>
                </a:solidFill>
              </a:rPr>
              <a:t>Movies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0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0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0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0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0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380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80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80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80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0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0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分布式中期检查">
  <a:themeElements>
    <a:clrScheme name="分布式中期检查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分布式中期检查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分布式中期检查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布式中期检查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Designs\分布式中期检查.pot</Template>
  <TotalTime>20</TotalTime>
  <Words>1892</Words>
  <Application>Microsoft Office PowerPoint</Application>
  <PresentationFormat>全屏显示(4:3)</PresentationFormat>
  <Paragraphs>331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宋体</vt:lpstr>
      <vt:lpstr>Symbol</vt:lpstr>
      <vt:lpstr>Times New Roman</vt:lpstr>
      <vt:lpstr>Wingdings</vt:lpstr>
      <vt:lpstr>分布式中期检查</vt:lpstr>
      <vt:lpstr>2  The Relational Model of Data </vt:lpstr>
      <vt:lpstr>2.1  An Overview of Data Models </vt:lpstr>
      <vt:lpstr>2.1  An Overview of Data Models </vt:lpstr>
      <vt:lpstr>PowerPoint 演示文稿</vt:lpstr>
      <vt:lpstr>2.2 Basics of the Relational Model</vt:lpstr>
      <vt:lpstr>2.2 Basics of the Relational Model</vt:lpstr>
      <vt:lpstr>2.2.1  Attributes</vt:lpstr>
      <vt:lpstr>2.2.2  Schemas(模式)</vt:lpstr>
      <vt:lpstr>2.2.3  Tuples</vt:lpstr>
      <vt:lpstr>2.2.3  Tuples</vt:lpstr>
      <vt:lpstr>2.2.4  Domains</vt:lpstr>
      <vt:lpstr>2.2.5 Equivalent Representations of a Relation</vt:lpstr>
      <vt:lpstr>2.2.6 Relation Instances</vt:lpstr>
      <vt:lpstr>2.2.7 Keys of Relations</vt:lpstr>
      <vt:lpstr>2.2.8 An Example Database Schema</vt:lpstr>
      <vt:lpstr>2.2 Basics of the Relational Model</vt:lpstr>
      <vt:lpstr>2.3  Defining a Relation Schema in SQL</vt:lpstr>
      <vt:lpstr>2.3.1  Relations in SQL </vt:lpstr>
      <vt:lpstr>2.3.2 Data Types </vt:lpstr>
      <vt:lpstr>2.3.3  Simple Table Declarations </vt:lpstr>
      <vt:lpstr>2.3.4  Modifying Relation Schemas</vt:lpstr>
      <vt:lpstr>2.3.5 Default Values </vt:lpstr>
      <vt:lpstr>2.3.5 Default Values </vt:lpstr>
      <vt:lpstr>2.3.6 Declaring Keys</vt:lpstr>
      <vt:lpstr>2.3.6 Declaring Keys</vt:lpstr>
      <vt:lpstr>2.3.6 Declaring Keys</vt:lpstr>
      <vt:lpstr>2.3  Defining a Relation Schema in SQL</vt:lpstr>
      <vt:lpstr>2.5  Constraints on Relations</vt:lpstr>
      <vt:lpstr>2.5.1  Relational Algebra as a Constraint Language</vt:lpstr>
      <vt:lpstr>2.5.2  Referential Integrity constraints</vt:lpstr>
      <vt:lpstr>2.5.3  Key Constraints</vt:lpstr>
      <vt:lpstr>2.5.4  Additional Constraint Examples</vt:lpstr>
      <vt:lpstr>2.5 Constraints on Relations</vt:lpstr>
    </vt:vector>
  </TitlesOfParts>
  <Company>602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</dc:title>
  <dc:creator>zy</dc:creator>
  <cp:lastModifiedBy>Jun Rao</cp:lastModifiedBy>
  <cp:revision>891</cp:revision>
  <cp:lastPrinted>2113-01-01T00:00:00Z</cp:lastPrinted>
  <dcterms:created xsi:type="dcterms:W3CDTF">2001-08-29T04:12:00Z</dcterms:created>
  <dcterms:modified xsi:type="dcterms:W3CDTF">2017-12-07T13:09:18Z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