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theme/themeOverride9.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0.xml" ContentType="application/vnd.openxmlformats-officedocument.themeOverride+xml"/>
  <Override PartName="/ppt/notesSlides/notesSlide14.xml" ContentType="application/vnd.openxmlformats-officedocument.presentationml.notesSlide+xml"/>
  <Override PartName="/ppt/theme/themeOverride11.xml" ContentType="application/vnd.openxmlformats-officedocument.themeOverride+xml"/>
  <Override PartName="/ppt/notesSlides/notesSlide15.xml" ContentType="application/vnd.openxmlformats-officedocument.presentationml.notesSlide+xml"/>
  <Override PartName="/ppt/theme/themeOverride12.xml" ContentType="application/vnd.openxmlformats-officedocument.themeOverride+xml"/>
  <Override PartName="/ppt/notesSlides/notesSlide16.xml" ContentType="application/vnd.openxmlformats-officedocument.presentationml.notesSl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51"/>
  </p:notesMasterIdLst>
  <p:sldIdLst>
    <p:sldId id="547" r:id="rId3"/>
    <p:sldId id="550" r:id="rId4"/>
    <p:sldId id="549" r:id="rId5"/>
    <p:sldId id="548" r:id="rId6"/>
    <p:sldId id="493" r:id="rId7"/>
    <p:sldId id="670" r:id="rId8"/>
    <p:sldId id="668" r:id="rId9"/>
    <p:sldId id="551" r:id="rId10"/>
    <p:sldId id="553" r:id="rId11"/>
    <p:sldId id="467" r:id="rId12"/>
    <p:sldId id="501" r:id="rId13"/>
    <p:sldId id="275" r:id="rId14"/>
    <p:sldId id="502" r:id="rId15"/>
    <p:sldId id="503" r:id="rId16"/>
    <p:sldId id="504" r:id="rId17"/>
    <p:sldId id="506" r:id="rId18"/>
    <p:sldId id="507" r:id="rId19"/>
    <p:sldId id="686" r:id="rId20"/>
    <p:sldId id="595" r:id="rId21"/>
    <p:sldId id="494" r:id="rId22"/>
    <p:sldId id="340" r:id="rId23"/>
    <p:sldId id="596" r:id="rId24"/>
    <p:sldId id="672" r:id="rId25"/>
    <p:sldId id="555" r:id="rId26"/>
    <p:sldId id="510" r:id="rId27"/>
    <p:sldId id="673" r:id="rId28"/>
    <p:sldId id="597" r:id="rId29"/>
    <p:sldId id="477" r:id="rId30"/>
    <p:sldId id="351" r:id="rId31"/>
    <p:sldId id="478" r:id="rId32"/>
    <p:sldId id="598" r:id="rId33"/>
    <p:sldId id="599" r:id="rId34"/>
    <p:sldId id="600" r:id="rId35"/>
    <p:sldId id="349" r:id="rId36"/>
    <p:sldId id="350" r:id="rId37"/>
    <p:sldId id="601" r:id="rId38"/>
    <p:sldId id="516" r:id="rId39"/>
    <p:sldId id="676" r:id="rId40"/>
    <p:sldId id="358" r:id="rId41"/>
    <p:sldId id="603" r:id="rId42"/>
    <p:sldId id="560" r:id="rId43"/>
    <p:sldId id="604" r:id="rId44"/>
    <p:sldId id="674" r:id="rId45"/>
    <p:sldId id="605" r:id="rId46"/>
    <p:sldId id="607" r:id="rId47"/>
    <p:sldId id="687" r:id="rId48"/>
    <p:sldId id="688" r:id="rId49"/>
    <p:sldId id="690" r:id="rId50"/>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sz="24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99FF"/>
    <a:srgbClr val="FFFFFF"/>
    <a:srgbClr val="FFCCFF"/>
    <a:srgbClr val="FFFF99"/>
    <a:srgbClr val="99FF99"/>
    <a:srgbClr val="66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autoAdjust="0"/>
    <p:restoredTop sz="92250" autoAdjust="0"/>
  </p:normalViewPr>
  <p:slideViewPr>
    <p:cSldViewPr>
      <p:cViewPr varScale="1">
        <p:scale>
          <a:sx n="64" d="100"/>
          <a:sy n="64" d="100"/>
        </p:scale>
        <p:origin x="1488"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lstStyle>
            <a:lvl1pPr>
              <a:buFontTx/>
              <a:buNone/>
              <a:defRPr sz="1200"/>
            </a:lvl1pPr>
          </a:lstStyle>
          <a:p>
            <a:pPr>
              <a:defRPr/>
            </a:pPr>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102404" name="Rectangle 4"/>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lstStyle>
            <a:lvl1pPr>
              <a:buFontTx/>
              <a:buNone/>
              <a:defRPr sz="1200"/>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fld id="{C20237AB-FE7D-4220-8888-F5D12A72A801}" type="slidenum">
              <a:rPr lang="zh-CN" altLang="en-US"/>
              <a:pPr/>
              <a:t>‹#›</a:t>
            </a:fld>
            <a:endParaRPr lang="zh-CN" altLang="en-US"/>
          </a:p>
        </p:txBody>
      </p:sp>
    </p:spTree>
    <p:extLst>
      <p:ext uri="{BB962C8B-B14F-4D97-AF65-F5344CB8AC3E}">
        <p14:creationId xmlns:p14="http://schemas.microsoft.com/office/powerpoint/2010/main" val="33801047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fld id="{64BC201C-9004-4DFB-B7AE-88B4F3B00020}" type="slidenum">
              <a:rPr lang="zh-CN" altLang="en-US" sz="1200"/>
              <a:pPr eaLnBrk="1" hangingPunct="1"/>
              <a:t>6</a:t>
            </a:fld>
            <a:endParaRPr lang="zh-CN" altLang="en-US" sz="1200"/>
          </a:p>
        </p:txBody>
      </p:sp>
      <p:sp>
        <p:nvSpPr>
          <p:cNvPr id="103427" name="Rectangle 2"/>
          <p:cNvSpPr>
            <a:spLocks noGrp="1" noRot="1" noChangeAspect="1" noChangeArrowheads="1" noTextEdit="1"/>
          </p:cNvSpPr>
          <p:nvPr>
            <p:ph type="sldImg" idx="4294967295"/>
          </p:nvPr>
        </p:nvSpPr>
        <p:spPr/>
      </p:sp>
      <p:sp>
        <p:nvSpPr>
          <p:cNvPr id="103428" name="Rectangle 3"/>
          <p:cNvSpPr>
            <a:spLocks noGrp="1" noChangeArrowheads="1"/>
          </p:cNvSpPr>
          <p:nvPr>
            <p:ph type="body" idx="4294967295"/>
          </p:nvPr>
        </p:nvSpPr>
        <p:spPr/>
        <p:txBody>
          <a:bodyPr>
            <a:prstTxWarp prst="textNoShape">
              <a:avLst/>
            </a:prstTxWarp>
          </a:bodyPr>
          <a:lstStyle/>
          <a:p>
            <a:pPr eaLnBrk="1" hangingPunct="1">
              <a:buClr>
                <a:schemeClr val="hlink"/>
              </a:buClr>
              <a:buFont typeface="Wingdings" panose="05000000000000000000" pitchFamily="2" charset="2"/>
              <a:buChar char="•"/>
            </a:pPr>
            <a:r>
              <a:rPr lang="zh-CN" altLang="en-US" b="1" smtClean="0">
                <a:solidFill>
                  <a:srgbClr val="FF0000"/>
                </a:solidFill>
              </a:rPr>
              <a:t>提交状态</a:t>
            </a:r>
            <a:r>
              <a:rPr lang="zh-CN" altLang="en-US" b="1" smtClean="0"/>
              <a:t>：作业由输入设备进入外存储器（输入井）的过程中所处的状态。</a:t>
            </a:r>
          </a:p>
          <a:p>
            <a:pPr eaLnBrk="1" hangingPunct="1">
              <a:buClr>
                <a:schemeClr val="hlink"/>
              </a:buClr>
              <a:buFont typeface="Wingdings" panose="05000000000000000000" pitchFamily="2" charset="2"/>
              <a:buChar char="•"/>
            </a:pPr>
            <a:r>
              <a:rPr lang="zh-CN" altLang="en-US" b="1" smtClean="0">
                <a:solidFill>
                  <a:srgbClr val="FF0000"/>
                </a:solidFill>
              </a:rPr>
              <a:t>后备状态</a:t>
            </a:r>
            <a:r>
              <a:rPr lang="zh-CN" altLang="en-US" b="1" smtClean="0"/>
              <a:t>：提交后的作业，系统把该作业的</a:t>
            </a:r>
            <a:r>
              <a:rPr lang="en-US" altLang="zh-CN" b="1" smtClean="0"/>
              <a:t>JCB</a:t>
            </a:r>
            <a:r>
              <a:rPr lang="zh-CN" altLang="en-US" b="1" smtClean="0"/>
              <a:t>加入到后备队列中等待作业调度程程序调度的状态。</a:t>
            </a:r>
          </a:p>
          <a:p>
            <a:pPr eaLnBrk="1" hangingPunct="1">
              <a:buClr>
                <a:schemeClr val="hlink"/>
              </a:buClr>
              <a:buFont typeface="Wingdings" panose="05000000000000000000" pitchFamily="2" charset="2"/>
              <a:buChar char="•"/>
            </a:pPr>
            <a:r>
              <a:rPr lang="zh-CN" altLang="en-US" b="1" smtClean="0">
                <a:solidFill>
                  <a:srgbClr val="FF0000"/>
                </a:solidFill>
              </a:rPr>
              <a:t>执行状态</a:t>
            </a:r>
            <a:r>
              <a:rPr lang="zh-CN" altLang="en-US" b="1" smtClean="0"/>
              <a:t>：后备作业由作业调度程序分配了资源，进入内存并建立了对应</a:t>
            </a:r>
            <a:r>
              <a:rPr lang="en-US" altLang="zh-CN" b="1" smtClean="0"/>
              <a:t>PCB</a:t>
            </a:r>
            <a:r>
              <a:rPr lang="zh-CN" altLang="en-US" b="1" smtClean="0"/>
              <a:t>的状态。</a:t>
            </a:r>
          </a:p>
          <a:p>
            <a:pPr eaLnBrk="1" hangingPunct="1">
              <a:buClr>
                <a:schemeClr val="hlink"/>
              </a:buClr>
              <a:buFont typeface="Wingdings" panose="05000000000000000000" pitchFamily="2" charset="2"/>
              <a:buChar char="•"/>
            </a:pPr>
            <a:r>
              <a:rPr lang="zh-CN" altLang="en-US" b="1" smtClean="0">
                <a:solidFill>
                  <a:srgbClr val="FF0000"/>
                </a:solidFill>
              </a:rPr>
              <a:t>完成状态</a:t>
            </a:r>
            <a:r>
              <a:rPr lang="zh-CN" altLang="en-US" b="1" smtClean="0"/>
              <a:t>：作业正常运行结束或发生错误而中途终止时所处的状态。</a:t>
            </a:r>
          </a:p>
          <a:p>
            <a:pPr eaLnBrk="1" hangingPunct="1">
              <a:buFontTx/>
              <a:buChar char="•"/>
            </a:pPr>
            <a:endParaRPr lang="zh-CN" altLang="en-US" smtClean="0"/>
          </a:p>
        </p:txBody>
      </p:sp>
    </p:spTree>
    <p:extLst>
      <p:ext uri="{BB962C8B-B14F-4D97-AF65-F5344CB8AC3E}">
        <p14:creationId xmlns:p14="http://schemas.microsoft.com/office/powerpoint/2010/main" val="1173925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idx="4294967295"/>
          </p:nvPr>
        </p:nvSpPr>
        <p:spPr/>
      </p:sp>
      <p:sp>
        <p:nvSpPr>
          <p:cNvPr id="112643" name="Rectangle 3"/>
          <p:cNvSpPr>
            <a:spLocks noGrp="1" noChangeArrowheads="1"/>
          </p:cNvSpPr>
          <p:nvPr>
            <p:ph type="body" idx="4294967295"/>
          </p:nvPr>
        </p:nvSpPr>
        <p:spPr/>
        <p:txBody>
          <a:bodyPr>
            <a:prstTxWarp prst="textNoShape">
              <a:avLst/>
            </a:prstTxWarp>
          </a:bodyPr>
          <a:lstStyle/>
          <a:p>
            <a:pPr eaLnBrk="1" hangingPunct="1">
              <a:lnSpc>
                <a:spcPct val="115000"/>
              </a:lnSpc>
              <a:spcBef>
                <a:spcPct val="0"/>
              </a:spcBef>
              <a:buClr>
                <a:schemeClr val="hlink"/>
              </a:buClr>
              <a:buSzPct val="150000"/>
              <a:buFont typeface="Wingdings" panose="05000000000000000000" pitchFamily="2" charset="2"/>
              <a:buChar char="•"/>
            </a:pPr>
            <a:r>
              <a:rPr lang="zh-CN" altLang="en-US" sz="1600" smtClean="0"/>
              <a:t>（</a:t>
            </a:r>
            <a:r>
              <a:rPr lang="en-US" altLang="zh-CN" sz="1600" smtClean="0"/>
              <a:t>1</a:t>
            </a:r>
            <a:r>
              <a:rPr lang="zh-CN" altLang="en-US" sz="1600" smtClean="0"/>
              <a:t>）保证了就绪队列中的所有进程在给定的时间内，均能获得一时间片来执行，即系统在给定的时间内，响应所有用户的请求。</a:t>
            </a:r>
          </a:p>
          <a:p>
            <a:pPr eaLnBrk="1" hangingPunct="1">
              <a:lnSpc>
                <a:spcPct val="115000"/>
              </a:lnSpc>
              <a:spcBef>
                <a:spcPct val="0"/>
              </a:spcBef>
              <a:buClr>
                <a:schemeClr val="hlink"/>
              </a:buClr>
              <a:buSzPct val="150000"/>
              <a:buFont typeface="Wingdings" panose="05000000000000000000" pitchFamily="2" charset="2"/>
              <a:buChar char="•"/>
            </a:pPr>
            <a:r>
              <a:rPr lang="zh-CN" altLang="en-US" sz="1600" smtClean="0"/>
              <a:t>（</a:t>
            </a:r>
            <a:r>
              <a:rPr lang="en-US" altLang="zh-CN" sz="1600" smtClean="0"/>
              <a:t>2</a:t>
            </a:r>
            <a:r>
              <a:rPr lang="zh-CN" altLang="en-US" sz="1600" smtClean="0"/>
              <a:t>）若进程的执行时间少于时间片，则自愿释放</a:t>
            </a:r>
            <a:r>
              <a:rPr lang="en-US" altLang="zh-CN" sz="1600" smtClean="0"/>
              <a:t>CPU</a:t>
            </a:r>
            <a:r>
              <a:rPr lang="zh-CN" altLang="en-US" sz="1600" smtClean="0"/>
              <a:t>。</a:t>
            </a:r>
          </a:p>
          <a:p>
            <a:pPr eaLnBrk="1" hangingPunct="1">
              <a:lnSpc>
                <a:spcPct val="115000"/>
              </a:lnSpc>
              <a:spcBef>
                <a:spcPct val="0"/>
              </a:spcBef>
              <a:buClr>
                <a:schemeClr val="hlink"/>
              </a:buClr>
              <a:buSzPct val="150000"/>
              <a:buFont typeface="Wingdings" panose="05000000000000000000" pitchFamily="2" charset="2"/>
              <a:buChar char="•"/>
            </a:pPr>
            <a:r>
              <a:rPr lang="zh-CN" altLang="en-US" sz="1600" smtClean="0"/>
              <a:t>（</a:t>
            </a:r>
            <a:r>
              <a:rPr lang="en-US" altLang="zh-CN" sz="1600" smtClean="0"/>
              <a:t>3</a:t>
            </a:r>
            <a:r>
              <a:rPr lang="zh-CN" altLang="en-US" sz="1600" smtClean="0"/>
              <a:t>）时间片将影响：</a:t>
            </a:r>
          </a:p>
          <a:p>
            <a:pPr lvl="2" eaLnBrk="1" hangingPunct="1">
              <a:lnSpc>
                <a:spcPct val="115000"/>
              </a:lnSpc>
              <a:spcBef>
                <a:spcPct val="0"/>
              </a:spcBef>
              <a:buClr>
                <a:schemeClr val="hlink"/>
              </a:buClr>
              <a:buSzPct val="150000"/>
              <a:buFont typeface="Wingdings" panose="05000000000000000000" pitchFamily="2" charset="2"/>
              <a:buChar char="•"/>
            </a:pPr>
            <a:r>
              <a:rPr lang="zh-CN" altLang="en-US" sz="1600" smtClean="0"/>
              <a:t>调度算法（太长</a:t>
            </a:r>
            <a:r>
              <a:rPr lang="en-US" altLang="zh-CN" sz="1600" smtClean="0"/>
              <a:t>---FCFS</a:t>
            </a:r>
            <a:r>
              <a:rPr lang="zh-CN" altLang="en-US" sz="1600" smtClean="0"/>
              <a:t>）；</a:t>
            </a:r>
          </a:p>
          <a:p>
            <a:pPr lvl="2" eaLnBrk="1" hangingPunct="1">
              <a:lnSpc>
                <a:spcPct val="115000"/>
              </a:lnSpc>
              <a:spcBef>
                <a:spcPct val="0"/>
              </a:spcBef>
              <a:buClr>
                <a:schemeClr val="hlink"/>
              </a:buClr>
              <a:buSzPct val="150000"/>
              <a:buFont typeface="Wingdings" panose="05000000000000000000" pitchFamily="2" charset="2"/>
              <a:buChar char="•"/>
            </a:pPr>
            <a:r>
              <a:rPr lang="zh-CN" altLang="en-US" sz="1600" smtClean="0"/>
              <a:t>上下文切换（太短</a:t>
            </a:r>
            <a:r>
              <a:rPr lang="en-US" altLang="zh-CN" sz="1600" smtClean="0"/>
              <a:t>---</a:t>
            </a:r>
            <a:r>
              <a:rPr lang="zh-CN" altLang="en-US" sz="1600" smtClean="0"/>
              <a:t>上下文切换频繁，如下页）；</a:t>
            </a:r>
          </a:p>
          <a:p>
            <a:pPr lvl="2" eaLnBrk="1" hangingPunct="1">
              <a:lnSpc>
                <a:spcPct val="115000"/>
              </a:lnSpc>
              <a:spcBef>
                <a:spcPct val="0"/>
              </a:spcBef>
              <a:buClr>
                <a:schemeClr val="hlink"/>
              </a:buClr>
              <a:buSzPct val="150000"/>
              <a:buFont typeface="Wingdings" panose="05000000000000000000" pitchFamily="2" charset="2"/>
              <a:buChar char="•"/>
            </a:pPr>
            <a:r>
              <a:rPr lang="zh-CN" altLang="en-US" sz="1600" smtClean="0"/>
              <a:t>平均周转时间。</a:t>
            </a:r>
          </a:p>
        </p:txBody>
      </p:sp>
    </p:spTree>
    <p:extLst>
      <p:ext uri="{BB962C8B-B14F-4D97-AF65-F5344CB8AC3E}">
        <p14:creationId xmlns:p14="http://schemas.microsoft.com/office/powerpoint/2010/main" val="1266031210"/>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idx="4294967295"/>
          </p:nvPr>
        </p:nvSpPr>
        <p:spPr/>
      </p:sp>
      <p:sp>
        <p:nvSpPr>
          <p:cNvPr id="113667" name="Rectangle 3"/>
          <p:cNvSpPr>
            <a:spLocks noGrp="1" noChangeArrowheads="1"/>
          </p:cNvSpPr>
          <p:nvPr>
            <p:ph type="body" idx="4294967295"/>
          </p:nvPr>
        </p:nvSpPr>
        <p:spPr/>
        <p:txBody>
          <a:bodyPr>
            <a:prstTxWarp prst="textNoShape">
              <a:avLst/>
            </a:prstTxWarp>
          </a:bodyPr>
          <a:lstStyle/>
          <a:p>
            <a:pPr lvl="1" eaLnBrk="1" hangingPunct="1">
              <a:buFont typeface="楷体_GB2312" pitchFamily="1" charset="-122"/>
              <a:buChar char="•"/>
            </a:pPr>
            <a:endParaRPr lang="zh-CN" altLang="en-US" smtClean="0"/>
          </a:p>
          <a:p>
            <a:pPr eaLnBrk="1" hangingPunct="1">
              <a:buFont typeface="楷体_GB2312" pitchFamily="1" charset="-122"/>
              <a:buChar char="•"/>
            </a:pPr>
            <a:r>
              <a:rPr lang="zh-CN" altLang="en-US" smtClean="0"/>
              <a:t>对响应时间的要求</a:t>
            </a:r>
            <a:r>
              <a:rPr lang="en-US" altLang="zh-CN" smtClean="0"/>
              <a:t>(</a:t>
            </a:r>
            <a:r>
              <a:rPr lang="zh-CN" altLang="en-US" smtClean="0"/>
              <a:t>响应时间</a:t>
            </a:r>
            <a:r>
              <a:rPr lang="en-US" altLang="zh-CN" smtClean="0"/>
              <a:t>=</a:t>
            </a:r>
            <a:r>
              <a:rPr lang="zh-CN" altLang="en-US" smtClean="0"/>
              <a:t>等待时间</a:t>
            </a:r>
            <a:r>
              <a:rPr lang="en-US" altLang="zh-CN" smtClean="0"/>
              <a:t>+</a:t>
            </a:r>
            <a:r>
              <a:rPr lang="zh-CN" altLang="en-US" smtClean="0"/>
              <a:t>要求服务时间</a:t>
            </a:r>
            <a:r>
              <a:rPr lang="en-US" altLang="zh-CN" smtClean="0"/>
              <a:t>)</a:t>
            </a:r>
          </a:p>
          <a:p>
            <a:pPr lvl="1" eaLnBrk="1" hangingPunct="1"/>
            <a:r>
              <a:rPr lang="en-US" altLang="zh-CN" smtClean="0"/>
              <a:t>T(</a:t>
            </a:r>
            <a:r>
              <a:rPr lang="zh-CN" altLang="en-US" smtClean="0"/>
              <a:t>响应时间</a:t>
            </a:r>
            <a:r>
              <a:rPr lang="en-US" altLang="zh-CN" smtClean="0"/>
              <a:t>)=N(</a:t>
            </a:r>
            <a:r>
              <a:rPr lang="zh-CN" altLang="en-US" smtClean="0"/>
              <a:t>进程数目</a:t>
            </a:r>
            <a:r>
              <a:rPr lang="en-US" altLang="zh-CN" smtClean="0"/>
              <a:t>)*q(</a:t>
            </a:r>
            <a:r>
              <a:rPr lang="zh-CN" altLang="en-US" smtClean="0"/>
              <a:t>时间片</a:t>
            </a:r>
            <a:r>
              <a:rPr lang="en-US" altLang="zh-CN" smtClean="0"/>
              <a:t>)</a:t>
            </a:r>
          </a:p>
          <a:p>
            <a:pPr eaLnBrk="1" hangingPunct="1">
              <a:buFont typeface="楷体_GB2312" pitchFamily="1" charset="-122"/>
              <a:buChar char="•"/>
            </a:pPr>
            <a:r>
              <a:rPr lang="zh-CN" altLang="en-US" smtClean="0"/>
              <a:t>影响时间片长度的因素</a:t>
            </a:r>
          </a:p>
          <a:p>
            <a:pPr lvl="1" eaLnBrk="1" hangingPunct="1">
              <a:buFont typeface="楷体_GB2312" pitchFamily="1" charset="-122"/>
              <a:buChar char="•"/>
            </a:pPr>
            <a:r>
              <a:rPr lang="zh-CN" altLang="en-US" smtClean="0"/>
              <a:t>就绪进程的数目：数目越多，时间片越小</a:t>
            </a:r>
            <a:r>
              <a:rPr lang="en-US" altLang="zh-CN" smtClean="0"/>
              <a:t>(</a:t>
            </a:r>
            <a:r>
              <a:rPr lang="zh-CN" altLang="en-US" smtClean="0"/>
              <a:t>当响应时间一定时</a:t>
            </a:r>
            <a:r>
              <a:rPr lang="en-US" altLang="zh-CN" smtClean="0"/>
              <a:t>)</a:t>
            </a:r>
          </a:p>
          <a:p>
            <a:pPr lvl="1" eaLnBrk="1" hangingPunct="1">
              <a:buFont typeface="楷体_GB2312" pitchFamily="1" charset="-122"/>
              <a:buChar char="•"/>
            </a:pPr>
            <a:r>
              <a:rPr lang="zh-CN" altLang="en-US" smtClean="0"/>
              <a:t>系统的处理能力：应当使用户的输入通常在一个时间片内能处理完，否则使响应时间、平均周转时间和平均带权周转时间延长</a:t>
            </a:r>
          </a:p>
          <a:p>
            <a:pPr eaLnBrk="1" hangingPunct="1"/>
            <a:endParaRPr lang="zh-CN" altLang="en-US" smtClean="0"/>
          </a:p>
        </p:txBody>
      </p:sp>
    </p:spTree>
    <p:extLst>
      <p:ext uri="{BB962C8B-B14F-4D97-AF65-F5344CB8AC3E}">
        <p14:creationId xmlns:p14="http://schemas.microsoft.com/office/powerpoint/2010/main" val="968380012"/>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ChangeArrowheads="1" noTextEdit="1"/>
          </p:cNvSpPr>
          <p:nvPr>
            <p:ph type="sldImg" idx="4294967295"/>
          </p:nvPr>
        </p:nvSpPr>
        <p:spPr/>
      </p:sp>
      <p:sp>
        <p:nvSpPr>
          <p:cNvPr id="114691" name="备注占位符 2"/>
          <p:cNvSpPr>
            <a:spLocks noGrp="1" noChangeArrowheads="1"/>
          </p:cNvSpPr>
          <p:nvPr>
            <p:ph type="body" idx="4294967295"/>
          </p:nvPr>
        </p:nvSpPr>
        <p:spPr/>
        <p:txBody>
          <a:bodyPr>
            <a:prstTxWarp prst="textNoShape">
              <a:avLst/>
            </a:prstTxWarp>
          </a:bodyPr>
          <a:lstStyle/>
          <a:p>
            <a:pPr eaLnBrk="1" hangingPunct="1"/>
            <a:r>
              <a:rPr lang="en-US" altLang="zh-CN" smtClean="0"/>
              <a:t>Priority-scheduling Algorithm / Highest Priority First</a:t>
            </a:r>
            <a:endParaRPr lang="zh-CN" altLang="en-US" smtClean="0"/>
          </a:p>
        </p:txBody>
      </p:sp>
      <p:sp>
        <p:nvSpPr>
          <p:cNvPr id="11469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fld id="{B670F0C7-853F-4B4D-AC6F-0FB5E4795C7D}" type="slidenum">
              <a:rPr lang="zh-CN" altLang="en-US" sz="1200"/>
              <a:pPr eaLnBrk="1" hangingPunct="1"/>
              <a:t>34</a:t>
            </a:fld>
            <a:endParaRPr lang="zh-CN" altLang="en-US" sz="1200"/>
          </a:p>
        </p:txBody>
      </p:sp>
    </p:spTree>
    <p:extLst>
      <p:ext uri="{BB962C8B-B14F-4D97-AF65-F5344CB8AC3E}">
        <p14:creationId xmlns:p14="http://schemas.microsoft.com/office/powerpoint/2010/main" val="3652370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idx="4294967295"/>
          </p:nvPr>
        </p:nvSpPr>
        <p:spPr/>
      </p:sp>
      <p:sp>
        <p:nvSpPr>
          <p:cNvPr id="115715" name="Rectangle 3"/>
          <p:cNvSpPr>
            <a:spLocks noGrp="1" noChangeArrowheads="1"/>
          </p:cNvSpPr>
          <p:nvPr>
            <p:ph type="body" idx="4294967295"/>
          </p:nvPr>
        </p:nvSpPr>
        <p:spPr/>
        <p:txBody>
          <a:bodyPr>
            <a:prstTxWarp prst="textNoShape">
              <a:avLst/>
            </a:prstTxWarp>
          </a:bodyPr>
          <a:lstStyle/>
          <a:p>
            <a:pPr eaLnBrk="1" hangingPunct="1"/>
            <a:r>
              <a:rPr lang="en-US" altLang="zh-CN" smtClean="0"/>
              <a:t>HRRN:  highest response ratio next</a:t>
            </a:r>
          </a:p>
        </p:txBody>
      </p:sp>
    </p:spTree>
    <p:extLst>
      <p:ext uri="{BB962C8B-B14F-4D97-AF65-F5344CB8AC3E}">
        <p14:creationId xmlns:p14="http://schemas.microsoft.com/office/powerpoint/2010/main" val="2281866647"/>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idx="4294967295"/>
          </p:nvPr>
        </p:nvSpPr>
        <p:spPr/>
      </p:sp>
      <p:sp>
        <p:nvSpPr>
          <p:cNvPr id="116739" name="Rectangle 3"/>
          <p:cNvSpPr>
            <a:spLocks noGrp="1" noChangeArrowheads="1"/>
          </p:cNvSpPr>
          <p:nvPr>
            <p:ph type="body" idx="4294967295"/>
          </p:nvPr>
        </p:nvSpPr>
        <p:spPr/>
        <p:txBody>
          <a:bodyPr>
            <a:prstTxWarp prst="textNoShape">
              <a:avLst/>
            </a:prstTxWarp>
          </a:bodyPr>
          <a:lstStyle/>
          <a:p>
            <a:pPr eaLnBrk="1" hangingPunct="1"/>
            <a:r>
              <a:rPr lang="en-US" altLang="zh-CN" sz="1000" smtClean="0">
                <a:latin typeface="Arial" panose="020B0604020202020204" pitchFamily="34" charset="0"/>
              </a:rPr>
              <a:t>Round Robin with Multiple Feedback</a:t>
            </a:r>
            <a:r>
              <a:rPr lang="zh-CN" altLang="en-US" b="1" smtClean="0"/>
              <a:t>多级反馈队列可兼顾多方面的系统目标，是目前公认的一种较好的进程调度算法。</a:t>
            </a:r>
          </a:p>
          <a:p>
            <a:pPr eaLnBrk="1" hangingPunct="1"/>
            <a:endParaRPr lang="zh-CN" altLang="en-US" sz="1000" smtClean="0">
              <a:latin typeface="Arial" panose="020B0604020202020204" pitchFamily="34" charset="0"/>
            </a:endParaRPr>
          </a:p>
        </p:txBody>
      </p:sp>
    </p:spTree>
    <p:extLst>
      <p:ext uri="{BB962C8B-B14F-4D97-AF65-F5344CB8AC3E}">
        <p14:creationId xmlns:p14="http://schemas.microsoft.com/office/powerpoint/2010/main" val="3580880583"/>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idx="4294967295"/>
          </p:nvPr>
        </p:nvSpPr>
        <p:spPr/>
      </p:sp>
      <p:sp>
        <p:nvSpPr>
          <p:cNvPr id="117763" name="Rectangle 3"/>
          <p:cNvSpPr>
            <a:spLocks noGrp="1" noChangeArrowheads="1"/>
          </p:cNvSpPr>
          <p:nvPr>
            <p:ph type="body" idx="4294967295"/>
          </p:nvPr>
        </p:nvSpPr>
        <p:spPr/>
        <p:txBody>
          <a:bodyPr>
            <a:prstTxWarp prst="textNoShape">
              <a:avLst/>
            </a:prstTxWarp>
          </a:bodyPr>
          <a:lstStyle/>
          <a:p>
            <a:pPr eaLnBrk="1" hangingPunct="1"/>
            <a:r>
              <a:rPr lang="zh-CN" altLang="en-US" smtClean="0"/>
              <a:t>最后一个队列采用时间片轮转方式调度</a:t>
            </a:r>
          </a:p>
        </p:txBody>
      </p:sp>
    </p:spTree>
    <p:extLst>
      <p:ext uri="{BB962C8B-B14F-4D97-AF65-F5344CB8AC3E}">
        <p14:creationId xmlns:p14="http://schemas.microsoft.com/office/powerpoint/2010/main" val="2611430421"/>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idx="4294967295"/>
          </p:nvPr>
        </p:nvSpPr>
        <p:spPr/>
      </p:sp>
      <p:sp>
        <p:nvSpPr>
          <p:cNvPr id="118787" name="Rectangle 3"/>
          <p:cNvSpPr>
            <a:spLocks noGrp="1" noChangeArrowheads="1"/>
          </p:cNvSpPr>
          <p:nvPr>
            <p:ph type="body" idx="4294967295"/>
          </p:nvPr>
        </p:nvSpPr>
        <p:spPr>
          <a:xfrm>
            <a:off x="685800" y="4343400"/>
            <a:ext cx="5486400" cy="4114800"/>
          </a:xfrm>
        </p:spPr>
        <p:txBody>
          <a:bodyPr>
            <a:prstTxWarp prst="textNoShape">
              <a:avLst/>
            </a:prstTxWarp>
          </a:bodyPr>
          <a:lstStyle/>
          <a:p>
            <a:pPr eaLnBrk="1" hangingPunct="1"/>
            <a:r>
              <a:rPr lang="en-US" altLang="zh-CN" smtClean="0"/>
              <a:t>FIFO</a:t>
            </a:r>
            <a:r>
              <a:rPr lang="zh-CN" altLang="en-US" smtClean="0"/>
              <a:t>调度算法是按照作业到达系统或进程进入就绪队列的先后次序来调度作业或进程占有处理器，一旦一个作业或进程占有处理器，它就一直运行下去，直到该作业或进程完成了其工作或因等待某事件的发生而不能继续运行才释放处理器。</a:t>
            </a:r>
          </a:p>
          <a:p>
            <a:pPr eaLnBrk="1" hangingPunct="1"/>
            <a:r>
              <a:rPr lang="zh-CN" altLang="en-US" smtClean="0"/>
              <a:t>最短作业优先调度算法是从磁盘输入井或就绪队列中挑选所需的运行时间最短的作业或进程占有处理器。该算法具有不可抢占性。</a:t>
            </a:r>
          </a:p>
        </p:txBody>
      </p:sp>
    </p:spTree>
    <p:extLst>
      <p:ext uri="{BB962C8B-B14F-4D97-AF65-F5344CB8AC3E}">
        <p14:creationId xmlns:p14="http://schemas.microsoft.com/office/powerpoint/2010/main" val="998236545"/>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fld id="{C5F31C8D-70F3-4E90-A591-920D1FFEE15E}" type="slidenum">
              <a:rPr lang="zh-CN" altLang="en-US" sz="1200"/>
              <a:pPr eaLnBrk="1" hangingPunct="1"/>
              <a:t>7</a:t>
            </a:fld>
            <a:endParaRPr lang="zh-CN" altLang="en-US" sz="1200"/>
          </a:p>
        </p:txBody>
      </p:sp>
      <p:sp>
        <p:nvSpPr>
          <p:cNvPr id="104451" name="Rectangle 2"/>
          <p:cNvSpPr>
            <a:spLocks noGrp="1" noRot="1" noChangeAspect="1" noChangeArrowheads="1" noTextEdit="1"/>
          </p:cNvSpPr>
          <p:nvPr>
            <p:ph type="sldImg" idx="4294967295"/>
          </p:nvPr>
        </p:nvSpPr>
        <p:spPr/>
      </p:sp>
      <p:sp>
        <p:nvSpPr>
          <p:cNvPr id="104452" name="Rectangle 3"/>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val="1419186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idx="4294967295"/>
          </p:nvPr>
        </p:nvSpPr>
        <p:spPr/>
      </p:sp>
      <p:sp>
        <p:nvSpPr>
          <p:cNvPr id="105475" name="Rectangle 3"/>
          <p:cNvSpPr>
            <a:spLocks noGrp="1" noChangeArrowheads="1"/>
          </p:cNvSpPr>
          <p:nvPr>
            <p:ph type="body" idx="4294967295"/>
          </p:nvPr>
        </p:nvSpPr>
        <p:spPr/>
        <p:txBody>
          <a:bodyPr>
            <a:prstTxWarp prst="textNoShape">
              <a:avLst/>
            </a:prstTxWarp>
          </a:bodyPr>
          <a:lstStyle/>
          <a:p>
            <a:pPr eaLnBrk="1" hangingPunct="1">
              <a:lnSpc>
                <a:spcPct val="130000"/>
              </a:lnSpc>
              <a:spcBef>
                <a:spcPct val="50000"/>
              </a:spcBef>
            </a:pPr>
            <a:r>
              <a:rPr lang="zh-CN" altLang="en-US" smtClean="0"/>
              <a:t>响应时间，是从用户通过键盘提交一个请求开始，直至系统首次产生响应为止的时间，或者说，直到屏幕上显示出结果为止的一段时间间隔。它包括三部分时间：从键盘输入的请求信息传送到处理机的时间，处理机对请求信息进行处理的时间，以及将所形成的响应信息回送到终端显示器的时间。 </a:t>
            </a:r>
          </a:p>
          <a:p>
            <a:pPr eaLnBrk="1" hangingPunct="1"/>
            <a:endParaRPr lang="zh-CN" altLang="en-US" smtClean="0"/>
          </a:p>
        </p:txBody>
      </p:sp>
    </p:spTree>
    <p:extLst>
      <p:ext uri="{BB962C8B-B14F-4D97-AF65-F5344CB8AC3E}">
        <p14:creationId xmlns:p14="http://schemas.microsoft.com/office/powerpoint/2010/main" val="3884275846"/>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idx="4294967295"/>
          </p:nvPr>
        </p:nvSpPr>
        <p:spPr/>
      </p:sp>
      <p:sp>
        <p:nvSpPr>
          <p:cNvPr id="106499" name="Rectangle 3"/>
          <p:cNvSpPr>
            <a:spLocks noGrp="1" noChangeArrowheads="1"/>
          </p:cNvSpPr>
          <p:nvPr>
            <p:ph type="body" idx="4294967295"/>
          </p:nvPr>
        </p:nvSpPr>
        <p:spPr>
          <a:xfrm>
            <a:off x="685800" y="4343400"/>
            <a:ext cx="5486400" cy="4114800"/>
          </a:xfrm>
        </p:spPr>
        <p:txBody>
          <a:bodyPr>
            <a:prstTxWarp prst="textNoShape">
              <a:avLst/>
            </a:prstTxWarp>
          </a:bodyPr>
          <a:lstStyle/>
          <a:p>
            <a:pPr eaLnBrk="1" hangingPunct="1"/>
            <a:r>
              <a:rPr lang="en-US" altLang="zh-CN" smtClean="0"/>
              <a:t>CPU</a:t>
            </a:r>
            <a:r>
              <a:rPr lang="zh-CN" altLang="en-US" smtClean="0"/>
              <a:t>利用率、等待时间、响应时间、</a:t>
            </a:r>
            <a:r>
              <a:rPr lang="en-US" altLang="zh-CN" smtClean="0"/>
              <a:t>I/O</a:t>
            </a:r>
            <a:r>
              <a:rPr lang="zh-CN" altLang="en-US" smtClean="0"/>
              <a:t>利用率、时空代价</a:t>
            </a:r>
          </a:p>
        </p:txBody>
      </p:sp>
    </p:spTree>
    <p:extLst>
      <p:ext uri="{BB962C8B-B14F-4D97-AF65-F5344CB8AC3E}">
        <p14:creationId xmlns:p14="http://schemas.microsoft.com/office/powerpoint/2010/main" val="3467867577"/>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idx="4294967295"/>
          </p:nvPr>
        </p:nvSpPr>
        <p:spPr/>
      </p:sp>
      <p:sp>
        <p:nvSpPr>
          <p:cNvPr id="107523" name="Rectangle 3"/>
          <p:cNvSpPr>
            <a:spLocks noGrp="1" noChangeArrowheads="1"/>
          </p:cNvSpPr>
          <p:nvPr>
            <p:ph type="body" idx="4294967295"/>
          </p:nvPr>
        </p:nvSpPr>
        <p:spPr/>
        <p:txBody>
          <a:bodyPr>
            <a:prstTxWarp prst="textNoShape">
              <a:avLst/>
            </a:prstTxWarp>
          </a:bodyPr>
          <a:lstStyle/>
          <a:p>
            <a:pPr eaLnBrk="1" hangingPunct="1"/>
            <a:r>
              <a:rPr lang="zh-CN" altLang="en-US" smtClean="0"/>
              <a:t>问题：进程三状态转换图？</a:t>
            </a:r>
          </a:p>
          <a:p>
            <a:pPr eaLnBrk="1" hangingPunct="1"/>
            <a:r>
              <a:rPr lang="en-US" altLang="zh-CN" smtClean="0"/>
              <a:t>first come first served</a:t>
            </a:r>
            <a:r>
              <a:rPr lang="zh-CN" altLang="en-US" smtClean="0"/>
              <a:t>，又叫</a:t>
            </a:r>
            <a:r>
              <a:rPr lang="en-US" altLang="zh-CN" smtClean="0"/>
              <a:t>FIFO</a:t>
            </a:r>
          </a:p>
        </p:txBody>
      </p:sp>
    </p:spTree>
    <p:extLst>
      <p:ext uri="{BB962C8B-B14F-4D97-AF65-F5344CB8AC3E}">
        <p14:creationId xmlns:p14="http://schemas.microsoft.com/office/powerpoint/2010/main" val="1289848064"/>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idx="4294967295"/>
          </p:nvPr>
        </p:nvSpPr>
        <p:spPr/>
      </p:sp>
      <p:sp>
        <p:nvSpPr>
          <p:cNvPr id="108547" name="Rectangle 3"/>
          <p:cNvSpPr>
            <a:spLocks noGrp="1" noChangeArrowheads="1"/>
          </p:cNvSpPr>
          <p:nvPr>
            <p:ph type="body" idx="4294967295"/>
          </p:nvPr>
        </p:nvSpPr>
        <p:spPr/>
        <p:txBody>
          <a:bodyPr>
            <a:prstTxWarp prst="textNoShape">
              <a:avLst/>
            </a:prstTxWarp>
          </a:bodyPr>
          <a:lstStyle/>
          <a:p>
            <a:pPr algn="just" eaLnBrk="1" hangingPunct="1">
              <a:lnSpc>
                <a:spcPct val="130000"/>
              </a:lnSpc>
              <a:spcBef>
                <a:spcPct val="50000"/>
              </a:spcBef>
            </a:pPr>
            <a:r>
              <a:rPr lang="zh-CN" altLang="en-US" smtClean="0"/>
              <a:t>从表上可以看出，其中短作业</a:t>
            </a:r>
            <a:r>
              <a:rPr lang="en-US" altLang="zh-CN" smtClean="0"/>
              <a:t>C</a:t>
            </a:r>
            <a:r>
              <a:rPr lang="zh-CN" altLang="en-US" smtClean="0"/>
              <a:t>的带权周转时间竞高达</a:t>
            </a:r>
            <a:r>
              <a:rPr lang="en-US" altLang="zh-CN" smtClean="0"/>
              <a:t>100</a:t>
            </a:r>
            <a:r>
              <a:rPr lang="zh-CN" altLang="en-US" smtClean="0"/>
              <a:t>，这是不能容忍的；而长作业</a:t>
            </a:r>
            <a:r>
              <a:rPr lang="en-US" altLang="zh-CN" smtClean="0"/>
              <a:t>D</a:t>
            </a:r>
            <a:r>
              <a:rPr lang="zh-CN" altLang="en-US" smtClean="0"/>
              <a:t>的带权周转时间仅为</a:t>
            </a:r>
            <a:r>
              <a:rPr lang="en-US" altLang="zh-CN" smtClean="0"/>
              <a:t>1.99</a:t>
            </a:r>
            <a:r>
              <a:rPr lang="zh-CN" altLang="en-US" smtClean="0"/>
              <a:t>。据此可知，</a:t>
            </a:r>
            <a:r>
              <a:rPr lang="en-US" altLang="zh-CN" smtClean="0"/>
              <a:t>FCFS</a:t>
            </a:r>
            <a:r>
              <a:rPr lang="zh-CN" altLang="en-US" smtClean="0"/>
              <a:t>调度算法有利于</a:t>
            </a:r>
            <a:r>
              <a:rPr lang="en-US" altLang="zh-CN" smtClean="0"/>
              <a:t>CPU</a:t>
            </a:r>
            <a:r>
              <a:rPr lang="zh-CN" altLang="en-US" smtClean="0"/>
              <a:t>繁忙型的作业，而不利于</a:t>
            </a:r>
            <a:r>
              <a:rPr lang="en-US" altLang="zh-CN" smtClean="0"/>
              <a:t>I/O</a:t>
            </a:r>
            <a:r>
              <a:rPr lang="zh-CN" altLang="en-US" smtClean="0"/>
              <a:t>繁忙型的作业</a:t>
            </a:r>
            <a:r>
              <a:rPr lang="en-US" altLang="zh-CN" smtClean="0"/>
              <a:t>(</a:t>
            </a:r>
            <a:r>
              <a:rPr lang="zh-CN" altLang="en-US" smtClean="0"/>
              <a:t>进程</a:t>
            </a:r>
            <a:r>
              <a:rPr lang="en-US" altLang="zh-CN" smtClean="0"/>
              <a:t>)</a:t>
            </a:r>
            <a:r>
              <a:rPr lang="zh-CN" altLang="en-US" smtClean="0"/>
              <a:t>。</a:t>
            </a:r>
            <a:r>
              <a:rPr lang="en-US" altLang="zh-CN" smtClean="0"/>
              <a:t>CPU</a:t>
            </a:r>
            <a:r>
              <a:rPr lang="zh-CN" altLang="en-US" smtClean="0"/>
              <a:t>繁忙型作业是指该类作业需要大量的</a:t>
            </a:r>
            <a:r>
              <a:rPr lang="en-US" altLang="zh-CN" smtClean="0"/>
              <a:t>CPU</a:t>
            </a:r>
            <a:r>
              <a:rPr lang="zh-CN" altLang="en-US" smtClean="0"/>
              <a:t>时间进行计算，而很少请求</a:t>
            </a:r>
            <a:r>
              <a:rPr lang="en-US" altLang="zh-CN" smtClean="0"/>
              <a:t>I/O</a:t>
            </a:r>
            <a:r>
              <a:rPr lang="zh-CN" altLang="en-US" smtClean="0"/>
              <a:t>。通常的科学计算便属于</a:t>
            </a:r>
            <a:r>
              <a:rPr lang="en-US" altLang="zh-CN" smtClean="0"/>
              <a:t>CPU</a:t>
            </a:r>
            <a:r>
              <a:rPr lang="zh-CN" altLang="en-US" smtClean="0"/>
              <a:t>繁忙型作业。</a:t>
            </a:r>
            <a:r>
              <a:rPr lang="en-US" altLang="zh-CN" smtClean="0"/>
              <a:t>I/O</a:t>
            </a:r>
            <a:r>
              <a:rPr lang="zh-CN" altLang="en-US" smtClean="0"/>
              <a:t>繁忙型作业是指</a:t>
            </a:r>
            <a:r>
              <a:rPr lang="en-US" altLang="zh-CN" smtClean="0"/>
              <a:t>CPU</a:t>
            </a:r>
            <a:r>
              <a:rPr lang="zh-CN" altLang="en-US" smtClean="0"/>
              <a:t>进行处理时需频繁地请求</a:t>
            </a:r>
            <a:r>
              <a:rPr lang="en-US" altLang="zh-CN" smtClean="0"/>
              <a:t>I/O</a:t>
            </a:r>
            <a:r>
              <a:rPr lang="zh-CN" altLang="en-US" smtClean="0"/>
              <a:t>。目前的大多数事务处理都属于</a:t>
            </a:r>
            <a:r>
              <a:rPr lang="en-US" altLang="zh-CN" smtClean="0"/>
              <a:t>I/O</a:t>
            </a:r>
            <a:r>
              <a:rPr lang="zh-CN" altLang="en-US" smtClean="0"/>
              <a:t>繁忙型作业。</a:t>
            </a:r>
          </a:p>
          <a:p>
            <a:pPr eaLnBrk="1" hangingPunct="1"/>
            <a:endParaRPr lang="zh-CN" altLang="en-US" smtClean="0"/>
          </a:p>
        </p:txBody>
      </p:sp>
    </p:spTree>
    <p:extLst>
      <p:ext uri="{BB962C8B-B14F-4D97-AF65-F5344CB8AC3E}">
        <p14:creationId xmlns:p14="http://schemas.microsoft.com/office/powerpoint/2010/main" val="1780211373"/>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idx="4294967295"/>
          </p:nvPr>
        </p:nvSpPr>
        <p:spPr/>
      </p:sp>
      <p:sp>
        <p:nvSpPr>
          <p:cNvPr id="109571" name="Rectangle 3"/>
          <p:cNvSpPr>
            <a:spLocks noGrp="1" noChangeArrowheads="1"/>
          </p:cNvSpPr>
          <p:nvPr>
            <p:ph type="body" idx="4294967295"/>
          </p:nvPr>
        </p:nvSpPr>
        <p:spPr/>
        <p:txBody>
          <a:bodyPr>
            <a:prstTxWarp prst="textNoShape">
              <a:avLst/>
            </a:prstTxWarp>
          </a:bodyPr>
          <a:lstStyle/>
          <a:p>
            <a:pPr marL="685800" lvl="1" indent="-228600" eaLnBrk="1" hangingPunct="1">
              <a:buFont typeface="楷体_GB2312" pitchFamily="1" charset="-122"/>
              <a:buChar char="•"/>
            </a:pPr>
            <a:endParaRPr lang="zh-CN" altLang="en-US" smtClean="0"/>
          </a:p>
          <a:p>
            <a:pPr marL="685800" lvl="1" indent="-228600" eaLnBrk="1" hangingPunct="1">
              <a:buFont typeface="楷体_GB2312" pitchFamily="1" charset="-122"/>
              <a:buChar char="•"/>
            </a:pPr>
            <a:r>
              <a:rPr lang="zh-CN" altLang="en-US" smtClean="0"/>
              <a:t>是对</a:t>
            </a:r>
            <a:r>
              <a:rPr lang="en-US" altLang="zh-CN" smtClean="0"/>
              <a:t>FCFS</a:t>
            </a:r>
            <a:r>
              <a:rPr lang="zh-CN" altLang="en-US" smtClean="0"/>
              <a:t>算法的改进，其目标是减少平均周转时间。三状态转换图？</a:t>
            </a:r>
          </a:p>
          <a:p>
            <a:pPr marL="228600" indent="-228600" eaLnBrk="1" hangingPunct="1"/>
            <a:endParaRPr lang="zh-CN" altLang="en-US" smtClean="0"/>
          </a:p>
        </p:txBody>
      </p:sp>
    </p:spTree>
    <p:extLst>
      <p:ext uri="{BB962C8B-B14F-4D97-AF65-F5344CB8AC3E}">
        <p14:creationId xmlns:p14="http://schemas.microsoft.com/office/powerpoint/2010/main" val="3474966808"/>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idx="4294967295"/>
          </p:nvPr>
        </p:nvSpPr>
        <p:spPr/>
      </p:sp>
      <p:sp>
        <p:nvSpPr>
          <p:cNvPr id="110595" name="Rectangle 3"/>
          <p:cNvSpPr>
            <a:spLocks noGrp="1" noChangeArrowheads="1"/>
          </p:cNvSpPr>
          <p:nvPr>
            <p:ph type="body" idx="4294967295"/>
          </p:nvPr>
        </p:nvSpPr>
        <p:spPr>
          <a:xfrm>
            <a:off x="685800" y="4343400"/>
            <a:ext cx="5486400" cy="4114800"/>
          </a:xfrm>
        </p:spPr>
        <p:txBody>
          <a:bodyPr>
            <a:prstTxWarp prst="textNoShape">
              <a:avLst/>
            </a:prstTxWarp>
          </a:bodyPr>
          <a:lstStyle/>
          <a:p>
            <a:pPr eaLnBrk="1" hangingPunct="1"/>
            <a:r>
              <a:rPr lang="zh-CN" altLang="en-US" smtClean="0"/>
              <a:t>服务时间</a:t>
            </a:r>
            <a:r>
              <a:rPr lang="en-US" altLang="zh-CN" smtClean="0"/>
              <a:t>=</a:t>
            </a:r>
            <a:r>
              <a:rPr lang="zh-CN" altLang="en-US" smtClean="0"/>
              <a:t>实际运行时间</a:t>
            </a:r>
          </a:p>
        </p:txBody>
      </p:sp>
    </p:spTree>
    <p:extLst>
      <p:ext uri="{BB962C8B-B14F-4D97-AF65-F5344CB8AC3E}">
        <p14:creationId xmlns:p14="http://schemas.microsoft.com/office/powerpoint/2010/main" val="268625058"/>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idx="4294967295"/>
          </p:nvPr>
        </p:nvSpPr>
        <p:spPr/>
      </p:sp>
      <p:sp>
        <p:nvSpPr>
          <p:cNvPr id="111619" name="Rectangle 3"/>
          <p:cNvSpPr>
            <a:spLocks noGrp="1" noChangeArrowheads="1"/>
          </p:cNvSpPr>
          <p:nvPr>
            <p:ph type="body" idx="4294967295"/>
          </p:nvPr>
        </p:nvSpPr>
        <p:spPr/>
        <p:txBody>
          <a:bodyPr>
            <a:prstTxWarp prst="textNoShape">
              <a:avLst/>
            </a:prstTxWarp>
          </a:bodyPr>
          <a:lstStyle/>
          <a:p>
            <a:pPr eaLnBrk="1" hangingPunct="1"/>
            <a:r>
              <a:rPr lang="zh-CN" altLang="en-US" smtClean="0"/>
              <a:t>Round Robin</a:t>
            </a:r>
          </a:p>
          <a:p>
            <a:pPr eaLnBrk="1" hangingPunct="1"/>
            <a:r>
              <a:rPr lang="zh-CN" altLang="en-US" b="1" smtClean="0"/>
              <a:t>应用于分时OS中，能保证及时响应用户的请求，是早期采用的一种调度算法；进入90年代后，广泛采用多级反馈队列调度算法。</a:t>
            </a:r>
          </a:p>
          <a:p>
            <a:pPr eaLnBrk="1" hangingPunct="1"/>
            <a:r>
              <a:rPr lang="zh-CN" altLang="en-US" b="1" smtClean="0">
                <a:solidFill>
                  <a:schemeClr val="tx2"/>
                </a:solidFill>
              </a:rPr>
              <a:t>时间片轮转法：</a:t>
            </a:r>
            <a:r>
              <a:rPr lang="zh-CN" altLang="en-US" b="1" smtClean="0"/>
              <a:t>系统将所有原就绪进程按FCFS的原则，排成一个队列，依次调度，把CPU分配给队首进程，并令其执行一个时间片/CPU时间，通常为10-100ms。时间片用完后，该进程将</a:t>
            </a:r>
            <a:r>
              <a:rPr lang="zh-CN" altLang="en-US" b="1" smtClean="0">
                <a:solidFill>
                  <a:schemeClr val="accent1"/>
                </a:solidFill>
              </a:rPr>
              <a:t>被抢占</a:t>
            </a:r>
            <a:r>
              <a:rPr lang="zh-CN" altLang="en-US" b="1" smtClean="0"/>
              <a:t>并插入就绪队列末尾。</a:t>
            </a:r>
          </a:p>
        </p:txBody>
      </p:sp>
    </p:spTree>
    <p:extLst>
      <p:ext uri="{BB962C8B-B14F-4D97-AF65-F5344CB8AC3E}">
        <p14:creationId xmlns:p14="http://schemas.microsoft.com/office/powerpoint/2010/main" val="1236763397"/>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0"/>
            <a:chExt cx="5675" cy="663"/>
          </a:xfrm>
        </p:grpSpPr>
        <p:grpSp>
          <p:nvGrpSpPr>
            <p:cNvPr id="5" name="Group 3"/>
            <p:cNvGrpSpPr>
              <a:grpSpLocks/>
            </p:cNvGrpSpPr>
            <p:nvPr/>
          </p:nvGrpSpPr>
          <p:grpSpPr bwMode="auto">
            <a:xfrm>
              <a:off x="183" y="68"/>
              <a:ext cx="449"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w="9525">
                <a:noFill/>
                <a:miter lim="800000"/>
                <a:headEnd/>
                <a:tailEnd/>
              </a:ln>
            </p:spPr>
            <p:txBody>
              <a:bodyPr wrap="none" anchor="ctr"/>
              <a:lstStyle/>
              <a:p>
                <a:pPr>
                  <a:defRPr/>
                </a:pPr>
                <a:endParaRPr lang="zh-CN" altLang="en-US"/>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lang="zh-CN" altLang="en-US"/>
              </a:p>
            </p:txBody>
          </p:sp>
        </p:grpSp>
        <p:grpSp>
          <p:nvGrpSpPr>
            <p:cNvPr id="6" name="Group 6"/>
            <p:cNvGrpSpPr>
              <a:grpSpLocks/>
            </p:cNvGrpSpPr>
            <p:nvPr/>
          </p:nvGrpSpPr>
          <p:grpSpPr bwMode="auto">
            <a:xfrm>
              <a:off x="261" y="334"/>
              <a:ext cx="466"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w="9525">
                <a:noFill/>
                <a:miter lim="800000"/>
                <a:headEnd/>
                <a:tailEnd/>
              </a:ln>
            </p:spPr>
            <p:txBody>
              <a:bodyPr wrap="none" anchor="ctr"/>
              <a:lstStyle/>
              <a:p>
                <a:pPr>
                  <a:defRPr/>
                </a:pPr>
                <a:endParaRPr lang="zh-CN" altLang="en-US"/>
              </a:p>
            </p:txBody>
          </p:sp>
          <p:sp>
            <p:nvSpPr>
              <p:cNvPr id="11"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lang="zh-CN" altLang="en-US"/>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defRPr/>
              </a:pPr>
              <a:endParaRPr lang="zh-CN" altLang="en-US"/>
            </a:p>
          </p:txBody>
        </p:sp>
        <p:sp>
          <p:nvSpPr>
            <p:cNvPr id="8" name="Rectangle 10"/>
            <p:cNvSpPr>
              <a:spLocks noChangeArrowheads="1"/>
            </p:cNvSpPr>
            <p:nvPr/>
          </p:nvSpPr>
          <p:spPr bwMode="auto">
            <a:xfrm>
              <a:off x="400" y="0"/>
              <a:ext cx="20" cy="663"/>
            </a:xfrm>
            <a:prstGeom prst="rect">
              <a:avLst/>
            </a:prstGeom>
            <a:solidFill>
              <a:schemeClr val="bg2"/>
            </a:solidFill>
            <a:ln w="9525">
              <a:noFill/>
              <a:miter lim="800000"/>
              <a:headEnd/>
              <a:tailEnd/>
            </a:ln>
          </p:spPr>
          <p:txBody>
            <a:bodyPr wrap="none" anchor="ctr"/>
            <a:lstStyle/>
            <a:p>
              <a:pPr>
                <a:defRPr/>
              </a:pPr>
              <a:endParaRPr lang="zh-CN" altLang="en-US"/>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lang="zh-CN" altLang="en-US"/>
            </a:p>
          </p:txBody>
        </p:sp>
      </p:grpSp>
      <p:sp>
        <p:nvSpPr>
          <p:cNvPr id="2060" name="Rectangle 12"/>
          <p:cNvSpPr>
            <a:spLocks noGrp="1" noChangeArrowheads="1"/>
          </p:cNvSpPr>
          <p:nvPr>
            <p:ph type="ctrTitle"/>
          </p:nvPr>
        </p:nvSpPr>
        <p:spPr>
          <a:xfrm>
            <a:off x="990600" y="1828800"/>
            <a:ext cx="7772400" cy="1143000"/>
          </a:xfrm>
        </p:spPr>
        <p:txBody>
          <a:bodyPr/>
          <a:lstStyle>
            <a:lvl1pPr>
              <a:defRPr b="0"/>
            </a:lvl1pPr>
          </a:lstStyle>
          <a:p>
            <a:pPr lvl="0"/>
            <a:r>
              <a:rPr lang="zh-CN" altLang="en-US" noProof="0" smtClean="0"/>
              <a:t>单击此处编辑母版标题样式</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Arial" panose="020B0604020202020204" pitchFamily="34" charset="0"/>
              <a:buNone/>
              <a:defRPr sz="2400" b="0">
                <a:solidFill>
                  <a:schemeClr val="bg2"/>
                </a:solidFill>
                <a:ea typeface="黑体" panose="02010609060101010101" pitchFamily="49" charset="-122"/>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9E945F6A-8161-4938-970F-8391508ED41B}" type="slidenum">
              <a:rPr lang="zh-CN" altLang="en-US"/>
              <a:pPr/>
              <a:t>‹#›</a:t>
            </a:fld>
            <a:endParaRPr lang="zh-CN" altLang="en-US"/>
          </a:p>
        </p:txBody>
      </p:sp>
    </p:spTree>
    <p:extLst>
      <p:ext uri="{BB962C8B-B14F-4D97-AF65-F5344CB8AC3E}">
        <p14:creationId xmlns:p14="http://schemas.microsoft.com/office/powerpoint/2010/main" val="262132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454AB084-6D13-4464-B753-8FD42422720A}" type="slidenum">
              <a:rPr lang="zh-CN" altLang="en-US"/>
              <a:pPr/>
              <a:t>‹#›</a:t>
            </a:fld>
            <a:endParaRPr lang="zh-CN" altLang="en-US"/>
          </a:p>
        </p:txBody>
      </p:sp>
    </p:spTree>
    <p:extLst>
      <p:ext uri="{BB962C8B-B14F-4D97-AF65-F5344CB8AC3E}">
        <p14:creationId xmlns:p14="http://schemas.microsoft.com/office/powerpoint/2010/main" val="335730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1163" y="260350"/>
            <a:ext cx="2193925" cy="58721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79388" y="260350"/>
            <a:ext cx="6429375" cy="58721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E6AF8704-D627-460B-9070-EEA4E3F21496}" type="slidenum">
              <a:rPr lang="zh-CN" altLang="en-US"/>
              <a:pPr/>
              <a:t>‹#›</a:t>
            </a:fld>
            <a:endParaRPr lang="zh-CN" altLang="en-US"/>
          </a:p>
        </p:txBody>
      </p:sp>
    </p:spTree>
    <p:extLst>
      <p:ext uri="{BB962C8B-B14F-4D97-AF65-F5344CB8AC3E}">
        <p14:creationId xmlns:p14="http://schemas.microsoft.com/office/powerpoint/2010/main" val="3552995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60350"/>
            <a:ext cx="7793037" cy="865188"/>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79388" y="1341438"/>
            <a:ext cx="4311650" cy="47910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643438" y="1341438"/>
            <a:ext cx="4311650" cy="2319337"/>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4643438" y="3813175"/>
            <a:ext cx="4311650" cy="2319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fld id="{199A3ED8-B5BF-4422-9F75-AD03F399B4F5}" type="slidenum">
              <a:rPr lang="zh-CN" altLang="en-US"/>
              <a:pPr/>
              <a:t>‹#›</a:t>
            </a:fld>
            <a:endParaRPr lang="zh-CN" altLang="en-US"/>
          </a:p>
        </p:txBody>
      </p:sp>
    </p:spTree>
    <p:extLst>
      <p:ext uri="{BB962C8B-B14F-4D97-AF65-F5344CB8AC3E}">
        <p14:creationId xmlns:p14="http://schemas.microsoft.com/office/powerpoint/2010/main" val="1691208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60350"/>
            <a:ext cx="7793037" cy="865188"/>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179388" y="1341438"/>
            <a:ext cx="8775700" cy="47910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A837F015-8DBA-496F-B77D-18346575CCA0}" type="slidenum">
              <a:rPr lang="zh-CN" altLang="en-US"/>
              <a:pPr/>
              <a:t>‹#›</a:t>
            </a:fld>
            <a:endParaRPr lang="zh-CN" altLang="en-US"/>
          </a:p>
        </p:txBody>
      </p:sp>
    </p:spTree>
    <p:extLst>
      <p:ext uri="{BB962C8B-B14F-4D97-AF65-F5344CB8AC3E}">
        <p14:creationId xmlns:p14="http://schemas.microsoft.com/office/powerpoint/2010/main" val="1581565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60350"/>
            <a:ext cx="7793037" cy="865188"/>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79388" y="1341438"/>
            <a:ext cx="4311650" cy="47910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3438" y="1341438"/>
            <a:ext cx="4311650" cy="47910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5C288400-DAB1-44B1-934C-8BCBB4F34C7F}" type="slidenum">
              <a:rPr lang="zh-CN" altLang="en-US"/>
              <a:pPr/>
              <a:t>‹#›</a:t>
            </a:fld>
            <a:endParaRPr lang="zh-CN" altLang="en-US"/>
          </a:p>
        </p:txBody>
      </p:sp>
    </p:spTree>
    <p:extLst>
      <p:ext uri="{BB962C8B-B14F-4D97-AF65-F5344CB8AC3E}">
        <p14:creationId xmlns:p14="http://schemas.microsoft.com/office/powerpoint/2010/main" val="1736894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4637C705-4DA6-486A-A864-19B3FF3CBD84}" type="slidenum">
              <a:rPr lang="en-US" altLang="zh-CN"/>
              <a:pPr/>
              <a:t>‹#›</a:t>
            </a:fld>
            <a:endParaRPr lang="en-US" altLang="zh-CN"/>
          </a:p>
        </p:txBody>
      </p:sp>
    </p:spTree>
    <p:extLst>
      <p:ext uri="{BB962C8B-B14F-4D97-AF65-F5344CB8AC3E}">
        <p14:creationId xmlns:p14="http://schemas.microsoft.com/office/powerpoint/2010/main" val="358910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F3B357E9-1041-4CA5-8823-22395673517D}" type="slidenum">
              <a:rPr lang="en-US" altLang="zh-CN"/>
              <a:pPr/>
              <a:t>‹#›</a:t>
            </a:fld>
            <a:endParaRPr lang="en-US" altLang="zh-CN"/>
          </a:p>
        </p:txBody>
      </p:sp>
    </p:spTree>
    <p:extLst>
      <p:ext uri="{BB962C8B-B14F-4D97-AF65-F5344CB8AC3E}">
        <p14:creationId xmlns:p14="http://schemas.microsoft.com/office/powerpoint/2010/main" val="406185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FBA2FCC5-F6D5-4F1B-B863-78D86AEAAA2E}" type="slidenum">
              <a:rPr lang="en-US" altLang="zh-CN"/>
              <a:pPr/>
              <a:t>‹#›</a:t>
            </a:fld>
            <a:endParaRPr lang="en-US" altLang="zh-CN"/>
          </a:p>
        </p:txBody>
      </p:sp>
    </p:spTree>
    <p:extLst>
      <p:ext uri="{BB962C8B-B14F-4D97-AF65-F5344CB8AC3E}">
        <p14:creationId xmlns:p14="http://schemas.microsoft.com/office/powerpoint/2010/main" val="2374381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26F5F973-156E-4A2C-AA01-097BE97C695B}" type="slidenum">
              <a:rPr lang="en-US" altLang="zh-CN"/>
              <a:pPr/>
              <a:t>‹#›</a:t>
            </a:fld>
            <a:endParaRPr lang="en-US" altLang="zh-CN"/>
          </a:p>
        </p:txBody>
      </p:sp>
    </p:spTree>
    <p:extLst>
      <p:ext uri="{BB962C8B-B14F-4D97-AF65-F5344CB8AC3E}">
        <p14:creationId xmlns:p14="http://schemas.microsoft.com/office/powerpoint/2010/main" val="2116441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fld id="{3787C638-5E5E-43E4-9EF1-A5ADF00EFC70}" type="slidenum">
              <a:rPr lang="en-US" altLang="zh-CN"/>
              <a:pPr/>
              <a:t>‹#›</a:t>
            </a:fld>
            <a:endParaRPr lang="en-US" altLang="zh-CN"/>
          </a:p>
        </p:txBody>
      </p:sp>
    </p:spTree>
    <p:extLst>
      <p:ext uri="{BB962C8B-B14F-4D97-AF65-F5344CB8AC3E}">
        <p14:creationId xmlns:p14="http://schemas.microsoft.com/office/powerpoint/2010/main" val="1047364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69CA8001-5F97-4DF9-BFB9-A586CBF1977E}" type="slidenum">
              <a:rPr lang="zh-CN" altLang="en-US"/>
              <a:pPr/>
              <a:t>‹#›</a:t>
            </a:fld>
            <a:endParaRPr lang="zh-CN" altLang="en-US"/>
          </a:p>
        </p:txBody>
      </p:sp>
    </p:spTree>
    <p:extLst>
      <p:ext uri="{BB962C8B-B14F-4D97-AF65-F5344CB8AC3E}">
        <p14:creationId xmlns:p14="http://schemas.microsoft.com/office/powerpoint/2010/main" val="1996782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fld id="{96BFCD70-C98F-4919-A48C-BC2E77C1484B}" type="slidenum">
              <a:rPr lang="en-US" altLang="zh-CN"/>
              <a:pPr/>
              <a:t>‹#›</a:t>
            </a:fld>
            <a:endParaRPr lang="en-US" altLang="zh-CN"/>
          </a:p>
        </p:txBody>
      </p:sp>
    </p:spTree>
    <p:extLst>
      <p:ext uri="{BB962C8B-B14F-4D97-AF65-F5344CB8AC3E}">
        <p14:creationId xmlns:p14="http://schemas.microsoft.com/office/powerpoint/2010/main" val="3900945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fld id="{9EF6FCA1-BF42-437C-9A65-31DC86D32892}" type="slidenum">
              <a:rPr lang="en-US" altLang="zh-CN"/>
              <a:pPr/>
              <a:t>‹#›</a:t>
            </a:fld>
            <a:endParaRPr lang="en-US" altLang="zh-CN"/>
          </a:p>
        </p:txBody>
      </p:sp>
    </p:spTree>
    <p:extLst>
      <p:ext uri="{BB962C8B-B14F-4D97-AF65-F5344CB8AC3E}">
        <p14:creationId xmlns:p14="http://schemas.microsoft.com/office/powerpoint/2010/main" val="1242281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178B6036-3904-48A7-AD53-944B79D684A8}" type="slidenum">
              <a:rPr lang="en-US" altLang="zh-CN"/>
              <a:pPr/>
              <a:t>‹#›</a:t>
            </a:fld>
            <a:endParaRPr lang="en-US" altLang="zh-CN"/>
          </a:p>
        </p:txBody>
      </p:sp>
    </p:spTree>
    <p:extLst>
      <p:ext uri="{BB962C8B-B14F-4D97-AF65-F5344CB8AC3E}">
        <p14:creationId xmlns:p14="http://schemas.microsoft.com/office/powerpoint/2010/main" val="26137714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A4709CEE-DD25-42D8-9576-C10E7F6D480F}" type="slidenum">
              <a:rPr lang="en-US" altLang="zh-CN"/>
              <a:pPr/>
              <a:t>‹#›</a:t>
            </a:fld>
            <a:endParaRPr lang="en-US" altLang="zh-CN"/>
          </a:p>
        </p:txBody>
      </p:sp>
    </p:spTree>
    <p:extLst>
      <p:ext uri="{BB962C8B-B14F-4D97-AF65-F5344CB8AC3E}">
        <p14:creationId xmlns:p14="http://schemas.microsoft.com/office/powerpoint/2010/main" val="37323833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25D4876B-198A-4B15-A9EF-110EFA37A4A7}" type="slidenum">
              <a:rPr lang="en-US" altLang="zh-CN"/>
              <a:pPr/>
              <a:t>‹#›</a:t>
            </a:fld>
            <a:endParaRPr lang="en-US" altLang="zh-CN"/>
          </a:p>
        </p:txBody>
      </p:sp>
    </p:spTree>
    <p:extLst>
      <p:ext uri="{BB962C8B-B14F-4D97-AF65-F5344CB8AC3E}">
        <p14:creationId xmlns:p14="http://schemas.microsoft.com/office/powerpoint/2010/main" val="21756336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DD757C63-4B26-43C2-BF39-4D6FB05E0873}" type="slidenum">
              <a:rPr lang="en-US" altLang="zh-CN"/>
              <a:pPr/>
              <a:t>‹#›</a:t>
            </a:fld>
            <a:endParaRPr lang="en-US" altLang="zh-CN"/>
          </a:p>
        </p:txBody>
      </p:sp>
    </p:spTree>
    <p:extLst>
      <p:ext uri="{BB962C8B-B14F-4D97-AF65-F5344CB8AC3E}">
        <p14:creationId xmlns:p14="http://schemas.microsoft.com/office/powerpoint/2010/main" val="318653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34C0E566-8FF4-4BED-80B8-03A6485BBC25}" type="slidenum">
              <a:rPr lang="zh-CN" altLang="en-US"/>
              <a:pPr/>
              <a:t>‹#›</a:t>
            </a:fld>
            <a:endParaRPr lang="zh-CN" altLang="en-US"/>
          </a:p>
        </p:txBody>
      </p:sp>
    </p:spTree>
    <p:extLst>
      <p:ext uri="{BB962C8B-B14F-4D97-AF65-F5344CB8AC3E}">
        <p14:creationId xmlns:p14="http://schemas.microsoft.com/office/powerpoint/2010/main" val="190058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79388" y="1341438"/>
            <a:ext cx="4311650"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3438" y="1341438"/>
            <a:ext cx="4311650"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367EE94C-38CA-463E-9965-5533B0106D61}" type="slidenum">
              <a:rPr lang="zh-CN" altLang="en-US"/>
              <a:pPr/>
              <a:t>‹#›</a:t>
            </a:fld>
            <a:endParaRPr lang="zh-CN" altLang="en-US"/>
          </a:p>
        </p:txBody>
      </p:sp>
    </p:spTree>
    <p:extLst>
      <p:ext uri="{BB962C8B-B14F-4D97-AF65-F5344CB8AC3E}">
        <p14:creationId xmlns:p14="http://schemas.microsoft.com/office/powerpoint/2010/main" val="46078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fld id="{1DA1A9B8-7CF3-4FBE-897E-786F61B96AB9}" type="slidenum">
              <a:rPr lang="zh-CN" altLang="en-US"/>
              <a:pPr/>
              <a:t>‹#›</a:t>
            </a:fld>
            <a:endParaRPr lang="zh-CN" altLang="en-US"/>
          </a:p>
        </p:txBody>
      </p:sp>
    </p:spTree>
    <p:extLst>
      <p:ext uri="{BB962C8B-B14F-4D97-AF65-F5344CB8AC3E}">
        <p14:creationId xmlns:p14="http://schemas.microsoft.com/office/powerpoint/2010/main" val="1070960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fld id="{49D28F4C-ADC5-4513-BC9D-083239979F46}" type="slidenum">
              <a:rPr lang="zh-CN" altLang="en-US"/>
              <a:pPr/>
              <a:t>‹#›</a:t>
            </a:fld>
            <a:endParaRPr lang="zh-CN" altLang="en-US"/>
          </a:p>
        </p:txBody>
      </p:sp>
    </p:spTree>
    <p:extLst>
      <p:ext uri="{BB962C8B-B14F-4D97-AF65-F5344CB8AC3E}">
        <p14:creationId xmlns:p14="http://schemas.microsoft.com/office/powerpoint/2010/main" val="213608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fld id="{C85454AA-9B79-47D2-BC3C-275CBD4DC78F}" type="slidenum">
              <a:rPr lang="zh-CN" altLang="en-US"/>
              <a:pPr/>
              <a:t>‹#›</a:t>
            </a:fld>
            <a:endParaRPr lang="zh-CN" altLang="en-US"/>
          </a:p>
        </p:txBody>
      </p:sp>
    </p:spTree>
    <p:extLst>
      <p:ext uri="{BB962C8B-B14F-4D97-AF65-F5344CB8AC3E}">
        <p14:creationId xmlns:p14="http://schemas.microsoft.com/office/powerpoint/2010/main" val="198551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81703783-35C9-4C34-8BD8-8DE8BE6D646E}" type="slidenum">
              <a:rPr lang="zh-CN" altLang="en-US"/>
              <a:pPr/>
              <a:t>‹#›</a:t>
            </a:fld>
            <a:endParaRPr lang="zh-CN" altLang="en-US"/>
          </a:p>
        </p:txBody>
      </p:sp>
    </p:spTree>
    <p:extLst>
      <p:ext uri="{BB962C8B-B14F-4D97-AF65-F5344CB8AC3E}">
        <p14:creationId xmlns:p14="http://schemas.microsoft.com/office/powerpoint/2010/main" val="1438284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D1BDC9B1-A026-460A-83BA-90BA6BCBDBEB}" type="slidenum">
              <a:rPr lang="zh-CN" altLang="en-US"/>
              <a:pPr/>
              <a:t>‹#›</a:t>
            </a:fld>
            <a:endParaRPr lang="zh-CN" altLang="en-US"/>
          </a:p>
        </p:txBody>
      </p:sp>
    </p:spTree>
    <p:extLst>
      <p:ext uri="{BB962C8B-B14F-4D97-AF65-F5344CB8AC3E}">
        <p14:creationId xmlns:p14="http://schemas.microsoft.com/office/powerpoint/2010/main" val="413246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17513" y="512763"/>
            <a:ext cx="438150" cy="474662"/>
          </a:xfrm>
          <a:prstGeom prst="rect">
            <a:avLst/>
          </a:prstGeom>
          <a:solidFill>
            <a:schemeClr val="accent2"/>
          </a:solidFill>
          <a:ln w="9525">
            <a:noFill/>
            <a:miter lim="800000"/>
            <a:headEnd/>
            <a:tailEnd/>
          </a:ln>
        </p:spPr>
        <p:txBody>
          <a:bodyPr wrap="none" anchor="ctr"/>
          <a:lstStyle/>
          <a:p>
            <a:pPr algn="ctr">
              <a:defRPr/>
            </a:pPr>
            <a:endParaRPr lang="zh-CN" altLang="en-US"/>
          </a:p>
        </p:txBody>
      </p:sp>
      <p:sp>
        <p:nvSpPr>
          <p:cNvPr id="1027" name="Rectangle 3"/>
          <p:cNvSpPr>
            <a:spLocks noChangeArrowheads="1"/>
          </p:cNvSpPr>
          <p:nvPr/>
        </p:nvSpPr>
        <p:spPr bwMode="auto">
          <a:xfrm>
            <a:off x="800100" y="512763"/>
            <a:ext cx="328613" cy="47466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defRPr/>
            </a:pPr>
            <a:endParaRPr lang="zh-CN" altLang="en-US"/>
          </a:p>
        </p:txBody>
      </p:sp>
      <p:sp>
        <p:nvSpPr>
          <p:cNvPr id="1028" name="Rectangle 4"/>
          <p:cNvSpPr>
            <a:spLocks noChangeArrowheads="1"/>
          </p:cNvSpPr>
          <p:nvPr/>
        </p:nvSpPr>
        <p:spPr bwMode="auto">
          <a:xfrm>
            <a:off x="541338" y="935038"/>
            <a:ext cx="422275" cy="474662"/>
          </a:xfrm>
          <a:prstGeom prst="rect">
            <a:avLst/>
          </a:prstGeom>
          <a:solidFill>
            <a:schemeClr val="folHlink"/>
          </a:solidFill>
          <a:ln w="9525">
            <a:noFill/>
            <a:miter lim="800000"/>
            <a:headEnd/>
            <a:tailEnd/>
          </a:ln>
        </p:spPr>
        <p:txBody>
          <a:bodyPr wrap="none" anchor="ctr"/>
          <a:lstStyle/>
          <a:p>
            <a:pPr algn="ctr">
              <a:defRPr/>
            </a:pPr>
            <a:endParaRPr lang="zh-CN" altLang="en-US"/>
          </a:p>
        </p:txBody>
      </p:sp>
      <p:sp>
        <p:nvSpPr>
          <p:cNvPr id="1029" name="Rectangle 5"/>
          <p:cNvSpPr>
            <a:spLocks noChangeArrowheads="1"/>
          </p:cNvSpPr>
          <p:nvPr/>
        </p:nvSpPr>
        <p:spPr bwMode="auto">
          <a:xfrm>
            <a:off x="911225" y="935038"/>
            <a:ext cx="368300" cy="47466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lang="zh-CN" altLang="en-US"/>
          </a:p>
        </p:txBody>
      </p:sp>
      <p:sp>
        <p:nvSpPr>
          <p:cNvPr id="1030" name="Rectangle 6"/>
          <p:cNvSpPr>
            <a:spLocks noChangeArrowheads="1"/>
          </p:cNvSpPr>
          <p:nvPr/>
        </p:nvSpPr>
        <p:spPr bwMode="auto">
          <a:xfrm>
            <a:off x="127000" y="862013"/>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defRPr/>
            </a:pPr>
            <a:endParaRPr lang="zh-CN" altLang="en-US"/>
          </a:p>
        </p:txBody>
      </p:sp>
      <p:sp>
        <p:nvSpPr>
          <p:cNvPr id="1031" name="Rectangle 7"/>
          <p:cNvSpPr>
            <a:spLocks noChangeArrowheads="1"/>
          </p:cNvSpPr>
          <p:nvPr/>
        </p:nvSpPr>
        <p:spPr bwMode="auto">
          <a:xfrm>
            <a:off x="762000" y="404813"/>
            <a:ext cx="31750" cy="1052512"/>
          </a:xfrm>
          <a:prstGeom prst="rect">
            <a:avLst/>
          </a:prstGeom>
          <a:solidFill>
            <a:schemeClr val="bg2"/>
          </a:solidFill>
          <a:ln w="9525">
            <a:noFill/>
            <a:miter lim="800000"/>
            <a:headEnd/>
            <a:tailEnd/>
          </a:ln>
        </p:spPr>
        <p:txBody>
          <a:bodyPr wrap="none" anchor="ctr"/>
          <a:lstStyle/>
          <a:p>
            <a:pPr algn="ctr">
              <a:defRPr/>
            </a:pPr>
            <a:endParaRPr lang="zh-CN" altLang="en-US"/>
          </a:p>
        </p:txBody>
      </p:sp>
      <p:sp>
        <p:nvSpPr>
          <p:cNvPr id="1032" name="Rectangle 8"/>
          <p:cNvSpPr>
            <a:spLocks noChangeArrowheads="1"/>
          </p:cNvSpPr>
          <p:nvPr/>
        </p:nvSpPr>
        <p:spPr bwMode="auto">
          <a:xfrm>
            <a:off x="442913" y="1195388"/>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defRPr/>
            </a:pPr>
            <a:endParaRPr lang="zh-CN" altLang="en-US"/>
          </a:p>
        </p:txBody>
      </p:sp>
      <p:sp>
        <p:nvSpPr>
          <p:cNvPr id="7177" name="Rectangle 9"/>
          <p:cNvSpPr>
            <a:spLocks noGrp="1" noChangeArrowheads="1"/>
          </p:cNvSpPr>
          <p:nvPr>
            <p:ph type="title" idx="4294967295"/>
          </p:nvPr>
        </p:nvSpPr>
        <p:spPr bwMode="auto">
          <a:xfrm>
            <a:off x="1150938" y="260350"/>
            <a:ext cx="7793037"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7178" name="Rectangle 10"/>
          <p:cNvSpPr>
            <a:spLocks noGrp="1" noChangeArrowheads="1"/>
          </p:cNvSpPr>
          <p:nvPr>
            <p:ph type="body" idx="4294967295"/>
          </p:nvPr>
        </p:nvSpPr>
        <p:spPr bwMode="auto">
          <a:xfrm>
            <a:off x="179388" y="1341438"/>
            <a:ext cx="87757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endParaRPr lang="zh-CN" altLang="en-US" smtClean="0"/>
          </a:p>
        </p:txBody>
      </p:sp>
      <p:sp>
        <p:nvSpPr>
          <p:cNvPr id="1035" name="Rectangle 11"/>
          <p:cNvSpPr>
            <a:spLocks noGrp="1" noChangeArrowheads="1"/>
          </p:cNvSpPr>
          <p:nvPr>
            <p:ph type="dt" sz="half" idx="2"/>
          </p:nvPr>
        </p:nvSpPr>
        <p:spPr bwMode="auto">
          <a:xfrm>
            <a:off x="914400" y="6324600"/>
            <a:ext cx="1905000" cy="457200"/>
          </a:xfrm>
          <a:prstGeom prst="rect">
            <a:avLst/>
          </a:prstGeom>
          <a:noFill/>
          <a:ln>
            <a:noFill/>
          </a:ln>
          <a:effectLst/>
          <a:extLst/>
        </p:spPr>
        <p:txBody>
          <a:bodyPr vert="horz" wrap="square" lIns="91440" tIns="45720" rIns="91440" bIns="45720" numCol="1" anchor="b" anchorCtr="0" compatLnSpc="1"/>
          <a:lstStyle>
            <a:lvl1pPr>
              <a:buFontTx/>
              <a:buNone/>
              <a:defRPr sz="1400"/>
            </a:lvl1pPr>
          </a:lstStyle>
          <a:p>
            <a:pPr>
              <a:defRPr/>
            </a:pPr>
            <a:endParaRPr lang="en-US" altLang="zh-CN"/>
          </a:p>
        </p:txBody>
      </p:sp>
      <p:sp>
        <p:nvSpPr>
          <p:cNvPr id="1036" name="Rectangle 12"/>
          <p:cNvSpPr>
            <a:spLocks noGrp="1" noChangeArrowheads="1"/>
          </p:cNvSpPr>
          <p:nvPr>
            <p:ph type="ftr" sz="quarter" idx="3"/>
          </p:nvPr>
        </p:nvSpPr>
        <p:spPr bwMode="auto">
          <a:xfrm>
            <a:off x="3352800" y="6324600"/>
            <a:ext cx="2895600" cy="457200"/>
          </a:xfrm>
          <a:prstGeom prst="rect">
            <a:avLst/>
          </a:prstGeom>
          <a:noFill/>
          <a:ln>
            <a:noFill/>
          </a:ln>
          <a:effectLst/>
          <a:extLst/>
        </p:spPr>
        <p:txBody>
          <a:bodyPr vert="horz" wrap="square" lIns="91440" tIns="45720" rIns="91440" bIns="45720" numCol="1" anchor="b" anchorCtr="0" compatLnSpc="1"/>
          <a:lstStyle>
            <a:lvl1pPr algn="ctr">
              <a:buFontTx/>
              <a:buNone/>
              <a:defRPr sz="1400"/>
            </a:lvl1pPr>
          </a:lstStyle>
          <a:p>
            <a:pPr>
              <a:defRPr/>
            </a:pPr>
            <a:endParaRPr lang="en-US" altLang="zh-CN"/>
          </a:p>
        </p:txBody>
      </p:sp>
      <p:sp>
        <p:nvSpPr>
          <p:cNvPr id="1037" name="Rectangle 13"/>
          <p:cNvSpPr>
            <a:spLocks noGrp="1" noChangeArrowheads="1"/>
          </p:cNvSpPr>
          <p:nvPr>
            <p:ph type="sldNum" sz="quarter" idx="4"/>
          </p:nvPr>
        </p:nvSpPr>
        <p:spPr bwMode="auto">
          <a:xfrm>
            <a:off x="6781800" y="6324600"/>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400"/>
            </a:lvl1pPr>
          </a:lstStyle>
          <a:p>
            <a:fld id="{793C48EC-B123-4970-86D0-B16F53BAF6A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22"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Lst>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楷体_GB2312" pitchFamily="1"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楷体_GB2312" pitchFamily="1"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楷体_GB2312" pitchFamily="1"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楷体_GB2312" pitchFamily="1"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楷体_GB2312" pitchFamily="1"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楷体_GB2312" pitchFamily="1"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楷体_GB2312" pitchFamily="1"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楷体_GB2312" pitchFamily="1" charset="-122"/>
        </a:defRPr>
      </a:lvl9pPr>
    </p:titleStyle>
    <p:bodyStyle>
      <a:lvl1pPr marL="342900" indent="-342900" algn="l" rtl="0" eaLnBrk="0" fontAlgn="base" hangingPunct="0">
        <a:spcBef>
          <a:spcPct val="20000"/>
        </a:spcBef>
        <a:spcAft>
          <a:spcPct val="0"/>
        </a:spcAft>
        <a:buClr>
          <a:schemeClr val="folHlink"/>
        </a:buClr>
        <a:buSzPct val="100000"/>
        <a:buFont typeface="Arial" panose="020B0604020202020204" pitchFamily="34" charset="0"/>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v"/>
        <a:defRPr sz="3200" b="1">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80000"/>
        <a:buFont typeface="Wingdings" panose="05000000000000000000" pitchFamily="2" charset="2"/>
        <a:buChar char="v"/>
        <a:defRPr sz="32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v"/>
        <a:defRPr sz="28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17513" y="1098550"/>
            <a:ext cx="438150" cy="474663"/>
          </a:xfrm>
          <a:prstGeom prst="rect">
            <a:avLst/>
          </a:prstGeom>
          <a:solidFill>
            <a:schemeClr val="accent2"/>
          </a:solidFill>
          <a:ln w="9525">
            <a:noFill/>
            <a:miter lim="800000"/>
            <a:headEnd/>
            <a:tailEnd/>
          </a:ln>
        </p:spPr>
        <p:txBody>
          <a:bodyPr wrap="none" anchor="ctr"/>
          <a:lstStyle/>
          <a:p>
            <a:pPr algn="ctr">
              <a:defRPr/>
            </a:pPr>
            <a:endParaRPr lang="zh-CN" altLang="zh-CN"/>
          </a:p>
        </p:txBody>
      </p:sp>
      <p:sp>
        <p:nvSpPr>
          <p:cNvPr id="2051"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defRPr/>
            </a:pPr>
            <a:endParaRPr lang="zh-CN" altLang="zh-CN"/>
          </a:p>
        </p:txBody>
      </p:sp>
      <p:sp>
        <p:nvSpPr>
          <p:cNvPr id="2052" name="Rectangle 4"/>
          <p:cNvSpPr>
            <a:spLocks noChangeArrowheads="1"/>
          </p:cNvSpPr>
          <p:nvPr/>
        </p:nvSpPr>
        <p:spPr bwMode="auto">
          <a:xfrm>
            <a:off x="541338" y="1520825"/>
            <a:ext cx="422275" cy="474663"/>
          </a:xfrm>
          <a:prstGeom prst="rect">
            <a:avLst/>
          </a:prstGeom>
          <a:solidFill>
            <a:schemeClr val="folHlink"/>
          </a:solidFill>
          <a:ln w="9525">
            <a:noFill/>
            <a:miter lim="800000"/>
            <a:headEnd/>
            <a:tailEnd/>
          </a:ln>
        </p:spPr>
        <p:txBody>
          <a:bodyPr wrap="none" anchor="ctr"/>
          <a:lstStyle/>
          <a:p>
            <a:pPr algn="ctr">
              <a:defRPr/>
            </a:pPr>
            <a:endParaRPr lang="zh-CN" altLang="zh-CN"/>
          </a:p>
        </p:txBody>
      </p:sp>
      <p:sp>
        <p:nvSpPr>
          <p:cNvPr id="2053"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lang="zh-CN" altLang="zh-CN"/>
          </a:p>
        </p:txBody>
      </p:sp>
      <p:sp>
        <p:nvSpPr>
          <p:cNvPr id="2054"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defRPr/>
            </a:pPr>
            <a:endParaRPr lang="zh-CN" altLang="zh-CN"/>
          </a:p>
        </p:txBody>
      </p:sp>
      <p:sp>
        <p:nvSpPr>
          <p:cNvPr id="2055" name="Rectangle 7"/>
          <p:cNvSpPr>
            <a:spLocks noChangeArrowheads="1"/>
          </p:cNvSpPr>
          <p:nvPr/>
        </p:nvSpPr>
        <p:spPr bwMode="auto">
          <a:xfrm>
            <a:off x="762000" y="990600"/>
            <a:ext cx="31750" cy="1052513"/>
          </a:xfrm>
          <a:prstGeom prst="rect">
            <a:avLst/>
          </a:prstGeom>
          <a:solidFill>
            <a:schemeClr val="bg2"/>
          </a:solidFill>
          <a:ln w="9525">
            <a:noFill/>
            <a:miter lim="800000"/>
            <a:headEnd/>
            <a:tailEnd/>
          </a:ln>
        </p:spPr>
        <p:txBody>
          <a:bodyPr wrap="none" anchor="ctr"/>
          <a:lstStyle/>
          <a:p>
            <a:pPr algn="ctr">
              <a:defRPr/>
            </a:pPr>
            <a:endParaRPr lang="zh-CN" altLang="zh-CN"/>
          </a:p>
        </p:txBody>
      </p:sp>
      <p:sp>
        <p:nvSpPr>
          <p:cNvPr id="2056"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defRPr/>
            </a:pPr>
            <a:endParaRPr lang="zh-CN" altLang="zh-CN"/>
          </a:p>
        </p:txBody>
      </p:sp>
      <p:sp>
        <p:nvSpPr>
          <p:cNvPr id="8201" name="Rectangle 9"/>
          <p:cNvSpPr>
            <a:spLocks noGrp="1" noChangeArrowheads="1"/>
          </p:cNvSpPr>
          <p:nvPr>
            <p:ph type="title" idx="4294967295"/>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8202" name="Rectangle 10"/>
          <p:cNvSpPr>
            <a:spLocks noGrp="1" noChangeArrowheads="1"/>
          </p:cNvSpPr>
          <p:nvPr>
            <p:ph type="body" idx="4294967295"/>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3195" name="Rectangle 11"/>
          <p:cNvSpPr>
            <a:spLocks noGrp="1" noChangeArrowheads="1"/>
          </p:cNvSpPr>
          <p:nvPr>
            <p:ph type="dt" sz="half" idx="2"/>
          </p:nvPr>
        </p:nvSpPr>
        <p:spPr bwMode="auto">
          <a:xfrm>
            <a:off x="914400" y="6324600"/>
            <a:ext cx="1905000" cy="457200"/>
          </a:xfrm>
          <a:prstGeom prst="rect">
            <a:avLst/>
          </a:prstGeom>
          <a:noFill/>
          <a:ln w="9525">
            <a:noFill/>
            <a:miter lim="800000"/>
          </a:ln>
          <a:effectLst/>
        </p:spPr>
        <p:txBody>
          <a:bodyPr vert="horz" wrap="square" lIns="91440" tIns="45720" rIns="91440" bIns="45720" numCol="1" anchor="b" anchorCtr="0" compatLnSpc="1"/>
          <a:lstStyle>
            <a:lvl1pPr>
              <a:buFontTx/>
              <a:buNone/>
              <a:defRPr kumimoji="0" sz="1400"/>
            </a:lvl1pPr>
          </a:lstStyle>
          <a:p>
            <a:pPr>
              <a:defRPr/>
            </a:pPr>
            <a:endParaRPr lang="en-US" altLang="zh-CN"/>
          </a:p>
        </p:txBody>
      </p:sp>
      <p:sp>
        <p:nvSpPr>
          <p:cNvPr id="93196" name="Rectangle 12"/>
          <p:cNvSpPr>
            <a:spLocks noGrp="1" noChangeArrowheads="1"/>
          </p:cNvSpPr>
          <p:nvPr>
            <p:ph type="ftr" sz="quarter" idx="3"/>
          </p:nvPr>
        </p:nvSpPr>
        <p:spPr bwMode="auto">
          <a:xfrm>
            <a:off x="33528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buFontTx/>
              <a:buNone/>
              <a:defRPr kumimoji="0" sz="1400"/>
            </a:lvl1pPr>
          </a:lstStyle>
          <a:p>
            <a:pPr>
              <a:defRPr/>
            </a:pPr>
            <a:endParaRPr lang="en-US" altLang="zh-CN"/>
          </a:p>
        </p:txBody>
      </p:sp>
      <p:sp>
        <p:nvSpPr>
          <p:cNvPr id="93197" name="Rectangle 13"/>
          <p:cNvSpPr>
            <a:spLocks noGrp="1" noChangeArrowheads="1"/>
          </p:cNvSpPr>
          <p:nvPr>
            <p:ph type="sldNum" sz="quarter" idx="4"/>
          </p:nvPr>
        </p:nvSpPr>
        <p:spPr bwMode="auto">
          <a:xfrm>
            <a:off x="6781800" y="6324600"/>
            <a:ext cx="1905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400"/>
            </a:lvl1pPr>
          </a:lstStyle>
          <a:p>
            <a:fld id="{E4B81C73-9FE3-46FB-BA21-CE0EC78BAFB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4.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5.xml"/><Relationship Id="rId7" Type="http://schemas.openxmlformats.org/officeDocument/2006/relationships/slide" Target="slide39.xml"/><Relationship Id="rId2" Type="http://schemas.openxmlformats.org/officeDocument/2006/relationships/slide" Target="slide21.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34.xml"/><Relationship Id="rId4" Type="http://schemas.openxmlformats.org/officeDocument/2006/relationships/slide" Target="slide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0" y="311150"/>
            <a:ext cx="4572000" cy="636588"/>
          </a:xfrm>
        </p:spPr>
        <p:txBody>
          <a:bodyPr/>
          <a:lstStyle/>
          <a:p>
            <a:pPr eaLnBrk="1" hangingPunct="1"/>
            <a:r>
              <a:rPr lang="zh-CN" altLang="en-US" sz="3200" smtClean="0"/>
              <a:t>课程主要内容</a:t>
            </a:r>
          </a:p>
        </p:txBody>
      </p:sp>
      <p:sp>
        <p:nvSpPr>
          <p:cNvPr id="22531" name="Rectangle 3"/>
          <p:cNvSpPr>
            <a:spLocks noGrp="1" noChangeArrowheads="1"/>
          </p:cNvSpPr>
          <p:nvPr>
            <p:ph idx="1"/>
          </p:nvPr>
        </p:nvSpPr>
        <p:spPr>
          <a:xfrm>
            <a:off x="1166813" y="1905000"/>
            <a:ext cx="5076825" cy="4114800"/>
          </a:xfrm>
        </p:spPr>
        <p:txBody>
          <a:bodyPr/>
          <a:lstStyle/>
          <a:p>
            <a:pPr eaLnBrk="1" hangingPunct="1">
              <a:lnSpc>
                <a:spcPct val="110000"/>
              </a:lnSpc>
              <a:buClr>
                <a:srgbClr val="FF0000"/>
              </a:buClr>
              <a:buSzPct val="150000"/>
              <a:buFont typeface="Arial Unicode MS" panose="020B0604020202020204" pitchFamily="34" charset="-122"/>
              <a:buChar char="☞"/>
            </a:pPr>
            <a:r>
              <a:rPr lang="zh-CN" altLang="en-US" smtClean="0">
                <a:solidFill>
                  <a:schemeClr val="bg2"/>
                </a:solidFill>
                <a:latin typeface="华文隶书" panose="02010800040101010101" pitchFamily="2" charset="-122"/>
                <a:ea typeface="华文隶书" panose="02010800040101010101" pitchFamily="2" charset="-122"/>
              </a:rPr>
              <a:t>操作系统引论（</a:t>
            </a:r>
            <a:r>
              <a:rPr lang="en-US" altLang="zh-CN" smtClean="0">
                <a:solidFill>
                  <a:schemeClr val="bg2"/>
                </a:solidFill>
                <a:latin typeface="华文隶书" panose="02010800040101010101" pitchFamily="2" charset="-122"/>
                <a:ea typeface="华文隶书" panose="02010800040101010101" pitchFamily="2" charset="-122"/>
              </a:rPr>
              <a:t>1</a:t>
            </a:r>
            <a:r>
              <a:rPr lang="zh-CN" altLang="en-US" smtClean="0">
                <a:solidFill>
                  <a:schemeClr val="bg2"/>
                </a:solidFill>
                <a:latin typeface="华文隶书" panose="02010800040101010101" pitchFamily="2" charset="-122"/>
                <a:ea typeface="华文隶书" panose="02010800040101010101" pitchFamily="2" charset="-122"/>
              </a:rPr>
              <a:t>章）</a:t>
            </a:r>
          </a:p>
          <a:p>
            <a:pPr eaLnBrk="1" hangingPunct="1">
              <a:lnSpc>
                <a:spcPct val="110000"/>
              </a:lnSpc>
              <a:buClr>
                <a:srgbClr val="FF0000"/>
              </a:buClr>
              <a:buSzPct val="150000"/>
              <a:buFont typeface="Arial Unicode MS" panose="020B0604020202020204" pitchFamily="34" charset="-122"/>
              <a:buChar char="☞"/>
            </a:pPr>
            <a:r>
              <a:rPr lang="zh-CN" altLang="en-US" smtClean="0">
                <a:solidFill>
                  <a:schemeClr val="bg2"/>
                </a:solidFill>
                <a:latin typeface="华文隶书" panose="02010800040101010101" pitchFamily="2" charset="-122"/>
                <a:ea typeface="华文隶书" panose="02010800040101010101" pitchFamily="2" charset="-122"/>
              </a:rPr>
              <a:t>进程管理（</a:t>
            </a:r>
            <a:r>
              <a:rPr lang="en-US" altLang="zh-CN" smtClean="0">
                <a:solidFill>
                  <a:schemeClr val="bg2"/>
                </a:solidFill>
                <a:latin typeface="华文隶书" panose="02010800040101010101" pitchFamily="2" charset="-122"/>
                <a:ea typeface="华文隶书" panose="02010800040101010101" pitchFamily="2" charset="-122"/>
              </a:rPr>
              <a:t>2-3</a:t>
            </a:r>
            <a:r>
              <a:rPr lang="zh-CN" altLang="en-US" smtClean="0">
                <a:solidFill>
                  <a:schemeClr val="bg2"/>
                </a:solidFill>
                <a:latin typeface="华文隶书" panose="02010800040101010101" pitchFamily="2" charset="-122"/>
                <a:ea typeface="华文隶书" panose="02010800040101010101" pitchFamily="2" charset="-122"/>
              </a:rPr>
              <a:t>章）</a:t>
            </a:r>
          </a:p>
          <a:p>
            <a:pPr eaLnBrk="1" hangingPunct="1">
              <a:lnSpc>
                <a:spcPct val="110000"/>
              </a:lnSpc>
              <a:buClr>
                <a:srgbClr val="FF0000"/>
              </a:buClr>
              <a:buSzPct val="150000"/>
              <a:buFont typeface="Arial Unicode MS" panose="020B0604020202020204" pitchFamily="34" charset="-122"/>
              <a:buChar char="☞"/>
            </a:pPr>
            <a:r>
              <a:rPr lang="zh-CN" altLang="en-US" smtClean="0">
                <a:solidFill>
                  <a:schemeClr val="bg2"/>
                </a:solidFill>
                <a:latin typeface="华文隶书" panose="02010800040101010101" pitchFamily="2" charset="-122"/>
                <a:ea typeface="华文隶书" panose="02010800040101010101" pitchFamily="2" charset="-122"/>
              </a:rPr>
              <a:t>存储管理（</a:t>
            </a:r>
            <a:r>
              <a:rPr lang="en-US" altLang="zh-CN" smtClean="0">
                <a:solidFill>
                  <a:schemeClr val="bg2"/>
                </a:solidFill>
                <a:latin typeface="华文隶书" panose="02010800040101010101" pitchFamily="2" charset="-122"/>
                <a:ea typeface="华文隶书" panose="02010800040101010101" pitchFamily="2" charset="-122"/>
              </a:rPr>
              <a:t>4</a:t>
            </a:r>
            <a:r>
              <a:rPr lang="zh-CN" altLang="en-US" smtClean="0">
                <a:solidFill>
                  <a:schemeClr val="bg2"/>
                </a:solidFill>
                <a:latin typeface="华文隶书" panose="02010800040101010101" pitchFamily="2" charset="-122"/>
                <a:ea typeface="华文隶书" panose="02010800040101010101" pitchFamily="2" charset="-122"/>
              </a:rPr>
              <a:t>章）</a:t>
            </a:r>
          </a:p>
          <a:p>
            <a:pPr eaLnBrk="1" hangingPunct="1">
              <a:lnSpc>
                <a:spcPct val="110000"/>
              </a:lnSpc>
              <a:buClr>
                <a:srgbClr val="FF0000"/>
              </a:buClr>
              <a:buSzPct val="150000"/>
              <a:buFont typeface="Arial Unicode MS" panose="020B0604020202020204" pitchFamily="34" charset="-122"/>
              <a:buChar char="☞"/>
            </a:pPr>
            <a:r>
              <a:rPr lang="zh-CN" altLang="en-US" smtClean="0">
                <a:solidFill>
                  <a:schemeClr val="bg2"/>
                </a:solidFill>
                <a:latin typeface="华文隶书" panose="02010800040101010101" pitchFamily="2" charset="-122"/>
                <a:ea typeface="华文隶书" panose="02010800040101010101" pitchFamily="2" charset="-122"/>
              </a:rPr>
              <a:t>设备管理（</a:t>
            </a:r>
            <a:r>
              <a:rPr lang="en-US" altLang="zh-CN" smtClean="0">
                <a:solidFill>
                  <a:schemeClr val="bg2"/>
                </a:solidFill>
                <a:latin typeface="华文隶书" panose="02010800040101010101" pitchFamily="2" charset="-122"/>
                <a:ea typeface="华文隶书" panose="02010800040101010101" pitchFamily="2" charset="-122"/>
              </a:rPr>
              <a:t>5</a:t>
            </a:r>
            <a:r>
              <a:rPr lang="zh-CN" altLang="en-US" smtClean="0">
                <a:solidFill>
                  <a:schemeClr val="bg2"/>
                </a:solidFill>
                <a:latin typeface="华文隶书" panose="02010800040101010101" pitchFamily="2" charset="-122"/>
                <a:ea typeface="华文隶书" panose="02010800040101010101" pitchFamily="2" charset="-122"/>
              </a:rPr>
              <a:t>章）</a:t>
            </a:r>
          </a:p>
          <a:p>
            <a:pPr eaLnBrk="1" hangingPunct="1">
              <a:lnSpc>
                <a:spcPct val="110000"/>
              </a:lnSpc>
              <a:buClr>
                <a:srgbClr val="FF0000"/>
              </a:buClr>
              <a:buSzPct val="150000"/>
              <a:buFont typeface="Arial Unicode MS" panose="020B0604020202020204" pitchFamily="34" charset="-122"/>
              <a:buChar char="☞"/>
            </a:pPr>
            <a:r>
              <a:rPr lang="zh-CN" altLang="en-US" smtClean="0">
                <a:solidFill>
                  <a:schemeClr val="bg2"/>
                </a:solidFill>
                <a:latin typeface="华文隶书" panose="02010800040101010101" pitchFamily="2" charset="-122"/>
                <a:ea typeface="华文隶书" panose="02010800040101010101" pitchFamily="2" charset="-122"/>
              </a:rPr>
              <a:t>文件管理（</a:t>
            </a:r>
            <a:r>
              <a:rPr lang="en-US" altLang="zh-CN" smtClean="0">
                <a:solidFill>
                  <a:schemeClr val="bg2"/>
                </a:solidFill>
                <a:latin typeface="华文隶书" panose="02010800040101010101" pitchFamily="2" charset="-122"/>
                <a:ea typeface="华文隶书" panose="02010800040101010101" pitchFamily="2" charset="-122"/>
              </a:rPr>
              <a:t>6</a:t>
            </a:r>
            <a:r>
              <a:rPr lang="zh-CN" altLang="en-US" smtClean="0">
                <a:solidFill>
                  <a:schemeClr val="bg2"/>
                </a:solidFill>
                <a:latin typeface="华文隶书" panose="02010800040101010101" pitchFamily="2" charset="-122"/>
                <a:ea typeface="华文隶书" panose="02010800040101010101" pitchFamily="2" charset="-122"/>
              </a:rPr>
              <a:t>章）</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z="3200" smtClean="0">
                <a:latin typeface="华文隶书" panose="02010800040101010101" pitchFamily="2" charset="-122"/>
              </a:rPr>
              <a:t>2</a:t>
            </a:r>
            <a:r>
              <a:rPr lang="zh-CN" altLang="en-US" sz="3200" smtClean="0">
                <a:latin typeface="华文隶书" panose="02010800040101010101" pitchFamily="2" charset="-122"/>
              </a:rPr>
              <a:t>、低级调度（短程</a:t>
            </a:r>
            <a:r>
              <a:rPr lang="en-US" altLang="zh-CN" sz="3200" smtClean="0">
                <a:latin typeface="华文隶书" panose="02010800040101010101" pitchFamily="2" charset="-122"/>
              </a:rPr>
              <a:t>/CPU/</a:t>
            </a:r>
            <a:r>
              <a:rPr lang="zh-CN" altLang="en-US" sz="3200" smtClean="0">
                <a:latin typeface="华文隶书" panose="02010800040101010101" pitchFamily="2" charset="-122"/>
              </a:rPr>
              <a:t>进程</a:t>
            </a:r>
            <a:r>
              <a:rPr lang="en-US" altLang="zh-CN" sz="3200" smtClean="0">
                <a:latin typeface="华文隶书" panose="02010800040101010101" pitchFamily="2" charset="-122"/>
              </a:rPr>
              <a:t>/</a:t>
            </a:r>
            <a:r>
              <a:rPr lang="zh-CN" altLang="en-US" sz="3200" smtClean="0">
                <a:latin typeface="华文隶书" panose="02010800040101010101" pitchFamily="2" charset="-122"/>
              </a:rPr>
              <a:t>微观调度）</a:t>
            </a:r>
          </a:p>
        </p:txBody>
      </p:sp>
      <p:sp>
        <p:nvSpPr>
          <p:cNvPr id="13315" name="Rectangle 3"/>
          <p:cNvSpPr>
            <a:spLocks noGrp="1" noChangeArrowheads="1"/>
          </p:cNvSpPr>
          <p:nvPr>
            <p:ph idx="1"/>
          </p:nvPr>
        </p:nvSpPr>
        <p:spPr>
          <a:xfrm>
            <a:off x="149225" y="1484313"/>
            <a:ext cx="8743950" cy="4343400"/>
          </a:xfrm>
        </p:spPr>
        <p:txBody>
          <a:bodyPr/>
          <a:lstStyle/>
          <a:p>
            <a:pPr eaLnBrk="1" hangingPunct="1">
              <a:lnSpc>
                <a:spcPct val="110000"/>
              </a:lnSpc>
              <a:spcBef>
                <a:spcPct val="10000"/>
              </a:spcBef>
              <a:buFont typeface="Arial" panose="020B0604020202020204" pitchFamily="34" charset="0"/>
              <a:buNone/>
            </a:pPr>
            <a:r>
              <a:rPr lang="zh-CN" altLang="en-US" sz="2400" smtClean="0"/>
              <a:t>（</a:t>
            </a:r>
            <a:r>
              <a:rPr lang="en-US" altLang="zh-CN" sz="2400" smtClean="0"/>
              <a:t>1</a:t>
            </a:r>
            <a:r>
              <a:rPr lang="zh-CN" altLang="en-US" sz="2400" smtClean="0"/>
              <a:t>）主要任务就是从就绪队列中选择一个进程来执行并分配处理机。</a:t>
            </a:r>
          </a:p>
          <a:p>
            <a:pPr eaLnBrk="1" hangingPunct="1">
              <a:lnSpc>
                <a:spcPct val="110000"/>
              </a:lnSpc>
              <a:spcBef>
                <a:spcPct val="10000"/>
              </a:spcBef>
              <a:buFont typeface="Arial" panose="020B0604020202020204" pitchFamily="34" charset="0"/>
              <a:buNone/>
            </a:pPr>
            <a:r>
              <a:rPr lang="zh-CN" altLang="en-US" sz="2400" smtClean="0"/>
              <a:t>（</a:t>
            </a:r>
            <a:r>
              <a:rPr lang="en-US" altLang="zh-CN" sz="2400" smtClean="0"/>
              <a:t>2</a:t>
            </a:r>
            <a:r>
              <a:rPr lang="zh-CN" altLang="en-US" sz="2400" smtClean="0"/>
              <a:t>）是</a:t>
            </a:r>
            <a:r>
              <a:rPr lang="en-US" altLang="zh-CN" sz="2400" smtClean="0"/>
              <a:t>OS</a:t>
            </a:r>
            <a:r>
              <a:rPr lang="zh-CN" altLang="en-US" sz="2400" smtClean="0"/>
              <a:t>中最基本的调度。</a:t>
            </a:r>
          </a:p>
          <a:p>
            <a:pPr eaLnBrk="1" hangingPunct="1">
              <a:lnSpc>
                <a:spcPct val="110000"/>
              </a:lnSpc>
              <a:spcBef>
                <a:spcPct val="10000"/>
              </a:spcBef>
              <a:buFont typeface="Arial" panose="020B0604020202020204" pitchFamily="34" charset="0"/>
              <a:buNone/>
            </a:pPr>
            <a:r>
              <a:rPr lang="zh-CN" altLang="en-US" sz="2400" smtClean="0"/>
              <a:t>（</a:t>
            </a:r>
            <a:r>
              <a:rPr lang="en-US" altLang="zh-CN" sz="2400" smtClean="0"/>
              <a:t>3</a:t>
            </a:r>
            <a:r>
              <a:rPr lang="zh-CN" altLang="en-US" sz="2400" smtClean="0"/>
              <a:t>）调度频率非常高，一般几十毫秒一次。</a:t>
            </a:r>
          </a:p>
          <a:p>
            <a:pPr eaLnBrk="1" hangingPunct="1">
              <a:lnSpc>
                <a:spcPct val="110000"/>
              </a:lnSpc>
              <a:spcBef>
                <a:spcPct val="10000"/>
              </a:spcBef>
              <a:buFont typeface="Arial" panose="020B0604020202020204" pitchFamily="34" charset="0"/>
              <a:buNone/>
            </a:pPr>
            <a:r>
              <a:rPr lang="zh-CN" altLang="en-US" sz="2400" smtClean="0"/>
              <a:t>（</a:t>
            </a:r>
            <a:r>
              <a:rPr lang="en-US" altLang="zh-CN" sz="2400" smtClean="0"/>
              <a:t>4</a:t>
            </a:r>
            <a:r>
              <a:rPr lang="zh-CN" altLang="en-US" sz="2400" smtClean="0"/>
              <a:t>）常采用</a:t>
            </a:r>
            <a:r>
              <a:rPr lang="zh-CN" altLang="en-US" sz="2400" smtClean="0">
                <a:solidFill>
                  <a:schemeClr val="accent1"/>
                </a:solidFill>
                <a:hlinkClick r:id="rId2" action="ppaction://hlinksldjump"/>
              </a:rPr>
              <a:t>非抢占（非剥夺）方式</a:t>
            </a:r>
            <a:r>
              <a:rPr lang="zh-CN" altLang="en-US" sz="2400" smtClean="0">
                <a:hlinkClick r:id="rId2" action="ppaction://hlinksldjump"/>
              </a:rPr>
              <a:t>和</a:t>
            </a:r>
            <a:r>
              <a:rPr lang="zh-CN" altLang="en-US" sz="2400" smtClean="0">
                <a:solidFill>
                  <a:schemeClr val="accent1"/>
                </a:solidFill>
                <a:hlinkClick r:id="rId2" action="ppaction://hlinksldjump"/>
              </a:rPr>
              <a:t>抢占</a:t>
            </a:r>
            <a:r>
              <a:rPr lang="zh-CN" altLang="en-US" sz="2400" smtClean="0">
                <a:solidFill>
                  <a:schemeClr val="accent1"/>
                </a:solidFill>
              </a:rPr>
              <a:t>（</a:t>
            </a:r>
            <a:r>
              <a:rPr lang="zh-CN" altLang="en-US" sz="2400" smtClean="0">
                <a:solidFill>
                  <a:schemeClr val="accent1"/>
                </a:solidFill>
                <a:hlinkClick r:id="rId2" action="ppaction://hlinksldjump"/>
              </a:rPr>
              <a:t>剥夺</a:t>
            </a:r>
            <a:r>
              <a:rPr lang="zh-CN" altLang="en-US" sz="2400" smtClean="0">
                <a:solidFill>
                  <a:schemeClr val="accent1"/>
                </a:solidFill>
              </a:rPr>
              <a:t>）方式</a:t>
            </a:r>
            <a:r>
              <a:rPr lang="zh-CN" altLang="en-US" sz="2400" smtClean="0"/>
              <a:t>两种。</a:t>
            </a:r>
          </a:p>
          <a:p>
            <a:pPr eaLnBrk="1" hangingPunct="1">
              <a:lnSpc>
                <a:spcPct val="110000"/>
              </a:lnSpc>
              <a:spcBef>
                <a:spcPct val="10000"/>
              </a:spcBef>
              <a:buFont typeface="Arial" panose="020B0604020202020204" pitchFamily="34" charset="0"/>
              <a:buNone/>
            </a:pPr>
            <a:r>
              <a:rPr lang="zh-CN" altLang="en-US" sz="2400" smtClean="0"/>
              <a:t>（</a:t>
            </a:r>
            <a:r>
              <a:rPr lang="en-US" altLang="zh-CN" sz="2400" smtClean="0"/>
              <a:t>5</a:t>
            </a:r>
            <a:r>
              <a:rPr lang="zh-CN" altLang="en-US" sz="2400" smtClean="0"/>
              <a:t>）引起进程调度的因素：</a:t>
            </a:r>
          </a:p>
          <a:p>
            <a:pPr lvl="2" eaLnBrk="1" hangingPunct="1">
              <a:lnSpc>
                <a:spcPct val="110000"/>
              </a:lnSpc>
              <a:spcBef>
                <a:spcPct val="10000"/>
              </a:spcBef>
            </a:pPr>
            <a:r>
              <a:rPr lang="zh-CN" altLang="en-US" sz="2400" smtClean="0"/>
              <a:t>进程正常终止或导常终止</a:t>
            </a:r>
          </a:p>
          <a:p>
            <a:pPr lvl="2" eaLnBrk="1" hangingPunct="1">
              <a:lnSpc>
                <a:spcPct val="110000"/>
              </a:lnSpc>
              <a:spcBef>
                <a:spcPct val="10000"/>
              </a:spcBef>
            </a:pPr>
            <a:r>
              <a:rPr lang="zh-CN" altLang="en-US" sz="2400" smtClean="0"/>
              <a:t>正在执行的进程因某种原因而阻塞</a:t>
            </a:r>
          </a:p>
          <a:p>
            <a:pPr lvl="2" eaLnBrk="1" hangingPunct="1">
              <a:lnSpc>
                <a:spcPct val="110000"/>
              </a:lnSpc>
              <a:spcBef>
                <a:spcPct val="10000"/>
              </a:spcBef>
            </a:pPr>
            <a:r>
              <a:rPr lang="zh-CN" altLang="en-US" sz="2400" smtClean="0"/>
              <a:t>在引入时间片的系统中，时间片用完。</a:t>
            </a:r>
          </a:p>
          <a:p>
            <a:pPr lvl="2" eaLnBrk="1" hangingPunct="1">
              <a:lnSpc>
                <a:spcPct val="110000"/>
              </a:lnSpc>
              <a:spcBef>
                <a:spcPct val="10000"/>
              </a:spcBef>
            </a:pPr>
            <a:r>
              <a:rPr lang="zh-CN" altLang="en-US" sz="2400" smtClean="0"/>
              <a:t>在抢占调度方式中，就绪队列中某进程的优先权变得比当前正执行的进程高。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3315">
                                            <p:txEl>
                                              <p:pRg st="0" end="0"/>
                                            </p:txEl>
                                          </p:spTgt>
                                        </p:tgtEl>
                                        <p:attrNameLst>
                                          <p:attrName>style.visibility</p:attrName>
                                        </p:attrNameLst>
                                      </p:cBhvr>
                                      <p:to>
                                        <p:strVal val="visible"/>
                                      </p:to>
                                    </p:set>
                                    <p:anim calcmode="discrete" valueType="clr">
                                      <p:cBhvr override="childStyle">
                                        <p:cTn id="7" dur="80"/>
                                        <p:tgtEl>
                                          <p:spTgt spid="1331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31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3315">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3315">
                                            <p:txEl>
                                              <p:pRg st="1" end="1"/>
                                            </p:txEl>
                                          </p:spTgt>
                                        </p:tgtEl>
                                        <p:attrNameLst>
                                          <p:attrName>style.visibility</p:attrName>
                                        </p:attrNameLst>
                                      </p:cBhvr>
                                      <p:to>
                                        <p:strVal val="visible"/>
                                      </p:to>
                                    </p:set>
                                    <p:anim calcmode="discrete" valueType="clr">
                                      <p:cBhvr override="childStyle">
                                        <p:cTn id="14" dur="80"/>
                                        <p:tgtEl>
                                          <p:spTgt spid="1331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331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3315">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3315">
                                            <p:txEl>
                                              <p:pRg st="2" end="2"/>
                                            </p:txEl>
                                          </p:spTgt>
                                        </p:tgtEl>
                                        <p:attrNameLst>
                                          <p:attrName>style.visibility</p:attrName>
                                        </p:attrNameLst>
                                      </p:cBhvr>
                                      <p:to>
                                        <p:strVal val="visible"/>
                                      </p:to>
                                    </p:set>
                                    <p:anim calcmode="discrete" valueType="clr">
                                      <p:cBhvr override="childStyle">
                                        <p:cTn id="21" dur="80"/>
                                        <p:tgtEl>
                                          <p:spTgt spid="1331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331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3315">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13315">
                                            <p:txEl>
                                              <p:pRg st="3" end="3"/>
                                            </p:txEl>
                                          </p:spTgt>
                                        </p:tgtEl>
                                        <p:attrNameLst>
                                          <p:attrName>style.visibility</p:attrName>
                                        </p:attrNameLst>
                                      </p:cBhvr>
                                      <p:to>
                                        <p:strVal val="visible"/>
                                      </p:to>
                                    </p:set>
                                    <p:anim calcmode="discrete" valueType="clr">
                                      <p:cBhvr override="childStyle">
                                        <p:cTn id="28" dur="80"/>
                                        <p:tgtEl>
                                          <p:spTgt spid="1331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3315">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13315">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13315">
                                            <p:txEl>
                                              <p:pRg st="4" end="4"/>
                                            </p:txEl>
                                          </p:spTgt>
                                        </p:tgtEl>
                                        <p:attrNameLst>
                                          <p:attrName>style.visibility</p:attrName>
                                        </p:attrNameLst>
                                      </p:cBhvr>
                                      <p:to>
                                        <p:strVal val="visible"/>
                                      </p:to>
                                    </p:set>
                                    <p:anim calcmode="discrete" valueType="clr">
                                      <p:cBhvr override="childStyle">
                                        <p:cTn id="35" dur="80"/>
                                        <p:tgtEl>
                                          <p:spTgt spid="1331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3315">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13315">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13315">
                                            <p:txEl>
                                              <p:pRg st="5" end="5"/>
                                            </p:txEl>
                                          </p:spTgt>
                                        </p:tgtEl>
                                        <p:attrNameLst>
                                          <p:attrName>style.visibility</p:attrName>
                                        </p:attrNameLst>
                                      </p:cBhvr>
                                      <p:to>
                                        <p:strVal val="visible"/>
                                      </p:to>
                                    </p:set>
                                    <p:anim calcmode="discrete" valueType="clr">
                                      <p:cBhvr override="childStyle">
                                        <p:cTn id="42" dur="80"/>
                                        <p:tgtEl>
                                          <p:spTgt spid="1331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3315">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13315">
                                            <p:txEl>
                                              <p:pRg st="5" end="5"/>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13315">
                                            <p:txEl>
                                              <p:pRg st="6" end="6"/>
                                            </p:txEl>
                                          </p:spTgt>
                                        </p:tgtEl>
                                        <p:attrNameLst>
                                          <p:attrName>style.visibility</p:attrName>
                                        </p:attrNameLst>
                                      </p:cBhvr>
                                      <p:to>
                                        <p:strVal val="visible"/>
                                      </p:to>
                                    </p:set>
                                    <p:anim calcmode="discrete" valueType="clr">
                                      <p:cBhvr override="childStyle">
                                        <p:cTn id="49" dur="80"/>
                                        <p:tgtEl>
                                          <p:spTgt spid="1331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13315">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13315">
                                            <p:txEl>
                                              <p:pRg st="6" end="6"/>
                                            </p:txEl>
                                          </p:spTgt>
                                        </p:tgtEl>
                                        <p:attrNameLst>
                                          <p:attrName>fill.type</p:attrName>
                                        </p:attrNameLst>
                                      </p:cBhvr>
                                      <p:to>
                                        <p:strVal val="solid"/>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13315">
                                            <p:txEl>
                                              <p:pRg st="7" end="7"/>
                                            </p:txEl>
                                          </p:spTgt>
                                        </p:tgtEl>
                                        <p:attrNameLst>
                                          <p:attrName>style.visibility</p:attrName>
                                        </p:attrNameLst>
                                      </p:cBhvr>
                                      <p:to>
                                        <p:strVal val="visible"/>
                                      </p:to>
                                    </p:set>
                                    <p:anim calcmode="discrete" valueType="clr">
                                      <p:cBhvr override="childStyle">
                                        <p:cTn id="56" dur="80"/>
                                        <p:tgtEl>
                                          <p:spTgt spid="13315">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13315">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13315">
                                            <p:txEl>
                                              <p:pRg st="7" end="7"/>
                                            </p:txEl>
                                          </p:spTgt>
                                        </p:tgtEl>
                                        <p:attrNameLst>
                                          <p:attrName>fill.type</p:attrName>
                                        </p:attrNameLst>
                                      </p:cBhvr>
                                      <p:to>
                                        <p:strVal val="solid"/>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13315">
                                            <p:txEl>
                                              <p:pRg st="8" end="8"/>
                                            </p:txEl>
                                          </p:spTgt>
                                        </p:tgtEl>
                                        <p:attrNameLst>
                                          <p:attrName>style.visibility</p:attrName>
                                        </p:attrNameLst>
                                      </p:cBhvr>
                                      <p:to>
                                        <p:strVal val="visible"/>
                                      </p:to>
                                    </p:set>
                                    <p:anim calcmode="discrete" valueType="clr">
                                      <p:cBhvr override="childStyle">
                                        <p:cTn id="63" dur="80"/>
                                        <p:tgtEl>
                                          <p:spTgt spid="13315">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13315">
                                            <p:txEl>
                                              <p:pRg st="8" end="8"/>
                                            </p:txEl>
                                          </p:spTgt>
                                        </p:tgtEl>
                                        <p:attrNameLst>
                                          <p:attrName>fillcolor</p:attrName>
                                        </p:attrNameLst>
                                      </p:cBhvr>
                                      <p:tavLst>
                                        <p:tav tm="0">
                                          <p:val>
                                            <p:clrVal>
                                              <a:schemeClr val="accent2"/>
                                            </p:clrVal>
                                          </p:val>
                                        </p:tav>
                                        <p:tav tm="50000">
                                          <p:val>
                                            <p:clrVal>
                                              <a:schemeClr val="hlink"/>
                                            </p:clrVal>
                                          </p:val>
                                        </p:tav>
                                      </p:tavLst>
                                    </p:anim>
                                    <p:set>
                                      <p:cBhvr>
                                        <p:cTn id="65" dur="80"/>
                                        <p:tgtEl>
                                          <p:spTgt spid="13315">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03350" y="428625"/>
            <a:ext cx="7148513" cy="639763"/>
          </a:xfrm>
        </p:spPr>
        <p:txBody>
          <a:bodyPr/>
          <a:lstStyle/>
          <a:p>
            <a:pPr eaLnBrk="1" hangingPunct="1"/>
            <a:r>
              <a:rPr lang="zh-CN" altLang="en-US" sz="3200" smtClean="0">
                <a:latin typeface="楷体_GB2312" pitchFamily="1" charset="-122"/>
              </a:rPr>
              <a:t>非抢占式进程调度、抢占式进程调度</a:t>
            </a:r>
          </a:p>
        </p:txBody>
      </p:sp>
      <p:sp>
        <p:nvSpPr>
          <p:cNvPr id="14339" name="Rectangle 3"/>
          <p:cNvSpPr>
            <a:spLocks noGrp="1" noChangeArrowheads="1"/>
          </p:cNvSpPr>
          <p:nvPr>
            <p:ph idx="1"/>
          </p:nvPr>
        </p:nvSpPr>
        <p:spPr>
          <a:xfrm>
            <a:off x="250825" y="1484313"/>
            <a:ext cx="8569325" cy="4687887"/>
          </a:xfrm>
        </p:spPr>
        <p:txBody>
          <a:bodyPr/>
          <a:lstStyle/>
          <a:p>
            <a:pPr eaLnBrk="1" hangingPunct="1">
              <a:lnSpc>
                <a:spcPct val="115000"/>
              </a:lnSpc>
              <a:spcBef>
                <a:spcPct val="0"/>
              </a:spcBef>
            </a:pPr>
            <a:r>
              <a:rPr lang="zh-CN" altLang="en-US" sz="2800" smtClean="0">
                <a:solidFill>
                  <a:schemeClr val="folHlink"/>
                </a:solidFill>
              </a:rPr>
              <a:t>非抢占方式</a:t>
            </a:r>
            <a:r>
              <a:rPr lang="zh-CN" altLang="en-US" sz="2800" smtClean="0"/>
              <a:t>：一旦把处理机分配给某进程后，便让该进程一直执行，直到该进程完成或因某事件而被阻塞，才再把处理机分配给其它进程，决不允许某进程抢占已分配出去的处理机。</a:t>
            </a:r>
            <a:r>
              <a:rPr lang="zh-CN" altLang="en-US" sz="2800" smtClean="0">
                <a:solidFill>
                  <a:schemeClr val="tx2"/>
                </a:solidFill>
              </a:rPr>
              <a:t>实现简单，系统开销小</a:t>
            </a:r>
            <a:r>
              <a:rPr lang="zh-CN" altLang="en-US" sz="2800" smtClean="0"/>
              <a:t>，常用于批处理系统；但不利于处理紧急任务，故实时、分时系统不宜采用。</a:t>
            </a:r>
          </a:p>
          <a:p>
            <a:pPr eaLnBrk="1" hangingPunct="1">
              <a:lnSpc>
                <a:spcPct val="115000"/>
              </a:lnSpc>
              <a:spcBef>
                <a:spcPct val="0"/>
              </a:spcBef>
            </a:pPr>
            <a:r>
              <a:rPr lang="zh-CN" altLang="en-US" sz="2800" smtClean="0">
                <a:solidFill>
                  <a:schemeClr val="folHlink"/>
                </a:solidFill>
              </a:rPr>
              <a:t>抢占方式</a:t>
            </a:r>
            <a:r>
              <a:rPr lang="en-US" altLang="zh-CN" sz="2800" smtClean="0">
                <a:solidFill>
                  <a:schemeClr val="folHlink"/>
                </a:solidFill>
              </a:rPr>
              <a:t>:</a:t>
            </a:r>
            <a:r>
              <a:rPr lang="en-US" altLang="zh-CN" sz="2800" smtClean="0"/>
              <a:t> </a:t>
            </a:r>
            <a:r>
              <a:rPr lang="zh-CN" altLang="en-US" sz="2800" smtClean="0"/>
              <a:t>允许调度程序根据某种原则（时间片、优先权、短进程优先），停止正在执行的进程，而将处理机重新分配给另一进程。</a:t>
            </a:r>
            <a:r>
              <a:rPr lang="zh-CN" altLang="en-US" sz="2800" smtClean="0">
                <a:solidFill>
                  <a:schemeClr val="tx2"/>
                </a:solidFill>
              </a:rPr>
              <a:t>有利于处理紧急任务</a:t>
            </a:r>
            <a:r>
              <a:rPr lang="zh-CN" altLang="en-US" sz="2800" smtClean="0"/>
              <a:t>，故实时与分时系统中常采用。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4339">
                                            <p:txEl>
                                              <p:pRg st="0" end="0"/>
                                            </p:txEl>
                                          </p:spTgt>
                                        </p:tgtEl>
                                        <p:attrNameLst>
                                          <p:attrName>style.visibility</p:attrName>
                                        </p:attrNameLst>
                                      </p:cBhvr>
                                      <p:to>
                                        <p:strVal val="visible"/>
                                      </p:to>
                                    </p:set>
                                    <p:anim calcmode="discrete" valueType="clr">
                                      <p:cBhvr override="childStyle">
                                        <p:cTn id="7" dur="80"/>
                                        <p:tgtEl>
                                          <p:spTgt spid="1433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33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433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4339">
                                            <p:txEl>
                                              <p:pRg st="1" end="1"/>
                                            </p:txEl>
                                          </p:spTgt>
                                        </p:tgtEl>
                                        <p:attrNameLst>
                                          <p:attrName>style.visibility</p:attrName>
                                        </p:attrNameLst>
                                      </p:cBhvr>
                                      <p:to>
                                        <p:strVal val="visible"/>
                                      </p:to>
                                    </p:set>
                                    <p:anim calcmode="discrete" valueType="clr">
                                      <p:cBhvr override="childStyle">
                                        <p:cTn id="14" dur="80"/>
                                        <p:tgtEl>
                                          <p:spTgt spid="1433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433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4339">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00200" y="601663"/>
            <a:ext cx="6019800" cy="519112"/>
          </a:xfrm>
        </p:spPr>
        <p:txBody>
          <a:bodyPr/>
          <a:lstStyle/>
          <a:p>
            <a:pPr eaLnBrk="1" hangingPunct="1"/>
            <a:r>
              <a:rPr lang="en-US" altLang="zh-CN" sz="3200" smtClean="0">
                <a:latin typeface="华文隶书" panose="02010800040101010101" pitchFamily="2" charset="-122"/>
              </a:rPr>
              <a:t>3</a:t>
            </a:r>
            <a:r>
              <a:rPr lang="zh-CN" altLang="en-US" sz="3200" smtClean="0">
                <a:latin typeface="华文隶书" panose="02010800040101010101" pitchFamily="2" charset="-122"/>
              </a:rPr>
              <a:t>、中级调度（中程</a:t>
            </a:r>
            <a:r>
              <a:rPr lang="en-US" altLang="zh-CN" sz="3200" smtClean="0">
                <a:latin typeface="华文隶书" panose="02010800040101010101" pitchFamily="2" charset="-122"/>
              </a:rPr>
              <a:t>/</a:t>
            </a:r>
            <a:r>
              <a:rPr lang="zh-CN" altLang="en-US" sz="3200" smtClean="0">
                <a:latin typeface="华文隶书" panose="02010800040101010101" pitchFamily="2" charset="-122"/>
              </a:rPr>
              <a:t>交换调度）</a:t>
            </a:r>
          </a:p>
        </p:txBody>
      </p:sp>
      <p:sp>
        <p:nvSpPr>
          <p:cNvPr id="33795" name="Text Box 3"/>
          <p:cNvSpPr txBox="1">
            <a:spLocks noChangeArrowheads="1"/>
          </p:cNvSpPr>
          <p:nvPr/>
        </p:nvSpPr>
        <p:spPr bwMode="auto">
          <a:xfrm>
            <a:off x="179388" y="1981200"/>
            <a:ext cx="882015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120000"/>
              </a:lnSpc>
              <a:buClr>
                <a:schemeClr val="folHlink"/>
              </a:buClr>
              <a:buSzPct val="60000"/>
              <a:buFont typeface="Wingdings" panose="05000000000000000000" pitchFamily="2" charset="2"/>
              <a:buNone/>
            </a:pPr>
            <a:r>
              <a:rPr lang="zh-CN" altLang="en-US" sz="3200" b="1">
                <a:latin typeface="Times New Roman" panose="02020603050405020304" pitchFamily="18" charset="0"/>
                <a:ea typeface="楷体_GB2312" pitchFamily="1" charset="-122"/>
                <a:sym typeface="Symbol" panose="05050102010706020507" pitchFamily="18" charset="2"/>
              </a:rPr>
              <a:t>        在内存和外存对换区之间按照给定的原则和策略</a:t>
            </a:r>
            <a:r>
              <a:rPr lang="zh-CN" altLang="en-US" sz="3200" b="1">
                <a:solidFill>
                  <a:schemeClr val="folHlink"/>
                </a:solidFill>
                <a:latin typeface="Times New Roman" panose="02020603050405020304" pitchFamily="18" charset="0"/>
                <a:ea typeface="楷体_GB2312" pitchFamily="1" charset="-122"/>
                <a:sym typeface="Symbol" panose="05050102010706020507" pitchFamily="18" charset="2"/>
              </a:rPr>
              <a:t>选择进程对换</a:t>
            </a:r>
            <a:r>
              <a:rPr lang="zh-CN" altLang="en-US" sz="3200" b="1">
                <a:latin typeface="Times New Roman" panose="02020603050405020304" pitchFamily="18" charset="0"/>
                <a:ea typeface="楷体_GB2312" pitchFamily="1" charset="-122"/>
                <a:sym typeface="Symbol" panose="05050102010706020507" pitchFamily="18" charset="2"/>
              </a:rPr>
              <a:t>，以解决内存紧张问题，从而提高内存的利用率和系统吞吐量，常用于分时系统或具有虚拟存储器的系统中。</a:t>
            </a:r>
          </a:p>
          <a:p>
            <a:pPr eaLnBrk="1" hangingPunct="1">
              <a:lnSpc>
                <a:spcPct val="120000"/>
              </a:lnSpc>
            </a:pPr>
            <a:endParaRPr lang="zh-CN" altLang="en-US" sz="3200" b="1">
              <a:latin typeface="Times New Roman" panose="02020603050405020304" pitchFamily="18" charset="0"/>
              <a:ea typeface="楷体_GB2312" pitchFamily="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95400" y="484188"/>
            <a:ext cx="6248400" cy="576262"/>
          </a:xfrm>
        </p:spPr>
        <p:txBody>
          <a:bodyPr/>
          <a:lstStyle/>
          <a:p>
            <a:pPr eaLnBrk="1" hangingPunct="1"/>
            <a:r>
              <a:rPr lang="zh-CN" altLang="en-US" sz="3200" smtClean="0">
                <a:latin typeface="华文隶书" panose="02010800040101010101" pitchFamily="2" charset="-122"/>
              </a:rPr>
              <a:t>二、</a:t>
            </a:r>
            <a:r>
              <a:rPr lang="zh-CN" altLang="en-US" sz="3200" smtClean="0"/>
              <a:t>调度队列模型</a:t>
            </a:r>
          </a:p>
        </p:txBody>
      </p:sp>
      <p:sp>
        <p:nvSpPr>
          <p:cNvPr id="34819" name="Rectangle 3"/>
          <p:cNvSpPr>
            <a:spLocks noGrp="1" noChangeArrowheads="1"/>
          </p:cNvSpPr>
          <p:nvPr>
            <p:ph idx="1"/>
          </p:nvPr>
        </p:nvSpPr>
        <p:spPr>
          <a:xfrm>
            <a:off x="250825" y="1828800"/>
            <a:ext cx="8642350" cy="3733800"/>
          </a:xfrm>
        </p:spPr>
        <p:txBody>
          <a:bodyPr/>
          <a:lstStyle/>
          <a:p>
            <a:pPr eaLnBrk="1" hangingPunct="1">
              <a:lnSpc>
                <a:spcPct val="110000"/>
              </a:lnSpc>
              <a:buClr>
                <a:schemeClr val="accent1"/>
              </a:buClr>
              <a:buFont typeface="Arial" panose="020B0604020202020204" pitchFamily="34" charset="0"/>
              <a:buNone/>
            </a:pPr>
            <a:r>
              <a:rPr lang="zh-CN" altLang="en-US" smtClean="0">
                <a:solidFill>
                  <a:schemeClr val="bg2"/>
                </a:solidFill>
              </a:rPr>
              <a:t>    在</a:t>
            </a:r>
            <a:r>
              <a:rPr lang="en-US" altLang="zh-CN" smtClean="0">
                <a:solidFill>
                  <a:schemeClr val="bg2"/>
                </a:solidFill>
              </a:rPr>
              <a:t>OS</a:t>
            </a:r>
            <a:r>
              <a:rPr lang="zh-CN" altLang="en-US" smtClean="0">
                <a:solidFill>
                  <a:schemeClr val="bg2"/>
                </a:solidFill>
              </a:rPr>
              <a:t>中的任何一种调度中，都将涉及到</a:t>
            </a:r>
            <a:r>
              <a:rPr lang="zh-CN" altLang="en-US" smtClean="0">
                <a:solidFill>
                  <a:schemeClr val="folHlink"/>
                </a:solidFill>
              </a:rPr>
              <a:t>进程队列</a:t>
            </a:r>
            <a:r>
              <a:rPr lang="zh-CN" altLang="en-US" smtClean="0">
                <a:solidFill>
                  <a:schemeClr val="bg2"/>
                </a:solidFill>
              </a:rPr>
              <a:t>，由此形成了三种类型的调度队列模型。</a:t>
            </a:r>
          </a:p>
          <a:p>
            <a:pPr lvl="1" eaLnBrk="1" hangingPunct="1">
              <a:lnSpc>
                <a:spcPct val="110000"/>
              </a:lnSpc>
            </a:pPr>
            <a:r>
              <a:rPr lang="zh-CN" altLang="en-US" smtClean="0">
                <a:solidFill>
                  <a:schemeClr val="bg2"/>
                </a:solidFill>
                <a:hlinkClick r:id="rId2" action="ppaction://hlinksldjump"/>
              </a:rPr>
              <a:t>仅有进程调度的调度队列模型</a:t>
            </a:r>
            <a:endParaRPr lang="zh-CN" altLang="en-US" smtClean="0">
              <a:solidFill>
                <a:schemeClr val="bg2"/>
              </a:solidFill>
            </a:endParaRPr>
          </a:p>
          <a:p>
            <a:pPr lvl="1" eaLnBrk="1" hangingPunct="1">
              <a:lnSpc>
                <a:spcPct val="110000"/>
              </a:lnSpc>
            </a:pPr>
            <a:r>
              <a:rPr lang="zh-CN" altLang="en-US" smtClean="0">
                <a:solidFill>
                  <a:schemeClr val="bg2"/>
                </a:solidFill>
                <a:hlinkClick r:id="rId3" action="ppaction://hlinksldjump"/>
              </a:rPr>
              <a:t>具有高级和低级调度的调度队列模型</a:t>
            </a:r>
            <a:endParaRPr lang="zh-CN" altLang="en-US" smtClean="0">
              <a:solidFill>
                <a:schemeClr val="bg2"/>
              </a:solidFill>
            </a:endParaRPr>
          </a:p>
          <a:p>
            <a:pPr lvl="1" eaLnBrk="1" hangingPunct="1">
              <a:lnSpc>
                <a:spcPct val="110000"/>
              </a:lnSpc>
            </a:pPr>
            <a:r>
              <a:rPr lang="zh-CN" altLang="en-US" smtClean="0">
                <a:solidFill>
                  <a:schemeClr val="bg2"/>
                </a:solidFill>
                <a:hlinkClick r:id="rId4" action="ppaction://hlinksldjump"/>
              </a:rPr>
              <a:t>同时具有三级调度的调度队列模型</a:t>
            </a:r>
            <a:endParaRPr lang="zh-CN" altLang="en-US" smtClean="0">
              <a:solidFill>
                <a:schemeClr val="bg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z="3200" smtClean="0">
                <a:latin typeface="楷体_GB2312" pitchFamily="1" charset="-122"/>
              </a:rPr>
              <a:t>1</a:t>
            </a:r>
            <a:r>
              <a:rPr lang="zh-CN" altLang="en-US" sz="3200" smtClean="0">
                <a:latin typeface="楷体_GB2312" pitchFamily="1" charset="-122"/>
              </a:rPr>
              <a:t>、仅有进程调度的调度队列模型</a:t>
            </a:r>
          </a:p>
        </p:txBody>
      </p:sp>
      <p:graphicFrame>
        <p:nvGraphicFramePr>
          <p:cNvPr id="17411" name="Group 3"/>
          <p:cNvGraphicFramePr>
            <a:graphicFrameLocks noGrp="1"/>
          </p:cNvGraphicFramePr>
          <p:nvPr/>
        </p:nvGraphicFramePr>
        <p:xfrm>
          <a:off x="1905000" y="2667000"/>
          <a:ext cx="3657600" cy="533400"/>
        </p:xfrm>
        <a:graphic>
          <a:graphicData uri="http://schemas.openxmlformats.org/drawingml/2006/table">
            <a:tbl>
              <a:tblPr/>
              <a:tblGrid>
                <a:gridCol w="304800"/>
                <a:gridCol w="457200"/>
                <a:gridCol w="381000"/>
                <a:gridCol w="457200"/>
                <a:gridCol w="457200"/>
                <a:gridCol w="457200"/>
                <a:gridCol w="381000"/>
                <a:gridCol w="381000"/>
                <a:gridCol w="381000"/>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绪</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433" name="Group 25"/>
          <p:cNvGraphicFramePr>
            <a:graphicFrameLocks noGrp="1"/>
          </p:cNvGraphicFramePr>
          <p:nvPr/>
        </p:nvGraphicFramePr>
        <p:xfrm>
          <a:off x="1981200" y="4114800"/>
          <a:ext cx="3657600" cy="533400"/>
        </p:xfrm>
        <a:graphic>
          <a:graphicData uri="http://schemas.openxmlformats.org/drawingml/2006/table">
            <a:tbl>
              <a:tblPr/>
              <a:tblGrid>
                <a:gridCol w="304800"/>
                <a:gridCol w="457200"/>
                <a:gridCol w="381000"/>
                <a:gridCol w="457200"/>
                <a:gridCol w="457200"/>
                <a:gridCol w="457200"/>
                <a:gridCol w="381000"/>
                <a:gridCol w="381000"/>
                <a:gridCol w="381000"/>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塞</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84" name="Text Box 46"/>
          <p:cNvSpPr txBox="1">
            <a:spLocks noChangeArrowheads="1"/>
          </p:cNvSpPr>
          <p:nvPr/>
        </p:nvSpPr>
        <p:spPr bwMode="auto">
          <a:xfrm>
            <a:off x="5562600" y="2514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b="1">
                <a:solidFill>
                  <a:schemeClr val="folHlink"/>
                </a:solidFill>
                <a:ea typeface="楷体_GB2312" pitchFamily="1" charset="-122"/>
              </a:rPr>
              <a:t>进程调度</a:t>
            </a:r>
          </a:p>
        </p:txBody>
      </p:sp>
      <p:sp>
        <p:nvSpPr>
          <p:cNvPr id="35885" name="Text Box 47"/>
          <p:cNvSpPr txBox="1">
            <a:spLocks noChangeArrowheads="1"/>
          </p:cNvSpPr>
          <p:nvPr/>
        </p:nvSpPr>
        <p:spPr bwMode="auto">
          <a:xfrm>
            <a:off x="3657600" y="18288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b="1">
                <a:ea typeface="楷体_GB2312" pitchFamily="1" charset="-122"/>
              </a:rPr>
              <a:t>时间片完</a:t>
            </a:r>
          </a:p>
        </p:txBody>
      </p:sp>
      <p:sp>
        <p:nvSpPr>
          <p:cNvPr id="35886" name="Line 48"/>
          <p:cNvSpPr>
            <a:spLocks noChangeShapeType="1"/>
          </p:cNvSpPr>
          <p:nvPr/>
        </p:nvSpPr>
        <p:spPr bwMode="auto">
          <a:xfrm>
            <a:off x="5562600" y="2895600"/>
            <a:ext cx="1143000" cy="1588"/>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5887" name="Group 49"/>
          <p:cNvGrpSpPr>
            <a:grpSpLocks/>
          </p:cNvGrpSpPr>
          <p:nvPr/>
        </p:nvGrpSpPr>
        <p:grpSpPr bwMode="auto">
          <a:xfrm>
            <a:off x="0" y="2133600"/>
            <a:ext cx="9144000" cy="2286000"/>
            <a:chOff x="0" y="0"/>
            <a:chExt cx="5280" cy="1440"/>
          </a:xfrm>
        </p:grpSpPr>
        <p:sp>
          <p:nvSpPr>
            <p:cNvPr id="35888" name="Line 50"/>
            <p:cNvSpPr>
              <a:spLocks noChangeShapeType="1"/>
            </p:cNvSpPr>
            <p:nvPr/>
          </p:nvSpPr>
          <p:spPr bwMode="auto">
            <a:xfrm>
              <a:off x="720" y="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9" name="Oval 51"/>
            <p:cNvSpPr>
              <a:spLocks noChangeArrowheads="1"/>
            </p:cNvSpPr>
            <p:nvPr/>
          </p:nvSpPr>
          <p:spPr bwMode="auto">
            <a:xfrm>
              <a:off x="3888" y="288"/>
              <a:ext cx="768" cy="432"/>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CPU</a:t>
              </a:r>
            </a:p>
          </p:txBody>
        </p:sp>
        <p:sp>
          <p:nvSpPr>
            <p:cNvPr id="35890" name="Line 52"/>
            <p:cNvSpPr>
              <a:spLocks noChangeShapeType="1"/>
            </p:cNvSpPr>
            <p:nvPr/>
          </p:nvSpPr>
          <p:spPr bwMode="auto">
            <a:xfrm>
              <a:off x="4656" y="480"/>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1" name="Line 53"/>
            <p:cNvSpPr>
              <a:spLocks noChangeShapeType="1"/>
            </p:cNvSpPr>
            <p:nvPr/>
          </p:nvSpPr>
          <p:spPr bwMode="auto">
            <a:xfrm>
              <a:off x="144" y="528"/>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2" name="Line 54"/>
            <p:cNvSpPr>
              <a:spLocks noChangeShapeType="1"/>
            </p:cNvSpPr>
            <p:nvPr/>
          </p:nvSpPr>
          <p:spPr bwMode="auto">
            <a:xfrm flipV="1">
              <a:off x="4272"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3" name="Line 55"/>
            <p:cNvSpPr>
              <a:spLocks noChangeShapeType="1"/>
            </p:cNvSpPr>
            <p:nvPr/>
          </p:nvSpPr>
          <p:spPr bwMode="auto">
            <a:xfrm>
              <a:off x="720" y="0"/>
              <a:ext cx="35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4" name="Line 56"/>
            <p:cNvSpPr>
              <a:spLocks noChangeShapeType="1"/>
            </p:cNvSpPr>
            <p:nvPr/>
          </p:nvSpPr>
          <p:spPr bwMode="auto">
            <a:xfrm>
              <a:off x="720" y="48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5" name="Line 57"/>
            <p:cNvSpPr>
              <a:spLocks noChangeShapeType="1"/>
            </p:cNvSpPr>
            <p:nvPr/>
          </p:nvSpPr>
          <p:spPr bwMode="auto">
            <a:xfrm>
              <a:off x="4272" y="720"/>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6" name="Line 58"/>
            <p:cNvSpPr>
              <a:spLocks noChangeShapeType="1"/>
            </p:cNvSpPr>
            <p:nvPr/>
          </p:nvSpPr>
          <p:spPr bwMode="auto">
            <a:xfrm flipH="1">
              <a:off x="2880" y="1440"/>
              <a:ext cx="13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7" name="Line 59"/>
            <p:cNvSpPr>
              <a:spLocks noChangeShapeType="1"/>
            </p:cNvSpPr>
            <p:nvPr/>
          </p:nvSpPr>
          <p:spPr bwMode="auto">
            <a:xfrm flipH="1">
              <a:off x="576" y="144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8" name="Line 60"/>
            <p:cNvSpPr>
              <a:spLocks noChangeShapeType="1"/>
            </p:cNvSpPr>
            <p:nvPr/>
          </p:nvSpPr>
          <p:spPr bwMode="auto">
            <a:xfrm flipV="1">
              <a:off x="576" y="624"/>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9" name="Line 61"/>
            <p:cNvSpPr>
              <a:spLocks noChangeShapeType="1"/>
            </p:cNvSpPr>
            <p:nvPr/>
          </p:nvSpPr>
          <p:spPr bwMode="auto">
            <a:xfrm>
              <a:off x="576" y="624"/>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900" name="Text Box 62"/>
            <p:cNvSpPr txBox="1">
              <a:spLocks noChangeArrowheads="1"/>
            </p:cNvSpPr>
            <p:nvPr/>
          </p:nvSpPr>
          <p:spPr bwMode="auto">
            <a:xfrm>
              <a:off x="4512" y="240"/>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b="1">
                  <a:ea typeface="楷体_GB2312" pitchFamily="1" charset="-122"/>
                </a:rPr>
                <a:t>进程完成</a:t>
              </a:r>
            </a:p>
          </p:txBody>
        </p:sp>
        <p:sp>
          <p:nvSpPr>
            <p:cNvPr id="35901" name="Text Box 63"/>
            <p:cNvSpPr txBox="1">
              <a:spLocks noChangeArrowheads="1"/>
            </p:cNvSpPr>
            <p:nvPr/>
          </p:nvSpPr>
          <p:spPr bwMode="auto">
            <a:xfrm>
              <a:off x="3264" y="1152"/>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ea typeface="楷体_GB2312" pitchFamily="1" charset="-122"/>
                </a:rPr>
                <a:t>等待事件</a:t>
              </a:r>
            </a:p>
          </p:txBody>
        </p:sp>
        <p:sp>
          <p:nvSpPr>
            <p:cNvPr id="35902" name="Text Box 64"/>
            <p:cNvSpPr txBox="1">
              <a:spLocks noChangeArrowheads="1"/>
            </p:cNvSpPr>
            <p:nvPr/>
          </p:nvSpPr>
          <p:spPr bwMode="auto">
            <a:xfrm>
              <a:off x="288" y="720"/>
              <a:ext cx="33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lang="zh-CN" altLang="en-US" sz="2000" b="1">
                  <a:ea typeface="楷体_GB2312" pitchFamily="1" charset="-122"/>
                </a:rPr>
                <a:t>事</a:t>
              </a:r>
            </a:p>
            <a:p>
              <a:pPr eaLnBrk="1" hangingPunct="1">
                <a:lnSpc>
                  <a:spcPct val="80000"/>
                </a:lnSpc>
              </a:pPr>
              <a:r>
                <a:rPr lang="zh-CN" altLang="en-US" sz="2000" b="1">
                  <a:ea typeface="楷体_GB2312" pitchFamily="1" charset="-122"/>
                </a:rPr>
                <a:t>件</a:t>
              </a:r>
            </a:p>
            <a:p>
              <a:pPr eaLnBrk="1" hangingPunct="1">
                <a:lnSpc>
                  <a:spcPct val="80000"/>
                </a:lnSpc>
              </a:pPr>
              <a:r>
                <a:rPr lang="zh-CN" altLang="en-US" sz="2000" b="1">
                  <a:ea typeface="楷体_GB2312" pitchFamily="1" charset="-122"/>
                </a:rPr>
                <a:t>出</a:t>
              </a:r>
            </a:p>
            <a:p>
              <a:pPr eaLnBrk="1" hangingPunct="1">
                <a:lnSpc>
                  <a:spcPct val="80000"/>
                </a:lnSpc>
              </a:pPr>
              <a:r>
                <a:rPr lang="zh-CN" altLang="en-US" sz="2000" b="1">
                  <a:ea typeface="楷体_GB2312" pitchFamily="1" charset="-122"/>
                </a:rPr>
                <a:t>现</a:t>
              </a:r>
            </a:p>
          </p:txBody>
        </p:sp>
        <p:sp>
          <p:nvSpPr>
            <p:cNvPr id="35903" name="Text Box 65"/>
            <p:cNvSpPr txBox="1">
              <a:spLocks noChangeArrowheads="1"/>
            </p:cNvSpPr>
            <p:nvPr/>
          </p:nvSpPr>
          <p:spPr bwMode="auto">
            <a:xfrm>
              <a:off x="0" y="288"/>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b="1">
                  <a:ea typeface="楷体_GB2312" pitchFamily="1" charset="-122"/>
                </a:rPr>
                <a:t>交互用户</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z="3200" smtClean="0">
                <a:latin typeface="楷体_GB2312" pitchFamily="1" charset="-122"/>
              </a:rPr>
              <a:t>2</a:t>
            </a:r>
            <a:r>
              <a:rPr lang="zh-CN" altLang="en-US" sz="3200" smtClean="0">
                <a:latin typeface="楷体_GB2312" pitchFamily="1" charset="-122"/>
              </a:rPr>
              <a:t>、具有高级和低级调度的调度队列模型</a:t>
            </a:r>
          </a:p>
        </p:txBody>
      </p:sp>
      <p:graphicFrame>
        <p:nvGraphicFramePr>
          <p:cNvPr id="18435" name="Group 3"/>
          <p:cNvGraphicFramePr>
            <a:graphicFrameLocks noGrp="1"/>
          </p:cNvGraphicFramePr>
          <p:nvPr/>
        </p:nvGraphicFramePr>
        <p:xfrm>
          <a:off x="1905000" y="2667000"/>
          <a:ext cx="3657600" cy="533400"/>
        </p:xfrm>
        <a:graphic>
          <a:graphicData uri="http://schemas.openxmlformats.org/drawingml/2006/table">
            <a:tbl>
              <a:tblPr/>
              <a:tblGrid>
                <a:gridCol w="304800"/>
                <a:gridCol w="457200"/>
                <a:gridCol w="381000"/>
                <a:gridCol w="457200"/>
                <a:gridCol w="457200"/>
                <a:gridCol w="457200"/>
                <a:gridCol w="381000"/>
                <a:gridCol w="381000"/>
                <a:gridCol w="381000"/>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绪</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457" name="Group 25"/>
          <p:cNvGraphicFramePr>
            <a:graphicFrameLocks noGrp="1"/>
          </p:cNvGraphicFramePr>
          <p:nvPr/>
        </p:nvGraphicFramePr>
        <p:xfrm>
          <a:off x="1981200" y="3581400"/>
          <a:ext cx="3657600" cy="533400"/>
        </p:xfrm>
        <a:graphic>
          <a:graphicData uri="http://schemas.openxmlformats.org/drawingml/2006/table">
            <a:tbl>
              <a:tblPr/>
              <a:tblGrid>
                <a:gridCol w="304800"/>
                <a:gridCol w="457200"/>
                <a:gridCol w="381000"/>
                <a:gridCol w="457200"/>
                <a:gridCol w="457200"/>
                <a:gridCol w="457200"/>
                <a:gridCol w="381000"/>
                <a:gridCol w="381000"/>
                <a:gridCol w="381000"/>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塞</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rPr>
                        <a:t>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908" name="Text Box 46"/>
          <p:cNvSpPr txBox="1">
            <a:spLocks noChangeArrowheads="1"/>
          </p:cNvSpPr>
          <p:nvPr/>
        </p:nvSpPr>
        <p:spPr bwMode="auto">
          <a:xfrm>
            <a:off x="3657600" y="18288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b="1">
                <a:ea typeface="楷体_GB2312" pitchFamily="1" charset="-122"/>
              </a:rPr>
              <a:t>时间片完</a:t>
            </a:r>
          </a:p>
        </p:txBody>
      </p:sp>
      <p:graphicFrame>
        <p:nvGraphicFramePr>
          <p:cNvPr id="18479" name="Group 47"/>
          <p:cNvGraphicFramePr>
            <a:graphicFrameLocks noGrp="1"/>
          </p:cNvGraphicFramePr>
          <p:nvPr/>
        </p:nvGraphicFramePr>
        <p:xfrm>
          <a:off x="1905000" y="4495800"/>
          <a:ext cx="3657600" cy="533400"/>
        </p:xfrm>
        <a:graphic>
          <a:graphicData uri="http://schemas.openxmlformats.org/drawingml/2006/table">
            <a:tbl>
              <a:tblPr/>
              <a:tblGrid>
                <a:gridCol w="304800"/>
                <a:gridCol w="457200"/>
                <a:gridCol w="381000"/>
                <a:gridCol w="457200"/>
                <a:gridCol w="457200"/>
                <a:gridCol w="457200"/>
                <a:gridCol w="381000"/>
                <a:gridCol w="381000"/>
                <a:gridCol w="381000"/>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501" name="Group 69"/>
          <p:cNvGraphicFramePr>
            <a:graphicFrameLocks noGrp="1"/>
          </p:cNvGraphicFramePr>
          <p:nvPr/>
        </p:nvGraphicFramePr>
        <p:xfrm>
          <a:off x="1905000" y="5715000"/>
          <a:ext cx="3657600" cy="517525"/>
        </p:xfrm>
        <a:graphic>
          <a:graphicData uri="http://schemas.openxmlformats.org/drawingml/2006/table">
            <a:tbl>
              <a:tblPr/>
              <a:tblGrid>
                <a:gridCol w="304800"/>
                <a:gridCol w="457200"/>
                <a:gridCol w="381000"/>
                <a:gridCol w="457200"/>
                <a:gridCol w="457200"/>
                <a:gridCol w="457200"/>
                <a:gridCol w="381000"/>
                <a:gridCol w="381000"/>
                <a:gridCol w="381000"/>
              </a:tblGrid>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marT="45618" marB="45618"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523" name="Group 91"/>
          <p:cNvGraphicFramePr>
            <a:graphicFrameLocks noGrp="1"/>
          </p:cNvGraphicFramePr>
          <p:nvPr/>
        </p:nvGraphicFramePr>
        <p:xfrm>
          <a:off x="0" y="2636838"/>
          <a:ext cx="1219200" cy="487362"/>
        </p:xfrm>
        <a:graphic>
          <a:graphicData uri="http://schemas.openxmlformats.org/drawingml/2006/table">
            <a:tbl>
              <a:tblPr/>
              <a:tblGrid>
                <a:gridCol w="250825"/>
                <a:gridCol w="323850"/>
                <a:gridCol w="320675"/>
                <a:gridCol w="323850"/>
              </a:tblGrid>
              <a:tr h="48736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后</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962" name="Line 103"/>
          <p:cNvSpPr>
            <a:spLocks noChangeShapeType="1"/>
          </p:cNvSpPr>
          <p:nvPr/>
        </p:nvSpPr>
        <p:spPr bwMode="auto">
          <a:xfrm flipH="1">
            <a:off x="1447800" y="6019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63" name="Text Box 104"/>
          <p:cNvSpPr txBox="1">
            <a:spLocks noChangeArrowheads="1"/>
          </p:cNvSpPr>
          <p:nvPr/>
        </p:nvSpPr>
        <p:spPr bwMode="auto">
          <a:xfrm>
            <a:off x="2590800" y="51816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a:t>
            </a:r>
            <a:endParaRPr lang="en-US" altLang="zh-CN"/>
          </a:p>
        </p:txBody>
      </p:sp>
      <p:grpSp>
        <p:nvGrpSpPr>
          <p:cNvPr id="36964" name="Group 105"/>
          <p:cNvGrpSpPr>
            <a:grpSpLocks/>
          </p:cNvGrpSpPr>
          <p:nvPr/>
        </p:nvGrpSpPr>
        <p:grpSpPr bwMode="auto">
          <a:xfrm>
            <a:off x="914400" y="2057400"/>
            <a:ext cx="8001000" cy="3962400"/>
            <a:chOff x="0" y="0"/>
            <a:chExt cx="5040" cy="2496"/>
          </a:xfrm>
        </p:grpSpPr>
        <p:sp>
          <p:nvSpPr>
            <p:cNvPr id="36966" name="Line 106"/>
            <p:cNvSpPr>
              <a:spLocks noChangeShapeType="1"/>
            </p:cNvSpPr>
            <p:nvPr/>
          </p:nvSpPr>
          <p:spPr bwMode="auto">
            <a:xfrm>
              <a:off x="192" y="576"/>
              <a:ext cx="480" cy="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6967" name="Group 107"/>
            <p:cNvGrpSpPr>
              <a:grpSpLocks/>
            </p:cNvGrpSpPr>
            <p:nvPr/>
          </p:nvGrpSpPr>
          <p:grpSpPr bwMode="auto">
            <a:xfrm>
              <a:off x="480" y="48"/>
              <a:ext cx="3552" cy="480"/>
              <a:chOff x="0" y="0"/>
              <a:chExt cx="3552" cy="480"/>
            </a:xfrm>
          </p:grpSpPr>
          <p:sp>
            <p:nvSpPr>
              <p:cNvPr id="36989" name="Line 108"/>
              <p:cNvSpPr>
                <a:spLocks noChangeShapeType="1"/>
              </p:cNvSpPr>
              <p:nvPr/>
            </p:nvSpPr>
            <p:spPr bwMode="auto">
              <a:xfrm>
                <a:off x="0" y="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90" name="Line 109"/>
              <p:cNvSpPr>
                <a:spLocks noChangeShapeType="1"/>
              </p:cNvSpPr>
              <p:nvPr/>
            </p:nvSpPr>
            <p:spPr bwMode="auto">
              <a:xfrm flipV="1">
                <a:off x="3552"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91" name="Line 110"/>
              <p:cNvSpPr>
                <a:spLocks noChangeShapeType="1"/>
              </p:cNvSpPr>
              <p:nvPr/>
            </p:nvSpPr>
            <p:spPr bwMode="auto">
              <a:xfrm>
                <a:off x="0" y="0"/>
                <a:ext cx="35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92" name="Line 111"/>
              <p:cNvSpPr>
                <a:spLocks noChangeShapeType="1"/>
              </p:cNvSpPr>
              <p:nvPr/>
            </p:nvSpPr>
            <p:spPr bwMode="auto">
              <a:xfrm>
                <a:off x="0" y="48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6968" name="Group 112"/>
            <p:cNvGrpSpPr>
              <a:grpSpLocks/>
            </p:cNvGrpSpPr>
            <p:nvPr/>
          </p:nvGrpSpPr>
          <p:grpSpPr bwMode="auto">
            <a:xfrm>
              <a:off x="2928" y="288"/>
              <a:ext cx="2112" cy="480"/>
              <a:chOff x="0" y="0"/>
              <a:chExt cx="2112" cy="480"/>
            </a:xfrm>
          </p:grpSpPr>
          <p:sp>
            <p:nvSpPr>
              <p:cNvPr id="36984" name="Text Box 113"/>
              <p:cNvSpPr txBox="1">
                <a:spLocks noChangeArrowheads="1"/>
              </p:cNvSpPr>
              <p:nvPr/>
            </p:nvSpPr>
            <p:spPr bwMode="auto">
              <a:xfrm>
                <a:off x="0" y="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b="1">
                    <a:solidFill>
                      <a:schemeClr val="folHlink"/>
                    </a:solidFill>
                    <a:ea typeface="楷体_GB2312" pitchFamily="1" charset="-122"/>
                  </a:rPr>
                  <a:t>进程调度</a:t>
                </a:r>
              </a:p>
            </p:txBody>
          </p:sp>
          <p:sp>
            <p:nvSpPr>
              <p:cNvPr id="36985" name="Oval 114"/>
              <p:cNvSpPr>
                <a:spLocks noChangeArrowheads="1"/>
              </p:cNvSpPr>
              <p:nvPr/>
            </p:nvSpPr>
            <p:spPr bwMode="auto">
              <a:xfrm>
                <a:off x="720" y="48"/>
                <a:ext cx="768" cy="432"/>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CPU</a:t>
                </a:r>
              </a:p>
            </p:txBody>
          </p:sp>
          <p:sp>
            <p:nvSpPr>
              <p:cNvPr id="36986" name="Line 115"/>
              <p:cNvSpPr>
                <a:spLocks noChangeShapeType="1"/>
              </p:cNvSpPr>
              <p:nvPr/>
            </p:nvSpPr>
            <p:spPr bwMode="auto">
              <a:xfrm>
                <a:off x="0" y="240"/>
                <a:ext cx="720" cy="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87" name="Line 116"/>
              <p:cNvSpPr>
                <a:spLocks noChangeShapeType="1"/>
              </p:cNvSpPr>
              <p:nvPr/>
            </p:nvSpPr>
            <p:spPr bwMode="auto">
              <a:xfrm>
                <a:off x="1488" y="240"/>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88" name="Text Box 117"/>
              <p:cNvSpPr txBox="1">
                <a:spLocks noChangeArrowheads="1"/>
              </p:cNvSpPr>
              <p:nvPr/>
            </p:nvSpPr>
            <p:spPr bwMode="auto">
              <a:xfrm>
                <a:off x="1344" y="0"/>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b="1">
                    <a:ea typeface="楷体_GB2312" pitchFamily="1" charset="-122"/>
                  </a:rPr>
                  <a:t>进程完成</a:t>
                </a:r>
              </a:p>
            </p:txBody>
          </p:sp>
        </p:grpSp>
        <p:grpSp>
          <p:nvGrpSpPr>
            <p:cNvPr id="36969" name="Group 118"/>
            <p:cNvGrpSpPr>
              <a:grpSpLocks/>
            </p:cNvGrpSpPr>
            <p:nvPr/>
          </p:nvGrpSpPr>
          <p:grpSpPr bwMode="auto">
            <a:xfrm>
              <a:off x="0" y="672"/>
              <a:ext cx="672" cy="1824"/>
              <a:chOff x="0" y="0"/>
              <a:chExt cx="672" cy="1824"/>
            </a:xfrm>
          </p:grpSpPr>
          <p:sp>
            <p:nvSpPr>
              <p:cNvPr id="36979" name="Line 119"/>
              <p:cNvSpPr>
                <a:spLocks noChangeShapeType="1"/>
              </p:cNvSpPr>
              <p:nvPr/>
            </p:nvSpPr>
            <p:spPr bwMode="auto">
              <a:xfrm flipH="1">
                <a:off x="336" y="43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80" name="Line 120"/>
              <p:cNvSpPr>
                <a:spLocks noChangeShapeType="1"/>
              </p:cNvSpPr>
              <p:nvPr/>
            </p:nvSpPr>
            <p:spPr bwMode="auto">
              <a:xfrm flipV="1">
                <a:off x="336" y="0"/>
                <a:ext cx="0" cy="18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81" name="Line 121"/>
              <p:cNvSpPr>
                <a:spLocks noChangeShapeType="1"/>
              </p:cNvSpPr>
              <p:nvPr/>
            </p:nvSpPr>
            <p:spPr bwMode="auto">
              <a:xfrm>
                <a:off x="336" y="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82" name="Text Box 122"/>
              <p:cNvSpPr txBox="1">
                <a:spLocks noChangeArrowheads="1"/>
              </p:cNvSpPr>
              <p:nvPr/>
            </p:nvSpPr>
            <p:spPr bwMode="auto">
              <a:xfrm>
                <a:off x="0" y="432"/>
                <a:ext cx="33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lang="zh-CN" altLang="en-US" sz="2000" b="1">
                    <a:ea typeface="楷体_GB2312" pitchFamily="1" charset="-122"/>
                  </a:rPr>
                  <a:t>事</a:t>
                </a:r>
              </a:p>
              <a:p>
                <a:pPr eaLnBrk="1" hangingPunct="1">
                  <a:lnSpc>
                    <a:spcPct val="80000"/>
                  </a:lnSpc>
                </a:pPr>
                <a:r>
                  <a:rPr lang="zh-CN" altLang="en-US" sz="2000" b="1">
                    <a:ea typeface="楷体_GB2312" pitchFamily="1" charset="-122"/>
                  </a:rPr>
                  <a:t>件</a:t>
                </a:r>
              </a:p>
              <a:p>
                <a:pPr eaLnBrk="1" hangingPunct="1">
                  <a:lnSpc>
                    <a:spcPct val="80000"/>
                  </a:lnSpc>
                </a:pPr>
                <a:r>
                  <a:rPr lang="zh-CN" altLang="en-US" sz="2000" b="1">
                    <a:ea typeface="楷体_GB2312" pitchFamily="1" charset="-122"/>
                  </a:rPr>
                  <a:t>出</a:t>
                </a:r>
              </a:p>
              <a:p>
                <a:pPr eaLnBrk="1" hangingPunct="1">
                  <a:lnSpc>
                    <a:spcPct val="80000"/>
                  </a:lnSpc>
                </a:pPr>
                <a:r>
                  <a:rPr lang="zh-CN" altLang="en-US" sz="2000" b="1">
                    <a:ea typeface="楷体_GB2312" pitchFamily="1" charset="-122"/>
                  </a:rPr>
                  <a:t>现</a:t>
                </a:r>
              </a:p>
            </p:txBody>
          </p:sp>
          <p:sp>
            <p:nvSpPr>
              <p:cNvPr id="36983" name="Line 123"/>
              <p:cNvSpPr>
                <a:spLocks noChangeShapeType="1"/>
              </p:cNvSpPr>
              <p:nvPr/>
            </p:nvSpPr>
            <p:spPr bwMode="auto">
              <a:xfrm flipH="1">
                <a:off x="336" y="10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970" name="Group 124"/>
            <p:cNvGrpSpPr>
              <a:grpSpLocks/>
            </p:cNvGrpSpPr>
            <p:nvPr/>
          </p:nvGrpSpPr>
          <p:grpSpPr bwMode="auto">
            <a:xfrm>
              <a:off x="2880" y="768"/>
              <a:ext cx="1152" cy="1680"/>
              <a:chOff x="0" y="0"/>
              <a:chExt cx="1152" cy="1680"/>
            </a:xfrm>
          </p:grpSpPr>
          <p:sp>
            <p:nvSpPr>
              <p:cNvPr id="36972" name="Line 125"/>
              <p:cNvSpPr>
                <a:spLocks noChangeShapeType="1"/>
              </p:cNvSpPr>
              <p:nvPr/>
            </p:nvSpPr>
            <p:spPr bwMode="auto">
              <a:xfrm flipH="1">
                <a:off x="1152" y="0"/>
                <a:ext cx="0" cy="1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73" name="Line 126"/>
              <p:cNvSpPr>
                <a:spLocks noChangeShapeType="1"/>
              </p:cNvSpPr>
              <p:nvPr/>
            </p:nvSpPr>
            <p:spPr bwMode="auto">
              <a:xfrm flipH="1">
                <a:off x="144" y="336"/>
                <a:ext cx="10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74" name="Text Box 127"/>
              <p:cNvSpPr txBox="1">
                <a:spLocks noChangeArrowheads="1"/>
              </p:cNvSpPr>
              <p:nvPr/>
            </p:nvSpPr>
            <p:spPr bwMode="auto">
              <a:xfrm>
                <a:off x="144" y="48"/>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ea typeface="楷体_GB2312" pitchFamily="1" charset="-122"/>
                  </a:rPr>
                  <a:t>等待事件</a:t>
                </a:r>
                <a:r>
                  <a:rPr lang="en-US" altLang="zh-CN" sz="2000" b="1">
                    <a:ea typeface="楷体_GB2312" pitchFamily="1" charset="-122"/>
                  </a:rPr>
                  <a:t>1</a:t>
                </a:r>
              </a:p>
            </p:txBody>
          </p:sp>
          <p:sp>
            <p:nvSpPr>
              <p:cNvPr id="36975" name="Text Box 128"/>
              <p:cNvSpPr txBox="1">
                <a:spLocks noChangeArrowheads="1"/>
              </p:cNvSpPr>
              <p:nvPr/>
            </p:nvSpPr>
            <p:spPr bwMode="auto">
              <a:xfrm>
                <a:off x="144" y="720"/>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ea typeface="楷体_GB2312" pitchFamily="1" charset="-122"/>
                  </a:rPr>
                  <a:t>等待事件</a:t>
                </a:r>
                <a:r>
                  <a:rPr lang="en-US" altLang="zh-CN" sz="2000" b="1">
                    <a:ea typeface="楷体_GB2312" pitchFamily="1" charset="-122"/>
                  </a:rPr>
                  <a:t>2</a:t>
                </a:r>
              </a:p>
            </p:txBody>
          </p:sp>
          <p:sp>
            <p:nvSpPr>
              <p:cNvPr id="36976" name="Line 129"/>
              <p:cNvSpPr>
                <a:spLocks noChangeShapeType="1"/>
              </p:cNvSpPr>
              <p:nvPr/>
            </p:nvSpPr>
            <p:spPr bwMode="auto">
              <a:xfrm flipH="1">
                <a:off x="48" y="912"/>
                <a:ext cx="11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77" name="Line 130"/>
              <p:cNvSpPr>
                <a:spLocks noChangeShapeType="1"/>
              </p:cNvSpPr>
              <p:nvPr/>
            </p:nvSpPr>
            <p:spPr bwMode="auto">
              <a:xfrm flipH="1" flipV="1">
                <a:off x="0" y="1680"/>
                <a:ext cx="11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78" name="Text Box 131"/>
              <p:cNvSpPr txBox="1">
                <a:spLocks noChangeArrowheads="1"/>
              </p:cNvSpPr>
              <p:nvPr/>
            </p:nvSpPr>
            <p:spPr bwMode="auto">
              <a:xfrm>
                <a:off x="144" y="1344"/>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ea typeface="楷体_GB2312" pitchFamily="1" charset="-122"/>
                  </a:rPr>
                  <a:t>等待事件</a:t>
                </a:r>
                <a:r>
                  <a:rPr lang="en-US" altLang="zh-CN" sz="2000" b="1">
                    <a:ea typeface="楷体_GB2312" pitchFamily="1" charset="-122"/>
                  </a:rPr>
                  <a:t>n</a:t>
                </a:r>
              </a:p>
            </p:txBody>
          </p:sp>
        </p:grpSp>
        <p:sp>
          <p:nvSpPr>
            <p:cNvPr id="36971" name="Text Box 132"/>
            <p:cNvSpPr txBox="1">
              <a:spLocks noChangeArrowheads="1"/>
            </p:cNvSpPr>
            <p:nvPr/>
          </p:nvSpPr>
          <p:spPr bwMode="auto">
            <a:xfrm>
              <a:off x="96" y="0"/>
              <a:ext cx="5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70000"/>
                </a:lnSpc>
              </a:pPr>
              <a:r>
                <a:rPr lang="zh-CN" altLang="en-US" sz="2000" b="1">
                  <a:solidFill>
                    <a:schemeClr val="folHlink"/>
                  </a:solidFill>
                  <a:ea typeface="楷体_GB2312" pitchFamily="1" charset="-122"/>
                </a:rPr>
                <a:t>作业调度</a:t>
              </a:r>
            </a:p>
          </p:txBody>
        </p:sp>
      </p:grpSp>
      <p:sp>
        <p:nvSpPr>
          <p:cNvPr id="36965" name="Line 133"/>
          <p:cNvSpPr>
            <a:spLocks noChangeShapeType="1"/>
          </p:cNvSpPr>
          <p:nvPr/>
        </p:nvSpPr>
        <p:spPr bwMode="auto">
          <a:xfrm>
            <a:off x="1447800" y="2514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36"/>
          <p:cNvSpPr>
            <a:spLocks noChangeArrowheads="1"/>
          </p:cNvSpPr>
          <p:nvPr/>
        </p:nvSpPr>
        <p:spPr bwMode="auto">
          <a:xfrm>
            <a:off x="2051050" y="1196975"/>
            <a:ext cx="1008063" cy="360363"/>
          </a:xfrm>
          <a:prstGeom prst="rect">
            <a:avLst/>
          </a:prstGeom>
          <a:solidFill>
            <a:srgbClr val="CC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sp>
        <p:nvSpPr>
          <p:cNvPr id="1028" name="Rectangle 137"/>
          <p:cNvSpPr>
            <a:spLocks noChangeArrowheads="1"/>
          </p:cNvSpPr>
          <p:nvPr/>
        </p:nvSpPr>
        <p:spPr bwMode="auto">
          <a:xfrm>
            <a:off x="6011863" y="2060575"/>
            <a:ext cx="936625" cy="360363"/>
          </a:xfrm>
          <a:prstGeom prst="rect">
            <a:avLst/>
          </a:prstGeom>
          <a:solidFill>
            <a:srgbClr val="CC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sp>
        <p:nvSpPr>
          <p:cNvPr id="1029" name="Rectangle 135"/>
          <p:cNvSpPr>
            <a:spLocks noChangeArrowheads="1"/>
          </p:cNvSpPr>
          <p:nvPr/>
        </p:nvSpPr>
        <p:spPr bwMode="auto">
          <a:xfrm>
            <a:off x="2916238" y="2852738"/>
            <a:ext cx="935037" cy="431800"/>
          </a:xfrm>
          <a:prstGeom prst="rect">
            <a:avLst/>
          </a:prstGeom>
          <a:solidFill>
            <a:srgbClr val="CCFFFF"/>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sp>
        <p:nvSpPr>
          <p:cNvPr id="1030" name="Rectangle 2"/>
          <p:cNvSpPr>
            <a:spLocks noGrp="1" noChangeArrowheads="1"/>
          </p:cNvSpPr>
          <p:nvPr>
            <p:ph type="title"/>
          </p:nvPr>
        </p:nvSpPr>
        <p:spPr/>
        <p:txBody>
          <a:bodyPr/>
          <a:lstStyle/>
          <a:p>
            <a:pPr eaLnBrk="1" hangingPunct="1"/>
            <a:r>
              <a:rPr lang="en-US" altLang="zh-CN" sz="3200" smtClean="0">
                <a:latin typeface="楷体_GB2312" pitchFamily="1" charset="-122"/>
              </a:rPr>
              <a:t>3</a:t>
            </a:r>
            <a:r>
              <a:rPr lang="zh-CN" altLang="en-US" sz="3200" smtClean="0">
                <a:latin typeface="楷体_GB2312" pitchFamily="1" charset="-122"/>
              </a:rPr>
              <a:t>、同时具有三级调度的调度队列模型</a:t>
            </a:r>
          </a:p>
        </p:txBody>
      </p:sp>
      <p:graphicFrame>
        <p:nvGraphicFramePr>
          <p:cNvPr id="1026" name="Object 133"/>
          <p:cNvGraphicFramePr>
            <a:graphicFrameLocks noGrp="1" noChangeAspect="1"/>
          </p:cNvGraphicFramePr>
          <p:nvPr>
            <p:ph idx="1"/>
          </p:nvPr>
        </p:nvGraphicFramePr>
        <p:xfrm>
          <a:off x="-180975" y="1223963"/>
          <a:ext cx="9505950" cy="5589587"/>
        </p:xfrm>
        <a:graphic>
          <a:graphicData uri="http://schemas.openxmlformats.org/presentationml/2006/ole">
            <mc:AlternateContent xmlns:mc="http://schemas.openxmlformats.org/markup-compatibility/2006">
              <mc:Choice xmlns:v="urn:schemas-microsoft-com:vml" Requires="v">
                <p:oleObj spid="_x0000_s1032" r:id="rId3" imgW="4304206" imgH="2462654" progId="Visio.Drawing.4">
                  <p:embed/>
                </p:oleObj>
              </mc:Choice>
              <mc:Fallback>
                <p:oleObj r:id="rId3" imgW="4304206" imgH="2462654" progId="Visio.Drawing.4">
                  <p:embed/>
                  <p:pic>
                    <p:nvPicPr>
                      <p:cNvPr id="0" name="Object 1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 y="1223963"/>
                        <a:ext cx="9505950"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39750" y="404813"/>
            <a:ext cx="7793038" cy="762000"/>
          </a:xfrm>
        </p:spPr>
        <p:txBody>
          <a:bodyPr/>
          <a:lstStyle/>
          <a:p>
            <a:pPr algn="ctr" eaLnBrk="1" hangingPunct="1"/>
            <a:r>
              <a:rPr lang="zh-CN" altLang="en-US" sz="3200" smtClean="0">
                <a:latin typeface="华文隶书" panose="02010800040101010101" pitchFamily="2" charset="-122"/>
              </a:rPr>
              <a:t>三、</a:t>
            </a:r>
            <a:r>
              <a:rPr lang="zh-CN" altLang="en-US" sz="3200" smtClean="0"/>
              <a:t>选择调度方式和算法的若干准则</a:t>
            </a:r>
          </a:p>
        </p:txBody>
      </p:sp>
      <p:sp>
        <p:nvSpPr>
          <p:cNvPr id="37891" name="Rectangle 3"/>
          <p:cNvSpPr>
            <a:spLocks noGrp="1" noChangeArrowheads="1"/>
          </p:cNvSpPr>
          <p:nvPr>
            <p:ph idx="1"/>
          </p:nvPr>
        </p:nvSpPr>
        <p:spPr>
          <a:xfrm>
            <a:off x="250825" y="1196975"/>
            <a:ext cx="8569325" cy="4191000"/>
          </a:xfrm>
        </p:spPr>
        <p:txBody>
          <a:bodyPr/>
          <a:lstStyle/>
          <a:p>
            <a:pPr eaLnBrk="1" hangingPunct="1">
              <a:lnSpc>
                <a:spcPct val="95000"/>
              </a:lnSpc>
              <a:spcBef>
                <a:spcPct val="0"/>
              </a:spcBef>
              <a:buFont typeface="Arial" panose="020B0604020202020204" pitchFamily="34" charset="0"/>
              <a:buNone/>
            </a:pPr>
            <a:r>
              <a:rPr lang="zh-CN" altLang="en-US" smtClean="0">
                <a:solidFill>
                  <a:schemeClr val="folHlink"/>
                </a:solidFill>
              </a:rPr>
              <a:t>        </a:t>
            </a:r>
            <a:r>
              <a:rPr lang="zh-CN" altLang="en-US" smtClean="0"/>
              <a:t>在一个</a:t>
            </a:r>
            <a:r>
              <a:rPr lang="en-US" altLang="zh-CN" smtClean="0"/>
              <a:t>OS</a:t>
            </a:r>
            <a:r>
              <a:rPr lang="zh-CN" altLang="en-US" smtClean="0"/>
              <a:t>的设计中，应如何选择调度方式和算法，在很大程度上取决于</a:t>
            </a:r>
            <a:r>
              <a:rPr lang="en-US" altLang="zh-CN" smtClean="0"/>
              <a:t>OS</a:t>
            </a:r>
            <a:r>
              <a:rPr lang="zh-CN" altLang="en-US" smtClean="0"/>
              <a:t>的类型及其目标，选择选择调度方式和算法的准则有：</a:t>
            </a:r>
          </a:p>
        </p:txBody>
      </p:sp>
      <p:sp>
        <p:nvSpPr>
          <p:cNvPr id="20486" name="Rectangle 6"/>
          <p:cNvSpPr>
            <a:spLocks noChangeArrowheads="1"/>
          </p:cNvSpPr>
          <p:nvPr/>
        </p:nvSpPr>
        <p:spPr bwMode="auto">
          <a:xfrm>
            <a:off x="4211638" y="2767013"/>
            <a:ext cx="4752975" cy="289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95000"/>
              </a:lnSpc>
              <a:buClr>
                <a:schemeClr val="folHlink"/>
              </a:buClr>
              <a:buSzPct val="100000"/>
              <a:buFont typeface="Arial" panose="020B0604020202020204" pitchFamily="34" charset="0"/>
              <a:buChar char="•"/>
            </a:pPr>
            <a:r>
              <a:rPr lang="zh-CN" altLang="en-US" sz="3200" b="1">
                <a:solidFill>
                  <a:schemeClr val="folHlink"/>
                </a:solidFill>
                <a:latin typeface="Times New Roman" panose="02020603050405020304" pitchFamily="18" charset="0"/>
                <a:ea typeface="楷体_GB2312" pitchFamily="1" charset="-122"/>
              </a:rPr>
              <a:t>面向系统的准则</a:t>
            </a:r>
          </a:p>
          <a:p>
            <a:pPr lvl="2" eaLnBrk="1" hangingPunct="1">
              <a:lnSpc>
                <a:spcPct val="95000"/>
              </a:lnSpc>
              <a:buClr>
                <a:schemeClr val="accent1"/>
              </a:buClr>
              <a:buSzPct val="80000"/>
              <a:buFont typeface="Wingdings" panose="05000000000000000000" pitchFamily="2" charset="2"/>
              <a:buChar char="v"/>
            </a:pPr>
            <a:r>
              <a:rPr lang="zh-CN" altLang="en-US" sz="3200" b="1">
                <a:solidFill>
                  <a:schemeClr val="bg2"/>
                </a:solidFill>
                <a:latin typeface="Times New Roman" panose="02020603050405020304" pitchFamily="18" charset="0"/>
                <a:ea typeface="楷体_GB2312" pitchFamily="1" charset="-122"/>
              </a:rPr>
              <a:t>系统吞吐量</a:t>
            </a:r>
          </a:p>
          <a:p>
            <a:pPr lvl="2" eaLnBrk="1" hangingPunct="1">
              <a:lnSpc>
                <a:spcPct val="95000"/>
              </a:lnSpc>
              <a:buClr>
                <a:schemeClr val="accent1"/>
              </a:buClr>
              <a:buSzPct val="80000"/>
              <a:buFont typeface="Wingdings" panose="05000000000000000000" pitchFamily="2" charset="2"/>
              <a:buChar char="v"/>
            </a:pPr>
            <a:r>
              <a:rPr lang="zh-CN" altLang="en-US" sz="3200" b="1">
                <a:solidFill>
                  <a:schemeClr val="bg2"/>
                </a:solidFill>
                <a:latin typeface="Times New Roman" panose="02020603050405020304" pitchFamily="18" charset="0"/>
                <a:ea typeface="楷体_GB2312" pitchFamily="1" charset="-122"/>
              </a:rPr>
              <a:t>处理机利用率好</a:t>
            </a:r>
          </a:p>
          <a:p>
            <a:pPr lvl="2" eaLnBrk="1" hangingPunct="1">
              <a:lnSpc>
                <a:spcPct val="95000"/>
              </a:lnSpc>
              <a:buClr>
                <a:schemeClr val="accent1"/>
              </a:buClr>
              <a:buSzPct val="80000"/>
              <a:buFont typeface="Wingdings" panose="05000000000000000000" pitchFamily="2" charset="2"/>
              <a:buChar char="v"/>
            </a:pPr>
            <a:r>
              <a:rPr lang="zh-CN" altLang="en-US" sz="3200" b="1">
                <a:solidFill>
                  <a:schemeClr val="bg2"/>
                </a:solidFill>
                <a:latin typeface="Times New Roman" panose="02020603050405020304" pitchFamily="18" charset="0"/>
                <a:ea typeface="楷体_GB2312" pitchFamily="1" charset="-122"/>
              </a:rPr>
              <a:t>各类资源平衡利用</a:t>
            </a:r>
          </a:p>
        </p:txBody>
      </p:sp>
      <p:sp>
        <p:nvSpPr>
          <p:cNvPr id="20487" name="Rectangle 7"/>
          <p:cNvSpPr>
            <a:spLocks noChangeArrowheads="1"/>
          </p:cNvSpPr>
          <p:nvPr/>
        </p:nvSpPr>
        <p:spPr bwMode="auto">
          <a:xfrm>
            <a:off x="106363" y="2781300"/>
            <a:ext cx="4535487"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95000"/>
              </a:lnSpc>
              <a:buClr>
                <a:schemeClr val="folHlink"/>
              </a:buClr>
              <a:buSzPct val="100000"/>
              <a:buFont typeface="Arial" panose="020B0604020202020204" pitchFamily="34" charset="0"/>
              <a:buChar char="•"/>
            </a:pPr>
            <a:r>
              <a:rPr lang="zh-CN" altLang="en-US" sz="3200" b="1">
                <a:solidFill>
                  <a:schemeClr val="folHlink"/>
                </a:solidFill>
                <a:latin typeface="Times New Roman" panose="02020603050405020304" pitchFamily="18" charset="0"/>
                <a:ea typeface="楷体_GB2312" pitchFamily="1" charset="-122"/>
              </a:rPr>
              <a:t>面向用户的准则</a:t>
            </a:r>
          </a:p>
          <a:p>
            <a:pPr lvl="2" eaLnBrk="1" hangingPunct="1">
              <a:lnSpc>
                <a:spcPct val="95000"/>
              </a:lnSpc>
              <a:buClr>
                <a:schemeClr val="accent1"/>
              </a:buClr>
              <a:buSzPct val="80000"/>
              <a:buFont typeface="Wingdings" panose="05000000000000000000" pitchFamily="2" charset="2"/>
              <a:buChar char="v"/>
            </a:pPr>
            <a:r>
              <a:rPr lang="zh-CN" altLang="en-US" sz="3200" b="1">
                <a:solidFill>
                  <a:schemeClr val="bg2"/>
                </a:solidFill>
                <a:latin typeface="Times New Roman" panose="02020603050405020304" pitchFamily="18" charset="0"/>
                <a:ea typeface="楷体_GB2312" pitchFamily="1" charset="-122"/>
              </a:rPr>
              <a:t>周转时间短</a:t>
            </a:r>
          </a:p>
          <a:p>
            <a:pPr lvl="2" eaLnBrk="1" hangingPunct="1">
              <a:lnSpc>
                <a:spcPct val="95000"/>
              </a:lnSpc>
              <a:buClr>
                <a:schemeClr val="accent1"/>
              </a:buClr>
              <a:buSzPct val="80000"/>
              <a:buFont typeface="Wingdings" panose="05000000000000000000" pitchFamily="2" charset="2"/>
              <a:buChar char="v"/>
            </a:pPr>
            <a:r>
              <a:rPr lang="zh-CN" altLang="en-US" sz="3200" b="1">
                <a:solidFill>
                  <a:schemeClr val="bg2"/>
                </a:solidFill>
                <a:latin typeface="Times New Roman" panose="02020603050405020304" pitchFamily="18" charset="0"/>
                <a:ea typeface="楷体_GB2312" pitchFamily="1" charset="-122"/>
              </a:rPr>
              <a:t>响应时间快</a:t>
            </a:r>
          </a:p>
          <a:p>
            <a:pPr lvl="2" eaLnBrk="1" hangingPunct="1">
              <a:lnSpc>
                <a:spcPct val="95000"/>
              </a:lnSpc>
              <a:buClr>
                <a:schemeClr val="accent1"/>
              </a:buClr>
              <a:buSzPct val="80000"/>
              <a:buFont typeface="Wingdings" panose="05000000000000000000" pitchFamily="2" charset="2"/>
              <a:buChar char="v"/>
            </a:pPr>
            <a:r>
              <a:rPr lang="zh-CN" altLang="en-US" sz="3200" b="1">
                <a:solidFill>
                  <a:schemeClr val="bg2"/>
                </a:solidFill>
                <a:latin typeface="Times New Roman" panose="02020603050405020304" pitchFamily="18" charset="0"/>
                <a:ea typeface="楷体_GB2312" pitchFamily="1" charset="-122"/>
              </a:rPr>
              <a:t>截止时间的保证</a:t>
            </a:r>
          </a:p>
          <a:p>
            <a:pPr lvl="2" eaLnBrk="1" hangingPunct="1">
              <a:lnSpc>
                <a:spcPct val="95000"/>
              </a:lnSpc>
              <a:buClr>
                <a:schemeClr val="accent1"/>
              </a:buClr>
              <a:buSzPct val="80000"/>
              <a:buFont typeface="Wingdings" panose="05000000000000000000" pitchFamily="2" charset="2"/>
              <a:buChar char="v"/>
            </a:pPr>
            <a:r>
              <a:rPr lang="zh-CN" altLang="en-US" sz="3200" b="1">
                <a:solidFill>
                  <a:schemeClr val="bg2"/>
                </a:solidFill>
                <a:latin typeface="Times New Roman" panose="02020603050405020304" pitchFamily="18" charset="0"/>
                <a:ea typeface="楷体_GB2312" pitchFamily="1" charset="-122"/>
              </a:rPr>
              <a:t>优先权准则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7">
                                            <p:txEl>
                                              <p:pRg st="0" end="0"/>
                                            </p:txEl>
                                          </p:spTgt>
                                        </p:tgtEl>
                                        <p:attrNameLst>
                                          <p:attrName>style.visibility</p:attrName>
                                        </p:attrNameLst>
                                      </p:cBhvr>
                                      <p:to>
                                        <p:strVal val="visible"/>
                                      </p:to>
                                    </p:set>
                                    <p:anim calcmode="lin" valueType="num">
                                      <p:cBhvr additive="base">
                                        <p:cTn id="7" dur="500" fill="hold"/>
                                        <p:tgtEl>
                                          <p:spTgt spid="204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7">
                                            <p:txEl>
                                              <p:pRg st="1" end="1"/>
                                            </p:txEl>
                                          </p:spTgt>
                                        </p:tgtEl>
                                        <p:attrNameLst>
                                          <p:attrName>style.visibility</p:attrName>
                                        </p:attrNameLst>
                                      </p:cBhvr>
                                      <p:to>
                                        <p:strVal val="visible"/>
                                      </p:to>
                                    </p:set>
                                    <p:anim calcmode="lin" valueType="num">
                                      <p:cBhvr additive="base">
                                        <p:cTn id="13" dur="500" fill="hold"/>
                                        <p:tgtEl>
                                          <p:spTgt spid="204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487">
                                            <p:txEl>
                                              <p:pRg st="2" end="2"/>
                                            </p:txEl>
                                          </p:spTgt>
                                        </p:tgtEl>
                                        <p:attrNameLst>
                                          <p:attrName>style.visibility</p:attrName>
                                        </p:attrNameLst>
                                      </p:cBhvr>
                                      <p:to>
                                        <p:strVal val="visible"/>
                                      </p:to>
                                    </p:set>
                                    <p:anim calcmode="lin" valueType="num">
                                      <p:cBhvr additive="base">
                                        <p:cTn id="19" dur="500" fill="hold"/>
                                        <p:tgtEl>
                                          <p:spTgt spid="204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87">
                                            <p:txEl>
                                              <p:pRg st="3" end="3"/>
                                            </p:txEl>
                                          </p:spTgt>
                                        </p:tgtEl>
                                        <p:attrNameLst>
                                          <p:attrName>style.visibility</p:attrName>
                                        </p:attrNameLst>
                                      </p:cBhvr>
                                      <p:to>
                                        <p:strVal val="visible"/>
                                      </p:to>
                                    </p:set>
                                    <p:anim calcmode="lin" valueType="num">
                                      <p:cBhvr additive="base">
                                        <p:cTn id="25" dur="500" fill="hold"/>
                                        <p:tgtEl>
                                          <p:spTgt spid="204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487">
                                            <p:txEl>
                                              <p:pRg st="4" end="4"/>
                                            </p:txEl>
                                          </p:spTgt>
                                        </p:tgtEl>
                                        <p:attrNameLst>
                                          <p:attrName>style.visibility</p:attrName>
                                        </p:attrNameLst>
                                      </p:cBhvr>
                                      <p:to>
                                        <p:strVal val="visible"/>
                                      </p:to>
                                    </p:set>
                                    <p:anim calcmode="lin" valueType="num">
                                      <p:cBhvr additive="base">
                                        <p:cTn id="31" dur="500" fill="hold"/>
                                        <p:tgtEl>
                                          <p:spTgt spid="204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486">
                                            <p:txEl>
                                              <p:pRg st="0" end="0"/>
                                            </p:txEl>
                                          </p:spTgt>
                                        </p:tgtEl>
                                        <p:attrNameLst>
                                          <p:attrName>style.visibility</p:attrName>
                                        </p:attrNameLst>
                                      </p:cBhvr>
                                      <p:to>
                                        <p:strVal val="visible"/>
                                      </p:to>
                                    </p:set>
                                    <p:anim calcmode="lin" valueType="num">
                                      <p:cBhvr additive="base">
                                        <p:cTn id="37" dur="500" fill="hold"/>
                                        <p:tgtEl>
                                          <p:spTgt spid="2048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486">
                                            <p:txEl>
                                              <p:pRg st="1" end="1"/>
                                            </p:txEl>
                                          </p:spTgt>
                                        </p:tgtEl>
                                        <p:attrNameLst>
                                          <p:attrName>style.visibility</p:attrName>
                                        </p:attrNameLst>
                                      </p:cBhvr>
                                      <p:to>
                                        <p:strVal val="visible"/>
                                      </p:to>
                                    </p:set>
                                    <p:anim calcmode="lin" valueType="num">
                                      <p:cBhvr additive="base">
                                        <p:cTn id="43" dur="500" fill="hold"/>
                                        <p:tgtEl>
                                          <p:spTgt spid="2048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4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486">
                                            <p:txEl>
                                              <p:pRg st="2" end="2"/>
                                            </p:txEl>
                                          </p:spTgt>
                                        </p:tgtEl>
                                        <p:attrNameLst>
                                          <p:attrName>style.visibility</p:attrName>
                                        </p:attrNameLst>
                                      </p:cBhvr>
                                      <p:to>
                                        <p:strVal val="visible"/>
                                      </p:to>
                                    </p:set>
                                    <p:anim calcmode="lin" valueType="num">
                                      <p:cBhvr additive="base">
                                        <p:cTn id="49" dur="500" fill="hold"/>
                                        <p:tgtEl>
                                          <p:spTgt spid="2048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4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486">
                                            <p:txEl>
                                              <p:pRg st="3" end="3"/>
                                            </p:txEl>
                                          </p:spTgt>
                                        </p:tgtEl>
                                        <p:attrNameLst>
                                          <p:attrName>style.visibility</p:attrName>
                                        </p:attrNameLst>
                                      </p:cBhvr>
                                      <p:to>
                                        <p:strVal val="visible"/>
                                      </p:to>
                                    </p:set>
                                    <p:anim calcmode="lin" valueType="num">
                                      <p:cBhvr additive="base">
                                        <p:cTn id="55" dur="500" fill="hold"/>
                                        <p:tgtEl>
                                          <p:spTgt spid="20486">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048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build="p" bldLvl="4"/>
      <p:bldP spid="20487" grpId="0" build="p" bldLvl="4"/>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p:txBody>
          <a:bodyPr/>
          <a:lstStyle/>
          <a:p>
            <a:pPr eaLnBrk="1" hangingPunct="1"/>
            <a:r>
              <a:rPr lang="zh-CN" altLang="en-US" smtClean="0">
                <a:solidFill>
                  <a:schemeClr val="hlink"/>
                </a:solidFill>
                <a:latin typeface="Tahoma" panose="020B0604030504040204" pitchFamily="34" charset="0"/>
              </a:rPr>
              <a:t>不同系统的调度目标</a:t>
            </a:r>
            <a:endParaRPr lang="zh-CN" altLang="en-US" smtClean="0"/>
          </a:p>
        </p:txBody>
      </p:sp>
      <p:sp>
        <p:nvSpPr>
          <p:cNvPr id="38915" name="内容占位符 2"/>
          <p:cNvSpPr>
            <a:spLocks noGrp="1" noChangeArrowheads="1"/>
          </p:cNvSpPr>
          <p:nvPr>
            <p:ph idx="1"/>
          </p:nvPr>
        </p:nvSpPr>
        <p:spPr/>
        <p:txBody>
          <a:bodyPr/>
          <a:lstStyle/>
          <a:p>
            <a:pPr eaLnBrk="1" hangingPunct="1"/>
            <a:endParaRPr lang="zh-CN" altLang="en-US" smtClean="0"/>
          </a:p>
        </p:txBody>
      </p:sp>
      <p:graphicFrame>
        <p:nvGraphicFramePr>
          <p:cNvPr id="4" name="表格 3"/>
          <p:cNvGraphicFramePr>
            <a:graphicFrameLocks noGrp="1"/>
          </p:cNvGraphicFramePr>
          <p:nvPr/>
        </p:nvGraphicFramePr>
        <p:xfrm>
          <a:off x="900113" y="1916113"/>
          <a:ext cx="7054850" cy="3384550"/>
        </p:xfrm>
        <a:graphic>
          <a:graphicData uri="http://schemas.openxmlformats.org/drawingml/2006/table">
            <a:tbl>
              <a:tblPr/>
              <a:tblGrid>
                <a:gridCol w="2684463"/>
                <a:gridCol w="4370387"/>
              </a:tblGrid>
              <a:tr h="457147">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000000"/>
                        </a:buClr>
                        <a:buSzPct val="60000"/>
                        <a:buFont typeface="Arial" panose="020B0604020202020204" pitchFamily="34" charset="0"/>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系统环境</a:t>
                      </a:r>
                      <a:endParaRPr kumimoji="0" lang="zh-CN" altLang="en-US" sz="24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T="45695" marB="456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000000"/>
                        </a:buClr>
                        <a:buSzPct val="60000"/>
                        <a:buFont typeface="Arial" panose="020B0604020202020204" pitchFamily="34" charset="0"/>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调度目标</a:t>
                      </a:r>
                      <a:endParaRPr kumimoji="0"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695" marB="456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90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000000"/>
                        </a:buClr>
                        <a:buSzPct val="60000"/>
                        <a:buFont typeface="Arial" panose="020B0604020202020204" pitchFamily="34" charset="0"/>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所有系统</a:t>
                      </a:r>
                      <a:endParaRPr kumimoji="0" lang="zh-CN" altLang="en-US" sz="24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000000"/>
                        </a:buClr>
                        <a:buSzPct val="60000"/>
                        <a:buFont typeface="Arial" panose="020B0604020202020204" pitchFamily="34" charset="0"/>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公平性</a:t>
                      </a:r>
                    </a:p>
                    <a:p>
                      <a:pPr marL="0" marR="0" lvl="0" indent="0" algn="ctr" defTabSz="914400" rtl="0" eaLnBrk="0" fontAlgn="base" latinLnBrk="0" hangingPunct="0">
                        <a:lnSpc>
                          <a:spcPct val="100000"/>
                        </a:lnSpc>
                        <a:spcBef>
                          <a:spcPct val="0"/>
                        </a:spcBef>
                        <a:spcAft>
                          <a:spcPct val="0"/>
                        </a:spcAft>
                        <a:buClr>
                          <a:srgbClr val="000000"/>
                        </a:buClr>
                        <a:buSzPct val="60000"/>
                        <a:buFont typeface="Arial" panose="020B0604020202020204" pitchFamily="34" charset="0"/>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系统资源使用的</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平衡性</a:t>
                      </a:r>
                      <a:endParaRPr kumimoji="0"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1190204">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000000"/>
                        </a:buClr>
                        <a:buSzPct val="60000"/>
                        <a:buFont typeface="Arial" panose="020B0604020202020204" pitchFamily="34" charset="0"/>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批处理系统</a:t>
                      </a:r>
                      <a:endParaRPr kumimoji="0"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000000"/>
                        </a:buClr>
                        <a:buSzPct val="60000"/>
                        <a:buFont typeface="Arial" panose="020B0604020202020204" pitchFamily="34" charset="0"/>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系统吞吐量</a:t>
                      </a:r>
                    </a:p>
                    <a:p>
                      <a:pPr marL="0" marR="0" lvl="0" indent="0" algn="ctr" defTabSz="914400" rtl="0" eaLnBrk="0" fontAlgn="base" latinLnBrk="0" hangingPunct="0">
                        <a:lnSpc>
                          <a:spcPct val="100000"/>
                        </a:lnSpc>
                        <a:spcBef>
                          <a:spcPct val="0"/>
                        </a:spcBef>
                        <a:spcAft>
                          <a:spcPct val="0"/>
                        </a:spcAft>
                        <a:buClr>
                          <a:srgbClr val="000000"/>
                        </a:buClr>
                        <a:buSzPct val="60000"/>
                        <a:buFont typeface="Arial" panose="020B0604020202020204" pitchFamily="34" charset="0"/>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作业周转时间</a:t>
                      </a:r>
                    </a:p>
                    <a:p>
                      <a:pPr marL="0" marR="0" lvl="0" indent="0" algn="ctr" defTabSz="914400" rtl="0" eaLnBrk="0" fontAlgn="base" latinLnBrk="0" hangingPunct="0">
                        <a:lnSpc>
                          <a:spcPct val="100000"/>
                        </a:lnSpc>
                        <a:spcBef>
                          <a:spcPct val="0"/>
                        </a:spcBef>
                        <a:spcAft>
                          <a:spcPct val="0"/>
                        </a:spcAft>
                        <a:buClr>
                          <a:srgbClr val="000000"/>
                        </a:buClr>
                        <a:buSzPct val="60000"/>
                        <a:buFont typeface="Arial" panose="020B0604020202020204" pitchFamily="34" charset="0"/>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CPU</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利用率</a:t>
                      </a:r>
                      <a:endParaRPr kumimoji="0"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57147">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000000"/>
                        </a:buClr>
                        <a:buSzPct val="60000"/>
                        <a:buFont typeface="Arial" panose="020B0604020202020204" pitchFamily="34" charset="0"/>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交互式系统</a:t>
                      </a:r>
                      <a:endParaRPr kumimoji="0"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000000"/>
                        </a:buClr>
                        <a:buSzPct val="60000"/>
                        <a:buFont typeface="Arial" panose="020B0604020202020204" pitchFamily="34" charset="0"/>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响应时间</a:t>
                      </a:r>
                      <a:endParaRPr kumimoji="0"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6600"/>
                    </a:solidFill>
                  </a:tcPr>
                </a:tc>
              </a:tr>
              <a:tr h="457147">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000000"/>
                        </a:buClr>
                        <a:buSzPct val="60000"/>
                        <a:buFont typeface="Arial" panose="020B0604020202020204" pitchFamily="34" charset="0"/>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实时系统</a:t>
                      </a:r>
                      <a:endParaRPr kumimoji="0"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000000"/>
                        </a:buClr>
                        <a:buSzPct val="60000"/>
                        <a:buFont typeface="Arial" panose="020B0604020202020204" pitchFamily="34" charset="0"/>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满足截止时间要求</a:t>
                      </a:r>
                      <a:endParaRPr kumimoji="0" lang="zh-CN" altLang="en-US" sz="24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T="45695" marB="456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3600" smtClean="0">
                <a:latin typeface="华文隶书" panose="02010800040101010101" pitchFamily="2" charset="-122"/>
              </a:rPr>
              <a:t>3.2 </a:t>
            </a:r>
            <a:r>
              <a:rPr lang="zh-CN" altLang="en-US" sz="3600" smtClean="0">
                <a:latin typeface="华文隶书" panose="02010800040101010101" pitchFamily="2" charset="-122"/>
              </a:rPr>
              <a:t>调度算法评价</a:t>
            </a:r>
            <a:endParaRPr lang="en-US" altLang="zh-CN" sz="3600" smtClean="0">
              <a:latin typeface="华文隶书" panose="02010800040101010101" pitchFamily="2" charset="-122"/>
            </a:endParaRPr>
          </a:p>
        </p:txBody>
      </p:sp>
      <p:sp>
        <p:nvSpPr>
          <p:cNvPr id="22531" name="Rectangle 3"/>
          <p:cNvSpPr>
            <a:spLocks noGrp="1" noChangeArrowheads="1"/>
          </p:cNvSpPr>
          <p:nvPr>
            <p:ph type="body" sz="half" idx="1"/>
          </p:nvPr>
        </p:nvSpPr>
        <p:spPr>
          <a:xfrm>
            <a:off x="179388" y="1341438"/>
            <a:ext cx="4310062" cy="4791075"/>
          </a:xfrm>
        </p:spPr>
        <p:txBody>
          <a:bodyPr/>
          <a:lstStyle/>
          <a:p>
            <a:pPr eaLnBrk="1" hangingPunct="1"/>
            <a:r>
              <a:rPr lang="zh-CN" altLang="en-US" sz="2800" smtClean="0"/>
              <a:t>调度性能的衡量</a:t>
            </a:r>
          </a:p>
          <a:p>
            <a:pPr lvl="1" algn="just" eaLnBrk="1" hangingPunct="1"/>
            <a:r>
              <a:rPr lang="zh-CN" altLang="en-US" sz="2800" smtClean="0"/>
              <a:t>通常采用</a:t>
            </a:r>
            <a:r>
              <a:rPr lang="zh-CN" altLang="en-US" sz="2800" smtClean="0">
                <a:solidFill>
                  <a:srgbClr val="FF0000"/>
                </a:solidFill>
              </a:rPr>
              <a:t>平均周转时间</a:t>
            </a:r>
            <a:r>
              <a:rPr lang="zh-CN" altLang="en-US" sz="2800" smtClean="0"/>
              <a:t>和</a:t>
            </a:r>
            <a:r>
              <a:rPr lang="zh-CN" altLang="en-US" sz="2800" smtClean="0">
                <a:solidFill>
                  <a:srgbClr val="FF0000"/>
                </a:solidFill>
              </a:rPr>
              <a:t>平均带权周转时间</a:t>
            </a:r>
          </a:p>
          <a:p>
            <a:pPr algn="just" eaLnBrk="1" hangingPunct="1"/>
            <a:r>
              <a:rPr lang="zh-CN" altLang="en-US" sz="2800" smtClean="0"/>
              <a:t>作业的周转时间</a:t>
            </a:r>
            <a:endParaRPr lang="zh-CN" altLang="en-US" sz="2400" smtClean="0"/>
          </a:p>
          <a:p>
            <a:pPr lvl="1" algn="just" eaLnBrk="1" hangingPunct="1"/>
            <a:r>
              <a:rPr lang="en-US" altLang="zh-CN" sz="2800" smtClean="0"/>
              <a:t>t</a:t>
            </a:r>
            <a:r>
              <a:rPr lang="en-US" altLang="zh-CN" sz="2800" baseline="-25000" smtClean="0"/>
              <a:t>i</a:t>
            </a:r>
            <a:r>
              <a:rPr lang="en-US" altLang="zh-CN" sz="2800" smtClean="0"/>
              <a:t> = t</a:t>
            </a:r>
            <a:r>
              <a:rPr lang="en-US" altLang="zh-CN" sz="2800" baseline="-25000" smtClean="0"/>
              <a:t>ci</a:t>
            </a:r>
            <a:r>
              <a:rPr lang="en-US" altLang="zh-CN" sz="2800" smtClean="0"/>
              <a:t>-t</a:t>
            </a:r>
            <a:r>
              <a:rPr lang="en-US" altLang="zh-CN" sz="2800" baseline="-25000" smtClean="0"/>
              <a:t>si</a:t>
            </a:r>
            <a:endParaRPr lang="en-US" altLang="zh-CN" sz="2800" smtClean="0"/>
          </a:p>
          <a:p>
            <a:pPr lvl="1" algn="just" eaLnBrk="1" hangingPunct="1"/>
            <a:r>
              <a:rPr lang="en-US" altLang="zh-CN" sz="2800" smtClean="0"/>
              <a:t>t</a:t>
            </a:r>
            <a:r>
              <a:rPr lang="en-US" altLang="zh-CN" sz="2800" baseline="-25000" smtClean="0"/>
              <a:t>i </a:t>
            </a:r>
            <a:r>
              <a:rPr lang="zh-CN" altLang="en-US" sz="2800" smtClean="0"/>
              <a:t>：作业周转时间</a:t>
            </a:r>
          </a:p>
          <a:p>
            <a:pPr lvl="1" algn="just" eaLnBrk="1" hangingPunct="1"/>
            <a:r>
              <a:rPr lang="en-US" altLang="zh-CN" sz="2800" smtClean="0"/>
              <a:t>t</a:t>
            </a:r>
            <a:r>
              <a:rPr lang="en-US" altLang="zh-CN" sz="2800" baseline="-25000" smtClean="0"/>
              <a:t>ci</a:t>
            </a:r>
            <a:r>
              <a:rPr lang="zh-CN" altLang="en-US" sz="2800" smtClean="0"/>
              <a:t>：作业完成时间</a:t>
            </a:r>
          </a:p>
          <a:p>
            <a:pPr lvl="1" algn="just" eaLnBrk="1" hangingPunct="1"/>
            <a:r>
              <a:rPr lang="en-US" altLang="zh-CN" sz="2800" smtClean="0"/>
              <a:t>t</a:t>
            </a:r>
            <a:r>
              <a:rPr lang="en-US" altLang="zh-CN" sz="2800" baseline="-25000" smtClean="0"/>
              <a:t>si </a:t>
            </a:r>
            <a:r>
              <a:rPr lang="zh-CN" altLang="en-US" sz="2800" smtClean="0"/>
              <a:t>：作业提交时间</a:t>
            </a:r>
          </a:p>
        </p:txBody>
      </p:sp>
      <p:graphicFrame>
        <p:nvGraphicFramePr>
          <p:cNvPr id="22532" name="Object 4"/>
          <p:cNvGraphicFramePr>
            <a:graphicFrameLocks noGrp="1" noChangeAspect="1"/>
          </p:cNvGraphicFramePr>
          <p:nvPr>
            <p:ph sz="quarter" idx="2"/>
          </p:nvPr>
        </p:nvGraphicFramePr>
        <p:xfrm>
          <a:off x="6875463" y="1268413"/>
          <a:ext cx="2233612" cy="1604962"/>
        </p:xfrm>
        <a:graphic>
          <a:graphicData uri="http://schemas.openxmlformats.org/presentationml/2006/ole">
            <mc:AlternateContent xmlns:mc="http://schemas.openxmlformats.org/markup-compatibility/2006">
              <mc:Choice xmlns:v="urn:schemas-microsoft-com:vml" Requires="v">
                <p:oleObj spid="_x0000_s2059" r:id="rId4" imgW="1828571" imgH="1314286" progId="PBrush">
                  <p:embed/>
                </p:oleObj>
              </mc:Choice>
              <mc:Fallback>
                <p:oleObj r:id="rId4" imgW="1828571" imgH="1314286"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1762" t="5434" r="23476" b="22398"/>
                      <a:stretch>
                        <a:fillRect/>
                      </a:stretch>
                    </p:blipFill>
                    <p:spPr bwMode="auto">
                      <a:xfrm>
                        <a:off x="6875463" y="1268413"/>
                        <a:ext cx="2233612"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3" name="Object 5"/>
          <p:cNvGraphicFramePr>
            <a:graphicFrameLocks noGrp="1" noChangeAspect="1"/>
          </p:cNvGraphicFramePr>
          <p:nvPr>
            <p:ph sz="quarter" idx="3"/>
          </p:nvPr>
        </p:nvGraphicFramePr>
        <p:xfrm>
          <a:off x="5340350" y="2960688"/>
          <a:ext cx="3043238" cy="1755775"/>
        </p:xfrm>
        <a:graphic>
          <a:graphicData uri="http://schemas.openxmlformats.org/presentationml/2006/ole">
            <mc:AlternateContent xmlns:mc="http://schemas.openxmlformats.org/markup-compatibility/2006">
              <mc:Choice xmlns:v="urn:schemas-microsoft-com:vml" Requires="v">
                <p:oleObj spid="_x0000_s2060" r:id="rId6" imgW="4420217" imgH="2333333" progId="Paint.Picture">
                  <p:embed/>
                </p:oleObj>
              </mc:Choice>
              <mc:Fallback>
                <p:oleObj r:id="rId6" imgW="4420217" imgH="2333333" progId="Paint.Picture">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l="2431" t="11682" r="55106" b="35745"/>
                      <a:stretch>
                        <a:fillRect/>
                      </a:stretch>
                    </p:blipFill>
                    <p:spPr bwMode="auto">
                      <a:xfrm>
                        <a:off x="5340350" y="2960688"/>
                        <a:ext cx="3043238"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4" name="Object 6"/>
          <p:cNvGraphicFramePr>
            <a:graphicFrameLocks noChangeAspect="1"/>
          </p:cNvGraphicFramePr>
          <p:nvPr/>
        </p:nvGraphicFramePr>
        <p:xfrm>
          <a:off x="5099050" y="4889500"/>
          <a:ext cx="3289300" cy="1657350"/>
        </p:xfrm>
        <a:graphic>
          <a:graphicData uri="http://schemas.openxmlformats.org/presentationml/2006/ole">
            <mc:AlternateContent xmlns:mc="http://schemas.openxmlformats.org/markup-compatibility/2006">
              <mc:Choice xmlns:v="urn:schemas-microsoft-com:vml" Requires="v">
                <p:oleObj spid="_x0000_s2061" r:id="rId8" imgW="4420217" imgH="2333333" progId="Paint.Picture">
                  <p:embed/>
                </p:oleObj>
              </mc:Choice>
              <mc:Fallback>
                <p:oleObj r:id="rId8" imgW="4420217" imgH="2333333" progId="Paint.Picture">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l="53391" t="11682" r="4289" b="52689"/>
                      <a:stretch>
                        <a:fillRect/>
                      </a:stretch>
                    </p:blipFill>
                    <p:spPr bwMode="auto">
                      <a:xfrm>
                        <a:off x="5099050" y="4889500"/>
                        <a:ext cx="32893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5" name="Text Box 7"/>
          <p:cNvSpPr txBox="1">
            <a:spLocks noChangeArrowheads="1"/>
          </p:cNvSpPr>
          <p:nvPr/>
        </p:nvSpPr>
        <p:spPr bwMode="auto">
          <a:xfrm>
            <a:off x="4716463" y="1628775"/>
            <a:ext cx="2016125" cy="94615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2800" b="1">
                <a:solidFill>
                  <a:srgbClr val="FF0000"/>
                </a:solidFill>
                <a:latin typeface="Times New Roman" panose="02020603050405020304" pitchFamily="18" charset="0"/>
                <a:ea typeface="楷体_GB2312" pitchFamily="1" charset="-122"/>
              </a:rPr>
              <a:t>周转时间</a:t>
            </a:r>
            <a:r>
              <a:rPr lang="zh-CN" altLang="en-US" sz="2800" b="1">
                <a:latin typeface="Times New Roman" panose="02020603050405020304" pitchFamily="18" charset="0"/>
                <a:ea typeface="楷体_GB2312" pitchFamily="1" charset="-122"/>
              </a:rPr>
              <a:t>：</a:t>
            </a:r>
            <a:r>
              <a:rPr lang="en-US" altLang="zh-CN" sz="2800" b="1">
                <a:latin typeface="Times New Roman" panose="02020603050405020304" pitchFamily="18" charset="0"/>
                <a:ea typeface="楷体_GB2312" pitchFamily="1" charset="-122"/>
              </a:rPr>
              <a:t>t</a:t>
            </a:r>
            <a:r>
              <a:rPr lang="en-US" altLang="zh-CN" sz="2800" b="1" baseline="-25000">
                <a:latin typeface="Times New Roman" panose="02020603050405020304" pitchFamily="18" charset="0"/>
                <a:ea typeface="楷体_GB2312" pitchFamily="1" charset="-122"/>
              </a:rPr>
              <a:t>i</a:t>
            </a:r>
            <a:r>
              <a:rPr lang="en-US" altLang="zh-CN" sz="2800" b="1">
                <a:latin typeface="Times New Roman" panose="02020603050405020304" pitchFamily="18" charset="0"/>
                <a:ea typeface="楷体_GB2312" pitchFamily="1" charset="-122"/>
              </a:rPr>
              <a:t>=t</a:t>
            </a:r>
            <a:r>
              <a:rPr lang="en-US" altLang="zh-CN" sz="2800" b="1" baseline="-25000">
                <a:latin typeface="Times New Roman" panose="02020603050405020304" pitchFamily="18" charset="0"/>
                <a:ea typeface="楷体_GB2312" pitchFamily="1" charset="-122"/>
              </a:rPr>
              <a:t>ci</a:t>
            </a:r>
            <a:r>
              <a:rPr lang="en-US" altLang="zh-CN" sz="2800" b="1">
                <a:latin typeface="Times New Roman" panose="02020603050405020304" pitchFamily="18" charset="0"/>
                <a:ea typeface="楷体_GB2312" pitchFamily="1" charset="-122"/>
              </a:rPr>
              <a:t>-t</a:t>
            </a:r>
            <a:r>
              <a:rPr lang="en-US" altLang="zh-CN" sz="2800" b="1" baseline="-25000">
                <a:latin typeface="Times New Roman" panose="02020603050405020304" pitchFamily="18" charset="0"/>
                <a:ea typeface="楷体_GB2312" pitchFamily="1" charset="-122"/>
              </a:rPr>
              <a:t>si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20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wipe(left)">
                                      <p:cBhvr>
                                        <p:cTn id="12" dur="500"/>
                                        <p:tgtEl>
                                          <p:spTgt spid="225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1">
                                            <p:txEl>
                                              <p:pRg st="1" end="1"/>
                                            </p:txEl>
                                          </p:spTgt>
                                        </p:tgtEl>
                                        <p:attrNameLst>
                                          <p:attrName>style.visibility</p:attrName>
                                        </p:attrNameLst>
                                      </p:cBhvr>
                                      <p:to>
                                        <p:strVal val="visible"/>
                                      </p:to>
                                    </p:set>
                                    <p:animEffect transition="in" filter="wipe(left)">
                                      <p:cBhvr>
                                        <p:cTn id="17" dur="500"/>
                                        <p:tgtEl>
                                          <p:spTgt spid="2253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1">
                                            <p:txEl>
                                              <p:pRg st="2" end="2"/>
                                            </p:txEl>
                                          </p:spTgt>
                                        </p:tgtEl>
                                        <p:attrNameLst>
                                          <p:attrName>style.visibility</p:attrName>
                                        </p:attrNameLst>
                                      </p:cBhvr>
                                      <p:to>
                                        <p:strVal val="visible"/>
                                      </p:to>
                                    </p:set>
                                    <p:animEffect transition="in" filter="wipe(left)">
                                      <p:cBhvr>
                                        <p:cTn id="22" dur="500"/>
                                        <p:tgtEl>
                                          <p:spTgt spid="2253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1">
                                            <p:txEl>
                                              <p:pRg st="3" end="3"/>
                                            </p:txEl>
                                          </p:spTgt>
                                        </p:tgtEl>
                                        <p:attrNameLst>
                                          <p:attrName>style.visibility</p:attrName>
                                        </p:attrNameLst>
                                      </p:cBhvr>
                                      <p:to>
                                        <p:strVal val="visible"/>
                                      </p:to>
                                    </p:set>
                                    <p:animEffect transition="in" filter="wipe(left)">
                                      <p:cBhvr>
                                        <p:cTn id="27" dur="500"/>
                                        <p:tgtEl>
                                          <p:spTgt spid="2253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531">
                                            <p:txEl>
                                              <p:pRg st="4" end="4"/>
                                            </p:txEl>
                                          </p:spTgt>
                                        </p:tgtEl>
                                        <p:attrNameLst>
                                          <p:attrName>style.visibility</p:attrName>
                                        </p:attrNameLst>
                                      </p:cBhvr>
                                      <p:to>
                                        <p:strVal val="visible"/>
                                      </p:to>
                                    </p:set>
                                    <p:animEffect transition="in" filter="wipe(left)">
                                      <p:cBhvr>
                                        <p:cTn id="32" dur="500"/>
                                        <p:tgtEl>
                                          <p:spTgt spid="2253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531">
                                            <p:txEl>
                                              <p:pRg st="5" end="5"/>
                                            </p:txEl>
                                          </p:spTgt>
                                        </p:tgtEl>
                                        <p:attrNameLst>
                                          <p:attrName>style.visibility</p:attrName>
                                        </p:attrNameLst>
                                      </p:cBhvr>
                                      <p:to>
                                        <p:strVal val="visible"/>
                                      </p:to>
                                    </p:set>
                                    <p:animEffect transition="in" filter="wipe(left)">
                                      <p:cBhvr>
                                        <p:cTn id="37" dur="500"/>
                                        <p:tgtEl>
                                          <p:spTgt spid="2253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531">
                                            <p:txEl>
                                              <p:pRg st="6" end="6"/>
                                            </p:txEl>
                                          </p:spTgt>
                                        </p:tgtEl>
                                        <p:attrNameLst>
                                          <p:attrName>style.visibility</p:attrName>
                                        </p:attrNameLst>
                                      </p:cBhvr>
                                      <p:to>
                                        <p:strVal val="visible"/>
                                      </p:to>
                                    </p:set>
                                    <p:animEffect transition="in" filter="wipe(left)">
                                      <p:cBhvr>
                                        <p:cTn id="42" dur="500"/>
                                        <p:tgtEl>
                                          <p:spTgt spid="22531">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wd">
                                    <p:tmPct val="10000"/>
                                  </p:iterate>
                                  <p:childTnLst>
                                    <p:set>
                                      <p:cBhvr>
                                        <p:cTn id="46" dur="1" fill="hold">
                                          <p:stCondLst>
                                            <p:cond delay="0"/>
                                          </p:stCondLst>
                                        </p:cTn>
                                        <p:tgtEl>
                                          <p:spTgt spid="22535"/>
                                        </p:tgtEl>
                                        <p:attrNameLst>
                                          <p:attrName>style.visibility</p:attrName>
                                        </p:attrNameLst>
                                      </p:cBhvr>
                                      <p:to>
                                        <p:strVal val="visible"/>
                                      </p:to>
                                    </p:set>
                                    <p:animEffect transition="in" filter="wipe(left)">
                                      <p:cBhvr>
                                        <p:cTn id="47" dur="1000"/>
                                        <p:tgtEl>
                                          <p:spTgt spid="2253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532">
                                            <p:bg/>
                                          </p:spTgt>
                                        </p:tgtEl>
                                        <p:attrNameLst>
                                          <p:attrName>style.visibility</p:attrName>
                                        </p:attrNameLst>
                                      </p:cBhvr>
                                      <p:to>
                                        <p:strVal val="visible"/>
                                      </p:to>
                                    </p:set>
                                    <p:animEffect transition="in" filter="wipe(left)">
                                      <p:cBhvr>
                                        <p:cTn id="52" dur="500"/>
                                        <p:tgtEl>
                                          <p:spTgt spid="22532">
                                            <p:bg/>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533">
                                            <p:bg/>
                                          </p:spTgt>
                                        </p:tgtEl>
                                        <p:attrNameLst>
                                          <p:attrName>style.visibility</p:attrName>
                                        </p:attrNameLst>
                                      </p:cBhvr>
                                      <p:to>
                                        <p:strVal val="visible"/>
                                      </p:to>
                                    </p:set>
                                    <p:animEffect transition="in" filter="wipe(left)">
                                      <p:cBhvr>
                                        <p:cTn id="57" dur="500"/>
                                        <p:tgtEl>
                                          <p:spTgt spid="22533">
                                            <p:bg/>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2534"/>
                                        </p:tgtEl>
                                        <p:attrNameLst>
                                          <p:attrName>style.visibility</p:attrName>
                                        </p:attrNameLst>
                                      </p:cBhvr>
                                      <p:to>
                                        <p:strVal val="visible"/>
                                      </p:to>
                                    </p:set>
                                    <p:animEffect transition="in" filter="wipe(left)">
                                      <p:cBhvr>
                                        <p:cTn id="62" dur="5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build="p"/>
      <p:bldP spid="22532" grpId="0" build="p"/>
      <p:bldP spid="22533" grpId="0" build="p"/>
      <p:bldP spid="225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260350"/>
            <a:ext cx="7467600" cy="838200"/>
          </a:xfrm>
        </p:spPr>
        <p:txBody>
          <a:bodyPr/>
          <a:lstStyle/>
          <a:p>
            <a:pPr algn="ctr" eaLnBrk="1" hangingPunct="1"/>
            <a:r>
              <a:rPr lang="en-US" altLang="zh-CN" sz="3600" smtClean="0">
                <a:latin typeface="华文隶书" panose="02010800040101010101" pitchFamily="2" charset="-122"/>
              </a:rPr>
              <a:t>Process Management   </a:t>
            </a:r>
            <a:r>
              <a:rPr lang="zh-CN" altLang="en-US" sz="3600" smtClean="0">
                <a:latin typeface="华文隶书" panose="02010800040101010101" pitchFamily="2" charset="-122"/>
              </a:rPr>
              <a:t>进程管理</a:t>
            </a:r>
          </a:p>
        </p:txBody>
      </p:sp>
      <p:sp>
        <p:nvSpPr>
          <p:cNvPr id="23555" name="Rectangle 3"/>
          <p:cNvSpPr>
            <a:spLocks noGrp="1" noChangeArrowheads="1"/>
          </p:cNvSpPr>
          <p:nvPr>
            <p:ph idx="1"/>
          </p:nvPr>
        </p:nvSpPr>
        <p:spPr>
          <a:xfrm>
            <a:off x="1908175" y="1268413"/>
            <a:ext cx="5638800" cy="4648200"/>
          </a:xfrm>
        </p:spPr>
        <p:txBody>
          <a:bodyPr/>
          <a:lstStyle/>
          <a:p>
            <a:pPr eaLnBrk="1" hangingPunct="1">
              <a:lnSpc>
                <a:spcPct val="120000"/>
              </a:lnSpc>
              <a:spcBef>
                <a:spcPct val="0"/>
              </a:spcBef>
            </a:pPr>
            <a:r>
              <a:rPr lang="zh-CN" altLang="en-US" sz="2800" smtClean="0">
                <a:latin typeface="宋体" panose="02010600030101010101" pitchFamily="2" charset="-122"/>
              </a:rPr>
              <a:t>进程的基本概念与控制</a:t>
            </a:r>
          </a:p>
          <a:p>
            <a:pPr lvl="2" eaLnBrk="1" hangingPunct="1">
              <a:lnSpc>
                <a:spcPct val="120000"/>
              </a:lnSpc>
              <a:spcBef>
                <a:spcPct val="0"/>
              </a:spcBef>
            </a:pPr>
            <a:r>
              <a:rPr lang="zh-CN" altLang="en-US" sz="2800" smtClean="0">
                <a:latin typeface="宋体" panose="02010600030101010101" pitchFamily="2" charset="-122"/>
              </a:rPr>
              <a:t>进程的基本概念</a:t>
            </a:r>
          </a:p>
          <a:p>
            <a:pPr lvl="2" eaLnBrk="1" hangingPunct="1">
              <a:lnSpc>
                <a:spcPct val="120000"/>
              </a:lnSpc>
              <a:spcBef>
                <a:spcPct val="0"/>
              </a:spcBef>
            </a:pPr>
            <a:r>
              <a:rPr lang="zh-CN" altLang="en-US" sz="2800" smtClean="0">
                <a:latin typeface="宋体" panose="02010600030101010101" pitchFamily="2" charset="-122"/>
              </a:rPr>
              <a:t>进程控制</a:t>
            </a:r>
          </a:p>
          <a:p>
            <a:pPr lvl="2" eaLnBrk="1" hangingPunct="1">
              <a:lnSpc>
                <a:spcPct val="120000"/>
              </a:lnSpc>
              <a:spcBef>
                <a:spcPct val="0"/>
              </a:spcBef>
            </a:pPr>
            <a:r>
              <a:rPr lang="zh-CN" altLang="en-US" sz="2800" smtClean="0">
                <a:latin typeface="宋体" panose="02010600030101010101" pitchFamily="2" charset="-122"/>
              </a:rPr>
              <a:t>线程的基本概念</a:t>
            </a:r>
          </a:p>
          <a:p>
            <a:pPr eaLnBrk="1" hangingPunct="1">
              <a:lnSpc>
                <a:spcPct val="120000"/>
              </a:lnSpc>
              <a:spcBef>
                <a:spcPct val="0"/>
              </a:spcBef>
            </a:pPr>
            <a:r>
              <a:rPr lang="zh-CN" altLang="en-US" sz="2800" smtClean="0">
                <a:latin typeface="宋体" panose="02010600030101010101" pitchFamily="2" charset="-122"/>
              </a:rPr>
              <a:t>进程同步与通信</a:t>
            </a:r>
          </a:p>
          <a:p>
            <a:pPr lvl="2" eaLnBrk="1" hangingPunct="1">
              <a:lnSpc>
                <a:spcPct val="120000"/>
              </a:lnSpc>
              <a:spcBef>
                <a:spcPct val="0"/>
              </a:spcBef>
            </a:pPr>
            <a:r>
              <a:rPr lang="zh-CN" altLang="en-US" sz="2800" smtClean="0">
                <a:latin typeface="宋体" panose="02010600030101010101" pitchFamily="2" charset="-122"/>
              </a:rPr>
              <a:t>进程同步</a:t>
            </a:r>
          </a:p>
          <a:p>
            <a:pPr lvl="2" eaLnBrk="1" hangingPunct="1">
              <a:lnSpc>
                <a:spcPct val="120000"/>
              </a:lnSpc>
              <a:spcBef>
                <a:spcPct val="0"/>
              </a:spcBef>
            </a:pPr>
            <a:r>
              <a:rPr lang="zh-CN" altLang="en-US" sz="2800" smtClean="0">
                <a:latin typeface="宋体" panose="02010600030101010101" pitchFamily="2" charset="-122"/>
              </a:rPr>
              <a:t>经典进程的同步问题</a:t>
            </a:r>
          </a:p>
          <a:p>
            <a:pPr lvl="2" eaLnBrk="1" hangingPunct="1">
              <a:lnSpc>
                <a:spcPct val="120000"/>
              </a:lnSpc>
              <a:spcBef>
                <a:spcPct val="0"/>
              </a:spcBef>
            </a:pPr>
            <a:r>
              <a:rPr lang="zh-CN" altLang="en-US" sz="2800" smtClean="0">
                <a:latin typeface="宋体" panose="02010600030101010101" pitchFamily="2" charset="-122"/>
              </a:rPr>
              <a:t>管程机制</a:t>
            </a:r>
          </a:p>
          <a:p>
            <a:pPr lvl="2" eaLnBrk="1" hangingPunct="1">
              <a:lnSpc>
                <a:spcPct val="120000"/>
              </a:lnSpc>
              <a:spcBef>
                <a:spcPct val="0"/>
              </a:spcBef>
            </a:pPr>
            <a:r>
              <a:rPr lang="zh-CN" altLang="en-US" sz="2800" smtClean="0">
                <a:latin typeface="宋体" panose="02010600030101010101" pitchFamily="2" charset="-122"/>
              </a:rPr>
              <a:t>进程通信</a:t>
            </a:r>
          </a:p>
          <a:p>
            <a:pPr eaLnBrk="1" hangingPunct="1">
              <a:lnSpc>
                <a:spcPct val="120000"/>
              </a:lnSpc>
              <a:spcBef>
                <a:spcPct val="0"/>
              </a:spcBef>
            </a:pPr>
            <a:r>
              <a:rPr lang="zh-CN" altLang="en-US" sz="2800" smtClean="0">
                <a:solidFill>
                  <a:schemeClr val="tx2"/>
                </a:solidFill>
                <a:latin typeface="幼圆" panose="02010509060101010101" pitchFamily="49" charset="-122"/>
                <a:ea typeface="幼圆" panose="02010509060101010101" pitchFamily="49" charset="-122"/>
              </a:rPr>
              <a:t>处理机调度与死锁（第</a:t>
            </a:r>
            <a:r>
              <a:rPr lang="en-US" altLang="zh-CN" sz="2800" smtClean="0">
                <a:solidFill>
                  <a:schemeClr val="tx2"/>
                </a:solidFill>
                <a:latin typeface="幼圆" panose="02010509060101010101" pitchFamily="49" charset="-122"/>
                <a:ea typeface="幼圆" panose="02010509060101010101" pitchFamily="49" charset="-122"/>
              </a:rPr>
              <a:t>3</a:t>
            </a:r>
            <a:r>
              <a:rPr lang="zh-CN" altLang="en-US" sz="2800" smtClean="0">
                <a:solidFill>
                  <a:schemeClr val="tx2"/>
                </a:solidFill>
                <a:latin typeface="幼圆" panose="02010509060101010101" pitchFamily="49" charset="-122"/>
                <a:ea typeface="幼圆" panose="02010509060101010101" pitchFamily="49" charset="-122"/>
              </a:rPr>
              <a:t>章）</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76375" y="0"/>
            <a:ext cx="6858000" cy="1143000"/>
          </a:xfrm>
        </p:spPr>
        <p:txBody>
          <a:bodyPr/>
          <a:lstStyle/>
          <a:p>
            <a:pPr eaLnBrk="1" hangingPunct="1"/>
            <a:r>
              <a:rPr lang="en-US" altLang="zh-CN" sz="3600" smtClean="0">
                <a:latin typeface="华文隶书" panose="02010800040101010101" pitchFamily="2" charset="-122"/>
              </a:rPr>
              <a:t>3.3   </a:t>
            </a:r>
            <a:r>
              <a:rPr lang="zh-CN" altLang="en-US" sz="3600" smtClean="0">
                <a:latin typeface="华文隶书" panose="02010800040101010101" pitchFamily="2" charset="-122"/>
              </a:rPr>
              <a:t>调度算法</a:t>
            </a:r>
            <a:endParaRPr lang="zh-CN" altLang="en-US" sz="3600" smtClean="0"/>
          </a:p>
        </p:txBody>
      </p:sp>
      <p:sp>
        <p:nvSpPr>
          <p:cNvPr id="39939" name="Rectangle 3"/>
          <p:cNvSpPr>
            <a:spLocks noGrp="1" noChangeArrowheads="1"/>
          </p:cNvSpPr>
          <p:nvPr>
            <p:ph idx="1"/>
          </p:nvPr>
        </p:nvSpPr>
        <p:spPr>
          <a:xfrm>
            <a:off x="900113" y="1484313"/>
            <a:ext cx="7848600" cy="4537075"/>
          </a:xfrm>
        </p:spPr>
        <p:txBody>
          <a:bodyPr/>
          <a:lstStyle/>
          <a:p>
            <a:pPr marL="609600" indent="-609600" eaLnBrk="1" hangingPunct="1">
              <a:lnSpc>
                <a:spcPct val="130000"/>
              </a:lnSpc>
              <a:buFont typeface="Wingdings" panose="05000000000000000000" pitchFamily="2" charset="2"/>
              <a:buAutoNum type="circleNumDbPlain"/>
            </a:pPr>
            <a:r>
              <a:rPr lang="zh-CN" altLang="en-US" smtClean="0">
                <a:hlinkClick r:id="rId2" action="ppaction://hlinksldjump"/>
              </a:rPr>
              <a:t>先来先服务调度算法</a:t>
            </a:r>
            <a:endParaRPr lang="zh-CN" altLang="en-US" smtClean="0"/>
          </a:p>
          <a:p>
            <a:pPr marL="609600" indent="-609600" eaLnBrk="1" hangingPunct="1">
              <a:lnSpc>
                <a:spcPct val="130000"/>
              </a:lnSpc>
              <a:buFont typeface="Wingdings" panose="05000000000000000000" pitchFamily="2" charset="2"/>
              <a:buAutoNum type="circleNumDbPlain"/>
            </a:pPr>
            <a:r>
              <a:rPr lang="zh-CN" altLang="en-US" smtClean="0">
                <a:hlinkClick r:id="rId3" action="ppaction://hlinksldjump"/>
              </a:rPr>
              <a:t>短作业</a:t>
            </a:r>
            <a:r>
              <a:rPr lang="en-US" altLang="zh-CN" smtClean="0">
                <a:hlinkClick r:id="rId3" action="ppaction://hlinksldjump"/>
              </a:rPr>
              <a:t>/</a:t>
            </a:r>
            <a:r>
              <a:rPr lang="zh-CN" altLang="en-US" smtClean="0">
                <a:hlinkClick r:id="rId3" action="ppaction://hlinksldjump"/>
              </a:rPr>
              <a:t>进程优先调度算法</a:t>
            </a:r>
            <a:endParaRPr lang="zh-CN" altLang="en-US" smtClean="0"/>
          </a:p>
          <a:p>
            <a:pPr marL="609600" indent="-609600" eaLnBrk="1" hangingPunct="1">
              <a:lnSpc>
                <a:spcPct val="130000"/>
              </a:lnSpc>
              <a:buFont typeface="Wingdings" panose="05000000000000000000" pitchFamily="2" charset="2"/>
              <a:buAutoNum type="circleNumDbPlain"/>
            </a:pPr>
            <a:r>
              <a:rPr lang="zh-CN" altLang="en-US" smtClean="0">
                <a:hlinkClick r:id="rId4" action="ppaction://hlinksldjump"/>
              </a:rPr>
              <a:t>时间片轮转调度算法</a:t>
            </a:r>
            <a:r>
              <a:rPr lang="en-US" altLang="zh-CN" smtClean="0">
                <a:solidFill>
                  <a:schemeClr val="tx2"/>
                </a:solidFill>
              </a:rPr>
              <a:t>(</a:t>
            </a:r>
            <a:r>
              <a:rPr lang="zh-CN" altLang="en-US" smtClean="0"/>
              <a:t>进程调度专用</a:t>
            </a:r>
            <a:r>
              <a:rPr lang="en-US" altLang="zh-CN" smtClean="0">
                <a:solidFill>
                  <a:schemeClr val="tx2"/>
                </a:solidFill>
              </a:rPr>
              <a:t>)</a:t>
            </a:r>
            <a:endParaRPr lang="en-US" altLang="zh-CN" smtClean="0"/>
          </a:p>
          <a:p>
            <a:pPr marL="609600" indent="-609600" eaLnBrk="1" hangingPunct="1">
              <a:lnSpc>
                <a:spcPct val="130000"/>
              </a:lnSpc>
              <a:buFont typeface="Wingdings" panose="05000000000000000000" pitchFamily="2" charset="2"/>
              <a:buAutoNum type="circleNumDbPlain"/>
            </a:pPr>
            <a:r>
              <a:rPr lang="zh-CN" altLang="en-US" smtClean="0">
                <a:hlinkClick r:id="rId5" action="ppaction://hlinksldjump"/>
              </a:rPr>
              <a:t>优先权调度算法</a:t>
            </a:r>
            <a:r>
              <a:rPr lang="en-US" altLang="zh-CN" smtClean="0"/>
              <a:t>(</a:t>
            </a:r>
            <a:r>
              <a:rPr lang="zh-CN" altLang="en-US" smtClean="0"/>
              <a:t>主要是进程调度使用</a:t>
            </a:r>
            <a:r>
              <a:rPr lang="en-US" altLang="zh-CN" smtClean="0"/>
              <a:t>)</a:t>
            </a:r>
          </a:p>
          <a:p>
            <a:pPr marL="609600" indent="-609600" eaLnBrk="1" hangingPunct="1">
              <a:lnSpc>
                <a:spcPct val="130000"/>
              </a:lnSpc>
              <a:buFont typeface="Wingdings" panose="05000000000000000000" pitchFamily="2" charset="2"/>
              <a:buAutoNum type="circleNumDbPlain"/>
            </a:pPr>
            <a:r>
              <a:rPr lang="zh-CN" altLang="en-US" smtClean="0">
                <a:hlinkClick r:id="rId6" action="ppaction://hlinksldjump"/>
              </a:rPr>
              <a:t>高响应比优先调度算法</a:t>
            </a:r>
            <a:endParaRPr lang="zh-CN" altLang="en-US" smtClean="0"/>
          </a:p>
          <a:p>
            <a:pPr marL="609600" indent="-609600" eaLnBrk="1" hangingPunct="1">
              <a:lnSpc>
                <a:spcPct val="130000"/>
              </a:lnSpc>
              <a:buFont typeface="Wingdings" panose="05000000000000000000" pitchFamily="2" charset="2"/>
              <a:buAutoNum type="circleNumDbPlain"/>
            </a:pPr>
            <a:r>
              <a:rPr lang="zh-CN" altLang="en-US" smtClean="0">
                <a:hlinkClick r:id="rId7" action="ppaction://hlinksldjump"/>
              </a:rPr>
              <a:t>多级反馈队列调度算法</a:t>
            </a:r>
            <a:r>
              <a:rPr lang="en-US" altLang="zh-CN" smtClean="0">
                <a:solidFill>
                  <a:schemeClr val="tx2"/>
                </a:solidFill>
              </a:rPr>
              <a:t>(</a:t>
            </a:r>
            <a:r>
              <a:rPr lang="zh-CN" altLang="en-US" smtClean="0"/>
              <a:t>进程调度专用</a:t>
            </a:r>
            <a:r>
              <a:rPr lang="en-US" altLang="zh-CN" smtClean="0">
                <a:solidFill>
                  <a:schemeClr val="tx2"/>
                </a:solidFill>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52600" y="381000"/>
            <a:ext cx="6491288" cy="685800"/>
          </a:xfrm>
        </p:spPr>
        <p:txBody>
          <a:bodyPr/>
          <a:lstStyle/>
          <a:p>
            <a:pPr eaLnBrk="1" hangingPunct="1"/>
            <a:r>
              <a:rPr lang="zh-CN" altLang="en-US" sz="3200" smtClean="0">
                <a:latin typeface="华文隶书" panose="02010800040101010101" pitchFamily="2" charset="-122"/>
              </a:rPr>
              <a:t>一、先来先服务调度算法</a:t>
            </a:r>
            <a:r>
              <a:rPr lang="zh-CN" altLang="en-US" sz="3200" smtClean="0">
                <a:latin typeface="Helvetica" panose="020B0604020202020204" pitchFamily="34" charset="0"/>
              </a:rPr>
              <a:t>FCFS</a:t>
            </a:r>
          </a:p>
        </p:txBody>
      </p:sp>
      <p:sp>
        <p:nvSpPr>
          <p:cNvPr id="25603" name="Rectangle 3"/>
          <p:cNvSpPr>
            <a:spLocks noGrp="1" noChangeArrowheads="1"/>
          </p:cNvSpPr>
          <p:nvPr>
            <p:ph idx="1"/>
          </p:nvPr>
        </p:nvSpPr>
        <p:spPr>
          <a:xfrm>
            <a:off x="250825" y="1219200"/>
            <a:ext cx="8642350" cy="5105400"/>
          </a:xfrm>
        </p:spPr>
        <p:txBody>
          <a:bodyPr/>
          <a:lstStyle/>
          <a:p>
            <a:pPr eaLnBrk="1" hangingPunct="1"/>
            <a:r>
              <a:rPr lang="zh-CN" altLang="en-US" sz="2800" smtClean="0"/>
              <a:t>算法思想</a:t>
            </a:r>
          </a:p>
          <a:p>
            <a:pPr lvl="1" eaLnBrk="1" hangingPunct="1">
              <a:buFont typeface="楷体_GB2312" pitchFamily="1" charset="-122"/>
              <a:buAutoNum type="arabicPeriod"/>
            </a:pPr>
            <a:r>
              <a:rPr lang="zh-CN" altLang="en-US" sz="2800" smtClean="0"/>
              <a:t>按作业提交或进程变为就绪状态的</a:t>
            </a:r>
            <a:r>
              <a:rPr lang="zh-CN" altLang="en-US" sz="2800" smtClean="0">
                <a:solidFill>
                  <a:srgbClr val="FF0000"/>
                </a:solidFill>
              </a:rPr>
              <a:t>先后次序进行调度</a:t>
            </a:r>
            <a:r>
              <a:rPr lang="en-US" altLang="zh-CN" sz="2800" smtClean="0"/>
              <a:t>(</a:t>
            </a:r>
            <a:r>
              <a:rPr lang="zh-CN" altLang="en-US" sz="2800" smtClean="0"/>
              <a:t>进入内存或分派</a:t>
            </a:r>
            <a:r>
              <a:rPr lang="en-US" altLang="zh-CN" sz="2800" smtClean="0"/>
              <a:t>CPU)</a:t>
            </a:r>
          </a:p>
          <a:p>
            <a:pPr lvl="1" eaLnBrk="1" hangingPunct="1">
              <a:buFont typeface="楷体_GB2312" pitchFamily="1" charset="-122"/>
              <a:buAutoNum type="arabicPeriod"/>
            </a:pPr>
            <a:r>
              <a:rPr lang="zh-CN" altLang="en-US" sz="2800" smtClean="0">
                <a:latin typeface="宋体" panose="02010600030101010101" pitchFamily="2" charset="-122"/>
              </a:rPr>
              <a:t>一个进程一旦分得处理器，便执行下去，直到该进程完成或阻塞时才释放处理器</a:t>
            </a:r>
            <a:r>
              <a:rPr lang="en-US" altLang="zh-CN" sz="2800" smtClean="0">
                <a:latin typeface="宋体" panose="02010600030101010101" pitchFamily="2" charset="-122"/>
              </a:rPr>
              <a:t>(</a:t>
            </a:r>
            <a:r>
              <a:rPr lang="zh-CN" altLang="en-US" sz="2800" smtClean="0"/>
              <a:t>即</a:t>
            </a:r>
            <a:r>
              <a:rPr lang="zh-CN" altLang="en-US" sz="2800" smtClean="0">
                <a:solidFill>
                  <a:srgbClr val="FF0000"/>
                </a:solidFill>
              </a:rPr>
              <a:t>非抢占</a:t>
            </a:r>
            <a:r>
              <a:rPr lang="en-US" altLang="zh-CN" sz="2800" smtClean="0"/>
              <a:t>)</a:t>
            </a:r>
            <a:endParaRPr lang="en-US" altLang="zh-CN" sz="2800" smtClean="0">
              <a:latin typeface="宋体" panose="02010600030101010101" pitchFamily="2" charset="-122"/>
            </a:endParaRPr>
          </a:p>
          <a:p>
            <a:pPr eaLnBrk="1" hangingPunct="1">
              <a:spcBef>
                <a:spcPct val="5000"/>
              </a:spcBef>
            </a:pPr>
            <a:r>
              <a:rPr lang="zh-CN" altLang="en-US" sz="2800" smtClean="0">
                <a:latin typeface="宋体" panose="02010600030101010101" pitchFamily="2" charset="-122"/>
              </a:rPr>
              <a:t>特点</a:t>
            </a:r>
          </a:p>
          <a:p>
            <a:pPr lvl="1" eaLnBrk="1" hangingPunct="1">
              <a:spcBef>
                <a:spcPct val="5000"/>
              </a:spcBef>
              <a:buFont typeface="楷体_GB2312" pitchFamily="1" charset="-122"/>
              <a:buAutoNum type="arabicPeriod"/>
            </a:pPr>
            <a:r>
              <a:rPr lang="zh-CN" altLang="en-US" sz="2800" smtClean="0"/>
              <a:t>有利于长作业，不利于短作业，降低</a:t>
            </a:r>
            <a:r>
              <a:rPr lang="en-US" altLang="zh-CN" sz="2800" smtClean="0"/>
              <a:t>CPU</a:t>
            </a:r>
            <a:r>
              <a:rPr lang="zh-CN" altLang="en-US" sz="2800" smtClean="0"/>
              <a:t>利用率</a:t>
            </a:r>
          </a:p>
          <a:p>
            <a:pPr lvl="1" eaLnBrk="1" hangingPunct="1">
              <a:buFont typeface="楷体_GB2312" pitchFamily="1" charset="-122"/>
              <a:buAutoNum type="arabicPeriod"/>
            </a:pPr>
            <a:r>
              <a:rPr lang="zh-CN" altLang="en-US" sz="2800" smtClean="0"/>
              <a:t>有利于</a:t>
            </a:r>
            <a:r>
              <a:rPr lang="en-US" altLang="zh-CN" sz="2800" smtClean="0"/>
              <a:t>CPU</a:t>
            </a:r>
            <a:r>
              <a:rPr lang="zh-CN" altLang="en-US" sz="2800" smtClean="0"/>
              <a:t>繁忙的作业，不利于</a:t>
            </a:r>
            <a:r>
              <a:rPr lang="en-US" altLang="zh-CN" sz="2800" smtClean="0"/>
              <a:t>I/O</a:t>
            </a:r>
            <a:r>
              <a:rPr lang="zh-CN" altLang="en-US" sz="2800" smtClean="0"/>
              <a:t>繁忙的作业</a:t>
            </a:r>
          </a:p>
          <a:p>
            <a:pPr lvl="1" eaLnBrk="1" hangingPunct="1">
              <a:spcBef>
                <a:spcPct val="5000"/>
              </a:spcBef>
              <a:buFont typeface="楷体_GB2312" pitchFamily="1" charset="-122"/>
              <a:buAutoNum type="arabicPeriod"/>
            </a:pPr>
            <a:r>
              <a:rPr lang="zh-CN" altLang="en-US" sz="2800" smtClean="0">
                <a:latin typeface="宋体" panose="02010600030101010101" pitchFamily="2" charset="-122"/>
              </a:rPr>
              <a:t>优点：实现简单</a:t>
            </a:r>
          </a:p>
          <a:p>
            <a:pPr lvl="1" eaLnBrk="1" hangingPunct="1">
              <a:spcBef>
                <a:spcPct val="5000"/>
              </a:spcBef>
              <a:buFont typeface="楷体_GB2312" pitchFamily="1" charset="-122"/>
              <a:buAutoNum type="arabicPeriod"/>
            </a:pPr>
            <a:r>
              <a:rPr lang="zh-CN" altLang="en-US" sz="2800" smtClean="0">
                <a:latin typeface="宋体" panose="02010600030101010101" pitchFamily="2" charset="-122"/>
              </a:rPr>
              <a:t>缺点：忽略进程的优先级，不公平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5603">
                                            <p:txEl>
                                              <p:pRg st="0" end="0"/>
                                            </p:txEl>
                                          </p:spTgt>
                                        </p:tgtEl>
                                        <p:attrNameLst>
                                          <p:attrName>style.visibility</p:attrName>
                                        </p:attrNameLst>
                                      </p:cBhvr>
                                      <p:to>
                                        <p:strVal val="visible"/>
                                      </p:to>
                                    </p:set>
                                    <p:anim calcmode="discrete" valueType="clr">
                                      <p:cBhvr override="childStyle">
                                        <p:cTn id="7" dur="80"/>
                                        <p:tgtEl>
                                          <p:spTgt spid="2560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60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560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5603">
                                            <p:txEl>
                                              <p:pRg st="1" end="1"/>
                                            </p:txEl>
                                          </p:spTgt>
                                        </p:tgtEl>
                                        <p:attrNameLst>
                                          <p:attrName>style.visibility</p:attrName>
                                        </p:attrNameLst>
                                      </p:cBhvr>
                                      <p:to>
                                        <p:strVal val="visible"/>
                                      </p:to>
                                    </p:set>
                                    <p:anim calcmode="discrete" valueType="clr">
                                      <p:cBhvr override="childStyle">
                                        <p:cTn id="14" dur="80"/>
                                        <p:tgtEl>
                                          <p:spTgt spid="2560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60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5603">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25603">
                                            <p:txEl>
                                              <p:pRg st="2" end="2"/>
                                            </p:txEl>
                                          </p:spTgt>
                                        </p:tgtEl>
                                        <p:attrNameLst>
                                          <p:attrName>style.visibility</p:attrName>
                                        </p:attrNameLst>
                                      </p:cBhvr>
                                      <p:to>
                                        <p:strVal val="visible"/>
                                      </p:to>
                                    </p:set>
                                    <p:anim calcmode="discrete" valueType="clr">
                                      <p:cBhvr override="childStyle">
                                        <p:cTn id="21" dur="80"/>
                                        <p:tgtEl>
                                          <p:spTgt spid="2560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560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5603">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25603">
                                            <p:txEl>
                                              <p:pRg st="3" end="3"/>
                                            </p:txEl>
                                          </p:spTgt>
                                        </p:tgtEl>
                                        <p:attrNameLst>
                                          <p:attrName>style.visibility</p:attrName>
                                        </p:attrNameLst>
                                      </p:cBhvr>
                                      <p:to>
                                        <p:strVal val="visible"/>
                                      </p:to>
                                    </p:set>
                                    <p:anim calcmode="discrete" valueType="clr">
                                      <p:cBhvr override="childStyle">
                                        <p:cTn id="28" dur="80"/>
                                        <p:tgtEl>
                                          <p:spTgt spid="2560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560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25603">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25603">
                                            <p:txEl>
                                              <p:pRg st="4" end="4"/>
                                            </p:txEl>
                                          </p:spTgt>
                                        </p:tgtEl>
                                        <p:attrNameLst>
                                          <p:attrName>style.visibility</p:attrName>
                                        </p:attrNameLst>
                                      </p:cBhvr>
                                      <p:to>
                                        <p:strVal val="visible"/>
                                      </p:to>
                                    </p:set>
                                    <p:anim calcmode="discrete" valueType="clr">
                                      <p:cBhvr override="childStyle">
                                        <p:cTn id="35" dur="80"/>
                                        <p:tgtEl>
                                          <p:spTgt spid="2560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560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25603">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25603">
                                            <p:txEl>
                                              <p:pRg st="5" end="5"/>
                                            </p:txEl>
                                          </p:spTgt>
                                        </p:tgtEl>
                                        <p:attrNameLst>
                                          <p:attrName>style.visibility</p:attrName>
                                        </p:attrNameLst>
                                      </p:cBhvr>
                                      <p:to>
                                        <p:strVal val="visible"/>
                                      </p:to>
                                    </p:set>
                                    <p:anim calcmode="discrete" valueType="clr">
                                      <p:cBhvr override="childStyle">
                                        <p:cTn id="42" dur="80"/>
                                        <p:tgtEl>
                                          <p:spTgt spid="2560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5603">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25603">
                                            <p:txEl>
                                              <p:pRg st="5" end="5"/>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25603">
                                            <p:txEl>
                                              <p:pRg st="6" end="6"/>
                                            </p:txEl>
                                          </p:spTgt>
                                        </p:tgtEl>
                                        <p:attrNameLst>
                                          <p:attrName>style.visibility</p:attrName>
                                        </p:attrNameLst>
                                      </p:cBhvr>
                                      <p:to>
                                        <p:strVal val="visible"/>
                                      </p:to>
                                    </p:set>
                                    <p:anim calcmode="discrete" valueType="clr">
                                      <p:cBhvr override="childStyle">
                                        <p:cTn id="49" dur="80"/>
                                        <p:tgtEl>
                                          <p:spTgt spid="2560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25603">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25603">
                                            <p:txEl>
                                              <p:pRg st="6" end="6"/>
                                            </p:txEl>
                                          </p:spTgt>
                                        </p:tgtEl>
                                        <p:attrNameLst>
                                          <p:attrName>fill.type</p:attrName>
                                        </p:attrNameLst>
                                      </p:cBhvr>
                                      <p:to>
                                        <p:strVal val="solid"/>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25603">
                                            <p:txEl>
                                              <p:pRg st="7" end="7"/>
                                            </p:txEl>
                                          </p:spTgt>
                                        </p:tgtEl>
                                        <p:attrNameLst>
                                          <p:attrName>style.visibility</p:attrName>
                                        </p:attrNameLst>
                                      </p:cBhvr>
                                      <p:to>
                                        <p:strVal val="visible"/>
                                      </p:to>
                                    </p:set>
                                    <p:anim calcmode="discrete" valueType="clr">
                                      <p:cBhvr override="childStyle">
                                        <p:cTn id="56" dur="80"/>
                                        <p:tgtEl>
                                          <p:spTgt spid="2560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25603">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2560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50825" y="5805488"/>
            <a:ext cx="86106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spcBef>
                <a:spcPct val="50000"/>
              </a:spcBef>
            </a:pPr>
            <a:r>
              <a:rPr lang="zh-CN" altLang="en-US" b="1">
                <a:latin typeface="楷体_GB2312" pitchFamily="1" charset="-122"/>
                <a:ea typeface="楷体_GB2312" pitchFamily="1" charset="-122"/>
              </a:rPr>
              <a:t>平均周转时间： </a:t>
            </a:r>
            <a:r>
              <a:rPr lang="en-US" altLang="zh-CN" b="1">
                <a:latin typeface="楷体_GB2312" pitchFamily="1" charset="-122"/>
                <a:ea typeface="楷体_GB2312" pitchFamily="1" charset="-122"/>
              </a:rPr>
              <a:t>T=(1+100+100+199)/4=100</a:t>
            </a:r>
            <a:r>
              <a:rPr lang="zh-CN" altLang="en-US" b="1">
                <a:latin typeface="楷体_GB2312" pitchFamily="1" charset="-122"/>
                <a:ea typeface="楷体_GB2312" pitchFamily="1" charset="-122"/>
              </a:rPr>
              <a:t>；</a:t>
            </a:r>
          </a:p>
          <a:p>
            <a:pPr>
              <a:spcBef>
                <a:spcPct val="50000"/>
              </a:spcBef>
            </a:pPr>
            <a:r>
              <a:rPr lang="zh-CN" altLang="en-US" b="1">
                <a:latin typeface="楷体_GB2312" pitchFamily="1" charset="-122"/>
                <a:ea typeface="楷体_GB2312" pitchFamily="1" charset="-122"/>
              </a:rPr>
              <a:t>平均带权周转时间： </a:t>
            </a:r>
            <a:r>
              <a:rPr lang="en-US" altLang="zh-CN" b="1">
                <a:latin typeface="楷体_GB2312" pitchFamily="1" charset="-122"/>
                <a:ea typeface="楷体_GB2312" pitchFamily="1" charset="-122"/>
              </a:rPr>
              <a:t>W=(1+1+100+1.99)/4=25.9975</a:t>
            </a:r>
          </a:p>
        </p:txBody>
      </p:sp>
      <p:grpSp>
        <p:nvGrpSpPr>
          <p:cNvPr id="41987" name="Group 3"/>
          <p:cNvGrpSpPr>
            <a:grpSpLocks/>
          </p:cNvGrpSpPr>
          <p:nvPr/>
        </p:nvGrpSpPr>
        <p:grpSpPr bwMode="auto">
          <a:xfrm>
            <a:off x="107950" y="2393950"/>
            <a:ext cx="8928100" cy="3195638"/>
            <a:chOff x="0" y="0"/>
            <a:chExt cx="5760" cy="2069"/>
          </a:xfrm>
        </p:grpSpPr>
        <p:pic>
          <p:nvPicPr>
            <p:cNvPr id="42001" name="Picture 4"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l="4080" t="7101" r="3601" b="6242"/>
            <a:stretch>
              <a:fillRect/>
            </a:stretch>
          </p:blipFill>
          <p:spPr bwMode="auto">
            <a:xfrm>
              <a:off x="0" y="42"/>
              <a:ext cx="5760" cy="202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42002" name="Text Box 5"/>
            <p:cNvSpPr txBox="1">
              <a:spLocks noChangeArrowheads="1"/>
            </p:cNvSpPr>
            <p:nvPr/>
          </p:nvSpPr>
          <p:spPr bwMode="auto">
            <a:xfrm>
              <a:off x="1746" y="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2000" b="1">
                  <a:solidFill>
                    <a:schemeClr val="tx2"/>
                  </a:solidFill>
                  <a:latin typeface="华文楷体" panose="02010600040101010101" pitchFamily="2" charset="-122"/>
                  <a:ea typeface="华文楷体" panose="02010600040101010101" pitchFamily="2" charset="-122"/>
                </a:rPr>
                <a:t>估计</a:t>
              </a:r>
            </a:p>
          </p:txBody>
        </p:sp>
      </p:grpSp>
      <p:sp>
        <p:nvSpPr>
          <p:cNvPr id="41988" name="Rectangle 6"/>
          <p:cNvSpPr>
            <a:spLocks noGrp="1" noChangeArrowheads="1"/>
          </p:cNvSpPr>
          <p:nvPr>
            <p:ph type="title"/>
          </p:nvPr>
        </p:nvSpPr>
        <p:spPr/>
        <p:txBody>
          <a:bodyPr/>
          <a:lstStyle/>
          <a:p>
            <a:pPr eaLnBrk="1" hangingPunct="1"/>
            <a:r>
              <a:rPr lang="en-US" altLang="zh-CN" sz="3200" smtClean="0"/>
              <a:t>FCFS</a:t>
            </a:r>
            <a:r>
              <a:rPr lang="zh-CN" altLang="en-US" sz="3200" smtClean="0"/>
              <a:t>例</a:t>
            </a:r>
          </a:p>
        </p:txBody>
      </p:sp>
      <p:sp>
        <p:nvSpPr>
          <p:cNvPr id="27655" name="AutoShape 7"/>
          <p:cNvSpPr>
            <a:spLocks noChangeArrowheads="1"/>
          </p:cNvSpPr>
          <p:nvPr/>
        </p:nvSpPr>
        <p:spPr bwMode="auto">
          <a:xfrm>
            <a:off x="4356100" y="1196975"/>
            <a:ext cx="2087563" cy="935038"/>
          </a:xfrm>
          <a:prstGeom prst="wedgeRoundRectCallout">
            <a:avLst>
              <a:gd name="adj1" fmla="val 85287"/>
              <a:gd name="adj2" fmla="val 103310"/>
              <a:gd name="adj3" fmla="val 16667"/>
            </a:avLst>
          </a:prstGeom>
          <a:solidFill>
            <a:schemeClr val="bg1"/>
          </a:solidFill>
          <a:ln w="9525">
            <a:solidFill>
              <a:schemeClr val="tx1"/>
            </a:solidFill>
            <a:miter lim="800000"/>
            <a:headEnd/>
            <a:tailEnd/>
          </a:ln>
        </p:spPr>
        <p:txBody>
          <a:bodyPr/>
          <a:lstStyle>
            <a:lvl1pPr marL="342900" indent="-342900" eaLnBrk="0" hangingPunct="0">
              <a:defRPr sz="2400">
                <a:solidFill>
                  <a:schemeClr val="tx1"/>
                </a:solidFill>
                <a:latin typeface="Tahoma" panose="020B0604030504040204" pitchFamily="34" charset="0"/>
                <a:ea typeface="宋体" panose="02010600030101010101" pitchFamily="2" charset="-122"/>
              </a:defRPr>
            </a:lvl1pPr>
            <a:lvl2pPr marL="179388"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lvl="1"/>
            <a:r>
              <a:rPr lang="zh-CN" altLang="en-US" b="1">
                <a:solidFill>
                  <a:schemeClr val="folHlink"/>
                </a:solidFill>
                <a:latin typeface="楷体_GB2312" pitchFamily="1" charset="-122"/>
                <a:ea typeface="楷体_GB2312" pitchFamily="1" charset="-122"/>
              </a:rPr>
              <a:t>完成时间</a:t>
            </a:r>
            <a:r>
              <a:rPr lang="en-US" altLang="zh-CN" b="1">
                <a:solidFill>
                  <a:schemeClr val="folHlink"/>
                </a:solidFill>
                <a:latin typeface="楷体_GB2312" pitchFamily="1" charset="-122"/>
                <a:ea typeface="楷体_GB2312" pitchFamily="1" charset="-122"/>
              </a:rPr>
              <a:t>-</a:t>
            </a:r>
            <a:r>
              <a:rPr lang="zh-CN" altLang="en-US" b="1">
                <a:solidFill>
                  <a:schemeClr val="folHlink"/>
                </a:solidFill>
                <a:latin typeface="楷体_GB2312" pitchFamily="1" charset="-122"/>
                <a:ea typeface="楷体_GB2312" pitchFamily="1" charset="-122"/>
              </a:rPr>
              <a:t>提交时间</a:t>
            </a:r>
          </a:p>
        </p:txBody>
      </p:sp>
      <p:sp>
        <p:nvSpPr>
          <p:cNvPr id="27656" name="AutoShape 8"/>
          <p:cNvSpPr>
            <a:spLocks noChangeArrowheads="1"/>
          </p:cNvSpPr>
          <p:nvPr/>
        </p:nvSpPr>
        <p:spPr bwMode="auto">
          <a:xfrm>
            <a:off x="6732588" y="1346200"/>
            <a:ext cx="2232025" cy="863600"/>
          </a:xfrm>
          <a:prstGeom prst="wedgeRoundRectCallout">
            <a:avLst>
              <a:gd name="adj1" fmla="val 44880"/>
              <a:gd name="adj2" fmla="val 83088"/>
              <a:gd name="adj3" fmla="val 16667"/>
            </a:avLst>
          </a:prstGeom>
          <a:solidFill>
            <a:schemeClr val="bg1"/>
          </a:solidFill>
          <a:ln w="9525">
            <a:solidFill>
              <a:schemeClr val="tx1"/>
            </a:solidFill>
            <a:miter lim="800000"/>
            <a:headEnd/>
            <a:tailEnd/>
          </a:ln>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a:r>
              <a:rPr lang="zh-CN" altLang="en-US" b="1">
                <a:solidFill>
                  <a:schemeClr val="folHlink"/>
                </a:solidFill>
                <a:latin typeface="楷体_GB2312" pitchFamily="1" charset="-122"/>
                <a:ea typeface="楷体_GB2312" pitchFamily="1" charset="-122"/>
              </a:rPr>
              <a:t>周转时间</a:t>
            </a:r>
            <a:r>
              <a:rPr lang="en-US" altLang="zh-CN" b="1">
                <a:solidFill>
                  <a:schemeClr val="folHlink"/>
                </a:solidFill>
                <a:latin typeface="楷体_GB2312" pitchFamily="1" charset="-122"/>
                <a:ea typeface="楷体_GB2312" pitchFamily="1" charset="-122"/>
              </a:rPr>
              <a:t>/</a:t>
            </a:r>
            <a:r>
              <a:rPr lang="zh-CN" altLang="en-US" b="1">
                <a:solidFill>
                  <a:schemeClr val="folHlink"/>
                </a:solidFill>
                <a:latin typeface="楷体_GB2312" pitchFamily="1" charset="-122"/>
                <a:ea typeface="楷体_GB2312" pitchFamily="1" charset="-122"/>
              </a:rPr>
              <a:t>实际运行时间</a:t>
            </a:r>
          </a:p>
        </p:txBody>
      </p:sp>
      <p:sp>
        <p:nvSpPr>
          <p:cNvPr id="27657" name="AutoShape 9"/>
          <p:cNvSpPr>
            <a:spLocks noChangeArrowheads="1"/>
          </p:cNvSpPr>
          <p:nvPr/>
        </p:nvSpPr>
        <p:spPr bwMode="auto">
          <a:xfrm>
            <a:off x="395288" y="1484313"/>
            <a:ext cx="1152525" cy="792162"/>
          </a:xfrm>
          <a:prstGeom prst="wedgeRoundRectCallout">
            <a:avLst>
              <a:gd name="adj1" fmla="val 46833"/>
              <a:gd name="adj2" fmla="val 95292"/>
              <a:gd name="adj3" fmla="val 16667"/>
            </a:avLst>
          </a:prstGeom>
          <a:solidFill>
            <a:schemeClr val="bg1"/>
          </a:solidFill>
          <a:ln w="9525">
            <a:solidFill>
              <a:schemeClr val="tx1"/>
            </a:solidFill>
            <a:miter lim="800000"/>
            <a:headEnd/>
            <a:tailEnd/>
          </a:ln>
        </p:spPr>
        <p:txBody>
          <a:bodyPr lIns="0"/>
          <a:lstStyle>
            <a:lvl1pPr marL="342900" indent="-342900" eaLnBrk="0" hangingPunct="0">
              <a:defRPr sz="2400">
                <a:solidFill>
                  <a:schemeClr val="tx1"/>
                </a:solidFill>
                <a:latin typeface="Tahoma" panose="020B0604030504040204" pitchFamily="34" charset="0"/>
                <a:ea typeface="宋体" panose="02010600030101010101" pitchFamily="2" charset="-122"/>
              </a:defRPr>
            </a:lvl1pPr>
            <a:lvl2pPr marL="179388"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lvl="1"/>
            <a:r>
              <a:rPr lang="zh-CN" altLang="en-US" b="1">
                <a:solidFill>
                  <a:schemeClr val="folHlink"/>
                </a:solidFill>
                <a:latin typeface="楷体_GB2312" pitchFamily="1" charset="-122"/>
                <a:ea typeface="楷体_GB2312" pitchFamily="1" charset="-122"/>
              </a:rPr>
              <a:t>提交时间</a:t>
            </a:r>
          </a:p>
        </p:txBody>
      </p:sp>
      <p:sp>
        <p:nvSpPr>
          <p:cNvPr id="27658" name="Rectangle 10"/>
          <p:cNvSpPr>
            <a:spLocks noChangeArrowheads="1"/>
          </p:cNvSpPr>
          <p:nvPr/>
        </p:nvSpPr>
        <p:spPr bwMode="auto">
          <a:xfrm>
            <a:off x="4067175" y="3500438"/>
            <a:ext cx="1009650" cy="2089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sp>
        <p:nvSpPr>
          <p:cNvPr id="27659" name="Rectangle 11"/>
          <p:cNvSpPr>
            <a:spLocks noChangeArrowheads="1"/>
          </p:cNvSpPr>
          <p:nvPr/>
        </p:nvSpPr>
        <p:spPr bwMode="auto">
          <a:xfrm>
            <a:off x="5435600" y="3500438"/>
            <a:ext cx="1009650" cy="2089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sp>
        <p:nvSpPr>
          <p:cNvPr id="27660" name="Rectangle 12"/>
          <p:cNvSpPr>
            <a:spLocks noChangeArrowheads="1"/>
          </p:cNvSpPr>
          <p:nvPr/>
        </p:nvSpPr>
        <p:spPr bwMode="auto">
          <a:xfrm>
            <a:off x="6877050" y="3500438"/>
            <a:ext cx="1009650" cy="2089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sp>
        <p:nvSpPr>
          <p:cNvPr id="27661" name="Rectangle 13"/>
          <p:cNvSpPr>
            <a:spLocks noChangeArrowheads="1"/>
          </p:cNvSpPr>
          <p:nvPr/>
        </p:nvSpPr>
        <p:spPr bwMode="auto">
          <a:xfrm>
            <a:off x="8134350" y="3500438"/>
            <a:ext cx="830263" cy="2089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grpSp>
        <p:nvGrpSpPr>
          <p:cNvPr id="3" name="Group 17"/>
          <p:cNvGrpSpPr>
            <a:grpSpLocks/>
          </p:cNvGrpSpPr>
          <p:nvPr/>
        </p:nvGrpSpPr>
        <p:grpSpPr bwMode="auto">
          <a:xfrm>
            <a:off x="4859338" y="3716338"/>
            <a:ext cx="792162" cy="1728787"/>
            <a:chOff x="3198" y="2341"/>
            <a:chExt cx="226" cy="1089"/>
          </a:xfrm>
        </p:grpSpPr>
        <p:sp>
          <p:nvSpPr>
            <p:cNvPr id="41998" name="Line 14"/>
            <p:cNvSpPr>
              <a:spLocks noChangeShapeType="1"/>
            </p:cNvSpPr>
            <p:nvPr/>
          </p:nvSpPr>
          <p:spPr bwMode="auto">
            <a:xfrm flipH="1">
              <a:off x="3198" y="2341"/>
              <a:ext cx="226" cy="227"/>
            </a:xfrm>
            <a:prstGeom prst="line">
              <a:avLst/>
            </a:prstGeom>
            <a:noFill/>
            <a:ln w="9525">
              <a:solidFill>
                <a:schemeClr val="tx2"/>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1999" name="Line 15"/>
            <p:cNvSpPr>
              <a:spLocks noChangeShapeType="1"/>
            </p:cNvSpPr>
            <p:nvPr/>
          </p:nvSpPr>
          <p:spPr bwMode="auto">
            <a:xfrm flipH="1">
              <a:off x="3198" y="2795"/>
              <a:ext cx="226" cy="227"/>
            </a:xfrm>
            <a:prstGeom prst="line">
              <a:avLst/>
            </a:prstGeom>
            <a:noFill/>
            <a:ln w="9525">
              <a:solidFill>
                <a:schemeClr val="tx2"/>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2000" name="Line 16"/>
            <p:cNvSpPr>
              <a:spLocks noChangeShapeType="1"/>
            </p:cNvSpPr>
            <p:nvPr/>
          </p:nvSpPr>
          <p:spPr bwMode="auto">
            <a:xfrm flipH="1">
              <a:off x="3198" y="3203"/>
              <a:ext cx="226" cy="227"/>
            </a:xfrm>
            <a:prstGeom prst="line">
              <a:avLst/>
            </a:prstGeom>
            <a:noFill/>
            <a:ln w="9525">
              <a:solidFill>
                <a:schemeClr val="tx2"/>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27666" name="AutoShape 18"/>
          <p:cNvSpPr>
            <a:spLocks noChangeArrowheads="1"/>
          </p:cNvSpPr>
          <p:nvPr/>
        </p:nvSpPr>
        <p:spPr bwMode="auto">
          <a:xfrm>
            <a:off x="2124075" y="1196975"/>
            <a:ext cx="1584325" cy="863600"/>
          </a:xfrm>
          <a:prstGeom prst="wedgeRoundRectCallout">
            <a:avLst>
              <a:gd name="adj1" fmla="val 45389"/>
              <a:gd name="adj2" fmla="val 91546"/>
              <a:gd name="adj3" fmla="val 16667"/>
            </a:avLst>
          </a:prstGeom>
          <a:solidFill>
            <a:schemeClr val="bg1"/>
          </a:solidFill>
          <a:ln w="9525">
            <a:solidFill>
              <a:schemeClr val="tx1"/>
            </a:solidFill>
            <a:miter lim="800000"/>
            <a:headEnd/>
            <a:tailEnd/>
          </a:ln>
        </p:spPr>
        <p:txBody>
          <a:bodyPr lIns="0"/>
          <a:lstStyle>
            <a:lvl1pPr marL="342900" indent="-342900" eaLnBrk="0" hangingPunct="0">
              <a:defRPr sz="2400">
                <a:solidFill>
                  <a:schemeClr val="tx1"/>
                </a:solidFill>
                <a:latin typeface="Tahoma" panose="020B0604030504040204" pitchFamily="34" charset="0"/>
                <a:ea typeface="宋体" panose="02010600030101010101" pitchFamily="2" charset="-122"/>
              </a:defRPr>
            </a:lvl1pPr>
            <a:lvl2pPr marL="179388"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lvl="1"/>
            <a:r>
              <a:rPr lang="zh-CN" altLang="en-US" b="1">
                <a:solidFill>
                  <a:schemeClr val="folHlink"/>
                </a:solidFill>
                <a:latin typeface="楷体_GB2312" pitchFamily="1" charset="-122"/>
                <a:ea typeface="楷体_GB2312" pitchFamily="1" charset="-122"/>
              </a:rPr>
              <a:t>实际运行时间</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7657"/>
                                        </p:tgtEl>
                                        <p:attrNameLst>
                                          <p:attrName>style.visibility</p:attrName>
                                        </p:attrNameLst>
                                      </p:cBhvr>
                                      <p:to>
                                        <p:strVal val="visible"/>
                                      </p:to>
                                    </p:set>
                                    <p:anim calcmode="lin" valueType="num">
                                      <p:cBhvr additive="base">
                                        <p:cTn id="7" dur="500" fill="hold"/>
                                        <p:tgtEl>
                                          <p:spTgt spid="27657"/>
                                        </p:tgtEl>
                                        <p:attrNameLst>
                                          <p:attrName>ppt_x</p:attrName>
                                        </p:attrNameLst>
                                      </p:cBhvr>
                                      <p:tavLst>
                                        <p:tav tm="0">
                                          <p:val>
                                            <p:strVal val="#ppt_x"/>
                                          </p:val>
                                        </p:tav>
                                        <p:tav tm="100000">
                                          <p:val>
                                            <p:strVal val="#ppt_x"/>
                                          </p:val>
                                        </p:tav>
                                      </p:tavLst>
                                    </p:anim>
                                    <p:anim calcmode="lin" valueType="num">
                                      <p:cBhvr additive="base">
                                        <p:cTn id="8" dur="500" fill="hold"/>
                                        <p:tgtEl>
                                          <p:spTgt spid="2765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7666"/>
                                        </p:tgtEl>
                                        <p:attrNameLst>
                                          <p:attrName>style.visibility</p:attrName>
                                        </p:attrNameLst>
                                      </p:cBhvr>
                                      <p:to>
                                        <p:strVal val="visible"/>
                                      </p:to>
                                    </p:set>
                                    <p:anim calcmode="lin" valueType="num">
                                      <p:cBhvr additive="base">
                                        <p:cTn id="13" dur="500" fill="hold"/>
                                        <p:tgtEl>
                                          <p:spTgt spid="27666"/>
                                        </p:tgtEl>
                                        <p:attrNameLst>
                                          <p:attrName>ppt_x</p:attrName>
                                        </p:attrNameLst>
                                      </p:cBhvr>
                                      <p:tavLst>
                                        <p:tav tm="0">
                                          <p:val>
                                            <p:strVal val="#ppt_x"/>
                                          </p:val>
                                        </p:tav>
                                        <p:tav tm="100000">
                                          <p:val>
                                            <p:strVal val="#ppt_x"/>
                                          </p:val>
                                        </p:tav>
                                      </p:tavLst>
                                    </p:anim>
                                    <p:anim calcmode="lin" valueType="num">
                                      <p:cBhvr additive="base">
                                        <p:cTn id="14" dur="500" fill="hold"/>
                                        <p:tgtEl>
                                          <p:spTgt spid="27666"/>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xit" presetSubtype="10" fill="hold" grpId="0" nodeType="clickEffect">
                                  <p:stCondLst>
                                    <p:cond delay="0"/>
                                  </p:stCondLst>
                                  <p:childTnLst>
                                    <p:animEffect transition="out" filter="blinds(horizontal)">
                                      <p:cBhvr>
                                        <p:cTn id="18" dur="500"/>
                                        <p:tgtEl>
                                          <p:spTgt spid="27658"/>
                                        </p:tgtEl>
                                      </p:cBhvr>
                                    </p:animEffect>
                                    <p:set>
                                      <p:cBhvr>
                                        <p:cTn id="19" dur="1" fill="hold">
                                          <p:stCondLst>
                                            <p:cond delay="499"/>
                                          </p:stCondLst>
                                        </p:cTn>
                                        <p:tgtEl>
                                          <p:spTgt spid="27658"/>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27659"/>
                                        </p:tgtEl>
                                      </p:cBhvr>
                                    </p:animEffect>
                                    <p:set>
                                      <p:cBhvr>
                                        <p:cTn id="22" dur="1" fill="hold">
                                          <p:stCondLst>
                                            <p:cond delay="499"/>
                                          </p:stCondLst>
                                        </p:cTn>
                                        <p:tgtEl>
                                          <p:spTgt spid="27659"/>
                                        </p:tgtEl>
                                        <p:attrNameLst>
                                          <p:attrName>style.visibility</p:attrName>
                                        </p:attrNameLst>
                                      </p:cBhvr>
                                      <p:to>
                                        <p:strVal val="hidden"/>
                                      </p:to>
                                    </p:se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7655"/>
                                        </p:tgtEl>
                                        <p:attrNameLst>
                                          <p:attrName>style.visibility</p:attrName>
                                        </p:attrNameLst>
                                      </p:cBhvr>
                                      <p:to>
                                        <p:strVal val="visible"/>
                                      </p:to>
                                    </p:set>
                                    <p:anim calcmode="lin" valueType="num">
                                      <p:cBhvr additive="base">
                                        <p:cTn id="31" dur="500" fill="hold"/>
                                        <p:tgtEl>
                                          <p:spTgt spid="27655"/>
                                        </p:tgtEl>
                                        <p:attrNameLst>
                                          <p:attrName>ppt_x</p:attrName>
                                        </p:attrNameLst>
                                      </p:cBhvr>
                                      <p:tavLst>
                                        <p:tav tm="0">
                                          <p:val>
                                            <p:strVal val="#ppt_x"/>
                                          </p:val>
                                        </p:tav>
                                        <p:tav tm="100000">
                                          <p:val>
                                            <p:strVal val="#ppt_x"/>
                                          </p:val>
                                        </p:tav>
                                      </p:tavLst>
                                    </p:anim>
                                    <p:anim calcmode="lin" valueType="num">
                                      <p:cBhvr additive="base">
                                        <p:cTn id="32" dur="500" fill="hold"/>
                                        <p:tgtEl>
                                          <p:spTgt spid="27655"/>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xit" presetSubtype="10" fill="hold" grpId="0" nodeType="clickEffect">
                                  <p:stCondLst>
                                    <p:cond delay="0"/>
                                  </p:stCondLst>
                                  <p:childTnLst>
                                    <p:animEffect transition="out" filter="blinds(horizontal)">
                                      <p:cBhvr>
                                        <p:cTn id="36" dur="500"/>
                                        <p:tgtEl>
                                          <p:spTgt spid="27660"/>
                                        </p:tgtEl>
                                      </p:cBhvr>
                                    </p:animEffect>
                                    <p:set>
                                      <p:cBhvr>
                                        <p:cTn id="37" dur="1" fill="hold">
                                          <p:stCondLst>
                                            <p:cond delay="499"/>
                                          </p:stCondLst>
                                        </p:cTn>
                                        <p:tgtEl>
                                          <p:spTgt spid="27660"/>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27656"/>
                                        </p:tgtEl>
                                        <p:attrNameLst>
                                          <p:attrName>style.visibility</p:attrName>
                                        </p:attrNameLst>
                                      </p:cBhvr>
                                      <p:to>
                                        <p:strVal val="visible"/>
                                      </p:to>
                                    </p:set>
                                    <p:anim calcmode="lin" valueType="num">
                                      <p:cBhvr additive="base">
                                        <p:cTn id="42" dur="500" fill="hold"/>
                                        <p:tgtEl>
                                          <p:spTgt spid="27656"/>
                                        </p:tgtEl>
                                        <p:attrNameLst>
                                          <p:attrName>ppt_x</p:attrName>
                                        </p:attrNameLst>
                                      </p:cBhvr>
                                      <p:tavLst>
                                        <p:tav tm="0">
                                          <p:val>
                                            <p:strVal val="#ppt_x"/>
                                          </p:val>
                                        </p:tav>
                                        <p:tav tm="100000">
                                          <p:val>
                                            <p:strVal val="#ppt_x"/>
                                          </p:val>
                                        </p:tav>
                                      </p:tavLst>
                                    </p:anim>
                                    <p:anim calcmode="lin" valueType="num">
                                      <p:cBhvr additive="base">
                                        <p:cTn id="43" dur="500" fill="hold"/>
                                        <p:tgtEl>
                                          <p:spTgt spid="27656"/>
                                        </p:tgtEl>
                                        <p:attrNameLst>
                                          <p:attrName>ppt_y</p:attrName>
                                        </p:attrNameLst>
                                      </p:cBhvr>
                                      <p:tavLst>
                                        <p:tav tm="0">
                                          <p:val>
                                            <p:strVal val="0-#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xit" presetSubtype="10" fill="hold" grpId="0" nodeType="clickEffect">
                                  <p:stCondLst>
                                    <p:cond delay="0"/>
                                  </p:stCondLst>
                                  <p:childTnLst>
                                    <p:animEffect transition="out" filter="blinds(horizontal)">
                                      <p:cBhvr>
                                        <p:cTn id="47" dur="500"/>
                                        <p:tgtEl>
                                          <p:spTgt spid="27661"/>
                                        </p:tgtEl>
                                      </p:cBhvr>
                                    </p:animEffect>
                                    <p:set>
                                      <p:cBhvr>
                                        <p:cTn id="48" dur="1" fill="hold">
                                          <p:stCondLst>
                                            <p:cond delay="499"/>
                                          </p:stCondLst>
                                        </p:cTn>
                                        <p:tgtEl>
                                          <p:spTgt spid="27661"/>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7650"/>
                                        </p:tgtEl>
                                        <p:attrNameLst>
                                          <p:attrName>style.visibility</p:attrName>
                                        </p:attrNameLst>
                                      </p:cBhvr>
                                      <p:to>
                                        <p:strVal val="visible"/>
                                      </p:to>
                                    </p:set>
                                    <p:anim calcmode="lin" valueType="num">
                                      <p:cBhvr additive="base">
                                        <p:cTn id="53" dur="500" fill="hold"/>
                                        <p:tgtEl>
                                          <p:spTgt spid="27650"/>
                                        </p:tgtEl>
                                        <p:attrNameLst>
                                          <p:attrName>ppt_x</p:attrName>
                                        </p:attrNameLst>
                                      </p:cBhvr>
                                      <p:tavLst>
                                        <p:tav tm="0">
                                          <p:val>
                                            <p:strVal val="#ppt_x"/>
                                          </p:val>
                                        </p:tav>
                                        <p:tav tm="100000">
                                          <p:val>
                                            <p:strVal val="#ppt_x"/>
                                          </p:val>
                                        </p:tav>
                                      </p:tavLst>
                                    </p:anim>
                                    <p:anim calcmode="lin" valueType="num">
                                      <p:cBhvr additive="base">
                                        <p:cTn id="54"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5" grpId="0" animBg="1"/>
      <p:bldP spid="27656" grpId="0" animBg="1"/>
      <p:bldP spid="27657" grpId="0" animBg="1"/>
      <p:bldP spid="27658" grpId="0" animBg="1"/>
      <p:bldP spid="27659" grpId="0" animBg="1"/>
      <p:bldP spid="27660" grpId="0" animBg="1"/>
      <p:bldP spid="27661" grpId="0" animBg="1"/>
      <p:bldP spid="2766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755650" y="404813"/>
            <a:ext cx="7848600" cy="1728787"/>
          </a:xfrm>
        </p:spPr>
        <p:txBody>
          <a:bodyPr/>
          <a:lstStyle/>
          <a:p>
            <a:pPr eaLnBrk="1" hangingPunct="1"/>
            <a:r>
              <a:rPr lang="zh-CN" altLang="en-US" sz="2800" smtClean="0">
                <a:solidFill>
                  <a:schemeClr val="tx1"/>
                </a:solidFill>
              </a:rPr>
              <a:t>练习题：</a:t>
            </a:r>
            <a:br>
              <a:rPr lang="zh-CN" altLang="en-US" sz="2800" smtClean="0">
                <a:solidFill>
                  <a:schemeClr val="tx1"/>
                </a:solidFill>
              </a:rPr>
            </a:br>
            <a:r>
              <a:rPr lang="zh-CN" altLang="en-US" sz="2800" smtClean="0">
                <a:solidFill>
                  <a:schemeClr val="tx1"/>
                </a:solidFill>
              </a:rPr>
              <a:t>       在一个单道批处理系统中，一组作业的提交时刻和运行时间如下表所示，请计算采用</a:t>
            </a:r>
            <a:r>
              <a:rPr lang="en-US" altLang="zh-CN" sz="2800" smtClean="0">
                <a:solidFill>
                  <a:schemeClr val="tx1"/>
                </a:solidFill>
              </a:rPr>
              <a:t>FCFS</a:t>
            </a:r>
            <a:r>
              <a:rPr lang="zh-CN" altLang="en-US" sz="2800" smtClean="0">
                <a:solidFill>
                  <a:schemeClr val="tx1"/>
                </a:solidFill>
              </a:rPr>
              <a:t>算法的平均周转时间</a:t>
            </a:r>
            <a:r>
              <a:rPr lang="en-US" altLang="zh-CN" sz="2800" smtClean="0">
                <a:solidFill>
                  <a:schemeClr val="tx1"/>
                </a:solidFill>
              </a:rPr>
              <a:t>T</a:t>
            </a:r>
            <a:r>
              <a:rPr lang="zh-CN" altLang="en-US" sz="2800" smtClean="0">
                <a:solidFill>
                  <a:schemeClr val="tx1"/>
                </a:solidFill>
              </a:rPr>
              <a:t>和平均带权周转时间</a:t>
            </a:r>
            <a:r>
              <a:rPr lang="en-US" altLang="zh-CN" sz="2800" smtClean="0">
                <a:solidFill>
                  <a:schemeClr val="tx1"/>
                </a:solidFill>
              </a:rPr>
              <a:t>W</a:t>
            </a:r>
            <a:r>
              <a:rPr lang="zh-CN" altLang="en-US" sz="2800" smtClean="0">
                <a:solidFill>
                  <a:schemeClr val="tx1"/>
                </a:solidFill>
              </a:rPr>
              <a:t>。</a:t>
            </a:r>
          </a:p>
        </p:txBody>
      </p:sp>
      <p:graphicFrame>
        <p:nvGraphicFramePr>
          <p:cNvPr id="118881" name="Group 97"/>
          <p:cNvGraphicFramePr>
            <a:graphicFrameLocks noGrp="1"/>
          </p:cNvGraphicFramePr>
          <p:nvPr/>
        </p:nvGraphicFramePr>
        <p:xfrm>
          <a:off x="827088" y="2565400"/>
          <a:ext cx="7772400" cy="3743325"/>
        </p:xfrm>
        <a:graphic>
          <a:graphicData uri="http://schemas.openxmlformats.org/drawingml/2006/table">
            <a:tbl>
              <a:tblPr/>
              <a:tblGrid>
                <a:gridCol w="914400"/>
                <a:gridCol w="1317625"/>
                <a:gridCol w="773112"/>
                <a:gridCol w="652463"/>
                <a:gridCol w="914400"/>
                <a:gridCol w="914400"/>
                <a:gridCol w="914400"/>
                <a:gridCol w="1371600"/>
              </a:tblGrid>
              <a:tr h="801688">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执行次序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提交时刻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2">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开始时刻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完成时刻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周转时间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带权周转时间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01650">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2">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57200">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2">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57200">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2">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57200">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2">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93713">
                <a:tc gridSpan="3">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作业平均周转时间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c gridSpan="5">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74675">
                <a:tc gridSpan="3">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1" charset="-122"/>
                        </a:rPr>
                        <a:t>作业平均带权周转时间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c gridSpan="5">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Wingdings" panose="05000000000000000000"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58513" name="Rectangle 145"/>
          <p:cNvSpPr>
            <a:spLocks noChangeArrowheads="1"/>
          </p:cNvSpPr>
          <p:nvPr/>
        </p:nvSpPr>
        <p:spPr bwMode="auto">
          <a:xfrm>
            <a:off x="4656138" y="3449638"/>
            <a:ext cx="609600" cy="3810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defRPr/>
            </a:pPr>
            <a:r>
              <a:rPr kumimoji="1" lang="en-US" altLang="zh-CN"/>
              <a:t>8.0</a:t>
            </a:r>
          </a:p>
        </p:txBody>
      </p:sp>
      <p:sp>
        <p:nvSpPr>
          <p:cNvPr id="58514" name="Rectangle 146"/>
          <p:cNvSpPr>
            <a:spLocks noChangeArrowheads="1"/>
          </p:cNvSpPr>
          <p:nvPr/>
        </p:nvSpPr>
        <p:spPr bwMode="auto">
          <a:xfrm>
            <a:off x="4656138" y="3906838"/>
            <a:ext cx="609600" cy="3810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defRPr/>
            </a:pPr>
            <a:r>
              <a:rPr kumimoji="1" lang="en-US" altLang="zh-CN" dirty="0"/>
              <a:t>9.0</a:t>
            </a:r>
          </a:p>
        </p:txBody>
      </p:sp>
      <p:sp>
        <p:nvSpPr>
          <p:cNvPr id="58515" name="Rectangle 147"/>
          <p:cNvSpPr>
            <a:spLocks noChangeArrowheads="1"/>
          </p:cNvSpPr>
          <p:nvPr/>
        </p:nvSpPr>
        <p:spPr bwMode="auto">
          <a:xfrm>
            <a:off x="4656138" y="4364038"/>
            <a:ext cx="609600" cy="3810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defRPr/>
            </a:pPr>
            <a:r>
              <a:rPr kumimoji="1" lang="en-US" altLang="zh-CN" dirty="0"/>
              <a:t>9.5</a:t>
            </a:r>
          </a:p>
        </p:txBody>
      </p:sp>
      <p:sp>
        <p:nvSpPr>
          <p:cNvPr id="58516" name="Rectangle 148"/>
          <p:cNvSpPr>
            <a:spLocks noChangeArrowheads="1"/>
          </p:cNvSpPr>
          <p:nvPr/>
        </p:nvSpPr>
        <p:spPr bwMode="auto">
          <a:xfrm>
            <a:off x="4656138" y="4814888"/>
            <a:ext cx="609600" cy="3810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defRPr/>
            </a:pPr>
            <a:r>
              <a:rPr kumimoji="1" lang="en-US" altLang="zh-CN" dirty="0"/>
              <a:t>9.7</a:t>
            </a:r>
          </a:p>
        </p:txBody>
      </p:sp>
      <p:sp>
        <p:nvSpPr>
          <p:cNvPr id="58517" name="Rectangle 149"/>
          <p:cNvSpPr>
            <a:spLocks noChangeArrowheads="1"/>
          </p:cNvSpPr>
          <p:nvPr/>
        </p:nvSpPr>
        <p:spPr bwMode="auto">
          <a:xfrm>
            <a:off x="5570538" y="3449638"/>
            <a:ext cx="609600" cy="3810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defRPr/>
            </a:pPr>
            <a:r>
              <a:rPr kumimoji="1" lang="en-US" altLang="zh-CN" dirty="0"/>
              <a:t>9.0</a:t>
            </a:r>
          </a:p>
        </p:txBody>
      </p:sp>
      <p:sp>
        <p:nvSpPr>
          <p:cNvPr id="58518" name="Rectangle 150"/>
          <p:cNvSpPr>
            <a:spLocks noChangeArrowheads="1"/>
          </p:cNvSpPr>
          <p:nvPr/>
        </p:nvSpPr>
        <p:spPr bwMode="auto">
          <a:xfrm>
            <a:off x="5570538" y="3906838"/>
            <a:ext cx="609600" cy="3810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defRPr/>
            </a:pPr>
            <a:r>
              <a:rPr kumimoji="1" lang="en-US" altLang="zh-CN" dirty="0"/>
              <a:t>9.5</a:t>
            </a:r>
          </a:p>
        </p:txBody>
      </p:sp>
      <p:sp>
        <p:nvSpPr>
          <p:cNvPr id="58519" name="Rectangle 151"/>
          <p:cNvSpPr>
            <a:spLocks noChangeArrowheads="1"/>
          </p:cNvSpPr>
          <p:nvPr/>
        </p:nvSpPr>
        <p:spPr bwMode="auto">
          <a:xfrm>
            <a:off x="6484938" y="4364038"/>
            <a:ext cx="609600" cy="3810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defRPr/>
            </a:pPr>
            <a:r>
              <a:rPr kumimoji="1" lang="en-US" altLang="zh-CN"/>
              <a:t>0.7</a:t>
            </a:r>
          </a:p>
        </p:txBody>
      </p:sp>
      <p:sp>
        <p:nvSpPr>
          <p:cNvPr id="58520" name="Rectangle 152"/>
          <p:cNvSpPr>
            <a:spLocks noChangeArrowheads="1"/>
          </p:cNvSpPr>
          <p:nvPr/>
        </p:nvSpPr>
        <p:spPr bwMode="auto">
          <a:xfrm>
            <a:off x="5570538" y="4814888"/>
            <a:ext cx="609600" cy="3810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defRPr/>
            </a:pPr>
            <a:r>
              <a:rPr kumimoji="1" lang="en-US" altLang="zh-CN" dirty="0"/>
              <a:t>9.8</a:t>
            </a:r>
          </a:p>
        </p:txBody>
      </p:sp>
      <p:sp>
        <p:nvSpPr>
          <p:cNvPr id="58529" name="Rectangle 161"/>
          <p:cNvSpPr>
            <a:spLocks noChangeArrowheads="1"/>
          </p:cNvSpPr>
          <p:nvPr/>
        </p:nvSpPr>
        <p:spPr bwMode="auto">
          <a:xfrm>
            <a:off x="6484938" y="3446463"/>
            <a:ext cx="609600" cy="3810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defRPr/>
            </a:pPr>
            <a:r>
              <a:rPr kumimoji="1" lang="en-US" altLang="zh-CN" dirty="0"/>
              <a:t>1.0</a:t>
            </a:r>
          </a:p>
        </p:txBody>
      </p:sp>
      <p:sp>
        <p:nvSpPr>
          <p:cNvPr id="58530" name="Rectangle 162"/>
          <p:cNvSpPr>
            <a:spLocks noChangeArrowheads="1"/>
          </p:cNvSpPr>
          <p:nvPr/>
        </p:nvSpPr>
        <p:spPr bwMode="auto">
          <a:xfrm>
            <a:off x="6484938" y="3906838"/>
            <a:ext cx="609600" cy="3810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defRPr/>
            </a:pPr>
            <a:r>
              <a:rPr kumimoji="1" lang="en-US" altLang="zh-CN" dirty="0"/>
              <a:t>1.0</a:t>
            </a:r>
          </a:p>
        </p:txBody>
      </p:sp>
      <p:sp>
        <p:nvSpPr>
          <p:cNvPr id="58531" name="Rectangle 163"/>
          <p:cNvSpPr>
            <a:spLocks noChangeArrowheads="1"/>
          </p:cNvSpPr>
          <p:nvPr/>
        </p:nvSpPr>
        <p:spPr bwMode="auto">
          <a:xfrm>
            <a:off x="5570538" y="4364038"/>
            <a:ext cx="609600" cy="3810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defRPr/>
            </a:pPr>
            <a:r>
              <a:rPr kumimoji="1" lang="en-US" altLang="zh-CN" dirty="0"/>
              <a:t>9.7</a:t>
            </a:r>
          </a:p>
        </p:txBody>
      </p:sp>
      <p:sp>
        <p:nvSpPr>
          <p:cNvPr id="58532" name="Rectangle 164"/>
          <p:cNvSpPr>
            <a:spLocks noChangeArrowheads="1"/>
          </p:cNvSpPr>
          <p:nvPr/>
        </p:nvSpPr>
        <p:spPr bwMode="auto">
          <a:xfrm>
            <a:off x="6484938" y="4814888"/>
            <a:ext cx="609600" cy="3810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defRPr/>
            </a:pPr>
            <a:r>
              <a:rPr kumimoji="1" lang="en-US" altLang="zh-CN" dirty="0"/>
              <a:t>0.7</a:t>
            </a:r>
          </a:p>
        </p:txBody>
      </p:sp>
      <p:sp>
        <p:nvSpPr>
          <p:cNvPr id="58533" name="Rectangle 165"/>
          <p:cNvSpPr>
            <a:spLocks noChangeArrowheads="1"/>
          </p:cNvSpPr>
          <p:nvPr/>
        </p:nvSpPr>
        <p:spPr bwMode="auto">
          <a:xfrm>
            <a:off x="7475538" y="3430588"/>
            <a:ext cx="609600" cy="3810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defRPr/>
            </a:pPr>
            <a:r>
              <a:rPr kumimoji="1" lang="en-US" altLang="zh-CN" dirty="0"/>
              <a:t>1.0</a:t>
            </a:r>
          </a:p>
        </p:txBody>
      </p:sp>
      <p:sp>
        <p:nvSpPr>
          <p:cNvPr id="58534" name="Rectangle 166"/>
          <p:cNvSpPr>
            <a:spLocks noChangeArrowheads="1"/>
          </p:cNvSpPr>
          <p:nvPr/>
        </p:nvSpPr>
        <p:spPr bwMode="auto">
          <a:xfrm>
            <a:off x="7475538" y="3906838"/>
            <a:ext cx="609600" cy="3810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defRPr/>
            </a:pPr>
            <a:r>
              <a:rPr kumimoji="1" lang="en-US" altLang="zh-CN"/>
              <a:t>2.0</a:t>
            </a:r>
          </a:p>
        </p:txBody>
      </p:sp>
      <p:sp>
        <p:nvSpPr>
          <p:cNvPr id="58535" name="Rectangle 167"/>
          <p:cNvSpPr>
            <a:spLocks noChangeArrowheads="1"/>
          </p:cNvSpPr>
          <p:nvPr/>
        </p:nvSpPr>
        <p:spPr bwMode="auto">
          <a:xfrm>
            <a:off x="7475538" y="4364038"/>
            <a:ext cx="609600" cy="3810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defRPr/>
            </a:pPr>
            <a:r>
              <a:rPr kumimoji="1" lang="en-US" altLang="zh-CN"/>
              <a:t>3.5</a:t>
            </a:r>
          </a:p>
        </p:txBody>
      </p:sp>
      <p:sp>
        <p:nvSpPr>
          <p:cNvPr id="58536" name="Rectangle 168"/>
          <p:cNvSpPr>
            <a:spLocks noChangeArrowheads="1"/>
          </p:cNvSpPr>
          <p:nvPr/>
        </p:nvSpPr>
        <p:spPr bwMode="auto">
          <a:xfrm>
            <a:off x="7475538" y="4814888"/>
            <a:ext cx="609600" cy="3810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defRPr/>
            </a:pPr>
            <a:r>
              <a:rPr kumimoji="1" lang="en-US" altLang="zh-CN"/>
              <a:t>7.0</a:t>
            </a:r>
          </a:p>
        </p:txBody>
      </p:sp>
      <p:sp>
        <p:nvSpPr>
          <p:cNvPr id="20" name="TextBox 19"/>
          <p:cNvSpPr txBox="1">
            <a:spLocks noChangeArrowheads="1"/>
          </p:cNvSpPr>
          <p:nvPr/>
        </p:nvSpPr>
        <p:spPr bwMode="auto">
          <a:xfrm>
            <a:off x="4065588" y="5254625"/>
            <a:ext cx="4386262" cy="396875"/>
          </a:xfrm>
          <a:prstGeom prst="rect">
            <a:avLst/>
          </a:prstGeom>
          <a:solidFill>
            <a:srgbClr val="CCFFFF"/>
          </a:solidFill>
          <a:ln>
            <a:noFill/>
          </a:ln>
          <a:effectLst>
            <a:outerShdw dist="20000" dir="5400000" rotWithShape="0">
              <a:srgbClr val="000000">
                <a:alpha val="37999"/>
              </a:srgbClr>
            </a:outerShdw>
          </a:effectLst>
          <a:extLst/>
        </p:spPr>
        <p:txBody>
          <a:bodyPr>
            <a:spAutoFit/>
          </a:bodyPr>
          <a:lstStyle/>
          <a:p>
            <a:pPr>
              <a:buFontTx/>
              <a:buNone/>
              <a:defRPr/>
            </a:pPr>
            <a:r>
              <a:rPr kumimoji="1" lang="en-US" altLang="zh-CN" sz="2000" b="1" dirty="0">
                <a:solidFill>
                  <a:schemeClr val="dk1"/>
                </a:solidFill>
                <a:latin typeface="+mn-lt"/>
                <a:ea typeface="+mn-ea"/>
              </a:rPr>
              <a:t>T=</a:t>
            </a:r>
            <a:r>
              <a:rPr kumimoji="1" lang="zh-CN" altLang="en-US" sz="2000" b="1" dirty="0">
                <a:solidFill>
                  <a:schemeClr val="dk1"/>
                </a:solidFill>
                <a:latin typeface="+mn-lt"/>
                <a:ea typeface="+mn-ea"/>
              </a:rPr>
              <a:t>（</a:t>
            </a:r>
            <a:r>
              <a:rPr kumimoji="1" lang="en-US" altLang="zh-CN" sz="2000" b="1" dirty="0">
                <a:solidFill>
                  <a:schemeClr val="dk1"/>
                </a:solidFill>
                <a:latin typeface="+mn-lt"/>
                <a:ea typeface="+mn-ea"/>
              </a:rPr>
              <a:t>1.0+1.0+0.7+0.7</a:t>
            </a:r>
            <a:r>
              <a:rPr kumimoji="1" lang="zh-CN" altLang="en-US" sz="2000" b="1" dirty="0">
                <a:solidFill>
                  <a:schemeClr val="dk1"/>
                </a:solidFill>
                <a:latin typeface="+mn-lt"/>
                <a:ea typeface="+mn-ea"/>
              </a:rPr>
              <a:t>）</a:t>
            </a:r>
            <a:r>
              <a:rPr kumimoji="1" lang="en-US" altLang="zh-CN" sz="2000" b="1" dirty="0">
                <a:solidFill>
                  <a:schemeClr val="dk1"/>
                </a:solidFill>
                <a:latin typeface="+mn-lt"/>
                <a:ea typeface="+mn-ea"/>
              </a:rPr>
              <a:t>/4=0.85</a:t>
            </a:r>
            <a:endParaRPr kumimoji="1" lang="zh-CN" altLang="en-US" sz="2000" dirty="0">
              <a:solidFill>
                <a:schemeClr val="dk1"/>
              </a:solidFill>
              <a:latin typeface="+mn-lt"/>
              <a:ea typeface="+mn-ea"/>
            </a:endParaRPr>
          </a:p>
        </p:txBody>
      </p:sp>
      <p:sp>
        <p:nvSpPr>
          <p:cNvPr id="21" name="TextBox 20"/>
          <p:cNvSpPr txBox="1">
            <a:spLocks noChangeArrowheads="1"/>
          </p:cNvSpPr>
          <p:nvPr/>
        </p:nvSpPr>
        <p:spPr bwMode="auto">
          <a:xfrm>
            <a:off x="3851275" y="5759450"/>
            <a:ext cx="4643438" cy="396875"/>
          </a:xfrm>
          <a:prstGeom prst="rect">
            <a:avLst/>
          </a:prstGeom>
          <a:solidFill>
            <a:srgbClr val="CCFFFF"/>
          </a:solidFill>
          <a:ln>
            <a:noFill/>
          </a:ln>
          <a:effectLst>
            <a:outerShdw dist="20000" dir="5400000" rotWithShape="0">
              <a:srgbClr val="000000">
                <a:alpha val="37999"/>
              </a:srgbClr>
            </a:outerShdw>
          </a:effectLst>
          <a:extLst/>
        </p:spPr>
        <p:txBody>
          <a:bodyPr wrap="none">
            <a:spAutoFit/>
          </a:bodyPr>
          <a:lstStyle/>
          <a:p>
            <a:pPr>
              <a:buFontTx/>
              <a:buNone/>
              <a:defRPr/>
            </a:pPr>
            <a:r>
              <a:rPr kumimoji="1" lang="en-US" altLang="zh-CN" sz="2000" b="1" dirty="0">
                <a:solidFill>
                  <a:schemeClr val="dk1"/>
                </a:solidFill>
                <a:latin typeface="+mn-lt"/>
                <a:ea typeface="+mn-ea"/>
              </a:rPr>
              <a:t>W=</a:t>
            </a:r>
            <a:r>
              <a:rPr kumimoji="1" lang="zh-CN" altLang="en-US" sz="2000" b="1" dirty="0">
                <a:solidFill>
                  <a:schemeClr val="dk1"/>
                </a:solidFill>
                <a:latin typeface="+mn-lt"/>
                <a:ea typeface="+mn-ea"/>
              </a:rPr>
              <a:t>（</a:t>
            </a:r>
            <a:r>
              <a:rPr kumimoji="1" lang="en-US" altLang="zh-CN" sz="2000" b="1" dirty="0">
                <a:solidFill>
                  <a:schemeClr val="dk1"/>
                </a:solidFill>
                <a:latin typeface="+mn-lt"/>
                <a:ea typeface="+mn-ea"/>
              </a:rPr>
              <a:t>1.0+2.0+3.5+7.0</a:t>
            </a:r>
            <a:r>
              <a:rPr kumimoji="1" lang="zh-CN" altLang="en-US" sz="2000" b="1" dirty="0">
                <a:solidFill>
                  <a:schemeClr val="dk1"/>
                </a:solidFill>
                <a:latin typeface="+mn-lt"/>
                <a:ea typeface="+mn-ea"/>
              </a:rPr>
              <a:t>）</a:t>
            </a:r>
            <a:r>
              <a:rPr kumimoji="1" lang="en-US" altLang="zh-CN" sz="2000" b="1" dirty="0">
                <a:solidFill>
                  <a:schemeClr val="dk1"/>
                </a:solidFill>
                <a:latin typeface="+mn-lt"/>
                <a:ea typeface="+mn-ea"/>
              </a:rPr>
              <a:t>/4=3.375</a:t>
            </a:r>
            <a:endParaRPr kumimoji="1" lang="zh-CN" altLang="en-US" sz="2000" dirty="0">
              <a:solidFill>
                <a:schemeClr val="dk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8881"/>
                                        </p:tgtEl>
                                        <p:attrNameLst>
                                          <p:attrName>style.visibility</p:attrName>
                                        </p:attrNameLst>
                                      </p:cBhvr>
                                      <p:to>
                                        <p:strVal val="visible"/>
                                      </p:to>
                                    </p:set>
                                    <p:anim calcmode="lin" valueType="num">
                                      <p:cBhvr additive="base">
                                        <p:cTn id="7" dur="500" fill="hold"/>
                                        <p:tgtEl>
                                          <p:spTgt spid="118881"/>
                                        </p:tgtEl>
                                        <p:attrNameLst>
                                          <p:attrName>ppt_x</p:attrName>
                                        </p:attrNameLst>
                                      </p:cBhvr>
                                      <p:tavLst>
                                        <p:tav tm="0">
                                          <p:val>
                                            <p:strVal val="0-#ppt_w/2"/>
                                          </p:val>
                                        </p:tav>
                                        <p:tav tm="100000">
                                          <p:val>
                                            <p:strVal val="#ppt_x"/>
                                          </p:val>
                                        </p:tav>
                                      </p:tavLst>
                                    </p:anim>
                                    <p:anim calcmode="lin" valueType="num">
                                      <p:cBhvr additive="base">
                                        <p:cTn id="8" dur="500" fill="hold"/>
                                        <p:tgtEl>
                                          <p:spTgt spid="1188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513"/>
                                        </p:tgtEl>
                                        <p:attrNameLst>
                                          <p:attrName>style.visibility</p:attrName>
                                        </p:attrNameLst>
                                      </p:cBhvr>
                                      <p:to>
                                        <p:strVal val="visible"/>
                                      </p:to>
                                    </p:set>
                                    <p:anim calcmode="lin" valueType="num">
                                      <p:cBhvr additive="base">
                                        <p:cTn id="13" dur="500" fill="hold"/>
                                        <p:tgtEl>
                                          <p:spTgt spid="58513"/>
                                        </p:tgtEl>
                                        <p:attrNameLst>
                                          <p:attrName>ppt_x</p:attrName>
                                        </p:attrNameLst>
                                      </p:cBhvr>
                                      <p:tavLst>
                                        <p:tav tm="0">
                                          <p:val>
                                            <p:strVal val="0-#ppt_w/2"/>
                                          </p:val>
                                        </p:tav>
                                        <p:tav tm="100000">
                                          <p:val>
                                            <p:strVal val="#ppt_x"/>
                                          </p:val>
                                        </p:tav>
                                      </p:tavLst>
                                    </p:anim>
                                    <p:anim calcmode="lin" valueType="num">
                                      <p:cBhvr additive="base">
                                        <p:cTn id="14" dur="500" fill="hold"/>
                                        <p:tgtEl>
                                          <p:spTgt spid="585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517"/>
                                        </p:tgtEl>
                                        <p:attrNameLst>
                                          <p:attrName>style.visibility</p:attrName>
                                        </p:attrNameLst>
                                      </p:cBhvr>
                                      <p:to>
                                        <p:strVal val="visible"/>
                                      </p:to>
                                    </p:set>
                                    <p:anim calcmode="lin" valueType="num">
                                      <p:cBhvr additive="base">
                                        <p:cTn id="19" dur="500" fill="hold"/>
                                        <p:tgtEl>
                                          <p:spTgt spid="58517"/>
                                        </p:tgtEl>
                                        <p:attrNameLst>
                                          <p:attrName>ppt_x</p:attrName>
                                        </p:attrNameLst>
                                      </p:cBhvr>
                                      <p:tavLst>
                                        <p:tav tm="0">
                                          <p:val>
                                            <p:strVal val="0-#ppt_w/2"/>
                                          </p:val>
                                        </p:tav>
                                        <p:tav tm="100000">
                                          <p:val>
                                            <p:strVal val="#ppt_x"/>
                                          </p:val>
                                        </p:tav>
                                      </p:tavLst>
                                    </p:anim>
                                    <p:anim calcmode="lin" valueType="num">
                                      <p:cBhvr additive="base">
                                        <p:cTn id="20" dur="500" fill="hold"/>
                                        <p:tgtEl>
                                          <p:spTgt spid="5851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514"/>
                                        </p:tgtEl>
                                        <p:attrNameLst>
                                          <p:attrName>style.visibility</p:attrName>
                                        </p:attrNameLst>
                                      </p:cBhvr>
                                      <p:to>
                                        <p:strVal val="visible"/>
                                      </p:to>
                                    </p:set>
                                    <p:anim calcmode="lin" valueType="num">
                                      <p:cBhvr additive="base">
                                        <p:cTn id="25" dur="500" fill="hold"/>
                                        <p:tgtEl>
                                          <p:spTgt spid="58514"/>
                                        </p:tgtEl>
                                        <p:attrNameLst>
                                          <p:attrName>ppt_x</p:attrName>
                                        </p:attrNameLst>
                                      </p:cBhvr>
                                      <p:tavLst>
                                        <p:tav tm="0">
                                          <p:val>
                                            <p:strVal val="0-#ppt_w/2"/>
                                          </p:val>
                                        </p:tav>
                                        <p:tav tm="100000">
                                          <p:val>
                                            <p:strVal val="#ppt_x"/>
                                          </p:val>
                                        </p:tav>
                                      </p:tavLst>
                                    </p:anim>
                                    <p:anim calcmode="lin" valueType="num">
                                      <p:cBhvr additive="base">
                                        <p:cTn id="26" dur="500" fill="hold"/>
                                        <p:tgtEl>
                                          <p:spTgt spid="5851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518"/>
                                        </p:tgtEl>
                                        <p:attrNameLst>
                                          <p:attrName>style.visibility</p:attrName>
                                        </p:attrNameLst>
                                      </p:cBhvr>
                                      <p:to>
                                        <p:strVal val="visible"/>
                                      </p:to>
                                    </p:set>
                                    <p:anim calcmode="lin" valueType="num">
                                      <p:cBhvr additive="base">
                                        <p:cTn id="31" dur="500" fill="hold"/>
                                        <p:tgtEl>
                                          <p:spTgt spid="58518"/>
                                        </p:tgtEl>
                                        <p:attrNameLst>
                                          <p:attrName>ppt_x</p:attrName>
                                        </p:attrNameLst>
                                      </p:cBhvr>
                                      <p:tavLst>
                                        <p:tav tm="0">
                                          <p:val>
                                            <p:strVal val="0-#ppt_w/2"/>
                                          </p:val>
                                        </p:tav>
                                        <p:tav tm="100000">
                                          <p:val>
                                            <p:strVal val="#ppt_x"/>
                                          </p:val>
                                        </p:tav>
                                      </p:tavLst>
                                    </p:anim>
                                    <p:anim calcmode="lin" valueType="num">
                                      <p:cBhvr additive="base">
                                        <p:cTn id="32" dur="500" fill="hold"/>
                                        <p:tgtEl>
                                          <p:spTgt spid="5851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8515"/>
                                        </p:tgtEl>
                                        <p:attrNameLst>
                                          <p:attrName>style.visibility</p:attrName>
                                        </p:attrNameLst>
                                      </p:cBhvr>
                                      <p:to>
                                        <p:strVal val="visible"/>
                                      </p:to>
                                    </p:set>
                                    <p:anim calcmode="lin" valueType="num">
                                      <p:cBhvr additive="base">
                                        <p:cTn id="37" dur="500" fill="hold"/>
                                        <p:tgtEl>
                                          <p:spTgt spid="58515"/>
                                        </p:tgtEl>
                                        <p:attrNameLst>
                                          <p:attrName>ppt_x</p:attrName>
                                        </p:attrNameLst>
                                      </p:cBhvr>
                                      <p:tavLst>
                                        <p:tav tm="0">
                                          <p:val>
                                            <p:strVal val="0-#ppt_w/2"/>
                                          </p:val>
                                        </p:tav>
                                        <p:tav tm="100000">
                                          <p:val>
                                            <p:strVal val="#ppt_x"/>
                                          </p:val>
                                        </p:tav>
                                      </p:tavLst>
                                    </p:anim>
                                    <p:anim calcmode="lin" valueType="num">
                                      <p:cBhvr additive="base">
                                        <p:cTn id="38" dur="500" fill="hold"/>
                                        <p:tgtEl>
                                          <p:spTgt spid="5851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8531"/>
                                        </p:tgtEl>
                                        <p:attrNameLst>
                                          <p:attrName>style.visibility</p:attrName>
                                        </p:attrNameLst>
                                      </p:cBhvr>
                                      <p:to>
                                        <p:strVal val="visible"/>
                                      </p:to>
                                    </p:set>
                                    <p:anim calcmode="lin" valueType="num">
                                      <p:cBhvr additive="base">
                                        <p:cTn id="43" dur="500" fill="hold"/>
                                        <p:tgtEl>
                                          <p:spTgt spid="58531"/>
                                        </p:tgtEl>
                                        <p:attrNameLst>
                                          <p:attrName>ppt_x</p:attrName>
                                        </p:attrNameLst>
                                      </p:cBhvr>
                                      <p:tavLst>
                                        <p:tav tm="0">
                                          <p:val>
                                            <p:strVal val="0-#ppt_w/2"/>
                                          </p:val>
                                        </p:tav>
                                        <p:tav tm="100000">
                                          <p:val>
                                            <p:strVal val="#ppt_x"/>
                                          </p:val>
                                        </p:tav>
                                      </p:tavLst>
                                    </p:anim>
                                    <p:anim calcmode="lin" valueType="num">
                                      <p:cBhvr additive="base">
                                        <p:cTn id="44" dur="500" fill="hold"/>
                                        <p:tgtEl>
                                          <p:spTgt spid="5853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8516"/>
                                        </p:tgtEl>
                                        <p:attrNameLst>
                                          <p:attrName>style.visibility</p:attrName>
                                        </p:attrNameLst>
                                      </p:cBhvr>
                                      <p:to>
                                        <p:strVal val="visible"/>
                                      </p:to>
                                    </p:set>
                                    <p:anim calcmode="lin" valueType="num">
                                      <p:cBhvr additive="base">
                                        <p:cTn id="49" dur="500" fill="hold"/>
                                        <p:tgtEl>
                                          <p:spTgt spid="58516"/>
                                        </p:tgtEl>
                                        <p:attrNameLst>
                                          <p:attrName>ppt_x</p:attrName>
                                        </p:attrNameLst>
                                      </p:cBhvr>
                                      <p:tavLst>
                                        <p:tav tm="0">
                                          <p:val>
                                            <p:strVal val="0-#ppt_w/2"/>
                                          </p:val>
                                        </p:tav>
                                        <p:tav tm="100000">
                                          <p:val>
                                            <p:strVal val="#ppt_x"/>
                                          </p:val>
                                        </p:tav>
                                      </p:tavLst>
                                    </p:anim>
                                    <p:anim calcmode="lin" valueType="num">
                                      <p:cBhvr additive="base">
                                        <p:cTn id="50" dur="500" fill="hold"/>
                                        <p:tgtEl>
                                          <p:spTgt spid="5851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8520"/>
                                        </p:tgtEl>
                                        <p:attrNameLst>
                                          <p:attrName>style.visibility</p:attrName>
                                        </p:attrNameLst>
                                      </p:cBhvr>
                                      <p:to>
                                        <p:strVal val="visible"/>
                                      </p:to>
                                    </p:set>
                                    <p:anim calcmode="lin" valueType="num">
                                      <p:cBhvr additive="base">
                                        <p:cTn id="55" dur="500" fill="hold"/>
                                        <p:tgtEl>
                                          <p:spTgt spid="58520"/>
                                        </p:tgtEl>
                                        <p:attrNameLst>
                                          <p:attrName>ppt_x</p:attrName>
                                        </p:attrNameLst>
                                      </p:cBhvr>
                                      <p:tavLst>
                                        <p:tav tm="0">
                                          <p:val>
                                            <p:strVal val="0-#ppt_w/2"/>
                                          </p:val>
                                        </p:tav>
                                        <p:tav tm="100000">
                                          <p:val>
                                            <p:strVal val="#ppt_x"/>
                                          </p:val>
                                        </p:tav>
                                      </p:tavLst>
                                    </p:anim>
                                    <p:anim calcmode="lin" valueType="num">
                                      <p:cBhvr additive="base">
                                        <p:cTn id="56" dur="500" fill="hold"/>
                                        <p:tgtEl>
                                          <p:spTgt spid="58520"/>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8529"/>
                                        </p:tgtEl>
                                        <p:attrNameLst>
                                          <p:attrName>style.visibility</p:attrName>
                                        </p:attrNameLst>
                                      </p:cBhvr>
                                      <p:to>
                                        <p:strVal val="visible"/>
                                      </p:to>
                                    </p:set>
                                    <p:anim calcmode="lin" valueType="num">
                                      <p:cBhvr additive="base">
                                        <p:cTn id="61" dur="500" fill="hold"/>
                                        <p:tgtEl>
                                          <p:spTgt spid="58529"/>
                                        </p:tgtEl>
                                        <p:attrNameLst>
                                          <p:attrName>ppt_x</p:attrName>
                                        </p:attrNameLst>
                                      </p:cBhvr>
                                      <p:tavLst>
                                        <p:tav tm="0">
                                          <p:val>
                                            <p:strVal val="0-#ppt_w/2"/>
                                          </p:val>
                                        </p:tav>
                                        <p:tav tm="100000">
                                          <p:val>
                                            <p:strVal val="#ppt_x"/>
                                          </p:val>
                                        </p:tav>
                                      </p:tavLst>
                                    </p:anim>
                                    <p:anim calcmode="lin" valueType="num">
                                      <p:cBhvr additive="base">
                                        <p:cTn id="62" dur="500" fill="hold"/>
                                        <p:tgtEl>
                                          <p:spTgt spid="58529"/>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8530"/>
                                        </p:tgtEl>
                                        <p:attrNameLst>
                                          <p:attrName>style.visibility</p:attrName>
                                        </p:attrNameLst>
                                      </p:cBhvr>
                                      <p:to>
                                        <p:strVal val="visible"/>
                                      </p:to>
                                    </p:set>
                                    <p:anim calcmode="lin" valueType="num">
                                      <p:cBhvr additive="base">
                                        <p:cTn id="67" dur="500" fill="hold"/>
                                        <p:tgtEl>
                                          <p:spTgt spid="58530"/>
                                        </p:tgtEl>
                                        <p:attrNameLst>
                                          <p:attrName>ppt_x</p:attrName>
                                        </p:attrNameLst>
                                      </p:cBhvr>
                                      <p:tavLst>
                                        <p:tav tm="0">
                                          <p:val>
                                            <p:strVal val="0-#ppt_w/2"/>
                                          </p:val>
                                        </p:tav>
                                        <p:tav tm="100000">
                                          <p:val>
                                            <p:strVal val="#ppt_x"/>
                                          </p:val>
                                        </p:tav>
                                      </p:tavLst>
                                    </p:anim>
                                    <p:anim calcmode="lin" valueType="num">
                                      <p:cBhvr additive="base">
                                        <p:cTn id="68" dur="500" fill="hold"/>
                                        <p:tgtEl>
                                          <p:spTgt spid="58530"/>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58519"/>
                                        </p:tgtEl>
                                        <p:attrNameLst>
                                          <p:attrName>style.visibility</p:attrName>
                                        </p:attrNameLst>
                                      </p:cBhvr>
                                      <p:to>
                                        <p:strVal val="visible"/>
                                      </p:to>
                                    </p:set>
                                    <p:anim calcmode="lin" valueType="num">
                                      <p:cBhvr additive="base">
                                        <p:cTn id="73" dur="500" fill="hold"/>
                                        <p:tgtEl>
                                          <p:spTgt spid="58519"/>
                                        </p:tgtEl>
                                        <p:attrNameLst>
                                          <p:attrName>ppt_x</p:attrName>
                                        </p:attrNameLst>
                                      </p:cBhvr>
                                      <p:tavLst>
                                        <p:tav tm="0">
                                          <p:val>
                                            <p:strVal val="0-#ppt_w/2"/>
                                          </p:val>
                                        </p:tav>
                                        <p:tav tm="100000">
                                          <p:val>
                                            <p:strVal val="#ppt_x"/>
                                          </p:val>
                                        </p:tav>
                                      </p:tavLst>
                                    </p:anim>
                                    <p:anim calcmode="lin" valueType="num">
                                      <p:cBhvr additive="base">
                                        <p:cTn id="74" dur="500" fill="hold"/>
                                        <p:tgtEl>
                                          <p:spTgt spid="58519"/>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58532"/>
                                        </p:tgtEl>
                                        <p:attrNameLst>
                                          <p:attrName>style.visibility</p:attrName>
                                        </p:attrNameLst>
                                      </p:cBhvr>
                                      <p:to>
                                        <p:strVal val="visible"/>
                                      </p:to>
                                    </p:set>
                                    <p:anim calcmode="lin" valueType="num">
                                      <p:cBhvr additive="base">
                                        <p:cTn id="79" dur="500" fill="hold"/>
                                        <p:tgtEl>
                                          <p:spTgt spid="58532"/>
                                        </p:tgtEl>
                                        <p:attrNameLst>
                                          <p:attrName>ppt_x</p:attrName>
                                        </p:attrNameLst>
                                      </p:cBhvr>
                                      <p:tavLst>
                                        <p:tav tm="0">
                                          <p:val>
                                            <p:strVal val="0-#ppt_w/2"/>
                                          </p:val>
                                        </p:tav>
                                        <p:tav tm="100000">
                                          <p:val>
                                            <p:strVal val="#ppt_x"/>
                                          </p:val>
                                        </p:tav>
                                      </p:tavLst>
                                    </p:anim>
                                    <p:anim calcmode="lin" valueType="num">
                                      <p:cBhvr additive="base">
                                        <p:cTn id="80" dur="500" fill="hold"/>
                                        <p:tgtEl>
                                          <p:spTgt spid="58532"/>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58533"/>
                                        </p:tgtEl>
                                        <p:attrNameLst>
                                          <p:attrName>style.visibility</p:attrName>
                                        </p:attrNameLst>
                                      </p:cBhvr>
                                      <p:to>
                                        <p:strVal val="visible"/>
                                      </p:to>
                                    </p:set>
                                    <p:anim calcmode="lin" valueType="num">
                                      <p:cBhvr additive="base">
                                        <p:cTn id="85" dur="500" fill="hold"/>
                                        <p:tgtEl>
                                          <p:spTgt spid="58533"/>
                                        </p:tgtEl>
                                        <p:attrNameLst>
                                          <p:attrName>ppt_x</p:attrName>
                                        </p:attrNameLst>
                                      </p:cBhvr>
                                      <p:tavLst>
                                        <p:tav tm="0">
                                          <p:val>
                                            <p:strVal val="0-#ppt_w/2"/>
                                          </p:val>
                                        </p:tav>
                                        <p:tav tm="100000">
                                          <p:val>
                                            <p:strVal val="#ppt_x"/>
                                          </p:val>
                                        </p:tav>
                                      </p:tavLst>
                                    </p:anim>
                                    <p:anim calcmode="lin" valueType="num">
                                      <p:cBhvr additive="base">
                                        <p:cTn id="86" dur="500" fill="hold"/>
                                        <p:tgtEl>
                                          <p:spTgt spid="58533"/>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58534"/>
                                        </p:tgtEl>
                                        <p:attrNameLst>
                                          <p:attrName>style.visibility</p:attrName>
                                        </p:attrNameLst>
                                      </p:cBhvr>
                                      <p:to>
                                        <p:strVal val="visible"/>
                                      </p:to>
                                    </p:set>
                                    <p:anim calcmode="lin" valueType="num">
                                      <p:cBhvr additive="base">
                                        <p:cTn id="91" dur="500" fill="hold"/>
                                        <p:tgtEl>
                                          <p:spTgt spid="58534"/>
                                        </p:tgtEl>
                                        <p:attrNameLst>
                                          <p:attrName>ppt_x</p:attrName>
                                        </p:attrNameLst>
                                      </p:cBhvr>
                                      <p:tavLst>
                                        <p:tav tm="0">
                                          <p:val>
                                            <p:strVal val="0-#ppt_w/2"/>
                                          </p:val>
                                        </p:tav>
                                        <p:tav tm="100000">
                                          <p:val>
                                            <p:strVal val="#ppt_x"/>
                                          </p:val>
                                        </p:tav>
                                      </p:tavLst>
                                    </p:anim>
                                    <p:anim calcmode="lin" valueType="num">
                                      <p:cBhvr additive="base">
                                        <p:cTn id="92" dur="500" fill="hold"/>
                                        <p:tgtEl>
                                          <p:spTgt spid="58534"/>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58535"/>
                                        </p:tgtEl>
                                        <p:attrNameLst>
                                          <p:attrName>style.visibility</p:attrName>
                                        </p:attrNameLst>
                                      </p:cBhvr>
                                      <p:to>
                                        <p:strVal val="visible"/>
                                      </p:to>
                                    </p:set>
                                    <p:anim calcmode="lin" valueType="num">
                                      <p:cBhvr additive="base">
                                        <p:cTn id="97" dur="500" fill="hold"/>
                                        <p:tgtEl>
                                          <p:spTgt spid="58535"/>
                                        </p:tgtEl>
                                        <p:attrNameLst>
                                          <p:attrName>ppt_x</p:attrName>
                                        </p:attrNameLst>
                                      </p:cBhvr>
                                      <p:tavLst>
                                        <p:tav tm="0">
                                          <p:val>
                                            <p:strVal val="0-#ppt_w/2"/>
                                          </p:val>
                                        </p:tav>
                                        <p:tav tm="100000">
                                          <p:val>
                                            <p:strVal val="#ppt_x"/>
                                          </p:val>
                                        </p:tav>
                                      </p:tavLst>
                                    </p:anim>
                                    <p:anim calcmode="lin" valueType="num">
                                      <p:cBhvr additive="base">
                                        <p:cTn id="98" dur="500" fill="hold"/>
                                        <p:tgtEl>
                                          <p:spTgt spid="58535"/>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58536"/>
                                        </p:tgtEl>
                                        <p:attrNameLst>
                                          <p:attrName>style.visibility</p:attrName>
                                        </p:attrNameLst>
                                      </p:cBhvr>
                                      <p:to>
                                        <p:strVal val="visible"/>
                                      </p:to>
                                    </p:set>
                                    <p:anim calcmode="lin" valueType="num">
                                      <p:cBhvr additive="base">
                                        <p:cTn id="103" dur="500" fill="hold"/>
                                        <p:tgtEl>
                                          <p:spTgt spid="58536"/>
                                        </p:tgtEl>
                                        <p:attrNameLst>
                                          <p:attrName>ppt_x</p:attrName>
                                        </p:attrNameLst>
                                      </p:cBhvr>
                                      <p:tavLst>
                                        <p:tav tm="0">
                                          <p:val>
                                            <p:strVal val="0-#ppt_w/2"/>
                                          </p:val>
                                        </p:tav>
                                        <p:tav tm="100000">
                                          <p:val>
                                            <p:strVal val="#ppt_x"/>
                                          </p:val>
                                        </p:tav>
                                      </p:tavLst>
                                    </p:anim>
                                    <p:anim calcmode="lin" valueType="num">
                                      <p:cBhvr additive="base">
                                        <p:cTn id="104" dur="500" fill="hold"/>
                                        <p:tgtEl>
                                          <p:spTgt spid="58536"/>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0"/>
                                        </p:tgtEl>
                                        <p:attrNameLst>
                                          <p:attrName>style.visibility</p:attrName>
                                        </p:attrNameLst>
                                      </p:cBhvr>
                                      <p:to>
                                        <p:strVal val="visible"/>
                                      </p:to>
                                    </p:set>
                                    <p:animEffect transition="in" filter="dissolve">
                                      <p:cBhvr>
                                        <p:cTn id="109" dur="500"/>
                                        <p:tgtEl>
                                          <p:spTgt spid="20"/>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8" presetClass="entr" presetSubtype="12" fill="hold" grpId="0" nodeType="clickEffect">
                                  <p:stCondLst>
                                    <p:cond delay="0"/>
                                  </p:stCondLst>
                                  <p:childTnLst>
                                    <p:set>
                                      <p:cBhvr>
                                        <p:cTn id="113" dur="1" fill="hold">
                                          <p:stCondLst>
                                            <p:cond delay="0"/>
                                          </p:stCondLst>
                                        </p:cTn>
                                        <p:tgtEl>
                                          <p:spTgt spid="21"/>
                                        </p:tgtEl>
                                        <p:attrNameLst>
                                          <p:attrName>style.visibility</p:attrName>
                                        </p:attrNameLst>
                                      </p:cBhvr>
                                      <p:to>
                                        <p:strVal val="visible"/>
                                      </p:to>
                                    </p:set>
                                    <p:animEffect transition="in" filter="strips(downLeft)">
                                      <p:cBhvr>
                                        <p:cTn id="1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13" grpId="0" animBg="1"/>
      <p:bldP spid="58514" grpId="0" animBg="1"/>
      <p:bldP spid="58515" grpId="0" animBg="1"/>
      <p:bldP spid="58516" grpId="0" animBg="1"/>
      <p:bldP spid="58517" grpId="0" animBg="1"/>
      <p:bldP spid="58518" grpId="0" animBg="1"/>
      <p:bldP spid="58519" grpId="0" animBg="1"/>
      <p:bldP spid="58520" grpId="0" animBg="1"/>
      <p:bldP spid="58529" grpId="0" animBg="1"/>
      <p:bldP spid="58530" grpId="0" animBg="1"/>
      <p:bldP spid="58531" grpId="0" animBg="1"/>
      <p:bldP spid="58532" grpId="0" animBg="1"/>
      <p:bldP spid="58533" grpId="0" animBg="1"/>
      <p:bldP spid="58534" grpId="0" animBg="1"/>
      <p:bldP spid="58535" grpId="0" animBg="1"/>
      <p:bldP spid="58536" grpId="0" animBg="1"/>
      <p:bldP spid="20"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87450" y="549275"/>
            <a:ext cx="7010400" cy="685800"/>
          </a:xfrm>
        </p:spPr>
        <p:txBody>
          <a:bodyPr/>
          <a:lstStyle/>
          <a:p>
            <a:pPr eaLnBrk="1" hangingPunct="1"/>
            <a:r>
              <a:rPr lang="zh-CN" altLang="en-US" sz="3200" smtClean="0">
                <a:latin typeface="宋体" panose="02010600030101010101" pitchFamily="2" charset="-122"/>
                <a:ea typeface="宋体" panose="02010600030101010101" pitchFamily="2" charset="-122"/>
              </a:rPr>
              <a:t>FCFS</a:t>
            </a:r>
            <a:r>
              <a:rPr lang="zh-CN" altLang="en-US" sz="3200" smtClean="0">
                <a:latin typeface="华文隶书" panose="02010800040101010101" pitchFamily="2" charset="-122"/>
              </a:rPr>
              <a:t>调度算法存在的问题</a:t>
            </a:r>
          </a:p>
        </p:txBody>
      </p:sp>
      <p:sp>
        <p:nvSpPr>
          <p:cNvPr id="29699" name="Rectangle 3"/>
          <p:cNvSpPr>
            <a:spLocks noGrp="1" noChangeArrowheads="1"/>
          </p:cNvSpPr>
          <p:nvPr>
            <p:ph idx="1"/>
          </p:nvPr>
        </p:nvSpPr>
        <p:spPr>
          <a:xfrm>
            <a:off x="250825" y="1557338"/>
            <a:ext cx="8569325" cy="4343400"/>
          </a:xfrm>
        </p:spPr>
        <p:txBody>
          <a:bodyPr/>
          <a:lstStyle/>
          <a:p>
            <a:pPr eaLnBrk="1" hangingPunct="1">
              <a:lnSpc>
                <a:spcPct val="110000"/>
              </a:lnSpc>
              <a:buFont typeface="Arial" panose="020B0604020202020204" pitchFamily="34" charset="0"/>
              <a:buNone/>
            </a:pPr>
            <a:r>
              <a:rPr lang="zh-CN" altLang="en-US" smtClean="0">
                <a:solidFill>
                  <a:schemeClr val="bg2"/>
                </a:solidFill>
              </a:rPr>
              <a:t>           从表面上，先来先服务于所有作业是公平的，即按照它们到来的先后次序进程服务。但若一个长作业先到达系统，就会使许多短作业等待很长的时间，从而引起许多短作业用户的不满。</a:t>
            </a:r>
          </a:p>
          <a:p>
            <a:pPr eaLnBrk="1" hangingPunct="1">
              <a:lnSpc>
                <a:spcPct val="110000"/>
              </a:lnSpc>
              <a:buFont typeface="Arial" panose="020B0604020202020204" pitchFamily="34" charset="0"/>
              <a:buNone/>
            </a:pPr>
            <a:r>
              <a:rPr lang="zh-CN" altLang="en-US" smtClean="0">
                <a:solidFill>
                  <a:schemeClr val="bg2"/>
                </a:solidFill>
              </a:rPr>
              <a:t>           所以，现在</a:t>
            </a:r>
            <a:r>
              <a:rPr lang="en-US" altLang="zh-CN" smtClean="0">
                <a:solidFill>
                  <a:schemeClr val="bg2"/>
                </a:solidFill>
              </a:rPr>
              <a:t>OS</a:t>
            </a:r>
            <a:r>
              <a:rPr lang="zh-CN" altLang="en-US" smtClean="0">
                <a:solidFill>
                  <a:schemeClr val="bg2"/>
                </a:solidFill>
              </a:rPr>
              <a:t>中，已很少用该算法作为主要调度策略，尤其是在分时系统和实时系统中。但它常被结合在其它调度策略中使用。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9699">
                                            <p:txEl>
                                              <p:pRg st="0" end="0"/>
                                            </p:txEl>
                                          </p:spTgt>
                                        </p:tgtEl>
                                        <p:attrNameLst>
                                          <p:attrName>style.visibility</p:attrName>
                                        </p:attrNameLst>
                                      </p:cBhvr>
                                      <p:to>
                                        <p:strVal val="visible"/>
                                      </p:to>
                                    </p:set>
                                    <p:anim calcmode="discrete" valueType="clr">
                                      <p:cBhvr override="childStyle">
                                        <p:cTn id="7" dur="80"/>
                                        <p:tgtEl>
                                          <p:spTgt spid="2969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969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969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9699">
                                            <p:txEl>
                                              <p:pRg st="1" end="1"/>
                                            </p:txEl>
                                          </p:spTgt>
                                        </p:tgtEl>
                                        <p:attrNameLst>
                                          <p:attrName>style.visibility</p:attrName>
                                        </p:attrNameLst>
                                      </p:cBhvr>
                                      <p:to>
                                        <p:strVal val="visible"/>
                                      </p:to>
                                    </p:set>
                                    <p:anim calcmode="discrete" valueType="clr">
                                      <p:cBhvr override="childStyle">
                                        <p:cTn id="14" dur="80"/>
                                        <p:tgtEl>
                                          <p:spTgt spid="2969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969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9699">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71550" y="476250"/>
            <a:ext cx="7848600" cy="685800"/>
          </a:xfrm>
        </p:spPr>
        <p:txBody>
          <a:bodyPr/>
          <a:lstStyle/>
          <a:p>
            <a:pPr eaLnBrk="1" hangingPunct="1"/>
            <a:r>
              <a:rPr lang="zh-CN" altLang="en-US" sz="3200" smtClean="0">
                <a:latin typeface="华文隶书" panose="02010800040101010101" pitchFamily="2" charset="-122"/>
              </a:rPr>
              <a:t>二、短作业/进程优先调度算法</a:t>
            </a:r>
            <a:r>
              <a:rPr lang="zh-CN" altLang="en-US" sz="3200" smtClean="0">
                <a:latin typeface="宋体" panose="02010600030101010101" pitchFamily="2" charset="-122"/>
                <a:ea typeface="宋体" panose="02010600030101010101" pitchFamily="2" charset="-122"/>
              </a:rPr>
              <a:t>SJF/SPF</a:t>
            </a:r>
            <a:endParaRPr lang="zh-CN" altLang="en-US" sz="3200" smtClean="0">
              <a:solidFill>
                <a:schemeClr val="folHlink"/>
              </a:solidFill>
              <a:latin typeface="华文隶书" panose="02010800040101010101" pitchFamily="2" charset="-122"/>
            </a:endParaRPr>
          </a:p>
        </p:txBody>
      </p:sp>
      <p:sp>
        <p:nvSpPr>
          <p:cNvPr id="30723" name="Rectangle 3"/>
          <p:cNvSpPr>
            <a:spLocks noGrp="1" noChangeArrowheads="1"/>
          </p:cNvSpPr>
          <p:nvPr>
            <p:ph idx="1"/>
          </p:nvPr>
        </p:nvSpPr>
        <p:spPr>
          <a:xfrm>
            <a:off x="323850" y="1412875"/>
            <a:ext cx="8569325" cy="4483100"/>
          </a:xfrm>
        </p:spPr>
        <p:txBody>
          <a:bodyPr/>
          <a:lstStyle/>
          <a:p>
            <a:pPr eaLnBrk="1" hangingPunct="1">
              <a:lnSpc>
                <a:spcPct val="110000"/>
              </a:lnSpc>
              <a:spcBef>
                <a:spcPct val="0"/>
              </a:spcBef>
            </a:pPr>
            <a:r>
              <a:rPr lang="zh-CN" altLang="en-US" sz="2800" smtClean="0">
                <a:solidFill>
                  <a:schemeClr val="folHlink"/>
                </a:solidFill>
              </a:rPr>
              <a:t>短作业优先调度算法（</a:t>
            </a:r>
            <a:r>
              <a:rPr lang="en-US" altLang="zh-CN" sz="2800" smtClean="0">
                <a:solidFill>
                  <a:schemeClr val="folHlink"/>
                </a:solidFill>
              </a:rPr>
              <a:t>SJF</a:t>
            </a:r>
            <a:r>
              <a:rPr lang="zh-CN" altLang="en-US" sz="2800" smtClean="0">
                <a:solidFill>
                  <a:schemeClr val="folHlink"/>
                </a:solidFill>
              </a:rPr>
              <a:t>）</a:t>
            </a:r>
          </a:p>
          <a:p>
            <a:pPr lvl="2" eaLnBrk="1" hangingPunct="1">
              <a:lnSpc>
                <a:spcPct val="110000"/>
              </a:lnSpc>
              <a:spcBef>
                <a:spcPct val="0"/>
              </a:spcBef>
            </a:pPr>
            <a:r>
              <a:rPr lang="zh-CN" altLang="en-US" sz="2800" smtClean="0">
                <a:solidFill>
                  <a:schemeClr val="bg2"/>
                </a:solidFill>
              </a:rPr>
              <a:t>用于作业调度</a:t>
            </a:r>
          </a:p>
          <a:p>
            <a:pPr lvl="2" eaLnBrk="1" hangingPunct="1">
              <a:lnSpc>
                <a:spcPct val="110000"/>
              </a:lnSpc>
              <a:spcBef>
                <a:spcPct val="0"/>
              </a:spcBef>
            </a:pPr>
            <a:r>
              <a:rPr lang="zh-CN" altLang="en-US" sz="2800" smtClean="0">
                <a:solidFill>
                  <a:schemeClr val="bg2"/>
                </a:solidFill>
              </a:rPr>
              <a:t>主要任务是从后备队列中选择一个或若干个估计运行时间最短的作业，将它们调入内存运行。</a:t>
            </a:r>
          </a:p>
          <a:p>
            <a:pPr eaLnBrk="1" hangingPunct="1">
              <a:lnSpc>
                <a:spcPct val="110000"/>
              </a:lnSpc>
              <a:spcBef>
                <a:spcPct val="0"/>
              </a:spcBef>
            </a:pPr>
            <a:r>
              <a:rPr lang="zh-CN" altLang="en-US" sz="2800" smtClean="0">
                <a:solidFill>
                  <a:schemeClr val="folHlink"/>
                </a:solidFill>
              </a:rPr>
              <a:t>短进程优先调度算法（</a:t>
            </a:r>
            <a:r>
              <a:rPr lang="en-US" altLang="zh-CN" sz="2800" smtClean="0">
                <a:solidFill>
                  <a:schemeClr val="folHlink"/>
                </a:solidFill>
              </a:rPr>
              <a:t>SPF</a:t>
            </a:r>
            <a:r>
              <a:rPr lang="zh-CN" altLang="en-US" sz="2800" smtClean="0">
                <a:solidFill>
                  <a:schemeClr val="folHlink"/>
                </a:solidFill>
              </a:rPr>
              <a:t>）</a:t>
            </a:r>
          </a:p>
          <a:p>
            <a:pPr lvl="2" eaLnBrk="1" hangingPunct="1">
              <a:lnSpc>
                <a:spcPct val="110000"/>
              </a:lnSpc>
              <a:spcBef>
                <a:spcPct val="0"/>
              </a:spcBef>
            </a:pPr>
            <a:r>
              <a:rPr lang="zh-CN" altLang="en-US" sz="2800" smtClean="0">
                <a:solidFill>
                  <a:schemeClr val="bg2"/>
                </a:solidFill>
              </a:rPr>
              <a:t>用于进程调度</a:t>
            </a:r>
          </a:p>
          <a:p>
            <a:pPr lvl="2" eaLnBrk="1" hangingPunct="1">
              <a:lnSpc>
                <a:spcPct val="110000"/>
              </a:lnSpc>
              <a:spcBef>
                <a:spcPct val="0"/>
              </a:spcBef>
            </a:pPr>
            <a:r>
              <a:rPr lang="zh-CN" altLang="en-US" sz="2800" smtClean="0">
                <a:solidFill>
                  <a:schemeClr val="bg2"/>
                </a:solidFill>
              </a:rPr>
              <a:t>主要任务是从就绪队列中选出一估计运行时间最短的进程，将处理机分配给它。</a:t>
            </a:r>
          </a:p>
          <a:p>
            <a:pPr lvl="2" eaLnBrk="1" hangingPunct="1">
              <a:lnSpc>
                <a:spcPct val="110000"/>
              </a:lnSpc>
              <a:spcBef>
                <a:spcPct val="0"/>
              </a:spcBef>
            </a:pPr>
            <a:r>
              <a:rPr lang="zh-CN" altLang="en-US" sz="2800" smtClean="0">
                <a:solidFill>
                  <a:schemeClr val="bg2"/>
                </a:solidFill>
              </a:rPr>
              <a:t>可采用抢占（剥夺）或者非抢占（非剥夺）调度方式。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0723">
                                            <p:txEl>
                                              <p:pRg st="0" end="0"/>
                                            </p:txEl>
                                          </p:spTgt>
                                        </p:tgtEl>
                                        <p:attrNameLst>
                                          <p:attrName>style.visibility</p:attrName>
                                        </p:attrNameLst>
                                      </p:cBhvr>
                                      <p:to>
                                        <p:strVal val="visible"/>
                                      </p:to>
                                    </p:set>
                                    <p:anim calcmode="discrete" valueType="clr">
                                      <p:cBhvr override="childStyle">
                                        <p:cTn id="7" dur="80"/>
                                        <p:tgtEl>
                                          <p:spTgt spid="3072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72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072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0723">
                                            <p:txEl>
                                              <p:pRg st="1" end="1"/>
                                            </p:txEl>
                                          </p:spTgt>
                                        </p:tgtEl>
                                        <p:attrNameLst>
                                          <p:attrName>style.visibility</p:attrName>
                                        </p:attrNameLst>
                                      </p:cBhvr>
                                      <p:to>
                                        <p:strVal val="visible"/>
                                      </p:to>
                                    </p:set>
                                    <p:anim calcmode="discrete" valueType="clr">
                                      <p:cBhvr override="childStyle">
                                        <p:cTn id="14" dur="80"/>
                                        <p:tgtEl>
                                          <p:spTgt spid="3072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072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0723">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30723">
                                            <p:txEl>
                                              <p:pRg st="2" end="2"/>
                                            </p:txEl>
                                          </p:spTgt>
                                        </p:tgtEl>
                                        <p:attrNameLst>
                                          <p:attrName>style.visibility</p:attrName>
                                        </p:attrNameLst>
                                      </p:cBhvr>
                                      <p:to>
                                        <p:strVal val="visible"/>
                                      </p:to>
                                    </p:set>
                                    <p:anim calcmode="discrete" valueType="clr">
                                      <p:cBhvr override="childStyle">
                                        <p:cTn id="21" dur="80"/>
                                        <p:tgtEl>
                                          <p:spTgt spid="3072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072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0723">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30723">
                                            <p:txEl>
                                              <p:pRg st="3" end="3"/>
                                            </p:txEl>
                                          </p:spTgt>
                                        </p:tgtEl>
                                        <p:attrNameLst>
                                          <p:attrName>style.visibility</p:attrName>
                                        </p:attrNameLst>
                                      </p:cBhvr>
                                      <p:to>
                                        <p:strVal val="visible"/>
                                      </p:to>
                                    </p:set>
                                    <p:anim calcmode="discrete" valueType="clr">
                                      <p:cBhvr override="childStyle">
                                        <p:cTn id="28" dur="80"/>
                                        <p:tgtEl>
                                          <p:spTgt spid="3072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072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0723">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30723">
                                            <p:txEl>
                                              <p:pRg st="4" end="4"/>
                                            </p:txEl>
                                          </p:spTgt>
                                        </p:tgtEl>
                                        <p:attrNameLst>
                                          <p:attrName>style.visibility</p:attrName>
                                        </p:attrNameLst>
                                      </p:cBhvr>
                                      <p:to>
                                        <p:strVal val="visible"/>
                                      </p:to>
                                    </p:set>
                                    <p:anim calcmode="discrete" valueType="clr">
                                      <p:cBhvr override="childStyle">
                                        <p:cTn id="35" dur="80"/>
                                        <p:tgtEl>
                                          <p:spTgt spid="3072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072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0723">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30723">
                                            <p:txEl>
                                              <p:pRg st="5" end="5"/>
                                            </p:txEl>
                                          </p:spTgt>
                                        </p:tgtEl>
                                        <p:attrNameLst>
                                          <p:attrName>style.visibility</p:attrName>
                                        </p:attrNameLst>
                                      </p:cBhvr>
                                      <p:to>
                                        <p:strVal val="visible"/>
                                      </p:to>
                                    </p:set>
                                    <p:anim calcmode="discrete" valueType="clr">
                                      <p:cBhvr override="childStyle">
                                        <p:cTn id="42" dur="80"/>
                                        <p:tgtEl>
                                          <p:spTgt spid="3072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0723">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30723">
                                            <p:txEl>
                                              <p:pRg st="5" end="5"/>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30723">
                                            <p:txEl>
                                              <p:pRg st="6" end="6"/>
                                            </p:txEl>
                                          </p:spTgt>
                                        </p:tgtEl>
                                        <p:attrNameLst>
                                          <p:attrName>style.visibility</p:attrName>
                                        </p:attrNameLst>
                                      </p:cBhvr>
                                      <p:to>
                                        <p:strVal val="visible"/>
                                      </p:to>
                                    </p:set>
                                    <p:anim calcmode="discrete" valueType="clr">
                                      <p:cBhvr override="childStyle">
                                        <p:cTn id="49" dur="80"/>
                                        <p:tgtEl>
                                          <p:spTgt spid="3072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0723">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3072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35"/>
          <p:cNvSpPr>
            <a:spLocks noGrp="1" noChangeArrowheads="1"/>
          </p:cNvSpPr>
          <p:nvPr>
            <p:ph type="title"/>
          </p:nvPr>
        </p:nvSpPr>
        <p:spPr/>
        <p:txBody>
          <a:bodyPr/>
          <a:lstStyle/>
          <a:p>
            <a:pPr eaLnBrk="1" hangingPunct="1"/>
            <a:r>
              <a:rPr lang="zh-CN" altLang="en-US" smtClean="0"/>
              <a:t>短作业优先调度算法（</a:t>
            </a:r>
            <a:r>
              <a:rPr lang="en-US" altLang="zh-CN" smtClean="0"/>
              <a:t>SJF</a:t>
            </a:r>
            <a:r>
              <a:rPr lang="zh-CN" altLang="en-US" smtClean="0"/>
              <a:t>）</a:t>
            </a:r>
          </a:p>
        </p:txBody>
      </p:sp>
      <p:graphicFrame>
        <p:nvGraphicFramePr>
          <p:cNvPr id="121630" name="Group 798"/>
          <p:cNvGraphicFramePr>
            <a:graphicFrameLocks noGrp="1"/>
          </p:cNvGraphicFramePr>
          <p:nvPr>
            <p:ph idx="4294967295"/>
          </p:nvPr>
        </p:nvGraphicFramePr>
        <p:xfrm>
          <a:off x="179388" y="3378200"/>
          <a:ext cx="8559800" cy="2762250"/>
        </p:xfrm>
        <a:graphic>
          <a:graphicData uri="http://schemas.openxmlformats.org/drawingml/2006/table">
            <a:tbl>
              <a:tblPr/>
              <a:tblGrid>
                <a:gridCol w="527050"/>
                <a:gridCol w="422275"/>
                <a:gridCol w="422275"/>
                <a:gridCol w="423862"/>
                <a:gridCol w="422275"/>
                <a:gridCol w="422275"/>
                <a:gridCol w="423863"/>
                <a:gridCol w="422275"/>
                <a:gridCol w="422275"/>
                <a:gridCol w="423862"/>
                <a:gridCol w="422275"/>
                <a:gridCol w="422275"/>
                <a:gridCol w="423863"/>
                <a:gridCol w="422275"/>
                <a:gridCol w="422275"/>
                <a:gridCol w="423862"/>
                <a:gridCol w="422275"/>
                <a:gridCol w="422275"/>
                <a:gridCol w="423863"/>
                <a:gridCol w="422275"/>
              </a:tblGrid>
              <a:tr h="460375">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t</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0</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4</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5</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6</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7</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8</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9</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10</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11</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12</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13</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14</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15</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16</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17</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18</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5000"/>
                        <a:lumOff val="75000"/>
                      </a:schemeClr>
                    </a:solidFill>
                  </a:tcPr>
                </a:tc>
              </a:tr>
              <a:tr h="460375">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a:t>
                      </a:r>
                      <a:endParaRPr kumimoji="0"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4</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0375">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B</a:t>
                      </a:r>
                      <a:endParaRPr kumimoji="0"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a:t>
                      </a:r>
                      <a:endParaRPr kumimoji="0"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0375">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C</a:t>
                      </a:r>
                      <a:endParaRPr kumimoji="0"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endParaRPr kumimoji="0"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60375">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D</a:t>
                      </a:r>
                      <a:endParaRPr kumimoji="0"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endParaRPr kumimoji="0"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0375">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E</a:t>
                      </a:r>
                      <a:endParaRPr kumimoji="0"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4</a:t>
                      </a:r>
                      <a:endParaRPr kumimoji="0" lang="en-US" altLang="zh-CN"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46232" name="Picture 11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547813"/>
            <a:ext cx="7961313"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33" name="Text Box 1134"/>
          <p:cNvSpPr txBox="1">
            <a:spLocks noChangeArrowheads="1"/>
          </p:cNvSpPr>
          <p:nvPr/>
        </p:nvSpPr>
        <p:spPr bwMode="auto">
          <a:xfrm>
            <a:off x="447675" y="6140450"/>
            <a:ext cx="549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t>注：绿色为运行状态，橙色为等待状态</a:t>
            </a:r>
            <a:endParaRPr lang="en-US" altLang="zh-CN" b="1"/>
          </a:p>
        </p:txBody>
      </p:sp>
      <p:sp>
        <p:nvSpPr>
          <p:cNvPr id="46234" name="Text Box 1134"/>
          <p:cNvSpPr txBox="1">
            <a:spLocks noChangeArrowheads="1"/>
          </p:cNvSpPr>
          <p:nvPr/>
        </p:nvSpPr>
        <p:spPr bwMode="auto">
          <a:xfrm>
            <a:off x="250825" y="2846388"/>
            <a:ext cx="549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t>Gantt</a:t>
            </a:r>
            <a:r>
              <a:rPr lang="zh-CN" altLang="en-US" b="1"/>
              <a:t>图（作用和时序图类似）</a:t>
            </a:r>
            <a:endParaRPr lang="en-US" altLang="zh-CN"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sz="3200" smtClean="0"/>
              <a:t>例：</a:t>
            </a:r>
            <a:r>
              <a:rPr lang="en-US" altLang="zh-CN" sz="3200" smtClean="0"/>
              <a:t>FCFS</a:t>
            </a:r>
            <a:r>
              <a:rPr lang="zh-CN" altLang="en-US" sz="3200" smtClean="0"/>
              <a:t>和</a:t>
            </a:r>
            <a:r>
              <a:rPr lang="en-US" altLang="zh-CN" sz="3200" smtClean="0"/>
              <a:t>SPF(</a:t>
            </a:r>
            <a:r>
              <a:rPr lang="zh-CN" altLang="en-US" sz="3200" smtClean="0"/>
              <a:t>非抢占式</a:t>
            </a:r>
            <a:r>
              <a:rPr lang="en-US" altLang="zh-CN" sz="3200" smtClean="0"/>
              <a:t>)</a:t>
            </a:r>
            <a:r>
              <a:rPr lang="zh-CN" altLang="en-US" sz="3200" smtClean="0"/>
              <a:t>的性能比较</a:t>
            </a:r>
          </a:p>
        </p:txBody>
      </p:sp>
      <p:graphicFrame>
        <p:nvGraphicFramePr>
          <p:cNvPr id="3074" name="Object 3"/>
          <p:cNvGraphicFramePr>
            <a:graphicFrameLocks noGrp="1" noChangeAspect="1"/>
          </p:cNvGraphicFramePr>
          <p:nvPr>
            <p:ph idx="1"/>
          </p:nvPr>
        </p:nvGraphicFramePr>
        <p:xfrm>
          <a:off x="12700" y="2019300"/>
          <a:ext cx="9040813" cy="3581400"/>
        </p:xfrm>
        <a:graphic>
          <a:graphicData uri="http://schemas.openxmlformats.org/presentationml/2006/ole">
            <mc:AlternateContent xmlns:mc="http://schemas.openxmlformats.org/markup-compatibility/2006">
              <mc:Choice xmlns:v="urn:schemas-microsoft-com:vml" Requires="v">
                <p:oleObj spid="_x0000_s3077" r:id="rId4" imgW="5401080" imgH="2138040" progId="Word.Document.8">
                  <p:embed/>
                </p:oleObj>
              </mc:Choice>
              <mc:Fallback>
                <p:oleObj r:id="rId4" imgW="5401080" imgH="213804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l="10652" r="11140" b="25360"/>
                      <a:stretch>
                        <a:fillRect/>
                      </a:stretch>
                    </p:blipFill>
                    <p:spPr bwMode="auto">
                      <a:xfrm>
                        <a:off x="12700" y="2019300"/>
                        <a:ext cx="904081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sz="3200" smtClean="0">
                <a:latin typeface="华文隶书" panose="02010800040101010101" pitchFamily="2" charset="-122"/>
              </a:rPr>
              <a:t>SF(P)F</a:t>
            </a:r>
            <a:r>
              <a:rPr lang="zh-CN" altLang="en-US" sz="3200" smtClean="0">
                <a:latin typeface="华文隶书" panose="02010800040101010101" pitchFamily="2" charset="-122"/>
              </a:rPr>
              <a:t>短作业</a:t>
            </a:r>
            <a:r>
              <a:rPr lang="en-US" altLang="zh-CN" sz="3200" smtClean="0">
                <a:latin typeface="华文隶书" panose="02010800040101010101" pitchFamily="2" charset="-122"/>
              </a:rPr>
              <a:t>/</a:t>
            </a:r>
            <a:r>
              <a:rPr lang="zh-CN" altLang="en-US" sz="3200" smtClean="0">
                <a:latin typeface="华文隶书" panose="02010800040101010101" pitchFamily="2" charset="-122"/>
              </a:rPr>
              <a:t>进程优先调度的优缺点</a:t>
            </a:r>
          </a:p>
        </p:txBody>
      </p:sp>
      <p:sp>
        <p:nvSpPr>
          <p:cNvPr id="34819" name="Rectangle 3"/>
          <p:cNvSpPr>
            <a:spLocks noGrp="1" noChangeArrowheads="1"/>
          </p:cNvSpPr>
          <p:nvPr>
            <p:ph idx="1"/>
          </p:nvPr>
        </p:nvSpPr>
        <p:spPr>
          <a:xfrm>
            <a:off x="250825" y="1484313"/>
            <a:ext cx="8642350" cy="4114800"/>
          </a:xfrm>
        </p:spPr>
        <p:txBody>
          <a:bodyPr/>
          <a:lstStyle/>
          <a:p>
            <a:pPr eaLnBrk="1" hangingPunct="1">
              <a:lnSpc>
                <a:spcPct val="110000"/>
              </a:lnSpc>
              <a:spcBef>
                <a:spcPct val="0"/>
              </a:spcBef>
              <a:buClrTx/>
            </a:pPr>
            <a:r>
              <a:rPr lang="zh-CN" altLang="en-US" sz="2800" smtClean="0">
                <a:solidFill>
                  <a:schemeClr val="folHlink"/>
                </a:solidFill>
              </a:rPr>
              <a:t>优点：</a:t>
            </a:r>
          </a:p>
          <a:p>
            <a:pPr eaLnBrk="1" hangingPunct="1">
              <a:lnSpc>
                <a:spcPct val="110000"/>
              </a:lnSpc>
              <a:spcBef>
                <a:spcPct val="0"/>
              </a:spcBef>
              <a:buClrTx/>
              <a:buFont typeface="Arial" panose="020B0604020202020204" pitchFamily="34" charset="0"/>
              <a:buNone/>
            </a:pPr>
            <a:r>
              <a:rPr lang="zh-CN" altLang="en-US" sz="2800" smtClean="0"/>
              <a:t>     </a:t>
            </a:r>
            <a:r>
              <a:rPr lang="en-US" altLang="zh-CN" sz="2800" smtClean="0"/>
              <a:t>1</a:t>
            </a:r>
            <a:r>
              <a:rPr lang="zh-CN" altLang="en-US" sz="2800" smtClean="0"/>
              <a:t>）能有效降低作业的平均等待时间； </a:t>
            </a:r>
          </a:p>
          <a:p>
            <a:pPr eaLnBrk="1" hangingPunct="1">
              <a:lnSpc>
                <a:spcPct val="110000"/>
              </a:lnSpc>
              <a:spcBef>
                <a:spcPct val="0"/>
              </a:spcBef>
              <a:buClrTx/>
              <a:buFont typeface="Arial" panose="020B0604020202020204" pitchFamily="34" charset="0"/>
              <a:buNone/>
            </a:pPr>
            <a:r>
              <a:rPr lang="zh-CN" altLang="en-US" sz="2800" smtClean="0"/>
              <a:t>     </a:t>
            </a:r>
            <a:r>
              <a:rPr lang="en-US" altLang="zh-CN" sz="2800" smtClean="0"/>
              <a:t>2</a:t>
            </a:r>
            <a:r>
              <a:rPr lang="zh-CN" altLang="en-US" sz="2800" smtClean="0"/>
              <a:t>）提高吞吐量；</a:t>
            </a:r>
          </a:p>
          <a:p>
            <a:pPr eaLnBrk="1" hangingPunct="1">
              <a:lnSpc>
                <a:spcPct val="110000"/>
              </a:lnSpc>
              <a:spcBef>
                <a:spcPct val="0"/>
              </a:spcBef>
              <a:buClrTx/>
              <a:buFont typeface="Arial" panose="020B0604020202020204" pitchFamily="34" charset="0"/>
              <a:buNone/>
            </a:pPr>
            <a:r>
              <a:rPr lang="zh-CN" altLang="en-US" sz="2800" smtClean="0"/>
              <a:t>     </a:t>
            </a:r>
            <a:r>
              <a:rPr lang="en-US" altLang="zh-CN" sz="2800" smtClean="0"/>
              <a:t>3</a:t>
            </a:r>
            <a:r>
              <a:rPr lang="zh-CN" altLang="en-US" sz="2800" smtClean="0"/>
              <a:t>）能有效缩短进程的周转时间；</a:t>
            </a:r>
          </a:p>
          <a:p>
            <a:pPr eaLnBrk="1" hangingPunct="1">
              <a:lnSpc>
                <a:spcPct val="110000"/>
              </a:lnSpc>
              <a:spcBef>
                <a:spcPct val="0"/>
              </a:spcBef>
              <a:buClrTx/>
            </a:pPr>
            <a:r>
              <a:rPr lang="zh-CN" altLang="en-US" sz="2800" smtClean="0">
                <a:solidFill>
                  <a:schemeClr val="folHlink"/>
                </a:solidFill>
              </a:rPr>
              <a:t>缺点：</a:t>
            </a:r>
          </a:p>
          <a:p>
            <a:pPr eaLnBrk="1" hangingPunct="1">
              <a:lnSpc>
                <a:spcPct val="110000"/>
              </a:lnSpc>
              <a:spcBef>
                <a:spcPct val="0"/>
              </a:spcBef>
              <a:buClrTx/>
              <a:buFont typeface="Arial" panose="020B0604020202020204" pitchFamily="34" charset="0"/>
              <a:buNone/>
            </a:pPr>
            <a:r>
              <a:rPr lang="zh-CN" altLang="en-US" sz="2800" smtClean="0"/>
              <a:t>      </a:t>
            </a:r>
            <a:r>
              <a:rPr lang="en-US" altLang="zh-CN" sz="2800" smtClean="0"/>
              <a:t>1</a:t>
            </a:r>
            <a:r>
              <a:rPr lang="zh-CN" altLang="en-US" sz="2800" smtClean="0"/>
              <a:t>）对长作业不利；</a:t>
            </a:r>
          </a:p>
          <a:p>
            <a:pPr eaLnBrk="1" hangingPunct="1">
              <a:lnSpc>
                <a:spcPct val="110000"/>
              </a:lnSpc>
              <a:spcBef>
                <a:spcPct val="0"/>
              </a:spcBef>
              <a:buClrTx/>
              <a:buFont typeface="Arial" panose="020B0604020202020204" pitchFamily="34" charset="0"/>
              <a:buNone/>
            </a:pPr>
            <a:r>
              <a:rPr lang="zh-CN" altLang="en-US" sz="2800" smtClean="0"/>
              <a:t>      </a:t>
            </a:r>
            <a:r>
              <a:rPr lang="en-US" altLang="zh-CN" sz="2800" smtClean="0"/>
              <a:t>2</a:t>
            </a:r>
            <a:r>
              <a:rPr lang="zh-CN" altLang="en-US" sz="2800" smtClean="0"/>
              <a:t>）不考虑</a:t>
            </a:r>
            <a:r>
              <a:rPr lang="zh-CN" altLang="en-US" sz="2800" smtClean="0">
                <a:solidFill>
                  <a:schemeClr val="accent1"/>
                </a:solidFill>
              </a:rPr>
              <a:t>作业的紧迫程度</a:t>
            </a:r>
            <a:r>
              <a:rPr lang="zh-CN" altLang="en-US" sz="2800" smtClean="0"/>
              <a:t>；</a:t>
            </a:r>
          </a:p>
          <a:p>
            <a:pPr eaLnBrk="1" hangingPunct="1">
              <a:lnSpc>
                <a:spcPct val="110000"/>
              </a:lnSpc>
              <a:spcBef>
                <a:spcPct val="0"/>
              </a:spcBef>
              <a:buClrTx/>
              <a:buFont typeface="Arial" panose="020B0604020202020204" pitchFamily="34" charset="0"/>
              <a:buNone/>
            </a:pPr>
            <a:r>
              <a:rPr lang="zh-CN" altLang="en-US" sz="2800" smtClean="0"/>
              <a:t>      </a:t>
            </a:r>
            <a:r>
              <a:rPr lang="en-US" altLang="zh-CN" sz="2800" smtClean="0"/>
              <a:t>3</a:t>
            </a:r>
            <a:r>
              <a:rPr lang="zh-CN" altLang="en-US" sz="2800" smtClean="0"/>
              <a:t>）作业执行时间、剩余时间仅为</a:t>
            </a:r>
            <a:r>
              <a:rPr lang="zh-CN" altLang="en-US" sz="2800" smtClean="0">
                <a:solidFill>
                  <a:schemeClr val="tx2"/>
                </a:solidFill>
              </a:rPr>
              <a:t>估计*；</a:t>
            </a:r>
          </a:p>
          <a:p>
            <a:pPr eaLnBrk="1" hangingPunct="1">
              <a:lnSpc>
                <a:spcPct val="110000"/>
              </a:lnSpc>
              <a:spcBef>
                <a:spcPct val="0"/>
              </a:spcBef>
              <a:buClrTx/>
            </a:pPr>
            <a:r>
              <a:rPr lang="zh-CN" altLang="en-US" sz="2800" smtClean="0">
                <a:solidFill>
                  <a:schemeClr val="tx2"/>
                </a:solidFill>
              </a:rPr>
              <a:t> 故</a:t>
            </a:r>
            <a:r>
              <a:rPr lang="en-US" altLang="zh-CN" sz="2800" smtClean="0">
                <a:solidFill>
                  <a:schemeClr val="tx2"/>
                </a:solidFill>
              </a:rPr>
              <a:t>SJ(P)F</a:t>
            </a:r>
            <a:r>
              <a:rPr lang="zh-CN" altLang="en-US" sz="2800" smtClean="0">
                <a:solidFill>
                  <a:schemeClr val="tx2"/>
                </a:solidFill>
              </a:rPr>
              <a:t>算法虽然是优化的，但在</a:t>
            </a:r>
            <a:r>
              <a:rPr lang="en-US" altLang="zh-CN" sz="2800" smtClean="0">
                <a:solidFill>
                  <a:schemeClr val="tx2"/>
                </a:solidFill>
              </a:rPr>
              <a:t>CPU</a:t>
            </a:r>
            <a:r>
              <a:rPr lang="zh-CN" altLang="en-US" sz="2800" smtClean="0">
                <a:solidFill>
                  <a:schemeClr val="tx2"/>
                </a:solidFill>
              </a:rPr>
              <a:t>调度中很难实现。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4819">
                                            <p:txEl>
                                              <p:pRg st="0" end="0"/>
                                            </p:txEl>
                                          </p:spTgt>
                                        </p:tgtEl>
                                        <p:attrNameLst>
                                          <p:attrName>style.visibility</p:attrName>
                                        </p:attrNameLst>
                                      </p:cBhvr>
                                      <p:to>
                                        <p:strVal val="visible"/>
                                      </p:to>
                                    </p:set>
                                    <p:anim calcmode="discrete" valueType="clr">
                                      <p:cBhvr override="childStyle">
                                        <p:cTn id="7" dur="80"/>
                                        <p:tgtEl>
                                          <p:spTgt spid="3481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481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481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4819">
                                            <p:txEl>
                                              <p:pRg st="1" end="1"/>
                                            </p:txEl>
                                          </p:spTgt>
                                        </p:tgtEl>
                                        <p:attrNameLst>
                                          <p:attrName>style.visibility</p:attrName>
                                        </p:attrNameLst>
                                      </p:cBhvr>
                                      <p:to>
                                        <p:strVal val="visible"/>
                                      </p:to>
                                    </p:set>
                                    <p:anim calcmode="discrete" valueType="clr">
                                      <p:cBhvr override="childStyle">
                                        <p:cTn id="14" dur="80"/>
                                        <p:tgtEl>
                                          <p:spTgt spid="3481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481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4819">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34819">
                                            <p:txEl>
                                              <p:pRg st="2" end="2"/>
                                            </p:txEl>
                                          </p:spTgt>
                                        </p:tgtEl>
                                        <p:attrNameLst>
                                          <p:attrName>style.visibility</p:attrName>
                                        </p:attrNameLst>
                                      </p:cBhvr>
                                      <p:to>
                                        <p:strVal val="visible"/>
                                      </p:to>
                                    </p:set>
                                    <p:anim calcmode="discrete" valueType="clr">
                                      <p:cBhvr override="childStyle">
                                        <p:cTn id="21" dur="80"/>
                                        <p:tgtEl>
                                          <p:spTgt spid="3481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481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4819">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34819">
                                            <p:txEl>
                                              <p:pRg st="3" end="3"/>
                                            </p:txEl>
                                          </p:spTgt>
                                        </p:tgtEl>
                                        <p:attrNameLst>
                                          <p:attrName>style.visibility</p:attrName>
                                        </p:attrNameLst>
                                      </p:cBhvr>
                                      <p:to>
                                        <p:strVal val="visible"/>
                                      </p:to>
                                    </p:set>
                                    <p:anim calcmode="discrete" valueType="clr">
                                      <p:cBhvr override="childStyle">
                                        <p:cTn id="28" dur="80"/>
                                        <p:tgtEl>
                                          <p:spTgt spid="3481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4819">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4819">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34819">
                                            <p:txEl>
                                              <p:pRg st="4" end="4"/>
                                            </p:txEl>
                                          </p:spTgt>
                                        </p:tgtEl>
                                        <p:attrNameLst>
                                          <p:attrName>style.visibility</p:attrName>
                                        </p:attrNameLst>
                                      </p:cBhvr>
                                      <p:to>
                                        <p:strVal val="visible"/>
                                      </p:to>
                                    </p:set>
                                    <p:anim calcmode="discrete" valueType="clr">
                                      <p:cBhvr override="childStyle">
                                        <p:cTn id="35" dur="80"/>
                                        <p:tgtEl>
                                          <p:spTgt spid="3481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4819">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4819">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34819">
                                            <p:txEl>
                                              <p:pRg st="5" end="5"/>
                                            </p:txEl>
                                          </p:spTgt>
                                        </p:tgtEl>
                                        <p:attrNameLst>
                                          <p:attrName>style.visibility</p:attrName>
                                        </p:attrNameLst>
                                      </p:cBhvr>
                                      <p:to>
                                        <p:strVal val="visible"/>
                                      </p:to>
                                    </p:set>
                                    <p:anim calcmode="discrete" valueType="clr">
                                      <p:cBhvr override="childStyle">
                                        <p:cTn id="42" dur="80"/>
                                        <p:tgtEl>
                                          <p:spTgt spid="34819">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4819">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34819">
                                            <p:txEl>
                                              <p:pRg st="5" end="5"/>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34819">
                                            <p:txEl>
                                              <p:pRg st="6" end="6"/>
                                            </p:txEl>
                                          </p:spTgt>
                                        </p:tgtEl>
                                        <p:attrNameLst>
                                          <p:attrName>style.visibility</p:attrName>
                                        </p:attrNameLst>
                                      </p:cBhvr>
                                      <p:to>
                                        <p:strVal val="visible"/>
                                      </p:to>
                                    </p:set>
                                    <p:anim calcmode="discrete" valueType="clr">
                                      <p:cBhvr override="childStyle">
                                        <p:cTn id="49" dur="80"/>
                                        <p:tgtEl>
                                          <p:spTgt spid="34819">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4819">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34819">
                                            <p:txEl>
                                              <p:pRg st="6" end="6"/>
                                            </p:txEl>
                                          </p:spTgt>
                                        </p:tgtEl>
                                        <p:attrNameLst>
                                          <p:attrName>fill.type</p:attrName>
                                        </p:attrNameLst>
                                      </p:cBhvr>
                                      <p:to>
                                        <p:strVal val="solid"/>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34819">
                                            <p:txEl>
                                              <p:pRg st="7" end="7"/>
                                            </p:txEl>
                                          </p:spTgt>
                                        </p:tgtEl>
                                        <p:attrNameLst>
                                          <p:attrName>style.visibility</p:attrName>
                                        </p:attrNameLst>
                                      </p:cBhvr>
                                      <p:to>
                                        <p:strVal val="visible"/>
                                      </p:to>
                                    </p:set>
                                    <p:anim calcmode="discrete" valueType="clr">
                                      <p:cBhvr override="childStyle">
                                        <p:cTn id="56" dur="80"/>
                                        <p:tgtEl>
                                          <p:spTgt spid="34819">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34819">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34819">
                                            <p:txEl>
                                              <p:pRg st="7" end="7"/>
                                            </p:txEl>
                                          </p:spTgt>
                                        </p:tgtEl>
                                        <p:attrNameLst>
                                          <p:attrName>fill.type</p:attrName>
                                        </p:attrNameLst>
                                      </p:cBhvr>
                                      <p:to>
                                        <p:strVal val="solid"/>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34819">
                                            <p:txEl>
                                              <p:pRg st="8" end="8"/>
                                            </p:txEl>
                                          </p:spTgt>
                                        </p:tgtEl>
                                        <p:attrNameLst>
                                          <p:attrName>style.visibility</p:attrName>
                                        </p:attrNameLst>
                                      </p:cBhvr>
                                      <p:to>
                                        <p:strVal val="visible"/>
                                      </p:to>
                                    </p:set>
                                    <p:anim calcmode="discrete" valueType="clr">
                                      <p:cBhvr override="childStyle">
                                        <p:cTn id="63" dur="80"/>
                                        <p:tgtEl>
                                          <p:spTgt spid="34819">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34819">
                                            <p:txEl>
                                              <p:pRg st="8" end="8"/>
                                            </p:txEl>
                                          </p:spTgt>
                                        </p:tgtEl>
                                        <p:attrNameLst>
                                          <p:attrName>fillcolor</p:attrName>
                                        </p:attrNameLst>
                                      </p:cBhvr>
                                      <p:tavLst>
                                        <p:tav tm="0">
                                          <p:val>
                                            <p:clrVal>
                                              <a:schemeClr val="accent2"/>
                                            </p:clrVal>
                                          </p:val>
                                        </p:tav>
                                        <p:tav tm="50000">
                                          <p:val>
                                            <p:clrVal>
                                              <a:schemeClr val="hlink"/>
                                            </p:clrVal>
                                          </p:val>
                                        </p:tav>
                                      </p:tavLst>
                                    </p:anim>
                                    <p:set>
                                      <p:cBhvr>
                                        <p:cTn id="65" dur="80"/>
                                        <p:tgtEl>
                                          <p:spTgt spid="34819">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19200" y="541338"/>
            <a:ext cx="6781800" cy="519112"/>
          </a:xfrm>
        </p:spPr>
        <p:txBody>
          <a:bodyPr/>
          <a:lstStyle/>
          <a:p>
            <a:pPr eaLnBrk="1" hangingPunct="1"/>
            <a:r>
              <a:rPr lang="zh-CN" altLang="en-US" sz="3200" smtClean="0">
                <a:latin typeface="华文隶书" panose="02010800040101010101" pitchFamily="2" charset="-122"/>
              </a:rPr>
              <a:t>三、时间片轮转调度算法RR</a:t>
            </a:r>
          </a:p>
        </p:txBody>
      </p:sp>
      <p:sp>
        <p:nvSpPr>
          <p:cNvPr id="48131" name="Text Box 3"/>
          <p:cNvSpPr txBox="1">
            <a:spLocks noChangeArrowheads="1"/>
          </p:cNvSpPr>
          <p:nvPr/>
        </p:nvSpPr>
        <p:spPr bwMode="auto">
          <a:xfrm>
            <a:off x="250825" y="1341438"/>
            <a:ext cx="864235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115000"/>
              </a:lnSpc>
              <a:buClr>
                <a:schemeClr val="hlink"/>
              </a:buClr>
              <a:buSzPct val="150000"/>
              <a:buFont typeface="Wingdings" panose="05000000000000000000" pitchFamily="2" charset="2"/>
              <a:buNone/>
            </a:pPr>
            <a:r>
              <a:rPr lang="zh-CN" altLang="en-US" sz="2800" b="1">
                <a:latin typeface="Times New Roman" panose="02020603050405020304" pitchFamily="18" charset="0"/>
                <a:ea typeface="楷体_GB2312" pitchFamily="1" charset="-122"/>
              </a:rPr>
              <a:t>        </a:t>
            </a:r>
          </a:p>
        </p:txBody>
      </p:sp>
      <p:sp>
        <p:nvSpPr>
          <p:cNvPr id="35844" name="Rectangle 4"/>
          <p:cNvSpPr>
            <a:spLocks noGrp="1" noChangeArrowheads="1"/>
          </p:cNvSpPr>
          <p:nvPr>
            <p:ph idx="1"/>
          </p:nvPr>
        </p:nvSpPr>
        <p:spPr/>
        <p:txBody>
          <a:bodyPr/>
          <a:lstStyle/>
          <a:p>
            <a:pPr eaLnBrk="1" hangingPunct="1">
              <a:lnSpc>
                <a:spcPct val="90000"/>
              </a:lnSpc>
            </a:pPr>
            <a:r>
              <a:rPr lang="zh-CN" altLang="en-US" sz="2800" smtClean="0"/>
              <a:t>算法思想</a:t>
            </a:r>
          </a:p>
          <a:p>
            <a:pPr lvl="1" eaLnBrk="1" hangingPunct="1">
              <a:lnSpc>
                <a:spcPct val="90000"/>
              </a:lnSpc>
              <a:buFont typeface="楷体_GB2312" pitchFamily="1" charset="-122"/>
              <a:buAutoNum type="arabicPeriod"/>
            </a:pPr>
            <a:r>
              <a:rPr lang="zh-CN" altLang="en-US" sz="2800" smtClean="0"/>
              <a:t>将系统中所有的就绪进程按照</a:t>
            </a:r>
            <a:r>
              <a:rPr lang="en-US" altLang="zh-CN" sz="2800" smtClean="0"/>
              <a:t>FCFS</a:t>
            </a:r>
            <a:r>
              <a:rPr lang="zh-CN" altLang="en-US" sz="2800" smtClean="0"/>
              <a:t>原则，排成一个队列</a:t>
            </a:r>
            <a:r>
              <a:rPr lang="en-US" altLang="zh-CN" sz="2800" smtClean="0"/>
              <a:t>;</a:t>
            </a:r>
          </a:p>
          <a:p>
            <a:pPr lvl="1" eaLnBrk="1" hangingPunct="1">
              <a:lnSpc>
                <a:spcPct val="90000"/>
              </a:lnSpc>
              <a:buFont typeface="楷体_GB2312" pitchFamily="1" charset="-122"/>
              <a:buAutoNum type="arabicPeriod"/>
            </a:pPr>
            <a:r>
              <a:rPr lang="zh-CN" altLang="en-US" sz="2800" smtClean="0"/>
              <a:t>每次调度时将</a:t>
            </a:r>
            <a:r>
              <a:rPr lang="en-US" altLang="zh-CN" sz="2800" smtClean="0"/>
              <a:t>CPU</a:t>
            </a:r>
            <a:r>
              <a:rPr lang="zh-CN" altLang="en-US" sz="2800" smtClean="0"/>
              <a:t>分派给队首进程，让其执行一个时间片。时间片的长度从几个</a:t>
            </a:r>
            <a:r>
              <a:rPr lang="en-US" altLang="zh-CN" sz="2800" smtClean="0"/>
              <a:t>ms</a:t>
            </a:r>
            <a:r>
              <a:rPr lang="zh-CN" altLang="en-US" sz="2800" smtClean="0"/>
              <a:t>到几百</a:t>
            </a:r>
            <a:r>
              <a:rPr lang="en-US" altLang="zh-CN" sz="2800" smtClean="0"/>
              <a:t>ms;</a:t>
            </a:r>
          </a:p>
          <a:p>
            <a:pPr lvl="1" eaLnBrk="1" hangingPunct="1">
              <a:lnSpc>
                <a:spcPct val="90000"/>
              </a:lnSpc>
              <a:buFont typeface="楷体_GB2312" pitchFamily="1" charset="-122"/>
              <a:buAutoNum type="arabicPeriod"/>
            </a:pPr>
            <a:r>
              <a:rPr lang="zh-CN" altLang="en-US" sz="2800" smtClean="0"/>
              <a:t>在一个时间片结束时，发生时钟中断；进程调度程序暂停当前进程的执行，将其送到就绪队列的末尾，并通过上下文切换执行当前的队首进程。</a:t>
            </a:r>
          </a:p>
        </p:txBody>
      </p:sp>
      <p:sp>
        <p:nvSpPr>
          <p:cNvPr id="7" name="AutoShape 7"/>
          <p:cNvSpPr>
            <a:spLocks noChangeArrowheads="1"/>
          </p:cNvSpPr>
          <p:nvPr/>
        </p:nvSpPr>
        <p:spPr bwMode="auto">
          <a:xfrm>
            <a:off x="360363" y="4941888"/>
            <a:ext cx="8423275" cy="1368425"/>
          </a:xfrm>
          <a:prstGeom prst="horizontalScroll">
            <a:avLst>
              <a:gd name="adj" fmla="val 12500"/>
            </a:avLst>
          </a:prstGeom>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b="1" dirty="0"/>
              <a:t>时间片轮转调度算法是一种基于时间片的</a:t>
            </a:r>
            <a:r>
              <a:rPr lang="zh-CN" altLang="en-US" b="1" dirty="0">
                <a:solidFill>
                  <a:srgbClr val="FF0000"/>
                </a:solidFill>
              </a:rPr>
              <a:t>抢占式</a:t>
            </a:r>
            <a:r>
              <a:rPr lang="zh-CN" altLang="en-US" b="1" dirty="0"/>
              <a:t>调度算法。</a:t>
            </a:r>
            <a:endParaRPr lang="en-US" altLang="zh-CN" b="1" dirty="0"/>
          </a:p>
          <a:p>
            <a:pPr algn="ctr">
              <a:defRPr/>
            </a:pPr>
            <a:r>
              <a:rPr lang="zh-CN" altLang="en-US" b="1" dirty="0"/>
              <a:t>通常只适用于</a:t>
            </a:r>
            <a:r>
              <a:rPr lang="zh-CN" altLang="en-US" b="1" dirty="0">
                <a:solidFill>
                  <a:srgbClr val="FF0000"/>
                </a:solidFill>
              </a:rPr>
              <a:t>低级调度</a:t>
            </a:r>
            <a:r>
              <a:rPr lang="zh-CN" altLang="en-US" b="1"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5844">
                                            <p:txEl>
                                              <p:pRg st="0" end="0"/>
                                            </p:txEl>
                                          </p:spTgt>
                                        </p:tgtEl>
                                        <p:attrNameLst>
                                          <p:attrName>style.visibility</p:attrName>
                                        </p:attrNameLst>
                                      </p:cBhvr>
                                      <p:to>
                                        <p:strVal val="visible"/>
                                      </p:to>
                                    </p:set>
                                    <p:anim calcmode="discrete" valueType="clr">
                                      <p:cBhvr override="childStyle">
                                        <p:cTn id="7" dur="80"/>
                                        <p:tgtEl>
                                          <p:spTgt spid="3584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584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5844">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5844">
                                            <p:txEl>
                                              <p:pRg st="1" end="1"/>
                                            </p:txEl>
                                          </p:spTgt>
                                        </p:tgtEl>
                                        <p:attrNameLst>
                                          <p:attrName>style.visibility</p:attrName>
                                        </p:attrNameLst>
                                      </p:cBhvr>
                                      <p:to>
                                        <p:strVal val="visible"/>
                                      </p:to>
                                    </p:set>
                                    <p:anim calcmode="discrete" valueType="clr">
                                      <p:cBhvr override="childStyle">
                                        <p:cTn id="14" dur="80"/>
                                        <p:tgtEl>
                                          <p:spTgt spid="3584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584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5844">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35844">
                                            <p:txEl>
                                              <p:pRg st="2" end="2"/>
                                            </p:txEl>
                                          </p:spTgt>
                                        </p:tgtEl>
                                        <p:attrNameLst>
                                          <p:attrName>style.visibility</p:attrName>
                                        </p:attrNameLst>
                                      </p:cBhvr>
                                      <p:to>
                                        <p:strVal val="visible"/>
                                      </p:to>
                                    </p:set>
                                    <p:anim calcmode="discrete" valueType="clr">
                                      <p:cBhvr override="childStyle">
                                        <p:cTn id="21" dur="80"/>
                                        <p:tgtEl>
                                          <p:spTgt spid="3584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5844">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5844">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35844">
                                            <p:txEl>
                                              <p:pRg st="3" end="3"/>
                                            </p:txEl>
                                          </p:spTgt>
                                        </p:tgtEl>
                                        <p:attrNameLst>
                                          <p:attrName>style.visibility</p:attrName>
                                        </p:attrNameLst>
                                      </p:cBhvr>
                                      <p:to>
                                        <p:strVal val="visible"/>
                                      </p:to>
                                    </p:set>
                                    <p:anim calcmode="discrete" valueType="clr">
                                      <p:cBhvr override="childStyle">
                                        <p:cTn id="28" dur="80"/>
                                        <p:tgtEl>
                                          <p:spTgt spid="35844">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5844">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5844">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31913" y="0"/>
            <a:ext cx="6773862" cy="1143000"/>
          </a:xfrm>
        </p:spPr>
        <p:txBody>
          <a:bodyPr/>
          <a:lstStyle/>
          <a:p>
            <a:pPr eaLnBrk="1" hangingPunct="1"/>
            <a:r>
              <a:rPr lang="zh-CN" altLang="en-US" sz="3200" smtClean="0">
                <a:latin typeface="宋体" panose="02010600030101010101" pitchFamily="2" charset="-122"/>
              </a:rPr>
              <a:t>第</a:t>
            </a:r>
            <a:r>
              <a:rPr lang="en-US" altLang="zh-CN" sz="3200" smtClean="0">
                <a:latin typeface="宋体" panose="02010600030101010101" pitchFamily="2" charset="-122"/>
              </a:rPr>
              <a:t>3</a:t>
            </a:r>
            <a:r>
              <a:rPr lang="zh-CN" altLang="en-US" sz="3200" smtClean="0">
                <a:latin typeface="宋体" panose="02010600030101010101" pitchFamily="2" charset="-122"/>
              </a:rPr>
              <a:t>章  处理机调度与死锁</a:t>
            </a:r>
          </a:p>
        </p:txBody>
      </p:sp>
      <p:sp>
        <p:nvSpPr>
          <p:cNvPr id="24579" name="Rectangle 3"/>
          <p:cNvSpPr>
            <a:spLocks noGrp="1" noChangeArrowheads="1"/>
          </p:cNvSpPr>
          <p:nvPr>
            <p:ph idx="1"/>
          </p:nvPr>
        </p:nvSpPr>
        <p:spPr>
          <a:xfrm>
            <a:off x="179388" y="1628775"/>
            <a:ext cx="8713787" cy="4343400"/>
          </a:xfrm>
        </p:spPr>
        <p:txBody>
          <a:bodyPr/>
          <a:lstStyle/>
          <a:p>
            <a:pPr eaLnBrk="1" hangingPunct="1">
              <a:lnSpc>
                <a:spcPct val="110000"/>
              </a:lnSpc>
              <a:buFont typeface="Arial" panose="020B0604020202020204" pitchFamily="34" charset="0"/>
              <a:buNone/>
            </a:pPr>
            <a:r>
              <a:rPr lang="zh-CN" altLang="en-US" sz="2800" smtClean="0"/>
              <a:t>            在多道程序环境下，一个作业从提交到执行，通常都要经历多级调度，如高级调度、低级调度、中级调度等。而系统的运行性能在很大程序上取决于调度，因此调度便成为多道程序的关键。</a:t>
            </a:r>
          </a:p>
          <a:p>
            <a:pPr eaLnBrk="1" hangingPunct="1">
              <a:lnSpc>
                <a:spcPct val="110000"/>
              </a:lnSpc>
              <a:buFont typeface="Arial" panose="020B0604020202020204" pitchFamily="34" charset="0"/>
              <a:buNone/>
            </a:pPr>
            <a:r>
              <a:rPr lang="zh-CN" altLang="en-US" sz="2800" smtClean="0"/>
              <a:t>            在多道程序环境下，由于多个进程的并发执行，改善了系统资源的利用率并提高了系统的处理能力，然而，多个进程的并发执行也带来了新的问题</a:t>
            </a:r>
            <a:r>
              <a:rPr lang="en-US" altLang="zh-CN" sz="2800" smtClean="0"/>
              <a:t>----</a:t>
            </a:r>
            <a:r>
              <a:rPr lang="zh-CN" altLang="en-US" sz="2800" smtClean="0"/>
              <a:t>死锁。</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258888" y="544513"/>
            <a:ext cx="6240462" cy="581025"/>
          </a:xfrm>
        </p:spPr>
        <p:txBody>
          <a:bodyPr/>
          <a:lstStyle/>
          <a:p>
            <a:pPr eaLnBrk="1" hangingPunct="1"/>
            <a:r>
              <a:rPr lang="zh-CN" altLang="en-US" sz="3200" smtClean="0">
                <a:latin typeface="华文隶书" panose="02010800040101010101" pitchFamily="2" charset="-122"/>
              </a:rPr>
              <a:t>三、时间片轮转调度算法</a:t>
            </a:r>
            <a:r>
              <a:rPr lang="en-US" altLang="zh-CN" sz="3200" smtClean="0">
                <a:latin typeface="华文隶书" panose="02010800040101010101" pitchFamily="2" charset="-122"/>
              </a:rPr>
              <a:t>RR</a:t>
            </a:r>
          </a:p>
        </p:txBody>
      </p:sp>
      <p:sp>
        <p:nvSpPr>
          <p:cNvPr id="37891" name="Rectangle 3"/>
          <p:cNvSpPr>
            <a:spLocks noGrp="1" noChangeArrowheads="1"/>
          </p:cNvSpPr>
          <p:nvPr>
            <p:ph idx="1"/>
          </p:nvPr>
        </p:nvSpPr>
        <p:spPr>
          <a:xfrm>
            <a:off x="158750" y="1268413"/>
            <a:ext cx="8661400" cy="5284787"/>
          </a:xfrm>
        </p:spPr>
        <p:txBody>
          <a:bodyPr/>
          <a:lstStyle/>
          <a:p>
            <a:pPr eaLnBrk="1" hangingPunct="1"/>
            <a:r>
              <a:rPr lang="zh-CN" altLang="en-US" smtClean="0"/>
              <a:t>说明</a:t>
            </a:r>
          </a:p>
          <a:p>
            <a:pPr lvl="1" eaLnBrk="1" hangingPunct="1">
              <a:buFont typeface="楷体_GB2312" pitchFamily="1" charset="-122"/>
              <a:buAutoNum type="arabicPeriod"/>
            </a:pPr>
            <a:r>
              <a:rPr lang="zh-CN" altLang="en-US" smtClean="0"/>
              <a:t>进程可以未使用完一个时间片，就出让</a:t>
            </a:r>
            <a:r>
              <a:rPr lang="en-US" altLang="zh-CN" smtClean="0"/>
              <a:t>CPU</a:t>
            </a:r>
            <a:r>
              <a:rPr lang="zh-CN" altLang="en-US" smtClean="0"/>
              <a:t>（如阻塞）</a:t>
            </a:r>
          </a:p>
          <a:p>
            <a:pPr lvl="1" algn="just" eaLnBrk="1" hangingPunct="1">
              <a:buFont typeface="楷体_GB2312" pitchFamily="1" charset="-122"/>
              <a:buAutoNum type="arabicPeriod"/>
            </a:pPr>
            <a:r>
              <a:rPr lang="zh-CN" altLang="en-US" smtClean="0"/>
              <a:t>其基本思路是通过时间片轮转提高进程并发性和响应时间特性，从而提高资源利用率</a:t>
            </a:r>
          </a:p>
          <a:p>
            <a:pPr lvl="1" algn="just" eaLnBrk="1" hangingPunct="1">
              <a:buFont typeface="楷体_GB2312" pitchFamily="1" charset="-122"/>
              <a:buAutoNum type="arabicPeriod"/>
            </a:pPr>
            <a:r>
              <a:rPr lang="zh-CN" altLang="en-US" smtClean="0"/>
              <a:t>主要用于处理器调度，特别适合于分时系统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891">
                                            <p:txEl>
                                              <p:pRg st="0" end="0"/>
                                            </p:txEl>
                                          </p:spTgt>
                                        </p:tgtEl>
                                        <p:attrNameLst>
                                          <p:attrName>style.visibility</p:attrName>
                                        </p:attrNameLst>
                                      </p:cBhvr>
                                      <p:to>
                                        <p:strVal val="visible"/>
                                      </p:to>
                                    </p:set>
                                    <p:anim calcmode="discrete" valueType="clr">
                                      <p:cBhvr override="childStyle">
                                        <p:cTn id="7" dur="80"/>
                                        <p:tgtEl>
                                          <p:spTgt spid="3789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89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7891">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7891">
                                            <p:txEl>
                                              <p:pRg st="1" end="1"/>
                                            </p:txEl>
                                          </p:spTgt>
                                        </p:tgtEl>
                                        <p:attrNameLst>
                                          <p:attrName>style.visibility</p:attrName>
                                        </p:attrNameLst>
                                      </p:cBhvr>
                                      <p:to>
                                        <p:strVal val="visible"/>
                                      </p:to>
                                    </p:set>
                                    <p:anim calcmode="discrete" valueType="clr">
                                      <p:cBhvr override="childStyle">
                                        <p:cTn id="14" dur="80"/>
                                        <p:tgtEl>
                                          <p:spTgt spid="3789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7891">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7891">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37891">
                                            <p:txEl>
                                              <p:pRg st="2" end="2"/>
                                            </p:txEl>
                                          </p:spTgt>
                                        </p:tgtEl>
                                        <p:attrNameLst>
                                          <p:attrName>style.visibility</p:attrName>
                                        </p:attrNameLst>
                                      </p:cBhvr>
                                      <p:to>
                                        <p:strVal val="visible"/>
                                      </p:to>
                                    </p:set>
                                    <p:anim calcmode="discrete" valueType="clr">
                                      <p:cBhvr override="childStyle">
                                        <p:cTn id="21" dur="80"/>
                                        <p:tgtEl>
                                          <p:spTgt spid="3789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7891">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7891">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37891">
                                            <p:txEl>
                                              <p:pRg st="3" end="3"/>
                                            </p:txEl>
                                          </p:spTgt>
                                        </p:tgtEl>
                                        <p:attrNameLst>
                                          <p:attrName>style.visibility</p:attrName>
                                        </p:attrNameLst>
                                      </p:cBhvr>
                                      <p:to>
                                        <p:strVal val="visible"/>
                                      </p:to>
                                    </p:set>
                                    <p:anim calcmode="discrete" valueType="clr">
                                      <p:cBhvr override="childStyle">
                                        <p:cTn id="28" dur="80"/>
                                        <p:tgtEl>
                                          <p:spTgt spid="3789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7891">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7891">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z="3200" smtClean="0"/>
              <a:t>时间片长度的确定</a:t>
            </a:r>
          </a:p>
        </p:txBody>
      </p:sp>
      <p:sp>
        <p:nvSpPr>
          <p:cNvPr id="39939" name="Rectangle 3"/>
          <p:cNvSpPr>
            <a:spLocks noGrp="1" noChangeArrowheads="1"/>
          </p:cNvSpPr>
          <p:nvPr>
            <p:ph idx="1"/>
          </p:nvPr>
        </p:nvSpPr>
        <p:spPr>
          <a:xfrm>
            <a:off x="228600" y="1219200"/>
            <a:ext cx="8610600" cy="5378450"/>
          </a:xfrm>
        </p:spPr>
        <p:txBody>
          <a:bodyPr/>
          <a:lstStyle/>
          <a:p>
            <a:pPr marL="685800" indent="-685800" eaLnBrk="1" hangingPunct="1">
              <a:lnSpc>
                <a:spcPct val="120000"/>
              </a:lnSpc>
              <a:buFont typeface="楷体_GB2312" pitchFamily="1" charset="-122"/>
              <a:buChar char="*"/>
            </a:pPr>
            <a:r>
              <a:rPr lang="zh-CN" altLang="en-US" sz="2800" smtClean="0"/>
              <a:t>时间片长度变化的影响</a:t>
            </a:r>
          </a:p>
          <a:p>
            <a:pPr marL="1066800" lvl="1" indent="-609600" eaLnBrk="1" hangingPunct="1">
              <a:lnSpc>
                <a:spcPct val="120000"/>
              </a:lnSpc>
              <a:buFont typeface="楷体_GB2312" pitchFamily="1" charset="-122"/>
              <a:buAutoNum type="arabicPeriod"/>
            </a:pPr>
            <a:r>
              <a:rPr lang="zh-CN" altLang="en-US" sz="2800" smtClean="0"/>
              <a:t>过长</a:t>
            </a:r>
            <a:r>
              <a:rPr lang="zh-CN" altLang="en-US" sz="2800" smtClean="0">
                <a:sym typeface="Symbol" panose="05050102010706020507" pitchFamily="18" charset="2"/>
              </a:rPr>
              <a:t></a:t>
            </a:r>
            <a:r>
              <a:rPr lang="zh-CN" altLang="en-US" sz="2800" smtClean="0"/>
              <a:t>退化为</a:t>
            </a:r>
            <a:r>
              <a:rPr lang="en-US" altLang="zh-CN" sz="2800" smtClean="0"/>
              <a:t>FCFS</a:t>
            </a:r>
            <a:r>
              <a:rPr lang="zh-CN" altLang="en-US" sz="2800" smtClean="0"/>
              <a:t>算法，进程在一个时间片内都执行完，响应时间长。</a:t>
            </a:r>
          </a:p>
          <a:p>
            <a:pPr marL="1066800" lvl="1" indent="-609600" eaLnBrk="1" hangingPunct="1">
              <a:lnSpc>
                <a:spcPct val="120000"/>
              </a:lnSpc>
              <a:buFont typeface="楷体_GB2312" pitchFamily="1" charset="-122"/>
              <a:buAutoNum type="arabicPeriod"/>
            </a:pPr>
            <a:r>
              <a:rPr lang="zh-CN" altLang="en-US" sz="2800" smtClean="0"/>
              <a:t>过短</a:t>
            </a:r>
            <a:r>
              <a:rPr lang="zh-CN" altLang="en-US" sz="2800" smtClean="0">
                <a:sym typeface="Symbol" panose="05050102010706020507" pitchFamily="18" charset="2"/>
              </a:rPr>
              <a:t></a:t>
            </a:r>
            <a:r>
              <a:rPr lang="zh-CN" altLang="en-US" sz="2800" smtClean="0"/>
              <a:t>用户的一次请求需要多个时间片才能处理完，上下文切换次数增加，响应时间长。</a:t>
            </a:r>
          </a:p>
          <a:p>
            <a:pPr marL="1066800" lvl="1" indent="-609600" eaLnBrk="1" hangingPunct="1">
              <a:lnSpc>
                <a:spcPct val="120000"/>
              </a:lnSpc>
              <a:buFont typeface="楷体_GB2312" pitchFamily="1" charset="-122"/>
              <a:buAutoNum type="arabicPeriod"/>
            </a:pPr>
            <a:r>
              <a:rPr lang="zh-CN" altLang="en-US" sz="2800" smtClean="0"/>
              <a:t>应当让时间片略大于一次典型的交互所需要的时间。这样可使大多数进程在一个时间片内完成。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9939">
                                            <p:txEl>
                                              <p:pRg st="0" end="0"/>
                                            </p:txEl>
                                          </p:spTgt>
                                        </p:tgtEl>
                                        <p:attrNameLst>
                                          <p:attrName>style.visibility</p:attrName>
                                        </p:attrNameLst>
                                      </p:cBhvr>
                                      <p:to>
                                        <p:strVal val="visible"/>
                                      </p:to>
                                    </p:set>
                                    <p:anim calcmode="discrete" valueType="clr">
                                      <p:cBhvr override="childStyle">
                                        <p:cTn id="7" dur="80"/>
                                        <p:tgtEl>
                                          <p:spTgt spid="3993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993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993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9939">
                                            <p:txEl>
                                              <p:pRg st="1" end="1"/>
                                            </p:txEl>
                                          </p:spTgt>
                                        </p:tgtEl>
                                        <p:attrNameLst>
                                          <p:attrName>style.visibility</p:attrName>
                                        </p:attrNameLst>
                                      </p:cBhvr>
                                      <p:to>
                                        <p:strVal val="visible"/>
                                      </p:to>
                                    </p:set>
                                    <p:anim calcmode="discrete" valueType="clr">
                                      <p:cBhvr override="childStyle">
                                        <p:cTn id="14" dur="80"/>
                                        <p:tgtEl>
                                          <p:spTgt spid="3993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993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9939">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39939">
                                            <p:txEl>
                                              <p:pRg st="2" end="2"/>
                                            </p:txEl>
                                          </p:spTgt>
                                        </p:tgtEl>
                                        <p:attrNameLst>
                                          <p:attrName>style.visibility</p:attrName>
                                        </p:attrNameLst>
                                      </p:cBhvr>
                                      <p:to>
                                        <p:strVal val="visible"/>
                                      </p:to>
                                    </p:set>
                                    <p:anim calcmode="discrete" valueType="clr">
                                      <p:cBhvr override="childStyle">
                                        <p:cTn id="21" dur="80"/>
                                        <p:tgtEl>
                                          <p:spTgt spid="3993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993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9939">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39939">
                                            <p:txEl>
                                              <p:pRg st="3" end="3"/>
                                            </p:txEl>
                                          </p:spTgt>
                                        </p:tgtEl>
                                        <p:attrNameLst>
                                          <p:attrName>style.visibility</p:attrName>
                                        </p:attrNameLst>
                                      </p:cBhvr>
                                      <p:to>
                                        <p:strVal val="visible"/>
                                      </p:to>
                                    </p:set>
                                    <p:anim calcmode="discrete" valueType="clr">
                                      <p:cBhvr override="childStyle">
                                        <p:cTn id="28" dur="80"/>
                                        <p:tgtEl>
                                          <p:spTgt spid="3993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9939">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9939">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1042988" y="5910263"/>
            <a:ext cx="74723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a:latin typeface="宋体" panose="02010600030101010101" pitchFamily="2" charset="-122"/>
              </a:rPr>
              <a:t>图</a:t>
            </a:r>
            <a:r>
              <a:rPr lang="en-US" altLang="zh-CN" b="1">
                <a:latin typeface="Times New Roman" panose="02020603050405020304" pitchFamily="18" charset="0"/>
              </a:rPr>
              <a:t>3-5  </a:t>
            </a:r>
            <a:r>
              <a:rPr lang="zh-CN" altLang="en-US" b="1">
                <a:latin typeface="Times New Roman" panose="02020603050405020304" pitchFamily="18" charset="0"/>
              </a:rPr>
              <a:t>时间片</a:t>
            </a:r>
            <a:r>
              <a:rPr lang="en-US" altLang="zh-CN" b="1">
                <a:latin typeface="Times New Roman" panose="02020603050405020304" pitchFamily="18" charset="0"/>
              </a:rPr>
              <a:t>q=1</a:t>
            </a:r>
            <a:r>
              <a:rPr lang="zh-CN" altLang="en-US" b="1">
                <a:latin typeface="宋体" panose="02010600030101010101" pitchFamily="2" charset="-122"/>
              </a:rPr>
              <a:t>和</a:t>
            </a:r>
            <a:r>
              <a:rPr lang="en-US" altLang="zh-CN" b="1">
                <a:latin typeface="Times New Roman" panose="02020603050405020304" pitchFamily="18" charset="0"/>
              </a:rPr>
              <a:t>q=4</a:t>
            </a:r>
            <a:r>
              <a:rPr lang="zh-CN" altLang="en-US" b="1">
                <a:latin typeface="宋体" panose="02010600030101010101" pitchFamily="2" charset="-122"/>
              </a:rPr>
              <a:t>时的进程运行情况</a:t>
            </a:r>
            <a:endParaRPr lang="en-US" altLang="zh-CN" b="1">
              <a:latin typeface="宋体" panose="02010600030101010101" pitchFamily="2" charset="-122"/>
            </a:endParaRPr>
          </a:p>
          <a:p>
            <a:pPr algn="ctr" eaLnBrk="1" hangingPunct="1"/>
            <a:r>
              <a:rPr lang="zh-CN" altLang="en-US" b="1">
                <a:latin typeface="宋体" panose="02010600030101010101" pitchFamily="2" charset="-122"/>
              </a:rPr>
              <a:t>（假设切换时间忽略不计）</a:t>
            </a:r>
            <a:r>
              <a:rPr lang="zh-CN" altLang="en-US" b="1">
                <a:latin typeface="Times New Roman" panose="02020603050405020304" pitchFamily="18" charset="0"/>
              </a:rPr>
              <a:t> </a:t>
            </a:r>
          </a:p>
        </p:txBody>
      </p:sp>
      <p:graphicFrame>
        <p:nvGraphicFramePr>
          <p:cNvPr id="4098" name="Object 3"/>
          <p:cNvGraphicFramePr>
            <a:graphicFrameLocks noChangeAspect="1"/>
          </p:cNvGraphicFramePr>
          <p:nvPr/>
        </p:nvGraphicFramePr>
        <p:xfrm>
          <a:off x="0" y="188913"/>
          <a:ext cx="9144000" cy="5821362"/>
        </p:xfrm>
        <a:graphic>
          <a:graphicData uri="http://schemas.openxmlformats.org/presentationml/2006/ole">
            <mc:AlternateContent xmlns:mc="http://schemas.openxmlformats.org/markup-compatibility/2006">
              <mc:Choice xmlns:v="urn:schemas-microsoft-com:vml" Requires="v">
                <p:oleObj spid="_x0000_s4101" r:id="rId3" imgW="4001156" imgH="2416896" progId="Visio.Drawing.4">
                  <p:embed/>
                </p:oleObj>
              </mc:Choice>
              <mc:Fallback>
                <p:oleObj r:id="rId3" imgW="4001156" imgH="2416896"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8913"/>
                        <a:ext cx="9144000" cy="582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539750" y="5589588"/>
            <a:ext cx="7864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a:latin typeface="宋体" panose="02010600030101010101" pitchFamily="2" charset="-122"/>
              </a:rPr>
              <a:t>图</a:t>
            </a:r>
            <a:r>
              <a:rPr lang="en-US" altLang="zh-CN" b="1">
                <a:latin typeface="Times New Roman" panose="02020603050405020304" pitchFamily="18" charset="0"/>
              </a:rPr>
              <a:t>3-6  </a:t>
            </a:r>
            <a:r>
              <a:rPr lang="zh-CN" altLang="en-US" b="1">
                <a:latin typeface="Times New Roman" panose="02020603050405020304" pitchFamily="18" charset="0"/>
              </a:rPr>
              <a:t>时间片</a:t>
            </a:r>
            <a:r>
              <a:rPr lang="en-US" altLang="zh-CN" b="1">
                <a:latin typeface="Times New Roman" panose="02020603050405020304" pitchFamily="18" charset="0"/>
              </a:rPr>
              <a:t>q=1</a:t>
            </a:r>
            <a:r>
              <a:rPr lang="zh-CN" altLang="en-US" b="1">
                <a:latin typeface="宋体" panose="02010600030101010101" pitchFamily="2" charset="-122"/>
              </a:rPr>
              <a:t>和</a:t>
            </a:r>
            <a:r>
              <a:rPr lang="en-US" altLang="zh-CN" b="1">
                <a:latin typeface="Times New Roman" panose="02020603050405020304" pitchFamily="18" charset="0"/>
              </a:rPr>
              <a:t>q=4</a:t>
            </a:r>
            <a:r>
              <a:rPr lang="zh-CN" altLang="en-US" b="1">
                <a:latin typeface="宋体" panose="02010600030101010101" pitchFamily="2" charset="-122"/>
              </a:rPr>
              <a:t>时进程的周转时间</a:t>
            </a:r>
            <a:r>
              <a:rPr lang="zh-CN" altLang="en-US" b="1">
                <a:latin typeface="Times New Roman" panose="02020603050405020304" pitchFamily="18" charset="0"/>
              </a:rPr>
              <a:t> </a:t>
            </a:r>
          </a:p>
        </p:txBody>
      </p:sp>
      <p:graphicFrame>
        <p:nvGraphicFramePr>
          <p:cNvPr id="5122" name="Object 3"/>
          <p:cNvGraphicFramePr>
            <a:graphicFrameLocks noChangeAspect="1"/>
          </p:cNvGraphicFramePr>
          <p:nvPr/>
        </p:nvGraphicFramePr>
        <p:xfrm>
          <a:off x="0" y="1674813"/>
          <a:ext cx="9036050" cy="3338512"/>
        </p:xfrm>
        <a:graphic>
          <a:graphicData uri="http://schemas.openxmlformats.org/presentationml/2006/ole">
            <mc:AlternateContent xmlns:mc="http://schemas.openxmlformats.org/markup-compatibility/2006">
              <mc:Choice xmlns:v="urn:schemas-microsoft-com:vml" Requires="v">
                <p:oleObj spid="_x0000_s5126" r:id="rId3" imgW="5401080" imgH="2058480" progId="Word.Document.8">
                  <p:embed/>
                </p:oleObj>
              </mc:Choice>
              <mc:Fallback>
                <p:oleObj r:id="rId3" imgW="5401080" imgH="205848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2916" r="5482" b="27945"/>
                      <a:stretch>
                        <a:fillRect/>
                      </a:stretch>
                    </p:blipFill>
                    <p:spPr bwMode="auto">
                      <a:xfrm>
                        <a:off x="0" y="1674813"/>
                        <a:ext cx="9036050"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4" name="Rectangle 4"/>
          <p:cNvSpPr>
            <a:spLocks noChangeArrowheads="1"/>
          </p:cNvSpPr>
          <p:nvPr/>
        </p:nvSpPr>
        <p:spPr bwMode="auto">
          <a:xfrm>
            <a:off x="1258888" y="544513"/>
            <a:ext cx="62404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3200" b="1">
                <a:solidFill>
                  <a:schemeClr val="tx2"/>
                </a:solidFill>
                <a:latin typeface="华文隶书" panose="02010800040101010101" pitchFamily="2" charset="-122"/>
                <a:ea typeface="楷体_GB2312" pitchFamily="1" charset="-122"/>
              </a:rPr>
              <a:t>三、时间片轮转调度算法</a:t>
            </a:r>
            <a:r>
              <a:rPr lang="en-US" altLang="zh-CN" sz="3200" b="1">
                <a:solidFill>
                  <a:schemeClr val="tx2"/>
                </a:solidFill>
                <a:latin typeface="华文隶书" panose="02010800040101010101" pitchFamily="2" charset="-122"/>
                <a:ea typeface="楷体_GB2312" pitchFamily="1" charset="-122"/>
              </a:rPr>
              <a:t>RR</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371600" y="601663"/>
            <a:ext cx="6008688" cy="519112"/>
          </a:xfrm>
        </p:spPr>
        <p:txBody>
          <a:bodyPr/>
          <a:lstStyle/>
          <a:p>
            <a:pPr eaLnBrk="1" hangingPunct="1"/>
            <a:r>
              <a:rPr lang="zh-CN" altLang="en-US" sz="3200" smtClean="0">
                <a:latin typeface="华文隶书" panose="02010800040101010101" pitchFamily="2" charset="-122"/>
              </a:rPr>
              <a:t>四、优先权调度算法</a:t>
            </a:r>
            <a:r>
              <a:rPr lang="en-US" altLang="zh-CN" sz="3600" smtClean="0"/>
              <a:t>PSA/HPF</a:t>
            </a:r>
            <a:endParaRPr lang="zh-CN" altLang="en-US" sz="3600" smtClean="0"/>
          </a:p>
        </p:txBody>
      </p:sp>
      <p:sp>
        <p:nvSpPr>
          <p:cNvPr id="44035" name="Rectangle 3"/>
          <p:cNvSpPr>
            <a:spLocks noGrp="1" noChangeArrowheads="1"/>
          </p:cNvSpPr>
          <p:nvPr>
            <p:ph idx="1"/>
          </p:nvPr>
        </p:nvSpPr>
        <p:spPr/>
        <p:txBody>
          <a:bodyPr/>
          <a:lstStyle/>
          <a:p>
            <a:pPr eaLnBrk="1" hangingPunct="1"/>
            <a:r>
              <a:rPr lang="zh-CN" altLang="en-US" sz="3000" smtClean="0">
                <a:solidFill>
                  <a:schemeClr val="tx2"/>
                </a:solidFill>
              </a:rPr>
              <a:t>算法思想：</a:t>
            </a:r>
            <a:r>
              <a:rPr lang="zh-CN" altLang="en-US" sz="3000" smtClean="0"/>
              <a:t>按照某种原则由系统</a:t>
            </a:r>
            <a:r>
              <a:rPr lang="en-US" altLang="zh-CN" sz="3000" smtClean="0"/>
              <a:t>(</a:t>
            </a:r>
            <a:r>
              <a:rPr lang="zh-CN" altLang="en-US" sz="3000" smtClean="0"/>
              <a:t>或用户或二者结合</a:t>
            </a:r>
            <a:r>
              <a:rPr lang="en-US" altLang="zh-CN" sz="3000" smtClean="0"/>
              <a:t>)</a:t>
            </a:r>
            <a:r>
              <a:rPr lang="zh-CN" altLang="en-US" sz="3000" smtClean="0"/>
              <a:t>赋予每个作业或进程一个优先级</a:t>
            </a:r>
            <a:r>
              <a:rPr lang="en-US" altLang="zh-CN" sz="3000" smtClean="0"/>
              <a:t>(</a:t>
            </a:r>
            <a:r>
              <a:rPr lang="zh-CN" altLang="en-US" sz="3000" smtClean="0"/>
              <a:t>整数</a:t>
            </a:r>
            <a:r>
              <a:rPr lang="en-US" altLang="zh-CN" sz="3000" smtClean="0"/>
              <a:t>)</a:t>
            </a:r>
            <a:r>
              <a:rPr lang="zh-CN" altLang="en-US" sz="3000" smtClean="0"/>
              <a:t>，在作业或进程调度时选择优先级最高的作业或进程</a:t>
            </a:r>
          </a:p>
          <a:p>
            <a:pPr eaLnBrk="1" hangingPunct="1"/>
            <a:r>
              <a:rPr lang="zh-CN" altLang="en-US" sz="3000" smtClean="0"/>
              <a:t>是目前</a:t>
            </a:r>
            <a:r>
              <a:rPr lang="en-US" altLang="zh-CN" sz="3000" smtClean="0"/>
              <a:t>OS</a:t>
            </a:r>
            <a:r>
              <a:rPr lang="zh-CN" altLang="en-US" sz="3000" smtClean="0"/>
              <a:t>广泛采用的一种进程调度算法，适用于作业调度和进程调度，主要用于进程调度</a:t>
            </a:r>
          </a:p>
          <a:p>
            <a:pPr eaLnBrk="1" hangingPunct="1"/>
            <a:r>
              <a:rPr lang="zh-CN" altLang="en-US" sz="3000" smtClean="0">
                <a:solidFill>
                  <a:srgbClr val="FF0000"/>
                </a:solidFill>
              </a:rPr>
              <a:t>抢占式</a:t>
            </a:r>
            <a:r>
              <a:rPr lang="zh-CN" altLang="en-US" sz="3000" smtClean="0"/>
              <a:t>：在处理器上运行的进程永远是就绪队列中优先级最高的</a:t>
            </a:r>
          </a:p>
          <a:p>
            <a:pPr eaLnBrk="1" hangingPunct="1"/>
            <a:r>
              <a:rPr lang="zh-CN" altLang="en-US" sz="3000" smtClean="0">
                <a:solidFill>
                  <a:srgbClr val="FF0000"/>
                </a:solidFill>
              </a:rPr>
              <a:t>非抢占式</a:t>
            </a:r>
            <a:r>
              <a:rPr lang="zh-CN" altLang="en-US" sz="3000" smtClean="0"/>
              <a:t>：一旦某高优先级进程占有处理器就一直运行下去，直到任务完成或阻塞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4035">
                                            <p:txEl>
                                              <p:pRg st="0" end="0"/>
                                            </p:txEl>
                                          </p:spTgt>
                                        </p:tgtEl>
                                        <p:attrNameLst>
                                          <p:attrName>style.visibility</p:attrName>
                                        </p:attrNameLst>
                                      </p:cBhvr>
                                      <p:to>
                                        <p:strVal val="visible"/>
                                      </p:to>
                                    </p:set>
                                    <p:anim calcmode="discrete" valueType="clr">
                                      <p:cBhvr override="childStyle">
                                        <p:cTn id="7" dur="80"/>
                                        <p:tgtEl>
                                          <p:spTgt spid="4403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403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4035">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44035">
                                            <p:txEl>
                                              <p:pRg st="1" end="1"/>
                                            </p:txEl>
                                          </p:spTgt>
                                        </p:tgtEl>
                                        <p:attrNameLst>
                                          <p:attrName>style.visibility</p:attrName>
                                        </p:attrNameLst>
                                      </p:cBhvr>
                                      <p:to>
                                        <p:strVal val="visible"/>
                                      </p:to>
                                    </p:set>
                                    <p:anim calcmode="discrete" valueType="clr">
                                      <p:cBhvr override="childStyle">
                                        <p:cTn id="14" dur="80"/>
                                        <p:tgtEl>
                                          <p:spTgt spid="4403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403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4035">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44035">
                                            <p:txEl>
                                              <p:pRg st="2" end="2"/>
                                            </p:txEl>
                                          </p:spTgt>
                                        </p:tgtEl>
                                        <p:attrNameLst>
                                          <p:attrName>style.visibility</p:attrName>
                                        </p:attrNameLst>
                                      </p:cBhvr>
                                      <p:to>
                                        <p:strVal val="visible"/>
                                      </p:to>
                                    </p:set>
                                    <p:anim calcmode="discrete" valueType="clr">
                                      <p:cBhvr override="childStyle">
                                        <p:cTn id="21" dur="80"/>
                                        <p:tgtEl>
                                          <p:spTgt spid="4403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4403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44035">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44035">
                                            <p:txEl>
                                              <p:pRg st="3" end="3"/>
                                            </p:txEl>
                                          </p:spTgt>
                                        </p:tgtEl>
                                        <p:attrNameLst>
                                          <p:attrName>style.visibility</p:attrName>
                                        </p:attrNameLst>
                                      </p:cBhvr>
                                      <p:to>
                                        <p:strVal val="visible"/>
                                      </p:to>
                                    </p:set>
                                    <p:anim calcmode="discrete" valueType="clr">
                                      <p:cBhvr override="childStyle">
                                        <p:cTn id="28" dur="80"/>
                                        <p:tgtEl>
                                          <p:spTgt spid="4403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44035">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44035">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z="3200" smtClean="0">
                <a:latin typeface="华文隶书" panose="02010800040101010101" pitchFamily="2" charset="-122"/>
              </a:rPr>
              <a:t>优先权的类型</a:t>
            </a:r>
          </a:p>
        </p:txBody>
      </p:sp>
      <p:sp>
        <p:nvSpPr>
          <p:cNvPr id="45059" name="Rectangle 3"/>
          <p:cNvSpPr>
            <a:spLocks noGrp="1" noChangeArrowheads="1"/>
          </p:cNvSpPr>
          <p:nvPr>
            <p:ph idx="1"/>
          </p:nvPr>
        </p:nvSpPr>
        <p:spPr/>
        <p:txBody>
          <a:bodyPr/>
          <a:lstStyle/>
          <a:p>
            <a:pPr eaLnBrk="1" hangingPunct="1">
              <a:lnSpc>
                <a:spcPct val="110000"/>
              </a:lnSpc>
            </a:pPr>
            <a:r>
              <a:rPr lang="zh-CN" altLang="en-US" smtClean="0">
                <a:solidFill>
                  <a:schemeClr val="folHlink"/>
                </a:solidFill>
              </a:rPr>
              <a:t>静态优先权：</a:t>
            </a:r>
            <a:r>
              <a:rPr lang="zh-CN" altLang="en-US" smtClean="0"/>
              <a:t>优先权在创建进程时确定，且在进程的整个运行期间保持不变。一般用一整数表示，小表示优先级高。可根据</a:t>
            </a:r>
            <a:r>
              <a:rPr lang="zh-CN" altLang="en-US" smtClean="0">
                <a:solidFill>
                  <a:schemeClr val="tx2"/>
                </a:solidFill>
              </a:rPr>
              <a:t>进程类型</a:t>
            </a:r>
            <a:r>
              <a:rPr lang="zh-CN" altLang="en-US" smtClean="0"/>
              <a:t>、</a:t>
            </a:r>
            <a:r>
              <a:rPr lang="zh-CN" altLang="en-US" smtClean="0">
                <a:solidFill>
                  <a:schemeClr val="tx2"/>
                </a:solidFill>
              </a:rPr>
              <a:t>资源需求</a:t>
            </a:r>
            <a:r>
              <a:rPr lang="zh-CN" altLang="en-US" smtClean="0"/>
              <a:t>和</a:t>
            </a:r>
            <a:r>
              <a:rPr lang="zh-CN" altLang="en-US" smtClean="0">
                <a:solidFill>
                  <a:schemeClr val="tx2"/>
                </a:solidFill>
              </a:rPr>
              <a:t>用户要求</a:t>
            </a:r>
            <a:r>
              <a:rPr lang="zh-CN" altLang="en-US" smtClean="0"/>
              <a:t>决定。</a:t>
            </a:r>
          </a:p>
          <a:p>
            <a:pPr eaLnBrk="1" hangingPunct="1">
              <a:lnSpc>
                <a:spcPct val="110000"/>
              </a:lnSpc>
            </a:pPr>
            <a:r>
              <a:rPr lang="zh-CN" altLang="en-US" smtClean="0">
                <a:solidFill>
                  <a:schemeClr val="folHlink"/>
                </a:solidFill>
              </a:rPr>
              <a:t>动态优先权：</a:t>
            </a:r>
            <a:r>
              <a:rPr lang="zh-CN" altLang="en-US" smtClean="0"/>
              <a:t>优先权在创建进程时确定，但在进程的运行期间会发生变化。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5059">
                                            <p:txEl>
                                              <p:pRg st="0" end="0"/>
                                            </p:txEl>
                                          </p:spTgt>
                                        </p:tgtEl>
                                        <p:attrNameLst>
                                          <p:attrName>style.visibility</p:attrName>
                                        </p:attrNameLst>
                                      </p:cBhvr>
                                      <p:to>
                                        <p:strVal val="visible"/>
                                      </p:to>
                                    </p:set>
                                    <p:anim calcmode="discrete" valueType="clr">
                                      <p:cBhvr override="childStyle">
                                        <p:cTn id="7" dur="80"/>
                                        <p:tgtEl>
                                          <p:spTgt spid="4505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505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505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45059">
                                            <p:txEl>
                                              <p:pRg st="1" end="1"/>
                                            </p:txEl>
                                          </p:spTgt>
                                        </p:tgtEl>
                                        <p:attrNameLst>
                                          <p:attrName>style.visibility</p:attrName>
                                        </p:attrNameLst>
                                      </p:cBhvr>
                                      <p:to>
                                        <p:strVal val="visible"/>
                                      </p:to>
                                    </p:set>
                                    <p:anim calcmode="discrete" valueType="clr">
                                      <p:cBhvr override="childStyle">
                                        <p:cTn id="14" dur="80"/>
                                        <p:tgtEl>
                                          <p:spTgt spid="4505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505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5059">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z="3600" smtClean="0">
                <a:latin typeface="华文隶书" panose="02010800040101010101" pitchFamily="2" charset="-122"/>
              </a:rPr>
              <a:t>优先权调度算法实例</a:t>
            </a:r>
            <a:endParaRPr lang="en-US" altLang="zh-CN" sz="3600" smtClean="0">
              <a:latin typeface="华文隶书" panose="02010800040101010101" pitchFamily="2" charset="-122"/>
            </a:endParaRPr>
          </a:p>
        </p:txBody>
      </p:sp>
      <p:sp>
        <p:nvSpPr>
          <p:cNvPr id="53251" name="Rectangle 3"/>
          <p:cNvSpPr>
            <a:spLocks noGrp="1" noChangeArrowheads="1"/>
          </p:cNvSpPr>
          <p:nvPr>
            <p:ph idx="1"/>
          </p:nvPr>
        </p:nvSpPr>
        <p:spPr>
          <a:xfrm>
            <a:off x="1042988" y="1125538"/>
            <a:ext cx="7796212" cy="790575"/>
          </a:xfrm>
        </p:spPr>
        <p:txBody>
          <a:bodyPr/>
          <a:lstStyle/>
          <a:p>
            <a:pPr eaLnBrk="1" hangingPunct="1"/>
            <a:r>
              <a:rPr lang="zh-CN" altLang="en-US" smtClean="0"/>
              <a:t>采用</a:t>
            </a:r>
            <a:r>
              <a:rPr lang="zh-CN" altLang="en-US" smtClean="0">
                <a:solidFill>
                  <a:srgbClr val="FF0000"/>
                </a:solidFill>
              </a:rPr>
              <a:t>抢占式</a:t>
            </a:r>
            <a:r>
              <a:rPr lang="zh-CN" altLang="en-US" smtClean="0"/>
              <a:t>优先级算法。</a:t>
            </a:r>
          </a:p>
        </p:txBody>
      </p:sp>
      <p:graphicFrame>
        <p:nvGraphicFramePr>
          <p:cNvPr id="46084" name="Group 4"/>
          <p:cNvGraphicFramePr>
            <a:graphicFrameLocks noGrp="1"/>
          </p:cNvGraphicFramePr>
          <p:nvPr/>
        </p:nvGraphicFramePr>
        <p:xfrm>
          <a:off x="0" y="2133600"/>
          <a:ext cx="9144000" cy="3429000"/>
        </p:xfrm>
        <a:graphic>
          <a:graphicData uri="http://schemas.openxmlformats.org/drawingml/2006/table">
            <a:tbl>
              <a:tblPr/>
              <a:tblGrid>
                <a:gridCol w="954088"/>
                <a:gridCol w="1052512"/>
                <a:gridCol w="1220788"/>
                <a:gridCol w="1219200"/>
                <a:gridCol w="1144587"/>
                <a:gridCol w="915988"/>
                <a:gridCol w="1066800"/>
                <a:gridCol w="1570037"/>
              </a:tblGrid>
              <a:tr h="838200">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进程名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估计服务时间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优先级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开始执行时间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完成时间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周转时间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带权周转时间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4(</a:t>
                      </a: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最低</a:t>
                      </a: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2.01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1(</a:t>
                      </a: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最高</a:t>
                      </a: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103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10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140" name="Text Box 60"/>
          <p:cNvSpPr txBox="1">
            <a:spLocks noChangeArrowheads="1"/>
          </p:cNvSpPr>
          <p:nvPr/>
        </p:nvSpPr>
        <p:spPr bwMode="auto">
          <a:xfrm>
            <a:off x="136525" y="5876925"/>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2800" b="1">
                <a:latin typeface="楷体_GB2312" pitchFamily="1" charset="-122"/>
                <a:ea typeface="楷体_GB2312" pitchFamily="1" charset="-122"/>
              </a:rPr>
              <a:t>平均周转时间：</a:t>
            </a:r>
            <a:r>
              <a:rPr lang="en-US" altLang="zh-CN" sz="2800" b="1">
                <a:latin typeface="楷体_GB2312" pitchFamily="1" charset="-122"/>
                <a:ea typeface="楷体_GB2312" pitchFamily="1" charset="-122"/>
              </a:rPr>
              <a:t>75.75</a:t>
            </a:r>
            <a:r>
              <a:rPr lang="zh-CN" altLang="en-US" sz="2800" b="1">
                <a:latin typeface="楷体_GB2312" pitchFamily="1" charset="-122"/>
                <a:ea typeface="楷体_GB2312" pitchFamily="1" charset="-122"/>
              </a:rPr>
              <a:t>；平均带权周转时间：</a:t>
            </a:r>
            <a:r>
              <a:rPr lang="en-US" altLang="zh-CN" sz="2800" b="1">
                <a:latin typeface="楷体_GB2312" pitchFamily="1" charset="-122"/>
                <a:ea typeface="楷体_GB2312" pitchFamily="1" charset="-122"/>
              </a:rPr>
              <a:t>1.2525</a:t>
            </a:r>
          </a:p>
        </p:txBody>
      </p:sp>
      <p:sp>
        <p:nvSpPr>
          <p:cNvPr id="46141" name="Text Box 61"/>
          <p:cNvSpPr txBox="1">
            <a:spLocks noChangeArrowheads="1"/>
          </p:cNvSpPr>
          <p:nvPr/>
        </p:nvSpPr>
        <p:spPr bwMode="auto">
          <a:xfrm>
            <a:off x="1258888" y="1773238"/>
            <a:ext cx="4608512" cy="588962"/>
          </a:xfrm>
          <a:prstGeom prst="rect">
            <a:avLst/>
          </a:prstGeom>
          <a:solidFill>
            <a:srgbClr val="CCFFFF"/>
          </a:soli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3200" b="1">
                <a:latin typeface="楷体_GB2312" pitchFamily="1" charset="-122"/>
                <a:ea typeface="楷体_GB2312" pitchFamily="1" charset="-122"/>
              </a:rPr>
              <a:t>思考：采用非抢占式？</a:t>
            </a:r>
          </a:p>
        </p:txBody>
      </p:sp>
      <p:sp>
        <p:nvSpPr>
          <p:cNvPr id="46142" name="Text Box 62"/>
          <p:cNvSpPr txBox="1">
            <a:spLocks noChangeArrowheads="1"/>
          </p:cNvSpPr>
          <p:nvPr/>
        </p:nvSpPr>
        <p:spPr bwMode="auto">
          <a:xfrm>
            <a:off x="1476375" y="5730875"/>
            <a:ext cx="3887788" cy="650875"/>
          </a:xfrm>
          <a:prstGeom prst="rect">
            <a:avLst/>
          </a:prstGeom>
          <a:solidFill>
            <a:srgbClr val="FFCC99"/>
          </a:soli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sz="3600">
                <a:ea typeface="楷体_GB2312" pitchFamily="1" charset="-122"/>
              </a:rPr>
              <a:t>请画出时序图。</a:t>
            </a:r>
          </a:p>
        </p:txBody>
      </p:sp>
      <p:sp>
        <p:nvSpPr>
          <p:cNvPr id="46143" name="Rectangle 63"/>
          <p:cNvSpPr>
            <a:spLocks noChangeArrowheads="1"/>
          </p:cNvSpPr>
          <p:nvPr/>
        </p:nvSpPr>
        <p:spPr bwMode="auto">
          <a:xfrm>
            <a:off x="4572000" y="3068638"/>
            <a:ext cx="4321175" cy="23764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46142"/>
                                        </p:tgtEl>
                                      </p:cBhvr>
                                    </p:animEffect>
                                    <p:set>
                                      <p:cBhvr>
                                        <p:cTn id="7" dur="1" fill="hold">
                                          <p:stCondLst>
                                            <p:cond delay="499"/>
                                          </p:stCondLst>
                                        </p:cTn>
                                        <p:tgtEl>
                                          <p:spTgt spid="4614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xit" presetSubtype="16" fill="hold" grpId="0" nodeType="clickEffect">
                                  <p:stCondLst>
                                    <p:cond delay="0"/>
                                  </p:stCondLst>
                                  <p:childTnLst>
                                    <p:animEffect transition="out" filter="diamond(in)">
                                      <p:cBhvr>
                                        <p:cTn id="11" dur="2000"/>
                                        <p:tgtEl>
                                          <p:spTgt spid="46143"/>
                                        </p:tgtEl>
                                      </p:cBhvr>
                                    </p:animEffect>
                                    <p:set>
                                      <p:cBhvr>
                                        <p:cTn id="12" dur="1" fill="hold">
                                          <p:stCondLst>
                                            <p:cond delay="1999"/>
                                          </p:stCondLst>
                                        </p:cTn>
                                        <p:tgtEl>
                                          <p:spTgt spid="4614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6140"/>
                                        </p:tgtEl>
                                        <p:attrNameLst>
                                          <p:attrName>style.visibility</p:attrName>
                                        </p:attrNameLst>
                                      </p:cBhvr>
                                      <p:to>
                                        <p:strVal val="visible"/>
                                      </p:to>
                                    </p:set>
                                    <p:anim calcmode="lin" valueType="num">
                                      <p:cBhvr additive="base">
                                        <p:cTn id="17" dur="500" fill="hold"/>
                                        <p:tgtEl>
                                          <p:spTgt spid="46140"/>
                                        </p:tgtEl>
                                        <p:attrNameLst>
                                          <p:attrName>ppt_x</p:attrName>
                                        </p:attrNameLst>
                                      </p:cBhvr>
                                      <p:tavLst>
                                        <p:tav tm="0">
                                          <p:val>
                                            <p:strVal val="#ppt_x"/>
                                          </p:val>
                                        </p:tav>
                                        <p:tav tm="100000">
                                          <p:val>
                                            <p:strVal val="#ppt_x"/>
                                          </p:val>
                                        </p:tav>
                                      </p:tavLst>
                                    </p:anim>
                                    <p:anim calcmode="lin" valueType="num">
                                      <p:cBhvr additive="base">
                                        <p:cTn id="18" dur="500" fill="hold"/>
                                        <p:tgtEl>
                                          <p:spTgt spid="46140"/>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6141"/>
                                        </p:tgtEl>
                                        <p:attrNameLst>
                                          <p:attrName>style.visibility</p:attrName>
                                        </p:attrNameLst>
                                      </p:cBhvr>
                                      <p:to>
                                        <p:strVal val="visible"/>
                                      </p:to>
                                    </p:set>
                                    <p:anim calcmode="lin" valueType="num">
                                      <p:cBhvr additive="base">
                                        <p:cTn id="23" dur="500" fill="hold"/>
                                        <p:tgtEl>
                                          <p:spTgt spid="46141"/>
                                        </p:tgtEl>
                                        <p:attrNameLst>
                                          <p:attrName>ppt_x</p:attrName>
                                        </p:attrNameLst>
                                      </p:cBhvr>
                                      <p:tavLst>
                                        <p:tav tm="0">
                                          <p:val>
                                            <p:strVal val="#ppt_x"/>
                                          </p:val>
                                        </p:tav>
                                        <p:tav tm="100000">
                                          <p:val>
                                            <p:strVal val="#ppt_x"/>
                                          </p:val>
                                        </p:tav>
                                      </p:tavLst>
                                    </p:anim>
                                    <p:anim calcmode="lin" valueType="num">
                                      <p:cBhvr additive="base">
                                        <p:cTn id="24" dur="500" fill="hold"/>
                                        <p:tgtEl>
                                          <p:spTgt spid="461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40" grpId="0"/>
      <p:bldP spid="46141" grpId="0" animBg="1"/>
      <p:bldP spid="46142" grpId="0" animBg="1"/>
      <p:bldP spid="4614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447800" y="601663"/>
            <a:ext cx="6784975" cy="519112"/>
          </a:xfrm>
        </p:spPr>
        <p:txBody>
          <a:bodyPr/>
          <a:lstStyle/>
          <a:p>
            <a:pPr eaLnBrk="1" hangingPunct="1"/>
            <a:r>
              <a:rPr lang="zh-CN" altLang="en-US" sz="3200" smtClean="0">
                <a:latin typeface="宋体" panose="02010600030101010101" pitchFamily="2" charset="-122"/>
                <a:ea typeface="宋体" panose="02010600030101010101" pitchFamily="2" charset="-122"/>
              </a:rPr>
              <a:t>五、高响应比优先权调度算法</a:t>
            </a:r>
            <a:r>
              <a:rPr lang="en-US" altLang="zh-CN" sz="3200" smtClean="0">
                <a:latin typeface="宋体" panose="02010600030101010101" pitchFamily="2" charset="-122"/>
                <a:ea typeface="宋体" panose="02010600030101010101" pitchFamily="2" charset="-122"/>
              </a:rPr>
              <a:t>HRRN</a:t>
            </a:r>
          </a:p>
        </p:txBody>
      </p:sp>
      <p:sp>
        <p:nvSpPr>
          <p:cNvPr id="47107" name="Text Box 3"/>
          <p:cNvSpPr txBox="1">
            <a:spLocks noChangeArrowheads="1"/>
          </p:cNvSpPr>
          <p:nvPr/>
        </p:nvSpPr>
        <p:spPr bwMode="auto">
          <a:xfrm>
            <a:off x="395288" y="1196975"/>
            <a:ext cx="7543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nSpc>
                <a:spcPct val="150000"/>
              </a:lnSpc>
              <a:buClr>
                <a:schemeClr val="folHlink"/>
              </a:buClr>
              <a:buSzPct val="140000"/>
              <a:buFont typeface="Wingdings" panose="05000000000000000000" pitchFamily="2" charset="2"/>
              <a:buChar char="v"/>
            </a:pPr>
            <a:r>
              <a:rPr lang="zh-CN" altLang="en-US" sz="3200" b="1">
                <a:solidFill>
                  <a:schemeClr val="folHlink"/>
                </a:solidFill>
                <a:latin typeface="Times New Roman" panose="02020603050405020304" pitchFamily="18" charset="0"/>
                <a:ea typeface="楷体_GB2312" pitchFamily="1" charset="-122"/>
                <a:sym typeface="Symbol" panose="05050102010706020507" pitchFamily="18" charset="2"/>
              </a:rPr>
              <a:t>优先权(响应比)的变化为</a:t>
            </a:r>
            <a:r>
              <a:rPr lang="zh-CN" altLang="en-US" sz="3200">
                <a:solidFill>
                  <a:schemeClr val="folHlink"/>
                </a:solidFill>
                <a:latin typeface="Times New Roman" panose="02020603050405020304" pitchFamily="18" charset="0"/>
                <a:ea typeface="楷体_GB2312" pitchFamily="1" charset="-122"/>
                <a:sym typeface="Symbol" panose="05050102010706020507" pitchFamily="18" charset="2"/>
              </a:rPr>
              <a:t>     </a:t>
            </a:r>
          </a:p>
        </p:txBody>
      </p:sp>
      <p:sp>
        <p:nvSpPr>
          <p:cNvPr id="47109" name="Text Box 5"/>
          <p:cNvSpPr txBox="1">
            <a:spLocks noChangeArrowheads="1"/>
          </p:cNvSpPr>
          <p:nvPr/>
        </p:nvSpPr>
        <p:spPr bwMode="auto">
          <a:xfrm>
            <a:off x="250825" y="2997200"/>
            <a:ext cx="864235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zh-CN" altLang="en-US" sz="2800" b="1">
                <a:latin typeface="楷体_GB2312" pitchFamily="1" charset="-122"/>
                <a:ea typeface="楷体_GB2312" pitchFamily="1" charset="-122"/>
              </a:rPr>
              <a:t>注：  </a:t>
            </a:r>
          </a:p>
          <a:p>
            <a:pPr eaLnBrk="1" hangingPunct="1">
              <a:lnSpc>
                <a:spcPct val="110000"/>
              </a:lnSpc>
              <a:buFont typeface="Arial" panose="020B0604020202020204" pitchFamily="34" charset="0"/>
              <a:buAutoNum type="arabicPeriod"/>
            </a:pPr>
            <a:r>
              <a:rPr lang="zh-CN" altLang="en-US" sz="2800" b="1">
                <a:latin typeface="楷体_GB2312" pitchFamily="1" charset="-122"/>
                <a:ea typeface="楷体_GB2312" pitchFamily="1" charset="-122"/>
              </a:rPr>
              <a:t>如等待时间相同</a:t>
            </a:r>
            <a:r>
              <a:rPr lang="en-US" altLang="zh-CN" sz="2800" b="1">
                <a:latin typeface="楷体_GB2312" pitchFamily="1" charset="-122"/>
                <a:ea typeface="楷体_GB2312" pitchFamily="1" charset="-122"/>
              </a:rPr>
              <a:t>,</a:t>
            </a:r>
            <a:r>
              <a:rPr lang="zh-CN" altLang="en-US" sz="2800" b="1">
                <a:latin typeface="楷体_GB2312" pitchFamily="1" charset="-122"/>
                <a:ea typeface="楷体_GB2312" pitchFamily="1" charset="-122"/>
              </a:rPr>
              <a:t>则要求服务时间愈短</a:t>
            </a:r>
            <a:r>
              <a:rPr lang="en-US" altLang="zh-CN" sz="2800" b="1">
                <a:latin typeface="楷体_GB2312" pitchFamily="1" charset="-122"/>
                <a:ea typeface="楷体_GB2312" pitchFamily="1" charset="-122"/>
              </a:rPr>
              <a:t>,</a:t>
            </a:r>
            <a:r>
              <a:rPr lang="zh-CN" altLang="en-US" sz="2800" b="1">
                <a:latin typeface="楷体_GB2312" pitchFamily="1" charset="-122"/>
                <a:ea typeface="楷体_GB2312" pitchFamily="1" charset="-122"/>
              </a:rPr>
              <a:t>其优先权愈高</a:t>
            </a:r>
            <a:r>
              <a:rPr lang="en-US" altLang="zh-CN" sz="2800" b="1">
                <a:latin typeface="楷体_GB2312" pitchFamily="1" charset="-122"/>
                <a:ea typeface="楷体_GB2312" pitchFamily="1" charset="-122"/>
              </a:rPr>
              <a:t>--SPF.</a:t>
            </a:r>
          </a:p>
          <a:p>
            <a:pPr eaLnBrk="1" hangingPunct="1">
              <a:lnSpc>
                <a:spcPct val="110000"/>
              </a:lnSpc>
              <a:buFont typeface="Arial" panose="020B0604020202020204" pitchFamily="34" charset="0"/>
              <a:buAutoNum type="arabicPeriod"/>
            </a:pPr>
            <a:r>
              <a:rPr lang="zh-CN" altLang="en-US" sz="2800" b="1">
                <a:latin typeface="楷体_GB2312" pitchFamily="1" charset="-122"/>
                <a:ea typeface="楷体_GB2312" pitchFamily="1" charset="-122"/>
              </a:rPr>
              <a:t>如要求服务时间相同</a:t>
            </a:r>
            <a:r>
              <a:rPr lang="en-US" altLang="zh-CN" sz="2800" b="1">
                <a:latin typeface="楷体_GB2312" pitchFamily="1" charset="-122"/>
                <a:ea typeface="楷体_GB2312" pitchFamily="1" charset="-122"/>
              </a:rPr>
              <a:t>,</a:t>
            </a:r>
            <a:r>
              <a:rPr lang="zh-CN" altLang="en-US" sz="2800" b="1">
                <a:latin typeface="楷体_GB2312" pitchFamily="1" charset="-122"/>
                <a:ea typeface="楷体_GB2312" pitchFamily="1" charset="-122"/>
              </a:rPr>
              <a:t>优先权决定于等待时间</a:t>
            </a:r>
            <a:r>
              <a:rPr lang="en-US" altLang="zh-CN" sz="2800" b="1">
                <a:latin typeface="楷体_GB2312" pitchFamily="1" charset="-122"/>
                <a:ea typeface="楷体_GB2312" pitchFamily="1" charset="-122"/>
              </a:rPr>
              <a:t>----FCFS</a:t>
            </a:r>
            <a:r>
              <a:rPr lang="zh-CN" altLang="en-US" sz="2800" b="1">
                <a:latin typeface="楷体_GB2312" pitchFamily="1" charset="-122"/>
                <a:ea typeface="楷体_GB2312" pitchFamily="1" charset="-122"/>
              </a:rPr>
              <a:t>。</a:t>
            </a:r>
          </a:p>
          <a:p>
            <a:pPr eaLnBrk="1" hangingPunct="1">
              <a:lnSpc>
                <a:spcPct val="110000"/>
              </a:lnSpc>
              <a:buFont typeface="Arial" panose="020B0604020202020204" pitchFamily="34" charset="0"/>
              <a:buAutoNum type="arabicPeriod"/>
            </a:pPr>
            <a:r>
              <a:rPr lang="zh-CN" altLang="en-US" sz="2800" b="1">
                <a:latin typeface="楷体_GB2312" pitchFamily="1" charset="-122"/>
                <a:ea typeface="楷体_GB2312" pitchFamily="1" charset="-122"/>
              </a:rPr>
              <a:t>对长作业</a:t>
            </a:r>
            <a:r>
              <a:rPr lang="en-US" altLang="zh-CN" sz="2800" b="1">
                <a:latin typeface="楷体_GB2312" pitchFamily="1" charset="-122"/>
                <a:ea typeface="楷体_GB2312" pitchFamily="1" charset="-122"/>
              </a:rPr>
              <a:t>,</a:t>
            </a:r>
            <a:r>
              <a:rPr lang="zh-CN" altLang="en-US" sz="2800" b="1">
                <a:latin typeface="楷体_GB2312" pitchFamily="1" charset="-122"/>
                <a:ea typeface="楷体_GB2312" pitchFamily="1" charset="-122"/>
              </a:rPr>
              <a:t>若等待时间足够长，优先权也高，也能获得</a:t>
            </a:r>
            <a:r>
              <a:rPr lang="en-US" altLang="zh-CN" sz="2800" b="1">
                <a:latin typeface="楷体_GB2312" pitchFamily="1" charset="-122"/>
                <a:ea typeface="楷体_GB2312" pitchFamily="1" charset="-122"/>
              </a:rPr>
              <a:t>CPU</a:t>
            </a:r>
            <a:r>
              <a:rPr lang="zh-CN" altLang="en-US" sz="2800" b="1">
                <a:latin typeface="楷体_GB2312" pitchFamily="1" charset="-122"/>
                <a:ea typeface="楷体_GB2312" pitchFamily="1" charset="-122"/>
              </a:rPr>
              <a:t>。</a:t>
            </a:r>
          </a:p>
        </p:txBody>
      </p:sp>
      <p:pic>
        <p:nvPicPr>
          <p:cNvPr id="5427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5" y="2133600"/>
            <a:ext cx="90725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471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P spid="47109"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zh-CN" altLang="en-US" b="1" smtClean="0">
                <a:solidFill>
                  <a:srgbClr val="990099"/>
                </a:solidFill>
              </a:rPr>
              <a:t>实例</a:t>
            </a:r>
          </a:p>
        </p:txBody>
      </p:sp>
      <p:graphicFrame>
        <p:nvGraphicFramePr>
          <p:cNvPr id="65603" name="Group 67"/>
          <p:cNvGraphicFramePr>
            <a:graphicFrameLocks noGrp="1"/>
          </p:cNvGraphicFramePr>
          <p:nvPr>
            <p:ph type="body" idx="4294967295"/>
          </p:nvPr>
        </p:nvGraphicFramePr>
        <p:xfrm>
          <a:off x="685800" y="1981200"/>
          <a:ext cx="7772400" cy="4162425"/>
        </p:xfrm>
        <a:graphic>
          <a:graphicData uri="http://schemas.openxmlformats.org/drawingml/2006/table">
            <a:tbl>
              <a:tblPr/>
              <a:tblGrid>
                <a:gridCol w="914400"/>
                <a:gridCol w="914400"/>
                <a:gridCol w="914400"/>
                <a:gridCol w="609600"/>
                <a:gridCol w="304800"/>
                <a:gridCol w="914400"/>
                <a:gridCol w="914400"/>
                <a:gridCol w="914400"/>
                <a:gridCol w="1371600"/>
              </a:tblGrid>
              <a:tr h="8509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执行次序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提交时刻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等待时间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开始时刻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完成时刻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周转时间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带权周转时间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47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gridSpan="4">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作业平均周转时间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0">
                <a:tc gridSpan="4">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作业平均带权周转时间</a:t>
                      </a: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65604" name="Rectangle 68"/>
          <p:cNvSpPr>
            <a:spLocks noChangeArrowheads="1"/>
          </p:cNvSpPr>
          <p:nvPr/>
        </p:nvSpPr>
        <p:spPr bwMode="auto">
          <a:xfrm>
            <a:off x="4495800" y="2971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8.0</a:t>
            </a:r>
          </a:p>
        </p:txBody>
      </p:sp>
      <p:sp>
        <p:nvSpPr>
          <p:cNvPr id="65605" name="Rectangle 69"/>
          <p:cNvSpPr>
            <a:spLocks noChangeArrowheads="1"/>
          </p:cNvSpPr>
          <p:nvPr/>
        </p:nvSpPr>
        <p:spPr bwMode="auto">
          <a:xfrm>
            <a:off x="4495800" y="35814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9.0</a:t>
            </a:r>
          </a:p>
        </p:txBody>
      </p:sp>
      <p:sp>
        <p:nvSpPr>
          <p:cNvPr id="65606" name="Rectangle 70"/>
          <p:cNvSpPr>
            <a:spLocks noChangeArrowheads="1"/>
          </p:cNvSpPr>
          <p:nvPr/>
        </p:nvSpPr>
        <p:spPr bwMode="auto">
          <a:xfrm>
            <a:off x="4419600" y="48006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9.5</a:t>
            </a:r>
          </a:p>
        </p:txBody>
      </p:sp>
      <p:sp>
        <p:nvSpPr>
          <p:cNvPr id="65607" name="Rectangle 71"/>
          <p:cNvSpPr>
            <a:spLocks noChangeArrowheads="1"/>
          </p:cNvSpPr>
          <p:nvPr/>
        </p:nvSpPr>
        <p:spPr bwMode="auto">
          <a:xfrm>
            <a:off x="4495800" y="4191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9.6</a:t>
            </a:r>
          </a:p>
        </p:txBody>
      </p:sp>
      <p:sp>
        <p:nvSpPr>
          <p:cNvPr id="65608" name="Rectangle 72"/>
          <p:cNvSpPr>
            <a:spLocks noChangeArrowheads="1"/>
          </p:cNvSpPr>
          <p:nvPr/>
        </p:nvSpPr>
        <p:spPr bwMode="auto">
          <a:xfrm>
            <a:off x="5334000" y="2971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9.0</a:t>
            </a:r>
          </a:p>
        </p:txBody>
      </p:sp>
      <p:sp>
        <p:nvSpPr>
          <p:cNvPr id="65609" name="Rectangle 73"/>
          <p:cNvSpPr>
            <a:spLocks noChangeArrowheads="1"/>
          </p:cNvSpPr>
          <p:nvPr/>
        </p:nvSpPr>
        <p:spPr bwMode="auto">
          <a:xfrm>
            <a:off x="5334000" y="35814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9.5</a:t>
            </a:r>
          </a:p>
        </p:txBody>
      </p:sp>
      <p:sp>
        <p:nvSpPr>
          <p:cNvPr id="65610" name="Rectangle 74"/>
          <p:cNvSpPr>
            <a:spLocks noChangeArrowheads="1"/>
          </p:cNvSpPr>
          <p:nvPr/>
        </p:nvSpPr>
        <p:spPr bwMode="auto">
          <a:xfrm>
            <a:off x="5410200" y="48006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9.6</a:t>
            </a:r>
          </a:p>
        </p:txBody>
      </p:sp>
      <p:sp>
        <p:nvSpPr>
          <p:cNvPr id="65611" name="Rectangle 75"/>
          <p:cNvSpPr>
            <a:spLocks noChangeArrowheads="1"/>
          </p:cNvSpPr>
          <p:nvPr/>
        </p:nvSpPr>
        <p:spPr bwMode="auto">
          <a:xfrm>
            <a:off x="5410200" y="4191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9.8</a:t>
            </a:r>
          </a:p>
        </p:txBody>
      </p:sp>
      <p:sp>
        <p:nvSpPr>
          <p:cNvPr id="65612" name="Rectangle 76"/>
          <p:cNvSpPr>
            <a:spLocks noChangeArrowheads="1"/>
          </p:cNvSpPr>
          <p:nvPr/>
        </p:nvSpPr>
        <p:spPr bwMode="auto">
          <a:xfrm>
            <a:off x="6324600" y="2971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1.0</a:t>
            </a:r>
          </a:p>
        </p:txBody>
      </p:sp>
      <p:sp>
        <p:nvSpPr>
          <p:cNvPr id="65613" name="Rectangle 77"/>
          <p:cNvSpPr>
            <a:spLocks noChangeArrowheads="1"/>
          </p:cNvSpPr>
          <p:nvPr/>
        </p:nvSpPr>
        <p:spPr bwMode="auto">
          <a:xfrm>
            <a:off x="6324600" y="35814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1.0</a:t>
            </a:r>
          </a:p>
        </p:txBody>
      </p:sp>
      <p:sp>
        <p:nvSpPr>
          <p:cNvPr id="65614" name="Rectangle 78"/>
          <p:cNvSpPr>
            <a:spLocks noChangeArrowheads="1"/>
          </p:cNvSpPr>
          <p:nvPr/>
        </p:nvSpPr>
        <p:spPr bwMode="auto">
          <a:xfrm>
            <a:off x="6324600" y="48006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0.5</a:t>
            </a:r>
          </a:p>
        </p:txBody>
      </p:sp>
      <p:sp>
        <p:nvSpPr>
          <p:cNvPr id="65615" name="Rectangle 79"/>
          <p:cNvSpPr>
            <a:spLocks noChangeArrowheads="1"/>
          </p:cNvSpPr>
          <p:nvPr/>
        </p:nvSpPr>
        <p:spPr bwMode="auto">
          <a:xfrm>
            <a:off x="6324600" y="42672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0.8</a:t>
            </a:r>
          </a:p>
        </p:txBody>
      </p:sp>
      <p:sp>
        <p:nvSpPr>
          <p:cNvPr id="65616" name="Rectangle 80"/>
          <p:cNvSpPr>
            <a:spLocks noChangeArrowheads="1"/>
          </p:cNvSpPr>
          <p:nvPr/>
        </p:nvSpPr>
        <p:spPr bwMode="auto">
          <a:xfrm>
            <a:off x="7239000" y="2971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1.0</a:t>
            </a:r>
          </a:p>
        </p:txBody>
      </p:sp>
      <p:sp>
        <p:nvSpPr>
          <p:cNvPr id="65617" name="Rectangle 81"/>
          <p:cNvSpPr>
            <a:spLocks noChangeArrowheads="1"/>
          </p:cNvSpPr>
          <p:nvPr/>
        </p:nvSpPr>
        <p:spPr bwMode="auto">
          <a:xfrm>
            <a:off x="7239000" y="35814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2.0</a:t>
            </a:r>
          </a:p>
        </p:txBody>
      </p:sp>
      <p:sp>
        <p:nvSpPr>
          <p:cNvPr id="65618" name="Rectangle 82"/>
          <p:cNvSpPr>
            <a:spLocks noChangeArrowheads="1"/>
          </p:cNvSpPr>
          <p:nvPr/>
        </p:nvSpPr>
        <p:spPr bwMode="auto">
          <a:xfrm>
            <a:off x="7239000" y="48006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5.0</a:t>
            </a:r>
          </a:p>
        </p:txBody>
      </p:sp>
      <p:sp>
        <p:nvSpPr>
          <p:cNvPr id="65619" name="Rectangle 83"/>
          <p:cNvSpPr>
            <a:spLocks noChangeArrowheads="1"/>
          </p:cNvSpPr>
          <p:nvPr/>
        </p:nvSpPr>
        <p:spPr bwMode="auto">
          <a:xfrm>
            <a:off x="7239000" y="4191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4.0</a:t>
            </a:r>
          </a:p>
        </p:txBody>
      </p:sp>
      <p:sp>
        <p:nvSpPr>
          <p:cNvPr id="65620" name="Rectangle 84"/>
          <p:cNvSpPr>
            <a:spLocks noChangeArrowheads="1"/>
          </p:cNvSpPr>
          <p:nvPr/>
        </p:nvSpPr>
        <p:spPr bwMode="auto">
          <a:xfrm>
            <a:off x="4191000" y="5334000"/>
            <a:ext cx="4191000" cy="304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a:buFontTx/>
              <a:buNone/>
              <a:defRPr/>
            </a:pPr>
            <a:r>
              <a:rPr kumimoji="1" lang="en-US" altLang="zh-CN" b="1" dirty="0">
                <a:latin typeface="Times New Roman" panose="02020603050405020304" pitchFamily="18" charset="0"/>
              </a:rPr>
              <a:t>T=</a:t>
            </a:r>
            <a:r>
              <a:rPr kumimoji="1" lang="zh-CN" altLang="en-US" b="1" dirty="0">
                <a:latin typeface="Times New Roman" panose="02020603050405020304" pitchFamily="18" charset="0"/>
              </a:rPr>
              <a:t>（</a:t>
            </a:r>
            <a:r>
              <a:rPr kumimoji="1" lang="en-US" altLang="zh-CN" b="1" dirty="0">
                <a:latin typeface="Times New Roman" panose="02020603050405020304" pitchFamily="18" charset="0"/>
              </a:rPr>
              <a:t>1.0+1.0+0.5+0.8</a:t>
            </a:r>
            <a:r>
              <a:rPr kumimoji="1" lang="zh-CN" altLang="en-US" b="1" dirty="0">
                <a:latin typeface="Times New Roman" panose="02020603050405020304" pitchFamily="18" charset="0"/>
              </a:rPr>
              <a:t>）</a:t>
            </a:r>
            <a:r>
              <a:rPr kumimoji="1" lang="en-US" altLang="zh-CN" b="1" dirty="0">
                <a:latin typeface="Times New Roman" panose="02020603050405020304" pitchFamily="18" charset="0"/>
              </a:rPr>
              <a:t>/4=0.825</a:t>
            </a:r>
          </a:p>
        </p:txBody>
      </p:sp>
      <p:sp>
        <p:nvSpPr>
          <p:cNvPr id="65621" name="Rectangle 85"/>
          <p:cNvSpPr>
            <a:spLocks noChangeArrowheads="1"/>
          </p:cNvSpPr>
          <p:nvPr/>
        </p:nvSpPr>
        <p:spPr bwMode="auto">
          <a:xfrm>
            <a:off x="4162425" y="5715000"/>
            <a:ext cx="4267200" cy="304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a:buFontTx/>
              <a:buNone/>
              <a:defRPr/>
            </a:pPr>
            <a:r>
              <a:rPr kumimoji="1" lang="en-US" altLang="zh-CN" b="1" dirty="0">
                <a:latin typeface="Times New Roman" panose="02020603050405020304" pitchFamily="18" charset="0"/>
              </a:rPr>
              <a:t>W=</a:t>
            </a:r>
            <a:r>
              <a:rPr kumimoji="1" lang="zh-CN" altLang="en-US" b="1" dirty="0">
                <a:latin typeface="Times New Roman" panose="02020603050405020304" pitchFamily="18" charset="0"/>
              </a:rPr>
              <a:t>（</a:t>
            </a:r>
            <a:r>
              <a:rPr kumimoji="1" lang="en-US" altLang="zh-CN" b="1" dirty="0">
                <a:latin typeface="Times New Roman" panose="02020603050405020304" pitchFamily="18" charset="0"/>
              </a:rPr>
              <a:t>1.0+2.0+5.0+4.0</a:t>
            </a:r>
            <a:r>
              <a:rPr kumimoji="1" lang="zh-CN" altLang="en-US" b="1" dirty="0">
                <a:latin typeface="Times New Roman" panose="02020603050405020304" pitchFamily="18" charset="0"/>
              </a:rPr>
              <a:t>）</a:t>
            </a:r>
            <a:r>
              <a:rPr kumimoji="1" lang="en-US" altLang="zh-CN" b="1" dirty="0">
                <a:latin typeface="Times New Roman" panose="02020603050405020304" pitchFamily="18" charset="0"/>
              </a:rPr>
              <a:t>/4=3</a:t>
            </a:r>
          </a:p>
        </p:txBody>
      </p:sp>
      <p:sp>
        <p:nvSpPr>
          <p:cNvPr id="65622" name="Text Box 86"/>
          <p:cNvSpPr txBox="1">
            <a:spLocks noChangeArrowheads="1"/>
          </p:cNvSpPr>
          <p:nvPr/>
        </p:nvSpPr>
        <p:spPr bwMode="auto">
          <a:xfrm>
            <a:off x="1965325" y="498475"/>
            <a:ext cx="4930775" cy="831850"/>
          </a:xfrm>
          <a:prstGeom prst="rect">
            <a:avLst/>
          </a:prstGeom>
          <a:solidFill>
            <a:srgbClr val="66FFFF"/>
          </a:solidFill>
          <a:ln w="9525">
            <a:solidFill>
              <a:schemeClr val="tx1"/>
            </a:solidFill>
            <a:miter lim="800000"/>
            <a:headEnd/>
            <a:tailEnd/>
          </a:ln>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t=9.0</a:t>
            </a:r>
            <a:r>
              <a:rPr lang="zh-CN" altLang="en-US" b="1">
                <a:latin typeface="Times New Roman" panose="02020603050405020304" pitchFamily="18" charset="0"/>
              </a:rPr>
              <a:t>时刻，</a:t>
            </a:r>
            <a:r>
              <a:rPr lang="en-US" altLang="zh-CN" b="1">
                <a:latin typeface="Times New Roman" panose="02020603050405020304" pitchFamily="18" charset="0"/>
              </a:rPr>
              <a:t>R2=</a:t>
            </a:r>
            <a:r>
              <a:rPr lang="zh-CN" altLang="en-US" b="1">
                <a:latin typeface="Times New Roman" panose="02020603050405020304" pitchFamily="18" charset="0"/>
              </a:rPr>
              <a:t>（</a:t>
            </a:r>
            <a:r>
              <a:rPr lang="en-US" altLang="zh-CN" b="1">
                <a:latin typeface="Times New Roman" panose="02020603050405020304" pitchFamily="18" charset="0"/>
              </a:rPr>
              <a:t>0.5+0.5</a:t>
            </a:r>
            <a:r>
              <a:rPr lang="zh-CN" altLang="en-US" b="1">
                <a:latin typeface="Times New Roman" panose="02020603050405020304" pitchFamily="18" charset="0"/>
              </a:rPr>
              <a:t>）</a:t>
            </a:r>
            <a:r>
              <a:rPr lang="en-US" altLang="zh-CN" b="1">
                <a:latin typeface="Times New Roman" panose="02020603050405020304" pitchFamily="18" charset="0"/>
              </a:rPr>
              <a:t>/0.5=2</a:t>
            </a:r>
            <a:r>
              <a:rPr lang="zh-CN" altLang="en-US" b="1">
                <a:latin typeface="Times New Roman" panose="02020603050405020304" pitchFamily="18" charset="0"/>
              </a:rPr>
              <a:t>；</a:t>
            </a:r>
          </a:p>
          <a:p>
            <a:pPr eaLnBrk="1" hangingPunct="1"/>
            <a:r>
              <a:rPr lang="en-US" altLang="zh-CN" b="1">
                <a:latin typeface="Times New Roman" panose="02020603050405020304" pitchFamily="18" charset="0"/>
              </a:rPr>
              <a:t>R3=</a:t>
            </a:r>
            <a:r>
              <a:rPr lang="zh-CN" altLang="en-US" b="1">
                <a:latin typeface="Times New Roman" panose="02020603050405020304" pitchFamily="18" charset="0"/>
              </a:rPr>
              <a:t>（</a:t>
            </a:r>
            <a:r>
              <a:rPr lang="en-US" altLang="zh-CN" b="1">
                <a:latin typeface="Times New Roman" panose="02020603050405020304" pitchFamily="18" charset="0"/>
              </a:rPr>
              <a:t>0+0.2</a:t>
            </a:r>
            <a:r>
              <a:rPr lang="zh-CN" altLang="en-US" b="1">
                <a:latin typeface="Times New Roman" panose="02020603050405020304" pitchFamily="18" charset="0"/>
              </a:rPr>
              <a:t>）</a:t>
            </a:r>
            <a:r>
              <a:rPr lang="en-US" altLang="zh-CN" b="1">
                <a:latin typeface="Times New Roman" panose="02020603050405020304" pitchFamily="18" charset="0"/>
              </a:rPr>
              <a:t>/0.2=1</a:t>
            </a:r>
            <a:r>
              <a:rPr lang="zh-CN" altLang="en-US" b="1">
                <a:latin typeface="Times New Roman" panose="02020603050405020304" pitchFamily="18" charset="0"/>
              </a:rPr>
              <a:t>，先执行作业</a:t>
            </a:r>
            <a:r>
              <a:rPr lang="en-US" altLang="zh-CN" b="1">
                <a:latin typeface="Times New Roman" panose="02020603050405020304" pitchFamily="18" charset="0"/>
              </a:rPr>
              <a:t>2</a:t>
            </a:r>
          </a:p>
        </p:txBody>
      </p:sp>
      <p:sp>
        <p:nvSpPr>
          <p:cNvPr id="65623" name="Text Box 87"/>
          <p:cNvSpPr txBox="1">
            <a:spLocks noChangeArrowheads="1"/>
          </p:cNvSpPr>
          <p:nvPr/>
        </p:nvSpPr>
        <p:spPr bwMode="auto">
          <a:xfrm>
            <a:off x="1828800" y="533400"/>
            <a:ext cx="5334000" cy="831850"/>
          </a:xfrm>
          <a:prstGeom prst="rect">
            <a:avLst/>
          </a:prstGeom>
          <a:solidFill>
            <a:srgbClr val="66FFFF"/>
          </a:soli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t=9.5</a:t>
            </a:r>
            <a:r>
              <a:rPr lang="zh-CN" altLang="en-US" b="1">
                <a:latin typeface="Times New Roman" panose="02020603050405020304" pitchFamily="18" charset="0"/>
              </a:rPr>
              <a:t>时刻，</a:t>
            </a:r>
            <a:r>
              <a:rPr lang="en-US" altLang="zh-CN" b="1">
                <a:latin typeface="Times New Roman" panose="02020603050405020304" pitchFamily="18" charset="0"/>
              </a:rPr>
              <a:t>R3=</a:t>
            </a:r>
            <a:r>
              <a:rPr lang="zh-CN" altLang="en-US" b="1">
                <a:latin typeface="Times New Roman" panose="02020603050405020304" pitchFamily="18" charset="0"/>
              </a:rPr>
              <a:t>（</a:t>
            </a:r>
            <a:r>
              <a:rPr lang="en-US" altLang="zh-CN" b="1">
                <a:latin typeface="Times New Roman" panose="02020603050405020304" pitchFamily="18" charset="0"/>
              </a:rPr>
              <a:t>0.5+0.2</a:t>
            </a:r>
            <a:r>
              <a:rPr lang="zh-CN" altLang="en-US" b="1">
                <a:latin typeface="Times New Roman" panose="02020603050405020304" pitchFamily="18" charset="0"/>
              </a:rPr>
              <a:t>）</a:t>
            </a:r>
            <a:r>
              <a:rPr lang="en-US" altLang="zh-CN" b="1">
                <a:latin typeface="Times New Roman" panose="02020603050405020304" pitchFamily="18" charset="0"/>
              </a:rPr>
              <a:t>/0.2=3.5</a:t>
            </a:r>
            <a:r>
              <a:rPr lang="zh-CN" altLang="en-US" b="1">
                <a:latin typeface="Times New Roman" panose="02020603050405020304" pitchFamily="18" charset="0"/>
              </a:rPr>
              <a:t>；</a:t>
            </a:r>
          </a:p>
          <a:p>
            <a:pPr eaLnBrk="1" hangingPunct="1"/>
            <a:r>
              <a:rPr lang="en-US" altLang="zh-CN" b="1">
                <a:latin typeface="Times New Roman" panose="02020603050405020304" pitchFamily="18" charset="0"/>
              </a:rPr>
              <a:t>R4=</a:t>
            </a:r>
            <a:r>
              <a:rPr lang="zh-CN" altLang="en-US" b="1">
                <a:latin typeface="Times New Roman" panose="02020603050405020304" pitchFamily="18" charset="0"/>
              </a:rPr>
              <a:t>（</a:t>
            </a:r>
            <a:r>
              <a:rPr lang="en-US" altLang="zh-CN" b="1">
                <a:latin typeface="Times New Roman" panose="02020603050405020304" pitchFamily="18" charset="0"/>
              </a:rPr>
              <a:t>0.4+0.1</a:t>
            </a:r>
            <a:r>
              <a:rPr lang="zh-CN" altLang="en-US" b="1">
                <a:latin typeface="Times New Roman" panose="02020603050405020304" pitchFamily="18" charset="0"/>
              </a:rPr>
              <a:t>）</a:t>
            </a:r>
            <a:r>
              <a:rPr lang="en-US" altLang="zh-CN" b="1">
                <a:latin typeface="Times New Roman" panose="02020603050405020304" pitchFamily="18" charset="0"/>
              </a:rPr>
              <a:t>/0.1=5</a:t>
            </a:r>
            <a:r>
              <a:rPr lang="zh-CN" altLang="en-US" b="1">
                <a:latin typeface="Times New Roman" panose="02020603050405020304" pitchFamily="18" charset="0"/>
              </a:rPr>
              <a:t>，先执行作业</a:t>
            </a:r>
            <a:r>
              <a:rPr lang="en-US" altLang="zh-CN" b="1">
                <a:latin typeface="Times New Roman" panose="02020603050405020304" pitchFamily="18" charset="0"/>
              </a:rPr>
              <a:t>4</a:t>
            </a:r>
          </a:p>
        </p:txBody>
      </p:sp>
      <p:sp>
        <p:nvSpPr>
          <p:cNvPr id="65625" name="Rectangle 89"/>
          <p:cNvSpPr>
            <a:spLocks noChangeArrowheads="1"/>
          </p:cNvSpPr>
          <p:nvPr/>
        </p:nvSpPr>
        <p:spPr bwMode="auto">
          <a:xfrm>
            <a:off x="3581400" y="29718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0</a:t>
            </a:r>
          </a:p>
        </p:txBody>
      </p:sp>
      <p:sp>
        <p:nvSpPr>
          <p:cNvPr id="65626" name="Rectangle 90"/>
          <p:cNvSpPr>
            <a:spLocks noChangeArrowheads="1"/>
          </p:cNvSpPr>
          <p:nvPr/>
        </p:nvSpPr>
        <p:spPr bwMode="auto">
          <a:xfrm>
            <a:off x="3581400" y="35814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0.5</a:t>
            </a:r>
          </a:p>
        </p:txBody>
      </p:sp>
      <p:sp>
        <p:nvSpPr>
          <p:cNvPr id="65627" name="Rectangle 91"/>
          <p:cNvSpPr>
            <a:spLocks noChangeArrowheads="1"/>
          </p:cNvSpPr>
          <p:nvPr/>
        </p:nvSpPr>
        <p:spPr bwMode="auto">
          <a:xfrm>
            <a:off x="3505200" y="48006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0.4</a:t>
            </a:r>
          </a:p>
        </p:txBody>
      </p:sp>
      <p:sp>
        <p:nvSpPr>
          <p:cNvPr id="65628" name="Rectangle 92"/>
          <p:cNvSpPr>
            <a:spLocks noChangeArrowheads="1"/>
          </p:cNvSpPr>
          <p:nvPr/>
        </p:nvSpPr>
        <p:spPr bwMode="auto">
          <a:xfrm>
            <a:off x="3505200" y="41910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0.6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625"/>
                                        </p:tgtEl>
                                        <p:attrNameLst>
                                          <p:attrName>style.visibility</p:attrName>
                                        </p:attrNameLst>
                                      </p:cBhvr>
                                      <p:to>
                                        <p:strVal val="visible"/>
                                      </p:to>
                                    </p:set>
                                    <p:anim calcmode="lin" valueType="num">
                                      <p:cBhvr additive="base">
                                        <p:cTn id="7" dur="500" fill="hold"/>
                                        <p:tgtEl>
                                          <p:spTgt spid="65625"/>
                                        </p:tgtEl>
                                        <p:attrNameLst>
                                          <p:attrName>ppt_x</p:attrName>
                                        </p:attrNameLst>
                                      </p:cBhvr>
                                      <p:tavLst>
                                        <p:tav tm="0">
                                          <p:val>
                                            <p:strVal val="0-#ppt_w/2"/>
                                          </p:val>
                                        </p:tav>
                                        <p:tav tm="100000">
                                          <p:val>
                                            <p:strVal val="#ppt_x"/>
                                          </p:val>
                                        </p:tav>
                                      </p:tavLst>
                                    </p:anim>
                                    <p:anim calcmode="lin" valueType="num">
                                      <p:cBhvr additive="base">
                                        <p:cTn id="8" dur="500" fill="hold"/>
                                        <p:tgtEl>
                                          <p:spTgt spid="656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604"/>
                                        </p:tgtEl>
                                        <p:attrNameLst>
                                          <p:attrName>style.visibility</p:attrName>
                                        </p:attrNameLst>
                                      </p:cBhvr>
                                      <p:to>
                                        <p:strVal val="visible"/>
                                      </p:to>
                                    </p:set>
                                    <p:anim calcmode="lin" valueType="num">
                                      <p:cBhvr additive="base">
                                        <p:cTn id="13" dur="500" fill="hold"/>
                                        <p:tgtEl>
                                          <p:spTgt spid="65604"/>
                                        </p:tgtEl>
                                        <p:attrNameLst>
                                          <p:attrName>ppt_x</p:attrName>
                                        </p:attrNameLst>
                                      </p:cBhvr>
                                      <p:tavLst>
                                        <p:tav tm="0">
                                          <p:val>
                                            <p:strVal val="0-#ppt_w/2"/>
                                          </p:val>
                                        </p:tav>
                                        <p:tav tm="100000">
                                          <p:val>
                                            <p:strVal val="#ppt_x"/>
                                          </p:val>
                                        </p:tav>
                                      </p:tavLst>
                                    </p:anim>
                                    <p:anim calcmode="lin" valueType="num">
                                      <p:cBhvr additive="base">
                                        <p:cTn id="14" dur="500" fill="hold"/>
                                        <p:tgtEl>
                                          <p:spTgt spid="6560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608"/>
                                        </p:tgtEl>
                                        <p:attrNameLst>
                                          <p:attrName>style.visibility</p:attrName>
                                        </p:attrNameLst>
                                      </p:cBhvr>
                                      <p:to>
                                        <p:strVal val="visible"/>
                                      </p:to>
                                    </p:set>
                                    <p:anim calcmode="lin" valueType="num">
                                      <p:cBhvr additive="base">
                                        <p:cTn id="19" dur="500" fill="hold"/>
                                        <p:tgtEl>
                                          <p:spTgt spid="65608"/>
                                        </p:tgtEl>
                                        <p:attrNameLst>
                                          <p:attrName>ppt_x</p:attrName>
                                        </p:attrNameLst>
                                      </p:cBhvr>
                                      <p:tavLst>
                                        <p:tav tm="0">
                                          <p:val>
                                            <p:strVal val="0-#ppt_w/2"/>
                                          </p:val>
                                        </p:tav>
                                        <p:tav tm="100000">
                                          <p:val>
                                            <p:strVal val="#ppt_x"/>
                                          </p:val>
                                        </p:tav>
                                      </p:tavLst>
                                    </p:anim>
                                    <p:anim calcmode="lin" valueType="num">
                                      <p:cBhvr additive="base">
                                        <p:cTn id="20" dur="500" fill="hold"/>
                                        <p:tgtEl>
                                          <p:spTgt spid="6560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622"/>
                                        </p:tgtEl>
                                        <p:attrNameLst>
                                          <p:attrName>style.visibility</p:attrName>
                                        </p:attrNameLst>
                                      </p:cBhvr>
                                      <p:to>
                                        <p:strVal val="visible"/>
                                      </p:to>
                                    </p:set>
                                    <p:anim calcmode="lin" valueType="num">
                                      <p:cBhvr additive="base">
                                        <p:cTn id="25" dur="500" fill="hold"/>
                                        <p:tgtEl>
                                          <p:spTgt spid="65622"/>
                                        </p:tgtEl>
                                        <p:attrNameLst>
                                          <p:attrName>ppt_x</p:attrName>
                                        </p:attrNameLst>
                                      </p:cBhvr>
                                      <p:tavLst>
                                        <p:tav tm="0">
                                          <p:val>
                                            <p:strVal val="0-#ppt_w/2"/>
                                          </p:val>
                                        </p:tav>
                                        <p:tav tm="100000">
                                          <p:val>
                                            <p:strVal val="#ppt_x"/>
                                          </p:val>
                                        </p:tav>
                                      </p:tavLst>
                                    </p:anim>
                                    <p:anim calcmode="lin" valueType="num">
                                      <p:cBhvr additive="base">
                                        <p:cTn id="26" dur="500" fill="hold"/>
                                        <p:tgtEl>
                                          <p:spTgt spid="6562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5626"/>
                                        </p:tgtEl>
                                        <p:attrNameLst>
                                          <p:attrName>style.visibility</p:attrName>
                                        </p:attrNameLst>
                                      </p:cBhvr>
                                      <p:to>
                                        <p:strVal val="visible"/>
                                      </p:to>
                                    </p:set>
                                    <p:anim calcmode="lin" valueType="num">
                                      <p:cBhvr additive="base">
                                        <p:cTn id="31" dur="500" fill="hold"/>
                                        <p:tgtEl>
                                          <p:spTgt spid="65626"/>
                                        </p:tgtEl>
                                        <p:attrNameLst>
                                          <p:attrName>ppt_x</p:attrName>
                                        </p:attrNameLst>
                                      </p:cBhvr>
                                      <p:tavLst>
                                        <p:tav tm="0">
                                          <p:val>
                                            <p:strVal val="0-#ppt_w/2"/>
                                          </p:val>
                                        </p:tav>
                                        <p:tav tm="100000">
                                          <p:val>
                                            <p:strVal val="#ppt_x"/>
                                          </p:val>
                                        </p:tav>
                                      </p:tavLst>
                                    </p:anim>
                                    <p:anim calcmode="lin" valueType="num">
                                      <p:cBhvr additive="base">
                                        <p:cTn id="32" dur="500" fill="hold"/>
                                        <p:tgtEl>
                                          <p:spTgt spid="6562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5605"/>
                                        </p:tgtEl>
                                        <p:attrNameLst>
                                          <p:attrName>style.visibility</p:attrName>
                                        </p:attrNameLst>
                                      </p:cBhvr>
                                      <p:to>
                                        <p:strVal val="visible"/>
                                      </p:to>
                                    </p:set>
                                    <p:anim calcmode="lin" valueType="num">
                                      <p:cBhvr additive="base">
                                        <p:cTn id="37" dur="500" fill="hold"/>
                                        <p:tgtEl>
                                          <p:spTgt spid="65605"/>
                                        </p:tgtEl>
                                        <p:attrNameLst>
                                          <p:attrName>ppt_x</p:attrName>
                                        </p:attrNameLst>
                                      </p:cBhvr>
                                      <p:tavLst>
                                        <p:tav tm="0">
                                          <p:val>
                                            <p:strVal val="0-#ppt_w/2"/>
                                          </p:val>
                                        </p:tav>
                                        <p:tav tm="100000">
                                          <p:val>
                                            <p:strVal val="#ppt_x"/>
                                          </p:val>
                                        </p:tav>
                                      </p:tavLst>
                                    </p:anim>
                                    <p:anim calcmode="lin" valueType="num">
                                      <p:cBhvr additive="base">
                                        <p:cTn id="38" dur="500" fill="hold"/>
                                        <p:tgtEl>
                                          <p:spTgt spid="6560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5609"/>
                                        </p:tgtEl>
                                        <p:attrNameLst>
                                          <p:attrName>style.visibility</p:attrName>
                                        </p:attrNameLst>
                                      </p:cBhvr>
                                      <p:to>
                                        <p:strVal val="visible"/>
                                      </p:to>
                                    </p:set>
                                    <p:anim calcmode="lin" valueType="num">
                                      <p:cBhvr additive="base">
                                        <p:cTn id="43" dur="500" fill="hold"/>
                                        <p:tgtEl>
                                          <p:spTgt spid="65609"/>
                                        </p:tgtEl>
                                        <p:attrNameLst>
                                          <p:attrName>ppt_x</p:attrName>
                                        </p:attrNameLst>
                                      </p:cBhvr>
                                      <p:tavLst>
                                        <p:tav tm="0">
                                          <p:val>
                                            <p:strVal val="0-#ppt_w/2"/>
                                          </p:val>
                                        </p:tav>
                                        <p:tav tm="100000">
                                          <p:val>
                                            <p:strVal val="#ppt_x"/>
                                          </p:val>
                                        </p:tav>
                                      </p:tavLst>
                                    </p:anim>
                                    <p:anim calcmode="lin" valueType="num">
                                      <p:cBhvr additive="base">
                                        <p:cTn id="44" dur="500" fill="hold"/>
                                        <p:tgtEl>
                                          <p:spTgt spid="6560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5623"/>
                                        </p:tgtEl>
                                        <p:attrNameLst>
                                          <p:attrName>style.visibility</p:attrName>
                                        </p:attrNameLst>
                                      </p:cBhvr>
                                      <p:to>
                                        <p:strVal val="visible"/>
                                      </p:to>
                                    </p:set>
                                    <p:anim calcmode="lin" valueType="num">
                                      <p:cBhvr additive="base">
                                        <p:cTn id="49" dur="500" fill="hold"/>
                                        <p:tgtEl>
                                          <p:spTgt spid="65623"/>
                                        </p:tgtEl>
                                        <p:attrNameLst>
                                          <p:attrName>ppt_x</p:attrName>
                                        </p:attrNameLst>
                                      </p:cBhvr>
                                      <p:tavLst>
                                        <p:tav tm="0">
                                          <p:val>
                                            <p:strVal val="0-#ppt_w/2"/>
                                          </p:val>
                                        </p:tav>
                                        <p:tav tm="100000">
                                          <p:val>
                                            <p:strVal val="#ppt_x"/>
                                          </p:val>
                                        </p:tav>
                                      </p:tavLst>
                                    </p:anim>
                                    <p:anim calcmode="lin" valueType="num">
                                      <p:cBhvr additive="base">
                                        <p:cTn id="50" dur="500" fill="hold"/>
                                        <p:tgtEl>
                                          <p:spTgt spid="6562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5627"/>
                                        </p:tgtEl>
                                        <p:attrNameLst>
                                          <p:attrName>style.visibility</p:attrName>
                                        </p:attrNameLst>
                                      </p:cBhvr>
                                      <p:to>
                                        <p:strVal val="visible"/>
                                      </p:to>
                                    </p:set>
                                    <p:anim calcmode="lin" valueType="num">
                                      <p:cBhvr additive="base">
                                        <p:cTn id="55" dur="500" fill="hold"/>
                                        <p:tgtEl>
                                          <p:spTgt spid="65627"/>
                                        </p:tgtEl>
                                        <p:attrNameLst>
                                          <p:attrName>ppt_x</p:attrName>
                                        </p:attrNameLst>
                                      </p:cBhvr>
                                      <p:tavLst>
                                        <p:tav tm="0">
                                          <p:val>
                                            <p:strVal val="0-#ppt_w/2"/>
                                          </p:val>
                                        </p:tav>
                                        <p:tav tm="100000">
                                          <p:val>
                                            <p:strVal val="#ppt_x"/>
                                          </p:val>
                                        </p:tav>
                                      </p:tavLst>
                                    </p:anim>
                                    <p:anim calcmode="lin" valueType="num">
                                      <p:cBhvr additive="base">
                                        <p:cTn id="56" dur="500" fill="hold"/>
                                        <p:tgtEl>
                                          <p:spTgt spid="65627"/>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5606"/>
                                        </p:tgtEl>
                                        <p:attrNameLst>
                                          <p:attrName>style.visibility</p:attrName>
                                        </p:attrNameLst>
                                      </p:cBhvr>
                                      <p:to>
                                        <p:strVal val="visible"/>
                                      </p:to>
                                    </p:set>
                                    <p:anim calcmode="lin" valueType="num">
                                      <p:cBhvr additive="base">
                                        <p:cTn id="61" dur="500" fill="hold"/>
                                        <p:tgtEl>
                                          <p:spTgt spid="65606"/>
                                        </p:tgtEl>
                                        <p:attrNameLst>
                                          <p:attrName>ppt_x</p:attrName>
                                        </p:attrNameLst>
                                      </p:cBhvr>
                                      <p:tavLst>
                                        <p:tav tm="0">
                                          <p:val>
                                            <p:strVal val="0-#ppt_w/2"/>
                                          </p:val>
                                        </p:tav>
                                        <p:tav tm="100000">
                                          <p:val>
                                            <p:strVal val="#ppt_x"/>
                                          </p:val>
                                        </p:tav>
                                      </p:tavLst>
                                    </p:anim>
                                    <p:anim calcmode="lin" valueType="num">
                                      <p:cBhvr additive="base">
                                        <p:cTn id="62" dur="500" fill="hold"/>
                                        <p:tgtEl>
                                          <p:spTgt spid="65606"/>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5610"/>
                                        </p:tgtEl>
                                        <p:attrNameLst>
                                          <p:attrName>style.visibility</p:attrName>
                                        </p:attrNameLst>
                                      </p:cBhvr>
                                      <p:to>
                                        <p:strVal val="visible"/>
                                      </p:to>
                                    </p:set>
                                    <p:anim calcmode="lin" valueType="num">
                                      <p:cBhvr additive="base">
                                        <p:cTn id="67" dur="500" fill="hold"/>
                                        <p:tgtEl>
                                          <p:spTgt spid="65610"/>
                                        </p:tgtEl>
                                        <p:attrNameLst>
                                          <p:attrName>ppt_x</p:attrName>
                                        </p:attrNameLst>
                                      </p:cBhvr>
                                      <p:tavLst>
                                        <p:tav tm="0">
                                          <p:val>
                                            <p:strVal val="0-#ppt_w/2"/>
                                          </p:val>
                                        </p:tav>
                                        <p:tav tm="100000">
                                          <p:val>
                                            <p:strVal val="#ppt_x"/>
                                          </p:val>
                                        </p:tav>
                                      </p:tavLst>
                                    </p:anim>
                                    <p:anim calcmode="lin" valueType="num">
                                      <p:cBhvr additive="base">
                                        <p:cTn id="68" dur="500" fill="hold"/>
                                        <p:tgtEl>
                                          <p:spTgt spid="65610"/>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5628"/>
                                        </p:tgtEl>
                                        <p:attrNameLst>
                                          <p:attrName>style.visibility</p:attrName>
                                        </p:attrNameLst>
                                      </p:cBhvr>
                                      <p:to>
                                        <p:strVal val="visible"/>
                                      </p:to>
                                    </p:set>
                                    <p:anim calcmode="lin" valueType="num">
                                      <p:cBhvr additive="base">
                                        <p:cTn id="73" dur="500" fill="hold"/>
                                        <p:tgtEl>
                                          <p:spTgt spid="65628"/>
                                        </p:tgtEl>
                                        <p:attrNameLst>
                                          <p:attrName>ppt_x</p:attrName>
                                        </p:attrNameLst>
                                      </p:cBhvr>
                                      <p:tavLst>
                                        <p:tav tm="0">
                                          <p:val>
                                            <p:strVal val="0-#ppt_w/2"/>
                                          </p:val>
                                        </p:tav>
                                        <p:tav tm="100000">
                                          <p:val>
                                            <p:strVal val="#ppt_x"/>
                                          </p:val>
                                        </p:tav>
                                      </p:tavLst>
                                    </p:anim>
                                    <p:anim calcmode="lin" valueType="num">
                                      <p:cBhvr additive="base">
                                        <p:cTn id="74" dur="500" fill="hold"/>
                                        <p:tgtEl>
                                          <p:spTgt spid="65628"/>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65607"/>
                                        </p:tgtEl>
                                        <p:attrNameLst>
                                          <p:attrName>style.visibility</p:attrName>
                                        </p:attrNameLst>
                                      </p:cBhvr>
                                      <p:to>
                                        <p:strVal val="visible"/>
                                      </p:to>
                                    </p:set>
                                    <p:anim calcmode="lin" valueType="num">
                                      <p:cBhvr additive="base">
                                        <p:cTn id="79" dur="500" fill="hold"/>
                                        <p:tgtEl>
                                          <p:spTgt spid="65607"/>
                                        </p:tgtEl>
                                        <p:attrNameLst>
                                          <p:attrName>ppt_x</p:attrName>
                                        </p:attrNameLst>
                                      </p:cBhvr>
                                      <p:tavLst>
                                        <p:tav tm="0">
                                          <p:val>
                                            <p:strVal val="0-#ppt_w/2"/>
                                          </p:val>
                                        </p:tav>
                                        <p:tav tm="100000">
                                          <p:val>
                                            <p:strVal val="#ppt_x"/>
                                          </p:val>
                                        </p:tav>
                                      </p:tavLst>
                                    </p:anim>
                                    <p:anim calcmode="lin" valueType="num">
                                      <p:cBhvr additive="base">
                                        <p:cTn id="80" dur="500" fill="hold"/>
                                        <p:tgtEl>
                                          <p:spTgt spid="65607"/>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65611"/>
                                        </p:tgtEl>
                                        <p:attrNameLst>
                                          <p:attrName>style.visibility</p:attrName>
                                        </p:attrNameLst>
                                      </p:cBhvr>
                                      <p:to>
                                        <p:strVal val="visible"/>
                                      </p:to>
                                    </p:set>
                                    <p:anim calcmode="lin" valueType="num">
                                      <p:cBhvr additive="base">
                                        <p:cTn id="85" dur="500" fill="hold"/>
                                        <p:tgtEl>
                                          <p:spTgt spid="65611"/>
                                        </p:tgtEl>
                                        <p:attrNameLst>
                                          <p:attrName>ppt_x</p:attrName>
                                        </p:attrNameLst>
                                      </p:cBhvr>
                                      <p:tavLst>
                                        <p:tav tm="0">
                                          <p:val>
                                            <p:strVal val="0-#ppt_w/2"/>
                                          </p:val>
                                        </p:tav>
                                        <p:tav tm="100000">
                                          <p:val>
                                            <p:strVal val="#ppt_x"/>
                                          </p:val>
                                        </p:tav>
                                      </p:tavLst>
                                    </p:anim>
                                    <p:anim calcmode="lin" valueType="num">
                                      <p:cBhvr additive="base">
                                        <p:cTn id="86" dur="500" fill="hold"/>
                                        <p:tgtEl>
                                          <p:spTgt spid="65611"/>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65612"/>
                                        </p:tgtEl>
                                        <p:attrNameLst>
                                          <p:attrName>style.visibility</p:attrName>
                                        </p:attrNameLst>
                                      </p:cBhvr>
                                      <p:to>
                                        <p:strVal val="visible"/>
                                      </p:to>
                                    </p:set>
                                    <p:anim calcmode="lin" valueType="num">
                                      <p:cBhvr additive="base">
                                        <p:cTn id="91" dur="500" fill="hold"/>
                                        <p:tgtEl>
                                          <p:spTgt spid="65612"/>
                                        </p:tgtEl>
                                        <p:attrNameLst>
                                          <p:attrName>ppt_x</p:attrName>
                                        </p:attrNameLst>
                                      </p:cBhvr>
                                      <p:tavLst>
                                        <p:tav tm="0">
                                          <p:val>
                                            <p:strVal val="0-#ppt_w/2"/>
                                          </p:val>
                                        </p:tav>
                                        <p:tav tm="100000">
                                          <p:val>
                                            <p:strVal val="#ppt_x"/>
                                          </p:val>
                                        </p:tav>
                                      </p:tavLst>
                                    </p:anim>
                                    <p:anim calcmode="lin" valueType="num">
                                      <p:cBhvr additive="base">
                                        <p:cTn id="92" dur="500" fill="hold"/>
                                        <p:tgtEl>
                                          <p:spTgt spid="65612"/>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65613"/>
                                        </p:tgtEl>
                                        <p:attrNameLst>
                                          <p:attrName>style.visibility</p:attrName>
                                        </p:attrNameLst>
                                      </p:cBhvr>
                                      <p:to>
                                        <p:strVal val="visible"/>
                                      </p:to>
                                    </p:set>
                                    <p:anim calcmode="lin" valueType="num">
                                      <p:cBhvr additive="base">
                                        <p:cTn id="97" dur="500" fill="hold"/>
                                        <p:tgtEl>
                                          <p:spTgt spid="65613"/>
                                        </p:tgtEl>
                                        <p:attrNameLst>
                                          <p:attrName>ppt_x</p:attrName>
                                        </p:attrNameLst>
                                      </p:cBhvr>
                                      <p:tavLst>
                                        <p:tav tm="0">
                                          <p:val>
                                            <p:strVal val="0-#ppt_w/2"/>
                                          </p:val>
                                        </p:tav>
                                        <p:tav tm="100000">
                                          <p:val>
                                            <p:strVal val="#ppt_x"/>
                                          </p:val>
                                        </p:tav>
                                      </p:tavLst>
                                    </p:anim>
                                    <p:anim calcmode="lin" valueType="num">
                                      <p:cBhvr additive="base">
                                        <p:cTn id="98" dur="500" fill="hold"/>
                                        <p:tgtEl>
                                          <p:spTgt spid="65613"/>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65615"/>
                                        </p:tgtEl>
                                        <p:attrNameLst>
                                          <p:attrName>style.visibility</p:attrName>
                                        </p:attrNameLst>
                                      </p:cBhvr>
                                      <p:to>
                                        <p:strVal val="visible"/>
                                      </p:to>
                                    </p:set>
                                    <p:anim calcmode="lin" valueType="num">
                                      <p:cBhvr additive="base">
                                        <p:cTn id="103" dur="500" fill="hold"/>
                                        <p:tgtEl>
                                          <p:spTgt spid="65615"/>
                                        </p:tgtEl>
                                        <p:attrNameLst>
                                          <p:attrName>ppt_x</p:attrName>
                                        </p:attrNameLst>
                                      </p:cBhvr>
                                      <p:tavLst>
                                        <p:tav tm="0">
                                          <p:val>
                                            <p:strVal val="0-#ppt_w/2"/>
                                          </p:val>
                                        </p:tav>
                                        <p:tav tm="100000">
                                          <p:val>
                                            <p:strVal val="#ppt_x"/>
                                          </p:val>
                                        </p:tav>
                                      </p:tavLst>
                                    </p:anim>
                                    <p:anim calcmode="lin" valueType="num">
                                      <p:cBhvr additive="base">
                                        <p:cTn id="104" dur="500" fill="hold"/>
                                        <p:tgtEl>
                                          <p:spTgt spid="65615"/>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65614"/>
                                        </p:tgtEl>
                                        <p:attrNameLst>
                                          <p:attrName>style.visibility</p:attrName>
                                        </p:attrNameLst>
                                      </p:cBhvr>
                                      <p:to>
                                        <p:strVal val="visible"/>
                                      </p:to>
                                    </p:set>
                                    <p:anim calcmode="lin" valueType="num">
                                      <p:cBhvr additive="base">
                                        <p:cTn id="109" dur="500" fill="hold"/>
                                        <p:tgtEl>
                                          <p:spTgt spid="65614"/>
                                        </p:tgtEl>
                                        <p:attrNameLst>
                                          <p:attrName>ppt_x</p:attrName>
                                        </p:attrNameLst>
                                      </p:cBhvr>
                                      <p:tavLst>
                                        <p:tav tm="0">
                                          <p:val>
                                            <p:strVal val="0-#ppt_w/2"/>
                                          </p:val>
                                        </p:tav>
                                        <p:tav tm="100000">
                                          <p:val>
                                            <p:strVal val="#ppt_x"/>
                                          </p:val>
                                        </p:tav>
                                      </p:tavLst>
                                    </p:anim>
                                    <p:anim calcmode="lin" valueType="num">
                                      <p:cBhvr additive="base">
                                        <p:cTn id="110" dur="500" fill="hold"/>
                                        <p:tgtEl>
                                          <p:spTgt spid="65614"/>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65616"/>
                                        </p:tgtEl>
                                        <p:attrNameLst>
                                          <p:attrName>style.visibility</p:attrName>
                                        </p:attrNameLst>
                                      </p:cBhvr>
                                      <p:to>
                                        <p:strVal val="visible"/>
                                      </p:to>
                                    </p:set>
                                    <p:anim calcmode="lin" valueType="num">
                                      <p:cBhvr additive="base">
                                        <p:cTn id="115" dur="500" fill="hold"/>
                                        <p:tgtEl>
                                          <p:spTgt spid="65616"/>
                                        </p:tgtEl>
                                        <p:attrNameLst>
                                          <p:attrName>ppt_x</p:attrName>
                                        </p:attrNameLst>
                                      </p:cBhvr>
                                      <p:tavLst>
                                        <p:tav tm="0">
                                          <p:val>
                                            <p:strVal val="0-#ppt_w/2"/>
                                          </p:val>
                                        </p:tav>
                                        <p:tav tm="100000">
                                          <p:val>
                                            <p:strVal val="#ppt_x"/>
                                          </p:val>
                                        </p:tav>
                                      </p:tavLst>
                                    </p:anim>
                                    <p:anim calcmode="lin" valueType="num">
                                      <p:cBhvr additive="base">
                                        <p:cTn id="116" dur="500" fill="hold"/>
                                        <p:tgtEl>
                                          <p:spTgt spid="65616"/>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65617"/>
                                        </p:tgtEl>
                                        <p:attrNameLst>
                                          <p:attrName>style.visibility</p:attrName>
                                        </p:attrNameLst>
                                      </p:cBhvr>
                                      <p:to>
                                        <p:strVal val="visible"/>
                                      </p:to>
                                    </p:set>
                                    <p:anim calcmode="lin" valueType="num">
                                      <p:cBhvr additive="base">
                                        <p:cTn id="121" dur="500" fill="hold"/>
                                        <p:tgtEl>
                                          <p:spTgt spid="65617"/>
                                        </p:tgtEl>
                                        <p:attrNameLst>
                                          <p:attrName>ppt_x</p:attrName>
                                        </p:attrNameLst>
                                      </p:cBhvr>
                                      <p:tavLst>
                                        <p:tav tm="0">
                                          <p:val>
                                            <p:strVal val="0-#ppt_w/2"/>
                                          </p:val>
                                        </p:tav>
                                        <p:tav tm="100000">
                                          <p:val>
                                            <p:strVal val="#ppt_x"/>
                                          </p:val>
                                        </p:tav>
                                      </p:tavLst>
                                    </p:anim>
                                    <p:anim calcmode="lin" valueType="num">
                                      <p:cBhvr additive="base">
                                        <p:cTn id="122" dur="500" fill="hold"/>
                                        <p:tgtEl>
                                          <p:spTgt spid="65617"/>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65619"/>
                                        </p:tgtEl>
                                        <p:attrNameLst>
                                          <p:attrName>style.visibility</p:attrName>
                                        </p:attrNameLst>
                                      </p:cBhvr>
                                      <p:to>
                                        <p:strVal val="visible"/>
                                      </p:to>
                                    </p:set>
                                    <p:anim calcmode="lin" valueType="num">
                                      <p:cBhvr additive="base">
                                        <p:cTn id="127" dur="500" fill="hold"/>
                                        <p:tgtEl>
                                          <p:spTgt spid="65619"/>
                                        </p:tgtEl>
                                        <p:attrNameLst>
                                          <p:attrName>ppt_x</p:attrName>
                                        </p:attrNameLst>
                                      </p:cBhvr>
                                      <p:tavLst>
                                        <p:tav tm="0">
                                          <p:val>
                                            <p:strVal val="0-#ppt_w/2"/>
                                          </p:val>
                                        </p:tav>
                                        <p:tav tm="100000">
                                          <p:val>
                                            <p:strVal val="#ppt_x"/>
                                          </p:val>
                                        </p:tav>
                                      </p:tavLst>
                                    </p:anim>
                                    <p:anim calcmode="lin" valueType="num">
                                      <p:cBhvr additive="base">
                                        <p:cTn id="128" dur="500" fill="hold"/>
                                        <p:tgtEl>
                                          <p:spTgt spid="65619"/>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65618"/>
                                        </p:tgtEl>
                                        <p:attrNameLst>
                                          <p:attrName>style.visibility</p:attrName>
                                        </p:attrNameLst>
                                      </p:cBhvr>
                                      <p:to>
                                        <p:strVal val="visible"/>
                                      </p:to>
                                    </p:set>
                                    <p:anim calcmode="lin" valueType="num">
                                      <p:cBhvr additive="base">
                                        <p:cTn id="133" dur="500" fill="hold"/>
                                        <p:tgtEl>
                                          <p:spTgt spid="65618"/>
                                        </p:tgtEl>
                                        <p:attrNameLst>
                                          <p:attrName>ppt_x</p:attrName>
                                        </p:attrNameLst>
                                      </p:cBhvr>
                                      <p:tavLst>
                                        <p:tav tm="0">
                                          <p:val>
                                            <p:strVal val="0-#ppt_w/2"/>
                                          </p:val>
                                        </p:tav>
                                        <p:tav tm="100000">
                                          <p:val>
                                            <p:strVal val="#ppt_x"/>
                                          </p:val>
                                        </p:tav>
                                      </p:tavLst>
                                    </p:anim>
                                    <p:anim calcmode="lin" valueType="num">
                                      <p:cBhvr additive="base">
                                        <p:cTn id="134" dur="500" fill="hold"/>
                                        <p:tgtEl>
                                          <p:spTgt spid="65618"/>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65620"/>
                                        </p:tgtEl>
                                        <p:attrNameLst>
                                          <p:attrName>style.visibility</p:attrName>
                                        </p:attrNameLst>
                                      </p:cBhvr>
                                      <p:to>
                                        <p:strVal val="visible"/>
                                      </p:to>
                                    </p:set>
                                    <p:anim calcmode="lin" valueType="num">
                                      <p:cBhvr additive="base">
                                        <p:cTn id="139" dur="500" fill="hold"/>
                                        <p:tgtEl>
                                          <p:spTgt spid="65620"/>
                                        </p:tgtEl>
                                        <p:attrNameLst>
                                          <p:attrName>ppt_x</p:attrName>
                                        </p:attrNameLst>
                                      </p:cBhvr>
                                      <p:tavLst>
                                        <p:tav tm="0">
                                          <p:val>
                                            <p:strVal val="0-#ppt_w/2"/>
                                          </p:val>
                                        </p:tav>
                                        <p:tav tm="100000">
                                          <p:val>
                                            <p:strVal val="#ppt_x"/>
                                          </p:val>
                                        </p:tav>
                                      </p:tavLst>
                                    </p:anim>
                                    <p:anim calcmode="lin" valueType="num">
                                      <p:cBhvr additive="base">
                                        <p:cTn id="140" dur="500" fill="hold"/>
                                        <p:tgtEl>
                                          <p:spTgt spid="65620"/>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65621"/>
                                        </p:tgtEl>
                                        <p:attrNameLst>
                                          <p:attrName>style.visibility</p:attrName>
                                        </p:attrNameLst>
                                      </p:cBhvr>
                                      <p:to>
                                        <p:strVal val="visible"/>
                                      </p:to>
                                    </p:set>
                                    <p:anim calcmode="lin" valueType="num">
                                      <p:cBhvr additive="base">
                                        <p:cTn id="145" dur="500" fill="hold"/>
                                        <p:tgtEl>
                                          <p:spTgt spid="65621"/>
                                        </p:tgtEl>
                                        <p:attrNameLst>
                                          <p:attrName>ppt_x</p:attrName>
                                        </p:attrNameLst>
                                      </p:cBhvr>
                                      <p:tavLst>
                                        <p:tav tm="0">
                                          <p:val>
                                            <p:strVal val="0-#ppt_w/2"/>
                                          </p:val>
                                        </p:tav>
                                        <p:tav tm="100000">
                                          <p:val>
                                            <p:strVal val="#ppt_x"/>
                                          </p:val>
                                        </p:tav>
                                      </p:tavLst>
                                    </p:anim>
                                    <p:anim calcmode="lin" valueType="num">
                                      <p:cBhvr additive="base">
                                        <p:cTn id="146" dur="500" fill="hold"/>
                                        <p:tgtEl>
                                          <p:spTgt spid="656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04" grpId="0" animBg="1"/>
      <p:bldP spid="65605" grpId="0" animBg="1"/>
      <p:bldP spid="65606" grpId="0" animBg="1"/>
      <p:bldP spid="65607" grpId="0" animBg="1"/>
      <p:bldP spid="65608" grpId="0" animBg="1"/>
      <p:bldP spid="65609" grpId="0" animBg="1"/>
      <p:bldP spid="65610" grpId="0" animBg="1"/>
      <p:bldP spid="65611" grpId="0" animBg="1"/>
      <p:bldP spid="65612" grpId="0" animBg="1"/>
      <p:bldP spid="65613" grpId="0" animBg="1"/>
      <p:bldP spid="65614" grpId="0" animBg="1"/>
      <p:bldP spid="65615" grpId="0" animBg="1"/>
      <p:bldP spid="65616" grpId="0" animBg="1"/>
      <p:bldP spid="65617" grpId="0" animBg="1"/>
      <p:bldP spid="65618" grpId="0" animBg="1"/>
      <p:bldP spid="65619" grpId="0" animBg="1"/>
      <p:bldP spid="65620" grpId="0" animBg="1"/>
      <p:bldP spid="65621" grpId="0" animBg="1"/>
      <p:bldP spid="65622" grpId="0" animBg="1"/>
      <p:bldP spid="65623" grpId="0" animBg="1"/>
      <p:bldP spid="65625" grpId="0" animBg="1"/>
      <p:bldP spid="65626" grpId="0" animBg="1"/>
      <p:bldP spid="65627" grpId="0" animBg="1"/>
      <p:bldP spid="656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z="3200" smtClean="0">
                <a:latin typeface="华文隶书" panose="02010800040101010101" pitchFamily="2" charset="-122"/>
              </a:rPr>
              <a:t>六、多级反馈队列调度算法</a:t>
            </a:r>
          </a:p>
        </p:txBody>
      </p:sp>
      <p:sp>
        <p:nvSpPr>
          <p:cNvPr id="50179" name="Rectangle 3"/>
          <p:cNvSpPr>
            <a:spLocks noGrp="1" noChangeArrowheads="1"/>
          </p:cNvSpPr>
          <p:nvPr>
            <p:ph idx="1"/>
          </p:nvPr>
        </p:nvSpPr>
        <p:spPr/>
        <p:txBody>
          <a:bodyPr/>
          <a:lstStyle/>
          <a:p>
            <a:pPr eaLnBrk="1" hangingPunct="1">
              <a:lnSpc>
                <a:spcPct val="90000"/>
              </a:lnSpc>
            </a:pPr>
            <a:r>
              <a:rPr lang="zh-CN" altLang="en-US" smtClean="0"/>
              <a:t>多级反馈队列调度算法是时间片轮转算法和优先级调度算法的综合和发展。</a:t>
            </a:r>
          </a:p>
          <a:p>
            <a:pPr eaLnBrk="1" hangingPunct="1">
              <a:lnSpc>
                <a:spcPct val="90000"/>
              </a:lnSpc>
            </a:pPr>
            <a:r>
              <a:rPr lang="zh-CN" altLang="en-US" smtClean="0">
                <a:solidFill>
                  <a:schemeClr val="tx2"/>
                </a:solidFill>
              </a:rPr>
              <a:t>优点</a:t>
            </a:r>
          </a:p>
          <a:p>
            <a:pPr lvl="1" eaLnBrk="1" hangingPunct="1">
              <a:lnSpc>
                <a:spcPct val="90000"/>
              </a:lnSpc>
            </a:pPr>
            <a:r>
              <a:rPr lang="zh-CN" altLang="en-US" smtClean="0"/>
              <a:t>动态调整进程优先级和时间片大小</a:t>
            </a:r>
          </a:p>
          <a:p>
            <a:pPr lvl="1" eaLnBrk="1" hangingPunct="1">
              <a:lnSpc>
                <a:spcPct val="90000"/>
              </a:lnSpc>
            </a:pPr>
            <a:r>
              <a:rPr lang="zh-CN" altLang="en-US" smtClean="0"/>
              <a:t>为提高系统吞吐量和缩短平均周转时间而照顾短进程</a:t>
            </a:r>
          </a:p>
          <a:p>
            <a:pPr lvl="1" eaLnBrk="1" hangingPunct="1">
              <a:lnSpc>
                <a:spcPct val="90000"/>
              </a:lnSpc>
            </a:pPr>
            <a:r>
              <a:rPr lang="zh-CN" altLang="en-US" smtClean="0"/>
              <a:t>为获得较好的</a:t>
            </a:r>
            <a:r>
              <a:rPr lang="en-US" altLang="zh-CN" smtClean="0"/>
              <a:t>I/O</a:t>
            </a:r>
            <a:r>
              <a:rPr lang="zh-CN" altLang="en-US" smtClean="0"/>
              <a:t>设备利用率和缩短响应时间而照顾</a:t>
            </a:r>
            <a:r>
              <a:rPr lang="en-US" altLang="zh-CN" smtClean="0"/>
              <a:t>I/O</a:t>
            </a:r>
            <a:r>
              <a:rPr lang="zh-CN" altLang="en-US" smtClean="0"/>
              <a:t>型进程</a:t>
            </a:r>
          </a:p>
          <a:p>
            <a:pPr lvl="1" eaLnBrk="1" hangingPunct="1">
              <a:lnSpc>
                <a:spcPct val="90000"/>
              </a:lnSpc>
            </a:pPr>
            <a:r>
              <a:rPr lang="zh-CN" altLang="en-US" smtClean="0"/>
              <a:t>不必事先估计进程的执行时间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0179">
                                            <p:txEl>
                                              <p:pRg st="0" end="0"/>
                                            </p:txEl>
                                          </p:spTgt>
                                        </p:tgtEl>
                                        <p:attrNameLst>
                                          <p:attrName>style.visibility</p:attrName>
                                        </p:attrNameLst>
                                      </p:cBhvr>
                                      <p:to>
                                        <p:strVal val="visible"/>
                                      </p:to>
                                    </p:set>
                                    <p:anim calcmode="discrete" valueType="clr">
                                      <p:cBhvr override="childStyle">
                                        <p:cTn id="7" dur="80"/>
                                        <p:tgtEl>
                                          <p:spTgt spid="5017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017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017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50179">
                                            <p:txEl>
                                              <p:pRg st="1" end="1"/>
                                            </p:txEl>
                                          </p:spTgt>
                                        </p:tgtEl>
                                        <p:attrNameLst>
                                          <p:attrName>style.visibility</p:attrName>
                                        </p:attrNameLst>
                                      </p:cBhvr>
                                      <p:to>
                                        <p:strVal val="visible"/>
                                      </p:to>
                                    </p:set>
                                    <p:anim calcmode="discrete" valueType="clr">
                                      <p:cBhvr override="childStyle">
                                        <p:cTn id="14" dur="80"/>
                                        <p:tgtEl>
                                          <p:spTgt spid="5017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017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50179">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50179">
                                            <p:txEl>
                                              <p:pRg st="2" end="2"/>
                                            </p:txEl>
                                          </p:spTgt>
                                        </p:tgtEl>
                                        <p:attrNameLst>
                                          <p:attrName>style.visibility</p:attrName>
                                        </p:attrNameLst>
                                      </p:cBhvr>
                                      <p:to>
                                        <p:strVal val="visible"/>
                                      </p:to>
                                    </p:set>
                                    <p:anim calcmode="discrete" valueType="clr">
                                      <p:cBhvr override="childStyle">
                                        <p:cTn id="21" dur="80"/>
                                        <p:tgtEl>
                                          <p:spTgt spid="5017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017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50179">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50179">
                                            <p:txEl>
                                              <p:pRg st="3" end="3"/>
                                            </p:txEl>
                                          </p:spTgt>
                                        </p:tgtEl>
                                        <p:attrNameLst>
                                          <p:attrName>style.visibility</p:attrName>
                                        </p:attrNameLst>
                                      </p:cBhvr>
                                      <p:to>
                                        <p:strVal val="visible"/>
                                      </p:to>
                                    </p:set>
                                    <p:anim calcmode="discrete" valueType="clr">
                                      <p:cBhvr override="childStyle">
                                        <p:cTn id="28" dur="80"/>
                                        <p:tgtEl>
                                          <p:spTgt spid="5017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50179">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50179">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50179">
                                            <p:txEl>
                                              <p:pRg st="4" end="4"/>
                                            </p:txEl>
                                          </p:spTgt>
                                        </p:tgtEl>
                                        <p:attrNameLst>
                                          <p:attrName>style.visibility</p:attrName>
                                        </p:attrNameLst>
                                      </p:cBhvr>
                                      <p:to>
                                        <p:strVal val="visible"/>
                                      </p:to>
                                    </p:set>
                                    <p:anim calcmode="discrete" valueType="clr">
                                      <p:cBhvr override="childStyle">
                                        <p:cTn id="35" dur="80"/>
                                        <p:tgtEl>
                                          <p:spTgt spid="5017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50179">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50179">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50179">
                                            <p:txEl>
                                              <p:pRg st="5" end="5"/>
                                            </p:txEl>
                                          </p:spTgt>
                                        </p:tgtEl>
                                        <p:attrNameLst>
                                          <p:attrName>style.visibility</p:attrName>
                                        </p:attrNameLst>
                                      </p:cBhvr>
                                      <p:to>
                                        <p:strVal val="visible"/>
                                      </p:to>
                                    </p:set>
                                    <p:anim calcmode="discrete" valueType="clr">
                                      <p:cBhvr override="childStyle">
                                        <p:cTn id="42" dur="80"/>
                                        <p:tgtEl>
                                          <p:spTgt spid="50179">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50179">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50179">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71600" y="484188"/>
            <a:ext cx="5791200" cy="636587"/>
          </a:xfrm>
        </p:spPr>
        <p:txBody>
          <a:bodyPr/>
          <a:lstStyle/>
          <a:p>
            <a:pPr eaLnBrk="1" hangingPunct="1"/>
            <a:r>
              <a:rPr lang="zh-CN" altLang="en-US" sz="3200" smtClean="0">
                <a:latin typeface="宋体" panose="02010600030101010101" pitchFamily="2" charset="-122"/>
              </a:rPr>
              <a:t>第</a:t>
            </a:r>
            <a:r>
              <a:rPr lang="en-US" altLang="zh-CN" sz="3200" smtClean="0">
                <a:latin typeface="宋体" panose="02010600030101010101" pitchFamily="2" charset="-122"/>
              </a:rPr>
              <a:t>3</a:t>
            </a:r>
            <a:r>
              <a:rPr lang="zh-CN" altLang="en-US" sz="3200" smtClean="0">
                <a:latin typeface="宋体" panose="02010600030101010101" pitchFamily="2" charset="-122"/>
              </a:rPr>
              <a:t>章  处理机调度与死锁</a:t>
            </a:r>
          </a:p>
        </p:txBody>
      </p:sp>
      <p:sp>
        <p:nvSpPr>
          <p:cNvPr id="25603" name="Rectangle 3"/>
          <p:cNvSpPr>
            <a:spLocks noGrp="1" noChangeArrowheads="1"/>
          </p:cNvSpPr>
          <p:nvPr>
            <p:ph idx="1"/>
          </p:nvPr>
        </p:nvSpPr>
        <p:spPr>
          <a:xfrm>
            <a:off x="1331913" y="1268413"/>
            <a:ext cx="5111750" cy="3048000"/>
          </a:xfrm>
        </p:spPr>
        <p:txBody>
          <a:bodyPr/>
          <a:lstStyle/>
          <a:p>
            <a:pPr eaLnBrk="1" hangingPunct="1">
              <a:lnSpc>
                <a:spcPct val="140000"/>
              </a:lnSpc>
              <a:spcBef>
                <a:spcPct val="0"/>
              </a:spcBef>
            </a:pPr>
            <a:r>
              <a:rPr lang="zh-CN" altLang="en-US" sz="2800" smtClean="0"/>
              <a:t>处理机调度的基本概念</a:t>
            </a:r>
          </a:p>
          <a:p>
            <a:pPr eaLnBrk="1" hangingPunct="1">
              <a:lnSpc>
                <a:spcPct val="140000"/>
              </a:lnSpc>
              <a:spcBef>
                <a:spcPct val="0"/>
              </a:spcBef>
            </a:pPr>
            <a:r>
              <a:rPr lang="zh-CN" altLang="en-US" sz="2800" smtClean="0"/>
              <a:t>调度算法</a:t>
            </a:r>
          </a:p>
          <a:p>
            <a:pPr eaLnBrk="1" hangingPunct="1">
              <a:lnSpc>
                <a:spcPct val="140000"/>
              </a:lnSpc>
              <a:spcBef>
                <a:spcPct val="0"/>
              </a:spcBef>
            </a:pPr>
            <a:r>
              <a:rPr lang="zh-CN" altLang="en-US" sz="2800" smtClean="0"/>
              <a:t>*实时调度</a:t>
            </a:r>
          </a:p>
          <a:p>
            <a:pPr eaLnBrk="1" hangingPunct="1">
              <a:lnSpc>
                <a:spcPct val="140000"/>
              </a:lnSpc>
              <a:spcBef>
                <a:spcPct val="0"/>
              </a:spcBef>
            </a:pPr>
            <a:r>
              <a:rPr lang="en-US" altLang="zh-CN" sz="2800" smtClean="0"/>
              <a:t>UNIX</a:t>
            </a:r>
            <a:r>
              <a:rPr lang="zh-CN" altLang="en-US" sz="2800" smtClean="0"/>
              <a:t>系统中进程的调度</a:t>
            </a:r>
          </a:p>
        </p:txBody>
      </p:sp>
      <p:sp>
        <p:nvSpPr>
          <p:cNvPr id="25604" name="Text Box 4"/>
          <p:cNvSpPr txBox="1">
            <a:spLocks noChangeArrowheads="1"/>
          </p:cNvSpPr>
          <p:nvPr/>
        </p:nvSpPr>
        <p:spPr bwMode="auto">
          <a:xfrm>
            <a:off x="1331913" y="3789363"/>
            <a:ext cx="72453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buClr>
                <a:schemeClr val="tx2"/>
              </a:buClr>
              <a:buSzPct val="80000"/>
              <a:buFont typeface="Wingdings" panose="05000000000000000000" pitchFamily="2" charset="2"/>
              <a:buChar char="v"/>
            </a:pPr>
            <a:r>
              <a:rPr lang="zh-CN" altLang="en-US" sz="2800" b="1">
                <a:latin typeface="Times New Roman" panose="02020603050405020304" pitchFamily="18" charset="0"/>
                <a:ea typeface="楷体_GB2312" pitchFamily="1" charset="-122"/>
              </a:rPr>
              <a:t>产生死锁的原因和必要条件</a:t>
            </a:r>
          </a:p>
          <a:p>
            <a:pPr eaLnBrk="1" hangingPunct="1">
              <a:lnSpc>
                <a:spcPct val="150000"/>
              </a:lnSpc>
              <a:buClr>
                <a:schemeClr val="tx2"/>
              </a:buClr>
              <a:buSzPct val="80000"/>
              <a:buFont typeface="Wingdings" panose="05000000000000000000" pitchFamily="2" charset="2"/>
              <a:buChar char="v"/>
            </a:pPr>
            <a:r>
              <a:rPr lang="zh-CN" altLang="en-US" sz="2800" b="1">
                <a:latin typeface="Times New Roman" panose="02020603050405020304" pitchFamily="18" charset="0"/>
                <a:ea typeface="楷体_GB2312" pitchFamily="1" charset="-122"/>
              </a:rPr>
              <a:t>预防死锁的方法</a:t>
            </a:r>
          </a:p>
          <a:p>
            <a:pPr eaLnBrk="1" hangingPunct="1">
              <a:lnSpc>
                <a:spcPct val="150000"/>
              </a:lnSpc>
              <a:buClr>
                <a:schemeClr val="tx2"/>
              </a:buClr>
              <a:buSzPct val="80000"/>
              <a:buFont typeface="Wingdings" panose="05000000000000000000" pitchFamily="2" charset="2"/>
              <a:buChar char="v"/>
            </a:pPr>
            <a:r>
              <a:rPr lang="zh-CN" altLang="en-US" sz="2800" b="1">
                <a:latin typeface="Times New Roman" panose="02020603050405020304" pitchFamily="18" charset="0"/>
                <a:ea typeface="楷体_GB2312" pitchFamily="1" charset="-122"/>
              </a:rPr>
              <a:t>死锁的检测与解除</a:t>
            </a:r>
            <a:endParaRPr lang="zh-CN" altLang="en-US" sz="2800">
              <a:latin typeface="Times New Roman" panose="02020603050405020304" pitchFamily="18" charset="0"/>
              <a:ea typeface="楷体_GB2312" pitchFamily="1"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z="3200" smtClean="0">
                <a:latin typeface="华文隶书" panose="02010800040101010101" pitchFamily="2" charset="-122"/>
              </a:rPr>
              <a:t>六、多级反馈队列调度算法 </a:t>
            </a:r>
            <a:r>
              <a:rPr lang="zh-CN" altLang="en-US" sz="3200" smtClean="0"/>
              <a:t>算法描述</a:t>
            </a:r>
          </a:p>
        </p:txBody>
      </p:sp>
      <p:sp>
        <p:nvSpPr>
          <p:cNvPr id="52227" name="Rectangle 3"/>
          <p:cNvSpPr>
            <a:spLocks noGrp="1" noChangeArrowheads="1"/>
          </p:cNvSpPr>
          <p:nvPr>
            <p:ph idx="1"/>
          </p:nvPr>
        </p:nvSpPr>
        <p:spPr/>
        <p:txBody>
          <a:bodyPr/>
          <a:lstStyle/>
          <a:p>
            <a:pPr marL="685800" indent="-685800" eaLnBrk="1" hangingPunct="1">
              <a:lnSpc>
                <a:spcPct val="90000"/>
              </a:lnSpc>
              <a:buFont typeface="楷体_GB2312" pitchFamily="1" charset="-122"/>
              <a:buAutoNum type="arabicPeriod"/>
            </a:pPr>
            <a:r>
              <a:rPr lang="zh-CN" altLang="en-US" sz="2800" smtClean="0"/>
              <a:t>设置多个就绪队列，分别赋予不同的优先级，如逐级降低，队列</a:t>
            </a:r>
            <a:r>
              <a:rPr lang="en-US" altLang="zh-CN" sz="2800" smtClean="0"/>
              <a:t>1</a:t>
            </a:r>
            <a:r>
              <a:rPr lang="zh-CN" altLang="en-US" sz="2800" smtClean="0"/>
              <a:t>的优先级最高。每个队列执行时间片的长度也不同，规定优先级越低则时间片越长，如逐级加倍。</a:t>
            </a:r>
          </a:p>
          <a:p>
            <a:pPr marL="685800" indent="-685800" eaLnBrk="1" hangingPunct="1">
              <a:lnSpc>
                <a:spcPct val="90000"/>
              </a:lnSpc>
              <a:buFont typeface="楷体_GB2312" pitchFamily="1" charset="-122"/>
              <a:buAutoNum type="arabicPeriod"/>
            </a:pPr>
            <a:r>
              <a:rPr lang="zh-CN" altLang="en-US" sz="2800" smtClean="0"/>
              <a:t>新进程进入内存后，先投入</a:t>
            </a:r>
            <a:r>
              <a:rPr lang="zh-CN" altLang="en-US" sz="2800" smtClean="0">
                <a:solidFill>
                  <a:srgbClr val="FF0000"/>
                </a:solidFill>
              </a:rPr>
              <a:t>队列</a:t>
            </a:r>
            <a:r>
              <a:rPr lang="en-US" altLang="zh-CN" sz="2800" smtClean="0">
                <a:solidFill>
                  <a:srgbClr val="FF0000"/>
                </a:solidFill>
              </a:rPr>
              <a:t>1</a:t>
            </a:r>
            <a:r>
              <a:rPr lang="zh-CN" altLang="en-US" sz="2800" smtClean="0"/>
              <a:t>的末尾，按</a:t>
            </a:r>
            <a:r>
              <a:rPr lang="en-US" altLang="zh-CN" sz="2800" smtClean="0">
                <a:solidFill>
                  <a:srgbClr val="FF0000"/>
                </a:solidFill>
              </a:rPr>
              <a:t>FCFS</a:t>
            </a:r>
            <a:r>
              <a:rPr lang="zh-CN" altLang="en-US" sz="2800" smtClean="0"/>
              <a:t>算法调度；若按队列</a:t>
            </a:r>
            <a:r>
              <a:rPr lang="en-US" altLang="zh-CN" sz="2800" smtClean="0"/>
              <a:t>1</a:t>
            </a:r>
            <a:r>
              <a:rPr lang="zh-CN" altLang="en-US" sz="2800" smtClean="0"/>
              <a:t>的一个时间片未能执行完，则降低优先级投入到</a:t>
            </a:r>
            <a:r>
              <a:rPr lang="zh-CN" altLang="en-US" sz="2800" smtClean="0">
                <a:solidFill>
                  <a:srgbClr val="FF0000"/>
                </a:solidFill>
              </a:rPr>
              <a:t>队列</a:t>
            </a:r>
            <a:r>
              <a:rPr lang="en-US" altLang="zh-CN" sz="2800" smtClean="0">
                <a:solidFill>
                  <a:srgbClr val="FF0000"/>
                </a:solidFill>
              </a:rPr>
              <a:t>2</a:t>
            </a:r>
            <a:r>
              <a:rPr lang="zh-CN" altLang="en-US" sz="2800" smtClean="0"/>
              <a:t>的末尾，同样按</a:t>
            </a:r>
            <a:r>
              <a:rPr lang="en-US" altLang="zh-CN" sz="2800" smtClean="0">
                <a:solidFill>
                  <a:srgbClr val="FF0000"/>
                </a:solidFill>
              </a:rPr>
              <a:t>FCFS</a:t>
            </a:r>
            <a:r>
              <a:rPr lang="zh-CN" altLang="en-US" sz="2800" smtClean="0"/>
              <a:t>算法调度；如此下去，降低到</a:t>
            </a:r>
            <a:r>
              <a:rPr lang="zh-CN" altLang="en-US" sz="2800" smtClean="0">
                <a:solidFill>
                  <a:srgbClr val="FF0000"/>
                </a:solidFill>
              </a:rPr>
              <a:t>最后的队列</a:t>
            </a:r>
            <a:r>
              <a:rPr lang="zh-CN" altLang="en-US" sz="2800" smtClean="0"/>
              <a:t>，则按</a:t>
            </a:r>
            <a:r>
              <a:rPr lang="en-US" altLang="zh-CN" sz="2800" smtClean="0"/>
              <a:t>"</a:t>
            </a:r>
            <a:r>
              <a:rPr lang="zh-CN" altLang="en-US" sz="2800" smtClean="0">
                <a:solidFill>
                  <a:srgbClr val="FF0000"/>
                </a:solidFill>
              </a:rPr>
              <a:t>时间片轮转</a:t>
            </a:r>
            <a:r>
              <a:rPr lang="en-US" altLang="zh-CN" sz="2800" smtClean="0"/>
              <a:t>"</a:t>
            </a:r>
            <a:r>
              <a:rPr lang="zh-CN" altLang="en-US" sz="2800" smtClean="0"/>
              <a:t>算法调度直到完成。</a:t>
            </a:r>
          </a:p>
          <a:p>
            <a:pPr marL="685800" indent="-685800" eaLnBrk="1" hangingPunct="1">
              <a:lnSpc>
                <a:spcPct val="90000"/>
              </a:lnSpc>
              <a:buFont typeface="楷体_GB2312" pitchFamily="1" charset="-122"/>
              <a:buAutoNum type="arabicPeriod"/>
            </a:pPr>
            <a:r>
              <a:rPr lang="zh-CN" altLang="en-US" sz="2800" smtClean="0"/>
              <a:t>仅当较高优先级的队列为空，才调度较低优先级的队列中的进程执行。如果进程执行时有新进程进入较高优先级的队列，则抢占执行进程的处理器，并把被抢占的进程投入原队列的末尾。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2227">
                                            <p:txEl>
                                              <p:pRg st="0" end="0"/>
                                            </p:txEl>
                                          </p:spTgt>
                                        </p:tgtEl>
                                        <p:attrNameLst>
                                          <p:attrName>style.visibility</p:attrName>
                                        </p:attrNameLst>
                                      </p:cBhvr>
                                      <p:to>
                                        <p:strVal val="visible"/>
                                      </p:to>
                                    </p:set>
                                    <p:anim calcmode="discrete" valueType="clr">
                                      <p:cBhvr override="childStyle">
                                        <p:cTn id="7" dur="80"/>
                                        <p:tgtEl>
                                          <p:spTgt spid="5222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222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2227">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52227">
                                            <p:txEl>
                                              <p:pRg st="1" end="1"/>
                                            </p:txEl>
                                          </p:spTgt>
                                        </p:tgtEl>
                                        <p:attrNameLst>
                                          <p:attrName>style.visibility</p:attrName>
                                        </p:attrNameLst>
                                      </p:cBhvr>
                                      <p:to>
                                        <p:strVal val="visible"/>
                                      </p:to>
                                    </p:set>
                                    <p:anim calcmode="discrete" valueType="clr">
                                      <p:cBhvr override="childStyle">
                                        <p:cTn id="14" dur="80"/>
                                        <p:tgtEl>
                                          <p:spTgt spid="5222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2227">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52227">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52227">
                                            <p:txEl>
                                              <p:pRg st="2" end="2"/>
                                            </p:txEl>
                                          </p:spTgt>
                                        </p:tgtEl>
                                        <p:attrNameLst>
                                          <p:attrName>style.visibility</p:attrName>
                                        </p:attrNameLst>
                                      </p:cBhvr>
                                      <p:to>
                                        <p:strVal val="visible"/>
                                      </p:to>
                                    </p:set>
                                    <p:anim calcmode="discrete" valueType="clr">
                                      <p:cBhvr override="childStyle">
                                        <p:cTn id="21" dur="80"/>
                                        <p:tgtEl>
                                          <p:spTgt spid="5222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2227">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5222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43000" y="366713"/>
            <a:ext cx="7100888" cy="685800"/>
          </a:xfrm>
        </p:spPr>
        <p:txBody>
          <a:bodyPr/>
          <a:lstStyle/>
          <a:p>
            <a:pPr eaLnBrk="1" hangingPunct="1"/>
            <a:r>
              <a:rPr lang="zh-CN" altLang="en-US" sz="3200" smtClean="0"/>
              <a:t>六、多级反馈队列调度算法</a:t>
            </a:r>
          </a:p>
        </p:txBody>
      </p:sp>
      <p:grpSp>
        <p:nvGrpSpPr>
          <p:cNvPr id="58371" name="Group 3"/>
          <p:cNvGrpSpPr>
            <a:grpSpLocks/>
          </p:cNvGrpSpPr>
          <p:nvPr/>
        </p:nvGrpSpPr>
        <p:grpSpPr bwMode="auto">
          <a:xfrm>
            <a:off x="611188" y="1485900"/>
            <a:ext cx="8532812" cy="3743325"/>
            <a:chOff x="0" y="0"/>
            <a:chExt cx="4176" cy="1584"/>
          </a:xfrm>
        </p:grpSpPr>
        <p:grpSp>
          <p:nvGrpSpPr>
            <p:cNvPr id="58377" name="Group 4"/>
            <p:cNvGrpSpPr>
              <a:grpSpLocks/>
            </p:cNvGrpSpPr>
            <p:nvPr/>
          </p:nvGrpSpPr>
          <p:grpSpPr bwMode="auto">
            <a:xfrm>
              <a:off x="0" y="48"/>
              <a:ext cx="3600" cy="1536"/>
              <a:chOff x="0" y="0"/>
              <a:chExt cx="3600" cy="1536"/>
            </a:xfrm>
          </p:grpSpPr>
          <p:sp>
            <p:nvSpPr>
              <p:cNvPr id="58381" name="Rectangle 5"/>
              <p:cNvSpPr>
                <a:spLocks noChangeArrowheads="1"/>
              </p:cNvSpPr>
              <p:nvPr/>
            </p:nvSpPr>
            <p:spPr bwMode="auto">
              <a:xfrm>
                <a:off x="720" y="0"/>
                <a:ext cx="1440"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3200" b="1">
                    <a:latin typeface="Times New Roman" panose="02020603050405020304" pitchFamily="18" charset="0"/>
                    <a:ea typeface="楷体_GB2312" pitchFamily="1" charset="-122"/>
                  </a:rPr>
                  <a:t>就绪队列</a:t>
                </a:r>
                <a:r>
                  <a:rPr lang="en-US" altLang="zh-CN" sz="3200" b="1">
                    <a:latin typeface="Times New Roman" panose="02020603050405020304" pitchFamily="18" charset="0"/>
                    <a:ea typeface="楷体_GB2312" pitchFamily="1" charset="-122"/>
                  </a:rPr>
                  <a:t>1</a:t>
                </a:r>
              </a:p>
            </p:txBody>
          </p:sp>
          <p:sp>
            <p:nvSpPr>
              <p:cNvPr id="58382" name="Rectangle 6"/>
              <p:cNvSpPr>
                <a:spLocks noChangeArrowheads="1"/>
              </p:cNvSpPr>
              <p:nvPr/>
            </p:nvSpPr>
            <p:spPr bwMode="auto">
              <a:xfrm>
                <a:off x="720" y="576"/>
                <a:ext cx="1440"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3200" b="1">
                    <a:latin typeface="Times New Roman" panose="02020603050405020304" pitchFamily="18" charset="0"/>
                    <a:ea typeface="楷体_GB2312" pitchFamily="1" charset="-122"/>
                  </a:rPr>
                  <a:t>就绪队列</a:t>
                </a:r>
                <a:r>
                  <a:rPr lang="en-US" altLang="zh-CN" sz="3200" b="1">
                    <a:latin typeface="Times New Roman" panose="02020603050405020304" pitchFamily="18" charset="0"/>
                    <a:ea typeface="楷体_GB2312" pitchFamily="1" charset="-122"/>
                  </a:rPr>
                  <a:t>2</a:t>
                </a:r>
              </a:p>
            </p:txBody>
          </p:sp>
          <p:sp>
            <p:nvSpPr>
              <p:cNvPr id="58383" name="Rectangle 7"/>
              <p:cNvSpPr>
                <a:spLocks noChangeArrowheads="1"/>
              </p:cNvSpPr>
              <p:nvPr/>
            </p:nvSpPr>
            <p:spPr bwMode="auto">
              <a:xfrm>
                <a:off x="672" y="1056"/>
                <a:ext cx="1440"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3200" b="1">
                    <a:latin typeface="Times New Roman" panose="02020603050405020304" pitchFamily="18" charset="0"/>
                    <a:ea typeface="楷体_GB2312" pitchFamily="1" charset="-122"/>
                  </a:rPr>
                  <a:t>就绪队列</a:t>
                </a:r>
                <a:r>
                  <a:rPr lang="en-US" altLang="zh-CN" sz="3200" b="1">
                    <a:latin typeface="Times New Roman" panose="02020603050405020304" pitchFamily="18" charset="0"/>
                    <a:ea typeface="楷体_GB2312" pitchFamily="1" charset="-122"/>
                  </a:rPr>
                  <a:t>n</a:t>
                </a:r>
              </a:p>
            </p:txBody>
          </p:sp>
          <p:sp>
            <p:nvSpPr>
              <p:cNvPr id="58384" name="Rectangle 8"/>
              <p:cNvSpPr>
                <a:spLocks noChangeArrowheads="1"/>
              </p:cNvSpPr>
              <p:nvPr/>
            </p:nvSpPr>
            <p:spPr bwMode="auto">
              <a:xfrm>
                <a:off x="2592" y="0"/>
                <a:ext cx="720"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3200" b="1">
                    <a:latin typeface="Times New Roman" panose="02020603050405020304" pitchFamily="18" charset="0"/>
                    <a:ea typeface="楷体_GB2312" pitchFamily="1" charset="-122"/>
                  </a:rPr>
                  <a:t>CPU</a:t>
                </a:r>
              </a:p>
            </p:txBody>
          </p:sp>
          <p:sp>
            <p:nvSpPr>
              <p:cNvPr id="58385" name="Rectangle 9"/>
              <p:cNvSpPr>
                <a:spLocks noChangeArrowheads="1"/>
              </p:cNvSpPr>
              <p:nvPr/>
            </p:nvSpPr>
            <p:spPr bwMode="auto">
              <a:xfrm>
                <a:off x="2640" y="576"/>
                <a:ext cx="720"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3200" b="1">
                    <a:latin typeface="Times New Roman" panose="02020603050405020304" pitchFamily="18" charset="0"/>
                    <a:ea typeface="楷体_GB2312" pitchFamily="1" charset="-122"/>
                  </a:rPr>
                  <a:t>CPU</a:t>
                </a:r>
              </a:p>
            </p:txBody>
          </p:sp>
          <p:sp>
            <p:nvSpPr>
              <p:cNvPr id="58386" name="Rectangle 10"/>
              <p:cNvSpPr>
                <a:spLocks noChangeArrowheads="1"/>
              </p:cNvSpPr>
              <p:nvPr/>
            </p:nvSpPr>
            <p:spPr bwMode="auto">
              <a:xfrm>
                <a:off x="2592" y="1056"/>
                <a:ext cx="720" cy="24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3200" b="1">
                    <a:latin typeface="Times New Roman" panose="02020603050405020304" pitchFamily="18" charset="0"/>
                    <a:ea typeface="楷体_GB2312" pitchFamily="1" charset="-122"/>
                  </a:rPr>
                  <a:t>CPU</a:t>
                </a:r>
              </a:p>
            </p:txBody>
          </p:sp>
          <p:sp>
            <p:nvSpPr>
              <p:cNvPr id="58387" name="Line 11"/>
              <p:cNvSpPr>
                <a:spLocks noChangeShapeType="1"/>
              </p:cNvSpPr>
              <p:nvPr/>
            </p:nvSpPr>
            <p:spPr bwMode="auto">
              <a:xfrm>
                <a:off x="0" y="96"/>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8" name="Line 12"/>
              <p:cNvSpPr>
                <a:spLocks noChangeShapeType="1"/>
              </p:cNvSpPr>
              <p:nvPr/>
            </p:nvSpPr>
            <p:spPr bwMode="auto">
              <a:xfrm>
                <a:off x="2160" y="96"/>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9" name="Line 13"/>
              <p:cNvSpPr>
                <a:spLocks noChangeShapeType="1"/>
              </p:cNvSpPr>
              <p:nvPr/>
            </p:nvSpPr>
            <p:spPr bwMode="auto">
              <a:xfrm>
                <a:off x="2976" y="24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0" name="Line 14"/>
              <p:cNvSpPr>
                <a:spLocks noChangeShapeType="1"/>
              </p:cNvSpPr>
              <p:nvPr/>
            </p:nvSpPr>
            <p:spPr bwMode="auto">
              <a:xfrm flipH="1">
                <a:off x="336" y="432"/>
                <a:ext cx="26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1" name="Line 15"/>
              <p:cNvSpPr>
                <a:spLocks noChangeShapeType="1"/>
              </p:cNvSpPr>
              <p:nvPr/>
            </p:nvSpPr>
            <p:spPr bwMode="auto">
              <a:xfrm>
                <a:off x="336" y="43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2" name="Line 16"/>
              <p:cNvSpPr>
                <a:spLocks noChangeShapeType="1"/>
              </p:cNvSpPr>
              <p:nvPr/>
            </p:nvSpPr>
            <p:spPr bwMode="auto">
              <a:xfrm>
                <a:off x="336" y="720"/>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3" name="Line 17"/>
              <p:cNvSpPr>
                <a:spLocks noChangeShapeType="1"/>
              </p:cNvSpPr>
              <p:nvPr/>
            </p:nvSpPr>
            <p:spPr bwMode="auto">
              <a:xfrm>
                <a:off x="2160" y="720"/>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4" name="Line 18"/>
              <p:cNvSpPr>
                <a:spLocks noChangeShapeType="1"/>
              </p:cNvSpPr>
              <p:nvPr/>
            </p:nvSpPr>
            <p:spPr bwMode="auto">
              <a:xfrm>
                <a:off x="2976" y="816"/>
                <a:ext cx="0" cy="144"/>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5" name="Line 19"/>
              <p:cNvSpPr>
                <a:spLocks noChangeShapeType="1"/>
              </p:cNvSpPr>
              <p:nvPr/>
            </p:nvSpPr>
            <p:spPr bwMode="auto">
              <a:xfrm flipH="1">
                <a:off x="288" y="960"/>
                <a:ext cx="268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6" name="Line 20"/>
              <p:cNvSpPr>
                <a:spLocks noChangeShapeType="1"/>
              </p:cNvSpPr>
              <p:nvPr/>
            </p:nvSpPr>
            <p:spPr bwMode="auto">
              <a:xfrm>
                <a:off x="288" y="960"/>
                <a:ext cx="0" cy="14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7" name="Line 21"/>
              <p:cNvSpPr>
                <a:spLocks noChangeShapeType="1"/>
              </p:cNvSpPr>
              <p:nvPr/>
            </p:nvSpPr>
            <p:spPr bwMode="auto">
              <a:xfrm>
                <a:off x="288" y="1104"/>
                <a:ext cx="384"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8" name="Line 22"/>
              <p:cNvSpPr>
                <a:spLocks noChangeShapeType="1"/>
              </p:cNvSpPr>
              <p:nvPr/>
            </p:nvSpPr>
            <p:spPr bwMode="auto">
              <a:xfrm>
                <a:off x="2112" y="1200"/>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9" name="Line 23"/>
              <p:cNvSpPr>
                <a:spLocks noChangeShapeType="1"/>
              </p:cNvSpPr>
              <p:nvPr/>
            </p:nvSpPr>
            <p:spPr bwMode="auto">
              <a:xfrm>
                <a:off x="2928" y="129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00" name="Line 24"/>
              <p:cNvSpPr>
                <a:spLocks noChangeShapeType="1"/>
              </p:cNvSpPr>
              <p:nvPr/>
            </p:nvSpPr>
            <p:spPr bwMode="auto">
              <a:xfrm flipH="1">
                <a:off x="240" y="1536"/>
                <a:ext cx="26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1" name="Line 25"/>
              <p:cNvSpPr>
                <a:spLocks noChangeShapeType="1"/>
              </p:cNvSpPr>
              <p:nvPr/>
            </p:nvSpPr>
            <p:spPr bwMode="auto">
              <a:xfrm flipV="1">
                <a:off x="240" y="124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2" name="Line 26"/>
              <p:cNvSpPr>
                <a:spLocks noChangeShapeType="1"/>
              </p:cNvSpPr>
              <p:nvPr/>
            </p:nvSpPr>
            <p:spPr bwMode="auto">
              <a:xfrm>
                <a:off x="240" y="1248"/>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03" name="Line 27"/>
              <p:cNvSpPr>
                <a:spLocks noChangeShapeType="1"/>
              </p:cNvSpPr>
              <p:nvPr/>
            </p:nvSpPr>
            <p:spPr bwMode="auto">
              <a:xfrm>
                <a:off x="3312" y="120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04" name="Line 28"/>
              <p:cNvSpPr>
                <a:spLocks noChangeShapeType="1"/>
              </p:cNvSpPr>
              <p:nvPr/>
            </p:nvSpPr>
            <p:spPr bwMode="auto">
              <a:xfrm>
                <a:off x="3312" y="9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05" name="Line 29"/>
              <p:cNvSpPr>
                <a:spLocks noChangeShapeType="1"/>
              </p:cNvSpPr>
              <p:nvPr/>
            </p:nvSpPr>
            <p:spPr bwMode="auto">
              <a:xfrm>
                <a:off x="3360" y="67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8378" name="Text Box 30"/>
            <p:cNvSpPr txBox="1">
              <a:spLocks noChangeArrowheads="1"/>
            </p:cNvSpPr>
            <p:nvPr/>
          </p:nvSpPr>
          <p:spPr bwMode="auto">
            <a:xfrm>
              <a:off x="3696" y="0"/>
              <a:ext cx="48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ea typeface="楷体_GB2312" pitchFamily="1" charset="-122"/>
                </a:rPr>
                <a:t>完成</a:t>
              </a:r>
            </a:p>
          </p:txBody>
        </p:sp>
        <p:sp>
          <p:nvSpPr>
            <p:cNvPr id="58379" name="Text Box 31"/>
            <p:cNvSpPr txBox="1">
              <a:spLocks noChangeArrowheads="1"/>
            </p:cNvSpPr>
            <p:nvPr/>
          </p:nvSpPr>
          <p:spPr bwMode="auto">
            <a:xfrm>
              <a:off x="3696" y="576"/>
              <a:ext cx="48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ea typeface="楷体_GB2312" pitchFamily="1" charset="-122"/>
                </a:rPr>
                <a:t>完成</a:t>
              </a:r>
            </a:p>
          </p:txBody>
        </p:sp>
        <p:sp>
          <p:nvSpPr>
            <p:cNvPr id="58380" name="Text Box 32"/>
            <p:cNvSpPr txBox="1">
              <a:spLocks noChangeArrowheads="1"/>
            </p:cNvSpPr>
            <p:nvPr/>
          </p:nvSpPr>
          <p:spPr bwMode="auto">
            <a:xfrm>
              <a:off x="3696" y="1104"/>
              <a:ext cx="48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ea typeface="楷体_GB2312" pitchFamily="1" charset="-122"/>
                </a:rPr>
                <a:t>完成</a:t>
              </a:r>
            </a:p>
          </p:txBody>
        </p:sp>
      </p:grpSp>
      <p:sp>
        <p:nvSpPr>
          <p:cNvPr id="53281" name="Text Box 33"/>
          <p:cNvSpPr txBox="1">
            <a:spLocks noChangeArrowheads="1"/>
          </p:cNvSpPr>
          <p:nvPr/>
        </p:nvSpPr>
        <p:spPr bwMode="auto">
          <a:xfrm>
            <a:off x="5940425" y="2133600"/>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a:solidFill>
                  <a:srgbClr val="FF0000"/>
                </a:solidFill>
                <a:latin typeface="楷体_GB2312" pitchFamily="1" charset="-122"/>
                <a:ea typeface="楷体_GB2312" pitchFamily="1" charset="-122"/>
              </a:rPr>
              <a:t>时间片完</a:t>
            </a:r>
          </a:p>
        </p:txBody>
      </p:sp>
      <p:sp>
        <p:nvSpPr>
          <p:cNvPr id="53283" name="Text Box 35"/>
          <p:cNvSpPr txBox="1">
            <a:spLocks noChangeArrowheads="1"/>
          </p:cNvSpPr>
          <p:nvPr/>
        </p:nvSpPr>
        <p:spPr bwMode="auto">
          <a:xfrm>
            <a:off x="5867400" y="4797425"/>
            <a:ext cx="1584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spcBef>
                <a:spcPct val="50000"/>
              </a:spcBef>
            </a:pPr>
            <a:r>
              <a:rPr lang="zh-CN" altLang="en-US" b="1">
                <a:solidFill>
                  <a:srgbClr val="FF0000"/>
                </a:solidFill>
                <a:latin typeface="楷体_GB2312" pitchFamily="1" charset="-122"/>
                <a:ea typeface="楷体_GB2312" pitchFamily="1" charset="-122"/>
              </a:rPr>
              <a:t>时间片到或被抢占</a:t>
            </a:r>
          </a:p>
        </p:txBody>
      </p:sp>
      <p:sp>
        <p:nvSpPr>
          <p:cNvPr id="53286" name="Text Box 38"/>
          <p:cNvSpPr txBox="1">
            <a:spLocks noChangeArrowheads="1"/>
          </p:cNvSpPr>
          <p:nvPr/>
        </p:nvSpPr>
        <p:spPr bwMode="auto">
          <a:xfrm>
            <a:off x="5940425" y="3429000"/>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a:solidFill>
                  <a:srgbClr val="FF0000"/>
                </a:solidFill>
                <a:latin typeface="楷体_GB2312" pitchFamily="1" charset="-122"/>
                <a:ea typeface="楷体_GB2312" pitchFamily="1" charset="-122"/>
              </a:rPr>
              <a:t>时间片完</a:t>
            </a:r>
          </a:p>
        </p:txBody>
      </p:sp>
      <p:sp>
        <p:nvSpPr>
          <p:cNvPr id="53287" name="Text Box 39"/>
          <p:cNvSpPr txBox="1">
            <a:spLocks noChangeArrowheads="1"/>
          </p:cNvSpPr>
          <p:nvPr/>
        </p:nvSpPr>
        <p:spPr bwMode="auto">
          <a:xfrm>
            <a:off x="395288" y="1412875"/>
            <a:ext cx="1512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a:solidFill>
                  <a:srgbClr val="FF0000"/>
                </a:solidFill>
                <a:latin typeface="楷体_GB2312" pitchFamily="1" charset="-122"/>
                <a:ea typeface="楷体_GB2312" pitchFamily="1" charset="-122"/>
              </a:rPr>
              <a:t>新进程</a:t>
            </a:r>
          </a:p>
        </p:txBody>
      </p:sp>
      <p:sp>
        <p:nvSpPr>
          <p:cNvPr id="53288" name="Text Box 40"/>
          <p:cNvSpPr txBox="1">
            <a:spLocks noChangeArrowheads="1"/>
          </p:cNvSpPr>
          <p:nvPr/>
        </p:nvSpPr>
        <p:spPr bwMode="auto">
          <a:xfrm>
            <a:off x="250825" y="5661025"/>
            <a:ext cx="8281988"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楷体_GB2312" pitchFamily="1" charset="-122"/>
                <a:ea typeface="楷体_GB2312" pitchFamily="1" charset="-122"/>
              </a:rPr>
              <a:t>注：</a:t>
            </a:r>
            <a:r>
              <a:rPr lang="en-US" altLang="zh-CN" b="1">
                <a:latin typeface="楷体_GB2312" pitchFamily="1" charset="-122"/>
                <a:ea typeface="楷体_GB2312" pitchFamily="1" charset="-122"/>
              </a:rPr>
              <a:t>1</a:t>
            </a:r>
            <a:r>
              <a:rPr lang="zh-CN" altLang="en-US" b="1">
                <a:latin typeface="楷体_GB2312" pitchFamily="1" charset="-122"/>
                <a:ea typeface="楷体_GB2312" pitchFamily="1" charset="-122"/>
              </a:rPr>
              <a:t>、各就绪队列</a:t>
            </a:r>
            <a:r>
              <a:rPr lang="zh-CN" altLang="en-US" b="1">
                <a:solidFill>
                  <a:schemeClr val="tx2"/>
                </a:solidFill>
                <a:latin typeface="楷体_GB2312" pitchFamily="1" charset="-122"/>
                <a:ea typeface="楷体_GB2312" pitchFamily="1" charset="-122"/>
              </a:rPr>
              <a:t>优先级</a:t>
            </a:r>
            <a:r>
              <a:rPr lang="zh-CN" altLang="en-US" b="1">
                <a:latin typeface="楷体_GB2312" pitchFamily="1" charset="-122"/>
                <a:ea typeface="楷体_GB2312" pitchFamily="1" charset="-122"/>
              </a:rPr>
              <a:t>递减，</a:t>
            </a:r>
            <a:r>
              <a:rPr lang="zh-CN" altLang="en-US" b="1">
                <a:solidFill>
                  <a:schemeClr val="tx2"/>
                </a:solidFill>
                <a:latin typeface="楷体_GB2312" pitchFamily="1" charset="-122"/>
                <a:ea typeface="楷体_GB2312" pitchFamily="1" charset="-122"/>
              </a:rPr>
              <a:t>时间片</a:t>
            </a:r>
            <a:r>
              <a:rPr lang="zh-CN" altLang="en-US" b="1">
                <a:latin typeface="楷体_GB2312" pitchFamily="1" charset="-122"/>
                <a:ea typeface="楷体_GB2312" pitchFamily="1" charset="-122"/>
              </a:rPr>
              <a:t>递增；</a:t>
            </a:r>
          </a:p>
          <a:p>
            <a:pPr eaLnBrk="1" hangingPunct="1">
              <a:spcBef>
                <a:spcPct val="50000"/>
              </a:spcBef>
            </a:pPr>
            <a:r>
              <a:rPr lang="zh-CN" altLang="en-US" b="1">
                <a:latin typeface="楷体_GB2312" pitchFamily="1" charset="-122"/>
                <a:ea typeface="楷体_GB2312" pitchFamily="1" charset="-122"/>
              </a:rPr>
              <a:t>    </a:t>
            </a:r>
            <a:r>
              <a:rPr lang="en-US" altLang="zh-CN" b="1">
                <a:latin typeface="楷体_GB2312" pitchFamily="1" charset="-122"/>
                <a:ea typeface="楷体_GB2312" pitchFamily="1" charset="-122"/>
              </a:rPr>
              <a:t>2</a:t>
            </a:r>
            <a:r>
              <a:rPr lang="zh-CN" altLang="en-US" b="1">
                <a:latin typeface="楷体_GB2312" pitchFamily="1" charset="-122"/>
                <a:ea typeface="楷体_GB2312" pitchFamily="1" charset="-122"/>
              </a:rPr>
              <a:t>、调度时，队列</a:t>
            </a:r>
            <a:r>
              <a:rPr lang="en-US" altLang="zh-CN" b="1">
                <a:latin typeface="楷体_GB2312" pitchFamily="1" charset="-122"/>
                <a:ea typeface="楷体_GB2312" pitchFamily="1" charset="-122"/>
              </a:rPr>
              <a:t>n</a:t>
            </a:r>
            <a:r>
              <a:rPr lang="zh-CN" altLang="en-US" b="1">
                <a:latin typeface="楷体_GB2312" pitchFamily="1" charset="-122"/>
                <a:ea typeface="楷体_GB2312" pitchFamily="1" charset="-122"/>
              </a:rPr>
              <a:t>采用</a:t>
            </a:r>
            <a:r>
              <a:rPr lang="en-US" altLang="zh-CN" b="1">
                <a:latin typeface="楷体_GB2312" pitchFamily="1" charset="-122"/>
                <a:ea typeface="楷体_GB2312" pitchFamily="1" charset="-122"/>
              </a:rPr>
              <a:t>RR</a:t>
            </a:r>
            <a:r>
              <a:rPr lang="zh-CN" altLang="en-US" b="1">
                <a:latin typeface="楷体_GB2312" pitchFamily="1" charset="-122"/>
                <a:ea typeface="楷体_GB2312" pitchFamily="1" charset="-122"/>
              </a:rPr>
              <a:t>，其它的采用</a:t>
            </a:r>
            <a:r>
              <a:rPr lang="en-US" altLang="zh-CN" b="1">
                <a:latin typeface="楷体_GB2312" pitchFamily="1" charset="-122"/>
                <a:ea typeface="楷体_GB2312" pitchFamily="1" charset="-122"/>
              </a:rPr>
              <a:t>FCFS</a:t>
            </a:r>
            <a:r>
              <a:rPr lang="zh-CN" altLang="en-US" b="1">
                <a:latin typeface="楷体_GB2312" pitchFamily="1" charset="-122"/>
                <a:ea typeface="楷体_GB2312" pitchFamily="1"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87"/>
                                        </p:tgtEl>
                                        <p:attrNameLst>
                                          <p:attrName>style.visibility</p:attrName>
                                        </p:attrNameLst>
                                      </p:cBhvr>
                                      <p:to>
                                        <p:strVal val="visible"/>
                                      </p:to>
                                    </p:set>
                                    <p:anim calcmode="lin" valueType="num">
                                      <p:cBhvr additive="base">
                                        <p:cTn id="7" dur="500" fill="hold"/>
                                        <p:tgtEl>
                                          <p:spTgt spid="53287"/>
                                        </p:tgtEl>
                                        <p:attrNameLst>
                                          <p:attrName>ppt_x</p:attrName>
                                        </p:attrNameLst>
                                      </p:cBhvr>
                                      <p:tavLst>
                                        <p:tav tm="0">
                                          <p:val>
                                            <p:strVal val="0-#ppt_w/2"/>
                                          </p:val>
                                        </p:tav>
                                        <p:tav tm="100000">
                                          <p:val>
                                            <p:strVal val="#ppt_x"/>
                                          </p:val>
                                        </p:tav>
                                      </p:tavLst>
                                    </p:anim>
                                    <p:anim calcmode="lin" valueType="num">
                                      <p:cBhvr additive="base">
                                        <p:cTn id="8" dur="500" fill="hold"/>
                                        <p:tgtEl>
                                          <p:spTgt spid="532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3281"/>
                                        </p:tgtEl>
                                        <p:attrNameLst>
                                          <p:attrName>style.visibility</p:attrName>
                                        </p:attrNameLst>
                                      </p:cBhvr>
                                      <p:to>
                                        <p:strVal val="visible"/>
                                      </p:to>
                                    </p:set>
                                    <p:anim calcmode="lin" valueType="num">
                                      <p:cBhvr additive="base">
                                        <p:cTn id="13" dur="500" fill="hold"/>
                                        <p:tgtEl>
                                          <p:spTgt spid="53281"/>
                                        </p:tgtEl>
                                        <p:attrNameLst>
                                          <p:attrName>ppt_x</p:attrName>
                                        </p:attrNameLst>
                                      </p:cBhvr>
                                      <p:tavLst>
                                        <p:tav tm="0">
                                          <p:val>
                                            <p:strVal val="1+#ppt_w/2"/>
                                          </p:val>
                                        </p:tav>
                                        <p:tav tm="100000">
                                          <p:val>
                                            <p:strVal val="#ppt_x"/>
                                          </p:val>
                                        </p:tav>
                                      </p:tavLst>
                                    </p:anim>
                                    <p:anim calcmode="lin" valueType="num">
                                      <p:cBhvr additive="base">
                                        <p:cTn id="14" dur="500" fill="hold"/>
                                        <p:tgtEl>
                                          <p:spTgt spid="532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3286"/>
                                        </p:tgtEl>
                                        <p:attrNameLst>
                                          <p:attrName>style.visibility</p:attrName>
                                        </p:attrNameLst>
                                      </p:cBhvr>
                                      <p:to>
                                        <p:strVal val="visible"/>
                                      </p:to>
                                    </p:set>
                                    <p:anim calcmode="lin" valueType="num">
                                      <p:cBhvr additive="base">
                                        <p:cTn id="19" dur="500" fill="hold"/>
                                        <p:tgtEl>
                                          <p:spTgt spid="53286"/>
                                        </p:tgtEl>
                                        <p:attrNameLst>
                                          <p:attrName>ppt_x</p:attrName>
                                        </p:attrNameLst>
                                      </p:cBhvr>
                                      <p:tavLst>
                                        <p:tav tm="0">
                                          <p:val>
                                            <p:strVal val="1+#ppt_w/2"/>
                                          </p:val>
                                        </p:tav>
                                        <p:tav tm="100000">
                                          <p:val>
                                            <p:strVal val="#ppt_x"/>
                                          </p:val>
                                        </p:tav>
                                      </p:tavLst>
                                    </p:anim>
                                    <p:anim calcmode="lin" valueType="num">
                                      <p:cBhvr additive="base">
                                        <p:cTn id="20" dur="500" fill="hold"/>
                                        <p:tgtEl>
                                          <p:spTgt spid="5328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3283"/>
                                        </p:tgtEl>
                                        <p:attrNameLst>
                                          <p:attrName>style.visibility</p:attrName>
                                        </p:attrNameLst>
                                      </p:cBhvr>
                                      <p:to>
                                        <p:strVal val="visible"/>
                                      </p:to>
                                    </p:set>
                                    <p:anim calcmode="lin" valueType="num">
                                      <p:cBhvr additive="base">
                                        <p:cTn id="25" dur="500" fill="hold"/>
                                        <p:tgtEl>
                                          <p:spTgt spid="53283"/>
                                        </p:tgtEl>
                                        <p:attrNameLst>
                                          <p:attrName>ppt_x</p:attrName>
                                        </p:attrNameLst>
                                      </p:cBhvr>
                                      <p:tavLst>
                                        <p:tav tm="0">
                                          <p:val>
                                            <p:strVal val="1+#ppt_w/2"/>
                                          </p:val>
                                        </p:tav>
                                        <p:tav tm="100000">
                                          <p:val>
                                            <p:strVal val="#ppt_x"/>
                                          </p:val>
                                        </p:tav>
                                      </p:tavLst>
                                    </p:anim>
                                    <p:anim calcmode="lin" valueType="num">
                                      <p:cBhvr additive="base">
                                        <p:cTn id="26" dur="500" fill="hold"/>
                                        <p:tgtEl>
                                          <p:spTgt spid="5328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3288"/>
                                        </p:tgtEl>
                                        <p:attrNameLst>
                                          <p:attrName>style.visibility</p:attrName>
                                        </p:attrNameLst>
                                      </p:cBhvr>
                                      <p:to>
                                        <p:strVal val="visible"/>
                                      </p:to>
                                    </p:set>
                                    <p:animEffect transition="in" filter="blinds(horizontal)">
                                      <p:cBhvr>
                                        <p:cTn id="31" dur="500"/>
                                        <p:tgtEl>
                                          <p:spTgt spid="53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81" grpId="0"/>
      <p:bldP spid="53283" grpId="0"/>
      <p:bldP spid="53286" grpId="0"/>
      <p:bldP spid="53287" grpId="0"/>
      <p:bldP spid="5328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143000" y="366713"/>
            <a:ext cx="7100888" cy="685800"/>
          </a:xfrm>
        </p:spPr>
        <p:txBody>
          <a:bodyPr/>
          <a:lstStyle/>
          <a:p>
            <a:pPr eaLnBrk="1" hangingPunct="1"/>
            <a:r>
              <a:rPr lang="zh-CN" altLang="en-US" sz="3200" smtClean="0"/>
              <a:t>六、多级反馈队列调度算法</a:t>
            </a:r>
          </a:p>
        </p:txBody>
      </p:sp>
      <p:sp>
        <p:nvSpPr>
          <p:cNvPr id="59395" name="Rectangle 3"/>
          <p:cNvSpPr>
            <a:spLocks noGrp="1" noChangeArrowheads="1"/>
          </p:cNvSpPr>
          <p:nvPr>
            <p:ph idx="1"/>
          </p:nvPr>
        </p:nvSpPr>
        <p:spPr/>
        <p:txBody>
          <a:bodyPr/>
          <a:lstStyle/>
          <a:p>
            <a:pPr marL="609600" indent="-609600" eaLnBrk="1" hangingPunct="1"/>
            <a:r>
              <a:rPr lang="zh-CN" altLang="en-US" smtClean="0"/>
              <a:t>多级反馈队列调度算法的性能</a:t>
            </a:r>
          </a:p>
          <a:p>
            <a:pPr marL="1066800" lvl="1" indent="-609600" eaLnBrk="1" hangingPunct="1"/>
            <a:r>
              <a:rPr lang="zh-CN" altLang="en-US" smtClean="0"/>
              <a:t>多级反馈队列调度算法具有较好的性能，能很好地满足各种类型用户的需要。</a:t>
            </a:r>
          </a:p>
          <a:p>
            <a:pPr marL="1066800" lvl="1" indent="-609600" eaLnBrk="1" hangingPunct="1">
              <a:buFont typeface="Wingdings" panose="05000000000000000000" pitchFamily="2" charset="2"/>
              <a:buAutoNum type="arabicPeriod"/>
            </a:pPr>
            <a:r>
              <a:rPr lang="zh-CN" altLang="en-US" smtClean="0"/>
              <a:t>终端型作业用户。</a:t>
            </a:r>
          </a:p>
          <a:p>
            <a:pPr marL="1066800" lvl="1" indent="-609600" eaLnBrk="1" hangingPunct="1">
              <a:buFont typeface="Wingdings" panose="05000000000000000000" pitchFamily="2" charset="2"/>
              <a:buAutoNum type="arabicPeriod"/>
            </a:pPr>
            <a:r>
              <a:rPr lang="zh-CN" altLang="en-US" smtClean="0"/>
              <a:t>短批处理作业用户。</a:t>
            </a:r>
          </a:p>
          <a:p>
            <a:pPr marL="1066800" lvl="1" indent="-609600" eaLnBrk="1" hangingPunct="1">
              <a:buFont typeface="Wingdings" panose="05000000000000000000" pitchFamily="2" charset="2"/>
              <a:buAutoNum type="arabicPeriod"/>
            </a:pPr>
            <a:r>
              <a:rPr lang="zh-CN" altLang="en-US" smtClean="0"/>
              <a:t>长批处理作业用户。</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t>作业</a:t>
            </a:r>
            <a:endParaRPr lang="en-US" altLang="zh-CN" smtClean="0"/>
          </a:p>
        </p:txBody>
      </p:sp>
      <p:sp>
        <p:nvSpPr>
          <p:cNvPr id="60419" name="Rectangle 3"/>
          <p:cNvSpPr>
            <a:spLocks noGrp="1" noChangeArrowheads="1"/>
          </p:cNvSpPr>
          <p:nvPr>
            <p:ph idx="1"/>
          </p:nvPr>
        </p:nvSpPr>
        <p:spPr/>
        <p:txBody>
          <a:bodyPr/>
          <a:lstStyle/>
          <a:p>
            <a:pPr eaLnBrk="1" hangingPunct="1"/>
            <a:r>
              <a:rPr lang="zh-CN" altLang="en-US" smtClean="0"/>
              <a:t>总结对比各调度算法。包括优缺点，适用范围等。（电子版文档，表格形式）</a:t>
            </a:r>
          </a:p>
          <a:p>
            <a:pPr eaLnBrk="1" hangingPunct="1"/>
            <a:endParaRPr lang="zh-CN" altLang="en-US"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z="3200" smtClean="0"/>
              <a:t>实验一   模拟实现处理机调度</a:t>
            </a:r>
          </a:p>
        </p:txBody>
      </p:sp>
      <p:graphicFrame>
        <p:nvGraphicFramePr>
          <p:cNvPr id="50179" name="表格占位符 50178"/>
          <p:cNvGraphicFramePr>
            <a:graphicFrameLocks noGrp="1"/>
          </p:cNvGraphicFramePr>
          <p:nvPr>
            <p:ph type="tbl" idx="1"/>
          </p:nvPr>
        </p:nvGraphicFramePr>
        <p:xfrm>
          <a:off x="179388" y="1522413"/>
          <a:ext cx="8775700" cy="3348037"/>
        </p:xfrm>
        <a:graphic>
          <a:graphicData uri="http://schemas.openxmlformats.org/drawingml/2006/table">
            <a:tbl>
              <a:tblPr/>
              <a:tblGrid>
                <a:gridCol w="1728787"/>
                <a:gridCol w="5256213"/>
                <a:gridCol w="1790700"/>
              </a:tblGrid>
              <a:tr h="1306513">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Char char="•"/>
                        <a:tabLst/>
                      </a:pPr>
                      <a:r>
                        <a:rPr kumimoji="0"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1" charset="-122"/>
                        </a:rPr>
                        <a:t>实验名称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1" charset="-122"/>
                        </a:rPr>
                        <a:t>实验内容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1" charset="-122"/>
                        </a:rPr>
                        <a:t>实验学时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41525">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Char char="•"/>
                        <a:tabLst/>
                      </a:pPr>
                      <a:r>
                        <a:rPr kumimoji="0"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1" charset="-122"/>
                        </a:rPr>
                        <a:t>模拟处理机调度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Char char="•"/>
                        <a:tabLst/>
                      </a:pPr>
                      <a:r>
                        <a:rPr kumimoji="0"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1" charset="-122"/>
                        </a:rPr>
                        <a:t>要求使用先进先出（</a:t>
                      </a:r>
                      <a:r>
                        <a:rPr kumimoji="0" lang="en-US" altLang="zh-CN" sz="3200" b="1" i="0" u="none" strike="noStrike" cap="none" normalizeH="0" baseline="0" smtClean="0">
                          <a:ln>
                            <a:noFill/>
                          </a:ln>
                          <a:solidFill>
                            <a:schemeClr val="tx1"/>
                          </a:solidFill>
                          <a:effectLst/>
                          <a:latin typeface="Times New Roman" panose="02020603050405020304" pitchFamily="18" charset="0"/>
                          <a:ea typeface="楷体_GB2312" pitchFamily="1" charset="-122"/>
                        </a:rPr>
                        <a:t>FCFS</a:t>
                      </a:r>
                      <a:r>
                        <a:rPr kumimoji="0"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1" charset="-122"/>
                        </a:rPr>
                        <a:t>）调度算法或最短作业优先（</a:t>
                      </a:r>
                      <a:r>
                        <a:rPr kumimoji="0" lang="en-US" altLang="zh-CN" sz="3200" b="1" i="0" u="none" strike="noStrike" cap="none" normalizeH="0" baseline="0" smtClean="0">
                          <a:ln>
                            <a:noFill/>
                          </a:ln>
                          <a:solidFill>
                            <a:schemeClr val="tx1"/>
                          </a:solidFill>
                          <a:effectLst/>
                          <a:latin typeface="Times New Roman" panose="02020603050405020304" pitchFamily="18" charset="0"/>
                          <a:ea typeface="楷体_GB2312" pitchFamily="1" charset="-122"/>
                        </a:rPr>
                        <a:t>SJF</a:t>
                      </a:r>
                      <a:r>
                        <a:rPr kumimoji="0"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1" charset="-122"/>
                        </a:rPr>
                        <a:t>）调度算法模拟实现</a:t>
                      </a:r>
                      <a:r>
                        <a:rPr kumimoji="0" lang="en-US" altLang="zh-CN" sz="3200" b="1" i="0" u="none" strike="noStrike" cap="none" normalizeH="0" baseline="0" smtClean="0">
                          <a:ln>
                            <a:noFill/>
                          </a:ln>
                          <a:solidFill>
                            <a:schemeClr val="tx1"/>
                          </a:solidFill>
                          <a:effectLst/>
                          <a:latin typeface="Times New Roman" panose="02020603050405020304" pitchFamily="18" charset="0"/>
                          <a:ea typeface="楷体_GB2312" pitchFamily="1" charset="-122"/>
                        </a:rPr>
                        <a:t>OS</a:t>
                      </a:r>
                      <a:r>
                        <a:rPr kumimoji="0"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1" charset="-122"/>
                        </a:rPr>
                        <a:t>对处理器调度的方法。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100000"/>
                        <a:defRPr sz="2800" b="1">
                          <a:solidFill>
                            <a:schemeClr val="tx1"/>
                          </a:solidFill>
                          <a:latin typeface="Times New Roman" panose="02020603050405020304" pitchFamily="18" charset="0"/>
                          <a:ea typeface="楷体_GB2312" pitchFamily="1" charset="-122"/>
                        </a:defRPr>
                      </a:lvl1pPr>
                      <a:lvl2pPr marL="742950" indent="-285750" eaLnBrk="0" hangingPunct="0">
                        <a:spcBef>
                          <a:spcPct val="20000"/>
                        </a:spcBef>
                        <a:buClr>
                          <a:schemeClr val="accent1"/>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2pPr>
                      <a:lvl3pPr marL="1143000" indent="-228600" eaLnBrk="0" hangingPunct="0">
                        <a:spcBef>
                          <a:spcPct val="20000"/>
                        </a:spcBef>
                        <a:buClr>
                          <a:schemeClr val="tx2"/>
                        </a:buClr>
                        <a:buSzPct val="80000"/>
                        <a:buFont typeface="Wingdings" panose="05000000000000000000" pitchFamily="2" charset="2"/>
                        <a:defRPr sz="2800" b="1">
                          <a:solidFill>
                            <a:schemeClr val="tx1"/>
                          </a:solidFill>
                          <a:latin typeface="Times New Roman" panose="02020603050405020304" pitchFamily="18" charset="0"/>
                          <a:ea typeface="楷体_GB2312" pitchFamily="1" charset="-122"/>
                        </a:defRPr>
                      </a:lvl3pPr>
                      <a:lvl4pPr marL="1600200" indent="-228600" eaLnBrk="0" hangingPunct="0">
                        <a:spcBef>
                          <a:spcPct val="20000"/>
                        </a:spcBef>
                        <a:buClr>
                          <a:schemeClr val="accent2"/>
                        </a:buClr>
                        <a:buSzPct val="55000"/>
                        <a:buFont typeface="Wingdings" panose="05000000000000000000" pitchFamily="2" charset="2"/>
                        <a:defRPr sz="2400" b="1">
                          <a:solidFill>
                            <a:schemeClr val="tx1"/>
                          </a:solidFill>
                          <a:latin typeface="Times New Roman" panose="02020603050405020304" pitchFamily="18" charset="0"/>
                          <a:ea typeface="楷体_GB2312" pitchFamily="1"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anose="02020603050405020304" pitchFamily="18" charset="0"/>
                          <a:ea typeface="楷体_GB2312" pitchFamily="1" charset="-122"/>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z="3200" smtClean="0"/>
              <a:t>实验一  模拟实现处理器调度</a:t>
            </a:r>
          </a:p>
        </p:txBody>
      </p:sp>
      <p:sp>
        <p:nvSpPr>
          <p:cNvPr id="62467" name="Rectangle 3"/>
          <p:cNvSpPr>
            <a:spLocks noGrp="1" noChangeArrowheads="1"/>
          </p:cNvSpPr>
          <p:nvPr>
            <p:ph idx="1"/>
          </p:nvPr>
        </p:nvSpPr>
        <p:spPr>
          <a:xfrm>
            <a:off x="228600" y="1219200"/>
            <a:ext cx="8610600" cy="5378450"/>
          </a:xfrm>
        </p:spPr>
        <p:txBody>
          <a:bodyPr/>
          <a:lstStyle/>
          <a:p>
            <a:pPr eaLnBrk="1" hangingPunct="1">
              <a:lnSpc>
                <a:spcPct val="90000"/>
              </a:lnSpc>
            </a:pPr>
            <a:r>
              <a:rPr lang="zh-CN" altLang="en-US" sz="2400" smtClean="0"/>
              <a:t>例：设有</a:t>
            </a:r>
            <a:r>
              <a:rPr lang="en-US" altLang="zh-CN" sz="2400" smtClean="0"/>
              <a:t>4</a:t>
            </a:r>
            <a:r>
              <a:rPr lang="zh-CN" altLang="en-US" sz="2400" smtClean="0"/>
              <a:t>道作业，它们的提交时间及执行时间如表所示。在单道程序环境下，写出采用</a:t>
            </a:r>
            <a:r>
              <a:rPr lang="en-US" altLang="zh-CN" sz="2400" smtClean="0"/>
              <a:t>FCFS</a:t>
            </a:r>
            <a:r>
              <a:rPr lang="zh-CN" altLang="en-US" sz="2400" smtClean="0"/>
              <a:t>和</a:t>
            </a:r>
            <a:r>
              <a:rPr lang="en-US" altLang="zh-CN" sz="2400" smtClean="0"/>
              <a:t>SJF</a:t>
            </a:r>
            <a:r>
              <a:rPr lang="zh-CN" altLang="en-US" sz="2400" smtClean="0"/>
              <a:t>时的作业调度顺序</a:t>
            </a:r>
          </a:p>
          <a:p>
            <a:pPr eaLnBrk="1" hangingPunct="1">
              <a:lnSpc>
                <a:spcPct val="90000"/>
              </a:lnSpc>
            </a:pPr>
            <a:r>
              <a:rPr lang="zh-CN" altLang="en-US" sz="2400" smtClean="0"/>
              <a:t>作业号         提交时间      执行时间 </a:t>
            </a:r>
          </a:p>
          <a:p>
            <a:pPr lvl="1" eaLnBrk="1" hangingPunct="1">
              <a:lnSpc>
                <a:spcPct val="90000"/>
              </a:lnSpc>
              <a:buFont typeface="Wingdings" panose="05000000000000000000" pitchFamily="2" charset="2"/>
              <a:buNone/>
            </a:pPr>
            <a:r>
              <a:rPr lang="en-US" altLang="zh-CN" sz="2400" smtClean="0"/>
              <a:t>1                   10.0               2.0  </a:t>
            </a:r>
          </a:p>
          <a:p>
            <a:pPr lvl="1" eaLnBrk="1" hangingPunct="1">
              <a:lnSpc>
                <a:spcPct val="90000"/>
              </a:lnSpc>
              <a:buFont typeface="Wingdings" panose="05000000000000000000" pitchFamily="2" charset="2"/>
              <a:buNone/>
            </a:pPr>
            <a:r>
              <a:rPr lang="en-US" altLang="zh-CN" sz="2400" smtClean="0"/>
              <a:t>2                   10.2               1.0</a:t>
            </a:r>
          </a:p>
          <a:p>
            <a:pPr lvl="1" eaLnBrk="1" hangingPunct="1">
              <a:lnSpc>
                <a:spcPct val="90000"/>
              </a:lnSpc>
              <a:buFont typeface="Wingdings" panose="05000000000000000000" pitchFamily="2" charset="2"/>
              <a:buNone/>
            </a:pPr>
            <a:r>
              <a:rPr lang="en-US" altLang="zh-CN" sz="2400" smtClean="0"/>
              <a:t>3                   10.4               0.5</a:t>
            </a:r>
          </a:p>
          <a:p>
            <a:pPr lvl="1" eaLnBrk="1" hangingPunct="1">
              <a:lnSpc>
                <a:spcPct val="90000"/>
              </a:lnSpc>
              <a:buFont typeface="Wingdings" panose="05000000000000000000" pitchFamily="2" charset="2"/>
              <a:buNone/>
            </a:pPr>
            <a:r>
              <a:rPr lang="en-US" altLang="zh-CN" sz="2400" smtClean="0"/>
              <a:t>4                   10.5               0.3</a:t>
            </a:r>
          </a:p>
          <a:p>
            <a:pPr eaLnBrk="1" hangingPunct="1">
              <a:lnSpc>
                <a:spcPct val="90000"/>
              </a:lnSpc>
            </a:pPr>
            <a:r>
              <a:rPr lang="zh-CN" altLang="en-US" sz="2400" smtClean="0"/>
              <a:t>解：（</a:t>
            </a:r>
            <a:r>
              <a:rPr lang="en-US" altLang="zh-CN" sz="2400" smtClean="0"/>
              <a:t>1</a:t>
            </a:r>
            <a:r>
              <a:rPr lang="zh-CN" altLang="en-US" sz="2400" smtClean="0"/>
              <a:t>）采用</a:t>
            </a:r>
            <a:r>
              <a:rPr lang="en-US" altLang="zh-CN" sz="2400" smtClean="0"/>
              <a:t>FIFO</a:t>
            </a:r>
            <a:r>
              <a:rPr lang="zh-CN" altLang="en-US" sz="2400" smtClean="0"/>
              <a:t>，作业的调度顺序是：</a:t>
            </a:r>
            <a:r>
              <a:rPr lang="en-US" altLang="zh-CN" sz="2400" smtClean="0"/>
              <a:t>1</a:t>
            </a:r>
            <a:r>
              <a:rPr lang="zh-CN" altLang="en-US" sz="2400" smtClean="0"/>
              <a:t>、</a:t>
            </a:r>
            <a:r>
              <a:rPr lang="en-US" altLang="zh-CN" sz="2400" smtClean="0"/>
              <a:t>2</a:t>
            </a:r>
            <a:r>
              <a:rPr lang="zh-CN" altLang="en-US" sz="2400" smtClean="0"/>
              <a:t>、</a:t>
            </a:r>
            <a:r>
              <a:rPr lang="en-US" altLang="zh-CN" sz="2400" smtClean="0"/>
              <a:t>3</a:t>
            </a:r>
            <a:r>
              <a:rPr lang="zh-CN" altLang="en-US" sz="2400" smtClean="0"/>
              <a:t>、</a:t>
            </a:r>
            <a:r>
              <a:rPr lang="en-US" altLang="zh-CN" sz="2400" smtClean="0"/>
              <a:t>4</a:t>
            </a:r>
            <a:r>
              <a:rPr lang="zh-CN" altLang="en-US" sz="2400" smtClean="0"/>
              <a:t>。</a:t>
            </a:r>
          </a:p>
          <a:p>
            <a:pPr eaLnBrk="1" hangingPunct="1">
              <a:lnSpc>
                <a:spcPct val="90000"/>
              </a:lnSpc>
            </a:pPr>
            <a:r>
              <a:rPr lang="zh-CN" altLang="en-US" sz="2400" smtClean="0"/>
              <a:t>（</a:t>
            </a:r>
            <a:r>
              <a:rPr lang="en-US" altLang="zh-CN" sz="2400" smtClean="0"/>
              <a:t>2</a:t>
            </a:r>
            <a:r>
              <a:rPr lang="zh-CN" altLang="en-US" sz="2400" smtClean="0"/>
              <a:t>）采用</a:t>
            </a:r>
            <a:r>
              <a:rPr lang="en-US" altLang="zh-CN" sz="2400" smtClean="0"/>
              <a:t>SJF</a:t>
            </a:r>
            <a:r>
              <a:rPr lang="zh-CN" altLang="en-US" sz="2400" smtClean="0"/>
              <a:t>，作业的调度顺序是：</a:t>
            </a:r>
            <a:r>
              <a:rPr lang="en-US" altLang="zh-CN" sz="2400" smtClean="0"/>
              <a:t>1</a:t>
            </a:r>
            <a:r>
              <a:rPr lang="zh-CN" altLang="en-US" sz="2400" smtClean="0"/>
              <a:t>、</a:t>
            </a:r>
            <a:r>
              <a:rPr lang="en-US" altLang="zh-CN" sz="2400" smtClean="0"/>
              <a:t>4</a:t>
            </a:r>
            <a:r>
              <a:rPr lang="zh-CN" altLang="en-US" sz="2400" smtClean="0"/>
              <a:t>、</a:t>
            </a:r>
            <a:r>
              <a:rPr lang="en-US" altLang="zh-CN" sz="2400" smtClean="0"/>
              <a:t>3</a:t>
            </a:r>
            <a:r>
              <a:rPr lang="zh-CN" altLang="en-US" sz="2400" smtClean="0"/>
              <a:t>、</a:t>
            </a:r>
            <a:r>
              <a:rPr lang="en-US" altLang="zh-CN" sz="2400" smtClean="0"/>
              <a:t>2</a:t>
            </a:r>
            <a:r>
              <a:rPr lang="zh-CN" altLang="en-US" sz="2400" smtClean="0"/>
              <a:t>。</a:t>
            </a:r>
          </a:p>
          <a:p>
            <a:pPr eaLnBrk="1" hangingPunct="1">
              <a:lnSpc>
                <a:spcPct val="90000"/>
              </a:lnSpc>
            </a:pPr>
            <a:r>
              <a:rPr lang="zh-CN" altLang="en-US" sz="2400" smtClean="0"/>
              <a:t>实验要求：仿例输入不少于</a:t>
            </a:r>
            <a:r>
              <a:rPr lang="en-US" altLang="zh-CN" sz="2400" smtClean="0"/>
              <a:t>5</a:t>
            </a:r>
            <a:r>
              <a:rPr lang="zh-CN" altLang="en-US" sz="2400" smtClean="0"/>
              <a:t>个作业的作业号、提交时间和执行时间，按照</a:t>
            </a:r>
            <a:r>
              <a:rPr lang="en-US" altLang="zh-CN" sz="2400" smtClean="0"/>
              <a:t>FCFS</a:t>
            </a:r>
            <a:r>
              <a:rPr lang="zh-CN" altLang="en-US" sz="2400" smtClean="0"/>
              <a:t>算法或</a:t>
            </a:r>
            <a:r>
              <a:rPr lang="en-US" altLang="zh-CN" sz="2400" smtClean="0"/>
              <a:t>SJF</a:t>
            </a:r>
            <a:r>
              <a:rPr lang="zh-CN" altLang="en-US" sz="2400" smtClean="0"/>
              <a:t>算法编写程序，输出调度作业序列。</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3"/>
          <p:cNvSpPr>
            <a:spLocks noGrp="1" noChangeArrowheads="1"/>
          </p:cNvSpPr>
          <p:nvPr>
            <p:ph type="body" idx="4294967295"/>
          </p:nvPr>
        </p:nvSpPr>
        <p:spPr>
          <a:xfrm>
            <a:off x="1071563" y="1571625"/>
            <a:ext cx="7077075" cy="4714875"/>
          </a:xfrm>
          <a:solidFill>
            <a:schemeClr val="bg1"/>
          </a:solidFill>
        </p:spPr>
        <p:txBody>
          <a:bodyPr/>
          <a:lstStyle/>
          <a:p>
            <a:pPr eaLnBrk="1" hangingPunct="1">
              <a:buFont typeface="Wingdings" panose="05000000000000000000" pitchFamily="2" charset="2"/>
              <a:buNone/>
            </a:pPr>
            <a:r>
              <a:rPr lang="en-US" altLang="zh-CN" smtClean="0">
                <a:solidFill>
                  <a:srgbClr val="FF0000"/>
                </a:solidFill>
              </a:rPr>
              <a:t>1.</a:t>
            </a:r>
            <a:r>
              <a:rPr lang="zh-CN" altLang="en-US" smtClean="0">
                <a:solidFill>
                  <a:srgbClr val="FF0000"/>
                </a:solidFill>
              </a:rPr>
              <a:t>实现实时调度的基本条件</a:t>
            </a:r>
          </a:p>
          <a:p>
            <a:pPr eaLnBrk="1" hangingPunct="1">
              <a:spcBef>
                <a:spcPct val="0"/>
              </a:spcBef>
              <a:buSzTx/>
              <a:buFont typeface="Wingdings" panose="05000000000000000000" pitchFamily="2" charset="2"/>
              <a:buNone/>
            </a:pPr>
            <a:r>
              <a:rPr lang="zh-CN" altLang="en-US" smtClean="0">
                <a:solidFill>
                  <a:schemeClr val="hlink"/>
                </a:solidFill>
              </a:rPr>
              <a:t>（</a:t>
            </a:r>
            <a:r>
              <a:rPr lang="en-US" altLang="zh-CN" smtClean="0">
                <a:solidFill>
                  <a:schemeClr val="hlink"/>
                </a:solidFill>
              </a:rPr>
              <a:t>1</a:t>
            </a:r>
            <a:r>
              <a:rPr lang="zh-CN" altLang="en-US" smtClean="0">
                <a:solidFill>
                  <a:schemeClr val="hlink"/>
                </a:solidFill>
              </a:rPr>
              <a:t>）调度信息的要求</a:t>
            </a:r>
          </a:p>
          <a:p>
            <a:pPr lvl="2" eaLnBrk="1" hangingPunct="1">
              <a:lnSpc>
                <a:spcPct val="150000"/>
              </a:lnSpc>
              <a:spcBef>
                <a:spcPct val="0"/>
              </a:spcBef>
              <a:buSzPct val="100000"/>
              <a:buFont typeface="Wingdings" panose="05000000000000000000" pitchFamily="2" charset="2"/>
              <a:buChar char="Ø"/>
            </a:pPr>
            <a:r>
              <a:rPr lang="zh-CN" altLang="en-US" smtClean="0"/>
              <a:t>就绪时间</a:t>
            </a:r>
          </a:p>
          <a:p>
            <a:pPr lvl="2" eaLnBrk="1" hangingPunct="1">
              <a:lnSpc>
                <a:spcPct val="150000"/>
              </a:lnSpc>
              <a:spcBef>
                <a:spcPct val="0"/>
              </a:spcBef>
              <a:buSzPct val="100000"/>
              <a:buFont typeface="Wingdings" panose="05000000000000000000" pitchFamily="2" charset="2"/>
              <a:buChar char="Ø"/>
            </a:pPr>
            <a:r>
              <a:rPr lang="zh-CN" altLang="en-US" smtClean="0"/>
              <a:t>开始截止时间和完成截止时间</a:t>
            </a:r>
          </a:p>
          <a:p>
            <a:pPr lvl="2" eaLnBrk="1" hangingPunct="1">
              <a:lnSpc>
                <a:spcPct val="150000"/>
              </a:lnSpc>
              <a:spcBef>
                <a:spcPct val="0"/>
              </a:spcBef>
              <a:buSzPct val="100000"/>
              <a:buFont typeface="Wingdings" panose="05000000000000000000" pitchFamily="2" charset="2"/>
              <a:buChar char="Ø"/>
            </a:pPr>
            <a:r>
              <a:rPr lang="zh-CN" altLang="en-US" smtClean="0"/>
              <a:t>处理时间</a:t>
            </a:r>
          </a:p>
          <a:p>
            <a:pPr lvl="2" eaLnBrk="1" hangingPunct="1">
              <a:lnSpc>
                <a:spcPct val="150000"/>
              </a:lnSpc>
              <a:spcBef>
                <a:spcPct val="0"/>
              </a:spcBef>
              <a:buSzPct val="100000"/>
              <a:buFont typeface="Wingdings" panose="05000000000000000000" pitchFamily="2" charset="2"/>
              <a:buChar char="Ø"/>
            </a:pPr>
            <a:r>
              <a:rPr lang="zh-CN" altLang="en-US" smtClean="0"/>
              <a:t>资源要求</a:t>
            </a:r>
          </a:p>
          <a:p>
            <a:pPr lvl="2" eaLnBrk="1" hangingPunct="1">
              <a:lnSpc>
                <a:spcPct val="150000"/>
              </a:lnSpc>
              <a:spcBef>
                <a:spcPct val="0"/>
              </a:spcBef>
              <a:buSzPct val="100000"/>
              <a:buFont typeface="Wingdings" panose="05000000000000000000" pitchFamily="2" charset="2"/>
              <a:buChar char="Ø"/>
            </a:pPr>
            <a:r>
              <a:rPr lang="zh-CN" altLang="en-US" smtClean="0"/>
              <a:t>优先级</a:t>
            </a:r>
          </a:p>
        </p:txBody>
      </p:sp>
      <p:sp>
        <p:nvSpPr>
          <p:cNvPr id="63491" name="Rectangle 4"/>
          <p:cNvSpPr>
            <a:spLocks noGrp="1" noChangeArrowheads="1"/>
          </p:cNvSpPr>
          <p:nvPr>
            <p:ph type="title" idx="4294967295"/>
          </p:nvPr>
        </p:nvSpPr>
        <p:spPr/>
        <p:txBody>
          <a:bodyPr/>
          <a:lstStyle/>
          <a:p>
            <a:pPr eaLnBrk="1" hangingPunct="1"/>
            <a:r>
              <a:rPr lang="en-US" altLang="zh-CN" smtClean="0"/>
              <a:t>3.4 </a:t>
            </a:r>
            <a:r>
              <a:rPr lang="zh-CN" altLang="en-US" smtClean="0"/>
              <a:t>实时调度（自学）</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type="body" idx="4294967295"/>
          </p:nvPr>
        </p:nvSpPr>
        <p:spPr>
          <a:xfrm>
            <a:off x="1000125" y="714375"/>
            <a:ext cx="7772400" cy="2643188"/>
          </a:xfrm>
          <a:solidFill>
            <a:srgbClr val="FFFFCC"/>
          </a:solidFill>
          <a:ln>
            <a:solidFill>
              <a:schemeClr val="accent2"/>
            </a:solidFill>
            <a:miter lim="800000"/>
            <a:headEnd/>
            <a:tailEnd/>
          </a:ln>
        </p:spPr>
        <p:txBody>
          <a:bodyPr/>
          <a:lstStyle/>
          <a:p>
            <a:pPr eaLnBrk="1" hangingPunct="1">
              <a:spcBef>
                <a:spcPct val="0"/>
              </a:spcBef>
              <a:buSzTx/>
              <a:buFont typeface="Wingdings" panose="05000000000000000000" pitchFamily="2" charset="2"/>
              <a:buNone/>
            </a:pPr>
            <a:r>
              <a:rPr lang="zh-CN" altLang="en-US" smtClean="0">
                <a:solidFill>
                  <a:schemeClr val="hlink"/>
                </a:solidFill>
              </a:rPr>
              <a:t>（</a:t>
            </a:r>
            <a:r>
              <a:rPr lang="en-US" altLang="zh-CN" smtClean="0">
                <a:solidFill>
                  <a:schemeClr val="hlink"/>
                </a:solidFill>
              </a:rPr>
              <a:t>2</a:t>
            </a:r>
            <a:r>
              <a:rPr lang="zh-CN" altLang="en-US" smtClean="0">
                <a:solidFill>
                  <a:schemeClr val="hlink"/>
                </a:solidFill>
              </a:rPr>
              <a:t>）系统处理能力强</a:t>
            </a:r>
          </a:p>
          <a:p>
            <a:pPr lvl="1" eaLnBrk="1" hangingPunct="1">
              <a:spcBef>
                <a:spcPct val="0"/>
              </a:spcBef>
              <a:buFont typeface="Wingdings" panose="05000000000000000000" pitchFamily="2" charset="2"/>
              <a:buNone/>
            </a:pPr>
            <a:r>
              <a:rPr lang="zh-CN" altLang="en-US" sz="2400" smtClean="0"/>
              <a:t>在</a:t>
            </a:r>
            <a:r>
              <a:rPr lang="en-US" altLang="zh-CN" sz="2400" smtClean="0"/>
              <a:t>n</a:t>
            </a:r>
            <a:r>
              <a:rPr lang="zh-CN" altLang="en-US" sz="2400" smtClean="0"/>
              <a:t>个处理器的情况下，</a:t>
            </a:r>
            <a:r>
              <a:rPr lang="en-US" altLang="zh-CN" sz="2400" smtClean="0"/>
              <a:t>m</a:t>
            </a:r>
            <a:r>
              <a:rPr lang="zh-CN" altLang="en-US" sz="2400" smtClean="0"/>
              <a:t>个周期性实时任务系统能够进行实时调度的条件为：</a:t>
            </a:r>
          </a:p>
          <a:p>
            <a:pPr eaLnBrk="1" hangingPunct="1"/>
            <a:endParaRPr lang="en-US" altLang="zh-CN" smtClean="0"/>
          </a:p>
        </p:txBody>
      </p:sp>
      <p:graphicFrame>
        <p:nvGraphicFramePr>
          <p:cNvPr id="47107" name="对象 47106"/>
          <p:cNvGraphicFramePr>
            <a:graphicFrameLocks noChangeAspect="1"/>
          </p:cNvGraphicFramePr>
          <p:nvPr/>
        </p:nvGraphicFramePr>
        <p:xfrm>
          <a:off x="1928813" y="2071688"/>
          <a:ext cx="2571750" cy="1120775"/>
        </p:xfrm>
        <a:graphic>
          <a:graphicData uri="http://schemas.openxmlformats.org/presentationml/2006/ole">
            <mc:AlternateContent xmlns:mc="http://schemas.openxmlformats.org/markup-compatibility/2006">
              <mc:Choice xmlns:v="urn:schemas-microsoft-com:vml" Requires="v">
                <p:oleObj spid="_x0000_s6154" r:id="rId3" imgW="996656" imgH="434440" progId="Equation.3">
                  <p:embed/>
                </p:oleObj>
              </mc:Choice>
              <mc:Fallback>
                <p:oleObj r:id="rId3" imgW="996656" imgH="434440" progId="Equation.3">
                  <p:embed/>
                  <p:pic>
                    <p:nvPicPr>
                      <p:cNvPr id="0" name="对象 47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2071688"/>
                        <a:ext cx="257175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9" name="Text Box 5"/>
          <p:cNvSpPr txBox="1">
            <a:spLocks noChangeArrowheads="1"/>
          </p:cNvSpPr>
          <p:nvPr/>
        </p:nvSpPr>
        <p:spPr bwMode="auto">
          <a:xfrm>
            <a:off x="5143500" y="2286000"/>
            <a:ext cx="2286000" cy="8223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rPr>
              <a:t>Ci</a:t>
            </a:r>
            <a:r>
              <a:rPr lang="en-US" altLang="zh-CN" b="1">
                <a:latin typeface="Times New Roman" panose="02020603050405020304" pitchFamily="18" charset="0"/>
              </a:rPr>
              <a:t>:</a:t>
            </a:r>
            <a:r>
              <a:rPr lang="zh-CN" altLang="en-US" b="1">
                <a:latin typeface="Times New Roman" panose="02020603050405020304" pitchFamily="18" charset="0"/>
              </a:rPr>
              <a:t>处理时间</a:t>
            </a:r>
          </a:p>
          <a:p>
            <a:pPr algn="ctr" eaLnBrk="1" hangingPunct="1"/>
            <a:r>
              <a:rPr lang="en-US" altLang="zh-CN" b="1" i="1">
                <a:latin typeface="Times New Roman" panose="02020603050405020304" pitchFamily="18" charset="0"/>
              </a:rPr>
              <a:t>Ti</a:t>
            </a:r>
            <a:r>
              <a:rPr lang="en-US" altLang="zh-CN" b="1">
                <a:latin typeface="Times New Roman" panose="02020603050405020304" pitchFamily="18" charset="0"/>
              </a:rPr>
              <a:t>:</a:t>
            </a:r>
            <a:r>
              <a:rPr lang="zh-CN" altLang="en-US" b="1">
                <a:latin typeface="Times New Roman" panose="02020603050405020304" pitchFamily="18" charset="0"/>
              </a:rPr>
              <a:t>周期</a:t>
            </a:r>
          </a:p>
        </p:txBody>
      </p:sp>
      <p:sp>
        <p:nvSpPr>
          <p:cNvPr id="47111" name="Text Box 8"/>
          <p:cNvSpPr txBox="1">
            <a:spLocks noChangeArrowheads="1"/>
          </p:cNvSpPr>
          <p:nvPr/>
        </p:nvSpPr>
        <p:spPr bwMode="auto">
          <a:xfrm>
            <a:off x="500063" y="6143625"/>
            <a:ext cx="8353425" cy="461963"/>
          </a:xfrm>
          <a:prstGeom prst="rect">
            <a:avLst/>
          </a:prstGeom>
          <a:solidFill>
            <a:srgbClr val="FFFFFF"/>
          </a:solidFill>
          <a:ln w="9525">
            <a:solidFill>
              <a:schemeClr val="hlink"/>
            </a:solidFill>
            <a:miter lim="800000"/>
            <a:headEnd/>
            <a:tailEnd/>
          </a:ln>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t>周期内各个实时任务的处理时间不能超过处理器的处理能力！</a:t>
            </a:r>
          </a:p>
        </p:txBody>
      </p:sp>
      <p:sp>
        <p:nvSpPr>
          <p:cNvPr id="8" name="Rectangle 3"/>
          <p:cNvSpPr txBox="1">
            <a:spLocks noChangeArrowheads="1"/>
          </p:cNvSpPr>
          <p:nvPr/>
        </p:nvSpPr>
        <p:spPr bwMode="auto">
          <a:xfrm>
            <a:off x="642938" y="3571875"/>
            <a:ext cx="7986712" cy="1000125"/>
          </a:xfrm>
          <a:prstGeom prst="rect">
            <a:avLst/>
          </a:prstGeom>
          <a:noFill/>
          <a:ln w="9525">
            <a:noFill/>
            <a:miter lim="800000"/>
            <a:headEnd/>
            <a:tailEnd/>
          </a:ln>
        </p:spPr>
        <p:txBody>
          <a:bodyPr/>
          <a:lstStyle/>
          <a:p>
            <a:pPr marL="342900" indent="-342900">
              <a:spcBef>
                <a:spcPct val="20000"/>
              </a:spcBef>
              <a:buClr>
                <a:schemeClr val="folHlink"/>
              </a:buClr>
              <a:buSzPct val="100000"/>
              <a:buFont typeface="Wingdings" pitchFamily="2" charset="2"/>
              <a:buNone/>
              <a:defRPr/>
            </a:pPr>
            <a:r>
              <a:rPr lang="zh-CN" altLang="en-US" b="1" kern="0" dirty="0">
                <a:latin typeface="+mn-lt"/>
                <a:ea typeface="+mn-ea"/>
              </a:rPr>
              <a:t>例</a:t>
            </a:r>
            <a:r>
              <a:rPr lang="en-US" altLang="zh-CN" b="1" kern="0" dirty="0">
                <a:latin typeface="+mn-lt"/>
                <a:ea typeface="+mn-ea"/>
              </a:rPr>
              <a:t>:</a:t>
            </a:r>
            <a:r>
              <a:rPr lang="zh-CN" altLang="en-US" b="1" kern="0" dirty="0">
                <a:latin typeface="+mn-lt"/>
                <a:ea typeface="+mn-ea"/>
              </a:rPr>
              <a:t> 假如在一个CPU系统中有</a:t>
            </a:r>
            <a:r>
              <a:rPr lang="en-US" altLang="zh-CN" b="1" kern="0" dirty="0">
                <a:latin typeface="+mn-lt"/>
                <a:ea typeface="+mn-ea"/>
              </a:rPr>
              <a:t>6</a:t>
            </a:r>
            <a:r>
              <a:rPr lang="zh-CN" altLang="en-US" b="1" kern="0" dirty="0">
                <a:latin typeface="+mn-lt"/>
                <a:ea typeface="+mn-ea"/>
              </a:rPr>
              <a:t>个实时任务，周期都为</a:t>
            </a:r>
            <a:r>
              <a:rPr lang="en-US" altLang="zh-CN" b="1" kern="0" dirty="0">
                <a:latin typeface="+mn-lt"/>
                <a:ea typeface="+mn-ea"/>
              </a:rPr>
              <a:t>50ms</a:t>
            </a:r>
            <a:r>
              <a:rPr lang="zh-CN" altLang="en-US" b="1" kern="0" dirty="0">
                <a:latin typeface="+mn-lt"/>
                <a:ea typeface="+mn-ea"/>
              </a:rPr>
              <a:t>，且每次占用CPU的时间为</a:t>
            </a:r>
            <a:r>
              <a:rPr lang="en-US" altLang="zh-CN" b="1" kern="0" dirty="0">
                <a:latin typeface="+mn-lt"/>
                <a:ea typeface="+mn-ea"/>
              </a:rPr>
              <a:t>10ms</a:t>
            </a:r>
            <a:r>
              <a:rPr lang="zh-CN" altLang="en-US" b="1" kern="0" dirty="0">
                <a:latin typeface="+mn-lt"/>
                <a:ea typeface="+mn-ea"/>
              </a:rPr>
              <a:t>，请问系统是否可调度？</a:t>
            </a:r>
          </a:p>
          <a:p>
            <a:pPr marL="342900" indent="-342900">
              <a:spcBef>
                <a:spcPct val="20000"/>
              </a:spcBef>
              <a:buClr>
                <a:schemeClr val="folHlink"/>
              </a:buClr>
              <a:buSzPct val="100000"/>
              <a:buFont typeface="Wingdings" pitchFamily="2" charset="2"/>
              <a:buNone/>
              <a:defRPr/>
            </a:pPr>
            <a:endParaRPr lang="en-US" altLang="zh-CN" b="1" kern="0" dirty="0">
              <a:latin typeface="+mn-lt"/>
              <a:ea typeface="+mn-ea"/>
            </a:endParaRPr>
          </a:p>
        </p:txBody>
      </p:sp>
      <p:graphicFrame>
        <p:nvGraphicFramePr>
          <p:cNvPr id="48133" name="对象 48132"/>
          <p:cNvGraphicFramePr>
            <a:graphicFrameLocks noChangeAspect="1"/>
          </p:cNvGraphicFramePr>
          <p:nvPr/>
        </p:nvGraphicFramePr>
        <p:xfrm>
          <a:off x="2071688" y="4643438"/>
          <a:ext cx="4903787" cy="1308100"/>
        </p:xfrm>
        <a:graphic>
          <a:graphicData uri="http://schemas.openxmlformats.org/presentationml/2006/ole">
            <mc:AlternateContent xmlns:mc="http://schemas.openxmlformats.org/markup-compatibility/2006">
              <mc:Choice xmlns:v="urn:schemas-microsoft-com:vml" Requires="v">
                <p:oleObj spid="_x0000_s6155" r:id="rId5" imgW="2286000" imgH="609600" progId="Equation.3">
                  <p:embed/>
                </p:oleObj>
              </mc:Choice>
              <mc:Fallback>
                <p:oleObj r:id="rId5" imgW="2286000" imgH="609600" progId="Equation.3">
                  <p:embed/>
                  <p:pic>
                    <p:nvPicPr>
                      <p:cNvPr id="0" name="对象 481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1688" y="4643438"/>
                        <a:ext cx="4903787" cy="1308100"/>
                      </a:xfrm>
                      <a:prstGeom prst="rect">
                        <a:avLst/>
                      </a:prstGeom>
                      <a:solidFill>
                        <a:srgbClr val="66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48133"/>
                                        </p:tgtEl>
                                        <p:attrNameLst>
                                          <p:attrName>style.visibility</p:attrName>
                                        </p:attrNameLst>
                                      </p:cBhvr>
                                      <p:to>
                                        <p:strVal val="visible"/>
                                      </p:to>
                                    </p:set>
                                    <p:anim calcmode="lin" valueType="num">
                                      <p:cBhvr additive="base">
                                        <p:cTn id="12" dur="500" fill="hold"/>
                                        <p:tgtEl>
                                          <p:spTgt spid="48133"/>
                                        </p:tgtEl>
                                        <p:attrNameLst>
                                          <p:attrName>ppt_x</p:attrName>
                                        </p:attrNameLst>
                                      </p:cBhvr>
                                      <p:tavLst>
                                        <p:tav tm="0">
                                          <p:val>
                                            <p:strVal val="0-#ppt_w/2"/>
                                          </p:val>
                                        </p:tav>
                                        <p:tav tm="100000">
                                          <p:val>
                                            <p:strVal val="#ppt_x"/>
                                          </p:val>
                                        </p:tav>
                                      </p:tavLst>
                                    </p:anim>
                                    <p:anim calcmode="lin" valueType="num">
                                      <p:cBhvr additive="base">
                                        <p:cTn id="13" dur="500" fill="hold"/>
                                        <p:tgtEl>
                                          <p:spTgt spid="4813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7111"/>
                                        </p:tgtEl>
                                        <p:attrNameLst>
                                          <p:attrName>style.visibility</p:attrName>
                                        </p:attrNameLst>
                                      </p:cBhvr>
                                      <p:to>
                                        <p:strVal val="visible"/>
                                      </p:to>
                                    </p:set>
                                    <p:anim calcmode="lin" valueType="num">
                                      <p:cBhvr additive="base">
                                        <p:cTn id="18" dur="500" fill="hold"/>
                                        <p:tgtEl>
                                          <p:spTgt spid="47111"/>
                                        </p:tgtEl>
                                        <p:attrNameLst>
                                          <p:attrName>ppt_x</p:attrName>
                                        </p:attrNameLst>
                                      </p:cBhvr>
                                      <p:tavLst>
                                        <p:tav tm="0">
                                          <p:val>
                                            <p:strVal val="#ppt_x"/>
                                          </p:val>
                                        </p:tav>
                                        <p:tav tm="100000">
                                          <p:val>
                                            <p:strVal val="#ppt_x"/>
                                          </p:val>
                                        </p:tav>
                                      </p:tavLst>
                                    </p:anim>
                                    <p:anim calcmode="lin" valueType="num">
                                      <p:cBhvr additive="base">
                                        <p:cTn id="19" dur="500" fill="hold"/>
                                        <p:tgtEl>
                                          <p:spTgt spid="47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animBg="1"/>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p:cNvSpPr>
          <p:nvPr>
            <p:ph type="body" idx="4294967295"/>
          </p:nvPr>
        </p:nvSpPr>
        <p:spPr>
          <a:xfrm>
            <a:off x="500063" y="2071688"/>
            <a:ext cx="8286750" cy="3714750"/>
          </a:xfrm>
          <a:solidFill>
            <a:schemeClr val="bg1">
              <a:alpha val="100000"/>
            </a:schemeClr>
          </a:solidFill>
          <a:ln>
            <a:solidFill>
              <a:srgbClr val="FF0000"/>
            </a:solidFill>
          </a:ln>
        </p:spPr>
        <p:txBody>
          <a:bodyPr/>
          <a:lstStyle/>
          <a:p>
            <a:pPr marL="533400" indent="-533400" eaLnBrk="1" hangingPunct="1">
              <a:buFont typeface="Wingdings" pitchFamily="2" charset="2"/>
              <a:buNone/>
              <a:defRPr/>
            </a:pPr>
            <a:r>
              <a:rPr lang="en-US" altLang="x-none" sz="2800" noProof="1">
                <a:solidFill>
                  <a:srgbClr val="FF0000"/>
                </a:solidFill>
              </a:rPr>
              <a:t>2.</a:t>
            </a:r>
            <a:r>
              <a:rPr lang="zh-CN" altLang="en-US" sz="2800" noProof="1">
                <a:solidFill>
                  <a:srgbClr val="FF0000"/>
                </a:solidFill>
              </a:rPr>
              <a:t>实时调度策略</a:t>
            </a:r>
            <a:endParaRPr lang="en-US" altLang="x-none" sz="2800" noProof="1">
              <a:solidFill>
                <a:srgbClr val="FF0000"/>
              </a:solidFill>
            </a:endParaRPr>
          </a:p>
          <a:p>
            <a:pPr marL="533400" eaLnBrk="1" hangingPunct="1">
              <a:buClr>
                <a:schemeClr val="hlink"/>
              </a:buClr>
              <a:buFont typeface="Wingdings" pitchFamily="2" charset="2"/>
              <a:buChar char="Ø"/>
              <a:defRPr/>
            </a:pPr>
            <a:r>
              <a:rPr lang="zh-CN" altLang="en-US" sz="2800" noProof="1"/>
              <a:t>抢占式</a:t>
            </a:r>
            <a:r>
              <a:rPr lang="zh-CN" altLang="en-US" sz="2800" noProof="1" smtClean="0"/>
              <a:t>调度 </a:t>
            </a:r>
            <a:endParaRPr lang="en-US" altLang="x-none" sz="2800" noProof="1"/>
          </a:p>
          <a:p>
            <a:pPr marL="933450" lvl="1" indent="-533400" eaLnBrk="1" hangingPunct="1">
              <a:buFont typeface="Wingdings" panose="05000000000000000000" pitchFamily="2" charset="2"/>
              <a:buChar char="ü"/>
              <a:defRPr/>
            </a:pPr>
            <a:r>
              <a:rPr lang="zh-CN" altLang="en-US" sz="2400" noProof="1"/>
              <a:t>基于时钟的抢占：时钟中断到达时抢占。</a:t>
            </a:r>
            <a:endParaRPr lang="en-US" altLang="x-none" sz="2400" noProof="1"/>
          </a:p>
          <a:p>
            <a:pPr marL="933450" lvl="1" indent="-533400" eaLnBrk="1" hangingPunct="1">
              <a:buFont typeface="Wingdings" panose="05000000000000000000" pitchFamily="2" charset="2"/>
              <a:buChar char="ü"/>
              <a:defRPr/>
            </a:pPr>
            <a:r>
              <a:rPr lang="zh-CN" altLang="en-US" sz="2400" noProof="1"/>
              <a:t>立即抢占：当前进程在临界区除外。</a:t>
            </a:r>
          </a:p>
          <a:p>
            <a:pPr marL="533400" eaLnBrk="1" hangingPunct="1">
              <a:buClr>
                <a:schemeClr val="hlink"/>
              </a:buClr>
              <a:buFont typeface="Wingdings" pitchFamily="2" charset="2"/>
              <a:buChar char="Ø"/>
              <a:defRPr/>
            </a:pPr>
            <a:r>
              <a:rPr lang="zh-CN" altLang="en-US" sz="2800" noProof="1"/>
              <a:t>非抢占式</a:t>
            </a:r>
            <a:r>
              <a:rPr lang="zh-CN" altLang="en-US" sz="2800" noProof="1" smtClean="0"/>
              <a:t>调度 </a:t>
            </a:r>
            <a:endParaRPr lang="en-US" altLang="x-none" sz="2800" noProof="1"/>
          </a:p>
          <a:p>
            <a:pPr marL="933450" lvl="1" indent="-533400" eaLnBrk="1" hangingPunct="1">
              <a:buFont typeface="Wingdings" panose="05000000000000000000" pitchFamily="2" charset="2"/>
              <a:buChar char="ü"/>
              <a:defRPr/>
            </a:pPr>
            <a:r>
              <a:rPr lang="zh-CN" altLang="en-US" sz="2400" noProof="1"/>
              <a:t>非抢占式轮转调度</a:t>
            </a:r>
            <a:endParaRPr lang="en-US" altLang="x-none" sz="2400" noProof="1"/>
          </a:p>
          <a:p>
            <a:pPr marL="933450" lvl="1" indent="-533400" eaLnBrk="1" hangingPunct="1">
              <a:buFont typeface="Wingdings" panose="05000000000000000000" pitchFamily="2" charset="2"/>
              <a:buChar char="ü"/>
              <a:defRPr/>
            </a:pPr>
            <a:r>
              <a:rPr lang="zh-CN" altLang="en-US" sz="2400" noProof="1"/>
              <a:t>非抢占式优先权调度</a:t>
            </a:r>
          </a:p>
          <a:p>
            <a:pPr marL="533400" indent="-533400" eaLnBrk="1" hangingPunct="1">
              <a:buClr>
                <a:schemeClr val="tx1"/>
              </a:buClr>
              <a:buSzPct val="80000"/>
              <a:buFont typeface="Wingdings" pitchFamily="2" charset="2"/>
              <a:buNone/>
              <a:defRPr/>
            </a:pPr>
            <a:endParaRPr lang="en-US" altLang="x-none" sz="2800" noProof="1"/>
          </a:p>
        </p:txBody>
      </p:sp>
      <p:sp>
        <p:nvSpPr>
          <p:cNvPr id="64515" name="Rectangle 4"/>
          <p:cNvSpPr>
            <a:spLocks noGrp="1" noChangeArrowheads="1"/>
          </p:cNvSpPr>
          <p:nvPr>
            <p:ph type="title" idx="4294967295"/>
          </p:nvPr>
        </p:nvSpPr>
        <p:spPr/>
        <p:txBody>
          <a:bodyPr/>
          <a:lstStyle/>
          <a:p>
            <a:pPr eaLnBrk="1" hangingPunct="1"/>
            <a:r>
              <a:rPr lang="en-US" altLang="zh-CN" smtClean="0"/>
              <a:t>3.4 </a:t>
            </a:r>
            <a:r>
              <a:rPr lang="zh-CN" altLang="en-US" smtClean="0"/>
              <a:t>实时调度（自学）</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58888" y="0"/>
            <a:ext cx="7307262" cy="1143000"/>
          </a:xfrm>
        </p:spPr>
        <p:txBody>
          <a:bodyPr/>
          <a:lstStyle/>
          <a:p>
            <a:pPr eaLnBrk="1" hangingPunct="1"/>
            <a:r>
              <a:rPr lang="en-US" altLang="zh-CN" sz="3200" smtClean="0">
                <a:latin typeface="华文隶书" panose="02010800040101010101" pitchFamily="2" charset="-122"/>
              </a:rPr>
              <a:t>3.1  </a:t>
            </a:r>
            <a:r>
              <a:rPr lang="zh-CN" altLang="en-US" sz="3200" smtClean="0">
                <a:latin typeface="宋体" panose="02010600030101010101" pitchFamily="2" charset="-122"/>
              </a:rPr>
              <a:t>处理机调度的基本概念</a:t>
            </a:r>
          </a:p>
        </p:txBody>
      </p:sp>
      <p:sp>
        <p:nvSpPr>
          <p:cNvPr id="9219" name="Rectangle 3"/>
          <p:cNvSpPr>
            <a:spLocks noGrp="1" noChangeArrowheads="1"/>
          </p:cNvSpPr>
          <p:nvPr>
            <p:ph idx="1"/>
          </p:nvPr>
        </p:nvSpPr>
        <p:spPr>
          <a:xfrm>
            <a:off x="71438" y="1341438"/>
            <a:ext cx="8964612" cy="4081462"/>
          </a:xfrm>
        </p:spPr>
        <p:txBody>
          <a:bodyPr/>
          <a:lstStyle/>
          <a:p>
            <a:pPr eaLnBrk="1" hangingPunct="1">
              <a:lnSpc>
                <a:spcPct val="115000"/>
              </a:lnSpc>
              <a:buFont typeface="Arial" panose="020B0604020202020204" pitchFamily="34" charset="0"/>
              <a:buNone/>
            </a:pPr>
            <a:r>
              <a:rPr lang="zh-CN" altLang="en-US" sz="2800" smtClean="0"/>
              <a:t>           在多道程序环境下，一个作业从提交直到完成，往往要经历多级调度。但在不同的</a:t>
            </a:r>
            <a:r>
              <a:rPr lang="en-US" altLang="zh-CN" sz="2800" smtClean="0"/>
              <a:t>OS</a:t>
            </a:r>
            <a:r>
              <a:rPr lang="zh-CN" altLang="en-US" sz="2800" smtClean="0"/>
              <a:t>中所采用的调度层次不完全相同。在有的系统中仅采用一级调度，而在另一些系统中则可能采用两级或三级调度，在执行调度时所采用的调度算法也可能不同。</a:t>
            </a:r>
            <a:endParaRPr lang="zh-CN" altLang="en-US" sz="3600" smtClean="0"/>
          </a:p>
          <a:p>
            <a:pPr lvl="2" eaLnBrk="1" hangingPunct="1">
              <a:lnSpc>
                <a:spcPct val="115000"/>
              </a:lnSpc>
            </a:pPr>
            <a:r>
              <a:rPr lang="zh-CN" altLang="en-US" smtClean="0"/>
              <a:t>调度的层次</a:t>
            </a:r>
          </a:p>
          <a:p>
            <a:pPr lvl="2" eaLnBrk="1" hangingPunct="1">
              <a:lnSpc>
                <a:spcPct val="115000"/>
              </a:lnSpc>
            </a:pPr>
            <a:r>
              <a:rPr lang="zh-CN" altLang="en-US" smtClean="0"/>
              <a:t>调度队列模型</a:t>
            </a:r>
          </a:p>
          <a:p>
            <a:pPr lvl="2" eaLnBrk="1" hangingPunct="1">
              <a:lnSpc>
                <a:spcPct val="115000"/>
              </a:lnSpc>
            </a:pPr>
            <a:r>
              <a:rPr lang="zh-CN" altLang="en-US" smtClean="0"/>
              <a:t>选择调度方式和算法的若干准则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219">
                                            <p:txEl>
                                              <p:pRg st="0" end="0"/>
                                            </p:txEl>
                                          </p:spTgt>
                                        </p:tgtEl>
                                        <p:attrNameLst>
                                          <p:attrName>style.visibility</p:attrName>
                                        </p:attrNameLst>
                                      </p:cBhvr>
                                      <p:to>
                                        <p:strVal val="visible"/>
                                      </p:to>
                                    </p:set>
                                    <p:anim calcmode="discrete" valueType="clr">
                                      <p:cBhvr override="childStyle">
                                        <p:cTn id="7" dur="80"/>
                                        <p:tgtEl>
                                          <p:spTgt spid="921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21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21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9219">
                                            <p:txEl>
                                              <p:pRg st="1" end="1"/>
                                            </p:txEl>
                                          </p:spTgt>
                                        </p:tgtEl>
                                        <p:attrNameLst>
                                          <p:attrName>style.visibility</p:attrName>
                                        </p:attrNameLst>
                                      </p:cBhvr>
                                      <p:to>
                                        <p:strVal val="visible"/>
                                      </p:to>
                                    </p:set>
                                    <p:anim calcmode="discrete" valueType="clr">
                                      <p:cBhvr override="childStyle">
                                        <p:cTn id="14" dur="80"/>
                                        <p:tgtEl>
                                          <p:spTgt spid="921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21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9219">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9219">
                                            <p:txEl>
                                              <p:pRg st="2" end="2"/>
                                            </p:txEl>
                                          </p:spTgt>
                                        </p:tgtEl>
                                        <p:attrNameLst>
                                          <p:attrName>style.visibility</p:attrName>
                                        </p:attrNameLst>
                                      </p:cBhvr>
                                      <p:to>
                                        <p:strVal val="visible"/>
                                      </p:to>
                                    </p:set>
                                    <p:anim calcmode="discrete" valueType="clr">
                                      <p:cBhvr override="childStyle">
                                        <p:cTn id="21" dur="80"/>
                                        <p:tgtEl>
                                          <p:spTgt spid="921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921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9219">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9219">
                                            <p:txEl>
                                              <p:pRg st="3" end="3"/>
                                            </p:txEl>
                                          </p:spTgt>
                                        </p:tgtEl>
                                        <p:attrNameLst>
                                          <p:attrName>style.visibility</p:attrName>
                                        </p:attrNameLst>
                                      </p:cBhvr>
                                      <p:to>
                                        <p:strVal val="visible"/>
                                      </p:to>
                                    </p:set>
                                    <p:anim calcmode="discrete" valueType="clr">
                                      <p:cBhvr override="childStyle">
                                        <p:cTn id="28" dur="80"/>
                                        <p:tgtEl>
                                          <p:spTgt spid="921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9219">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9219">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4038600" y="3048000"/>
            <a:ext cx="3879850" cy="371475"/>
            <a:chOff x="2544" y="1920"/>
            <a:chExt cx="2444" cy="234"/>
          </a:xfrm>
        </p:grpSpPr>
        <p:sp>
          <p:nvSpPr>
            <p:cNvPr id="9251" name="Rectangle 32"/>
            <p:cNvSpPr>
              <a:spLocks noChangeArrowheads="1"/>
            </p:cNvSpPr>
            <p:nvPr/>
          </p:nvSpPr>
          <p:spPr bwMode="auto">
            <a:xfrm>
              <a:off x="4224" y="1920"/>
              <a:ext cx="764" cy="234"/>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a:buFontTx/>
                <a:buNone/>
                <a:defRPr/>
              </a:pPr>
              <a:r>
                <a:rPr kumimoji="1" lang="zh-CN" altLang="en-US" sz="2000" b="1" dirty="0">
                  <a:solidFill>
                    <a:srgbClr val="800080"/>
                  </a:solidFill>
                </a:rPr>
                <a:t>交换调度</a:t>
              </a:r>
            </a:p>
          </p:txBody>
        </p:sp>
        <p:sp>
          <p:nvSpPr>
            <p:cNvPr id="9252" name="Line 33"/>
            <p:cNvSpPr>
              <a:spLocks noChangeShapeType="1"/>
            </p:cNvSpPr>
            <p:nvPr/>
          </p:nvSpPr>
          <p:spPr bwMode="auto">
            <a:xfrm>
              <a:off x="3360" y="2016"/>
              <a:ext cx="819" cy="0"/>
            </a:xfrm>
            <a:prstGeom prst="line">
              <a:avLst/>
            </a:prstGeom>
            <a:ln>
              <a:headEnd type="triangle" w="med" len="med"/>
            </a:ln>
          </p:spPr>
          <p:style>
            <a:lnRef idx="2">
              <a:schemeClr val="accent4"/>
            </a:lnRef>
            <a:fillRef idx="0">
              <a:schemeClr val="accent4"/>
            </a:fillRef>
            <a:effectRef idx="1">
              <a:schemeClr val="accent4"/>
            </a:effectRef>
            <a:fontRef idx="minor">
              <a:schemeClr val="tx1"/>
            </a:fontRef>
          </p:style>
          <p:txBody>
            <a:bodyPr/>
            <a:lstStyle/>
            <a:p>
              <a:pPr>
                <a:buFontTx/>
                <a:buNone/>
                <a:defRPr/>
              </a:pPr>
              <a:endParaRPr kumimoji="1" lang="zh-CN" altLang="en-US" sz="2800"/>
            </a:p>
          </p:txBody>
        </p:sp>
        <p:sp>
          <p:nvSpPr>
            <p:cNvPr id="9253" name="Line 34"/>
            <p:cNvSpPr>
              <a:spLocks noChangeShapeType="1"/>
            </p:cNvSpPr>
            <p:nvPr/>
          </p:nvSpPr>
          <p:spPr bwMode="auto">
            <a:xfrm flipV="1">
              <a:off x="2544" y="2112"/>
              <a:ext cx="1637" cy="0"/>
            </a:xfrm>
            <a:prstGeom prst="line">
              <a:avLst/>
            </a:prstGeom>
            <a:ln>
              <a:headEnd type="triangle" w="med" len="med"/>
            </a:ln>
          </p:spPr>
          <p:style>
            <a:lnRef idx="2">
              <a:schemeClr val="accent4"/>
            </a:lnRef>
            <a:fillRef idx="0">
              <a:schemeClr val="accent4"/>
            </a:fillRef>
            <a:effectRef idx="1">
              <a:schemeClr val="accent4"/>
            </a:effectRef>
            <a:fontRef idx="minor">
              <a:schemeClr val="tx1"/>
            </a:fontRef>
          </p:style>
          <p:txBody>
            <a:bodyPr/>
            <a:lstStyle/>
            <a:p>
              <a:pPr>
                <a:buFontTx/>
                <a:buNone/>
                <a:defRPr/>
              </a:pPr>
              <a:endParaRPr kumimoji="1" lang="zh-CN" altLang="en-US" sz="2800"/>
            </a:p>
          </p:txBody>
        </p:sp>
      </p:grpSp>
      <p:grpSp>
        <p:nvGrpSpPr>
          <p:cNvPr id="27651" name="Group 40"/>
          <p:cNvGrpSpPr>
            <a:grpSpLocks/>
          </p:cNvGrpSpPr>
          <p:nvPr/>
        </p:nvGrpSpPr>
        <p:grpSpPr bwMode="auto">
          <a:xfrm>
            <a:off x="279400" y="1981200"/>
            <a:ext cx="7908925" cy="3798888"/>
            <a:chOff x="176" y="1248"/>
            <a:chExt cx="4982" cy="2393"/>
          </a:xfrm>
        </p:grpSpPr>
        <p:sp>
          <p:nvSpPr>
            <p:cNvPr id="9227" name="Rectangle 3"/>
            <p:cNvSpPr>
              <a:spLocks noChangeArrowheads="1"/>
            </p:cNvSpPr>
            <p:nvPr/>
          </p:nvSpPr>
          <p:spPr bwMode="auto">
            <a:xfrm>
              <a:off x="1938" y="1250"/>
              <a:ext cx="1965" cy="702"/>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pPr algn="ctr">
                <a:buFontTx/>
                <a:buNone/>
                <a:defRPr/>
              </a:pPr>
              <a:endParaRPr kumimoji="1" lang="zh-CN" altLang="zh-CN" sz="2000" b="1">
                <a:solidFill>
                  <a:srgbClr val="800080"/>
                </a:solidFill>
              </a:endParaRPr>
            </a:p>
          </p:txBody>
        </p:sp>
        <p:sp>
          <p:nvSpPr>
            <p:cNvPr id="27660" name="Oval 4"/>
            <p:cNvSpPr>
              <a:spLocks noChangeArrowheads="1"/>
            </p:cNvSpPr>
            <p:nvPr/>
          </p:nvSpPr>
          <p:spPr bwMode="auto">
            <a:xfrm>
              <a:off x="176" y="2687"/>
              <a:ext cx="546" cy="526"/>
            </a:xfrm>
            <a:prstGeom prst="ellipse">
              <a:avLst/>
            </a:prstGeom>
            <a:solidFill>
              <a:srgbClr val="FF660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solidFill>
                    <a:srgbClr val="800080"/>
                  </a:solidFill>
                  <a:latin typeface="Times New Roman" panose="02020603050405020304" pitchFamily="18" charset="0"/>
                </a:rPr>
                <a:t>提交</a:t>
              </a:r>
            </a:p>
            <a:p>
              <a:pPr algn="ctr" eaLnBrk="1" hangingPunct="1"/>
              <a:r>
                <a:rPr lang="zh-CN" altLang="en-US" sz="2000" b="1">
                  <a:solidFill>
                    <a:srgbClr val="800080"/>
                  </a:solidFill>
                  <a:latin typeface="Times New Roman" panose="02020603050405020304" pitchFamily="18" charset="0"/>
                </a:rPr>
                <a:t>状态</a:t>
              </a:r>
            </a:p>
          </p:txBody>
        </p:sp>
        <p:sp>
          <p:nvSpPr>
            <p:cNvPr id="27661" name="Text Box 6"/>
            <p:cNvSpPr txBox="1">
              <a:spLocks noChangeArrowheads="1"/>
            </p:cNvSpPr>
            <p:nvPr/>
          </p:nvSpPr>
          <p:spPr bwMode="auto">
            <a:xfrm>
              <a:off x="2691" y="1248"/>
              <a:ext cx="4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FF0000"/>
                  </a:solidFill>
                  <a:latin typeface="Times New Roman" panose="02020603050405020304" pitchFamily="18" charset="0"/>
                </a:rPr>
                <a:t>外存</a:t>
              </a:r>
            </a:p>
          </p:txBody>
        </p:sp>
        <p:sp>
          <p:nvSpPr>
            <p:cNvPr id="27662" name="Oval 8"/>
            <p:cNvSpPr>
              <a:spLocks noChangeArrowheads="1"/>
            </p:cNvSpPr>
            <p:nvPr/>
          </p:nvSpPr>
          <p:spPr bwMode="auto">
            <a:xfrm>
              <a:off x="2266" y="1426"/>
              <a:ext cx="436" cy="351"/>
            </a:xfrm>
            <a:prstGeom prst="ellipse">
              <a:avLst/>
            </a:prstGeom>
            <a:solidFill>
              <a:srgbClr val="FFFFCC"/>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solidFill>
                    <a:srgbClr val="800080"/>
                  </a:solidFill>
                  <a:latin typeface="Times New Roman" panose="02020603050405020304" pitchFamily="18" charset="0"/>
                </a:rPr>
                <a:t>就绪</a:t>
              </a:r>
            </a:p>
          </p:txBody>
        </p:sp>
        <p:sp>
          <p:nvSpPr>
            <p:cNvPr id="27663" name="Oval 9"/>
            <p:cNvSpPr>
              <a:spLocks noChangeArrowheads="1"/>
            </p:cNvSpPr>
            <p:nvPr/>
          </p:nvSpPr>
          <p:spPr bwMode="auto">
            <a:xfrm>
              <a:off x="3139" y="1426"/>
              <a:ext cx="382" cy="351"/>
            </a:xfrm>
            <a:prstGeom prst="ellipse">
              <a:avLst/>
            </a:prstGeom>
            <a:solidFill>
              <a:srgbClr val="FFFFCC"/>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solidFill>
                    <a:srgbClr val="800080"/>
                  </a:solidFill>
                  <a:latin typeface="Times New Roman" panose="02020603050405020304" pitchFamily="18" charset="0"/>
                </a:rPr>
                <a:t>阻塞</a:t>
              </a:r>
            </a:p>
          </p:txBody>
        </p:sp>
        <p:sp>
          <p:nvSpPr>
            <p:cNvPr id="9232" name="Rectangle 10"/>
            <p:cNvSpPr>
              <a:spLocks noChangeArrowheads="1"/>
            </p:cNvSpPr>
            <p:nvPr/>
          </p:nvSpPr>
          <p:spPr bwMode="auto">
            <a:xfrm>
              <a:off x="1920" y="2208"/>
              <a:ext cx="1965" cy="1227"/>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defRPr/>
              </a:pPr>
              <a:endParaRPr kumimoji="1" lang="zh-CN" altLang="zh-CN" sz="2000" b="1">
                <a:solidFill>
                  <a:srgbClr val="800080"/>
                </a:solidFill>
              </a:endParaRPr>
            </a:p>
          </p:txBody>
        </p:sp>
        <p:sp>
          <p:nvSpPr>
            <p:cNvPr id="27665" name="Oval 11"/>
            <p:cNvSpPr>
              <a:spLocks noChangeArrowheads="1"/>
            </p:cNvSpPr>
            <p:nvPr/>
          </p:nvSpPr>
          <p:spPr bwMode="auto">
            <a:xfrm>
              <a:off x="2266" y="2419"/>
              <a:ext cx="436" cy="351"/>
            </a:xfrm>
            <a:prstGeom prst="ellipse">
              <a:avLst/>
            </a:prstGeom>
            <a:solidFill>
              <a:srgbClr val="FFFFCC"/>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solidFill>
                    <a:srgbClr val="800080"/>
                  </a:solidFill>
                  <a:latin typeface="Times New Roman" panose="02020603050405020304" pitchFamily="18" charset="0"/>
                </a:rPr>
                <a:t>就绪</a:t>
              </a:r>
            </a:p>
          </p:txBody>
        </p:sp>
        <p:sp>
          <p:nvSpPr>
            <p:cNvPr id="27666" name="Oval 12"/>
            <p:cNvSpPr>
              <a:spLocks noChangeArrowheads="1"/>
            </p:cNvSpPr>
            <p:nvPr/>
          </p:nvSpPr>
          <p:spPr bwMode="auto">
            <a:xfrm>
              <a:off x="3248" y="2419"/>
              <a:ext cx="382" cy="351"/>
            </a:xfrm>
            <a:prstGeom prst="ellipse">
              <a:avLst/>
            </a:prstGeom>
            <a:solidFill>
              <a:srgbClr val="FFFFCC"/>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solidFill>
                    <a:srgbClr val="800080"/>
                  </a:solidFill>
                  <a:latin typeface="Times New Roman" panose="02020603050405020304" pitchFamily="18" charset="0"/>
                </a:rPr>
                <a:t>阻塞</a:t>
              </a:r>
            </a:p>
          </p:txBody>
        </p:sp>
        <p:sp>
          <p:nvSpPr>
            <p:cNvPr id="27667" name="Oval 13"/>
            <p:cNvSpPr>
              <a:spLocks noChangeArrowheads="1"/>
            </p:cNvSpPr>
            <p:nvPr/>
          </p:nvSpPr>
          <p:spPr bwMode="auto">
            <a:xfrm>
              <a:off x="2757" y="2945"/>
              <a:ext cx="382" cy="351"/>
            </a:xfrm>
            <a:prstGeom prst="ellipse">
              <a:avLst/>
            </a:prstGeom>
            <a:solidFill>
              <a:srgbClr val="FFFFCC"/>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solidFill>
                    <a:srgbClr val="800080"/>
                  </a:solidFill>
                  <a:latin typeface="Times New Roman" panose="02020603050405020304" pitchFamily="18" charset="0"/>
                </a:rPr>
                <a:t>执行</a:t>
              </a:r>
            </a:p>
          </p:txBody>
        </p:sp>
        <p:sp>
          <p:nvSpPr>
            <p:cNvPr id="27668" name="Line 14"/>
            <p:cNvSpPr>
              <a:spLocks noChangeShapeType="1"/>
            </p:cNvSpPr>
            <p:nvPr/>
          </p:nvSpPr>
          <p:spPr bwMode="auto">
            <a:xfrm>
              <a:off x="2484" y="1777"/>
              <a:ext cx="0" cy="64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9" name="Line 15"/>
            <p:cNvSpPr>
              <a:spLocks noChangeShapeType="1"/>
            </p:cNvSpPr>
            <p:nvPr/>
          </p:nvSpPr>
          <p:spPr bwMode="auto">
            <a:xfrm>
              <a:off x="3357" y="1777"/>
              <a:ext cx="0" cy="64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0" name="Oval 18"/>
            <p:cNvSpPr>
              <a:spLocks noChangeArrowheads="1"/>
            </p:cNvSpPr>
            <p:nvPr/>
          </p:nvSpPr>
          <p:spPr bwMode="auto">
            <a:xfrm>
              <a:off x="1104" y="2688"/>
              <a:ext cx="491" cy="525"/>
            </a:xfrm>
            <a:prstGeom prst="ellipse">
              <a:avLst/>
            </a:prstGeom>
            <a:solidFill>
              <a:srgbClr val="FF660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solidFill>
                    <a:srgbClr val="800080"/>
                  </a:solidFill>
                  <a:latin typeface="Times New Roman" panose="02020603050405020304" pitchFamily="18" charset="0"/>
                </a:rPr>
                <a:t>后备</a:t>
              </a:r>
            </a:p>
            <a:p>
              <a:pPr algn="ctr" eaLnBrk="1" hangingPunct="1"/>
              <a:r>
                <a:rPr lang="zh-CN" altLang="en-US" sz="2000" b="1">
                  <a:solidFill>
                    <a:srgbClr val="800080"/>
                  </a:solidFill>
                  <a:latin typeface="Times New Roman" panose="02020603050405020304" pitchFamily="18" charset="0"/>
                </a:rPr>
                <a:t>状态</a:t>
              </a:r>
            </a:p>
          </p:txBody>
        </p:sp>
        <p:sp>
          <p:nvSpPr>
            <p:cNvPr id="27671" name="Oval 19"/>
            <p:cNvSpPr>
              <a:spLocks noChangeArrowheads="1"/>
            </p:cNvSpPr>
            <p:nvPr/>
          </p:nvSpPr>
          <p:spPr bwMode="auto">
            <a:xfrm>
              <a:off x="4667" y="2244"/>
              <a:ext cx="491" cy="526"/>
            </a:xfrm>
            <a:prstGeom prst="ellipse">
              <a:avLst/>
            </a:prstGeom>
            <a:solidFill>
              <a:srgbClr val="FF660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solidFill>
                    <a:srgbClr val="800080"/>
                  </a:solidFill>
                  <a:latin typeface="Times New Roman" panose="02020603050405020304" pitchFamily="18" charset="0"/>
                </a:rPr>
                <a:t>完成</a:t>
              </a:r>
            </a:p>
            <a:p>
              <a:pPr algn="ctr" eaLnBrk="1" hangingPunct="1"/>
              <a:r>
                <a:rPr lang="zh-CN" altLang="en-US" sz="2000" b="1">
                  <a:solidFill>
                    <a:srgbClr val="800080"/>
                  </a:solidFill>
                  <a:latin typeface="Times New Roman" panose="02020603050405020304" pitchFamily="18" charset="0"/>
                </a:rPr>
                <a:t>状态</a:t>
              </a:r>
            </a:p>
          </p:txBody>
        </p:sp>
        <p:sp>
          <p:nvSpPr>
            <p:cNvPr id="27672" name="Freeform 20"/>
            <p:cNvSpPr>
              <a:spLocks noChangeArrowheads="1"/>
            </p:cNvSpPr>
            <p:nvPr/>
          </p:nvSpPr>
          <p:spPr bwMode="auto">
            <a:xfrm>
              <a:off x="2648" y="2351"/>
              <a:ext cx="600" cy="185"/>
            </a:xfrm>
            <a:custGeom>
              <a:avLst/>
              <a:gdLst>
                <a:gd name="T0" fmla="*/ 0 w 528"/>
                <a:gd name="T1" fmla="*/ 155 h 152"/>
                <a:gd name="T2" fmla="*/ 310 w 528"/>
                <a:gd name="T3" fmla="*/ 12 h 152"/>
                <a:gd name="T4" fmla="*/ 682 w 528"/>
                <a:gd name="T5" fmla="*/ 225 h 152"/>
                <a:gd name="T6" fmla="*/ 0 60000 65536"/>
                <a:gd name="T7" fmla="*/ 0 60000 65536"/>
                <a:gd name="T8" fmla="*/ 0 60000 65536"/>
                <a:gd name="T9" fmla="*/ 0 w 528"/>
                <a:gd name="T10" fmla="*/ 0 h 152"/>
                <a:gd name="T11" fmla="*/ 528 w 528"/>
                <a:gd name="T12" fmla="*/ 152 h 152"/>
              </a:gdLst>
              <a:ahLst/>
              <a:cxnLst>
                <a:cxn ang="T6">
                  <a:pos x="T0" y="T1"/>
                </a:cxn>
                <a:cxn ang="T7">
                  <a:pos x="T2" y="T3"/>
                </a:cxn>
                <a:cxn ang="T8">
                  <a:pos x="T4" y="T5"/>
                </a:cxn>
              </a:cxnLst>
              <a:rect l="T9" t="T10" r="T11" b="T12"/>
              <a:pathLst>
                <a:path w="528" h="152">
                  <a:moveTo>
                    <a:pt x="0" y="104"/>
                  </a:moveTo>
                  <a:cubicBezTo>
                    <a:pt x="76" y="52"/>
                    <a:pt x="152" y="0"/>
                    <a:pt x="240" y="8"/>
                  </a:cubicBezTo>
                  <a:cubicBezTo>
                    <a:pt x="328" y="16"/>
                    <a:pt x="480" y="128"/>
                    <a:pt x="528" y="152"/>
                  </a:cubicBezTo>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73" name="Freeform 21"/>
            <p:cNvSpPr>
              <a:spLocks noChangeArrowheads="1"/>
            </p:cNvSpPr>
            <p:nvPr/>
          </p:nvSpPr>
          <p:spPr bwMode="auto">
            <a:xfrm>
              <a:off x="2702" y="2653"/>
              <a:ext cx="164" cy="292"/>
            </a:xfrm>
            <a:custGeom>
              <a:avLst/>
              <a:gdLst>
                <a:gd name="T0" fmla="*/ 0 w 144"/>
                <a:gd name="T1" fmla="*/ 0 h 288"/>
                <a:gd name="T2" fmla="*/ 124 w 144"/>
                <a:gd name="T3" fmla="*/ 98 h 288"/>
                <a:gd name="T4" fmla="*/ 187 w 144"/>
                <a:gd name="T5" fmla="*/ 296 h 288"/>
                <a:gd name="T6" fmla="*/ 0 60000 65536"/>
                <a:gd name="T7" fmla="*/ 0 60000 65536"/>
                <a:gd name="T8" fmla="*/ 0 60000 65536"/>
                <a:gd name="T9" fmla="*/ 0 w 144"/>
                <a:gd name="T10" fmla="*/ 0 h 288"/>
                <a:gd name="T11" fmla="*/ 144 w 144"/>
                <a:gd name="T12" fmla="*/ 288 h 288"/>
              </a:gdLst>
              <a:ahLst/>
              <a:cxnLst>
                <a:cxn ang="T6">
                  <a:pos x="T0" y="T1"/>
                </a:cxn>
                <a:cxn ang="T7">
                  <a:pos x="T2" y="T3"/>
                </a:cxn>
                <a:cxn ang="T8">
                  <a:pos x="T4" y="T5"/>
                </a:cxn>
              </a:cxnLst>
              <a:rect l="T9" t="T10" r="T11" b="T12"/>
              <a:pathLst>
                <a:path w="144" h="288">
                  <a:moveTo>
                    <a:pt x="0" y="0"/>
                  </a:moveTo>
                  <a:cubicBezTo>
                    <a:pt x="36" y="24"/>
                    <a:pt x="72" y="48"/>
                    <a:pt x="96" y="96"/>
                  </a:cubicBezTo>
                  <a:cubicBezTo>
                    <a:pt x="120" y="144"/>
                    <a:pt x="136" y="256"/>
                    <a:pt x="144" y="288"/>
                  </a:cubicBezTo>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74" name="Freeform 22"/>
            <p:cNvSpPr>
              <a:spLocks noChangeArrowheads="1"/>
            </p:cNvSpPr>
            <p:nvPr/>
          </p:nvSpPr>
          <p:spPr bwMode="auto">
            <a:xfrm>
              <a:off x="2539" y="2770"/>
              <a:ext cx="218" cy="234"/>
            </a:xfrm>
            <a:custGeom>
              <a:avLst/>
              <a:gdLst>
                <a:gd name="T0" fmla="*/ 0 w 192"/>
                <a:gd name="T1" fmla="*/ 0 h 192"/>
                <a:gd name="T2" fmla="*/ 62 w 192"/>
                <a:gd name="T3" fmla="*/ 143 h 192"/>
                <a:gd name="T4" fmla="*/ 248 w 192"/>
                <a:gd name="T5" fmla="*/ 285 h 192"/>
                <a:gd name="T6" fmla="*/ 0 60000 65536"/>
                <a:gd name="T7" fmla="*/ 0 60000 65536"/>
                <a:gd name="T8" fmla="*/ 0 60000 65536"/>
                <a:gd name="T9" fmla="*/ 0 w 192"/>
                <a:gd name="T10" fmla="*/ 0 h 192"/>
                <a:gd name="T11" fmla="*/ 192 w 192"/>
                <a:gd name="T12" fmla="*/ 192 h 192"/>
              </a:gdLst>
              <a:ahLst/>
              <a:cxnLst>
                <a:cxn ang="T6">
                  <a:pos x="T0" y="T1"/>
                </a:cxn>
                <a:cxn ang="T7">
                  <a:pos x="T2" y="T3"/>
                </a:cxn>
                <a:cxn ang="T8">
                  <a:pos x="T4" y="T5"/>
                </a:cxn>
              </a:cxnLst>
              <a:rect l="T9" t="T10" r="T11" b="T12"/>
              <a:pathLst>
                <a:path w="192" h="192">
                  <a:moveTo>
                    <a:pt x="0" y="0"/>
                  </a:moveTo>
                  <a:cubicBezTo>
                    <a:pt x="8" y="32"/>
                    <a:pt x="16" y="64"/>
                    <a:pt x="48" y="96"/>
                  </a:cubicBezTo>
                  <a:cubicBezTo>
                    <a:pt x="80" y="128"/>
                    <a:pt x="168" y="176"/>
                    <a:pt x="192" y="19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75" name="Arc 23"/>
            <p:cNvSpPr>
              <a:spLocks noChangeArrowheads="1"/>
            </p:cNvSpPr>
            <p:nvPr/>
          </p:nvSpPr>
          <p:spPr bwMode="auto">
            <a:xfrm rot="10536077" flipH="1">
              <a:off x="3139" y="2770"/>
              <a:ext cx="327" cy="409"/>
            </a:xfrm>
            <a:custGeom>
              <a:avLst/>
              <a:gdLst>
                <a:gd name="T0" fmla="*/ 0 w 21600"/>
                <a:gd name="T1" fmla="*/ 0 h 21600"/>
                <a:gd name="T2" fmla="*/ 5 w 21600"/>
                <a:gd name="T3" fmla="*/ 8 h 21600"/>
                <a:gd name="T4" fmla="*/ 0 w 21600"/>
                <a:gd name="T5" fmla="*/ 0 h 21600"/>
                <a:gd name="T6" fmla="*/ 5 w 21600"/>
                <a:gd name="T7" fmla="*/ 8 h 21600"/>
                <a:gd name="T8" fmla="*/ 0 w 21600"/>
                <a:gd name="T9" fmla="*/ 8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76" name="Line 24"/>
            <p:cNvSpPr>
              <a:spLocks noChangeShapeType="1"/>
            </p:cNvSpPr>
            <p:nvPr/>
          </p:nvSpPr>
          <p:spPr bwMode="auto">
            <a:xfrm flipV="1">
              <a:off x="3248" y="2595"/>
              <a:ext cx="1419" cy="5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7" name="Line 27"/>
            <p:cNvSpPr>
              <a:spLocks noChangeShapeType="1"/>
            </p:cNvSpPr>
            <p:nvPr/>
          </p:nvSpPr>
          <p:spPr bwMode="auto">
            <a:xfrm>
              <a:off x="722" y="2980"/>
              <a:ext cx="38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8" name="Line 28"/>
            <p:cNvSpPr>
              <a:spLocks noChangeShapeType="1"/>
            </p:cNvSpPr>
            <p:nvPr/>
          </p:nvSpPr>
          <p:spPr bwMode="auto">
            <a:xfrm>
              <a:off x="1322" y="2395"/>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9" name="Line 29"/>
            <p:cNvSpPr>
              <a:spLocks noChangeShapeType="1"/>
            </p:cNvSpPr>
            <p:nvPr/>
          </p:nvSpPr>
          <p:spPr bwMode="auto">
            <a:xfrm>
              <a:off x="1322" y="2395"/>
              <a:ext cx="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8" name="Line 30"/>
            <p:cNvSpPr>
              <a:spLocks noChangeShapeType="1"/>
            </p:cNvSpPr>
            <p:nvPr/>
          </p:nvSpPr>
          <p:spPr bwMode="auto">
            <a:xfrm>
              <a:off x="886" y="2980"/>
              <a:ext cx="0" cy="350"/>
            </a:xfrm>
            <a:prstGeom prst="line">
              <a:avLst/>
            </a:prstGeom>
            <a:ln>
              <a:headEnd type="triangle" w="med" len="med"/>
            </a:ln>
          </p:spPr>
          <p:style>
            <a:lnRef idx="2">
              <a:schemeClr val="dk1"/>
            </a:lnRef>
            <a:fillRef idx="0">
              <a:schemeClr val="dk1"/>
            </a:fillRef>
            <a:effectRef idx="1">
              <a:schemeClr val="dk1"/>
            </a:effectRef>
            <a:fontRef idx="minor">
              <a:schemeClr val="tx1"/>
            </a:fontRef>
          </p:style>
          <p:txBody>
            <a:bodyPr/>
            <a:lstStyle/>
            <a:p>
              <a:pPr>
                <a:buFontTx/>
                <a:buNone/>
                <a:defRPr/>
              </a:pPr>
              <a:endParaRPr kumimoji="1" lang="zh-CN" altLang="en-US" sz="2800"/>
            </a:p>
          </p:txBody>
        </p:sp>
        <p:sp>
          <p:nvSpPr>
            <p:cNvPr id="27681" name="Text Box 31"/>
            <p:cNvSpPr txBox="1">
              <a:spLocks noChangeArrowheads="1"/>
            </p:cNvSpPr>
            <p:nvPr/>
          </p:nvSpPr>
          <p:spPr bwMode="auto">
            <a:xfrm>
              <a:off x="2036" y="2826"/>
              <a:ext cx="4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solidFill>
                    <a:srgbClr val="FF0000"/>
                  </a:solidFill>
                  <a:latin typeface="Times New Roman" panose="02020603050405020304" pitchFamily="18" charset="0"/>
                </a:rPr>
                <a:t>内存</a:t>
              </a:r>
            </a:p>
          </p:txBody>
        </p:sp>
        <p:sp>
          <p:nvSpPr>
            <p:cNvPr id="27682" name="Text Box 35"/>
            <p:cNvSpPr txBox="1">
              <a:spLocks noChangeArrowheads="1"/>
            </p:cNvSpPr>
            <p:nvPr/>
          </p:nvSpPr>
          <p:spPr bwMode="auto">
            <a:xfrm>
              <a:off x="340" y="3389"/>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作业注册</a:t>
              </a:r>
            </a:p>
          </p:txBody>
        </p:sp>
      </p:grpSp>
      <p:sp>
        <p:nvSpPr>
          <p:cNvPr id="27652" name="Text Box 38"/>
          <p:cNvSpPr txBox="1">
            <a:spLocks noChangeArrowheads="1"/>
          </p:cNvSpPr>
          <p:nvPr/>
        </p:nvSpPr>
        <p:spPr bwMode="auto">
          <a:xfrm>
            <a:off x="1219200" y="69215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rgbClr val="990099"/>
                </a:solidFill>
                <a:latin typeface="Times New Roman" panose="02020603050405020304" pitchFamily="18" charset="0"/>
              </a:rPr>
              <a:t>分级调度图：</a:t>
            </a:r>
          </a:p>
        </p:txBody>
      </p:sp>
      <p:grpSp>
        <p:nvGrpSpPr>
          <p:cNvPr id="5" name="Group 45"/>
          <p:cNvGrpSpPr>
            <a:grpSpLocks/>
          </p:cNvGrpSpPr>
          <p:nvPr/>
        </p:nvGrpSpPr>
        <p:grpSpPr bwMode="auto">
          <a:xfrm>
            <a:off x="3200400" y="4648200"/>
            <a:ext cx="1752600" cy="1600200"/>
            <a:chOff x="2016" y="2928"/>
            <a:chExt cx="1104" cy="1008"/>
          </a:xfrm>
        </p:grpSpPr>
        <p:sp>
          <p:nvSpPr>
            <p:cNvPr id="3" name="Rectangle 16"/>
            <p:cNvSpPr>
              <a:spLocks noChangeArrowheads="1"/>
            </p:cNvSpPr>
            <p:nvPr/>
          </p:nvSpPr>
          <p:spPr bwMode="auto">
            <a:xfrm>
              <a:off x="2016" y="3690"/>
              <a:ext cx="1104" cy="246"/>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a:buFontTx/>
                <a:buNone/>
                <a:defRPr/>
              </a:pPr>
              <a:r>
                <a:rPr kumimoji="1" lang="zh-CN" altLang="en-US" sz="2000" b="1">
                  <a:solidFill>
                    <a:srgbClr val="800080"/>
                  </a:solidFill>
                </a:rPr>
                <a:t>进程</a:t>
              </a:r>
              <a:r>
                <a:rPr kumimoji="1" lang="en-US" altLang="zh-CN" sz="2000" b="1">
                  <a:solidFill>
                    <a:srgbClr val="800080"/>
                  </a:solidFill>
                </a:rPr>
                <a:t>/</a:t>
              </a:r>
              <a:r>
                <a:rPr kumimoji="1" lang="zh-CN" altLang="en-US" sz="2000" b="1">
                  <a:solidFill>
                    <a:srgbClr val="800080"/>
                  </a:solidFill>
                </a:rPr>
                <a:t>线程调度</a:t>
              </a:r>
            </a:p>
          </p:txBody>
        </p:sp>
        <p:sp>
          <p:nvSpPr>
            <p:cNvPr id="9224" name="Line 25"/>
            <p:cNvSpPr>
              <a:spLocks noChangeShapeType="1"/>
            </p:cNvSpPr>
            <p:nvPr/>
          </p:nvSpPr>
          <p:spPr bwMode="auto">
            <a:xfrm flipV="1">
              <a:off x="2365" y="2928"/>
              <a:ext cx="227" cy="761"/>
            </a:xfrm>
            <a:prstGeom prst="line">
              <a:avLst/>
            </a:prstGeom>
            <a:ln>
              <a:solidFill>
                <a:schemeClr val="tx1"/>
              </a:solidFill>
              <a:tailEnd type="triangle" w="med" len="med"/>
            </a:ln>
          </p:spPr>
          <p:style>
            <a:lnRef idx="1">
              <a:schemeClr val="accent2"/>
            </a:lnRef>
            <a:fillRef idx="2">
              <a:schemeClr val="accent2"/>
            </a:fillRef>
            <a:effectRef idx="1">
              <a:schemeClr val="accent2"/>
            </a:effectRef>
            <a:fontRef idx="minor">
              <a:schemeClr val="dk1"/>
            </a:fontRef>
          </p:style>
          <p:txBody>
            <a:bodyPr/>
            <a:lstStyle/>
            <a:p>
              <a:pPr>
                <a:buFontTx/>
                <a:buNone/>
                <a:defRPr/>
              </a:pPr>
              <a:endParaRPr kumimoji="1" lang="zh-CN" altLang="en-US" sz="2800"/>
            </a:p>
          </p:txBody>
        </p:sp>
      </p:grpSp>
      <p:grpSp>
        <p:nvGrpSpPr>
          <p:cNvPr id="6" name="Group 35"/>
          <p:cNvGrpSpPr>
            <a:grpSpLocks/>
          </p:cNvGrpSpPr>
          <p:nvPr/>
        </p:nvGrpSpPr>
        <p:grpSpPr bwMode="auto">
          <a:xfrm>
            <a:off x="995363" y="2767013"/>
            <a:ext cx="1489075" cy="949325"/>
            <a:chOff x="627" y="1743"/>
            <a:chExt cx="938" cy="598"/>
          </a:xfrm>
        </p:grpSpPr>
        <p:sp>
          <p:nvSpPr>
            <p:cNvPr id="21511" name="Line 36"/>
            <p:cNvSpPr>
              <a:spLocks noChangeShapeType="1"/>
            </p:cNvSpPr>
            <p:nvPr/>
          </p:nvSpPr>
          <p:spPr bwMode="auto">
            <a:xfrm>
              <a:off x="1026" y="2000"/>
              <a:ext cx="539" cy="341"/>
            </a:xfrm>
            <a:prstGeom prst="line">
              <a:avLst/>
            </a:prstGeom>
            <a:noFill/>
            <a:ln w="25400">
              <a:solidFill>
                <a:schemeClr val="tx1"/>
              </a:solidFill>
              <a:round/>
              <a:headEnd/>
              <a:tailEnd type="triangle" w="med" len="med"/>
            </a:ln>
            <a:effectLst>
              <a:outerShdw dist="20000" dir="5400000" rotWithShape="0">
                <a:srgbClr val="000000">
                  <a:alpha val="37999"/>
                </a:srgbClr>
              </a:outerShdw>
            </a:effectLst>
          </p:spPr>
          <p:txBody>
            <a:bodyPr/>
            <a:lstStyle/>
            <a:p>
              <a:pPr>
                <a:defRPr/>
              </a:pPr>
              <a:endParaRPr lang="zh-CN" altLang="en-US"/>
            </a:p>
          </p:txBody>
        </p:sp>
        <p:sp>
          <p:nvSpPr>
            <p:cNvPr id="9223" name="Rectangle 16"/>
            <p:cNvSpPr>
              <a:spLocks noChangeArrowheads="1"/>
            </p:cNvSpPr>
            <p:nvPr/>
          </p:nvSpPr>
          <p:spPr bwMode="auto">
            <a:xfrm>
              <a:off x="627" y="1743"/>
              <a:ext cx="892" cy="246"/>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a:buFontTx/>
                <a:buNone/>
                <a:defRPr/>
              </a:pPr>
              <a:r>
                <a:rPr kumimoji="1" lang="zh-CN" altLang="en-US" sz="2000" b="1">
                  <a:solidFill>
                    <a:srgbClr val="800080"/>
                  </a:solidFill>
                  <a:ea typeface="宋体" panose="02010600030101010101" pitchFamily="2" charset="-122"/>
                </a:rPr>
                <a:t>作业调度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slide(fromBottom)">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基本概念</a:t>
            </a:r>
            <a:r>
              <a:rPr lang="en-US" altLang="zh-CN" smtClean="0"/>
              <a:t>(</a:t>
            </a:r>
            <a:r>
              <a:rPr lang="zh-CN" altLang="en-US" smtClean="0"/>
              <a:t>见书</a:t>
            </a:r>
            <a:r>
              <a:rPr lang="en-US" altLang="zh-CN" smtClean="0"/>
              <a:t>84</a:t>
            </a:r>
            <a:r>
              <a:rPr lang="zh-CN" altLang="en-US" smtClean="0"/>
              <a:t>页</a:t>
            </a:r>
            <a:r>
              <a:rPr lang="en-US" altLang="zh-CN" smtClean="0"/>
              <a:t>)</a:t>
            </a:r>
          </a:p>
        </p:txBody>
      </p:sp>
      <p:sp>
        <p:nvSpPr>
          <p:cNvPr id="28675" name="Rectangle 3"/>
          <p:cNvSpPr>
            <a:spLocks noGrp="1" noChangeArrowheads="1"/>
          </p:cNvSpPr>
          <p:nvPr>
            <p:ph idx="1"/>
          </p:nvPr>
        </p:nvSpPr>
        <p:spPr>
          <a:xfrm>
            <a:off x="900113" y="1628775"/>
            <a:ext cx="8054975" cy="4503738"/>
          </a:xfrm>
        </p:spPr>
        <p:txBody>
          <a:bodyPr/>
          <a:lstStyle/>
          <a:p>
            <a:pPr eaLnBrk="1" hangingPunct="1"/>
            <a:r>
              <a:rPr lang="zh-CN" altLang="en-US" smtClean="0"/>
              <a:t>作业</a:t>
            </a:r>
          </a:p>
          <a:p>
            <a:pPr eaLnBrk="1" hangingPunct="1"/>
            <a:r>
              <a:rPr lang="zh-CN" altLang="en-US" smtClean="0"/>
              <a:t>作业步</a:t>
            </a:r>
          </a:p>
          <a:p>
            <a:pPr eaLnBrk="1" hangingPunct="1"/>
            <a:r>
              <a:rPr lang="zh-CN" altLang="en-US" smtClean="0"/>
              <a:t>作业控制块</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47800" y="541338"/>
            <a:ext cx="4724400" cy="579437"/>
          </a:xfrm>
        </p:spPr>
        <p:txBody>
          <a:bodyPr/>
          <a:lstStyle/>
          <a:p>
            <a:pPr eaLnBrk="1" hangingPunct="1"/>
            <a:r>
              <a:rPr lang="zh-CN" altLang="en-US" sz="2800" smtClean="0">
                <a:latin typeface="华文隶书" panose="02010800040101010101" pitchFamily="2" charset="-122"/>
              </a:rPr>
              <a:t>一、</a:t>
            </a:r>
            <a:r>
              <a:rPr lang="zh-CN" altLang="en-US" sz="2800" smtClean="0"/>
              <a:t>调度的层次</a:t>
            </a:r>
            <a:endParaRPr lang="zh-CN" altLang="en-US" sz="2800" smtClean="0">
              <a:latin typeface="华文隶书" panose="02010800040101010101" pitchFamily="2" charset="-122"/>
            </a:endParaRPr>
          </a:p>
        </p:txBody>
      </p:sp>
      <p:sp>
        <p:nvSpPr>
          <p:cNvPr id="11267" name="Rectangle 3"/>
          <p:cNvSpPr>
            <a:spLocks noGrp="1" noChangeArrowheads="1"/>
          </p:cNvSpPr>
          <p:nvPr>
            <p:ph idx="1"/>
          </p:nvPr>
        </p:nvSpPr>
        <p:spPr>
          <a:xfrm>
            <a:off x="388938" y="1339850"/>
            <a:ext cx="7886700" cy="4024313"/>
          </a:xfrm>
        </p:spPr>
        <p:txBody>
          <a:bodyPr/>
          <a:lstStyle/>
          <a:p>
            <a:pPr eaLnBrk="1" hangingPunct="1">
              <a:lnSpc>
                <a:spcPct val="115000"/>
              </a:lnSpc>
              <a:buClr>
                <a:schemeClr val="accent1"/>
              </a:buClr>
              <a:buFont typeface="Arial" panose="020B0604020202020204" pitchFamily="34" charset="0"/>
              <a:buNone/>
            </a:pPr>
            <a:r>
              <a:rPr lang="zh-CN" altLang="en-US" sz="2800" smtClean="0"/>
              <a:t>         一个作业从提交开始，往往要经历三级调度：</a:t>
            </a:r>
            <a:r>
              <a:rPr lang="zh-CN" altLang="en-US" sz="2800" smtClean="0">
                <a:solidFill>
                  <a:schemeClr val="accent1"/>
                </a:solidFill>
              </a:rPr>
              <a:t>高级调度</a:t>
            </a:r>
            <a:r>
              <a:rPr lang="zh-CN" altLang="en-US" sz="2800" smtClean="0"/>
              <a:t>、</a:t>
            </a:r>
            <a:r>
              <a:rPr lang="zh-CN" altLang="en-US" sz="2800" smtClean="0">
                <a:solidFill>
                  <a:schemeClr val="accent1"/>
                </a:solidFill>
              </a:rPr>
              <a:t>低级调度</a:t>
            </a:r>
            <a:r>
              <a:rPr lang="zh-CN" altLang="en-US" sz="2800" smtClean="0"/>
              <a:t>、</a:t>
            </a:r>
            <a:r>
              <a:rPr lang="zh-CN" altLang="en-US" sz="2800" smtClean="0">
                <a:solidFill>
                  <a:schemeClr val="accent1"/>
                </a:solidFill>
              </a:rPr>
              <a:t>中级调度</a:t>
            </a:r>
            <a:r>
              <a:rPr lang="zh-CN" altLang="en-US" sz="2800" smtClean="0"/>
              <a:t>。</a:t>
            </a:r>
          </a:p>
          <a:p>
            <a:pPr eaLnBrk="1" hangingPunct="1">
              <a:lnSpc>
                <a:spcPct val="115000"/>
              </a:lnSpc>
              <a:buClr>
                <a:schemeClr val="accent1"/>
              </a:buClr>
              <a:buFont typeface="Arial" panose="020B0604020202020204" pitchFamily="34" charset="0"/>
              <a:buNone/>
            </a:pPr>
            <a:r>
              <a:rPr lang="en-US" altLang="zh-CN" sz="2800" smtClean="0">
                <a:solidFill>
                  <a:schemeClr val="tx2"/>
                </a:solidFill>
              </a:rPr>
              <a:t>1</a:t>
            </a:r>
            <a:r>
              <a:rPr lang="zh-CN" altLang="en-US" sz="2800" smtClean="0">
                <a:solidFill>
                  <a:schemeClr val="tx2"/>
                </a:solidFill>
              </a:rPr>
              <a:t>、高级调度</a:t>
            </a:r>
            <a:r>
              <a:rPr lang="zh-CN" altLang="en-US" sz="2800" smtClean="0"/>
              <a:t>（接纳</a:t>
            </a:r>
            <a:r>
              <a:rPr lang="en-US" altLang="zh-CN" sz="2800" smtClean="0"/>
              <a:t>/</a:t>
            </a:r>
            <a:r>
              <a:rPr lang="zh-CN" altLang="en-US" sz="2800" smtClean="0"/>
              <a:t>长程</a:t>
            </a:r>
            <a:r>
              <a:rPr lang="en-US" altLang="zh-CN" sz="2800" smtClean="0"/>
              <a:t>/</a:t>
            </a:r>
            <a:r>
              <a:rPr lang="zh-CN" altLang="en-US" sz="2800" smtClean="0"/>
              <a:t>作业</a:t>
            </a:r>
            <a:r>
              <a:rPr lang="en-US" altLang="zh-CN" sz="2800" smtClean="0"/>
              <a:t>/</a:t>
            </a:r>
            <a:r>
              <a:rPr lang="zh-CN" altLang="en-US" sz="2800" smtClean="0"/>
              <a:t>宏观调度）</a:t>
            </a:r>
          </a:p>
          <a:p>
            <a:pPr eaLnBrk="1" hangingPunct="1">
              <a:lnSpc>
                <a:spcPct val="115000"/>
              </a:lnSpc>
              <a:buFont typeface="Arial" panose="020B0604020202020204" pitchFamily="34" charset="0"/>
              <a:buNone/>
            </a:pPr>
            <a:r>
              <a:rPr lang="zh-CN" altLang="en-US" sz="2800" smtClean="0"/>
              <a:t>（</a:t>
            </a:r>
            <a:r>
              <a:rPr lang="en-US" altLang="zh-CN" sz="2800" smtClean="0"/>
              <a:t>1</a:t>
            </a:r>
            <a:r>
              <a:rPr lang="zh-CN" altLang="en-US" sz="2800" smtClean="0"/>
              <a:t>）从外存后备队列中选择作业</a:t>
            </a:r>
            <a:r>
              <a:rPr lang="zh-CN" altLang="en-US" sz="2800" smtClean="0">
                <a:solidFill>
                  <a:schemeClr val="folHlink"/>
                </a:solidFill>
              </a:rPr>
              <a:t>进入</a:t>
            </a:r>
            <a:r>
              <a:rPr lang="zh-CN" altLang="en-US" sz="2800" smtClean="0"/>
              <a:t>就绪队列或挂起就绪</a:t>
            </a:r>
            <a:r>
              <a:rPr lang="en-US" altLang="zh-CN" sz="2800" smtClean="0"/>
              <a:t>. </a:t>
            </a:r>
          </a:p>
          <a:p>
            <a:pPr eaLnBrk="1" hangingPunct="1">
              <a:lnSpc>
                <a:spcPct val="115000"/>
              </a:lnSpc>
              <a:buFont typeface="Arial" panose="020B0604020202020204" pitchFamily="34" charset="0"/>
              <a:buNone/>
            </a:pPr>
            <a:r>
              <a:rPr lang="zh-CN" altLang="en-US" sz="2800" smtClean="0"/>
              <a:t>（</a:t>
            </a:r>
            <a:r>
              <a:rPr lang="en-US" altLang="zh-CN" sz="2800" smtClean="0"/>
              <a:t>2</a:t>
            </a:r>
            <a:r>
              <a:rPr lang="zh-CN" altLang="en-US" sz="2800" smtClean="0"/>
              <a:t>）在批处理系统中</a:t>
            </a:r>
            <a:r>
              <a:rPr lang="en-US" altLang="zh-CN" sz="2800" smtClean="0"/>
              <a:t>,</a:t>
            </a:r>
            <a:r>
              <a:rPr lang="zh-CN" altLang="en-US" sz="2800" smtClean="0"/>
              <a:t>大多配有作业调度</a:t>
            </a:r>
            <a:r>
              <a:rPr lang="en-US" altLang="zh-CN" sz="2800" smtClean="0"/>
              <a:t>,</a:t>
            </a:r>
            <a:r>
              <a:rPr lang="zh-CN" altLang="en-US" sz="2800" smtClean="0"/>
              <a:t>但在分时系统及实时系统中</a:t>
            </a:r>
            <a:r>
              <a:rPr lang="en-US" altLang="zh-CN" sz="2800" smtClean="0"/>
              <a:t>,</a:t>
            </a:r>
            <a:r>
              <a:rPr lang="zh-CN" altLang="en-US" sz="2800" smtClean="0"/>
              <a:t>一般不配置</a:t>
            </a:r>
            <a:r>
              <a:rPr lang="en-US" altLang="zh-CN" sz="2800" smtClean="0"/>
              <a:t>.</a:t>
            </a:r>
          </a:p>
          <a:p>
            <a:pPr eaLnBrk="1" hangingPunct="1">
              <a:lnSpc>
                <a:spcPct val="115000"/>
              </a:lnSpc>
              <a:buFont typeface="Arial" panose="020B0604020202020204" pitchFamily="34" charset="0"/>
              <a:buNone/>
            </a:pPr>
            <a:r>
              <a:rPr lang="zh-CN" altLang="en-US" sz="2800" smtClean="0"/>
              <a:t>（</a:t>
            </a:r>
            <a:r>
              <a:rPr lang="en-US" altLang="zh-CN" sz="2800" smtClean="0"/>
              <a:t>3</a:t>
            </a:r>
            <a:r>
              <a:rPr lang="zh-CN" altLang="en-US" sz="2800" smtClean="0"/>
              <a:t>）作业调度执行频率很低</a:t>
            </a:r>
            <a:r>
              <a:rPr lang="en-US" altLang="zh-CN" sz="2800" smtClean="0"/>
              <a:t>,</a:t>
            </a:r>
            <a:r>
              <a:rPr lang="zh-CN" altLang="en-US" sz="2800" smtClean="0"/>
              <a:t>通常为几分钟一次</a:t>
            </a:r>
            <a:r>
              <a:rPr lang="en-US" altLang="zh-CN" sz="2800" smtClean="0"/>
              <a:t>,</a:t>
            </a:r>
            <a:r>
              <a:rPr lang="zh-CN" altLang="en-US" sz="2800" smtClean="0"/>
              <a:t>甚至更久。</a:t>
            </a:r>
            <a:endParaRPr lang="zh-CN" altLang="en-US" sz="2800" smtClean="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1267">
                                            <p:txEl>
                                              <p:pRg st="0" end="0"/>
                                            </p:txEl>
                                          </p:spTgt>
                                        </p:tgtEl>
                                        <p:attrNameLst>
                                          <p:attrName>style.visibility</p:attrName>
                                        </p:attrNameLst>
                                      </p:cBhvr>
                                      <p:to>
                                        <p:strVal val="visible"/>
                                      </p:to>
                                    </p:set>
                                    <p:anim calcmode="discrete" valueType="clr">
                                      <p:cBhvr override="childStyle">
                                        <p:cTn id="7" dur="80"/>
                                        <p:tgtEl>
                                          <p:spTgt spid="1126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126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1267">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1267">
                                            <p:txEl>
                                              <p:pRg st="1" end="1"/>
                                            </p:txEl>
                                          </p:spTgt>
                                        </p:tgtEl>
                                        <p:attrNameLst>
                                          <p:attrName>style.visibility</p:attrName>
                                        </p:attrNameLst>
                                      </p:cBhvr>
                                      <p:to>
                                        <p:strVal val="visible"/>
                                      </p:to>
                                    </p:set>
                                    <p:anim calcmode="discrete" valueType="clr">
                                      <p:cBhvr override="childStyle">
                                        <p:cTn id="14" dur="80"/>
                                        <p:tgtEl>
                                          <p:spTgt spid="1126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1267">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1267">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1267">
                                            <p:txEl>
                                              <p:pRg st="2" end="2"/>
                                            </p:txEl>
                                          </p:spTgt>
                                        </p:tgtEl>
                                        <p:attrNameLst>
                                          <p:attrName>style.visibility</p:attrName>
                                        </p:attrNameLst>
                                      </p:cBhvr>
                                      <p:to>
                                        <p:strVal val="visible"/>
                                      </p:to>
                                    </p:set>
                                    <p:anim calcmode="discrete" valueType="clr">
                                      <p:cBhvr override="childStyle">
                                        <p:cTn id="21" dur="80"/>
                                        <p:tgtEl>
                                          <p:spTgt spid="1126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1267">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1267">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11267">
                                            <p:txEl>
                                              <p:pRg st="3" end="3"/>
                                            </p:txEl>
                                          </p:spTgt>
                                        </p:tgtEl>
                                        <p:attrNameLst>
                                          <p:attrName>style.visibility</p:attrName>
                                        </p:attrNameLst>
                                      </p:cBhvr>
                                      <p:to>
                                        <p:strVal val="visible"/>
                                      </p:to>
                                    </p:set>
                                    <p:anim calcmode="discrete" valueType="clr">
                                      <p:cBhvr override="childStyle">
                                        <p:cTn id="28" dur="80"/>
                                        <p:tgtEl>
                                          <p:spTgt spid="1126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1267">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11267">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11267">
                                            <p:txEl>
                                              <p:pRg st="4" end="4"/>
                                            </p:txEl>
                                          </p:spTgt>
                                        </p:tgtEl>
                                        <p:attrNameLst>
                                          <p:attrName>style.visibility</p:attrName>
                                        </p:attrNameLst>
                                      </p:cBhvr>
                                      <p:to>
                                        <p:strVal val="visible"/>
                                      </p:to>
                                    </p:set>
                                    <p:anim calcmode="discrete" valueType="clr">
                                      <p:cBhvr override="childStyle">
                                        <p:cTn id="35" dur="80"/>
                                        <p:tgtEl>
                                          <p:spTgt spid="1126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1267">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11267">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71550" y="549275"/>
            <a:ext cx="7954963" cy="579438"/>
          </a:xfrm>
        </p:spPr>
        <p:txBody>
          <a:bodyPr/>
          <a:lstStyle/>
          <a:p>
            <a:pPr eaLnBrk="1" hangingPunct="1"/>
            <a:r>
              <a:rPr lang="zh-CN" altLang="en-US" sz="3600" smtClean="0">
                <a:latin typeface="华文隶书" panose="02010800040101010101" pitchFamily="2" charset="-122"/>
              </a:rPr>
              <a:t>一、</a:t>
            </a:r>
            <a:r>
              <a:rPr lang="zh-CN" altLang="en-US" sz="3600" smtClean="0"/>
              <a:t>调度的层次</a:t>
            </a:r>
            <a:r>
              <a:rPr lang="en-US" altLang="zh-CN" sz="3600" smtClean="0"/>
              <a:t>-</a:t>
            </a:r>
            <a:r>
              <a:rPr lang="zh-CN" altLang="en-US" sz="2400" smtClean="0"/>
              <a:t>高级调度（长程</a:t>
            </a:r>
            <a:r>
              <a:rPr lang="en-US" altLang="zh-CN" sz="2400" smtClean="0"/>
              <a:t>/</a:t>
            </a:r>
            <a:r>
              <a:rPr lang="zh-CN" altLang="en-US" sz="2400" smtClean="0"/>
              <a:t>作业</a:t>
            </a:r>
            <a:r>
              <a:rPr lang="en-US" altLang="zh-CN" sz="2400" smtClean="0"/>
              <a:t>/</a:t>
            </a:r>
            <a:r>
              <a:rPr lang="zh-CN" altLang="en-US" sz="2400" smtClean="0"/>
              <a:t>宏观调度）</a:t>
            </a:r>
          </a:p>
        </p:txBody>
      </p:sp>
      <p:sp>
        <p:nvSpPr>
          <p:cNvPr id="12291" name="Rectangle 3"/>
          <p:cNvSpPr>
            <a:spLocks noGrp="1" noChangeArrowheads="1"/>
          </p:cNvSpPr>
          <p:nvPr>
            <p:ph idx="1"/>
          </p:nvPr>
        </p:nvSpPr>
        <p:spPr>
          <a:xfrm>
            <a:off x="323850" y="1341438"/>
            <a:ext cx="8496300" cy="4895850"/>
          </a:xfrm>
        </p:spPr>
        <p:txBody>
          <a:bodyPr/>
          <a:lstStyle/>
          <a:p>
            <a:pPr eaLnBrk="1" hangingPunct="1">
              <a:lnSpc>
                <a:spcPct val="110000"/>
              </a:lnSpc>
              <a:buClr>
                <a:schemeClr val="accent1"/>
              </a:buClr>
            </a:pPr>
            <a:r>
              <a:rPr lang="zh-CN" altLang="en-US" sz="2800" smtClean="0">
                <a:solidFill>
                  <a:schemeClr val="tx2"/>
                </a:solidFill>
              </a:rPr>
              <a:t>高级调度需解决的问题</a:t>
            </a:r>
          </a:p>
          <a:p>
            <a:pPr eaLnBrk="1" hangingPunct="1">
              <a:lnSpc>
                <a:spcPct val="110000"/>
              </a:lnSpc>
              <a:buFont typeface="Arial" panose="020B0604020202020204" pitchFamily="34" charset="0"/>
              <a:buNone/>
            </a:pPr>
            <a:r>
              <a:rPr lang="zh-CN" altLang="en-US" sz="2800" smtClean="0"/>
              <a:t>（</a:t>
            </a:r>
            <a:r>
              <a:rPr lang="en-US" altLang="zh-CN" sz="2800" smtClean="0"/>
              <a:t>1</a:t>
            </a:r>
            <a:r>
              <a:rPr lang="zh-CN" altLang="en-US" sz="2800" smtClean="0"/>
              <a:t>）决定从外存后备队列中选择</a:t>
            </a:r>
            <a:r>
              <a:rPr lang="zh-CN" altLang="en-US" smtClean="0">
                <a:solidFill>
                  <a:schemeClr val="folHlink"/>
                </a:solidFill>
              </a:rPr>
              <a:t>多少</a:t>
            </a:r>
            <a:r>
              <a:rPr lang="zh-CN" altLang="en-US" sz="2800" smtClean="0"/>
              <a:t>作业进入就绪队列或挂起就绪，即允许多少作业同时在内存中运行，它控制着多道程序的“</a:t>
            </a:r>
            <a:r>
              <a:rPr lang="zh-CN" altLang="en-US" sz="2800" smtClean="0">
                <a:solidFill>
                  <a:schemeClr val="hlink"/>
                </a:solidFill>
              </a:rPr>
              <a:t>道或度”</a:t>
            </a:r>
            <a:r>
              <a:rPr lang="zh-CN" altLang="en-US" sz="2800" smtClean="0"/>
              <a:t> 。若作业太多，则可能会影响系统的服务质量（如周转时间太长），若太少，又将导致系统资源利用率和吞吐量的下降。 因此，应根据系统的规模和运行速度来确定，同时</a:t>
            </a:r>
            <a:r>
              <a:rPr lang="zh-CN" altLang="en-US" sz="2800" smtClean="0">
                <a:sym typeface="Symbol" panose="05050102010706020507" pitchFamily="18" charset="2"/>
              </a:rPr>
              <a:t>要求</a:t>
            </a:r>
            <a:r>
              <a:rPr lang="en-US" altLang="zh-CN" sz="2800" smtClean="0">
                <a:solidFill>
                  <a:schemeClr val="hlink"/>
                </a:solidFill>
                <a:sym typeface="Symbol" panose="05050102010706020507" pitchFamily="18" charset="2"/>
              </a:rPr>
              <a:t>I/O</a:t>
            </a:r>
            <a:r>
              <a:rPr lang="zh-CN" altLang="en-US" sz="2800" smtClean="0">
                <a:solidFill>
                  <a:schemeClr val="hlink"/>
                </a:solidFill>
                <a:sym typeface="Symbol" panose="05050102010706020507" pitchFamily="18" charset="2"/>
              </a:rPr>
              <a:t>型进程与</a:t>
            </a:r>
            <a:r>
              <a:rPr lang="en-US" altLang="zh-CN" sz="2800" smtClean="0">
                <a:solidFill>
                  <a:schemeClr val="hlink"/>
                </a:solidFill>
                <a:sym typeface="Symbol" panose="05050102010706020507" pitchFamily="18" charset="2"/>
              </a:rPr>
              <a:t>CPU</a:t>
            </a:r>
            <a:r>
              <a:rPr lang="zh-CN" altLang="en-US" sz="2800" smtClean="0">
                <a:solidFill>
                  <a:schemeClr val="hlink"/>
                </a:solidFill>
                <a:sym typeface="Symbol" panose="05050102010706020507" pitchFamily="18" charset="2"/>
              </a:rPr>
              <a:t>型进程中和</a:t>
            </a:r>
            <a:r>
              <a:rPr lang="zh-CN" altLang="en-US" sz="2800" smtClean="0">
                <a:sym typeface="Symbol" panose="05050102010706020507" pitchFamily="18" charset="2"/>
              </a:rPr>
              <a:t>调度。</a:t>
            </a:r>
            <a:endParaRPr lang="zh-CN" altLang="en-US" sz="2800" smtClean="0"/>
          </a:p>
          <a:p>
            <a:pPr eaLnBrk="1" hangingPunct="1">
              <a:lnSpc>
                <a:spcPct val="110000"/>
              </a:lnSpc>
              <a:buFont typeface="Arial" panose="020B0604020202020204" pitchFamily="34" charset="0"/>
              <a:buNone/>
            </a:pPr>
            <a:r>
              <a:rPr lang="zh-CN" altLang="en-US" sz="2800" smtClean="0"/>
              <a:t>（</a:t>
            </a:r>
            <a:r>
              <a:rPr lang="en-US" altLang="zh-CN" sz="2800" smtClean="0"/>
              <a:t>2</a:t>
            </a:r>
            <a:r>
              <a:rPr lang="zh-CN" altLang="en-US" sz="2800" smtClean="0"/>
              <a:t>）将</a:t>
            </a:r>
            <a:r>
              <a:rPr lang="zh-CN" altLang="en-US" smtClean="0">
                <a:solidFill>
                  <a:schemeClr val="folHlink"/>
                </a:solidFill>
              </a:rPr>
              <a:t>哪些</a:t>
            </a:r>
            <a:r>
              <a:rPr lang="zh-CN" altLang="en-US" sz="2800" smtClean="0"/>
              <a:t>作业从外存调入内存，将取决于调度算法（先来先服务、短作业优先等）。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2291">
                                            <p:txEl>
                                              <p:pRg st="0" end="0"/>
                                            </p:txEl>
                                          </p:spTgt>
                                        </p:tgtEl>
                                        <p:attrNameLst>
                                          <p:attrName>style.visibility</p:attrName>
                                        </p:attrNameLst>
                                      </p:cBhvr>
                                      <p:to>
                                        <p:strVal val="visible"/>
                                      </p:to>
                                    </p:set>
                                    <p:anim calcmode="discrete" valueType="clr">
                                      <p:cBhvr override="childStyle">
                                        <p:cTn id="7" dur="80"/>
                                        <p:tgtEl>
                                          <p:spTgt spid="1229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29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2291">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2291">
                                            <p:txEl>
                                              <p:pRg st="1" end="1"/>
                                            </p:txEl>
                                          </p:spTgt>
                                        </p:tgtEl>
                                        <p:attrNameLst>
                                          <p:attrName>style.visibility</p:attrName>
                                        </p:attrNameLst>
                                      </p:cBhvr>
                                      <p:to>
                                        <p:strVal val="visible"/>
                                      </p:to>
                                    </p:set>
                                    <p:anim calcmode="discrete" valueType="clr">
                                      <p:cBhvr override="childStyle">
                                        <p:cTn id="14" dur="80"/>
                                        <p:tgtEl>
                                          <p:spTgt spid="1229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2291">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2291">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2291">
                                            <p:txEl>
                                              <p:pRg st="2" end="2"/>
                                            </p:txEl>
                                          </p:spTgt>
                                        </p:tgtEl>
                                        <p:attrNameLst>
                                          <p:attrName>style.visibility</p:attrName>
                                        </p:attrNameLst>
                                      </p:cBhvr>
                                      <p:to>
                                        <p:strVal val="visible"/>
                                      </p:to>
                                    </p:set>
                                    <p:anim calcmode="discrete" valueType="clr">
                                      <p:cBhvr override="childStyle">
                                        <p:cTn id="21" dur="80"/>
                                        <p:tgtEl>
                                          <p:spTgt spid="1229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2291">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2291">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theme/theme1.xml><?xml version="1.0" encoding="utf-8"?>
<a:theme xmlns:a="http://schemas.openxmlformats.org/drawingml/2006/main" name="Blends">
  <a:themeElements>
    <a:clrScheme name="">
      <a:dk1>
        <a:srgbClr val="000000"/>
      </a:dk1>
      <a:lt1>
        <a:srgbClr val="FFFFCC"/>
      </a:lt1>
      <a:dk2>
        <a:srgbClr val="FF0000"/>
      </a:dk2>
      <a:lt2>
        <a:srgbClr val="1C1C1C"/>
      </a:lt2>
      <a:accent1>
        <a:srgbClr val="FF00FF"/>
      </a:accent1>
      <a:accent2>
        <a:srgbClr val="FFFF00"/>
      </a:accent2>
      <a:accent3>
        <a:srgbClr val="FFFFE2"/>
      </a:accent3>
      <a:accent4>
        <a:srgbClr val="000000"/>
      </a:accent4>
      <a:accent5>
        <a:srgbClr val="FFAAFF"/>
      </a:accent5>
      <a:accent6>
        <a:srgbClr val="E7E700"/>
      </a:accent6>
      <a:hlink>
        <a:srgbClr val="FF33CC"/>
      </a:hlink>
      <a:folHlink>
        <a:srgbClr val="0000FF"/>
      </a:folHlink>
    </a:clrScheme>
    <a:fontScheme name="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174</TotalTime>
  <Pages>0</Pages>
  <Words>3978</Words>
  <Characters>0</Characters>
  <Application>Microsoft Office PowerPoint</Application>
  <DocSecurity>0</DocSecurity>
  <PresentationFormat>全屏显示(4:3)</PresentationFormat>
  <Lines>0</Lines>
  <Paragraphs>614</Paragraphs>
  <Slides>48</Slides>
  <Notes>16</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4</vt:i4>
      </vt:variant>
      <vt:variant>
        <vt:lpstr>幻灯片标题</vt:lpstr>
      </vt:variant>
      <vt:variant>
        <vt:i4>48</vt:i4>
      </vt:variant>
    </vt:vector>
  </HeadingPairs>
  <TitlesOfParts>
    <vt:vector size="67" baseType="lpstr">
      <vt:lpstr>Arial Unicode MS</vt:lpstr>
      <vt:lpstr>华文楷体</vt:lpstr>
      <vt:lpstr>华文隶书</vt:lpstr>
      <vt:lpstr>宋体</vt:lpstr>
      <vt:lpstr>幼圆</vt:lpstr>
      <vt:lpstr>楷体_GB2312</vt:lpstr>
      <vt:lpstr>黑体</vt:lpstr>
      <vt:lpstr>Arial</vt:lpstr>
      <vt:lpstr>Helvetica</vt:lpstr>
      <vt:lpstr>Symbol</vt:lpstr>
      <vt:lpstr>Tahoma</vt:lpstr>
      <vt:lpstr>Times New Roman</vt:lpstr>
      <vt:lpstr>Wingdings</vt:lpstr>
      <vt:lpstr>Blends</vt:lpstr>
      <vt:lpstr>1_Blends</vt:lpstr>
      <vt:lpstr>VISIO 4 Drawing</vt:lpstr>
      <vt:lpstr>Bitmap Image</vt:lpstr>
      <vt:lpstr>Microsoft Word 97 - 2003 Document</vt:lpstr>
      <vt:lpstr>Equation.3</vt:lpstr>
      <vt:lpstr>课程主要内容</vt:lpstr>
      <vt:lpstr>Process Management   进程管理</vt:lpstr>
      <vt:lpstr>第3章  处理机调度与死锁</vt:lpstr>
      <vt:lpstr>第3章  处理机调度与死锁</vt:lpstr>
      <vt:lpstr>3.1  处理机调度的基本概念</vt:lpstr>
      <vt:lpstr>PowerPoint 演示文稿</vt:lpstr>
      <vt:lpstr>基本概念(见书84页)</vt:lpstr>
      <vt:lpstr>一、调度的层次</vt:lpstr>
      <vt:lpstr>一、调度的层次-高级调度（长程/作业/宏观调度）</vt:lpstr>
      <vt:lpstr>2、低级调度（短程/CPU/进程/微观调度）</vt:lpstr>
      <vt:lpstr>非抢占式进程调度、抢占式进程调度</vt:lpstr>
      <vt:lpstr>3、中级调度（中程/交换调度）</vt:lpstr>
      <vt:lpstr>二、调度队列模型</vt:lpstr>
      <vt:lpstr>1、仅有进程调度的调度队列模型</vt:lpstr>
      <vt:lpstr>2、具有高级和低级调度的调度队列模型</vt:lpstr>
      <vt:lpstr>3、同时具有三级调度的调度队列模型</vt:lpstr>
      <vt:lpstr>三、选择调度方式和算法的若干准则</vt:lpstr>
      <vt:lpstr>不同系统的调度目标</vt:lpstr>
      <vt:lpstr>3.2 调度算法评价</vt:lpstr>
      <vt:lpstr>3.3   调度算法</vt:lpstr>
      <vt:lpstr>一、先来先服务调度算法FCFS</vt:lpstr>
      <vt:lpstr>FCFS例</vt:lpstr>
      <vt:lpstr>练习题：        在一个单道批处理系统中，一组作业的提交时刻和运行时间如下表所示，请计算采用FCFS算法的平均周转时间T和平均带权周转时间W。</vt:lpstr>
      <vt:lpstr>FCFS调度算法存在的问题</vt:lpstr>
      <vt:lpstr>二、短作业/进程优先调度算法SJF/SPF</vt:lpstr>
      <vt:lpstr>短作业优先调度算法（SJF）</vt:lpstr>
      <vt:lpstr>例：FCFS和SPF(非抢占式)的性能比较</vt:lpstr>
      <vt:lpstr>SF(P)F短作业/进程优先调度的优缺点</vt:lpstr>
      <vt:lpstr>三、时间片轮转调度算法RR</vt:lpstr>
      <vt:lpstr>三、时间片轮转调度算法RR</vt:lpstr>
      <vt:lpstr>时间片长度的确定</vt:lpstr>
      <vt:lpstr>PowerPoint 演示文稿</vt:lpstr>
      <vt:lpstr>PowerPoint 演示文稿</vt:lpstr>
      <vt:lpstr>四、优先权调度算法PSA/HPF</vt:lpstr>
      <vt:lpstr>优先权的类型</vt:lpstr>
      <vt:lpstr>优先权调度算法实例</vt:lpstr>
      <vt:lpstr>五、高响应比优先权调度算法HRRN</vt:lpstr>
      <vt:lpstr>实例</vt:lpstr>
      <vt:lpstr>六、多级反馈队列调度算法</vt:lpstr>
      <vt:lpstr>六、多级反馈队列调度算法 算法描述</vt:lpstr>
      <vt:lpstr>六、多级反馈队列调度算法</vt:lpstr>
      <vt:lpstr>六、多级反馈队列调度算法</vt:lpstr>
      <vt:lpstr>作业</vt:lpstr>
      <vt:lpstr>实验一   模拟实现处理机调度</vt:lpstr>
      <vt:lpstr>实验一  模拟实现处理器调度</vt:lpstr>
      <vt:lpstr>3.4 实时调度（自学）</vt:lpstr>
      <vt:lpstr>PowerPoint 演示文稿</vt:lpstr>
      <vt:lpstr>3.4 实时调度（自学）</vt:lpstr>
    </vt:vector>
  </TitlesOfParts>
  <Manager/>
  <Company>h</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计算机操作系统</dc:title>
  <dc:subject/>
  <dc:creator>rj</dc:creator>
  <cp:keywords/>
  <dc:description/>
  <cp:lastModifiedBy>Rao Jun</cp:lastModifiedBy>
  <cp:revision>835</cp:revision>
  <dcterms:created xsi:type="dcterms:W3CDTF">1999-05-25T13:03:05Z</dcterms:created>
  <dcterms:modified xsi:type="dcterms:W3CDTF">2018-05-21T14:58:35Z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