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2" r:id="rId3"/>
  </p:sldMasterIdLst>
  <p:notesMasterIdLst>
    <p:notesMasterId r:id="rId40"/>
  </p:notesMasterIdLst>
  <p:sldIdLst>
    <p:sldId id="571" r:id="rId4"/>
    <p:sldId id="568" r:id="rId5"/>
    <p:sldId id="530" r:id="rId6"/>
    <p:sldId id="569" r:id="rId7"/>
    <p:sldId id="678" r:id="rId8"/>
    <p:sldId id="661" r:id="rId9"/>
    <p:sldId id="531" r:id="rId10"/>
    <p:sldId id="532" r:id="rId11"/>
    <p:sldId id="527" r:id="rId12"/>
    <p:sldId id="579" r:id="rId13"/>
    <p:sldId id="580" r:id="rId14"/>
    <p:sldId id="533" r:id="rId15"/>
    <p:sldId id="585" r:id="rId16"/>
    <p:sldId id="665" r:id="rId17"/>
    <p:sldId id="663" r:id="rId18"/>
    <p:sldId id="544" r:id="rId19"/>
    <p:sldId id="680" r:id="rId20"/>
    <p:sldId id="683" r:id="rId21"/>
    <p:sldId id="685" r:id="rId22"/>
    <p:sldId id="538" r:id="rId23"/>
    <p:sldId id="682" r:id="rId24"/>
    <p:sldId id="667" r:id="rId25"/>
    <p:sldId id="606" r:id="rId26"/>
    <p:sldId id="557" r:id="rId27"/>
    <p:sldId id="558" r:id="rId28"/>
    <p:sldId id="528" r:id="rId29"/>
    <p:sldId id="581" r:id="rId30"/>
    <p:sldId id="591" r:id="rId31"/>
    <p:sldId id="590" r:id="rId32"/>
    <p:sldId id="582" r:id="rId33"/>
    <p:sldId id="584" r:id="rId34"/>
    <p:sldId id="592" r:id="rId35"/>
    <p:sldId id="593" r:id="rId36"/>
    <p:sldId id="545" r:id="rId37"/>
    <p:sldId id="594" r:id="rId38"/>
    <p:sldId id="453" r:id="rId3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99FF"/>
    <a:srgbClr val="FFFFFF"/>
    <a:srgbClr val="FFCCFF"/>
    <a:srgbClr val="FFFF99"/>
    <a:srgbClr val="99FF99"/>
    <a:srgbClr val="66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250"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55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lstStyle>
            <a:lvl1pPr>
              <a:buFontTx/>
              <a:buNone/>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102404"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lstStyle>
            <a:lvl1pPr>
              <a:buFontTx/>
              <a:buNone/>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C20237AB-FE7D-4220-8888-F5D12A72A801}" type="slidenum">
              <a:rPr lang="zh-CN" altLang="en-US"/>
              <a:pPr/>
              <a:t>‹#›</a:t>
            </a:fld>
            <a:endParaRPr lang="zh-CN" altLang="en-US"/>
          </a:p>
        </p:txBody>
      </p:sp>
    </p:spTree>
    <p:extLst>
      <p:ext uri="{BB962C8B-B14F-4D97-AF65-F5344CB8AC3E}">
        <p14:creationId xmlns:p14="http://schemas.microsoft.com/office/powerpoint/2010/main" val="3380104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idx="4294967295"/>
          </p:nvPr>
        </p:nvSpPr>
        <p:spPr/>
      </p:sp>
      <p:sp>
        <p:nvSpPr>
          <p:cNvPr id="119811" name="Rectangle 3"/>
          <p:cNvSpPr>
            <a:spLocks noGrp="1" noChangeArrowheads="1"/>
          </p:cNvSpPr>
          <p:nvPr>
            <p:ph type="body" idx="4294967295"/>
          </p:nvPr>
        </p:nvSpPr>
        <p:spPr/>
        <p:txBody>
          <a:bodyPr>
            <a:prstTxWarp prst="textNoShape">
              <a:avLst/>
            </a:prstTxWarp>
          </a:bodyPr>
          <a:lstStyle/>
          <a:p>
            <a:pPr eaLnBrk="1" hangingPunct="1">
              <a:lnSpc>
                <a:spcPct val="140000"/>
              </a:lnSpc>
            </a:pPr>
            <a:r>
              <a:rPr lang="zh-CN" altLang="en-US" sz="900" b="1" smtClean="0">
                <a:latin typeface="宋体" panose="02010600030101010101" pitchFamily="2" charset="-122"/>
              </a:rPr>
              <a:t>在多道程序系统中，由于多个进程的并发执行，改善了系统资源的利用率并提高了系统的处理能力，然而，多个进程的并发执行也带来了新的问题-----死锁。</a:t>
            </a:r>
          </a:p>
          <a:p>
            <a:pPr eaLnBrk="1" hangingPunct="1">
              <a:lnSpc>
                <a:spcPct val="140000"/>
              </a:lnSpc>
            </a:pPr>
            <a:r>
              <a:rPr lang="zh-CN" altLang="en-US" sz="900" b="1" smtClean="0">
                <a:latin typeface="宋体" panose="02010600030101010101" pitchFamily="2" charset="-122"/>
              </a:rPr>
              <a:t>例：设有一台输入机和一台输出机，进程P1和P2需要使用这两个资源。设两个进程的活动分别为：</a:t>
            </a:r>
            <a:endParaRPr lang="zh-CN" altLang="en-US" sz="900" smtClean="0">
              <a:latin typeface="楷体_GB2312" pitchFamily="1" charset="-122"/>
            </a:endParaRPr>
          </a:p>
          <a:p>
            <a:pPr eaLnBrk="1" hangingPunct="1">
              <a:lnSpc>
                <a:spcPct val="90000"/>
              </a:lnSpc>
            </a:pPr>
            <a:r>
              <a:rPr lang="zh-CN" altLang="en-US" sz="900" smtClean="0"/>
              <a:t>P1的活动：</a:t>
            </a:r>
          </a:p>
          <a:p>
            <a:pPr eaLnBrk="1" hangingPunct="1">
              <a:lnSpc>
                <a:spcPct val="90000"/>
              </a:lnSpc>
            </a:pPr>
            <a:r>
              <a:rPr lang="zh-CN" altLang="en-US" sz="900" smtClean="0"/>
              <a:t>………</a:t>
            </a:r>
          </a:p>
          <a:p>
            <a:pPr eaLnBrk="1" hangingPunct="1">
              <a:lnSpc>
                <a:spcPct val="90000"/>
              </a:lnSpc>
            </a:pPr>
            <a:r>
              <a:rPr lang="zh-CN" altLang="en-US" sz="900" smtClean="0"/>
              <a:t>申请输入机</a:t>
            </a:r>
          </a:p>
          <a:p>
            <a:pPr eaLnBrk="1" hangingPunct="1">
              <a:lnSpc>
                <a:spcPct val="90000"/>
              </a:lnSpc>
            </a:pPr>
            <a:r>
              <a:rPr lang="zh-CN" altLang="en-US" sz="900" smtClean="0"/>
              <a:t>………</a:t>
            </a:r>
          </a:p>
          <a:p>
            <a:pPr eaLnBrk="1" hangingPunct="1">
              <a:lnSpc>
                <a:spcPct val="90000"/>
              </a:lnSpc>
            </a:pPr>
            <a:r>
              <a:rPr lang="zh-CN" altLang="en-US" sz="900" smtClean="0"/>
              <a:t>申请输出机</a:t>
            </a:r>
          </a:p>
          <a:p>
            <a:pPr eaLnBrk="1" hangingPunct="1">
              <a:lnSpc>
                <a:spcPct val="90000"/>
              </a:lnSpc>
            </a:pPr>
            <a:r>
              <a:rPr lang="zh-CN" altLang="en-US" sz="900" smtClean="0"/>
              <a:t>………</a:t>
            </a:r>
          </a:p>
          <a:p>
            <a:pPr eaLnBrk="1" hangingPunct="1">
              <a:lnSpc>
                <a:spcPct val="90000"/>
              </a:lnSpc>
            </a:pPr>
            <a:r>
              <a:rPr lang="zh-CN" altLang="en-US" sz="900" smtClean="0"/>
              <a:t>释放输出机</a:t>
            </a:r>
          </a:p>
          <a:p>
            <a:pPr eaLnBrk="1" hangingPunct="1">
              <a:lnSpc>
                <a:spcPct val="90000"/>
              </a:lnSpc>
            </a:pPr>
            <a:r>
              <a:rPr lang="zh-CN" altLang="en-US" sz="900" smtClean="0"/>
              <a:t>…………</a:t>
            </a:r>
          </a:p>
          <a:p>
            <a:pPr eaLnBrk="1" hangingPunct="1">
              <a:lnSpc>
                <a:spcPct val="90000"/>
              </a:lnSpc>
            </a:pPr>
            <a:r>
              <a:rPr lang="zh-CN" altLang="en-US" sz="900" smtClean="0"/>
              <a:t>释放输入机</a:t>
            </a:r>
          </a:p>
          <a:p>
            <a:pPr eaLnBrk="1" hangingPunct="1">
              <a:lnSpc>
                <a:spcPct val="90000"/>
              </a:lnSpc>
            </a:pPr>
            <a:r>
              <a:rPr lang="zh-CN" altLang="en-US" sz="900" smtClean="0"/>
              <a:t>P2的活动：</a:t>
            </a:r>
          </a:p>
          <a:p>
            <a:pPr eaLnBrk="1" hangingPunct="1">
              <a:lnSpc>
                <a:spcPct val="90000"/>
              </a:lnSpc>
            </a:pPr>
            <a:r>
              <a:rPr lang="zh-CN" altLang="en-US" sz="900" smtClean="0"/>
              <a:t>………</a:t>
            </a:r>
          </a:p>
          <a:p>
            <a:pPr eaLnBrk="1" hangingPunct="1">
              <a:lnSpc>
                <a:spcPct val="90000"/>
              </a:lnSpc>
            </a:pPr>
            <a:r>
              <a:rPr lang="zh-CN" altLang="en-US" sz="900" smtClean="0"/>
              <a:t>申请输出机</a:t>
            </a:r>
          </a:p>
          <a:p>
            <a:pPr eaLnBrk="1" hangingPunct="1">
              <a:lnSpc>
                <a:spcPct val="90000"/>
              </a:lnSpc>
            </a:pPr>
            <a:r>
              <a:rPr lang="zh-CN" altLang="en-US" sz="900" smtClean="0"/>
              <a:t>………</a:t>
            </a:r>
          </a:p>
          <a:p>
            <a:pPr eaLnBrk="1" hangingPunct="1">
              <a:lnSpc>
                <a:spcPct val="90000"/>
              </a:lnSpc>
            </a:pPr>
            <a:r>
              <a:rPr lang="zh-CN" altLang="en-US" sz="900" smtClean="0"/>
              <a:t>申请输入机</a:t>
            </a:r>
          </a:p>
          <a:p>
            <a:pPr eaLnBrk="1" hangingPunct="1">
              <a:lnSpc>
                <a:spcPct val="90000"/>
              </a:lnSpc>
            </a:pPr>
            <a:r>
              <a:rPr lang="zh-CN" altLang="en-US" sz="900" smtClean="0"/>
              <a:t>………</a:t>
            </a:r>
          </a:p>
          <a:p>
            <a:pPr eaLnBrk="1" hangingPunct="1">
              <a:lnSpc>
                <a:spcPct val="90000"/>
              </a:lnSpc>
            </a:pPr>
            <a:r>
              <a:rPr lang="zh-CN" altLang="en-US" sz="900" smtClean="0"/>
              <a:t>释放输入机</a:t>
            </a:r>
          </a:p>
          <a:p>
            <a:pPr eaLnBrk="1" hangingPunct="1">
              <a:lnSpc>
                <a:spcPct val="90000"/>
              </a:lnSpc>
            </a:pPr>
            <a:r>
              <a:rPr lang="zh-CN" altLang="en-US" sz="900" smtClean="0"/>
              <a:t>…………</a:t>
            </a:r>
          </a:p>
          <a:p>
            <a:pPr eaLnBrk="1" hangingPunct="1">
              <a:lnSpc>
                <a:spcPct val="90000"/>
              </a:lnSpc>
            </a:pPr>
            <a:r>
              <a:rPr lang="zh-CN" altLang="en-US" sz="900" smtClean="0"/>
              <a:t>释放输出机</a:t>
            </a:r>
          </a:p>
          <a:p>
            <a:pPr eaLnBrk="1" hangingPunct="1">
              <a:lnSpc>
                <a:spcPct val="90000"/>
              </a:lnSpc>
            </a:pPr>
            <a:r>
              <a:rPr lang="zh-CN" altLang="en-US" sz="900" b="1" smtClean="0">
                <a:solidFill>
                  <a:schemeClr val="folHlink"/>
                </a:solidFill>
              </a:rPr>
              <a:t>P1与P2均因得不到资源而无法继续向前推进，这种由于进程竞争资源而引起的僵持称为死锁。</a:t>
            </a:r>
          </a:p>
        </p:txBody>
      </p:sp>
    </p:spTree>
    <p:extLst>
      <p:ext uri="{BB962C8B-B14F-4D97-AF65-F5344CB8AC3E}">
        <p14:creationId xmlns:p14="http://schemas.microsoft.com/office/powerpoint/2010/main" val="4169040658"/>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idx="4294967295"/>
          </p:nvPr>
        </p:nvSpPr>
        <p:spPr/>
      </p:sp>
      <p:sp>
        <p:nvSpPr>
          <p:cNvPr id="129027" name="Rectangle 3"/>
          <p:cNvSpPr>
            <a:spLocks noGrp="1" noChangeArrowheads="1"/>
          </p:cNvSpPr>
          <p:nvPr>
            <p:ph type="body" idx="4294967295"/>
          </p:nvPr>
        </p:nvSpPr>
        <p:spPr/>
        <p:txBody>
          <a:bodyPr>
            <a:prstTxWarp prst="textNoShape">
              <a:avLst/>
            </a:prstTxWarp>
          </a:bodyPr>
          <a:lstStyle/>
          <a:p>
            <a:pPr eaLnBrk="1" hangingPunct="1">
              <a:lnSpc>
                <a:spcPct val="90000"/>
              </a:lnSpc>
            </a:pPr>
            <a:r>
              <a:rPr lang="zh-CN" altLang="en-US" smtClean="0"/>
              <a:t>算法描述</a:t>
            </a:r>
          </a:p>
          <a:p>
            <a:pPr lvl="1" eaLnBrk="1" hangingPunct="1">
              <a:lnSpc>
                <a:spcPct val="90000"/>
              </a:lnSpc>
            </a:pPr>
            <a:r>
              <a:rPr lang="zh-CN" altLang="en-US" smtClean="0"/>
              <a:t>当有多个进程同时提出多种资源请求时，检查系统可用资源能够满足哪一个进程的资源请求，如果有这样的进程则分配给它，该进程将很快完成运行并归还所占资源，系统可用资源增多并标识该进程为完成状态。对其它进程重复上述过程。直到所有进程运行完成。</a:t>
            </a:r>
          </a:p>
          <a:p>
            <a:pPr lvl="1" eaLnBrk="1" hangingPunct="1">
              <a:lnSpc>
                <a:spcPct val="90000"/>
              </a:lnSpc>
            </a:pPr>
            <a:endParaRPr lang="zh-CN" altLang="en-US" smtClean="0"/>
          </a:p>
          <a:p>
            <a:pPr lvl="1" eaLnBrk="1" hangingPunct="1">
              <a:lnSpc>
                <a:spcPct val="90000"/>
              </a:lnSpc>
            </a:pPr>
            <a:r>
              <a:rPr lang="zh-CN" altLang="en-US" smtClean="0"/>
              <a:t>实质上是寻找一个安全序列。</a:t>
            </a:r>
          </a:p>
          <a:p>
            <a:pPr eaLnBrk="1" hangingPunct="1"/>
            <a:r>
              <a:rPr lang="zh-CN" altLang="en-US" smtClean="0"/>
              <a:t> </a:t>
            </a:r>
          </a:p>
        </p:txBody>
      </p:sp>
    </p:spTree>
    <p:extLst>
      <p:ext uri="{BB962C8B-B14F-4D97-AF65-F5344CB8AC3E}">
        <p14:creationId xmlns:p14="http://schemas.microsoft.com/office/powerpoint/2010/main" val="2497057060"/>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idx="4294967295"/>
          </p:nvPr>
        </p:nvSpPr>
        <p:spPr/>
      </p:sp>
      <p:sp>
        <p:nvSpPr>
          <p:cNvPr id="130051" name="Rectangle 3"/>
          <p:cNvSpPr>
            <a:spLocks noGrp="1" noChangeArrowheads="1"/>
          </p:cNvSpPr>
          <p:nvPr>
            <p:ph type="body" idx="4294967295"/>
          </p:nvPr>
        </p:nvSpPr>
        <p:spPr/>
        <p:txBody>
          <a:bodyPr>
            <a:prstTxWarp prst="textNoShape">
              <a:avLst/>
            </a:prstTxWarp>
          </a:bodyPr>
          <a:lstStyle/>
          <a:p>
            <a:pPr eaLnBrk="1" hangingPunct="1">
              <a:spcBef>
                <a:spcPct val="50000"/>
              </a:spcBef>
            </a:pPr>
            <a:r>
              <a:rPr lang="en-US" altLang="zh-CN" sz="2000" b="1" smtClean="0">
                <a:latin typeface="楷体_GB2312" pitchFamily="1" charset="-122"/>
                <a:ea typeface="楷体_GB2312" pitchFamily="1" charset="-122"/>
              </a:rPr>
              <a:t>T0</a:t>
            </a:r>
            <a:r>
              <a:rPr lang="zh-CN" altLang="en-US" sz="2000" b="1" smtClean="0">
                <a:latin typeface="楷体_GB2312" pitchFamily="1" charset="-122"/>
                <a:ea typeface="楷体_GB2312" pitchFamily="1" charset="-122"/>
              </a:rPr>
              <a:t>时刻存在着一个安全序列</a:t>
            </a:r>
            <a:r>
              <a:rPr lang="en-US" altLang="zh-CN" sz="2000" b="1" smtClean="0">
                <a:latin typeface="楷体_GB2312" pitchFamily="1" charset="-122"/>
                <a:ea typeface="楷体_GB2312" pitchFamily="1" charset="-122"/>
              </a:rPr>
              <a:t>{P1 P3 P4 P2 P0}</a:t>
            </a:r>
            <a:r>
              <a:rPr lang="zh-CN" altLang="en-US" sz="2000" b="1" smtClean="0">
                <a:latin typeface="楷体_GB2312" pitchFamily="1" charset="-122"/>
                <a:ea typeface="楷体_GB2312" pitchFamily="1" charset="-122"/>
              </a:rPr>
              <a:t>，故系统是安全的。</a:t>
            </a:r>
          </a:p>
          <a:p>
            <a:pPr eaLnBrk="1" hangingPunct="1"/>
            <a:endParaRPr lang="zh-CN" altLang="en-US" sz="2000" b="1" smtClean="0">
              <a:latin typeface="楷体_GB2312" pitchFamily="1" charset="-122"/>
              <a:ea typeface="楷体_GB2312" pitchFamily="1" charset="-122"/>
            </a:endParaRPr>
          </a:p>
        </p:txBody>
      </p:sp>
    </p:spTree>
    <p:extLst>
      <p:ext uri="{BB962C8B-B14F-4D97-AF65-F5344CB8AC3E}">
        <p14:creationId xmlns:p14="http://schemas.microsoft.com/office/powerpoint/2010/main" val="41068367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idx="4294967295"/>
          </p:nvPr>
        </p:nvSpPr>
        <p:spPr/>
      </p:sp>
      <p:sp>
        <p:nvSpPr>
          <p:cNvPr id="120835" name="Rectangle 3"/>
          <p:cNvSpPr>
            <a:spLocks noGrp="1" noChangeArrowheads="1"/>
          </p:cNvSpPr>
          <p:nvPr>
            <p:ph type="body" idx="4294967295"/>
          </p:nvPr>
        </p:nvSpPr>
        <p:spPr/>
        <p:txBody>
          <a:bodyPr>
            <a:prstTxWarp prst="textNoShape">
              <a:avLst/>
            </a:prstTxWarp>
          </a:bodyPr>
          <a:lstStyle/>
          <a:p>
            <a:pPr eaLnBrk="1" hangingPunct="1"/>
            <a:r>
              <a:rPr lang="zh-CN" altLang="en-US" sz="3200" smtClean="0">
                <a:latin typeface="楷体_GB2312" pitchFamily="1" charset="-122"/>
              </a:rPr>
              <a:t>操作系统管理着系统内所有资源，它负责分配不同类型的资源给进程使用，系统中的资源从不同角度可分：</a:t>
            </a:r>
          </a:p>
        </p:txBody>
      </p:sp>
    </p:spTree>
    <p:extLst>
      <p:ext uri="{BB962C8B-B14F-4D97-AF65-F5344CB8AC3E}">
        <p14:creationId xmlns:p14="http://schemas.microsoft.com/office/powerpoint/2010/main" val="92040545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idx="4294967295"/>
          </p:nvPr>
        </p:nvSpPr>
        <p:spPr>
          <a:xfrm>
            <a:off x="1141413" y="684213"/>
            <a:ext cx="4572000" cy="3429000"/>
          </a:xfrm>
        </p:spPr>
      </p:sp>
      <p:sp>
        <p:nvSpPr>
          <p:cNvPr id="121859" name="Rectangle 3"/>
          <p:cNvSpPr>
            <a:spLocks noGrp="1" noRot="1" noChangeArrowheads="1"/>
          </p:cNvSpPr>
          <p:nvPr>
            <p:ph type="body" idx="4294967295"/>
          </p:nvPr>
        </p:nvSpPr>
        <p:spPr>
          <a:xfrm>
            <a:off x="684213" y="4341813"/>
            <a:ext cx="5486400" cy="4114800"/>
          </a:xfrm>
        </p:spPr>
        <p:txBody>
          <a:bodyPr>
            <a:prstTxWarp prst="textNoShape">
              <a:avLst/>
            </a:prstTxWarp>
          </a:bodyPr>
          <a:lstStyle/>
          <a:p>
            <a:pPr eaLnBrk="1" hangingPunct="1"/>
            <a:r>
              <a:rPr lang="zh-CN" altLang="en-US" smtClean="0">
                <a:latin typeface="宋体" panose="02010600030101010101" pitchFamily="2" charset="-122"/>
              </a:rPr>
              <a:t>过了危险区再往前走就是死锁区</a:t>
            </a:r>
            <a:r>
              <a:rPr lang="zh-CN" altLang="en-US" u="sng" smtClean="0">
                <a:latin typeface="宋体" panose="02010600030101010101" pitchFamily="2" charset="-122"/>
              </a:rPr>
              <a:t>。前进路线是折线，不是直线。</a:t>
            </a:r>
            <a:endParaRPr lang="zh-CN" altLang="en-US" smtClean="0">
              <a:latin typeface="宋体" panose="02010600030101010101" pitchFamily="2" charset="-122"/>
            </a:endParaRPr>
          </a:p>
        </p:txBody>
      </p:sp>
    </p:spTree>
    <p:extLst>
      <p:ext uri="{BB962C8B-B14F-4D97-AF65-F5344CB8AC3E}">
        <p14:creationId xmlns:p14="http://schemas.microsoft.com/office/powerpoint/2010/main" val="465669306"/>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idx="4294967295"/>
          </p:nvPr>
        </p:nvSpPr>
        <p:spPr/>
      </p:sp>
      <p:sp>
        <p:nvSpPr>
          <p:cNvPr id="122883" name="Rectangle 3"/>
          <p:cNvSpPr>
            <a:spLocks noGrp="1" noChangeArrowheads="1"/>
          </p:cNvSpPr>
          <p:nvPr>
            <p:ph type="body" idx="4294967295"/>
          </p:nvPr>
        </p:nvSpPr>
        <p:spPr/>
        <p:txBody>
          <a:bodyPr>
            <a:prstTxWarp prst="textNoShape">
              <a:avLst/>
            </a:prstTxWarp>
          </a:bodyPr>
          <a:lstStyle/>
          <a:p>
            <a:pPr eaLnBrk="1" hangingPunct="1"/>
            <a:r>
              <a:rPr lang="zh-CN" altLang="en-US" sz="3200" smtClean="0"/>
              <a:t>          产生死锁必须具备以下四个条件，这四个条件是</a:t>
            </a:r>
            <a:r>
              <a:rPr lang="en-US" altLang="zh-CN" sz="3200" smtClean="0"/>
              <a:t>Coffman</a:t>
            </a:r>
            <a:r>
              <a:rPr lang="zh-CN" altLang="en-US" sz="3200" smtClean="0"/>
              <a:t>首先提出的，所以称为</a:t>
            </a:r>
            <a:r>
              <a:rPr lang="en-US" altLang="zh-CN" sz="3200" smtClean="0"/>
              <a:t>Coffman </a:t>
            </a:r>
            <a:r>
              <a:rPr lang="zh-CN" altLang="en-US" sz="3200" smtClean="0"/>
              <a:t>条件：</a:t>
            </a:r>
          </a:p>
          <a:p>
            <a:pPr eaLnBrk="1" hangingPunct="1"/>
            <a:r>
              <a:rPr lang="zh-CN" altLang="en-US" sz="3200" smtClean="0"/>
              <a:t>对照</a:t>
            </a:r>
            <a:r>
              <a:rPr lang="en-US" altLang="zh-CN" sz="3200" smtClean="0"/>
              <a:t>P50 </a:t>
            </a:r>
            <a:r>
              <a:rPr lang="zh-CN" altLang="en-US" sz="3200" smtClean="0"/>
              <a:t>互斥原则</a:t>
            </a:r>
          </a:p>
        </p:txBody>
      </p:sp>
    </p:spTree>
    <p:extLst>
      <p:ext uri="{BB962C8B-B14F-4D97-AF65-F5344CB8AC3E}">
        <p14:creationId xmlns:p14="http://schemas.microsoft.com/office/powerpoint/2010/main" val="281803331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idx="4294967295"/>
          </p:nvPr>
        </p:nvSpPr>
        <p:spPr/>
      </p:sp>
      <p:sp>
        <p:nvSpPr>
          <p:cNvPr id="123907" name="Rectangle 3"/>
          <p:cNvSpPr>
            <a:spLocks noGrp="1" noChangeArrowheads="1"/>
          </p:cNvSpPr>
          <p:nvPr>
            <p:ph type="body" idx="4294967295"/>
          </p:nvPr>
        </p:nvSpPr>
        <p:spPr/>
        <p:txBody>
          <a:bodyPr>
            <a:prstTxWarp prst="textNoShape">
              <a:avLst/>
            </a:prstTxWarp>
          </a:bodyPr>
          <a:lstStyle/>
          <a:p>
            <a:pPr eaLnBrk="1" hangingPunct="1"/>
            <a:r>
              <a:rPr lang="zh-CN" altLang="en-US" smtClean="0"/>
              <a:t>预防死锁和避免死锁的区别</a:t>
            </a:r>
          </a:p>
          <a:p>
            <a:pPr eaLnBrk="1" hangingPunct="1"/>
            <a:endParaRPr lang="zh-CN" altLang="en-US" smtClean="0"/>
          </a:p>
          <a:p>
            <a:pPr lvl="1" eaLnBrk="1" hangingPunct="1"/>
            <a:r>
              <a:rPr lang="zh-CN" altLang="en-US" smtClean="0"/>
              <a:t>前者所采用的分配策略本身就否定了必要条件之一，以此来保证死锁不可能发生。</a:t>
            </a:r>
          </a:p>
          <a:p>
            <a:pPr lvl="1" eaLnBrk="1" hangingPunct="1"/>
            <a:endParaRPr lang="zh-CN" altLang="en-US" smtClean="0"/>
          </a:p>
          <a:p>
            <a:pPr lvl="1" eaLnBrk="1" hangingPunct="1"/>
            <a:r>
              <a:rPr lang="zh-CN" altLang="en-US" smtClean="0"/>
              <a:t>后者是在动态分配资源的策略下采用某种算法来预防可能发生的死锁，从而拒绝可能引起死锁的某个资源请求。</a:t>
            </a:r>
          </a:p>
        </p:txBody>
      </p:sp>
    </p:spTree>
    <p:extLst>
      <p:ext uri="{BB962C8B-B14F-4D97-AF65-F5344CB8AC3E}">
        <p14:creationId xmlns:p14="http://schemas.microsoft.com/office/powerpoint/2010/main" val="68794194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idx="4294967295"/>
          </p:nvPr>
        </p:nvSpPr>
        <p:spPr/>
      </p:sp>
      <p:sp>
        <p:nvSpPr>
          <p:cNvPr id="124931" name="Rectangle 3"/>
          <p:cNvSpPr>
            <a:spLocks noGrp="1" noChangeArrowheads="1"/>
          </p:cNvSpPr>
          <p:nvPr>
            <p:ph type="body" idx="4294967295"/>
          </p:nvPr>
        </p:nvSpPr>
        <p:spPr/>
        <p:txBody>
          <a:bodyPr>
            <a:prstTxWarp prst="textNoShape">
              <a:avLst/>
            </a:prstTxWarp>
          </a:bodyPr>
          <a:lstStyle/>
          <a:p>
            <a:pPr eaLnBrk="1" hangingPunct="1"/>
            <a:r>
              <a:rPr lang="zh-CN" altLang="en-US" smtClean="0"/>
              <a:t>2.</a:t>
            </a:r>
            <a:r>
              <a:rPr lang="zh-CN" altLang="en-US" sz="2800" smtClean="0"/>
              <a:t>一旦运行后，这些资源全归其占有，同时它也不再提出其它资源要求，这样可以保证系统不会发生死锁。</a:t>
            </a:r>
          </a:p>
        </p:txBody>
      </p:sp>
    </p:spTree>
    <p:extLst>
      <p:ext uri="{BB962C8B-B14F-4D97-AF65-F5344CB8AC3E}">
        <p14:creationId xmlns:p14="http://schemas.microsoft.com/office/powerpoint/2010/main" val="4048111427"/>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idx="4294967295"/>
          </p:nvPr>
        </p:nvSpPr>
        <p:spPr/>
      </p:sp>
      <p:sp>
        <p:nvSpPr>
          <p:cNvPr id="125955" name="Rectangle 3"/>
          <p:cNvSpPr>
            <a:spLocks noGrp="1" noChangeArrowheads="1"/>
          </p:cNvSpPr>
          <p:nvPr>
            <p:ph type="body" idx="4294967295"/>
          </p:nvPr>
        </p:nvSpPr>
        <p:spPr/>
        <p:txBody>
          <a:bodyPr>
            <a:prstTxWarp prst="textNoShape">
              <a:avLst/>
            </a:prstTxWarp>
          </a:bodyPr>
          <a:lstStyle/>
          <a:p>
            <a:pPr eaLnBrk="1" hangingPunct="1"/>
            <a:r>
              <a:rPr lang="zh-CN" altLang="en-US" smtClean="0"/>
              <a:t>常用或普通资源编号较低，贵重或稀少资源编号较高，可使高价值资源利用率提高。</a:t>
            </a:r>
            <a:r>
              <a:rPr lang="en-US" altLang="zh-CN" smtClean="0"/>
              <a:t>(</a:t>
            </a:r>
            <a:r>
              <a:rPr lang="zh-CN" altLang="en-US" smtClean="0"/>
              <a:t>如</a:t>
            </a:r>
            <a:r>
              <a:rPr lang="en-US" altLang="zh-CN" smtClean="0"/>
              <a:t>A</a:t>
            </a:r>
            <a:r>
              <a:rPr lang="zh-CN" altLang="en-US" smtClean="0"/>
              <a:t>进程顺序使用</a:t>
            </a:r>
            <a:r>
              <a:rPr lang="en-US" altLang="zh-CN" smtClean="0"/>
              <a:t>2,5,10</a:t>
            </a:r>
            <a:r>
              <a:rPr lang="zh-CN" altLang="en-US" smtClean="0"/>
              <a:t>号资源，</a:t>
            </a:r>
            <a:r>
              <a:rPr lang="en-US" altLang="zh-CN" smtClean="0"/>
              <a:t>B</a:t>
            </a:r>
            <a:r>
              <a:rPr lang="zh-CN" altLang="en-US" smtClean="0"/>
              <a:t>进程只用</a:t>
            </a:r>
            <a:r>
              <a:rPr lang="en-US" altLang="zh-CN" smtClean="0"/>
              <a:t>10</a:t>
            </a:r>
            <a:r>
              <a:rPr lang="zh-CN" altLang="en-US" smtClean="0"/>
              <a:t>号资源</a:t>
            </a:r>
            <a:r>
              <a:rPr lang="en-US" altLang="zh-CN" smtClean="0"/>
              <a:t>)</a:t>
            </a:r>
          </a:p>
          <a:p>
            <a:pPr eaLnBrk="1" hangingPunct="1"/>
            <a:r>
              <a:rPr lang="zh-CN" altLang="en-US" smtClean="0">
                <a:solidFill>
                  <a:schemeClr val="bg2"/>
                </a:solidFill>
              </a:rPr>
              <a:t>也就是，只要进程提出请求资源Ri，则在以后的请求中，只能请求Ri后的资源，这样不会出现几个进程请求资源而形成环路</a:t>
            </a:r>
            <a:endParaRPr lang="en-US" altLang="zh-CN" smtClean="0"/>
          </a:p>
          <a:p>
            <a:pPr eaLnBrk="1" hangingPunct="1"/>
            <a:r>
              <a:rPr lang="zh-CN" altLang="en-US" smtClean="0"/>
              <a:t>总有一个进程占据了较高序号的资源，以后申请的资源都是空闲的，因此可以向前推进。</a:t>
            </a:r>
          </a:p>
        </p:txBody>
      </p:sp>
    </p:spTree>
    <p:extLst>
      <p:ext uri="{BB962C8B-B14F-4D97-AF65-F5344CB8AC3E}">
        <p14:creationId xmlns:p14="http://schemas.microsoft.com/office/powerpoint/2010/main" val="517539307"/>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idx="4294967295"/>
          </p:nvPr>
        </p:nvSpPr>
        <p:spPr>
          <a:xfrm>
            <a:off x="1141413" y="684213"/>
            <a:ext cx="4572000" cy="3429000"/>
          </a:xfrm>
        </p:spPr>
      </p:sp>
      <p:sp>
        <p:nvSpPr>
          <p:cNvPr id="126979" name="Rectangle 3"/>
          <p:cNvSpPr>
            <a:spLocks noGrp="1" noRot="1" noChangeArrowheads="1"/>
          </p:cNvSpPr>
          <p:nvPr>
            <p:ph type="body" idx="4294967295"/>
          </p:nvPr>
        </p:nvSpPr>
        <p:spPr>
          <a:xfrm>
            <a:off x="684213" y="4341813"/>
            <a:ext cx="5486400" cy="4114800"/>
          </a:xfrm>
        </p:spPr>
        <p:txBody>
          <a:bodyPr>
            <a:prstTxWarp prst="textNoShape">
              <a:avLst/>
            </a:prstTxWarp>
          </a:bodyPr>
          <a:lstStyle/>
          <a:p>
            <a:pPr eaLnBrk="1" hangingPunct="1"/>
            <a:r>
              <a:rPr lang="zh-CN" altLang="en-US" smtClean="0"/>
              <a:t>银行家算法的实质就是要设法保证系统动态分配资源后仍然保持安全状态，从而避免死锁的发生。</a:t>
            </a:r>
          </a:p>
          <a:p>
            <a:pPr eaLnBrk="1" hangingPunct="1"/>
            <a:endParaRPr lang="zh-CN" altLang="en-US" smtClean="0"/>
          </a:p>
        </p:txBody>
      </p:sp>
    </p:spTree>
    <p:extLst>
      <p:ext uri="{BB962C8B-B14F-4D97-AF65-F5344CB8AC3E}">
        <p14:creationId xmlns:p14="http://schemas.microsoft.com/office/powerpoint/2010/main" val="115528536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idx="4294967295"/>
          </p:nvPr>
        </p:nvSpPr>
        <p:spPr/>
      </p:sp>
      <p:sp>
        <p:nvSpPr>
          <p:cNvPr id="128003" name="Rectangle 3"/>
          <p:cNvSpPr>
            <a:spLocks noGrp="1" noChangeArrowheads="1"/>
          </p:cNvSpPr>
          <p:nvPr>
            <p:ph type="body" idx="4294967295"/>
          </p:nvPr>
        </p:nvSpPr>
        <p:spPr/>
        <p:txBody>
          <a:bodyPr>
            <a:prstTxWarp prst="textNoShape">
              <a:avLst/>
            </a:prstTxWarp>
          </a:bodyPr>
          <a:lstStyle/>
          <a:p>
            <a:pPr eaLnBrk="1" hangingPunct="1"/>
            <a:r>
              <a:rPr lang="zh-CN" altLang="en-US" sz="3000" smtClean="0"/>
              <a:t>对每一个资源请求进行检查</a:t>
            </a:r>
          </a:p>
          <a:p>
            <a:pPr lvl="1" eaLnBrk="1" hangingPunct="1"/>
            <a:r>
              <a:rPr lang="zh-CN" altLang="en-US" sz="3000" smtClean="0"/>
              <a:t>如果满足该请求是否会导致不安全状态?</a:t>
            </a:r>
          </a:p>
          <a:p>
            <a:pPr lvl="2" eaLnBrk="1" hangingPunct="1"/>
            <a:r>
              <a:rPr lang="zh-CN" altLang="en-US" sz="3000" smtClean="0"/>
              <a:t>若会，则不满足该请求；否则，满足。</a:t>
            </a:r>
          </a:p>
          <a:p>
            <a:pPr lvl="1" eaLnBrk="1" hangingPunct="1"/>
            <a:r>
              <a:rPr lang="zh-CN" altLang="en-US" sz="3000" smtClean="0"/>
              <a:t>检查状态是否安全的方法：是否有足够的资源满足一个剩余请求最小的客户？</a:t>
            </a:r>
          </a:p>
          <a:p>
            <a:pPr lvl="2" eaLnBrk="1" hangingPunct="1"/>
            <a:r>
              <a:rPr lang="zh-CN" altLang="en-US" sz="3000" smtClean="0"/>
              <a:t>若有，则这笔投资是能够收回的；然后检查下一个能满足剩余请求的客户；如此反复。如果所有投资最终都被收回，则该状态是安全的，最初的请求可以批准。</a:t>
            </a:r>
          </a:p>
          <a:p>
            <a:pPr lvl="2" eaLnBrk="1" hangingPunct="1"/>
            <a:r>
              <a:rPr lang="zh-CN" altLang="en-US" sz="3000" smtClean="0"/>
              <a:t>若无，则不安全状态，最初的请求不可以批准。</a:t>
            </a:r>
          </a:p>
          <a:p>
            <a:pPr eaLnBrk="1" hangingPunct="1"/>
            <a:endParaRPr lang="zh-CN" altLang="en-US" sz="3000" smtClean="0"/>
          </a:p>
        </p:txBody>
      </p:sp>
    </p:spTree>
    <p:extLst>
      <p:ext uri="{BB962C8B-B14F-4D97-AF65-F5344CB8AC3E}">
        <p14:creationId xmlns:p14="http://schemas.microsoft.com/office/powerpoint/2010/main" val="379422841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w="9525">
                <a:noFill/>
                <a:miter lim="800000"/>
                <a:headEnd/>
                <a:tailEnd/>
              </a:ln>
            </p:spPr>
            <p:txBody>
              <a:bodyPr wrap="none" anchor="ctr"/>
              <a:lstStyle/>
              <a:p>
                <a:pPr>
                  <a:defRPr/>
                </a:pPr>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zh-CN" altLang="en-US"/>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w="9525">
                <a:noFill/>
                <a:miter lim="800000"/>
                <a:headEnd/>
                <a:tailEnd/>
              </a:ln>
            </p:spPr>
            <p:txBody>
              <a:bodyPr wrap="none" anchor="ctr"/>
              <a:lstStyle/>
              <a:p>
                <a:pPr>
                  <a:defRPr/>
                </a:pPr>
                <a:endParaRPr lang="zh-CN" altLang="en-US"/>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w="9525">
              <a:noFill/>
              <a:miter lim="800000"/>
              <a:headEnd/>
              <a:tailEnd/>
            </a:ln>
          </p:spPr>
          <p:txBody>
            <a:bodyPr wrap="none" anchor="ctr"/>
            <a:lstStyle/>
            <a:p>
              <a:pPr>
                <a:defRPr/>
              </a:pPr>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a:defRPr b="0"/>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Arial" panose="020B0604020202020204" pitchFamily="34" charset="0"/>
              <a:buNone/>
              <a:defRPr sz="2400" b="0">
                <a:solidFill>
                  <a:schemeClr val="bg2"/>
                </a:solidFill>
                <a:ea typeface="黑体" panose="02010609060101010101" pitchFamily="49" charset="-122"/>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E945F6A-8161-4938-970F-8391508ED41B}" type="slidenum">
              <a:rPr lang="zh-CN" altLang="en-US"/>
              <a:pPr/>
              <a:t>‹#›</a:t>
            </a:fld>
            <a:endParaRPr lang="zh-CN" altLang="en-US"/>
          </a:p>
        </p:txBody>
      </p:sp>
    </p:spTree>
    <p:extLst>
      <p:ext uri="{BB962C8B-B14F-4D97-AF65-F5344CB8AC3E}">
        <p14:creationId xmlns:p14="http://schemas.microsoft.com/office/powerpoint/2010/main" val="262132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454AB084-6D13-4464-B753-8FD42422720A}" type="slidenum">
              <a:rPr lang="zh-CN" altLang="en-US"/>
              <a:pPr/>
              <a:t>‹#›</a:t>
            </a:fld>
            <a:endParaRPr lang="zh-CN" altLang="en-US"/>
          </a:p>
        </p:txBody>
      </p:sp>
    </p:spTree>
    <p:extLst>
      <p:ext uri="{BB962C8B-B14F-4D97-AF65-F5344CB8AC3E}">
        <p14:creationId xmlns:p14="http://schemas.microsoft.com/office/powerpoint/2010/main" val="335730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1163" y="260350"/>
            <a:ext cx="2193925" cy="58721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9388" y="260350"/>
            <a:ext cx="6429375" cy="58721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E6AF8704-D627-460B-9070-EEA4E3F21496}" type="slidenum">
              <a:rPr lang="zh-CN" altLang="en-US"/>
              <a:pPr/>
              <a:t>‹#›</a:t>
            </a:fld>
            <a:endParaRPr lang="zh-CN" altLang="en-US"/>
          </a:p>
        </p:txBody>
      </p:sp>
    </p:spTree>
    <p:extLst>
      <p:ext uri="{BB962C8B-B14F-4D97-AF65-F5344CB8AC3E}">
        <p14:creationId xmlns:p14="http://schemas.microsoft.com/office/powerpoint/2010/main" val="355299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350"/>
            <a:ext cx="7793037" cy="8651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79388" y="1341438"/>
            <a:ext cx="4311650" cy="47910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3438" y="1341438"/>
            <a:ext cx="4311650" cy="231933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3438" y="3813175"/>
            <a:ext cx="4311650" cy="2319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199A3ED8-B5BF-4422-9F75-AD03F399B4F5}" type="slidenum">
              <a:rPr lang="zh-CN" altLang="en-US"/>
              <a:pPr/>
              <a:t>‹#›</a:t>
            </a:fld>
            <a:endParaRPr lang="zh-CN" altLang="en-US"/>
          </a:p>
        </p:txBody>
      </p:sp>
    </p:spTree>
    <p:extLst>
      <p:ext uri="{BB962C8B-B14F-4D97-AF65-F5344CB8AC3E}">
        <p14:creationId xmlns:p14="http://schemas.microsoft.com/office/powerpoint/2010/main" val="1691208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350"/>
            <a:ext cx="7793037" cy="865188"/>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179388" y="1341438"/>
            <a:ext cx="8775700" cy="47910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A837F015-8DBA-496F-B77D-18346575CCA0}" type="slidenum">
              <a:rPr lang="zh-CN" altLang="en-US"/>
              <a:pPr/>
              <a:t>‹#›</a:t>
            </a:fld>
            <a:endParaRPr lang="zh-CN" altLang="en-US"/>
          </a:p>
        </p:txBody>
      </p:sp>
    </p:spTree>
    <p:extLst>
      <p:ext uri="{BB962C8B-B14F-4D97-AF65-F5344CB8AC3E}">
        <p14:creationId xmlns:p14="http://schemas.microsoft.com/office/powerpoint/2010/main" val="1581565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350"/>
            <a:ext cx="7793037" cy="8651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79388" y="1341438"/>
            <a:ext cx="4311650" cy="47910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341438"/>
            <a:ext cx="4311650" cy="47910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5C288400-DAB1-44B1-934C-8BCBB4F34C7F}" type="slidenum">
              <a:rPr lang="zh-CN" altLang="en-US"/>
              <a:pPr/>
              <a:t>‹#›</a:t>
            </a:fld>
            <a:endParaRPr lang="zh-CN" altLang="en-US"/>
          </a:p>
        </p:txBody>
      </p:sp>
    </p:spTree>
    <p:extLst>
      <p:ext uri="{BB962C8B-B14F-4D97-AF65-F5344CB8AC3E}">
        <p14:creationId xmlns:p14="http://schemas.microsoft.com/office/powerpoint/2010/main" val="1736894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4637C705-4DA6-486A-A864-19B3FF3CBD84}" type="slidenum">
              <a:rPr lang="en-US" altLang="zh-CN"/>
              <a:pPr/>
              <a:t>‹#›</a:t>
            </a:fld>
            <a:endParaRPr lang="en-US" altLang="zh-CN"/>
          </a:p>
        </p:txBody>
      </p:sp>
    </p:spTree>
    <p:extLst>
      <p:ext uri="{BB962C8B-B14F-4D97-AF65-F5344CB8AC3E}">
        <p14:creationId xmlns:p14="http://schemas.microsoft.com/office/powerpoint/2010/main" val="35891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F3B357E9-1041-4CA5-8823-22395673517D}" type="slidenum">
              <a:rPr lang="en-US" altLang="zh-CN"/>
              <a:pPr/>
              <a:t>‹#›</a:t>
            </a:fld>
            <a:endParaRPr lang="en-US" altLang="zh-CN"/>
          </a:p>
        </p:txBody>
      </p:sp>
    </p:spTree>
    <p:extLst>
      <p:ext uri="{BB962C8B-B14F-4D97-AF65-F5344CB8AC3E}">
        <p14:creationId xmlns:p14="http://schemas.microsoft.com/office/powerpoint/2010/main" val="40618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FBA2FCC5-F6D5-4F1B-B863-78D86AEAAA2E}" type="slidenum">
              <a:rPr lang="en-US" altLang="zh-CN"/>
              <a:pPr/>
              <a:t>‹#›</a:t>
            </a:fld>
            <a:endParaRPr lang="en-US" altLang="zh-CN"/>
          </a:p>
        </p:txBody>
      </p:sp>
    </p:spTree>
    <p:extLst>
      <p:ext uri="{BB962C8B-B14F-4D97-AF65-F5344CB8AC3E}">
        <p14:creationId xmlns:p14="http://schemas.microsoft.com/office/powerpoint/2010/main" val="2374381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26F5F973-156E-4A2C-AA01-097BE97C695B}" type="slidenum">
              <a:rPr lang="en-US" altLang="zh-CN"/>
              <a:pPr/>
              <a:t>‹#›</a:t>
            </a:fld>
            <a:endParaRPr lang="en-US" altLang="zh-CN"/>
          </a:p>
        </p:txBody>
      </p:sp>
    </p:spTree>
    <p:extLst>
      <p:ext uri="{BB962C8B-B14F-4D97-AF65-F5344CB8AC3E}">
        <p14:creationId xmlns:p14="http://schemas.microsoft.com/office/powerpoint/2010/main" val="2116441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3787C638-5E5E-43E4-9EF1-A5ADF00EFC70}" type="slidenum">
              <a:rPr lang="en-US" altLang="zh-CN"/>
              <a:pPr/>
              <a:t>‹#›</a:t>
            </a:fld>
            <a:endParaRPr lang="en-US" altLang="zh-CN"/>
          </a:p>
        </p:txBody>
      </p:sp>
    </p:spTree>
    <p:extLst>
      <p:ext uri="{BB962C8B-B14F-4D97-AF65-F5344CB8AC3E}">
        <p14:creationId xmlns:p14="http://schemas.microsoft.com/office/powerpoint/2010/main" val="104736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69CA8001-5F97-4DF9-BFB9-A586CBF1977E}" type="slidenum">
              <a:rPr lang="zh-CN" altLang="en-US"/>
              <a:pPr/>
              <a:t>‹#›</a:t>
            </a:fld>
            <a:endParaRPr lang="zh-CN" altLang="en-US"/>
          </a:p>
        </p:txBody>
      </p:sp>
    </p:spTree>
    <p:extLst>
      <p:ext uri="{BB962C8B-B14F-4D97-AF65-F5344CB8AC3E}">
        <p14:creationId xmlns:p14="http://schemas.microsoft.com/office/powerpoint/2010/main" val="1996782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96BFCD70-C98F-4919-A48C-BC2E77C1484B}" type="slidenum">
              <a:rPr lang="en-US" altLang="zh-CN"/>
              <a:pPr/>
              <a:t>‹#›</a:t>
            </a:fld>
            <a:endParaRPr lang="en-US" altLang="zh-CN"/>
          </a:p>
        </p:txBody>
      </p:sp>
    </p:spTree>
    <p:extLst>
      <p:ext uri="{BB962C8B-B14F-4D97-AF65-F5344CB8AC3E}">
        <p14:creationId xmlns:p14="http://schemas.microsoft.com/office/powerpoint/2010/main" val="3900945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9EF6FCA1-BF42-437C-9A65-31DC86D32892}" type="slidenum">
              <a:rPr lang="en-US" altLang="zh-CN"/>
              <a:pPr/>
              <a:t>‹#›</a:t>
            </a:fld>
            <a:endParaRPr lang="en-US" altLang="zh-CN"/>
          </a:p>
        </p:txBody>
      </p:sp>
    </p:spTree>
    <p:extLst>
      <p:ext uri="{BB962C8B-B14F-4D97-AF65-F5344CB8AC3E}">
        <p14:creationId xmlns:p14="http://schemas.microsoft.com/office/powerpoint/2010/main" val="1242281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178B6036-3904-48A7-AD53-944B79D684A8}" type="slidenum">
              <a:rPr lang="en-US" altLang="zh-CN"/>
              <a:pPr/>
              <a:t>‹#›</a:t>
            </a:fld>
            <a:endParaRPr lang="en-US" altLang="zh-CN"/>
          </a:p>
        </p:txBody>
      </p:sp>
    </p:spTree>
    <p:extLst>
      <p:ext uri="{BB962C8B-B14F-4D97-AF65-F5344CB8AC3E}">
        <p14:creationId xmlns:p14="http://schemas.microsoft.com/office/powerpoint/2010/main" val="26137714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4709CEE-DD25-42D8-9576-C10E7F6D480F}" type="slidenum">
              <a:rPr lang="en-US" altLang="zh-CN"/>
              <a:pPr/>
              <a:t>‹#›</a:t>
            </a:fld>
            <a:endParaRPr lang="en-US" altLang="zh-CN"/>
          </a:p>
        </p:txBody>
      </p:sp>
    </p:spTree>
    <p:extLst>
      <p:ext uri="{BB962C8B-B14F-4D97-AF65-F5344CB8AC3E}">
        <p14:creationId xmlns:p14="http://schemas.microsoft.com/office/powerpoint/2010/main" val="3732383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25D4876B-198A-4B15-A9EF-110EFA37A4A7}" type="slidenum">
              <a:rPr lang="en-US" altLang="zh-CN"/>
              <a:pPr/>
              <a:t>‹#›</a:t>
            </a:fld>
            <a:endParaRPr lang="en-US" altLang="zh-CN"/>
          </a:p>
        </p:txBody>
      </p:sp>
    </p:spTree>
    <p:extLst>
      <p:ext uri="{BB962C8B-B14F-4D97-AF65-F5344CB8AC3E}">
        <p14:creationId xmlns:p14="http://schemas.microsoft.com/office/powerpoint/2010/main" val="2175633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DD757C63-4B26-43C2-BF39-4D6FB05E0873}" type="slidenum">
              <a:rPr lang="en-US" altLang="zh-CN"/>
              <a:pPr/>
              <a:t>‹#›</a:t>
            </a:fld>
            <a:endParaRPr lang="en-US" altLang="zh-CN"/>
          </a:p>
        </p:txBody>
      </p:sp>
    </p:spTree>
    <p:extLst>
      <p:ext uri="{BB962C8B-B14F-4D97-AF65-F5344CB8AC3E}">
        <p14:creationId xmlns:p14="http://schemas.microsoft.com/office/powerpoint/2010/main" val="3186532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B09AFDDE-7B7E-47D6-A960-7EC136312F4F}"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4176957304"/>
      </p:ext>
    </p:extLst>
  </p:cSld>
  <p:clrMapOvr>
    <a:masterClrMapping/>
  </p:clrMapOvr>
  <p:transition>
    <p:check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D9721F7-D1BF-4BDE-900D-7E94269AD7F0}"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392065345"/>
      </p:ext>
    </p:extLst>
  </p:cSld>
  <p:clrMapOvr>
    <a:masterClrMapping/>
  </p:clrMapOvr>
  <p:transition>
    <p:check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DA3293B-C41A-4646-AA10-E92B17F9ADCD}"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4067937687"/>
      </p:ext>
    </p:extLst>
  </p:cSld>
  <p:clrMapOvr>
    <a:masterClrMapping/>
  </p:clrMapOvr>
  <p:transition>
    <p:check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BED29B8-306F-427C-B7F2-AB2CB9934C03}"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827559772"/>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34C0E566-8FF4-4BED-80B8-03A6485BBC25}" type="slidenum">
              <a:rPr lang="zh-CN" altLang="en-US"/>
              <a:pPr/>
              <a:t>‹#›</a:t>
            </a:fld>
            <a:endParaRPr lang="zh-CN" altLang="en-US"/>
          </a:p>
        </p:txBody>
      </p:sp>
    </p:spTree>
    <p:extLst>
      <p:ext uri="{BB962C8B-B14F-4D97-AF65-F5344CB8AC3E}">
        <p14:creationId xmlns:p14="http://schemas.microsoft.com/office/powerpoint/2010/main" val="19005858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21F2354C-8387-4D43-9ED9-B69B10479F8C}"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1267057453"/>
      </p:ext>
    </p:extLst>
  </p:cSld>
  <p:clrMapOvr>
    <a:masterClrMapping/>
  </p:clrMapOvr>
  <p:transition>
    <p:check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49B580C1-56C0-4F93-A226-55ED533174C6}"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2767737225"/>
      </p:ext>
    </p:extLst>
  </p:cSld>
  <p:clrMapOvr>
    <a:masterClrMapping/>
  </p:clrMapOvr>
  <p:transition>
    <p:check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4B0849D4-531C-4816-85B4-A605E02D7A93}"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63085890"/>
      </p:ext>
    </p:extLst>
  </p:cSld>
  <p:clrMapOvr>
    <a:masterClrMapping/>
  </p:clrMapOvr>
  <p:transition>
    <p:check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1B978B4-CC65-4FBF-A786-A255F9A37C48}"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4175977238"/>
      </p:ext>
    </p:extLst>
  </p:cSld>
  <p:clrMapOvr>
    <a:masterClrMapping/>
  </p:clrMapOvr>
  <p:transition>
    <p:check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C099875C-54B5-4F15-9324-510831259C83}"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2304217059"/>
      </p:ext>
    </p:extLst>
  </p:cSld>
  <p:clrMapOvr>
    <a:masterClrMapping/>
  </p:clrMapOvr>
  <p:transition>
    <p:check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74E4C742-CB23-4587-8FBE-C3343643C003}"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140821984"/>
      </p:ext>
    </p:extLst>
  </p:cSld>
  <p:clrMapOvr>
    <a:masterClrMapping/>
  </p:clrMapOvr>
  <p:transition>
    <p:check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80B5EAA-4B45-429D-8B45-2EB74F459912}" type="slidenum">
              <a:rPr lang="zh-CN" altLang="en-US"/>
              <a:pPr/>
              <a:t>‹#›</a:t>
            </a:fld>
            <a:endParaRPr lang="zh-CN" altLang="en-US">
              <a:latin typeface="Tahoma" panose="020B0604030504040204" pitchFamily="34" charset="0"/>
            </a:endParaRPr>
          </a:p>
        </p:txBody>
      </p:sp>
    </p:spTree>
    <p:extLst>
      <p:ext uri="{BB962C8B-B14F-4D97-AF65-F5344CB8AC3E}">
        <p14:creationId xmlns:p14="http://schemas.microsoft.com/office/powerpoint/2010/main" val="2955594497"/>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9388" y="1341438"/>
            <a:ext cx="4311650"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341438"/>
            <a:ext cx="4311650"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367EE94C-38CA-463E-9965-5533B0106D61}" type="slidenum">
              <a:rPr lang="zh-CN" altLang="en-US"/>
              <a:pPr/>
              <a:t>‹#›</a:t>
            </a:fld>
            <a:endParaRPr lang="zh-CN" altLang="en-US"/>
          </a:p>
        </p:txBody>
      </p:sp>
    </p:spTree>
    <p:extLst>
      <p:ext uri="{BB962C8B-B14F-4D97-AF65-F5344CB8AC3E}">
        <p14:creationId xmlns:p14="http://schemas.microsoft.com/office/powerpoint/2010/main" val="46078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1DA1A9B8-7CF3-4FBE-897E-786F61B96AB9}" type="slidenum">
              <a:rPr lang="zh-CN" altLang="en-US"/>
              <a:pPr/>
              <a:t>‹#›</a:t>
            </a:fld>
            <a:endParaRPr lang="zh-CN" altLang="en-US"/>
          </a:p>
        </p:txBody>
      </p:sp>
    </p:spTree>
    <p:extLst>
      <p:ext uri="{BB962C8B-B14F-4D97-AF65-F5344CB8AC3E}">
        <p14:creationId xmlns:p14="http://schemas.microsoft.com/office/powerpoint/2010/main" val="107096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49D28F4C-ADC5-4513-BC9D-083239979F46}" type="slidenum">
              <a:rPr lang="zh-CN" altLang="en-US"/>
              <a:pPr/>
              <a:t>‹#›</a:t>
            </a:fld>
            <a:endParaRPr lang="zh-CN" altLang="en-US"/>
          </a:p>
        </p:txBody>
      </p:sp>
    </p:spTree>
    <p:extLst>
      <p:ext uri="{BB962C8B-B14F-4D97-AF65-F5344CB8AC3E}">
        <p14:creationId xmlns:p14="http://schemas.microsoft.com/office/powerpoint/2010/main" val="213608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C85454AA-9B79-47D2-BC3C-275CBD4DC78F}" type="slidenum">
              <a:rPr lang="zh-CN" altLang="en-US"/>
              <a:pPr/>
              <a:t>‹#›</a:t>
            </a:fld>
            <a:endParaRPr lang="zh-CN" altLang="en-US"/>
          </a:p>
        </p:txBody>
      </p:sp>
    </p:spTree>
    <p:extLst>
      <p:ext uri="{BB962C8B-B14F-4D97-AF65-F5344CB8AC3E}">
        <p14:creationId xmlns:p14="http://schemas.microsoft.com/office/powerpoint/2010/main" val="198551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81703783-35C9-4C34-8BD8-8DE8BE6D646E}" type="slidenum">
              <a:rPr lang="zh-CN" altLang="en-US"/>
              <a:pPr/>
              <a:t>‹#›</a:t>
            </a:fld>
            <a:endParaRPr lang="zh-CN" altLang="en-US"/>
          </a:p>
        </p:txBody>
      </p:sp>
    </p:spTree>
    <p:extLst>
      <p:ext uri="{BB962C8B-B14F-4D97-AF65-F5344CB8AC3E}">
        <p14:creationId xmlns:p14="http://schemas.microsoft.com/office/powerpoint/2010/main" val="143828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D1BDC9B1-A026-460A-83BA-90BA6BCBDBEB}" type="slidenum">
              <a:rPr lang="zh-CN" altLang="en-US"/>
              <a:pPr/>
              <a:t>‹#›</a:t>
            </a:fld>
            <a:endParaRPr lang="zh-CN" altLang="en-US"/>
          </a:p>
        </p:txBody>
      </p:sp>
    </p:spTree>
    <p:extLst>
      <p:ext uri="{BB962C8B-B14F-4D97-AF65-F5344CB8AC3E}">
        <p14:creationId xmlns:p14="http://schemas.microsoft.com/office/powerpoint/2010/main" val="413246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gi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17" Type="http://schemas.openxmlformats.org/officeDocument/2006/relationships/image" Target="../media/image5.gif"/><Relationship Id="rId2" Type="http://schemas.openxmlformats.org/officeDocument/2006/relationships/slideLayout" Target="../slideLayouts/slideLayout27.xml"/><Relationship Id="rId16" Type="http://schemas.openxmlformats.org/officeDocument/2006/relationships/image" Target="../media/image4.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512763"/>
            <a:ext cx="438150" cy="474662"/>
          </a:xfrm>
          <a:prstGeom prst="rect">
            <a:avLst/>
          </a:prstGeom>
          <a:solidFill>
            <a:schemeClr val="accent2"/>
          </a:solidFill>
          <a:ln w="9525">
            <a:noFill/>
            <a:miter lim="800000"/>
            <a:headEnd/>
            <a:tailEnd/>
          </a:ln>
        </p:spPr>
        <p:txBody>
          <a:bodyPr wrap="none" anchor="ctr"/>
          <a:lstStyle/>
          <a:p>
            <a:pPr algn="ctr">
              <a:defRPr/>
            </a:pPr>
            <a:endParaRPr lang="zh-CN" altLang="en-US"/>
          </a:p>
        </p:txBody>
      </p:sp>
      <p:sp>
        <p:nvSpPr>
          <p:cNvPr id="1027" name="Rectangle 3"/>
          <p:cNvSpPr>
            <a:spLocks noChangeArrowheads="1"/>
          </p:cNvSpPr>
          <p:nvPr/>
        </p:nvSpPr>
        <p:spPr bwMode="auto">
          <a:xfrm>
            <a:off x="800100" y="512763"/>
            <a:ext cx="328613" cy="47466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lang="zh-CN" altLang="en-US"/>
          </a:p>
        </p:txBody>
      </p:sp>
      <p:sp>
        <p:nvSpPr>
          <p:cNvPr id="1028" name="Rectangle 4"/>
          <p:cNvSpPr>
            <a:spLocks noChangeArrowheads="1"/>
          </p:cNvSpPr>
          <p:nvPr/>
        </p:nvSpPr>
        <p:spPr bwMode="auto">
          <a:xfrm>
            <a:off x="541338" y="935038"/>
            <a:ext cx="422275" cy="474662"/>
          </a:xfrm>
          <a:prstGeom prst="rect">
            <a:avLst/>
          </a:prstGeom>
          <a:solidFill>
            <a:schemeClr val="folHlink"/>
          </a:solidFill>
          <a:ln w="9525">
            <a:noFill/>
            <a:miter lim="800000"/>
            <a:headEnd/>
            <a:tailEnd/>
          </a:ln>
        </p:spPr>
        <p:txBody>
          <a:bodyPr wrap="none" anchor="ctr"/>
          <a:lstStyle/>
          <a:p>
            <a:pPr algn="ctr">
              <a:defRPr/>
            </a:pPr>
            <a:endParaRPr lang="zh-CN" altLang="en-US"/>
          </a:p>
        </p:txBody>
      </p:sp>
      <p:sp>
        <p:nvSpPr>
          <p:cNvPr id="1029" name="Rectangle 5"/>
          <p:cNvSpPr>
            <a:spLocks noChangeArrowheads="1"/>
          </p:cNvSpPr>
          <p:nvPr/>
        </p:nvSpPr>
        <p:spPr bwMode="auto">
          <a:xfrm>
            <a:off x="911225" y="935038"/>
            <a:ext cx="368300" cy="47466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en-US"/>
          </a:p>
        </p:txBody>
      </p:sp>
      <p:sp>
        <p:nvSpPr>
          <p:cNvPr id="1030" name="Rectangle 6"/>
          <p:cNvSpPr>
            <a:spLocks noChangeArrowheads="1"/>
          </p:cNvSpPr>
          <p:nvPr/>
        </p:nvSpPr>
        <p:spPr bwMode="auto">
          <a:xfrm>
            <a:off x="127000" y="862013"/>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lang="zh-CN" altLang="en-US"/>
          </a:p>
        </p:txBody>
      </p:sp>
      <p:sp>
        <p:nvSpPr>
          <p:cNvPr id="1031" name="Rectangle 7"/>
          <p:cNvSpPr>
            <a:spLocks noChangeArrowheads="1"/>
          </p:cNvSpPr>
          <p:nvPr/>
        </p:nvSpPr>
        <p:spPr bwMode="auto">
          <a:xfrm>
            <a:off x="762000" y="404813"/>
            <a:ext cx="31750" cy="1052512"/>
          </a:xfrm>
          <a:prstGeom prst="rect">
            <a:avLst/>
          </a:prstGeom>
          <a:solidFill>
            <a:schemeClr val="bg2"/>
          </a:solidFill>
          <a:ln w="9525">
            <a:noFill/>
            <a:miter lim="800000"/>
            <a:headEnd/>
            <a:tailEnd/>
          </a:ln>
        </p:spPr>
        <p:txBody>
          <a:bodyPr wrap="none" anchor="ctr"/>
          <a:lstStyle/>
          <a:p>
            <a:pPr algn="ctr">
              <a:defRPr/>
            </a:pPr>
            <a:endParaRPr lang="zh-CN" altLang="en-US"/>
          </a:p>
        </p:txBody>
      </p:sp>
      <p:sp>
        <p:nvSpPr>
          <p:cNvPr id="1032" name="Rectangle 8"/>
          <p:cNvSpPr>
            <a:spLocks noChangeArrowheads="1"/>
          </p:cNvSpPr>
          <p:nvPr/>
        </p:nvSpPr>
        <p:spPr bwMode="auto">
          <a:xfrm>
            <a:off x="442913" y="1195388"/>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lang="zh-CN" altLang="en-US"/>
          </a:p>
        </p:txBody>
      </p:sp>
      <p:sp>
        <p:nvSpPr>
          <p:cNvPr id="7177" name="Rectangle 9"/>
          <p:cNvSpPr>
            <a:spLocks noGrp="1" noChangeArrowheads="1"/>
          </p:cNvSpPr>
          <p:nvPr>
            <p:ph type="title" idx="4294967295"/>
          </p:nvPr>
        </p:nvSpPr>
        <p:spPr bwMode="auto">
          <a:xfrm>
            <a:off x="1150938" y="260350"/>
            <a:ext cx="779303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7178" name="Rectangle 10"/>
          <p:cNvSpPr>
            <a:spLocks noGrp="1" noChangeArrowheads="1"/>
          </p:cNvSpPr>
          <p:nvPr>
            <p:ph type="body" idx="4294967295"/>
          </p:nvPr>
        </p:nvSpPr>
        <p:spPr bwMode="auto">
          <a:xfrm>
            <a:off x="179388" y="1341438"/>
            <a:ext cx="87757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endParaRPr lang="zh-CN" altLang="en-US" smtClean="0"/>
          </a:p>
        </p:txBody>
      </p:sp>
      <p:sp>
        <p:nvSpPr>
          <p:cNvPr id="1035" name="Rectangle 11"/>
          <p:cNvSpPr>
            <a:spLocks noGrp="1" noChangeArrowheads="1"/>
          </p:cNvSpPr>
          <p:nvPr>
            <p:ph type="dt" sz="half" idx="2"/>
          </p:nvPr>
        </p:nvSpPr>
        <p:spPr bwMode="auto">
          <a:xfrm>
            <a:off x="914400" y="6324600"/>
            <a:ext cx="1905000" cy="457200"/>
          </a:xfrm>
          <a:prstGeom prst="rect">
            <a:avLst/>
          </a:prstGeom>
          <a:noFill/>
          <a:ln>
            <a:noFill/>
          </a:ln>
          <a:effectLst/>
          <a:extLst/>
        </p:spPr>
        <p:txBody>
          <a:bodyPr vert="horz" wrap="square" lIns="91440" tIns="45720" rIns="91440" bIns="45720" numCol="1" anchor="b" anchorCtr="0" compatLnSpc="1"/>
          <a:lstStyle>
            <a:lvl1pPr>
              <a:buFontTx/>
              <a:buNone/>
              <a:defRPr sz="1400"/>
            </a:lvl1pPr>
          </a:lstStyle>
          <a:p>
            <a:pPr>
              <a:defRPr/>
            </a:pPr>
            <a:endParaRPr lang="en-US" altLang="zh-CN"/>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a:noFill/>
          </a:ln>
          <a:effectLst/>
          <a:extLst/>
        </p:spPr>
        <p:txBody>
          <a:bodyPr vert="horz" wrap="square" lIns="91440" tIns="45720" rIns="91440" bIns="45720" numCol="1" anchor="b" anchorCtr="0" compatLnSpc="1"/>
          <a:lstStyle>
            <a:lvl1pPr algn="ctr">
              <a:buFontTx/>
              <a:buNone/>
              <a:defRPr sz="1400"/>
            </a:lvl1pPr>
          </a:lstStyle>
          <a:p>
            <a:pPr>
              <a:defRPr/>
            </a:pPr>
            <a:endParaRPr lang="en-US" altLang="zh-CN"/>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lvl1pPr>
          </a:lstStyle>
          <a:p>
            <a:fld id="{793C48EC-B123-4970-86D0-B16F53BAF6A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22"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Lst>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9pPr>
    </p:titleStyle>
    <p:bodyStyle>
      <a:lvl1pPr marL="342900" indent="-342900" algn="l" rtl="0" eaLnBrk="0" fontAlgn="base" hangingPunct="0">
        <a:spcBef>
          <a:spcPct val="20000"/>
        </a:spcBef>
        <a:spcAft>
          <a:spcPct val="0"/>
        </a:spcAft>
        <a:buClr>
          <a:schemeClr val="folHlink"/>
        </a:buClr>
        <a:buSzPct val="100000"/>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v"/>
        <a:defRPr sz="3200" b="1">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80000"/>
        <a:buFont typeface="Wingdings" panose="05000000000000000000" pitchFamily="2" charset="2"/>
        <a:buChar char="v"/>
        <a:defRPr sz="32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v"/>
        <a:defRPr sz="28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7513" y="1098550"/>
            <a:ext cx="438150" cy="474663"/>
          </a:xfrm>
          <a:prstGeom prst="rect">
            <a:avLst/>
          </a:prstGeom>
          <a:solidFill>
            <a:schemeClr val="accent2"/>
          </a:solidFill>
          <a:ln w="9525">
            <a:noFill/>
            <a:miter lim="800000"/>
            <a:headEnd/>
            <a:tailEnd/>
          </a:ln>
        </p:spPr>
        <p:txBody>
          <a:bodyPr wrap="none" anchor="ctr"/>
          <a:lstStyle/>
          <a:p>
            <a:pPr algn="ctr">
              <a:defRPr/>
            </a:pPr>
            <a:endParaRPr lang="zh-CN" altLang="zh-CN"/>
          </a:p>
        </p:txBody>
      </p:sp>
      <p:sp>
        <p:nvSpPr>
          <p:cNvPr id="2051"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lang="zh-CN" altLang="zh-CN"/>
          </a:p>
        </p:txBody>
      </p:sp>
      <p:sp>
        <p:nvSpPr>
          <p:cNvPr id="2052" name="Rectangle 4"/>
          <p:cNvSpPr>
            <a:spLocks noChangeArrowheads="1"/>
          </p:cNvSpPr>
          <p:nvPr/>
        </p:nvSpPr>
        <p:spPr bwMode="auto">
          <a:xfrm>
            <a:off x="541338" y="1520825"/>
            <a:ext cx="422275" cy="474663"/>
          </a:xfrm>
          <a:prstGeom prst="rect">
            <a:avLst/>
          </a:prstGeom>
          <a:solidFill>
            <a:schemeClr val="folHlink"/>
          </a:solidFill>
          <a:ln w="9525">
            <a:noFill/>
            <a:miter lim="800000"/>
            <a:headEnd/>
            <a:tailEnd/>
          </a:ln>
        </p:spPr>
        <p:txBody>
          <a:bodyPr wrap="none" anchor="ctr"/>
          <a:lstStyle/>
          <a:p>
            <a:pPr algn="ctr">
              <a:defRPr/>
            </a:pPr>
            <a:endParaRPr lang="zh-CN" altLang="zh-CN"/>
          </a:p>
        </p:txBody>
      </p:sp>
      <p:sp>
        <p:nvSpPr>
          <p:cNvPr id="2053"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zh-CN"/>
          </a:p>
        </p:txBody>
      </p:sp>
      <p:sp>
        <p:nvSpPr>
          <p:cNvPr id="2054"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lang="zh-CN" altLang="zh-CN"/>
          </a:p>
        </p:txBody>
      </p:sp>
      <p:sp>
        <p:nvSpPr>
          <p:cNvPr id="2055" name="Rectangle 7"/>
          <p:cNvSpPr>
            <a:spLocks noChangeArrowheads="1"/>
          </p:cNvSpPr>
          <p:nvPr/>
        </p:nvSpPr>
        <p:spPr bwMode="auto">
          <a:xfrm>
            <a:off x="762000" y="990600"/>
            <a:ext cx="31750" cy="1052513"/>
          </a:xfrm>
          <a:prstGeom prst="rect">
            <a:avLst/>
          </a:prstGeom>
          <a:solidFill>
            <a:schemeClr val="bg2"/>
          </a:solidFill>
          <a:ln w="9525">
            <a:noFill/>
            <a:miter lim="800000"/>
            <a:headEnd/>
            <a:tailEnd/>
          </a:ln>
        </p:spPr>
        <p:txBody>
          <a:bodyPr wrap="none" anchor="ctr"/>
          <a:lstStyle/>
          <a:p>
            <a:pPr algn="ctr">
              <a:defRPr/>
            </a:pPr>
            <a:endParaRPr lang="zh-CN" altLang="zh-CN"/>
          </a:p>
        </p:txBody>
      </p:sp>
      <p:sp>
        <p:nvSpPr>
          <p:cNvPr id="2056"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lang="zh-CN" altLang="zh-CN"/>
          </a:p>
        </p:txBody>
      </p:sp>
      <p:sp>
        <p:nvSpPr>
          <p:cNvPr id="8201" name="Rectangle 9"/>
          <p:cNvSpPr>
            <a:spLocks noGrp="1" noChangeArrowheads="1"/>
          </p:cNvSpPr>
          <p:nvPr>
            <p:ph type="title" idx="4294967295"/>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202" name="Rectangle 10"/>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3195"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buFontTx/>
              <a:buNone/>
              <a:defRPr kumimoji="0" sz="1400"/>
            </a:lvl1pPr>
          </a:lstStyle>
          <a:p>
            <a:pPr>
              <a:defRPr/>
            </a:pPr>
            <a:endParaRPr lang="en-US" altLang="zh-CN"/>
          </a:p>
        </p:txBody>
      </p:sp>
      <p:sp>
        <p:nvSpPr>
          <p:cNvPr id="93196"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buFontTx/>
              <a:buNone/>
              <a:defRPr kumimoji="0" sz="1400"/>
            </a:lvl1pPr>
          </a:lstStyle>
          <a:p>
            <a:pPr>
              <a:defRPr/>
            </a:pPr>
            <a:endParaRPr lang="en-US" altLang="zh-CN"/>
          </a:p>
        </p:txBody>
      </p:sp>
      <p:sp>
        <p:nvSpPr>
          <p:cNvPr id="93197"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400"/>
            </a:lvl1pPr>
          </a:lstStyle>
          <a:p>
            <a:fld id="{E4B81C73-9FE3-46FB-BA21-CE0EC78BAFB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9" name="Rectangle 3"/>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6436"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lstStyle>
            <a:lvl1pPr>
              <a:buFontTx/>
              <a:buNone/>
              <a:defRPr kumimoji="1" sz="1400">
                <a:latin typeface="+mn-lt"/>
              </a:defRPr>
            </a:lvl1pPr>
          </a:lstStyle>
          <a:p>
            <a:pPr>
              <a:defRPr/>
            </a:pPr>
            <a:endParaRPr lang="en-US" altLang="zh-CN"/>
          </a:p>
        </p:txBody>
      </p:sp>
      <p:sp>
        <p:nvSpPr>
          <p:cNvPr id="146437"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lstStyle>
            <a:lvl1pPr algn="ctr">
              <a:buFontTx/>
              <a:buNone/>
              <a:defRPr kumimoji="1" sz="1400">
                <a:latin typeface="+mn-lt"/>
              </a:defRPr>
            </a:lvl1pPr>
          </a:lstStyle>
          <a:p>
            <a:pPr>
              <a:defRPr/>
            </a:pPr>
            <a:endParaRPr lang="en-US" altLang="zh-CN"/>
          </a:p>
        </p:txBody>
      </p:sp>
      <p:sp>
        <p:nvSpPr>
          <p:cNvPr id="146438"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8667C715-381C-4223-AE2D-4959A97AD352}" type="slidenum">
              <a:rPr lang="zh-CN" altLang="en-US"/>
              <a:pPr/>
              <a:t>‹#›</a:t>
            </a:fld>
            <a:endParaRPr lang="zh-CN" altLang="en-US"/>
          </a:p>
        </p:txBody>
      </p:sp>
      <p:pic>
        <p:nvPicPr>
          <p:cNvPr id="9223" name="Picture 7" descr="GIF-39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flipV="1">
            <a:off x="0" y="457200"/>
            <a:ext cx="51816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BJ204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096000"/>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descr="BJ204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572000" y="6248400"/>
            <a:ext cx="457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descr="BJ204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0100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descr="GIF100"/>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4572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 Box 12"/>
          <p:cNvSpPr txBox="1">
            <a:spLocks noChangeArrowheads="1"/>
          </p:cNvSpPr>
          <p:nvPr userDrawn="1"/>
        </p:nvSpPr>
        <p:spPr bwMode="auto">
          <a:xfrm>
            <a:off x="882650" y="30163"/>
            <a:ext cx="3916363" cy="457200"/>
          </a:xfrm>
          <a:prstGeom prst="rect">
            <a:avLst/>
          </a:prstGeom>
          <a:noFill/>
          <a:ln w="9525">
            <a:noFill/>
            <a:miter lim="800000"/>
            <a:headEnd/>
            <a:tailEnd/>
          </a:ln>
        </p:spPr>
        <p:txBody>
          <a:bodyPr wrap="none">
            <a:spAutoFit/>
          </a:bodyPr>
          <a:lstStyle/>
          <a:p>
            <a:pPr>
              <a:defRPr/>
            </a:pPr>
            <a:r>
              <a:rPr lang="zh-CN" altLang="en-US">
                <a:latin typeface="华文行楷" pitchFamily="2" charset="-122"/>
                <a:ea typeface="华文行楷" pitchFamily="2" charset="-122"/>
              </a:rPr>
              <a:t>第三章　处理机调度与死锁 </a:t>
            </a: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checke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z="3200" smtClean="0">
                <a:latin typeface="华文隶书" panose="02010800040101010101" pitchFamily="2" charset="-122"/>
              </a:rPr>
              <a:t>3.5   </a:t>
            </a:r>
            <a:r>
              <a:rPr lang="zh-CN" altLang="en-US" sz="3200" smtClean="0">
                <a:latin typeface="华文隶书" panose="02010800040101010101" pitchFamily="2" charset="-122"/>
              </a:rPr>
              <a:t>死锁的</a:t>
            </a:r>
            <a:r>
              <a:rPr lang="zh-CN" altLang="en-US" sz="3200" smtClean="0"/>
              <a:t>基本概念</a:t>
            </a:r>
          </a:p>
        </p:txBody>
      </p:sp>
      <p:sp>
        <p:nvSpPr>
          <p:cNvPr id="65539" name="Rectangle 3"/>
          <p:cNvSpPr>
            <a:spLocks noGrp="1" noChangeArrowheads="1"/>
          </p:cNvSpPr>
          <p:nvPr>
            <p:ph idx="1"/>
          </p:nvPr>
        </p:nvSpPr>
        <p:spPr>
          <a:xfrm>
            <a:off x="1597025" y="1476375"/>
            <a:ext cx="5854700" cy="2927350"/>
          </a:xfrm>
        </p:spPr>
        <p:txBody>
          <a:bodyPr/>
          <a:lstStyle/>
          <a:p>
            <a:pPr eaLnBrk="1" hangingPunct="1">
              <a:lnSpc>
                <a:spcPct val="140000"/>
              </a:lnSpc>
            </a:pPr>
            <a:r>
              <a:rPr lang="zh-CN" altLang="en-US" smtClean="0"/>
              <a:t>死锁</a:t>
            </a:r>
          </a:p>
          <a:p>
            <a:pPr eaLnBrk="1" hangingPunct="1">
              <a:lnSpc>
                <a:spcPct val="140000"/>
              </a:lnSpc>
            </a:pPr>
            <a:r>
              <a:rPr lang="zh-CN" altLang="en-US" smtClean="0"/>
              <a:t>产生死锁的原因</a:t>
            </a:r>
          </a:p>
          <a:p>
            <a:pPr eaLnBrk="1" hangingPunct="1">
              <a:lnSpc>
                <a:spcPct val="140000"/>
              </a:lnSpc>
            </a:pPr>
            <a:r>
              <a:rPr lang="zh-CN" altLang="en-US" smtClean="0"/>
              <a:t>产生死锁的必要条件</a:t>
            </a:r>
          </a:p>
          <a:p>
            <a:pPr eaLnBrk="1" hangingPunct="1">
              <a:lnSpc>
                <a:spcPct val="140000"/>
              </a:lnSpc>
            </a:pPr>
            <a:r>
              <a:rPr lang="zh-CN" altLang="en-US" smtClean="0"/>
              <a:t>处理死锁的基本方法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16013" y="476250"/>
            <a:ext cx="6335712" cy="769938"/>
          </a:xfrm>
        </p:spPr>
        <p:txBody>
          <a:bodyPr/>
          <a:lstStyle/>
          <a:p>
            <a:pPr eaLnBrk="1" hangingPunct="1"/>
            <a:r>
              <a:rPr lang="en-US" altLang="zh-CN" sz="3200" smtClean="0">
                <a:latin typeface="华文隶书" panose="02010800040101010101" pitchFamily="2" charset="-122"/>
              </a:rPr>
              <a:t>3.6  </a:t>
            </a:r>
            <a:r>
              <a:rPr lang="zh-CN" altLang="en-US" sz="3200" smtClean="0">
                <a:latin typeface="华文隶书" panose="02010800040101010101" pitchFamily="2" charset="-122"/>
              </a:rPr>
              <a:t>死锁的预防和避免方法</a:t>
            </a:r>
          </a:p>
        </p:txBody>
      </p:sp>
      <p:sp>
        <p:nvSpPr>
          <p:cNvPr id="75779" name="Rectangle 3"/>
          <p:cNvSpPr>
            <a:spLocks noGrp="1" noChangeArrowheads="1"/>
          </p:cNvSpPr>
          <p:nvPr>
            <p:ph idx="1"/>
          </p:nvPr>
        </p:nvSpPr>
        <p:spPr>
          <a:xfrm>
            <a:off x="180975" y="1268413"/>
            <a:ext cx="8712200" cy="5284787"/>
          </a:xfrm>
        </p:spPr>
        <p:txBody>
          <a:bodyPr/>
          <a:lstStyle/>
          <a:p>
            <a:pPr eaLnBrk="1" hangingPunct="1">
              <a:lnSpc>
                <a:spcPct val="110000"/>
              </a:lnSpc>
              <a:spcBef>
                <a:spcPct val="0"/>
              </a:spcBef>
              <a:buFont typeface="Arial" panose="020B0604020202020204" pitchFamily="34" charset="0"/>
              <a:buNone/>
            </a:pPr>
            <a:r>
              <a:rPr lang="zh-CN" altLang="en-US" sz="2800" smtClean="0">
                <a:solidFill>
                  <a:schemeClr val="folHlink"/>
                </a:solidFill>
              </a:rPr>
              <a:t>一、死锁的预防</a:t>
            </a:r>
          </a:p>
          <a:p>
            <a:pPr eaLnBrk="1" hangingPunct="1">
              <a:lnSpc>
                <a:spcPct val="110000"/>
              </a:lnSpc>
              <a:spcBef>
                <a:spcPct val="0"/>
              </a:spcBef>
              <a:buFont typeface="Arial" panose="020B0604020202020204" pitchFamily="34" charset="0"/>
              <a:buAutoNum type="arabicPeriod" startAt="3"/>
            </a:pPr>
            <a:r>
              <a:rPr lang="zh-CN" altLang="en-US" sz="2800" b="0" smtClean="0">
                <a:solidFill>
                  <a:schemeClr val="accent1"/>
                </a:solidFill>
              </a:rPr>
              <a:t>不可剥夺条件：</a:t>
            </a:r>
            <a:r>
              <a:rPr lang="zh-CN" altLang="en-US" sz="2800" b="0" smtClean="0"/>
              <a:t>破坏不可抢占条件只适用于CPU和内存，而且实现复杂，系统代价很高，降低系统吞吐量，必须小心使用。</a:t>
            </a:r>
            <a:endParaRPr lang="zh-CN" altLang="en-US" sz="2800" b="0" smtClean="0">
              <a:solidFill>
                <a:schemeClr val="bg2"/>
              </a:solidFill>
            </a:endParaRPr>
          </a:p>
          <a:p>
            <a:pPr eaLnBrk="1" hangingPunct="1">
              <a:lnSpc>
                <a:spcPct val="110000"/>
              </a:lnSpc>
              <a:spcBef>
                <a:spcPct val="0"/>
              </a:spcBef>
              <a:buFont typeface="Arial" panose="020B0604020202020204" pitchFamily="34" charset="0"/>
              <a:buAutoNum type="arabicPeriod" startAt="3"/>
            </a:pPr>
            <a:r>
              <a:rPr lang="zh-CN" altLang="en-US" sz="2800" b="0" smtClean="0">
                <a:solidFill>
                  <a:schemeClr val="accent1"/>
                </a:solidFill>
              </a:rPr>
              <a:t>环路等待条件：</a:t>
            </a:r>
            <a:r>
              <a:rPr lang="zh-CN" altLang="en-US" sz="2800" b="0" smtClean="0">
                <a:solidFill>
                  <a:schemeClr val="bg2"/>
                </a:solidFill>
              </a:rPr>
              <a:t>可采用</a:t>
            </a:r>
            <a:r>
              <a:rPr lang="zh-CN" altLang="en-US" sz="2800" b="0" smtClean="0">
                <a:solidFill>
                  <a:schemeClr val="folHlink"/>
                </a:solidFill>
              </a:rPr>
              <a:t>有序资源分配方法</a:t>
            </a:r>
            <a:r>
              <a:rPr lang="zh-CN" altLang="en-US" sz="2800" b="0" smtClean="0">
                <a:solidFill>
                  <a:schemeClr val="bg2"/>
                </a:solidFill>
              </a:rPr>
              <a:t>，即将系统中的所有资源都按类型赋予一个编号，要求每一个进程均严格按照编号递增的次序来请求资源，同类资源一次申请完。</a:t>
            </a:r>
          </a:p>
          <a:p>
            <a:pPr lvl="1" eaLnBrk="1" hangingPunct="1">
              <a:lnSpc>
                <a:spcPct val="110000"/>
              </a:lnSpc>
              <a:spcBef>
                <a:spcPct val="0"/>
              </a:spcBef>
            </a:pPr>
            <a:r>
              <a:rPr lang="zh-CN" altLang="en-US" sz="2800" b="0" smtClean="0">
                <a:solidFill>
                  <a:schemeClr val="bg2"/>
                </a:solidFill>
              </a:rPr>
              <a:t>虽提高了资源的利用率，但编号难，增加系统开销及因使用资源顺序与申请顺序不同而仍存在资源浪费且资源数量不宜经常变动。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5779">
                                            <p:txEl>
                                              <p:pRg st="0" end="0"/>
                                            </p:txEl>
                                          </p:spTgt>
                                        </p:tgtEl>
                                        <p:attrNameLst>
                                          <p:attrName>style.visibility</p:attrName>
                                        </p:attrNameLst>
                                      </p:cBhvr>
                                      <p:to>
                                        <p:strVal val="visible"/>
                                      </p:to>
                                    </p:set>
                                    <p:anim calcmode="discrete" valueType="clr">
                                      <p:cBhvr override="childStyle">
                                        <p:cTn id="7" dur="80"/>
                                        <p:tgtEl>
                                          <p:spTgt spid="757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57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577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5779">
                                            <p:txEl>
                                              <p:pRg st="1" end="1"/>
                                            </p:txEl>
                                          </p:spTgt>
                                        </p:tgtEl>
                                        <p:attrNameLst>
                                          <p:attrName>style.visibility</p:attrName>
                                        </p:attrNameLst>
                                      </p:cBhvr>
                                      <p:to>
                                        <p:strVal val="visible"/>
                                      </p:to>
                                    </p:set>
                                    <p:anim calcmode="discrete" valueType="clr">
                                      <p:cBhvr override="childStyle">
                                        <p:cTn id="14" dur="80"/>
                                        <p:tgtEl>
                                          <p:spTgt spid="757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577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577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5779">
                                            <p:txEl>
                                              <p:pRg st="2" end="2"/>
                                            </p:txEl>
                                          </p:spTgt>
                                        </p:tgtEl>
                                        <p:attrNameLst>
                                          <p:attrName>style.visibility</p:attrName>
                                        </p:attrNameLst>
                                      </p:cBhvr>
                                      <p:to>
                                        <p:strVal val="visible"/>
                                      </p:to>
                                    </p:set>
                                    <p:anim calcmode="discrete" valueType="clr">
                                      <p:cBhvr override="childStyle">
                                        <p:cTn id="21" dur="80"/>
                                        <p:tgtEl>
                                          <p:spTgt spid="757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577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577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5779">
                                            <p:txEl>
                                              <p:pRg st="3" end="3"/>
                                            </p:txEl>
                                          </p:spTgt>
                                        </p:tgtEl>
                                        <p:attrNameLst>
                                          <p:attrName>style.visibility</p:attrName>
                                        </p:attrNameLst>
                                      </p:cBhvr>
                                      <p:to>
                                        <p:strVal val="visible"/>
                                      </p:to>
                                    </p:set>
                                    <p:anim calcmode="discrete" valueType="clr">
                                      <p:cBhvr override="childStyle">
                                        <p:cTn id="28" dur="80"/>
                                        <p:tgtEl>
                                          <p:spTgt spid="757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577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7577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58888" y="476250"/>
            <a:ext cx="5976937" cy="769938"/>
          </a:xfrm>
        </p:spPr>
        <p:txBody>
          <a:bodyPr/>
          <a:lstStyle/>
          <a:p>
            <a:pPr eaLnBrk="1" hangingPunct="1"/>
            <a:r>
              <a:rPr lang="en-US" altLang="zh-CN" sz="3200" smtClean="0">
                <a:latin typeface="华文隶书" panose="02010800040101010101" pitchFamily="2" charset="-122"/>
              </a:rPr>
              <a:t>3.6  </a:t>
            </a:r>
            <a:r>
              <a:rPr lang="zh-CN" altLang="en-US" sz="3200" smtClean="0">
                <a:latin typeface="华文隶书" panose="02010800040101010101" pitchFamily="2" charset="-122"/>
              </a:rPr>
              <a:t>死锁的预防和避免方法</a:t>
            </a:r>
          </a:p>
        </p:txBody>
      </p:sp>
      <p:sp>
        <p:nvSpPr>
          <p:cNvPr id="77827" name="Rectangle 3"/>
          <p:cNvSpPr>
            <a:spLocks noGrp="1" noChangeArrowheads="1"/>
          </p:cNvSpPr>
          <p:nvPr>
            <p:ph idx="1"/>
          </p:nvPr>
        </p:nvSpPr>
        <p:spPr>
          <a:xfrm>
            <a:off x="323850" y="1339850"/>
            <a:ext cx="8496300" cy="4849813"/>
          </a:xfrm>
        </p:spPr>
        <p:txBody>
          <a:bodyPr/>
          <a:lstStyle/>
          <a:p>
            <a:pPr eaLnBrk="1" hangingPunct="1">
              <a:lnSpc>
                <a:spcPct val="120000"/>
              </a:lnSpc>
              <a:spcBef>
                <a:spcPct val="0"/>
              </a:spcBef>
              <a:buFont typeface="Arial" panose="020B0604020202020204" pitchFamily="34" charset="0"/>
              <a:buNone/>
            </a:pPr>
            <a:r>
              <a:rPr lang="zh-CN" altLang="en-US" sz="2800" smtClean="0">
                <a:solidFill>
                  <a:schemeClr val="folHlink"/>
                </a:solidFill>
                <a:ea typeface="幼圆" panose="02010509060101010101" pitchFamily="49" charset="-122"/>
              </a:rPr>
              <a:t>二、死锁的避免</a:t>
            </a:r>
          </a:p>
          <a:p>
            <a:pPr eaLnBrk="1" hangingPunct="1">
              <a:lnSpc>
                <a:spcPct val="120000"/>
              </a:lnSpc>
              <a:spcBef>
                <a:spcPct val="0"/>
              </a:spcBef>
              <a:buFont typeface="Arial" panose="020B0604020202020204" pitchFamily="34" charset="0"/>
              <a:buNone/>
            </a:pPr>
            <a:r>
              <a:rPr lang="zh-CN" altLang="en-US" sz="2800" smtClean="0">
                <a:solidFill>
                  <a:schemeClr val="bg2"/>
                </a:solidFill>
              </a:rPr>
              <a:t>           </a:t>
            </a:r>
            <a:r>
              <a:rPr lang="zh-CN" altLang="en-US" sz="2800" b="0" smtClean="0">
                <a:solidFill>
                  <a:schemeClr val="bg2"/>
                </a:solidFill>
                <a:latin typeface="楷体_GB2312" pitchFamily="1" charset="-122"/>
              </a:rPr>
              <a:t>在</a:t>
            </a:r>
            <a:r>
              <a:rPr lang="zh-CN" altLang="en-US" sz="2800" b="0" smtClean="0">
                <a:solidFill>
                  <a:schemeClr val="tx2"/>
                </a:solidFill>
                <a:latin typeface="楷体_GB2312" pitchFamily="1" charset="-122"/>
              </a:rPr>
              <a:t>死锁预防</a:t>
            </a:r>
            <a:r>
              <a:rPr lang="zh-CN" altLang="en-US" sz="2800" b="0" smtClean="0">
                <a:solidFill>
                  <a:schemeClr val="bg2"/>
                </a:solidFill>
                <a:latin typeface="楷体_GB2312" pitchFamily="1" charset="-122"/>
              </a:rPr>
              <a:t>的几种方法中，都施加了较强的限制条件，严重</a:t>
            </a:r>
            <a:r>
              <a:rPr lang="zh-CN" altLang="en-US" sz="2800" b="0" smtClean="0">
                <a:solidFill>
                  <a:schemeClr val="tx2"/>
                </a:solidFill>
                <a:latin typeface="楷体_GB2312" pitchFamily="1" charset="-122"/>
              </a:rPr>
              <a:t>降低了系统性能</a:t>
            </a:r>
            <a:r>
              <a:rPr lang="zh-CN" altLang="en-US" sz="2800" b="0" smtClean="0">
                <a:solidFill>
                  <a:schemeClr val="bg2"/>
                </a:solidFill>
                <a:latin typeface="楷体_GB2312" pitchFamily="1" charset="-122"/>
              </a:rPr>
              <a:t>。在</a:t>
            </a:r>
            <a:r>
              <a:rPr lang="zh-CN" altLang="en-US" sz="2800" b="0" smtClean="0">
                <a:solidFill>
                  <a:schemeClr val="folHlink"/>
                </a:solidFill>
                <a:latin typeface="楷体_GB2312" pitchFamily="1" charset="-122"/>
              </a:rPr>
              <a:t>死锁避免</a:t>
            </a:r>
            <a:r>
              <a:rPr lang="zh-CN" altLang="en-US" sz="2800" b="0" smtClean="0">
                <a:solidFill>
                  <a:schemeClr val="bg2"/>
                </a:solidFill>
                <a:latin typeface="楷体_GB2312" pitchFamily="1" charset="-122"/>
              </a:rPr>
              <a:t>的方法中，所施加的限制条件较弱，</a:t>
            </a:r>
            <a:r>
              <a:rPr lang="zh-CN" altLang="en-US" sz="2800" b="0" smtClean="0">
                <a:solidFill>
                  <a:schemeClr val="folHlink"/>
                </a:solidFill>
                <a:latin typeface="楷体_GB2312" pitchFamily="1" charset="-122"/>
              </a:rPr>
              <a:t>对</a:t>
            </a:r>
            <a:r>
              <a:rPr lang="zh-CN" altLang="en-US" sz="2800" b="0" smtClean="0">
                <a:solidFill>
                  <a:schemeClr val="bg2"/>
                </a:solidFill>
                <a:latin typeface="楷体_GB2312" pitchFamily="1" charset="-122"/>
              </a:rPr>
              <a:t>于进程发出的每一个</a:t>
            </a:r>
            <a:r>
              <a:rPr lang="zh-CN" altLang="en-US" sz="2800" b="0" smtClean="0">
                <a:solidFill>
                  <a:schemeClr val="folHlink"/>
                </a:solidFill>
                <a:latin typeface="楷体_GB2312" pitchFamily="1" charset="-122"/>
              </a:rPr>
              <a:t>资源申请命令实施动态检查</a:t>
            </a:r>
            <a:r>
              <a:rPr lang="zh-CN" altLang="en-US" sz="2800" b="0" smtClean="0">
                <a:solidFill>
                  <a:schemeClr val="bg2"/>
                </a:solidFill>
                <a:latin typeface="楷体_GB2312" pitchFamily="1" charset="-122"/>
              </a:rPr>
              <a:t>，并根据检查结果决定是否实施资源分配。</a:t>
            </a:r>
          </a:p>
          <a:p>
            <a:pPr eaLnBrk="1" hangingPunct="1">
              <a:lnSpc>
                <a:spcPct val="120000"/>
              </a:lnSpc>
              <a:spcBef>
                <a:spcPct val="0"/>
              </a:spcBef>
              <a:buFont typeface="Arial" panose="020B0604020202020204" pitchFamily="34" charset="0"/>
              <a:buNone/>
            </a:pPr>
            <a:r>
              <a:rPr lang="zh-CN" altLang="en-US" sz="2800" b="0" smtClean="0">
                <a:solidFill>
                  <a:schemeClr val="bg2"/>
                </a:solidFill>
                <a:latin typeface="楷体_GB2312" pitchFamily="1" charset="-122"/>
              </a:rPr>
              <a:t>     把系统的状态分为</a:t>
            </a:r>
            <a:r>
              <a:rPr lang="zh-CN" altLang="en-US" sz="2800" b="0" smtClean="0">
                <a:solidFill>
                  <a:schemeClr val="folHlink"/>
                </a:solidFill>
                <a:latin typeface="楷体_GB2312" pitchFamily="1" charset="-122"/>
              </a:rPr>
              <a:t>安全状态和不安全状态</a:t>
            </a:r>
            <a:r>
              <a:rPr lang="zh-CN" altLang="en-US" sz="2800" b="0" smtClean="0">
                <a:solidFill>
                  <a:schemeClr val="bg2"/>
                </a:solidFill>
                <a:latin typeface="楷体_GB2312" pitchFamily="1" charset="-122"/>
              </a:rPr>
              <a:t>，</a:t>
            </a:r>
            <a:r>
              <a:rPr lang="zh-CN" altLang="en-US" sz="2800" b="0" smtClean="0">
                <a:latin typeface="Tahoma" panose="020B0604030504040204" pitchFamily="34" charset="0"/>
                <a:sym typeface="Symbol" panose="05050102010706020507" pitchFamily="18" charset="2"/>
              </a:rPr>
              <a:t>如果一个系统在安全状态，就没有死锁；如果一个系统处于不安全状态，就有可能死锁。</a:t>
            </a:r>
          </a:p>
          <a:p>
            <a:pPr eaLnBrk="1" hangingPunct="1">
              <a:lnSpc>
                <a:spcPct val="120000"/>
              </a:lnSpc>
              <a:spcBef>
                <a:spcPct val="0"/>
              </a:spcBef>
              <a:buFont typeface="Arial" panose="020B0604020202020204" pitchFamily="34" charset="0"/>
              <a:buNone/>
            </a:pPr>
            <a:r>
              <a:rPr lang="zh-CN" altLang="en-US" sz="2800" b="0" smtClean="0">
                <a:solidFill>
                  <a:schemeClr val="folHlink"/>
                </a:solidFill>
                <a:latin typeface="Tahoma" panose="020B0604030504040204" pitchFamily="34" charset="0"/>
                <a:sym typeface="Symbol" panose="05050102010706020507" pitchFamily="18" charset="2"/>
              </a:rPr>
              <a:t>       避免死锁的实质</a:t>
            </a:r>
            <a:r>
              <a:rPr lang="zh-CN" altLang="en-US" sz="2800" b="0" smtClean="0">
                <a:latin typeface="Tahoma" panose="020B0604030504040204" pitchFamily="34" charset="0"/>
                <a:sym typeface="Symbol" panose="05050102010706020507" pitchFamily="18" charset="2"/>
              </a:rPr>
              <a:t>：确保系统不进入不安全状态。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7827">
                                            <p:txEl>
                                              <p:pRg st="0" end="0"/>
                                            </p:txEl>
                                          </p:spTgt>
                                        </p:tgtEl>
                                        <p:attrNameLst>
                                          <p:attrName>style.visibility</p:attrName>
                                        </p:attrNameLst>
                                      </p:cBhvr>
                                      <p:to>
                                        <p:strVal val="visible"/>
                                      </p:to>
                                    </p:set>
                                    <p:anim calcmode="discrete" valueType="clr">
                                      <p:cBhvr override="childStyle">
                                        <p:cTn id="7" dur="80"/>
                                        <p:tgtEl>
                                          <p:spTgt spid="778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78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782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7827">
                                            <p:txEl>
                                              <p:pRg st="1" end="1"/>
                                            </p:txEl>
                                          </p:spTgt>
                                        </p:tgtEl>
                                        <p:attrNameLst>
                                          <p:attrName>style.visibility</p:attrName>
                                        </p:attrNameLst>
                                      </p:cBhvr>
                                      <p:to>
                                        <p:strVal val="visible"/>
                                      </p:to>
                                    </p:set>
                                    <p:anim calcmode="discrete" valueType="clr">
                                      <p:cBhvr override="childStyle">
                                        <p:cTn id="14" dur="80"/>
                                        <p:tgtEl>
                                          <p:spTgt spid="7782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782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782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7827">
                                            <p:txEl>
                                              <p:pRg st="2" end="2"/>
                                            </p:txEl>
                                          </p:spTgt>
                                        </p:tgtEl>
                                        <p:attrNameLst>
                                          <p:attrName>style.visibility</p:attrName>
                                        </p:attrNameLst>
                                      </p:cBhvr>
                                      <p:to>
                                        <p:strVal val="visible"/>
                                      </p:to>
                                    </p:set>
                                    <p:anim calcmode="discrete" valueType="clr">
                                      <p:cBhvr override="childStyle">
                                        <p:cTn id="21" dur="80"/>
                                        <p:tgtEl>
                                          <p:spTgt spid="7782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782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7827">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7827">
                                            <p:txEl>
                                              <p:pRg st="3" end="3"/>
                                            </p:txEl>
                                          </p:spTgt>
                                        </p:tgtEl>
                                        <p:attrNameLst>
                                          <p:attrName>style.visibility</p:attrName>
                                        </p:attrNameLst>
                                      </p:cBhvr>
                                      <p:to>
                                        <p:strVal val="visible"/>
                                      </p:to>
                                    </p:set>
                                    <p:anim calcmode="discrete" valueType="clr">
                                      <p:cBhvr override="childStyle">
                                        <p:cTn id="28" dur="80"/>
                                        <p:tgtEl>
                                          <p:spTgt spid="7782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782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7782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306388" y="1339850"/>
            <a:ext cx="8513762" cy="5186363"/>
          </a:xfrm>
        </p:spPr>
        <p:txBody>
          <a:bodyPr/>
          <a:lstStyle/>
          <a:p>
            <a:pPr eaLnBrk="1" hangingPunct="1">
              <a:lnSpc>
                <a:spcPct val="115000"/>
              </a:lnSpc>
              <a:buClr>
                <a:schemeClr val="tx2"/>
              </a:buClr>
              <a:buSzPct val="105000"/>
              <a:buFont typeface="Wingdings" panose="05000000000000000000" pitchFamily="2" charset="2"/>
              <a:buNone/>
            </a:pPr>
            <a:r>
              <a:rPr lang="zh-CN" altLang="en-US" sz="2400" b="0" smtClean="0">
                <a:latin typeface="楷体_GB2312" pitchFamily="1" charset="-122"/>
              </a:rPr>
              <a:t>      指在某一时刻，系统能按某种</a:t>
            </a:r>
            <a:r>
              <a:rPr lang="zh-CN" altLang="en-US" sz="2400" b="0" smtClean="0">
                <a:solidFill>
                  <a:schemeClr val="accent1"/>
                </a:solidFill>
                <a:latin typeface="楷体_GB2312" pitchFamily="1" charset="-122"/>
              </a:rPr>
              <a:t>进程顺序</a:t>
            </a:r>
            <a:r>
              <a:rPr lang="zh-CN" altLang="en-US" sz="2400" b="0" smtClean="0">
                <a:solidFill>
                  <a:schemeClr val="folHlink"/>
                </a:solidFill>
                <a:latin typeface="楷体_GB2312" pitchFamily="1" charset="-122"/>
              </a:rPr>
              <a:t>(p1,p2,</a:t>
            </a:r>
            <a:r>
              <a:rPr lang="zh-CN" altLang="en-US" sz="2400" b="0" smtClean="0">
                <a:solidFill>
                  <a:schemeClr val="folHlink"/>
                </a:solidFill>
              </a:rPr>
              <a:t>…</a:t>
            </a:r>
            <a:r>
              <a:rPr lang="zh-CN" altLang="en-US" sz="2400" b="0" smtClean="0">
                <a:solidFill>
                  <a:schemeClr val="folHlink"/>
                </a:solidFill>
                <a:latin typeface="楷体_GB2312" pitchFamily="1" charset="-122"/>
              </a:rPr>
              <a:t>，pn)</a:t>
            </a:r>
            <a:r>
              <a:rPr lang="zh-CN" altLang="en-US" sz="2400" b="0" smtClean="0">
                <a:latin typeface="楷体_GB2312" pitchFamily="1" charset="-122"/>
              </a:rPr>
              <a:t>来为每个进程Pi分配其资源,直到满足每个进程对资源的最大需求,使每个进程都可顺利地完成，则称此时的系统状态为</a:t>
            </a:r>
            <a:r>
              <a:rPr lang="zh-CN" altLang="en-US" sz="2400" b="0" smtClean="0">
                <a:solidFill>
                  <a:schemeClr val="tx2"/>
                </a:solidFill>
                <a:latin typeface="幼圆" panose="02010509060101010101" pitchFamily="49" charset="-122"/>
                <a:ea typeface="幼圆" panose="02010509060101010101" pitchFamily="49" charset="-122"/>
              </a:rPr>
              <a:t>安全状态，</a:t>
            </a:r>
            <a:r>
              <a:rPr lang="zh-CN" altLang="en-US" sz="2400" b="0" smtClean="0">
                <a:latin typeface="楷体_GB2312" pitchFamily="1" charset="-122"/>
              </a:rPr>
              <a:t>称序列</a:t>
            </a:r>
            <a:r>
              <a:rPr lang="zh-CN" altLang="en-US" sz="2400" b="0" smtClean="0">
                <a:solidFill>
                  <a:schemeClr val="folHlink"/>
                </a:solidFill>
                <a:latin typeface="楷体_GB2312" pitchFamily="1" charset="-122"/>
              </a:rPr>
              <a:t>(p1,p2,</a:t>
            </a:r>
            <a:r>
              <a:rPr lang="zh-CN" altLang="en-US" sz="2400" b="0" smtClean="0">
                <a:solidFill>
                  <a:schemeClr val="folHlink"/>
                </a:solidFill>
              </a:rPr>
              <a:t>…</a:t>
            </a:r>
            <a:r>
              <a:rPr lang="zh-CN" altLang="en-US" sz="2400" b="0" smtClean="0">
                <a:solidFill>
                  <a:schemeClr val="folHlink"/>
                </a:solidFill>
                <a:latin typeface="楷体_GB2312" pitchFamily="1" charset="-122"/>
              </a:rPr>
              <a:t>，pn)</a:t>
            </a:r>
            <a:r>
              <a:rPr lang="zh-CN" altLang="en-US" sz="2400" b="0" smtClean="0">
                <a:latin typeface="楷体_GB2312" pitchFamily="1" charset="-122"/>
              </a:rPr>
              <a:t>为</a:t>
            </a:r>
            <a:r>
              <a:rPr lang="zh-CN" altLang="en-US" sz="2400" b="0" smtClean="0">
                <a:solidFill>
                  <a:schemeClr val="tx2"/>
                </a:solidFill>
                <a:latin typeface="幼圆" panose="02010509060101010101" pitchFamily="49" charset="-122"/>
                <a:ea typeface="幼圆" panose="02010509060101010101" pitchFamily="49" charset="-122"/>
              </a:rPr>
              <a:t>安全序列</a:t>
            </a:r>
            <a:r>
              <a:rPr lang="zh-CN" altLang="en-US" sz="2400" b="0" smtClean="0">
                <a:latin typeface="楷体_GB2312" pitchFamily="1" charset="-122"/>
              </a:rPr>
              <a:t>。若某一时刻系统中不存在这样一个安全序列，则称此时的系统状态为</a:t>
            </a:r>
            <a:r>
              <a:rPr lang="zh-CN" altLang="en-US" sz="2400" b="0" smtClean="0">
                <a:solidFill>
                  <a:schemeClr val="tx2"/>
                </a:solidFill>
                <a:latin typeface="幼圆" panose="02010509060101010101" pitchFamily="49" charset="-122"/>
                <a:ea typeface="幼圆" panose="02010509060101010101" pitchFamily="49" charset="-122"/>
              </a:rPr>
              <a:t>不安全状态。</a:t>
            </a:r>
          </a:p>
          <a:p>
            <a:pPr lvl="1" eaLnBrk="1" hangingPunct="1">
              <a:lnSpc>
                <a:spcPct val="115000"/>
              </a:lnSpc>
              <a:buFont typeface="Wingdings" panose="05000000000000000000" pitchFamily="2" charset="2"/>
              <a:buNone/>
            </a:pPr>
            <a:r>
              <a:rPr lang="zh-CN" altLang="en-US" sz="2800" b="0" smtClean="0">
                <a:solidFill>
                  <a:schemeClr val="folHlink"/>
                </a:solidFill>
                <a:latin typeface="幼圆" panose="02010509060101010101" pitchFamily="49" charset="-122"/>
                <a:ea typeface="幼圆" panose="02010509060101010101" pitchFamily="49" charset="-122"/>
              </a:rPr>
              <a:t>注：</a:t>
            </a:r>
            <a:r>
              <a:rPr lang="zh-CN" altLang="en-US" sz="2400" b="0" smtClean="0">
                <a:solidFill>
                  <a:schemeClr val="bg2"/>
                </a:solidFill>
                <a:latin typeface="楷体_GB2312" pitchFamily="1" charset="-122"/>
              </a:rPr>
              <a:t>在死锁避免的方法中，允许进程动态申请资源，系统在进行资源分配之前，先计算资源分配的安全性，若此次分配不会导致系统进入不安全状态，便将资源分配给进程，否则进程等待。</a:t>
            </a:r>
          </a:p>
        </p:txBody>
      </p:sp>
      <p:sp>
        <p:nvSpPr>
          <p:cNvPr id="76803" name="Text Box 3"/>
          <p:cNvSpPr txBox="1">
            <a:spLocks noChangeArrowheads="1"/>
          </p:cNvSpPr>
          <p:nvPr/>
        </p:nvSpPr>
        <p:spPr bwMode="auto">
          <a:xfrm>
            <a:off x="1258888" y="549275"/>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3200" b="1">
                <a:solidFill>
                  <a:schemeClr val="tx2"/>
                </a:solidFill>
                <a:latin typeface="Times New Roman" panose="02020603050405020304" pitchFamily="18" charset="0"/>
                <a:ea typeface="楷体_GB2312" pitchFamily="1" charset="-122"/>
              </a:rPr>
              <a:t>系统的安全状态</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z="3200" smtClean="0"/>
              <a:t>安全状态实例</a:t>
            </a:r>
          </a:p>
        </p:txBody>
      </p:sp>
      <p:sp>
        <p:nvSpPr>
          <p:cNvPr id="81923" name="Rectangle 3"/>
          <p:cNvSpPr>
            <a:spLocks noGrp="1" noChangeArrowheads="1"/>
          </p:cNvSpPr>
          <p:nvPr>
            <p:ph idx="1"/>
          </p:nvPr>
        </p:nvSpPr>
        <p:spPr>
          <a:xfrm>
            <a:off x="180975" y="1341438"/>
            <a:ext cx="8712200" cy="1022350"/>
          </a:xfrm>
        </p:spPr>
        <p:txBody>
          <a:bodyPr/>
          <a:lstStyle/>
          <a:p>
            <a:pPr eaLnBrk="1" hangingPunct="1">
              <a:lnSpc>
                <a:spcPct val="90000"/>
              </a:lnSpc>
            </a:pPr>
            <a:r>
              <a:rPr lang="zh-CN" altLang="en-US" sz="2800" smtClean="0"/>
              <a:t>假定系统中有三个进程</a:t>
            </a:r>
            <a:r>
              <a:rPr lang="en-US" altLang="zh-CN" sz="2800" smtClean="0"/>
              <a:t>P1</a:t>
            </a:r>
            <a:r>
              <a:rPr lang="zh-CN" altLang="en-US" sz="2800" smtClean="0"/>
              <a:t>，</a:t>
            </a:r>
            <a:r>
              <a:rPr lang="en-US" altLang="zh-CN" sz="2800" smtClean="0"/>
              <a:t>P2</a:t>
            </a:r>
            <a:r>
              <a:rPr lang="zh-CN" altLang="en-US" sz="2800" smtClean="0"/>
              <a:t>和</a:t>
            </a:r>
            <a:r>
              <a:rPr lang="en-US" altLang="zh-CN" sz="2800" smtClean="0"/>
              <a:t>P3</a:t>
            </a:r>
            <a:r>
              <a:rPr lang="zh-CN" altLang="en-US" sz="2800" smtClean="0"/>
              <a:t>，共有</a:t>
            </a:r>
            <a:r>
              <a:rPr lang="en-US" altLang="zh-CN" sz="2800" smtClean="0"/>
              <a:t>12</a:t>
            </a:r>
            <a:r>
              <a:rPr lang="zh-CN" altLang="en-US" sz="2800" smtClean="0"/>
              <a:t>台磁带机，三个进程对磁带机的需求和占有情况如下：</a:t>
            </a:r>
          </a:p>
        </p:txBody>
      </p:sp>
      <p:graphicFrame>
        <p:nvGraphicFramePr>
          <p:cNvPr id="81991" name="Group 71"/>
          <p:cNvGraphicFramePr>
            <a:graphicFrameLocks noGrp="1"/>
          </p:cNvGraphicFramePr>
          <p:nvPr/>
        </p:nvGraphicFramePr>
        <p:xfrm>
          <a:off x="539750" y="2422525"/>
          <a:ext cx="8353425" cy="3167063"/>
        </p:xfrm>
        <a:graphic>
          <a:graphicData uri="http://schemas.openxmlformats.org/drawingml/2006/table">
            <a:tbl>
              <a:tblPr/>
              <a:tblGrid>
                <a:gridCol w="1584325"/>
                <a:gridCol w="2016125"/>
                <a:gridCol w="1368425"/>
                <a:gridCol w="2016125"/>
                <a:gridCol w="1368425"/>
              </a:tblGrid>
              <a:tr h="684213">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进 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最大需求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已分配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剩余请求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可用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P1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endParaRPr kumimoji="0" lang="en-US" altLang="zh-CN" sz="28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6826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P2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endParaRPr kumimoji="0" lang="zh-CN" altLang="en-US" sz="28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8313">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P3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endParaRPr kumimoji="0" lang="zh-CN" altLang="en-US" sz="28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系统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endPar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49" name="Text Box 29"/>
          <p:cNvSpPr txBox="1">
            <a:spLocks noChangeArrowheads="1"/>
          </p:cNvSpPr>
          <p:nvPr/>
        </p:nvSpPr>
        <p:spPr bwMode="auto">
          <a:xfrm>
            <a:off x="468313" y="5661025"/>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800" b="1">
                <a:solidFill>
                  <a:schemeClr val="folHlink"/>
                </a:solidFill>
                <a:latin typeface="楷体_GB2312" pitchFamily="1" charset="-122"/>
                <a:ea typeface="楷体_GB2312" pitchFamily="1" charset="-122"/>
              </a:rPr>
              <a:t>T0</a:t>
            </a:r>
            <a:r>
              <a:rPr lang="zh-CN" altLang="en-US" sz="2800" b="1">
                <a:solidFill>
                  <a:schemeClr val="folHlink"/>
                </a:solidFill>
                <a:latin typeface="楷体_GB2312" pitchFamily="1" charset="-122"/>
                <a:ea typeface="楷体_GB2312" pitchFamily="1" charset="-122"/>
              </a:rPr>
              <a:t>时刻，存在一个安全序列（</a:t>
            </a:r>
            <a:r>
              <a:rPr lang="en-US" altLang="zh-CN" sz="2800" b="1">
                <a:solidFill>
                  <a:schemeClr val="folHlink"/>
                </a:solidFill>
                <a:latin typeface="楷体_GB2312" pitchFamily="1" charset="-122"/>
                <a:ea typeface="楷体_GB2312" pitchFamily="1" charset="-122"/>
              </a:rPr>
              <a:t>P2</a:t>
            </a:r>
            <a:r>
              <a:rPr lang="zh-CN" altLang="en-US" sz="2800" b="1">
                <a:solidFill>
                  <a:schemeClr val="folHlink"/>
                </a:solidFill>
                <a:latin typeface="楷体_GB2312" pitchFamily="1" charset="-122"/>
                <a:ea typeface="楷体_GB2312" pitchFamily="1" charset="-122"/>
              </a:rPr>
              <a:t>，</a:t>
            </a:r>
            <a:r>
              <a:rPr lang="en-US" altLang="zh-CN" sz="2800" b="1">
                <a:solidFill>
                  <a:schemeClr val="folHlink"/>
                </a:solidFill>
                <a:latin typeface="楷体_GB2312" pitchFamily="1" charset="-122"/>
                <a:ea typeface="楷体_GB2312" pitchFamily="1" charset="-122"/>
              </a:rPr>
              <a:t>P1</a:t>
            </a:r>
            <a:r>
              <a:rPr lang="zh-CN" altLang="en-US" sz="2800" b="1">
                <a:solidFill>
                  <a:schemeClr val="folHlink"/>
                </a:solidFill>
                <a:latin typeface="楷体_GB2312" pitchFamily="1" charset="-122"/>
                <a:ea typeface="楷体_GB2312" pitchFamily="1" charset="-122"/>
              </a:rPr>
              <a:t>，</a:t>
            </a:r>
            <a:r>
              <a:rPr lang="en-US" altLang="zh-CN" sz="2800" b="1">
                <a:solidFill>
                  <a:schemeClr val="folHlink"/>
                </a:solidFill>
                <a:latin typeface="楷体_GB2312" pitchFamily="1" charset="-122"/>
                <a:ea typeface="楷体_GB2312" pitchFamily="1" charset="-122"/>
              </a:rPr>
              <a:t>P3</a:t>
            </a:r>
            <a:r>
              <a:rPr lang="zh-CN" altLang="en-US" sz="2800" b="1">
                <a:solidFill>
                  <a:schemeClr val="folHlink"/>
                </a:solidFill>
                <a:latin typeface="楷体_GB2312" pitchFamily="1" charset="-122"/>
                <a:ea typeface="楷体_GB2312" pitchFamily="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1923">
                                            <p:txEl>
                                              <p:pRg st="0" end="0"/>
                                            </p:txEl>
                                          </p:spTgt>
                                        </p:tgtEl>
                                        <p:attrNameLst>
                                          <p:attrName>style.visibility</p:attrName>
                                        </p:attrNameLst>
                                      </p:cBhvr>
                                      <p:to>
                                        <p:strVal val="visible"/>
                                      </p:to>
                                    </p:set>
                                    <p:anim calcmode="discrete" valueType="clr">
                                      <p:cBhvr override="childStyle">
                                        <p:cTn id="7" dur="80"/>
                                        <p:tgtEl>
                                          <p:spTgt spid="819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2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192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81991"/>
                                        </p:tgtEl>
                                        <p:attrNameLst>
                                          <p:attrName>style.visibility</p:attrName>
                                        </p:attrNameLst>
                                      </p:cBhvr>
                                      <p:to>
                                        <p:strVal val="visible"/>
                                      </p:to>
                                    </p:set>
                                    <p:animEffect transition="in" filter="dissolve">
                                      <p:cBhvr>
                                        <p:cTn id="14" dur="500"/>
                                        <p:tgtEl>
                                          <p:spTgt spid="8199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81949"/>
                                        </p:tgtEl>
                                        <p:attrNameLst>
                                          <p:attrName>style.visibility</p:attrName>
                                        </p:attrNameLst>
                                      </p:cBhvr>
                                      <p:to>
                                        <p:strVal val="visible"/>
                                      </p:to>
                                    </p:set>
                                    <p:anim calcmode="discrete" valueType="clr">
                                      <p:cBhvr override="childStyle">
                                        <p:cTn id="19" dur="80"/>
                                        <p:tgtEl>
                                          <p:spTgt spid="8194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1949"/>
                                        </p:tgtEl>
                                        <p:attrNameLst>
                                          <p:attrName>fillcolor</p:attrName>
                                        </p:attrNameLst>
                                      </p:cBhvr>
                                      <p:tavLst>
                                        <p:tav tm="0">
                                          <p:val>
                                            <p:clrVal>
                                              <a:schemeClr val="accent2"/>
                                            </p:clrVal>
                                          </p:val>
                                        </p:tav>
                                        <p:tav tm="50000">
                                          <p:val>
                                            <p:clrVal>
                                              <a:schemeClr val="hlink"/>
                                            </p:clrVal>
                                          </p:val>
                                        </p:tav>
                                      </p:tavLst>
                                    </p:anim>
                                    <p:set>
                                      <p:cBhvr>
                                        <p:cTn id="21" dur="80"/>
                                        <p:tgtEl>
                                          <p:spTgt spid="819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49"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03" name="Group 59"/>
          <p:cNvGraphicFramePr>
            <a:graphicFrameLocks noGrp="1"/>
          </p:cNvGraphicFramePr>
          <p:nvPr/>
        </p:nvGraphicFramePr>
        <p:xfrm>
          <a:off x="684213" y="1484313"/>
          <a:ext cx="7850187" cy="3354387"/>
        </p:xfrm>
        <a:graphic>
          <a:graphicData uri="http://schemas.openxmlformats.org/drawingml/2006/table">
            <a:tbl>
              <a:tblPr/>
              <a:tblGrid>
                <a:gridCol w="1439862"/>
                <a:gridCol w="1727200"/>
                <a:gridCol w="1657350"/>
                <a:gridCol w="1800225"/>
                <a:gridCol w="1225550"/>
              </a:tblGrid>
              <a:tr h="76835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最大需求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已分配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剩余请求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可用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41513">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P1</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P2</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10</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4</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5</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2</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5</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endParaRPr kumimoji="0" lang="en-US" altLang="zh-CN" sz="2800" b="1" i="0" u="none" strike="noStrike" cap="none" normalizeH="0" baseline="0" smtClean="0">
                        <a:ln>
                          <a:noFill/>
                        </a:ln>
                        <a:solidFill>
                          <a:schemeClr val="folHlink"/>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tx2"/>
                          </a:solidFill>
                          <a:effectLst/>
                          <a:latin typeface="Times New Roman" panose="02020603050405020304" pitchFamily="18" charset="0"/>
                          <a:ea typeface="楷体_GB2312" pitchFamily="1"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endParaRPr kumimoji="0" lang="en-US" altLang="zh-CN" sz="2800" b="1" i="0" u="none" strike="noStrike" cap="none" normalizeH="0" baseline="0" smtClean="0">
                        <a:ln>
                          <a:noFill/>
                        </a:ln>
                        <a:solidFill>
                          <a:srgbClr val="CC0000"/>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folHlink"/>
                        </a:buClr>
                        <a:buSzPct val="100000"/>
                        <a:buFont typeface="Arial" panose="020B0604020202020204" pitchFamily="34" charset="0"/>
                        <a:buNone/>
                        <a:tabLst/>
                      </a:pPr>
                      <a:r>
                        <a:rPr kumimoji="0" lang="en-US" altLang="zh-CN" sz="2800" b="1" i="0" u="none" strike="noStrike" cap="none" normalizeH="0" baseline="0" smtClean="0">
                          <a:ln>
                            <a:noFill/>
                          </a:ln>
                          <a:solidFill>
                            <a:schemeClr val="folHlink"/>
                          </a:solidFill>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65" name="Text Box 21"/>
          <p:cNvSpPr txBox="1">
            <a:spLocks noChangeArrowheads="1"/>
          </p:cNvSpPr>
          <p:nvPr/>
        </p:nvSpPr>
        <p:spPr bwMode="auto">
          <a:xfrm>
            <a:off x="900113" y="5229225"/>
            <a:ext cx="7632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3200" b="1">
                <a:solidFill>
                  <a:schemeClr val="folHlink"/>
                </a:solidFill>
                <a:latin typeface="楷体_GB2312" pitchFamily="1" charset="-122"/>
                <a:ea typeface="楷体_GB2312" pitchFamily="1" charset="-122"/>
              </a:rPr>
              <a:t>无安全序列，所以当前处于不安全状态。</a:t>
            </a:r>
          </a:p>
          <a:p>
            <a:pPr algn="ctr" eaLnBrk="1" hangingPunct="1">
              <a:spcBef>
                <a:spcPct val="50000"/>
              </a:spcBef>
            </a:pPr>
            <a:r>
              <a:rPr lang="zh-CN" altLang="en-US" sz="3200" b="1">
                <a:solidFill>
                  <a:schemeClr val="folHlink"/>
                </a:solidFill>
                <a:latin typeface="楷体_GB2312" pitchFamily="1" charset="-122"/>
                <a:ea typeface="楷体_GB2312" pitchFamily="1" charset="-122"/>
              </a:rPr>
              <a:t>（导致死锁的状态）</a:t>
            </a:r>
          </a:p>
        </p:txBody>
      </p:sp>
      <p:sp>
        <p:nvSpPr>
          <p:cNvPr id="78877" name="Rectangle 22"/>
          <p:cNvSpPr>
            <a:spLocks noGrp="1" noChangeArrowheads="1"/>
          </p:cNvSpPr>
          <p:nvPr>
            <p:ph type="title"/>
          </p:nvPr>
        </p:nvSpPr>
        <p:spPr/>
        <p:txBody>
          <a:bodyPr/>
          <a:lstStyle/>
          <a:p>
            <a:pPr eaLnBrk="1" hangingPunct="1"/>
            <a:r>
              <a:rPr lang="zh-CN" altLang="en-US" sz="3200" smtClean="0"/>
              <a:t>不安全状态实例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3003"/>
                                        </p:tgtEl>
                                        <p:attrNameLst>
                                          <p:attrName>style.visibility</p:attrName>
                                        </p:attrNameLst>
                                      </p:cBhvr>
                                      <p:to>
                                        <p:strVal val="visible"/>
                                      </p:to>
                                    </p:set>
                                    <p:animEffect transition="in" filter="box(out)">
                                      <p:cBhvr>
                                        <p:cTn id="7" dur="500"/>
                                        <p:tgtEl>
                                          <p:spTgt spid="8300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965"/>
                                        </p:tgtEl>
                                        <p:attrNameLst>
                                          <p:attrName>style.visibility</p:attrName>
                                        </p:attrNameLst>
                                      </p:cBhvr>
                                      <p:to>
                                        <p:strVal val="visible"/>
                                      </p:to>
                                    </p:set>
                                    <p:animEffect transition="in" filter="fade">
                                      <p:cBhvr>
                                        <p:cTn id="12" dur="2000"/>
                                        <p:tgtEl>
                                          <p:spTgt spid="82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z="3200" smtClean="0"/>
              <a:t>思考：单资源的银行家算法</a:t>
            </a:r>
          </a:p>
        </p:txBody>
      </p:sp>
      <p:sp>
        <p:nvSpPr>
          <p:cNvPr id="79875" name="Rectangle 3"/>
          <p:cNvSpPr>
            <a:spLocks noGrp="1" noChangeArrowheads="1"/>
          </p:cNvSpPr>
          <p:nvPr>
            <p:ph idx="1"/>
          </p:nvPr>
        </p:nvSpPr>
        <p:spPr/>
        <p:txBody>
          <a:bodyPr/>
          <a:lstStyle/>
          <a:p>
            <a:pPr eaLnBrk="1" hangingPunct="1"/>
            <a:r>
              <a:rPr lang="zh-CN" altLang="en-US" smtClean="0"/>
              <a:t>银行家问题</a:t>
            </a:r>
          </a:p>
          <a:p>
            <a:pPr lvl="1" eaLnBrk="1" hangingPunct="1"/>
            <a:r>
              <a:rPr lang="zh-CN" altLang="en-US" smtClean="0"/>
              <a:t>某银行家把他的固定资金贷给若干客户。只要不出现一个客户借走所有资金后还不够，银行家的资金应该是安全（可以收回并继续贷给别人）的。银行家需一个算法保证借出去的资金在有限时间内可收回。</a:t>
            </a:r>
          </a:p>
          <a:p>
            <a:pPr lvl="1" eaLnBrk="1" hangingPunct="1"/>
            <a:r>
              <a:rPr lang="zh-CN" altLang="en-US" smtClean="0"/>
              <a:t>如：共</a:t>
            </a:r>
            <a:r>
              <a:rPr lang="en-US" altLang="zh-CN" smtClean="0"/>
              <a:t>100</a:t>
            </a:r>
            <a:r>
              <a:rPr lang="zh-CN" altLang="en-US" smtClean="0"/>
              <a:t>万资金。</a:t>
            </a:r>
            <a:r>
              <a:rPr lang="en-US" altLang="zh-CN" smtClean="0"/>
              <a:t>A</a:t>
            </a:r>
            <a:r>
              <a:rPr lang="zh-CN" altLang="en-US" smtClean="0"/>
              <a:t>已借</a:t>
            </a:r>
            <a:r>
              <a:rPr lang="en-US" altLang="zh-CN" smtClean="0"/>
              <a:t>40</a:t>
            </a:r>
            <a:r>
              <a:rPr lang="zh-CN" altLang="en-US" smtClean="0"/>
              <a:t>万，还需</a:t>
            </a:r>
            <a:r>
              <a:rPr lang="en-US" altLang="zh-CN" smtClean="0"/>
              <a:t>40</a:t>
            </a:r>
            <a:r>
              <a:rPr lang="zh-CN" altLang="en-US" smtClean="0"/>
              <a:t>万；</a:t>
            </a:r>
            <a:r>
              <a:rPr lang="en-US" altLang="zh-CN" smtClean="0"/>
              <a:t>B</a:t>
            </a:r>
            <a:r>
              <a:rPr lang="zh-CN" altLang="en-US" smtClean="0"/>
              <a:t>已借</a:t>
            </a:r>
            <a:r>
              <a:rPr lang="en-US" altLang="zh-CN" smtClean="0"/>
              <a:t>20</a:t>
            </a:r>
            <a:r>
              <a:rPr lang="zh-CN" altLang="en-US" smtClean="0"/>
              <a:t>万，还需</a:t>
            </a:r>
            <a:r>
              <a:rPr lang="en-US" altLang="zh-CN" smtClean="0"/>
              <a:t>10</a:t>
            </a:r>
            <a:r>
              <a:rPr lang="zh-CN" altLang="en-US" smtClean="0"/>
              <a:t>万；</a:t>
            </a:r>
            <a:r>
              <a:rPr lang="en-US" altLang="zh-CN" smtClean="0"/>
              <a:t>C</a:t>
            </a:r>
            <a:r>
              <a:rPr lang="zh-CN" altLang="en-US" smtClean="0"/>
              <a:t>已借</a:t>
            </a:r>
            <a:r>
              <a:rPr lang="en-US" altLang="zh-CN" smtClean="0"/>
              <a:t>20</a:t>
            </a:r>
            <a:r>
              <a:rPr lang="zh-CN" altLang="en-US" smtClean="0"/>
              <a:t>万还需</a:t>
            </a:r>
            <a:r>
              <a:rPr lang="en-US" altLang="zh-CN" smtClean="0"/>
              <a:t>70</a:t>
            </a:r>
            <a:r>
              <a:rPr lang="zh-CN" altLang="en-US" smtClean="0"/>
              <a:t>万。</a:t>
            </a:r>
          </a:p>
          <a:p>
            <a:pPr lvl="1" eaLnBrk="1" hangingPunct="1"/>
            <a:r>
              <a:rPr lang="zh-CN" altLang="en-US" smtClean="0"/>
              <a:t>剩下的</a:t>
            </a:r>
            <a:r>
              <a:rPr lang="en-US" altLang="zh-CN" smtClean="0"/>
              <a:t>20</a:t>
            </a:r>
            <a:r>
              <a:rPr lang="zh-CN" altLang="en-US" smtClean="0"/>
              <a:t>万该贷给谁才安全？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9875">
                                            <p:txEl>
                                              <p:pRg st="0" end="0"/>
                                            </p:txEl>
                                          </p:spTgt>
                                        </p:tgtEl>
                                        <p:attrNameLst>
                                          <p:attrName>style.visibility</p:attrName>
                                        </p:attrNameLst>
                                      </p:cBhvr>
                                      <p:to>
                                        <p:strVal val="visible"/>
                                      </p:to>
                                    </p:set>
                                    <p:anim calcmode="discrete" valueType="clr">
                                      <p:cBhvr override="childStyle">
                                        <p:cTn id="7" dur="80"/>
                                        <p:tgtEl>
                                          <p:spTgt spid="798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98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987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9875">
                                            <p:txEl>
                                              <p:pRg st="1" end="1"/>
                                            </p:txEl>
                                          </p:spTgt>
                                        </p:tgtEl>
                                        <p:attrNameLst>
                                          <p:attrName>style.visibility</p:attrName>
                                        </p:attrNameLst>
                                      </p:cBhvr>
                                      <p:to>
                                        <p:strVal val="visible"/>
                                      </p:to>
                                    </p:set>
                                    <p:anim calcmode="discrete" valueType="clr">
                                      <p:cBhvr override="childStyle">
                                        <p:cTn id="14" dur="80"/>
                                        <p:tgtEl>
                                          <p:spTgt spid="798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987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987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9875">
                                            <p:txEl>
                                              <p:pRg st="2" end="2"/>
                                            </p:txEl>
                                          </p:spTgt>
                                        </p:tgtEl>
                                        <p:attrNameLst>
                                          <p:attrName>style.visibility</p:attrName>
                                        </p:attrNameLst>
                                      </p:cBhvr>
                                      <p:to>
                                        <p:strVal val="visible"/>
                                      </p:to>
                                    </p:set>
                                    <p:anim calcmode="discrete" valueType="clr">
                                      <p:cBhvr override="childStyle">
                                        <p:cTn id="21" dur="80"/>
                                        <p:tgtEl>
                                          <p:spTgt spid="798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987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9875">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9875">
                                            <p:txEl>
                                              <p:pRg st="3" end="3"/>
                                            </p:txEl>
                                          </p:spTgt>
                                        </p:tgtEl>
                                        <p:attrNameLst>
                                          <p:attrName>style.visibility</p:attrName>
                                        </p:attrNameLst>
                                      </p:cBhvr>
                                      <p:to>
                                        <p:strVal val="visible"/>
                                      </p:to>
                                    </p:set>
                                    <p:anim calcmode="discrete" valueType="clr">
                                      <p:cBhvr override="childStyle">
                                        <p:cTn id="28" dur="80"/>
                                        <p:tgtEl>
                                          <p:spTgt spid="798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987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7987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19200" y="476250"/>
            <a:ext cx="7924800" cy="609600"/>
          </a:xfrm>
        </p:spPr>
        <p:txBody>
          <a:bodyPr/>
          <a:lstStyle/>
          <a:p>
            <a:pPr eaLnBrk="1" hangingPunct="1"/>
            <a:r>
              <a:rPr lang="zh-CN" altLang="en-US" sz="3200" smtClean="0">
                <a:sym typeface="Symbol" panose="05050102010706020507" pitchFamily="18" charset="2"/>
              </a:rPr>
              <a:t>四、多资源的银行家算法</a:t>
            </a:r>
            <a:r>
              <a:rPr lang="zh-CN" altLang="en-US" sz="1600" smtClean="0">
                <a:sym typeface="Symbol" panose="05050102010706020507" pitchFamily="18" charset="2"/>
              </a:rPr>
              <a:t>（Banker’s Algorithm）</a:t>
            </a:r>
          </a:p>
        </p:txBody>
      </p:sp>
      <p:sp>
        <p:nvSpPr>
          <p:cNvPr id="87043" name="Text Box 3"/>
          <p:cNvSpPr txBox="1">
            <a:spLocks noChangeArrowheads="1"/>
          </p:cNvSpPr>
          <p:nvPr/>
        </p:nvSpPr>
        <p:spPr bwMode="auto">
          <a:xfrm>
            <a:off x="250825" y="1412875"/>
            <a:ext cx="8713788"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15000"/>
              </a:lnSpc>
              <a:buClr>
                <a:schemeClr val="folHlink"/>
              </a:buClr>
              <a:buFont typeface="Wingdings" panose="05000000000000000000" pitchFamily="2" charset="2"/>
              <a:buNone/>
            </a:pPr>
            <a:r>
              <a:rPr lang="zh-CN" altLang="en-US" sz="2800" b="1">
                <a:latin typeface="楷体_GB2312" pitchFamily="1" charset="-122"/>
                <a:ea typeface="楷体_GB2312" pitchFamily="1" charset="-122"/>
              </a:rPr>
              <a:t>   假定系统中有n个进程（P1，P2，</a:t>
            </a:r>
            <a:r>
              <a:rPr lang="zh-CN" altLang="en-US" sz="2800" b="1">
                <a:latin typeface="Times New Roman" panose="02020603050405020304" pitchFamily="18" charset="0"/>
                <a:ea typeface="楷体_GB2312" pitchFamily="1" charset="-122"/>
              </a:rPr>
              <a:t>…</a:t>
            </a:r>
            <a:r>
              <a:rPr lang="zh-CN" altLang="en-US" sz="2800" b="1">
                <a:latin typeface="楷体_GB2312" pitchFamily="1" charset="-122"/>
                <a:ea typeface="楷体_GB2312" pitchFamily="1" charset="-122"/>
              </a:rPr>
              <a:t>，Pn），m类资源（R1，R2，</a:t>
            </a:r>
            <a:r>
              <a:rPr lang="zh-CN" altLang="en-US" sz="2800" b="1">
                <a:latin typeface="Times New Roman" panose="02020603050405020304" pitchFamily="18" charset="0"/>
                <a:ea typeface="楷体_GB2312" pitchFamily="1" charset="-122"/>
              </a:rPr>
              <a:t>…</a:t>
            </a:r>
            <a:r>
              <a:rPr lang="zh-CN" altLang="en-US" sz="2800" b="1">
                <a:latin typeface="楷体_GB2312" pitchFamily="1" charset="-122"/>
                <a:ea typeface="楷体_GB2312" pitchFamily="1" charset="-122"/>
              </a:rPr>
              <a:t>，Rm），定义数据结构如下：</a:t>
            </a:r>
          </a:p>
          <a:p>
            <a:pPr eaLnBrk="1" hangingPunct="1">
              <a:lnSpc>
                <a:spcPct val="115000"/>
              </a:lnSpc>
              <a:buClr>
                <a:schemeClr val="folHlink"/>
              </a:buClr>
              <a:buFont typeface="Wingdings" panose="05000000000000000000" pitchFamily="2" charset="2"/>
              <a:buAutoNum type="arabicPeriod"/>
            </a:pPr>
            <a:r>
              <a:rPr lang="zh-CN" altLang="en-US" sz="2800" b="1">
                <a:solidFill>
                  <a:schemeClr val="folHlink"/>
                </a:solidFill>
                <a:latin typeface="楷体_GB2312" pitchFamily="1" charset="-122"/>
                <a:ea typeface="楷体_GB2312" pitchFamily="1" charset="-122"/>
              </a:rPr>
              <a:t>可用资源向量</a:t>
            </a:r>
            <a:r>
              <a:rPr lang="zh-CN" altLang="en-US" sz="2800" b="1">
                <a:latin typeface="楷体_GB2312" pitchFamily="1" charset="-122"/>
                <a:ea typeface="楷体_GB2312" pitchFamily="1" charset="-122"/>
              </a:rPr>
              <a:t>:available[j]=k,有k个Rj类资源可用</a:t>
            </a:r>
          </a:p>
          <a:p>
            <a:pPr eaLnBrk="1" hangingPunct="1">
              <a:lnSpc>
                <a:spcPct val="115000"/>
              </a:lnSpc>
              <a:buClr>
                <a:schemeClr val="folHlink"/>
              </a:buClr>
              <a:buFont typeface="Wingdings" panose="05000000000000000000" pitchFamily="2" charset="2"/>
              <a:buAutoNum type="arabicPeriod"/>
            </a:pPr>
            <a:r>
              <a:rPr lang="zh-CN" altLang="en-US" sz="2800" b="1">
                <a:solidFill>
                  <a:schemeClr val="folHlink"/>
                </a:solidFill>
                <a:latin typeface="楷体_GB2312" pitchFamily="1" charset="-122"/>
                <a:ea typeface="楷体_GB2312" pitchFamily="1" charset="-122"/>
              </a:rPr>
              <a:t>最大需求矩阵</a:t>
            </a:r>
            <a:r>
              <a:rPr lang="zh-CN" altLang="en-US" sz="2800" b="1">
                <a:latin typeface="楷体_GB2312" pitchFamily="1" charset="-122"/>
                <a:ea typeface="楷体_GB2312" pitchFamily="1" charset="-122"/>
              </a:rPr>
              <a:t>:Max[i,j]=k,进程Pi最多请求k个Rj类资源</a:t>
            </a:r>
          </a:p>
          <a:p>
            <a:pPr eaLnBrk="1" hangingPunct="1">
              <a:lnSpc>
                <a:spcPct val="115000"/>
              </a:lnSpc>
              <a:buClr>
                <a:schemeClr val="folHlink"/>
              </a:buClr>
              <a:buFont typeface="Wingdings" panose="05000000000000000000" pitchFamily="2" charset="2"/>
              <a:buAutoNum type="arabicPeriod"/>
            </a:pPr>
            <a:r>
              <a:rPr lang="zh-CN" altLang="en-US" sz="2800" b="1">
                <a:solidFill>
                  <a:schemeClr val="folHlink"/>
                </a:solidFill>
                <a:latin typeface="楷体_GB2312" pitchFamily="1" charset="-122"/>
                <a:ea typeface="楷体_GB2312" pitchFamily="1" charset="-122"/>
              </a:rPr>
              <a:t>分配矩阵：</a:t>
            </a:r>
            <a:r>
              <a:rPr lang="zh-CN" altLang="en-US" sz="2800" b="1">
                <a:latin typeface="楷体_GB2312" pitchFamily="1" charset="-122"/>
                <a:ea typeface="楷体_GB2312" pitchFamily="1" charset="-122"/>
              </a:rPr>
              <a:t>Allocation[i,j]=k,进程Pi已分配到k个Rj类资源</a:t>
            </a:r>
          </a:p>
          <a:p>
            <a:pPr eaLnBrk="1" hangingPunct="1">
              <a:lnSpc>
                <a:spcPct val="115000"/>
              </a:lnSpc>
              <a:buClr>
                <a:schemeClr val="folHlink"/>
              </a:buClr>
              <a:buFont typeface="Wingdings" panose="05000000000000000000" pitchFamily="2" charset="2"/>
              <a:buAutoNum type="arabicPeriod"/>
            </a:pPr>
            <a:r>
              <a:rPr lang="zh-CN" altLang="en-US" sz="2800" b="1">
                <a:solidFill>
                  <a:schemeClr val="folHlink"/>
                </a:solidFill>
                <a:latin typeface="楷体_GB2312" pitchFamily="1" charset="-122"/>
                <a:ea typeface="楷体_GB2312" pitchFamily="1" charset="-122"/>
              </a:rPr>
              <a:t>需求矩阵：</a:t>
            </a:r>
            <a:r>
              <a:rPr lang="zh-CN" altLang="en-US" sz="2800" b="1">
                <a:latin typeface="楷体_GB2312" pitchFamily="1" charset="-122"/>
                <a:ea typeface="楷体_GB2312" pitchFamily="1" charset="-122"/>
              </a:rPr>
              <a:t>Need[i,j]=k,进程Pi还需要k个Rj类资源</a:t>
            </a:r>
          </a:p>
          <a:p>
            <a:pPr eaLnBrk="1" hangingPunct="1">
              <a:lnSpc>
                <a:spcPct val="115000"/>
              </a:lnSpc>
              <a:buClr>
                <a:schemeClr val="tx2"/>
              </a:buClr>
              <a:buSzPct val="100000"/>
            </a:pPr>
            <a:r>
              <a:rPr lang="zh-CN" altLang="en-US" sz="2800" b="1">
                <a:solidFill>
                  <a:schemeClr val="folHlink"/>
                </a:solidFill>
                <a:latin typeface="楷体_GB2312" pitchFamily="1" charset="-122"/>
                <a:ea typeface="楷体_GB2312" pitchFamily="1" charset="-122"/>
              </a:rPr>
              <a:t>      Need [i,j] = Max[i,j] - Allocation [i,j]</a:t>
            </a:r>
            <a:endParaRPr lang="zh-CN" altLang="en-US" sz="2800" b="1">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7043"/>
                                        </p:tgtEl>
                                        <p:attrNameLst>
                                          <p:attrName>style.visibility</p:attrName>
                                        </p:attrNameLst>
                                      </p:cBhvr>
                                      <p:to>
                                        <p:strVal val="visible"/>
                                      </p:to>
                                    </p:set>
                                    <p:anim calcmode="discrete" valueType="clr">
                                      <p:cBhvr override="childStyle">
                                        <p:cTn id="7" dur="80"/>
                                        <p:tgtEl>
                                          <p:spTgt spid="8704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7043"/>
                                        </p:tgtEl>
                                        <p:attrNameLst>
                                          <p:attrName>fillcolor</p:attrName>
                                        </p:attrNameLst>
                                      </p:cBhvr>
                                      <p:tavLst>
                                        <p:tav tm="0">
                                          <p:val>
                                            <p:clrVal>
                                              <a:schemeClr val="accent2"/>
                                            </p:clrVal>
                                          </p:val>
                                        </p:tav>
                                        <p:tav tm="50000">
                                          <p:val>
                                            <p:clrVal>
                                              <a:schemeClr val="hlink"/>
                                            </p:clrVal>
                                          </p:val>
                                        </p:tav>
                                      </p:tavLst>
                                    </p:anim>
                                    <p:set>
                                      <p:cBhvr>
                                        <p:cTn id="9" dur="80"/>
                                        <p:tgtEl>
                                          <p:spTgt spid="8704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具体算法（</a:t>
            </a:r>
            <a:r>
              <a:rPr lang="en-US" altLang="zh-CN" smtClean="0"/>
              <a:t>109-110</a:t>
            </a:r>
            <a:r>
              <a:rPr lang="zh-CN" altLang="en-US" smtClean="0"/>
              <a:t>页）</a:t>
            </a:r>
          </a:p>
        </p:txBody>
      </p:sp>
      <p:sp>
        <p:nvSpPr>
          <p:cNvPr id="81923" name="Rectangle 3"/>
          <p:cNvSpPr>
            <a:spLocks noGrp="1" noChangeArrowheads="1"/>
          </p:cNvSpPr>
          <p:nvPr>
            <p:ph idx="1"/>
          </p:nvPr>
        </p:nvSpPr>
        <p:spPr/>
        <p:txBody>
          <a:bodyPr/>
          <a:lstStyle/>
          <a:p>
            <a:pPr eaLnBrk="1" hangingPunct="1"/>
            <a:r>
              <a:rPr lang="zh-CN" altLang="en-US" sz="4000" smtClean="0"/>
              <a:t>银行家算法</a:t>
            </a:r>
          </a:p>
          <a:p>
            <a:pPr lvl="1" eaLnBrk="1" hangingPunct="1"/>
            <a:r>
              <a:rPr lang="zh-CN" altLang="en-US" sz="4000" smtClean="0"/>
              <a:t>安全性算法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50825" y="0"/>
            <a:ext cx="8229600" cy="253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50000"/>
              </a:spcBef>
            </a:pPr>
            <a:r>
              <a:rPr lang="zh-CN" altLang="en-US" sz="2000" b="1">
                <a:solidFill>
                  <a:srgbClr val="FF3300"/>
                </a:solidFill>
                <a:latin typeface="Arial" panose="020B0604020202020204" pitchFamily="34" charset="0"/>
                <a:ea typeface="黑体" panose="02010609060101010101" pitchFamily="49" charset="-122"/>
              </a:rPr>
              <a:t>银行家算法</a:t>
            </a:r>
            <a:endParaRPr lang="zh-CN" altLang="en-US" sz="2000" b="1">
              <a:solidFill>
                <a:srgbClr val="FF3300"/>
              </a:solidFill>
              <a:latin typeface="Arial" panose="020B0604020202020204" pitchFamily="34" charset="0"/>
            </a:endParaRPr>
          </a:p>
          <a:p>
            <a:pPr eaLnBrk="1" hangingPunct="1">
              <a:lnSpc>
                <a:spcPct val="140000"/>
              </a:lnSpc>
              <a:spcBef>
                <a:spcPct val="50000"/>
              </a:spcBef>
            </a:pPr>
            <a:r>
              <a:rPr lang="zh-CN" altLang="en-US" sz="2000" b="1">
                <a:latin typeface="Times New Roman" panose="02020603050405020304" pitchFamily="18" charset="0"/>
              </a:rPr>
              <a:t>　　</a:t>
            </a:r>
            <a:r>
              <a:rPr lang="en-US" altLang="zh-CN" sz="2000" b="1">
                <a:latin typeface="Times New Roman" panose="02020603050405020304" pitchFamily="18" charset="0"/>
              </a:rPr>
              <a:t>(1) </a:t>
            </a:r>
            <a:r>
              <a:rPr lang="zh-CN" altLang="en-US" sz="2000" b="1">
                <a:latin typeface="Times New Roman" panose="02020603050405020304" pitchFamily="18" charset="0"/>
              </a:rPr>
              <a:t>如果</a:t>
            </a:r>
            <a:r>
              <a:rPr lang="en-US" altLang="zh-CN" sz="2000" b="1">
                <a:latin typeface="Times New Roman" panose="02020603050405020304" pitchFamily="18" charset="0"/>
              </a:rPr>
              <a:t>Request</a:t>
            </a:r>
            <a:r>
              <a:rPr lang="en-US" altLang="zh-CN" sz="2000" b="1" baseline="-30000">
                <a:latin typeface="Times New Roman" panose="02020603050405020304" pitchFamily="18" charset="0"/>
              </a:rPr>
              <a:t> i</a:t>
            </a:r>
            <a:r>
              <a:rPr lang="en-US" altLang="zh-CN" sz="2000" b="1">
                <a:latin typeface="Times New Roman" panose="02020603050405020304" pitchFamily="18" charset="0"/>
              </a:rPr>
              <a:t>[j]≤Need[i,j]</a:t>
            </a:r>
            <a:r>
              <a:rPr lang="zh-CN" altLang="en-US" sz="2000" b="1">
                <a:latin typeface="Times New Roman" panose="02020603050405020304" pitchFamily="18" charset="0"/>
              </a:rPr>
              <a:t>，便转向步骤</a:t>
            </a:r>
            <a:r>
              <a:rPr lang="en-US" altLang="zh-CN" sz="2000" b="1">
                <a:latin typeface="Times New Roman" panose="02020603050405020304" pitchFamily="18" charset="0"/>
              </a:rPr>
              <a:t>(2)</a:t>
            </a:r>
            <a:r>
              <a:rPr lang="zh-CN" altLang="en-US" sz="2000" b="1">
                <a:latin typeface="Times New Roman" panose="02020603050405020304" pitchFamily="18" charset="0"/>
              </a:rPr>
              <a:t>；否则认为出错，因为它所需要的资源数已超过它所宣布的最大值。</a:t>
            </a:r>
          </a:p>
          <a:p>
            <a:pPr eaLnBrk="1" hangingPunct="1">
              <a:lnSpc>
                <a:spcPct val="140000"/>
              </a:lnSpc>
              <a:spcBef>
                <a:spcPct val="50000"/>
              </a:spcBef>
            </a:pPr>
            <a:r>
              <a:rPr lang="zh-CN" altLang="en-US" sz="2000" b="1">
                <a:latin typeface="Times New Roman" panose="02020603050405020304" pitchFamily="18" charset="0"/>
              </a:rPr>
              <a:t>　　</a:t>
            </a:r>
            <a:r>
              <a:rPr lang="en-US" altLang="zh-CN" sz="2000" b="1">
                <a:latin typeface="Times New Roman" panose="02020603050405020304" pitchFamily="18" charset="0"/>
              </a:rPr>
              <a:t>(2) </a:t>
            </a:r>
            <a:r>
              <a:rPr lang="zh-CN" altLang="en-US" sz="2000" b="1">
                <a:latin typeface="Times New Roman" panose="02020603050405020304" pitchFamily="18" charset="0"/>
              </a:rPr>
              <a:t>如果</a:t>
            </a:r>
            <a:r>
              <a:rPr lang="en-US" altLang="zh-CN" sz="2000" b="1">
                <a:latin typeface="Times New Roman" panose="02020603050405020304" pitchFamily="18" charset="0"/>
              </a:rPr>
              <a:t>Request</a:t>
            </a:r>
            <a:r>
              <a:rPr lang="en-US" altLang="zh-CN" sz="2000" b="1" baseline="-30000">
                <a:latin typeface="Times New Roman" panose="02020603050405020304" pitchFamily="18" charset="0"/>
              </a:rPr>
              <a:t>i</a:t>
            </a:r>
            <a:r>
              <a:rPr lang="en-US" altLang="zh-CN" sz="2000" b="1">
                <a:latin typeface="Times New Roman" panose="02020603050405020304" pitchFamily="18" charset="0"/>
              </a:rPr>
              <a:t>[j]≤Available[j]</a:t>
            </a:r>
            <a:r>
              <a:rPr lang="zh-CN" altLang="en-US" sz="2000" b="1">
                <a:latin typeface="Times New Roman" panose="02020603050405020304" pitchFamily="18" charset="0"/>
              </a:rPr>
              <a:t>，便转向步骤</a:t>
            </a:r>
            <a:r>
              <a:rPr lang="en-US" altLang="zh-CN" sz="2000" b="1">
                <a:latin typeface="Times New Roman" panose="02020603050405020304" pitchFamily="18" charset="0"/>
              </a:rPr>
              <a:t>(3)</a:t>
            </a:r>
            <a:r>
              <a:rPr lang="zh-CN" altLang="en-US" sz="2000" b="1">
                <a:latin typeface="Times New Roman" panose="02020603050405020304" pitchFamily="18" charset="0"/>
              </a:rPr>
              <a:t>；否则，表示尚无足够资源，</a:t>
            </a:r>
            <a:r>
              <a:rPr lang="en-US" altLang="zh-CN" sz="2000" b="1">
                <a:latin typeface="Times New Roman" panose="02020603050405020304" pitchFamily="18" charset="0"/>
              </a:rPr>
              <a:t>P</a:t>
            </a:r>
            <a:r>
              <a:rPr lang="en-US" altLang="zh-CN" sz="2000" b="1" baseline="-30000">
                <a:latin typeface="Times New Roman" panose="02020603050405020304" pitchFamily="18" charset="0"/>
              </a:rPr>
              <a:t>i</a:t>
            </a:r>
            <a:r>
              <a:rPr lang="zh-CN" altLang="en-US" sz="2000" b="1">
                <a:latin typeface="Times New Roman" panose="02020603050405020304" pitchFamily="18" charset="0"/>
              </a:rPr>
              <a:t>须</a:t>
            </a:r>
            <a:r>
              <a:rPr lang="zh-CN" altLang="en-US" sz="2000" b="1">
                <a:latin typeface="宋体" panose="02010600030101010101" pitchFamily="2" charset="-122"/>
              </a:rPr>
              <a:t>等待。</a:t>
            </a:r>
            <a:r>
              <a:rPr lang="zh-CN" altLang="en-US" sz="2000" b="1">
                <a:latin typeface="Times New Roman" panose="02020603050405020304" pitchFamily="18" charset="0"/>
              </a:rPr>
              <a:t> </a:t>
            </a:r>
          </a:p>
        </p:txBody>
      </p:sp>
      <p:sp>
        <p:nvSpPr>
          <p:cNvPr id="82947" name="Text Box 3"/>
          <p:cNvSpPr txBox="1">
            <a:spLocks noChangeArrowheads="1"/>
          </p:cNvSpPr>
          <p:nvPr/>
        </p:nvSpPr>
        <p:spPr bwMode="auto">
          <a:xfrm>
            <a:off x="250825" y="2565400"/>
            <a:ext cx="83058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eaLnBrk="0" hangingPunct="0">
              <a:defRPr sz="2400">
                <a:solidFill>
                  <a:schemeClr val="tx1"/>
                </a:solidFill>
                <a:latin typeface="Tahoma" panose="020B060403050404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50000"/>
              </a:spcBef>
            </a:pPr>
            <a:r>
              <a:rPr lang="zh-CN" altLang="en-US" sz="2000" b="1">
                <a:latin typeface="Times New Roman" panose="02020603050405020304" pitchFamily="18" charset="0"/>
              </a:rPr>
              <a:t>　　</a:t>
            </a:r>
            <a:r>
              <a:rPr lang="en-US" altLang="zh-CN" sz="2000" b="1">
                <a:latin typeface="Times New Roman" panose="02020603050405020304" pitchFamily="18" charset="0"/>
              </a:rPr>
              <a:t>(3) </a:t>
            </a:r>
            <a:r>
              <a:rPr lang="zh-CN" altLang="en-US" sz="2000" b="1">
                <a:latin typeface="Times New Roman" panose="02020603050405020304" pitchFamily="18" charset="0"/>
              </a:rPr>
              <a:t>系统</a:t>
            </a:r>
            <a:r>
              <a:rPr lang="zh-CN" altLang="en-US" sz="2000" b="1">
                <a:solidFill>
                  <a:srgbClr val="FF0000"/>
                </a:solidFill>
                <a:latin typeface="Times New Roman" panose="02020603050405020304" pitchFamily="18" charset="0"/>
              </a:rPr>
              <a:t>试探</a:t>
            </a:r>
            <a:r>
              <a:rPr lang="zh-CN" altLang="en-US" sz="2000" b="1">
                <a:latin typeface="Times New Roman" panose="02020603050405020304" pitchFamily="18" charset="0"/>
              </a:rPr>
              <a:t>着把资源分配给进程</a:t>
            </a:r>
            <a:r>
              <a:rPr lang="en-US" altLang="zh-CN" sz="2000" b="1">
                <a:latin typeface="Times New Roman" panose="02020603050405020304" pitchFamily="18" charset="0"/>
              </a:rPr>
              <a:t>P</a:t>
            </a:r>
            <a:r>
              <a:rPr lang="en-US" altLang="zh-CN" sz="2000" b="1" baseline="-30000">
                <a:latin typeface="Times New Roman" panose="02020603050405020304" pitchFamily="18" charset="0"/>
              </a:rPr>
              <a:t>i</a:t>
            </a:r>
            <a:r>
              <a:rPr lang="zh-CN" altLang="en-US" sz="2000" b="1">
                <a:latin typeface="Times New Roman" panose="02020603050405020304" pitchFamily="18" charset="0"/>
              </a:rPr>
              <a:t>，并修改下面数据结构中的数值：</a:t>
            </a:r>
          </a:p>
          <a:p>
            <a:pPr lvl="4" algn="just" eaLnBrk="1" hangingPunct="1">
              <a:lnSpc>
                <a:spcPct val="130000"/>
              </a:lnSpc>
              <a:spcBef>
                <a:spcPct val="50000"/>
              </a:spcBef>
            </a:pPr>
            <a:r>
              <a:rPr lang="en-US" altLang="zh-CN" sz="2000" b="1">
                <a:latin typeface="Times New Roman" panose="02020603050405020304" pitchFamily="18" charset="0"/>
              </a:rPr>
              <a:t>Available[j]:= Available[j]</a:t>
            </a:r>
            <a:r>
              <a:rPr lang="en-US" altLang="zh-CN" sz="2000" b="1">
                <a:latin typeface="宋体" panose="02010600030101010101" pitchFamily="2" charset="-122"/>
              </a:rPr>
              <a:t>-</a:t>
            </a:r>
            <a:r>
              <a:rPr lang="en-US" altLang="zh-CN" sz="2000" b="1">
                <a:latin typeface="Times New Roman" panose="02020603050405020304" pitchFamily="18" charset="0"/>
              </a:rPr>
              <a:t>Request</a:t>
            </a:r>
            <a:r>
              <a:rPr lang="en-US" altLang="zh-CN" sz="2000" b="1" baseline="-30000">
                <a:latin typeface="Times New Roman" panose="02020603050405020304" pitchFamily="18" charset="0"/>
              </a:rPr>
              <a:t> i</a:t>
            </a:r>
            <a:r>
              <a:rPr lang="en-US" altLang="zh-CN" sz="2000" b="1">
                <a:latin typeface="Times New Roman" panose="02020603050405020304" pitchFamily="18" charset="0"/>
              </a:rPr>
              <a:t>[j]</a:t>
            </a:r>
            <a:r>
              <a:rPr lang="zh-CN" altLang="en-US" sz="2000" b="1">
                <a:latin typeface="Times New Roman" panose="02020603050405020304" pitchFamily="18" charset="0"/>
              </a:rPr>
              <a:t>；</a:t>
            </a:r>
          </a:p>
          <a:p>
            <a:pPr lvl="4" algn="just" eaLnBrk="1" hangingPunct="1">
              <a:lnSpc>
                <a:spcPct val="130000"/>
              </a:lnSpc>
              <a:spcBef>
                <a:spcPct val="50000"/>
              </a:spcBef>
            </a:pPr>
            <a:r>
              <a:rPr lang="en-US" altLang="zh-CN" sz="2000" b="1">
                <a:latin typeface="Times New Roman" panose="02020603050405020304" pitchFamily="18" charset="0"/>
              </a:rPr>
              <a:t>Allocation[i,j]:= Allocation[i,j]+Request</a:t>
            </a:r>
            <a:r>
              <a:rPr lang="en-US" altLang="zh-CN" sz="2000" b="1" baseline="-30000">
                <a:latin typeface="Times New Roman" panose="02020603050405020304" pitchFamily="18" charset="0"/>
              </a:rPr>
              <a:t> i</a:t>
            </a:r>
            <a:r>
              <a:rPr lang="en-US" altLang="zh-CN" sz="2000" b="1">
                <a:latin typeface="Times New Roman" panose="02020603050405020304" pitchFamily="18" charset="0"/>
              </a:rPr>
              <a:t>[j]</a:t>
            </a:r>
            <a:r>
              <a:rPr lang="zh-CN" altLang="en-US" sz="2000" b="1">
                <a:latin typeface="Times New Roman" panose="02020603050405020304" pitchFamily="18" charset="0"/>
              </a:rPr>
              <a:t>；</a:t>
            </a:r>
          </a:p>
          <a:p>
            <a:pPr lvl="4" algn="just" eaLnBrk="1" hangingPunct="1">
              <a:lnSpc>
                <a:spcPct val="130000"/>
              </a:lnSpc>
              <a:spcBef>
                <a:spcPct val="50000"/>
              </a:spcBef>
            </a:pPr>
            <a:r>
              <a:rPr lang="en-US" altLang="zh-CN" sz="2000" b="1">
                <a:latin typeface="Times New Roman" panose="02020603050405020304" pitchFamily="18" charset="0"/>
              </a:rPr>
              <a:t>Need[i,j]:= Need[i,j]</a:t>
            </a:r>
            <a:r>
              <a:rPr lang="en-US" altLang="zh-CN" sz="2000" b="1">
                <a:latin typeface="宋体" panose="02010600030101010101" pitchFamily="2" charset="-122"/>
              </a:rPr>
              <a:t>-</a:t>
            </a:r>
            <a:r>
              <a:rPr lang="en-US" altLang="zh-CN" sz="2000" b="1">
                <a:latin typeface="Times New Roman" panose="02020603050405020304" pitchFamily="18" charset="0"/>
              </a:rPr>
              <a:t>Request</a:t>
            </a:r>
            <a:r>
              <a:rPr lang="en-US" altLang="zh-CN" sz="2000" b="1" baseline="-30000">
                <a:latin typeface="Times New Roman" panose="02020603050405020304" pitchFamily="18" charset="0"/>
              </a:rPr>
              <a:t> i</a:t>
            </a:r>
            <a:r>
              <a:rPr lang="en-US" altLang="zh-CN" sz="2000" b="1">
                <a:latin typeface="Times New Roman" panose="02020603050405020304" pitchFamily="18" charset="0"/>
              </a:rPr>
              <a:t>[j]</a:t>
            </a:r>
            <a:r>
              <a:rPr lang="zh-CN" altLang="en-US" sz="2000" b="1">
                <a:latin typeface="Times New Roman" panose="02020603050405020304" pitchFamily="18" charset="0"/>
              </a:rPr>
              <a:t>；</a:t>
            </a:r>
          </a:p>
          <a:p>
            <a:pPr eaLnBrk="1" hangingPunct="1">
              <a:lnSpc>
                <a:spcPct val="130000"/>
              </a:lnSpc>
              <a:spcBef>
                <a:spcPct val="50000"/>
              </a:spcBef>
            </a:pPr>
            <a:r>
              <a:rPr lang="zh-CN" altLang="en-US" sz="2000" b="1">
                <a:latin typeface="Times New Roman" panose="02020603050405020304" pitchFamily="18" charset="0"/>
              </a:rPr>
              <a:t>　　</a:t>
            </a:r>
            <a:r>
              <a:rPr lang="en-US" altLang="zh-CN" sz="2000" b="1">
                <a:latin typeface="Times New Roman" panose="02020603050405020304" pitchFamily="18" charset="0"/>
              </a:rPr>
              <a:t>(4) </a:t>
            </a:r>
            <a:r>
              <a:rPr lang="zh-CN" altLang="en-US" sz="2000" b="1">
                <a:latin typeface="宋体" panose="02010600030101010101" pitchFamily="2" charset="-122"/>
              </a:rPr>
              <a:t>系统执行</a:t>
            </a:r>
            <a:r>
              <a:rPr lang="zh-CN" altLang="en-US" sz="2000" b="1">
                <a:solidFill>
                  <a:srgbClr val="FF3300"/>
                </a:solidFill>
                <a:latin typeface="宋体" panose="02010600030101010101" pitchFamily="2" charset="-122"/>
              </a:rPr>
              <a:t>安全性算法</a:t>
            </a:r>
            <a:r>
              <a:rPr lang="zh-CN" altLang="en-US" sz="2000" b="1">
                <a:latin typeface="宋体" panose="02010600030101010101" pitchFamily="2" charset="-122"/>
              </a:rPr>
              <a:t>，检查此次资源分配后系统是否处于安全状态。若安全，才正式将资源分配给进程</a:t>
            </a:r>
            <a:r>
              <a:rPr lang="en-US" altLang="zh-CN" sz="2000" b="1">
                <a:latin typeface="Times New Roman" panose="02020603050405020304" pitchFamily="18" charset="0"/>
              </a:rPr>
              <a:t>P</a:t>
            </a:r>
            <a:r>
              <a:rPr lang="en-US" altLang="zh-CN" sz="2000" b="1" baseline="-30000">
                <a:latin typeface="Times New Roman" panose="02020603050405020304" pitchFamily="18" charset="0"/>
              </a:rPr>
              <a:t>i</a:t>
            </a:r>
            <a:r>
              <a:rPr lang="zh-CN" altLang="en-US" sz="2000" b="1">
                <a:latin typeface="宋体" panose="02010600030101010101" pitchFamily="2" charset="-122"/>
              </a:rPr>
              <a:t>，以完成本次分配；否则，将本次的试探分配作废，恢复原来的资源分配状态，让进程</a:t>
            </a:r>
            <a:r>
              <a:rPr lang="en-US" altLang="zh-CN" sz="2000" b="1">
                <a:latin typeface="Times New Roman" panose="02020603050405020304" pitchFamily="18" charset="0"/>
              </a:rPr>
              <a:t>P</a:t>
            </a:r>
            <a:r>
              <a:rPr lang="en-US" altLang="zh-CN" sz="2000" b="1" baseline="-30000">
                <a:latin typeface="Times New Roman" panose="02020603050405020304" pitchFamily="18" charset="0"/>
              </a:rPr>
              <a:t>i</a:t>
            </a:r>
            <a:r>
              <a:rPr lang="zh-CN" altLang="en-US" sz="2000" b="1">
                <a:latin typeface="宋体" panose="02010600030101010101" pitchFamily="2" charset="-122"/>
              </a:rPr>
              <a:t>等待。</a:t>
            </a:r>
            <a:r>
              <a:rPr lang="zh-CN" altLang="en-US" sz="2000" b="1">
                <a:latin typeface="Times New Roman" panose="02020603050405020304" pitchFamily="18" charset="0"/>
              </a:rPr>
              <a:t> </a:t>
            </a:r>
          </a:p>
        </p:txBody>
      </p:sp>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23850" y="115888"/>
            <a:ext cx="8351838"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pPr>
            <a:r>
              <a:rPr lang="zh-CN" altLang="en-US" sz="2000" b="1">
                <a:solidFill>
                  <a:srgbClr val="FF3300"/>
                </a:solidFill>
                <a:latin typeface="黑体" panose="02010609060101010101" pitchFamily="49" charset="-122"/>
                <a:ea typeface="黑体" panose="02010609060101010101" pitchFamily="49" charset="-122"/>
              </a:rPr>
              <a:t>安全性算法</a:t>
            </a:r>
            <a:r>
              <a:rPr lang="zh-CN" altLang="en-US" sz="2000" b="1">
                <a:latin typeface="黑体" panose="02010609060101010101" pitchFamily="49" charset="-122"/>
                <a:ea typeface="黑体" panose="02010609060101010101" pitchFamily="49" charset="-122"/>
              </a:rPr>
              <a:t>　　</a:t>
            </a:r>
          </a:p>
          <a:p>
            <a:pPr algn="just" eaLnBrk="1" hangingPunct="1">
              <a:lnSpc>
                <a:spcPct val="110000"/>
              </a:lnSpc>
            </a:pPr>
            <a:r>
              <a:rPr lang="en-US" altLang="zh-CN" sz="2000" b="1">
                <a:latin typeface="宋体" panose="02010600030101010101" pitchFamily="2" charset="-122"/>
              </a:rPr>
              <a:t>(1) </a:t>
            </a:r>
            <a:r>
              <a:rPr lang="zh-CN" altLang="en-US" sz="2000" b="1">
                <a:latin typeface="宋体" panose="02010600030101010101" pitchFamily="2" charset="-122"/>
              </a:rPr>
              <a:t>设置两个向量：</a:t>
            </a:r>
          </a:p>
          <a:p>
            <a:pPr algn="just" eaLnBrk="1" hangingPunct="1">
              <a:lnSpc>
                <a:spcPct val="110000"/>
              </a:lnSpc>
            </a:pPr>
            <a:r>
              <a:rPr lang="zh-CN" altLang="en-US" sz="2000" b="1">
                <a:latin typeface="宋体" panose="02010600030101010101" pitchFamily="2" charset="-122"/>
              </a:rPr>
              <a:t>　　① 工作向量</a:t>
            </a:r>
            <a:r>
              <a:rPr lang="en-US" altLang="zh-CN" sz="2000" b="1">
                <a:latin typeface="宋体" panose="02010600030101010101" pitchFamily="2" charset="-122"/>
              </a:rPr>
              <a:t>Work[j]</a:t>
            </a:r>
            <a:r>
              <a:rPr lang="zh-CN" altLang="en-US" sz="2000" b="1">
                <a:latin typeface="宋体" panose="02010600030101010101" pitchFamily="2" charset="-122"/>
              </a:rPr>
              <a:t>，它表示系统可提供给进程继续运行所需的各类</a:t>
            </a:r>
            <a:r>
              <a:rPr lang="zh-CN" altLang="en-US" sz="2000" b="1">
                <a:solidFill>
                  <a:srgbClr val="FF3300"/>
                </a:solidFill>
                <a:latin typeface="宋体" panose="02010600030101010101" pitchFamily="2" charset="-122"/>
              </a:rPr>
              <a:t>资源数目</a:t>
            </a:r>
            <a:r>
              <a:rPr lang="zh-CN" altLang="en-US" sz="2000" b="1">
                <a:latin typeface="宋体" panose="02010600030101010101" pitchFamily="2" charset="-122"/>
              </a:rPr>
              <a:t>，它含有</a:t>
            </a:r>
            <a:r>
              <a:rPr lang="en-US" altLang="zh-CN" sz="2000" b="1">
                <a:latin typeface="宋体" panose="02010600030101010101" pitchFamily="2" charset="-122"/>
              </a:rPr>
              <a:t>m</a:t>
            </a:r>
            <a:r>
              <a:rPr lang="zh-CN" altLang="en-US" sz="2000" b="1">
                <a:latin typeface="宋体" panose="02010600030101010101" pitchFamily="2" charset="-122"/>
              </a:rPr>
              <a:t>个元素，在执行安全算法开始时，</a:t>
            </a:r>
            <a:r>
              <a:rPr lang="en-US" altLang="zh-CN" sz="2000" b="1">
                <a:solidFill>
                  <a:srgbClr val="00B050"/>
                </a:solidFill>
                <a:latin typeface="宋体" panose="02010600030101010101" pitchFamily="2" charset="-122"/>
              </a:rPr>
              <a:t>Work[j]:=Available[j]</a:t>
            </a:r>
            <a:r>
              <a:rPr lang="zh-CN" altLang="en-US" sz="2000" b="1">
                <a:latin typeface="宋体" panose="02010600030101010101" pitchFamily="2" charset="-122"/>
              </a:rPr>
              <a:t>。</a:t>
            </a:r>
          </a:p>
          <a:p>
            <a:pPr eaLnBrk="1" hangingPunct="1">
              <a:lnSpc>
                <a:spcPct val="110000"/>
              </a:lnSpc>
            </a:pPr>
            <a:r>
              <a:rPr lang="zh-CN" altLang="en-US" sz="2000" b="1">
                <a:latin typeface="宋体" panose="02010600030101010101" pitchFamily="2" charset="-122"/>
              </a:rPr>
              <a:t>　　②</a:t>
            </a:r>
            <a:r>
              <a:rPr lang="zh-CN" altLang="en-US" sz="2000" b="1">
                <a:latin typeface="Times New Roman" panose="02020603050405020304" pitchFamily="18" charset="0"/>
              </a:rPr>
              <a:t> </a:t>
            </a:r>
            <a:r>
              <a:rPr lang="en-US" altLang="zh-CN" sz="2000" b="1">
                <a:latin typeface="Times New Roman" panose="02020603050405020304" pitchFamily="18" charset="0"/>
              </a:rPr>
              <a:t>Finish[i]</a:t>
            </a:r>
            <a:r>
              <a:rPr lang="zh-CN" altLang="en-US" sz="2000" b="1">
                <a:latin typeface="宋体" panose="02010600030101010101" pitchFamily="2" charset="-122"/>
              </a:rPr>
              <a:t>，它表示系统是否有足够的资源分配给</a:t>
            </a:r>
            <a:r>
              <a:rPr lang="zh-CN" altLang="en-US" sz="2000" b="1">
                <a:solidFill>
                  <a:srgbClr val="FF3300"/>
                </a:solidFill>
                <a:latin typeface="宋体" panose="02010600030101010101" pitchFamily="2" charset="-122"/>
              </a:rPr>
              <a:t>进程</a:t>
            </a:r>
            <a:r>
              <a:rPr lang="zh-CN" altLang="en-US" sz="2000" b="1">
                <a:latin typeface="宋体" panose="02010600030101010101" pitchFamily="2" charset="-122"/>
              </a:rPr>
              <a:t>，使之运行完成。开始时先做</a:t>
            </a:r>
            <a:r>
              <a:rPr lang="en-US" altLang="zh-CN" sz="2000" b="1">
                <a:latin typeface="Times New Roman" panose="02020603050405020304" pitchFamily="18" charset="0"/>
              </a:rPr>
              <a:t>Finish[i]:=false</a:t>
            </a:r>
            <a:r>
              <a:rPr lang="zh-CN" altLang="en-US" sz="2000" b="1">
                <a:latin typeface="宋体" panose="02010600030101010101" pitchFamily="2" charset="-122"/>
              </a:rPr>
              <a:t>；当有足够资源分配给进程时，再令</a:t>
            </a:r>
            <a:r>
              <a:rPr lang="en-US" altLang="zh-CN" sz="2000" b="1">
                <a:latin typeface="Times New Roman" panose="02020603050405020304" pitchFamily="18" charset="0"/>
              </a:rPr>
              <a:t>Finish[i]:=true</a:t>
            </a:r>
            <a:r>
              <a:rPr lang="zh-CN" altLang="en-US" sz="2000" b="1">
                <a:latin typeface="宋体" panose="02010600030101010101" pitchFamily="2" charset="-122"/>
              </a:rPr>
              <a:t>。</a:t>
            </a:r>
            <a:r>
              <a:rPr lang="zh-CN" altLang="en-US" sz="2000" b="1">
                <a:latin typeface="Times New Roman" panose="02020603050405020304" pitchFamily="18" charset="0"/>
              </a:rPr>
              <a:t> </a:t>
            </a:r>
          </a:p>
        </p:txBody>
      </p:sp>
      <p:sp>
        <p:nvSpPr>
          <p:cNvPr id="83971" name="Text Box 3"/>
          <p:cNvSpPr txBox="1">
            <a:spLocks noChangeArrowheads="1"/>
          </p:cNvSpPr>
          <p:nvPr/>
        </p:nvSpPr>
        <p:spPr bwMode="auto">
          <a:xfrm>
            <a:off x="250825" y="2914650"/>
            <a:ext cx="86423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488" indent="-90488"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990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000" b="1">
                <a:latin typeface="宋体" panose="02010600030101010101" pitchFamily="2" charset="-122"/>
              </a:rPr>
              <a:t>(2) </a:t>
            </a:r>
            <a:r>
              <a:rPr lang="zh-CN" altLang="en-US" sz="2000" b="1">
                <a:latin typeface="宋体" panose="02010600030101010101" pitchFamily="2" charset="-122"/>
              </a:rPr>
              <a:t>从进程集合中找到一个能满足下述条件的进程： </a:t>
            </a:r>
          </a:p>
          <a:p>
            <a:pPr algn="just" eaLnBrk="1" hangingPunct="1"/>
            <a:r>
              <a:rPr lang="zh-CN" altLang="en-US" sz="2000" b="1">
                <a:latin typeface="宋体" panose="02010600030101010101" pitchFamily="2" charset="-122"/>
              </a:rPr>
              <a:t>　　① </a:t>
            </a:r>
            <a:r>
              <a:rPr lang="en-US" altLang="zh-CN" sz="2000" b="1">
                <a:latin typeface="宋体" panose="02010600030101010101" pitchFamily="2" charset="-122"/>
              </a:rPr>
              <a:t>Finish[i]=false</a:t>
            </a:r>
            <a:r>
              <a:rPr lang="zh-CN" altLang="en-US" sz="2000" b="1">
                <a:latin typeface="宋体" panose="02010600030101010101" pitchFamily="2" charset="-122"/>
              </a:rPr>
              <a:t>；</a:t>
            </a:r>
          </a:p>
          <a:p>
            <a:pPr algn="just" eaLnBrk="1" hangingPunct="1"/>
            <a:r>
              <a:rPr lang="zh-CN" altLang="en-US" sz="2000" b="1">
                <a:latin typeface="宋体" panose="02010600030101010101" pitchFamily="2" charset="-122"/>
              </a:rPr>
              <a:t>　　② </a:t>
            </a:r>
            <a:r>
              <a:rPr lang="en-US" altLang="zh-CN" sz="2000" b="1">
                <a:latin typeface="宋体" panose="02010600030101010101" pitchFamily="2" charset="-122"/>
              </a:rPr>
              <a:t>Need[i,j]≤Work[j]</a:t>
            </a:r>
            <a:r>
              <a:rPr lang="zh-CN" altLang="en-US" sz="2000" b="1">
                <a:latin typeface="宋体" panose="02010600030101010101" pitchFamily="2" charset="-122"/>
              </a:rPr>
              <a:t>；若找到，执行步骤</a:t>
            </a:r>
            <a:r>
              <a:rPr lang="en-US" altLang="zh-CN" sz="2000" b="1">
                <a:latin typeface="宋体" panose="02010600030101010101" pitchFamily="2" charset="-122"/>
              </a:rPr>
              <a:t>(3)</a:t>
            </a:r>
            <a:r>
              <a:rPr lang="zh-CN" altLang="en-US" sz="2000" b="1">
                <a:latin typeface="宋体" panose="02010600030101010101" pitchFamily="2" charset="-122"/>
              </a:rPr>
              <a:t>，否则执行步骤</a:t>
            </a:r>
            <a:r>
              <a:rPr lang="en-US" altLang="zh-CN" sz="2000" b="1">
                <a:latin typeface="宋体" panose="02010600030101010101" pitchFamily="2" charset="-122"/>
              </a:rPr>
              <a:t>(4)</a:t>
            </a:r>
            <a:r>
              <a:rPr lang="zh-CN" altLang="en-US" sz="2000" b="1">
                <a:latin typeface="宋体" panose="02010600030101010101" pitchFamily="2" charset="-122"/>
              </a:rPr>
              <a:t>。</a:t>
            </a:r>
          </a:p>
          <a:p>
            <a:pPr algn="just" eaLnBrk="1" hangingPunct="1"/>
            <a:r>
              <a:rPr lang="en-US" altLang="zh-CN" sz="2000" b="1">
                <a:latin typeface="宋体" panose="02010600030101010101" pitchFamily="2" charset="-122"/>
              </a:rPr>
              <a:t>(3) </a:t>
            </a:r>
            <a:r>
              <a:rPr lang="zh-CN" altLang="en-US" sz="2000" b="1">
                <a:latin typeface="宋体" panose="02010600030101010101" pitchFamily="2" charset="-122"/>
              </a:rPr>
              <a:t>当进程</a:t>
            </a:r>
            <a:r>
              <a:rPr lang="en-US" altLang="zh-CN" sz="2000" b="1">
                <a:latin typeface="宋体" panose="02010600030101010101" pitchFamily="2" charset="-122"/>
              </a:rPr>
              <a:t>Pi</a:t>
            </a:r>
            <a:r>
              <a:rPr lang="zh-CN" altLang="en-US" sz="2000" b="1">
                <a:latin typeface="宋体" panose="02010600030101010101" pitchFamily="2" charset="-122"/>
              </a:rPr>
              <a:t>获得资源后，可顺利执行，直至完成，并释放出分配给它的资源，故应执行：</a:t>
            </a:r>
          </a:p>
          <a:p>
            <a:pPr lvl="2" algn="just" eaLnBrk="1" hangingPunct="1"/>
            <a:r>
              <a:rPr lang="en-US" altLang="zh-CN" sz="2000" b="1">
                <a:latin typeface="宋体" panose="02010600030101010101" pitchFamily="2" charset="-122"/>
              </a:rPr>
              <a:t>Work[j]:= Work[j]+Allocation[i,j]</a:t>
            </a:r>
            <a:r>
              <a:rPr lang="zh-CN" altLang="en-US" sz="2000" b="1">
                <a:latin typeface="宋体" panose="02010600030101010101" pitchFamily="2" charset="-122"/>
              </a:rPr>
              <a:t>；</a:t>
            </a:r>
          </a:p>
          <a:p>
            <a:pPr lvl="2" algn="just" eaLnBrk="1" hangingPunct="1"/>
            <a:r>
              <a:rPr lang="en-US" altLang="zh-CN" sz="2000" b="1">
                <a:latin typeface="宋体" panose="02010600030101010101" pitchFamily="2" charset="-122"/>
              </a:rPr>
              <a:t>Finish[i]:=true</a:t>
            </a:r>
            <a:r>
              <a:rPr lang="zh-CN" altLang="en-US" sz="2000" b="1">
                <a:latin typeface="宋体" panose="02010600030101010101" pitchFamily="2" charset="-122"/>
              </a:rPr>
              <a:t>；</a:t>
            </a:r>
          </a:p>
          <a:p>
            <a:pPr lvl="2" eaLnBrk="1" hangingPunct="1"/>
            <a:r>
              <a:rPr lang="en-US" altLang="zh-CN" sz="2000" b="1">
                <a:latin typeface="Times New Roman" panose="02020603050405020304" pitchFamily="18" charset="0"/>
              </a:rPr>
              <a:t>go to step 2</a:t>
            </a:r>
            <a:r>
              <a:rPr lang="zh-CN" altLang="en-US" sz="2000" b="1">
                <a:latin typeface="宋体" panose="02010600030101010101" pitchFamily="2" charset="-122"/>
              </a:rPr>
              <a:t>；</a:t>
            </a:r>
            <a:r>
              <a:rPr lang="zh-CN" altLang="en-US" sz="2000" b="1">
                <a:latin typeface="Times New Roman" panose="02020603050405020304" pitchFamily="18" charset="0"/>
              </a:rPr>
              <a:t> </a:t>
            </a:r>
          </a:p>
        </p:txBody>
      </p:sp>
      <p:sp>
        <p:nvSpPr>
          <p:cNvPr id="83972" name="Text Box 4"/>
          <p:cNvSpPr txBox="1">
            <a:spLocks noChangeArrowheads="1"/>
          </p:cNvSpPr>
          <p:nvPr/>
        </p:nvSpPr>
        <p:spPr bwMode="auto">
          <a:xfrm>
            <a:off x="250825" y="5373688"/>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50000"/>
              </a:spcBef>
            </a:pPr>
            <a:r>
              <a:rPr lang="en-US" altLang="zh-CN" sz="2000" b="1">
                <a:latin typeface="宋体" panose="02010600030101010101" pitchFamily="2" charset="-122"/>
              </a:rPr>
              <a:t>(4) </a:t>
            </a:r>
            <a:r>
              <a:rPr lang="zh-CN" altLang="en-US" sz="2000" b="1">
                <a:latin typeface="宋体" panose="02010600030101010101" pitchFamily="2" charset="-122"/>
              </a:rPr>
              <a:t>如果所有进程的</a:t>
            </a:r>
            <a:r>
              <a:rPr lang="en-US" altLang="zh-CN" sz="2000" b="1">
                <a:latin typeface="宋体" panose="02010600030101010101" pitchFamily="2" charset="-122"/>
              </a:rPr>
              <a:t>Finish[i]=true</a:t>
            </a:r>
            <a:r>
              <a:rPr lang="zh-CN" altLang="en-US" sz="2000" b="1">
                <a:latin typeface="宋体" panose="02010600030101010101" pitchFamily="2" charset="-122"/>
              </a:rPr>
              <a:t>都满足，则表示系统处于安全状态；否则，系统处于不安全状态。 </a:t>
            </a:r>
          </a:p>
        </p:txBody>
      </p:sp>
    </p:spTree>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752600" y="601663"/>
            <a:ext cx="5638800" cy="466725"/>
          </a:xfrm>
        </p:spPr>
        <p:txBody>
          <a:bodyPr/>
          <a:lstStyle/>
          <a:p>
            <a:pPr eaLnBrk="1" hangingPunct="1"/>
            <a:r>
              <a:rPr lang="en-US" altLang="zh-CN" sz="3200" smtClean="0">
                <a:latin typeface="华文隶书" panose="02010800040101010101" pitchFamily="2" charset="-122"/>
              </a:rPr>
              <a:t>3.5   </a:t>
            </a:r>
            <a:r>
              <a:rPr lang="zh-CN" altLang="en-US" sz="3200" smtClean="0">
                <a:latin typeface="华文隶书" panose="02010800040101010101" pitchFamily="2" charset="-122"/>
              </a:rPr>
              <a:t>死锁的</a:t>
            </a:r>
            <a:r>
              <a:rPr lang="zh-CN" altLang="en-US" sz="3200" smtClean="0"/>
              <a:t>基本概念</a:t>
            </a:r>
          </a:p>
        </p:txBody>
      </p:sp>
      <p:sp>
        <p:nvSpPr>
          <p:cNvPr id="61443" name="Rectangle 3"/>
          <p:cNvSpPr>
            <a:spLocks noGrp="1" noChangeArrowheads="1"/>
          </p:cNvSpPr>
          <p:nvPr>
            <p:ph idx="1"/>
          </p:nvPr>
        </p:nvSpPr>
        <p:spPr>
          <a:xfrm>
            <a:off x="609600" y="1268413"/>
            <a:ext cx="8305800" cy="4114800"/>
          </a:xfrm>
        </p:spPr>
        <p:txBody>
          <a:bodyPr/>
          <a:lstStyle/>
          <a:p>
            <a:pPr eaLnBrk="1" hangingPunct="1">
              <a:lnSpc>
                <a:spcPct val="110000"/>
              </a:lnSpc>
            </a:pPr>
            <a:r>
              <a:rPr lang="zh-CN" altLang="en-US" smtClean="0">
                <a:solidFill>
                  <a:schemeClr val="tx2"/>
                </a:solidFill>
                <a:ea typeface="幼圆" panose="02010509060101010101" pitchFamily="49" charset="-122"/>
              </a:rPr>
              <a:t>一、死锁</a:t>
            </a:r>
            <a:r>
              <a:rPr lang="zh-CN" altLang="en-US" smtClean="0">
                <a:solidFill>
                  <a:schemeClr val="tx2"/>
                </a:solidFill>
                <a:latin typeface="楷体_GB2312" pitchFamily="1" charset="-122"/>
              </a:rPr>
              <a:t> </a:t>
            </a:r>
          </a:p>
          <a:p>
            <a:pPr eaLnBrk="1" hangingPunct="1">
              <a:lnSpc>
                <a:spcPct val="110000"/>
              </a:lnSpc>
              <a:buFont typeface="Arial" panose="020B0604020202020204" pitchFamily="34" charset="0"/>
              <a:buNone/>
            </a:pPr>
            <a:r>
              <a:rPr lang="zh-CN" altLang="en-US" smtClean="0">
                <a:latin typeface="楷体_GB2312" pitchFamily="1" charset="-122"/>
              </a:rPr>
              <a:t>     指多个进程在运行过程中因争夺资源或彼此通信而造成的一种互相等待的现象，若无外力作用，这些进程都将无法向前推进。</a:t>
            </a:r>
            <a:endParaRPr lang="zh-CN" altLang="en-US" sz="3600" smtClean="0">
              <a:latin typeface="楷体_GB2312" pitchFamily="1" charset="-122"/>
            </a:endParaRPr>
          </a:p>
          <a:p>
            <a:pPr eaLnBrk="1" hangingPunct="1">
              <a:lnSpc>
                <a:spcPct val="110000"/>
              </a:lnSpc>
            </a:pPr>
            <a:endParaRPr lang="zh-CN" altLang="en-US" smtClean="0">
              <a:solidFill>
                <a:schemeClr val="folHlink"/>
              </a:solidFill>
              <a:latin typeface="楷体_GB2312" pitchFamily="1"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61443">
                                            <p:txEl>
                                              <p:pRg st="0" end="0"/>
                                            </p:txEl>
                                          </p:spTgt>
                                        </p:tgtEl>
                                        <p:attrNameLst>
                                          <p:attrName>style.visibility</p:attrName>
                                        </p:attrNameLst>
                                      </p:cBhvr>
                                      <p:to>
                                        <p:strVal val="visible"/>
                                      </p:to>
                                    </p:set>
                                    <p:anim calcmode="discrete" valueType="clr">
                                      <p:cBhvr override="childStyle">
                                        <p:cTn id="7" dur="80"/>
                                        <p:tgtEl>
                                          <p:spTgt spid="614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4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144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1" nodeType="clickEffect">
                                  <p:stCondLst>
                                    <p:cond delay="0"/>
                                  </p:stCondLst>
                                  <p:iterate type="lt">
                                    <p:tmPct val="50000"/>
                                  </p:iterate>
                                  <p:childTnLst>
                                    <p:set>
                                      <p:cBhvr>
                                        <p:cTn id="13" dur="1" fill="hold">
                                          <p:stCondLst>
                                            <p:cond delay="0"/>
                                          </p:stCondLst>
                                        </p:cTn>
                                        <p:tgtEl>
                                          <p:spTgt spid="61443">
                                            <p:txEl>
                                              <p:pRg st="1" end="1"/>
                                            </p:txEl>
                                          </p:spTgt>
                                        </p:tgtEl>
                                        <p:attrNameLst>
                                          <p:attrName>style.visibility</p:attrName>
                                        </p:attrNameLst>
                                      </p:cBhvr>
                                      <p:to>
                                        <p:strVal val="visible"/>
                                      </p:to>
                                    </p:set>
                                    <p:anim calcmode="discrete" valueType="clr">
                                      <p:cBhvr override="childStyle">
                                        <p:cTn id="14" dur="80"/>
                                        <p:tgtEl>
                                          <p:spTgt spid="6144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144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144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331913" y="406400"/>
            <a:ext cx="6567487" cy="655638"/>
          </a:xfrm>
        </p:spPr>
        <p:txBody>
          <a:bodyPr/>
          <a:lstStyle/>
          <a:p>
            <a:pPr eaLnBrk="1" hangingPunct="1"/>
            <a:r>
              <a:rPr lang="zh-CN" altLang="en-US" sz="3200" smtClean="0">
                <a:sym typeface="Symbol" panose="05050102010706020507" pitchFamily="18" charset="2"/>
              </a:rPr>
              <a:t>四、多资源的银行家算法  </a:t>
            </a:r>
            <a:r>
              <a:rPr lang="zh-CN" altLang="en-US" sz="3200" smtClean="0">
                <a:latin typeface="华文隶书" panose="02010800040101010101" pitchFamily="2" charset="-122"/>
              </a:rPr>
              <a:t>例</a:t>
            </a:r>
          </a:p>
        </p:txBody>
      </p:sp>
      <p:sp>
        <p:nvSpPr>
          <p:cNvPr id="89091" name="Rectangle 3"/>
          <p:cNvSpPr>
            <a:spLocks noGrp="1" noChangeArrowheads="1"/>
          </p:cNvSpPr>
          <p:nvPr>
            <p:ph idx="1"/>
          </p:nvPr>
        </p:nvSpPr>
        <p:spPr>
          <a:xfrm>
            <a:off x="395288" y="1268413"/>
            <a:ext cx="8353425" cy="936625"/>
          </a:xfrm>
        </p:spPr>
        <p:txBody>
          <a:bodyPr/>
          <a:lstStyle/>
          <a:p>
            <a:pPr marL="228600" indent="-228600" eaLnBrk="1" hangingPunct="1">
              <a:lnSpc>
                <a:spcPct val="110000"/>
              </a:lnSpc>
              <a:tabLst>
                <a:tab pos="1371600" algn="l"/>
                <a:tab pos="2395538" algn="ctr"/>
                <a:tab pos="3594100" algn="ctr"/>
                <a:tab pos="4805363" algn="ctr"/>
              </a:tabLst>
            </a:pPr>
            <a:r>
              <a:rPr lang="zh-CN" altLang="en-US" sz="2800" b="0" smtClean="0">
                <a:latin typeface="楷体_GB2312" pitchFamily="1" charset="-122"/>
              </a:rPr>
              <a:t>假定系统中有5个进程, 3类资源及数量分别为A(10个）,B（5个）,C（7个），T0时刻的资源分配情况：</a:t>
            </a:r>
          </a:p>
        </p:txBody>
      </p:sp>
      <p:graphicFrame>
        <p:nvGraphicFramePr>
          <p:cNvPr id="89160" name="Group 72"/>
          <p:cNvGraphicFramePr>
            <a:graphicFrameLocks noGrp="1"/>
          </p:cNvGraphicFramePr>
          <p:nvPr/>
        </p:nvGraphicFramePr>
        <p:xfrm>
          <a:off x="179388" y="2420938"/>
          <a:ext cx="8640762" cy="4152900"/>
        </p:xfrm>
        <a:graphic>
          <a:graphicData uri="http://schemas.openxmlformats.org/drawingml/2006/table">
            <a:tbl>
              <a:tblPr/>
              <a:tblGrid>
                <a:gridCol w="1368425"/>
                <a:gridCol w="1800225"/>
                <a:gridCol w="2016125"/>
                <a:gridCol w="1728787"/>
                <a:gridCol w="1727200"/>
              </a:tblGrid>
              <a:tr h="518200">
                <a:tc row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rPr>
                        <a:t>Max</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2"/>
                          </a:solidFill>
                          <a:effectLst/>
                          <a:latin typeface="Times New Roman" panose="02020603050405020304" pitchFamily="18" charset="0"/>
                          <a:ea typeface="楷体_GB2312" pitchFamily="1" charset="-122"/>
                        </a:rPr>
                        <a:t>Allocation</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Need</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folHlink"/>
                          </a:solidFill>
                          <a:effectLst/>
                          <a:latin typeface="Times New Roman" panose="02020603050405020304" pitchFamily="18" charset="0"/>
                          <a:ea typeface="楷体_GB2312" pitchFamily="1" charset="-122"/>
                        </a:rPr>
                        <a:t>Available</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0">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A  B  C</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2"/>
                          </a:solidFill>
                          <a:effectLst/>
                          <a:latin typeface="Times New Roman" panose="02020603050405020304" pitchFamily="18" charset="0"/>
                          <a:ea typeface="楷体_GB2312" pitchFamily="1" charset="-122"/>
                        </a:rPr>
                        <a:t>A  B  C</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A  B  C</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folHlink"/>
                          </a:solidFill>
                          <a:effectLst/>
                          <a:latin typeface="Times New Roman" panose="02020603050405020304" pitchFamily="18" charset="0"/>
                          <a:ea typeface="楷体_GB2312" pitchFamily="1" charset="-122"/>
                        </a:rPr>
                        <a:t>A  B  C</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P0</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rPr>
                        <a:t>7  5  3</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2"/>
                          </a:solidFill>
                          <a:effectLst/>
                          <a:latin typeface="Times New Roman" panose="02020603050405020304" pitchFamily="18" charset="0"/>
                          <a:ea typeface="楷体_GB2312" pitchFamily="1" charset="-122"/>
                        </a:rPr>
                        <a:t>0  1  0</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rPr>
                        <a:t>7  4  3</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endParaRPr kumimoji="0" lang="en-US" altLang="zh-CN" sz="2800" b="0" i="0" u="none" strike="noStrike" cap="none" normalizeH="0" baseline="0" dirty="0" smtClean="0">
                        <a:ln>
                          <a:noFill/>
                        </a:ln>
                        <a:solidFill>
                          <a:schemeClr val="folHlink"/>
                        </a:solidFill>
                        <a:effectLst/>
                        <a:latin typeface="Times New Roman" panose="02020603050405020304" pitchFamily="18" charset="0"/>
                        <a:ea typeface="楷体_GB2312" pitchFamily="1"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18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rPr>
                        <a:t>P1</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3  2  2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2"/>
                          </a:solidFill>
                          <a:effectLst/>
                          <a:latin typeface="Times New Roman" panose="02020603050405020304" pitchFamily="18" charset="0"/>
                          <a:ea typeface="楷体_GB2312" pitchFamily="1" charset="-122"/>
                        </a:rPr>
                        <a:t>2  0  0</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rgbClr val="00B050"/>
                          </a:solidFill>
                          <a:effectLst/>
                          <a:latin typeface="Times New Roman" panose="02020603050405020304" pitchFamily="18" charset="0"/>
                          <a:ea typeface="楷体_GB2312" pitchFamily="1" charset="-122"/>
                        </a:rPr>
                        <a:t>1 2  2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2550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P2</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9  0  2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2"/>
                          </a:solidFill>
                          <a:effectLst/>
                          <a:latin typeface="Times New Roman" panose="02020603050405020304" pitchFamily="18" charset="0"/>
                          <a:ea typeface="楷体_GB2312" pitchFamily="1" charset="-122"/>
                        </a:rPr>
                        <a:t>3  0  2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rPr>
                        <a:t>6  0  0</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18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P3</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2  2  2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2"/>
                          </a:solidFill>
                          <a:effectLst/>
                          <a:latin typeface="Times New Roman" panose="02020603050405020304" pitchFamily="18" charset="0"/>
                          <a:ea typeface="楷体_GB2312" pitchFamily="1" charset="-122"/>
                        </a:rPr>
                        <a:t>2  1  1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rgbClr val="00B050"/>
                          </a:solidFill>
                          <a:effectLst/>
                          <a:latin typeface="Times New Roman" panose="02020603050405020304" pitchFamily="18" charset="0"/>
                          <a:ea typeface="楷体_GB2312" pitchFamily="1" charset="-122"/>
                        </a:rPr>
                        <a:t>0  1  1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18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P4</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4  3  3</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2"/>
                          </a:solidFill>
                          <a:effectLst/>
                          <a:latin typeface="Times New Roman" panose="02020603050405020304" pitchFamily="18" charset="0"/>
                          <a:ea typeface="楷体_GB2312" pitchFamily="1" charset="-122"/>
                        </a:rPr>
                        <a:t>0  0  2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rPr>
                        <a:t>4  3  1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518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rPr>
                        <a:t>System</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楷体_GB2312" pitchFamily="1" charset="-122"/>
                        </a:rPr>
                        <a:t>10  5  7</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tx2"/>
                          </a:solidFill>
                          <a:effectLst/>
                          <a:latin typeface="Times New Roman" panose="02020603050405020304" pitchFamily="18" charset="0"/>
                          <a:ea typeface="楷体_GB2312" pitchFamily="1" charset="-122"/>
                        </a:rPr>
                        <a:t>7  2  5 </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endParaRPr kumimoji="0" lang="en-US" altLang="zh-CN" sz="2800" b="0"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100000"/>
                        <a:buFont typeface="Arial" panose="020B0604020202020204" pitchFamily="34" charset="0"/>
                        <a:buNone/>
                      </a:pPr>
                      <a:r>
                        <a:rPr kumimoji="0" lang="en-US" altLang="zh-CN" sz="2800" b="0" i="0" u="none" strike="noStrike" cap="none" normalizeH="0" baseline="0" dirty="0" smtClean="0">
                          <a:ln>
                            <a:noFill/>
                          </a:ln>
                          <a:solidFill>
                            <a:schemeClr val="folHlink"/>
                          </a:solidFill>
                          <a:effectLst/>
                          <a:latin typeface="Times New Roman" panose="02020603050405020304" pitchFamily="18" charset="0"/>
                          <a:ea typeface="楷体_GB2312" pitchFamily="1" charset="-122"/>
                        </a:rPr>
                        <a:t>3  3  2</a:t>
                      </a:r>
                      <a:endParaRPr kumimoji="0" lang="zh-CN" altLang="en-US" sz="2800" b="0" i="0" u="none" strike="noStrike" cap="none" normalizeH="0" baseline="0" dirty="0" smtClean="0">
                        <a:ln>
                          <a:noFill/>
                        </a:ln>
                        <a:solidFill>
                          <a:schemeClr val="folHlink"/>
                        </a:solidFill>
                        <a:effectLst/>
                        <a:latin typeface="Times New Roman" panose="02020603050405020304" pitchFamily="18" charset="0"/>
                        <a:ea typeface="楷体_GB2312" pitchFamily="1"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9091">
                                            <p:txEl>
                                              <p:pRg st="0" end="0"/>
                                            </p:txEl>
                                          </p:spTgt>
                                        </p:tgtEl>
                                        <p:attrNameLst>
                                          <p:attrName>style.visibility</p:attrName>
                                        </p:attrNameLst>
                                      </p:cBhvr>
                                      <p:to>
                                        <p:strVal val="visible"/>
                                      </p:to>
                                    </p:set>
                                    <p:anim calcmode="discrete" valueType="clr">
                                      <p:cBhvr override="childStyle">
                                        <p:cTn id="7" dur="80"/>
                                        <p:tgtEl>
                                          <p:spTgt spid="890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909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909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89160"/>
                                        </p:tgtEl>
                                        <p:attrNameLst>
                                          <p:attrName>style.visibility</p:attrName>
                                        </p:attrNameLst>
                                      </p:cBhvr>
                                      <p:to>
                                        <p:strVal val="visible"/>
                                      </p:to>
                                    </p:set>
                                    <p:animEffect transition="in" filter="dissolve">
                                      <p:cBhvr>
                                        <p:cTn id="14" dur="500"/>
                                        <p:tgtEl>
                                          <p:spTgt spid="8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5486" name="Group 78"/>
          <p:cNvGraphicFramePr>
            <a:graphicFrameLocks noGrp="1"/>
          </p:cNvGraphicFramePr>
          <p:nvPr/>
        </p:nvGraphicFramePr>
        <p:xfrm>
          <a:off x="457200" y="1098550"/>
          <a:ext cx="7643813" cy="4191000"/>
        </p:xfrm>
        <a:graphic>
          <a:graphicData uri="http://schemas.openxmlformats.org/drawingml/2006/table">
            <a:tbl>
              <a:tblPr/>
              <a:tblGrid>
                <a:gridCol w="1069975"/>
                <a:gridCol w="987425"/>
                <a:gridCol w="990600"/>
                <a:gridCol w="1371600"/>
                <a:gridCol w="2143125"/>
                <a:gridCol w="1081088"/>
              </a:tblGrid>
              <a:tr h="1303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资源</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need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Work+allocation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P</a:t>
                      </a:r>
                      <a:r>
                        <a:rPr kumimoji="1" lang="en-US" altLang="zh-CN" sz="1800" b="1" i="0" u="none" strike="noStrike" cap="none" normalizeH="0" baseline="-25000" smtClean="0">
                          <a:ln>
                            <a:noFill/>
                          </a:ln>
                          <a:solidFill>
                            <a:srgbClr val="CC00CC"/>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P</a:t>
                      </a:r>
                      <a:r>
                        <a:rPr kumimoji="1" lang="en-US" altLang="zh-CN" sz="1800" b="1" i="0" u="none" strike="noStrike" cap="none" normalizeH="0" baseline="-25000" smtClean="0">
                          <a:ln>
                            <a:noFill/>
                          </a:ln>
                          <a:solidFill>
                            <a:srgbClr val="CC00CC"/>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P</a:t>
                      </a:r>
                      <a:r>
                        <a:rPr kumimoji="1" lang="en-US" altLang="zh-CN" sz="1800" b="1" i="0" u="none" strike="noStrike" cap="none" normalizeH="0" baseline="-25000" smtClean="0">
                          <a:ln>
                            <a:noFill/>
                          </a:ln>
                          <a:solidFill>
                            <a:srgbClr val="CC00CC"/>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P</a:t>
                      </a:r>
                      <a:r>
                        <a:rPr kumimoji="1" lang="en-US" altLang="zh-CN" sz="1800" b="1" i="0" u="none" strike="noStrike" cap="none" normalizeH="0" baseline="-25000" smtClean="0">
                          <a:ln>
                            <a:noFill/>
                          </a:ln>
                          <a:solidFill>
                            <a:srgbClr val="CC00CC"/>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CC00CC"/>
                          </a:solidFill>
                          <a:effectLst/>
                          <a:latin typeface="Tahoma" panose="020B0604030504040204" pitchFamily="34" charset="0"/>
                          <a:ea typeface="宋体" panose="02010600030101010101" pitchFamily="2" charset="-122"/>
                        </a:rPr>
                        <a:t>P</a:t>
                      </a:r>
                      <a:r>
                        <a:rPr kumimoji="1" lang="en-US" altLang="zh-CN" sz="1800" b="1" i="0" u="none" strike="noStrike" cap="none" normalizeH="0" baseline="-25000" smtClean="0">
                          <a:ln>
                            <a:noFill/>
                          </a:ln>
                          <a:solidFill>
                            <a:srgbClr val="CC00CC"/>
                          </a:solidFill>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70" name="Text Box 47"/>
          <p:cNvSpPr txBox="1">
            <a:spLocks noChangeArrowheads="1"/>
          </p:cNvSpPr>
          <p:nvPr/>
        </p:nvSpPr>
        <p:spPr bwMode="auto">
          <a:xfrm>
            <a:off x="1143000" y="1555750"/>
            <a:ext cx="4587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latin typeface="Times New Roman" panose="02020603050405020304" pitchFamily="18" charset="0"/>
              </a:rPr>
              <a:t>情况</a:t>
            </a:r>
          </a:p>
        </p:txBody>
      </p:sp>
      <p:sp>
        <p:nvSpPr>
          <p:cNvPr id="86071" name="Text Box 77"/>
          <p:cNvSpPr txBox="1">
            <a:spLocks noChangeArrowheads="1"/>
          </p:cNvSpPr>
          <p:nvPr/>
        </p:nvSpPr>
        <p:spPr bwMode="auto">
          <a:xfrm>
            <a:off x="2514600" y="1708150"/>
            <a:ext cx="849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A,B,C</a:t>
            </a:r>
          </a:p>
        </p:txBody>
      </p:sp>
      <p:sp>
        <p:nvSpPr>
          <p:cNvPr id="86072" name="Text Box 78"/>
          <p:cNvSpPr txBox="1">
            <a:spLocks noChangeArrowheads="1"/>
          </p:cNvSpPr>
          <p:nvPr/>
        </p:nvSpPr>
        <p:spPr bwMode="auto">
          <a:xfrm>
            <a:off x="3581400" y="1708150"/>
            <a:ext cx="849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A,B,C</a:t>
            </a:r>
          </a:p>
        </p:txBody>
      </p:sp>
      <p:sp>
        <p:nvSpPr>
          <p:cNvPr id="86073" name="Text Box 79"/>
          <p:cNvSpPr txBox="1">
            <a:spLocks noChangeArrowheads="1"/>
          </p:cNvSpPr>
          <p:nvPr/>
        </p:nvSpPr>
        <p:spPr bwMode="auto">
          <a:xfrm>
            <a:off x="5486400" y="1631950"/>
            <a:ext cx="849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A,B,C</a:t>
            </a:r>
          </a:p>
        </p:txBody>
      </p:sp>
      <p:sp>
        <p:nvSpPr>
          <p:cNvPr id="86074" name="Text Box 80"/>
          <p:cNvSpPr txBox="1">
            <a:spLocks noChangeArrowheads="1"/>
          </p:cNvSpPr>
          <p:nvPr/>
        </p:nvSpPr>
        <p:spPr bwMode="auto">
          <a:xfrm>
            <a:off x="1524000" y="1631950"/>
            <a:ext cx="849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A,B,C</a:t>
            </a:r>
          </a:p>
        </p:txBody>
      </p:sp>
      <p:sp>
        <p:nvSpPr>
          <p:cNvPr id="86075" name="Text Box 83"/>
          <p:cNvSpPr txBox="1">
            <a:spLocks noChangeArrowheads="1"/>
          </p:cNvSpPr>
          <p:nvPr/>
        </p:nvSpPr>
        <p:spPr bwMode="auto">
          <a:xfrm>
            <a:off x="6994525" y="16525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21588" name="Text Box 84"/>
          <p:cNvSpPr txBox="1">
            <a:spLocks noChangeArrowheads="1"/>
          </p:cNvSpPr>
          <p:nvPr/>
        </p:nvSpPr>
        <p:spPr bwMode="auto">
          <a:xfrm>
            <a:off x="5486400" y="2470150"/>
            <a:ext cx="7937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5,3,2</a:t>
            </a:r>
          </a:p>
        </p:txBody>
      </p:sp>
      <p:sp>
        <p:nvSpPr>
          <p:cNvPr id="21589" name="Text Box 85"/>
          <p:cNvSpPr txBox="1">
            <a:spLocks noChangeArrowheads="1"/>
          </p:cNvSpPr>
          <p:nvPr/>
        </p:nvSpPr>
        <p:spPr bwMode="auto">
          <a:xfrm>
            <a:off x="7113588" y="2470150"/>
            <a:ext cx="9144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true</a:t>
            </a:r>
          </a:p>
        </p:txBody>
      </p:sp>
      <p:sp>
        <p:nvSpPr>
          <p:cNvPr id="21590" name="Text Box 86"/>
          <p:cNvSpPr txBox="1">
            <a:spLocks noChangeArrowheads="1"/>
          </p:cNvSpPr>
          <p:nvPr/>
        </p:nvSpPr>
        <p:spPr bwMode="auto">
          <a:xfrm>
            <a:off x="1600200" y="3155950"/>
            <a:ext cx="7937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5,3,2</a:t>
            </a:r>
          </a:p>
        </p:txBody>
      </p:sp>
      <p:sp>
        <p:nvSpPr>
          <p:cNvPr id="21591" name="Text Box 87"/>
          <p:cNvSpPr txBox="1">
            <a:spLocks noChangeArrowheads="1"/>
          </p:cNvSpPr>
          <p:nvPr/>
        </p:nvSpPr>
        <p:spPr bwMode="auto">
          <a:xfrm>
            <a:off x="5486400" y="3155950"/>
            <a:ext cx="7937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7,4,3</a:t>
            </a:r>
          </a:p>
        </p:txBody>
      </p:sp>
      <p:sp>
        <p:nvSpPr>
          <p:cNvPr id="21592" name="Text Box 88"/>
          <p:cNvSpPr txBox="1">
            <a:spLocks noChangeArrowheads="1"/>
          </p:cNvSpPr>
          <p:nvPr/>
        </p:nvSpPr>
        <p:spPr bwMode="auto">
          <a:xfrm>
            <a:off x="7113588" y="3155950"/>
            <a:ext cx="9144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true</a:t>
            </a:r>
          </a:p>
        </p:txBody>
      </p:sp>
      <p:sp>
        <p:nvSpPr>
          <p:cNvPr id="21593" name="Text Box 89"/>
          <p:cNvSpPr txBox="1">
            <a:spLocks noChangeArrowheads="1"/>
          </p:cNvSpPr>
          <p:nvPr/>
        </p:nvSpPr>
        <p:spPr bwMode="auto">
          <a:xfrm>
            <a:off x="1600200" y="3689350"/>
            <a:ext cx="7937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7,4,3</a:t>
            </a:r>
          </a:p>
        </p:txBody>
      </p:sp>
      <p:sp>
        <p:nvSpPr>
          <p:cNvPr id="21594" name="Text Box 90"/>
          <p:cNvSpPr txBox="1">
            <a:spLocks noChangeArrowheads="1"/>
          </p:cNvSpPr>
          <p:nvPr/>
        </p:nvSpPr>
        <p:spPr bwMode="auto">
          <a:xfrm>
            <a:off x="5486400" y="3689350"/>
            <a:ext cx="7937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7,4,5</a:t>
            </a:r>
          </a:p>
        </p:txBody>
      </p:sp>
      <p:sp>
        <p:nvSpPr>
          <p:cNvPr id="21595" name="Text Box 91"/>
          <p:cNvSpPr txBox="1">
            <a:spLocks noChangeArrowheads="1"/>
          </p:cNvSpPr>
          <p:nvPr/>
        </p:nvSpPr>
        <p:spPr bwMode="auto">
          <a:xfrm>
            <a:off x="7113588" y="3689350"/>
            <a:ext cx="9144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true</a:t>
            </a:r>
          </a:p>
        </p:txBody>
      </p:sp>
      <p:sp>
        <p:nvSpPr>
          <p:cNvPr id="21596" name="Text Box 92"/>
          <p:cNvSpPr txBox="1">
            <a:spLocks noChangeArrowheads="1"/>
          </p:cNvSpPr>
          <p:nvPr/>
        </p:nvSpPr>
        <p:spPr bwMode="auto">
          <a:xfrm>
            <a:off x="1600200" y="4298950"/>
            <a:ext cx="7937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7,4,5</a:t>
            </a:r>
          </a:p>
        </p:txBody>
      </p:sp>
      <p:sp>
        <p:nvSpPr>
          <p:cNvPr id="21597" name="Text Box 93"/>
          <p:cNvSpPr txBox="1">
            <a:spLocks noChangeArrowheads="1"/>
          </p:cNvSpPr>
          <p:nvPr/>
        </p:nvSpPr>
        <p:spPr bwMode="auto">
          <a:xfrm>
            <a:off x="5410200" y="4298950"/>
            <a:ext cx="9461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10,4,7</a:t>
            </a:r>
          </a:p>
        </p:txBody>
      </p:sp>
      <p:sp>
        <p:nvSpPr>
          <p:cNvPr id="21598" name="Text Box 94"/>
          <p:cNvSpPr txBox="1">
            <a:spLocks noChangeArrowheads="1"/>
          </p:cNvSpPr>
          <p:nvPr/>
        </p:nvSpPr>
        <p:spPr bwMode="auto">
          <a:xfrm>
            <a:off x="7113588" y="4298950"/>
            <a:ext cx="9144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true</a:t>
            </a:r>
          </a:p>
        </p:txBody>
      </p:sp>
      <p:sp>
        <p:nvSpPr>
          <p:cNvPr id="21599" name="Text Box 95"/>
          <p:cNvSpPr txBox="1">
            <a:spLocks noChangeArrowheads="1"/>
          </p:cNvSpPr>
          <p:nvPr/>
        </p:nvSpPr>
        <p:spPr bwMode="auto">
          <a:xfrm>
            <a:off x="1524000" y="4832350"/>
            <a:ext cx="9461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10,4,7</a:t>
            </a:r>
          </a:p>
        </p:txBody>
      </p:sp>
      <p:sp>
        <p:nvSpPr>
          <p:cNvPr id="21600" name="Text Box 96"/>
          <p:cNvSpPr txBox="1">
            <a:spLocks noChangeArrowheads="1"/>
          </p:cNvSpPr>
          <p:nvPr/>
        </p:nvSpPr>
        <p:spPr bwMode="auto">
          <a:xfrm>
            <a:off x="5410200" y="4832350"/>
            <a:ext cx="9461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10,5,7</a:t>
            </a:r>
          </a:p>
        </p:txBody>
      </p:sp>
      <p:sp>
        <p:nvSpPr>
          <p:cNvPr id="21601" name="Text Box 97"/>
          <p:cNvSpPr txBox="1">
            <a:spLocks noChangeArrowheads="1"/>
          </p:cNvSpPr>
          <p:nvPr/>
        </p:nvSpPr>
        <p:spPr bwMode="auto">
          <a:xfrm>
            <a:off x="7113588" y="4832350"/>
            <a:ext cx="9144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true</a:t>
            </a:r>
          </a:p>
        </p:txBody>
      </p:sp>
      <p:sp>
        <p:nvSpPr>
          <p:cNvPr id="21602" name="Text Box 98"/>
          <p:cNvSpPr txBox="1">
            <a:spLocks noChangeArrowheads="1"/>
          </p:cNvSpPr>
          <p:nvPr/>
        </p:nvSpPr>
        <p:spPr bwMode="auto">
          <a:xfrm>
            <a:off x="1676400" y="2470150"/>
            <a:ext cx="79375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3,3,2</a:t>
            </a:r>
          </a:p>
        </p:txBody>
      </p:sp>
      <p:sp>
        <p:nvSpPr>
          <p:cNvPr id="21603" name="Text Box 99"/>
          <p:cNvSpPr txBox="1">
            <a:spLocks noChangeArrowheads="1"/>
          </p:cNvSpPr>
          <p:nvPr/>
        </p:nvSpPr>
        <p:spPr bwMode="auto">
          <a:xfrm>
            <a:off x="1835150" y="5661025"/>
            <a:ext cx="4613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rPr>
              <a:t>安全序列：</a:t>
            </a:r>
            <a:r>
              <a:rPr lang="en-US" altLang="zh-CN" sz="2800" b="1">
                <a:solidFill>
                  <a:srgbClr val="FF0000"/>
                </a:solidFill>
                <a:latin typeface="Times New Roman" panose="02020603050405020304" pitchFamily="18" charset="0"/>
              </a:rPr>
              <a:t>&lt;p1,p3,p4,p2,p0&gt;</a:t>
            </a:r>
          </a:p>
        </p:txBody>
      </p:sp>
      <p:sp>
        <p:nvSpPr>
          <p:cNvPr id="21604" name="Text Box 100"/>
          <p:cNvSpPr txBox="1">
            <a:spLocks noChangeArrowheads="1"/>
          </p:cNvSpPr>
          <p:nvPr/>
        </p:nvSpPr>
        <p:spPr bwMode="auto">
          <a:xfrm>
            <a:off x="2514600" y="260350"/>
            <a:ext cx="21494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1800" b="1">
                <a:solidFill>
                  <a:srgbClr val="CC00CC"/>
                </a:solidFill>
              </a:rPr>
              <a:t>Available</a:t>
            </a:r>
            <a:r>
              <a:rPr lang="zh-CN" altLang="en-US" sz="1800" b="1">
                <a:solidFill>
                  <a:srgbClr val="CC00CC"/>
                </a:solidFill>
              </a:rPr>
              <a:t>：</a:t>
            </a:r>
            <a:r>
              <a:rPr lang="en-US" altLang="zh-CN" sz="1800" b="1"/>
              <a:t>3,3,2</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4.72222E-6 -3.58927E-6 L -0.16822 0.31962 " pathEditMode="relative" rAng="0" ptsTypes="AA">
                                      <p:cBhvr>
                                        <p:cTn id="6" dur="2000" fill="hold"/>
                                        <p:tgtEl>
                                          <p:spTgt spid="21604"/>
                                        </p:tgtEl>
                                        <p:attrNameLst>
                                          <p:attrName>ppt_x,ppt_y</p:attrName>
                                        </p:attrNameLst>
                                      </p:cBhvr>
                                      <p:rCtr x="-8400" y="16000"/>
                                    </p:animMotion>
                                  </p:childTnLst>
                                </p:cTn>
                              </p:par>
                            </p:childTnLst>
                          </p:cTn>
                        </p:par>
                        <p:par>
                          <p:cTn id="7" fill="hold" nodeType="afterGroup">
                            <p:stCondLst>
                              <p:cond delay="2000"/>
                            </p:stCondLst>
                            <p:childTnLst>
                              <p:par>
                                <p:cTn id="8" presetID="4" presetClass="exit" presetSubtype="16" fill="hold" grpId="1" nodeType="afterEffect">
                                  <p:stCondLst>
                                    <p:cond delay="0"/>
                                  </p:stCondLst>
                                  <p:childTnLst>
                                    <p:animEffect transition="out" filter="box(in)">
                                      <p:cBhvr>
                                        <p:cTn id="9" dur="500"/>
                                        <p:tgtEl>
                                          <p:spTgt spid="21604"/>
                                        </p:tgtEl>
                                      </p:cBhvr>
                                    </p:animEffect>
                                    <p:set>
                                      <p:cBhvr>
                                        <p:cTn id="10" dur="1" fill="hold">
                                          <p:stCondLst>
                                            <p:cond delay="499"/>
                                          </p:stCondLst>
                                        </p:cTn>
                                        <p:tgtEl>
                                          <p:spTgt spid="21604"/>
                                        </p:tgtEl>
                                        <p:attrNameLst>
                                          <p:attrName>style.visibility</p:attrName>
                                        </p:attrNameLst>
                                      </p:cBhvr>
                                      <p:to>
                                        <p:strVal val="hidden"/>
                                      </p:to>
                                    </p:set>
                                  </p:childTnLst>
                                </p:cTn>
                              </p:par>
                            </p:childTnLst>
                          </p:cTn>
                        </p:par>
                        <p:par>
                          <p:cTn id="11" fill="hold" nodeType="afterGroup">
                            <p:stCondLst>
                              <p:cond delay="2500"/>
                            </p:stCondLst>
                            <p:childTnLst>
                              <p:par>
                                <p:cTn id="12" presetID="17" presetClass="entr" presetSubtype="10" fill="hold" grpId="0" nodeType="afterEffect">
                                  <p:stCondLst>
                                    <p:cond delay="0"/>
                                  </p:stCondLst>
                                  <p:childTnLst>
                                    <p:set>
                                      <p:cBhvr>
                                        <p:cTn id="13" dur="1" fill="hold">
                                          <p:stCondLst>
                                            <p:cond delay="0"/>
                                          </p:stCondLst>
                                        </p:cTn>
                                        <p:tgtEl>
                                          <p:spTgt spid="21602"/>
                                        </p:tgtEl>
                                        <p:attrNameLst>
                                          <p:attrName>style.visibility</p:attrName>
                                        </p:attrNameLst>
                                      </p:cBhvr>
                                      <p:to>
                                        <p:strVal val="visible"/>
                                      </p:to>
                                    </p:set>
                                    <p:anim calcmode="lin" valueType="num">
                                      <p:cBhvr>
                                        <p:cTn id="14" dur="500" fill="hold"/>
                                        <p:tgtEl>
                                          <p:spTgt spid="21602"/>
                                        </p:tgtEl>
                                        <p:attrNameLst>
                                          <p:attrName>ppt_w</p:attrName>
                                        </p:attrNameLst>
                                      </p:cBhvr>
                                      <p:tavLst>
                                        <p:tav tm="0">
                                          <p:val>
                                            <p:fltVal val="0"/>
                                          </p:val>
                                        </p:tav>
                                        <p:tav tm="100000">
                                          <p:val>
                                            <p:strVal val="#ppt_w"/>
                                          </p:val>
                                        </p:tav>
                                      </p:tavLst>
                                    </p:anim>
                                    <p:anim calcmode="lin" valueType="num">
                                      <p:cBhvr>
                                        <p:cTn id="15" dur="500" fill="hold"/>
                                        <p:tgtEl>
                                          <p:spTgt spid="2160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88"/>
                                        </p:tgtEl>
                                        <p:attrNameLst>
                                          <p:attrName>style.visibility</p:attrName>
                                        </p:attrNameLst>
                                      </p:cBhvr>
                                      <p:to>
                                        <p:strVal val="visible"/>
                                      </p:to>
                                    </p:set>
                                    <p:anim calcmode="lin" valueType="num">
                                      <p:cBhvr additive="base">
                                        <p:cTn id="20" dur="500" fill="hold"/>
                                        <p:tgtEl>
                                          <p:spTgt spid="21588"/>
                                        </p:tgtEl>
                                        <p:attrNameLst>
                                          <p:attrName>ppt_x</p:attrName>
                                        </p:attrNameLst>
                                      </p:cBhvr>
                                      <p:tavLst>
                                        <p:tav tm="0">
                                          <p:val>
                                            <p:strVal val="#ppt_x"/>
                                          </p:val>
                                        </p:tav>
                                        <p:tav tm="100000">
                                          <p:val>
                                            <p:strVal val="#ppt_x"/>
                                          </p:val>
                                        </p:tav>
                                      </p:tavLst>
                                    </p:anim>
                                    <p:anim calcmode="lin" valueType="num">
                                      <p:cBhvr additive="base">
                                        <p:cTn id="21" dur="500" fill="hold"/>
                                        <p:tgtEl>
                                          <p:spTgt spid="2158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1589"/>
                                        </p:tgtEl>
                                        <p:attrNameLst>
                                          <p:attrName>style.visibility</p:attrName>
                                        </p:attrNameLst>
                                      </p:cBhvr>
                                      <p:to>
                                        <p:strVal val="visible"/>
                                      </p:to>
                                    </p:set>
                                    <p:anim calcmode="lin" valueType="num">
                                      <p:cBhvr additive="base">
                                        <p:cTn id="26" dur="500" fill="hold"/>
                                        <p:tgtEl>
                                          <p:spTgt spid="21589"/>
                                        </p:tgtEl>
                                        <p:attrNameLst>
                                          <p:attrName>ppt_x</p:attrName>
                                        </p:attrNameLst>
                                      </p:cBhvr>
                                      <p:tavLst>
                                        <p:tav tm="0">
                                          <p:val>
                                            <p:strVal val="#ppt_x"/>
                                          </p:val>
                                        </p:tav>
                                        <p:tav tm="100000">
                                          <p:val>
                                            <p:strVal val="#ppt_x"/>
                                          </p:val>
                                        </p:tav>
                                      </p:tavLst>
                                    </p:anim>
                                    <p:anim calcmode="lin" valueType="num">
                                      <p:cBhvr additive="base">
                                        <p:cTn id="27" dur="500" fill="hold"/>
                                        <p:tgtEl>
                                          <p:spTgt spid="21589"/>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1590"/>
                                        </p:tgtEl>
                                        <p:attrNameLst>
                                          <p:attrName>style.visibility</p:attrName>
                                        </p:attrNameLst>
                                      </p:cBhvr>
                                      <p:to>
                                        <p:strVal val="visible"/>
                                      </p:to>
                                    </p:set>
                                    <p:anim calcmode="lin" valueType="num">
                                      <p:cBhvr additive="base">
                                        <p:cTn id="32" dur="500" fill="hold"/>
                                        <p:tgtEl>
                                          <p:spTgt spid="21590"/>
                                        </p:tgtEl>
                                        <p:attrNameLst>
                                          <p:attrName>ppt_x</p:attrName>
                                        </p:attrNameLst>
                                      </p:cBhvr>
                                      <p:tavLst>
                                        <p:tav tm="0">
                                          <p:val>
                                            <p:strVal val="#ppt_x"/>
                                          </p:val>
                                        </p:tav>
                                        <p:tav tm="100000">
                                          <p:val>
                                            <p:strVal val="#ppt_x"/>
                                          </p:val>
                                        </p:tav>
                                      </p:tavLst>
                                    </p:anim>
                                    <p:anim calcmode="lin" valueType="num">
                                      <p:cBhvr additive="base">
                                        <p:cTn id="33" dur="500" fill="hold"/>
                                        <p:tgtEl>
                                          <p:spTgt spid="21590"/>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159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21592"/>
                                        </p:tgtEl>
                                        <p:attrNameLst>
                                          <p:attrName>style.visibility</p:attrName>
                                        </p:attrNameLst>
                                      </p:cBhvr>
                                      <p:to>
                                        <p:strVal val="visible"/>
                                      </p:to>
                                    </p:set>
                                    <p:anim calcmode="lin" valueType="num">
                                      <p:cBhvr>
                                        <p:cTn id="42" dur="500" fill="hold"/>
                                        <p:tgtEl>
                                          <p:spTgt spid="21592"/>
                                        </p:tgtEl>
                                        <p:attrNameLst>
                                          <p:attrName>ppt_w</p:attrName>
                                        </p:attrNameLst>
                                      </p:cBhvr>
                                      <p:tavLst>
                                        <p:tav tm="0">
                                          <p:val>
                                            <p:fltVal val="0"/>
                                          </p:val>
                                        </p:tav>
                                        <p:tav tm="100000">
                                          <p:val>
                                            <p:strVal val="#ppt_w"/>
                                          </p:val>
                                        </p:tav>
                                      </p:tavLst>
                                    </p:anim>
                                    <p:anim calcmode="lin" valueType="num">
                                      <p:cBhvr>
                                        <p:cTn id="43" dur="500" fill="hold"/>
                                        <p:tgtEl>
                                          <p:spTgt spid="2159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1593"/>
                                        </p:tgtEl>
                                        <p:attrNameLst>
                                          <p:attrName>style.visibility</p:attrName>
                                        </p:attrNameLst>
                                      </p:cBhvr>
                                      <p:to>
                                        <p:strVal val="visible"/>
                                      </p:to>
                                    </p:set>
                                    <p:animEffect transition="in" filter="randombar(horizontal)">
                                      <p:cBhvr>
                                        <p:cTn id="48" dur="500"/>
                                        <p:tgtEl>
                                          <p:spTgt spid="2159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1594"/>
                                        </p:tgtEl>
                                        <p:attrNameLst>
                                          <p:attrName>style.visibility</p:attrName>
                                        </p:attrNameLst>
                                      </p:cBhvr>
                                      <p:to>
                                        <p:strVal val="visible"/>
                                      </p:to>
                                    </p:set>
                                    <p:animEffect transition="in" filter="blinds(horizontal)">
                                      <p:cBhvr>
                                        <p:cTn id="53" dur="500"/>
                                        <p:tgtEl>
                                          <p:spTgt spid="2159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1595"/>
                                        </p:tgtEl>
                                        <p:attrNameLst>
                                          <p:attrName>style.visibility</p:attrName>
                                        </p:attrNameLst>
                                      </p:cBhvr>
                                      <p:to>
                                        <p:strVal val="visible"/>
                                      </p:to>
                                    </p:set>
                                    <p:animEffect transition="in" filter="box(in)">
                                      <p:cBhvr>
                                        <p:cTn id="58" dur="500"/>
                                        <p:tgtEl>
                                          <p:spTgt spid="2159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1596"/>
                                        </p:tgtEl>
                                        <p:attrNameLst>
                                          <p:attrName>style.visibility</p:attrName>
                                        </p:attrNameLst>
                                      </p:cBhvr>
                                      <p:to>
                                        <p:strVal val="visible"/>
                                      </p:to>
                                    </p:set>
                                    <p:anim calcmode="lin" valueType="num">
                                      <p:cBhvr>
                                        <p:cTn id="63" dur="1000" fill="hold"/>
                                        <p:tgtEl>
                                          <p:spTgt spid="21596"/>
                                        </p:tgtEl>
                                        <p:attrNameLst>
                                          <p:attrName>ppt_w</p:attrName>
                                        </p:attrNameLst>
                                      </p:cBhvr>
                                      <p:tavLst>
                                        <p:tav tm="0">
                                          <p:val>
                                            <p:fltVal val="0"/>
                                          </p:val>
                                        </p:tav>
                                        <p:tav tm="100000">
                                          <p:val>
                                            <p:strVal val="#ppt_w"/>
                                          </p:val>
                                        </p:tav>
                                      </p:tavLst>
                                    </p:anim>
                                    <p:anim calcmode="lin" valueType="num">
                                      <p:cBhvr>
                                        <p:cTn id="64" dur="1000" fill="hold"/>
                                        <p:tgtEl>
                                          <p:spTgt spid="21596"/>
                                        </p:tgtEl>
                                        <p:attrNameLst>
                                          <p:attrName>ppt_h</p:attrName>
                                        </p:attrNameLst>
                                      </p:cBhvr>
                                      <p:tavLst>
                                        <p:tav tm="0">
                                          <p:val>
                                            <p:fltVal val="0"/>
                                          </p:val>
                                        </p:tav>
                                        <p:tav tm="100000">
                                          <p:val>
                                            <p:strVal val="#ppt_h"/>
                                          </p:val>
                                        </p:tav>
                                      </p:tavLst>
                                    </p:anim>
                                    <p:anim calcmode="lin" valueType="num">
                                      <p:cBhvr>
                                        <p:cTn id="65" dur="1000" fill="hold"/>
                                        <p:tgtEl>
                                          <p:spTgt spid="2159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15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6" presetClass="entr" presetSubtype="42" fill="hold" grpId="0" nodeType="clickEffect">
                                  <p:stCondLst>
                                    <p:cond delay="0"/>
                                  </p:stCondLst>
                                  <p:childTnLst>
                                    <p:set>
                                      <p:cBhvr>
                                        <p:cTn id="70" dur="1" fill="hold">
                                          <p:stCondLst>
                                            <p:cond delay="0"/>
                                          </p:stCondLst>
                                        </p:cTn>
                                        <p:tgtEl>
                                          <p:spTgt spid="21597"/>
                                        </p:tgtEl>
                                        <p:attrNameLst>
                                          <p:attrName>style.visibility</p:attrName>
                                        </p:attrNameLst>
                                      </p:cBhvr>
                                      <p:to>
                                        <p:strVal val="visible"/>
                                      </p:to>
                                    </p:set>
                                    <p:animEffect transition="in" filter="barn(outHorizontal)">
                                      <p:cBhvr>
                                        <p:cTn id="71" dur="500"/>
                                        <p:tgtEl>
                                          <p:spTgt spid="2159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26" fill="hold" grpId="0" nodeType="clickEffect">
                                  <p:stCondLst>
                                    <p:cond delay="0"/>
                                  </p:stCondLst>
                                  <p:childTnLst>
                                    <p:set>
                                      <p:cBhvr>
                                        <p:cTn id="75" dur="1" fill="hold">
                                          <p:stCondLst>
                                            <p:cond delay="0"/>
                                          </p:stCondLst>
                                        </p:cTn>
                                        <p:tgtEl>
                                          <p:spTgt spid="21598"/>
                                        </p:tgtEl>
                                        <p:attrNameLst>
                                          <p:attrName>style.visibility</p:attrName>
                                        </p:attrNameLst>
                                      </p:cBhvr>
                                      <p:to>
                                        <p:strVal val="visible"/>
                                      </p:to>
                                    </p:set>
                                    <p:animEffect transition="in" filter="barn(inHorizontal)">
                                      <p:cBhvr>
                                        <p:cTn id="76" dur="500"/>
                                        <p:tgtEl>
                                          <p:spTgt spid="2159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21599"/>
                                        </p:tgtEl>
                                        <p:attrNameLst>
                                          <p:attrName>style.visibility</p:attrName>
                                        </p:attrNameLst>
                                      </p:cBhvr>
                                      <p:to>
                                        <p:strVal val="visible"/>
                                      </p:to>
                                    </p:set>
                                    <p:anim calcmode="lin" valueType="num">
                                      <p:cBhvr>
                                        <p:cTn id="81" dur="500" fill="hold"/>
                                        <p:tgtEl>
                                          <p:spTgt spid="21599"/>
                                        </p:tgtEl>
                                        <p:attrNameLst>
                                          <p:attrName>ppt_w</p:attrName>
                                        </p:attrNameLst>
                                      </p:cBhvr>
                                      <p:tavLst>
                                        <p:tav tm="0">
                                          <p:val>
                                            <p:fltVal val="0"/>
                                          </p:val>
                                        </p:tav>
                                        <p:tav tm="100000">
                                          <p:val>
                                            <p:strVal val="#ppt_w"/>
                                          </p:val>
                                        </p:tav>
                                      </p:tavLst>
                                    </p:anim>
                                    <p:anim calcmode="lin" valueType="num">
                                      <p:cBhvr>
                                        <p:cTn id="82" dur="500" fill="hold"/>
                                        <p:tgtEl>
                                          <p:spTgt spid="21599"/>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1600"/>
                                        </p:tgtEl>
                                        <p:attrNameLst>
                                          <p:attrName>style.visibility</p:attrName>
                                        </p:attrNameLst>
                                      </p:cBhvr>
                                      <p:to>
                                        <p:strVal val="visible"/>
                                      </p:to>
                                    </p:set>
                                    <p:animEffect transition="in" filter="box(in)">
                                      <p:cBhvr>
                                        <p:cTn id="87" dur="500"/>
                                        <p:tgtEl>
                                          <p:spTgt spid="2160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21601"/>
                                        </p:tgtEl>
                                        <p:attrNameLst>
                                          <p:attrName>style.visibility</p:attrName>
                                        </p:attrNameLst>
                                      </p:cBhvr>
                                      <p:to>
                                        <p:strVal val="visible"/>
                                      </p:to>
                                    </p:set>
                                    <p:animEffect transition="in" filter="barn(outHorizontal)">
                                      <p:cBhvr>
                                        <p:cTn id="92" dur="500"/>
                                        <p:tgtEl>
                                          <p:spTgt spid="216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1603"/>
                                        </p:tgtEl>
                                        <p:attrNameLst>
                                          <p:attrName>style.visibility</p:attrName>
                                        </p:attrNameLst>
                                      </p:cBhvr>
                                      <p:to>
                                        <p:strVal val="visible"/>
                                      </p:to>
                                    </p:set>
                                    <p:animEffect transition="in" filter="blinds(horizontal)">
                                      <p:cBhvr>
                                        <p:cTn id="97" dur="500"/>
                                        <p:tgtEl>
                                          <p:spTgt spid="2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8" grpId="0" animBg="1"/>
      <p:bldP spid="21589" grpId="0" animBg="1"/>
      <p:bldP spid="21590" grpId="0" animBg="1"/>
      <p:bldP spid="21591" grpId="0" animBg="1"/>
      <p:bldP spid="21592" grpId="0" animBg="1"/>
      <p:bldP spid="21593" grpId="0" animBg="1"/>
      <p:bldP spid="21594" grpId="0" animBg="1"/>
      <p:bldP spid="21595" grpId="0" animBg="1"/>
      <p:bldP spid="21596" grpId="0" animBg="1"/>
      <p:bldP spid="21597" grpId="0" animBg="1"/>
      <p:bldP spid="21598" grpId="0" animBg="1"/>
      <p:bldP spid="21599" grpId="0" animBg="1"/>
      <p:bldP spid="21600" grpId="0" animBg="1"/>
      <p:bldP spid="21601" grpId="0" animBg="1"/>
      <p:bldP spid="21602" grpId="0" animBg="1"/>
      <p:bldP spid="21603" grpId="0"/>
      <p:bldP spid="21604" grpId="0" animBg="1"/>
      <p:bldP spid="2160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z="3200" smtClean="0"/>
              <a:t>银行家算法优缺点</a:t>
            </a:r>
          </a:p>
        </p:txBody>
      </p:sp>
      <p:sp>
        <p:nvSpPr>
          <p:cNvPr id="91139" name="Rectangle 3"/>
          <p:cNvSpPr>
            <a:spLocks noGrp="1" noChangeArrowheads="1"/>
          </p:cNvSpPr>
          <p:nvPr>
            <p:ph idx="1"/>
          </p:nvPr>
        </p:nvSpPr>
        <p:spPr/>
        <p:txBody>
          <a:bodyPr/>
          <a:lstStyle/>
          <a:p>
            <a:pPr marL="609600" indent="-609600" eaLnBrk="1" hangingPunct="1"/>
            <a:r>
              <a:rPr lang="zh-CN" altLang="en-US" b="0" smtClean="0"/>
              <a:t>优点</a:t>
            </a:r>
          </a:p>
          <a:p>
            <a:pPr marL="1066800" lvl="1" indent="-609600" eaLnBrk="1" hangingPunct="1"/>
            <a:r>
              <a:rPr lang="zh-CN" altLang="en-US" b="0" smtClean="0"/>
              <a:t>允许资源的互斥使用、部分分配和不可抢占，可提高资源利用率。</a:t>
            </a:r>
          </a:p>
          <a:p>
            <a:pPr marL="609600" indent="-609600" eaLnBrk="1" hangingPunct="1"/>
            <a:r>
              <a:rPr lang="zh-CN" altLang="en-US" b="0" smtClean="0"/>
              <a:t>缺点</a:t>
            </a:r>
          </a:p>
          <a:p>
            <a:pPr marL="1066800" lvl="1" indent="-609600" eaLnBrk="1" hangingPunct="1">
              <a:buFont typeface="Wingdings" panose="05000000000000000000" pitchFamily="2" charset="2"/>
              <a:buAutoNum type="arabicPeriod"/>
            </a:pPr>
            <a:r>
              <a:rPr lang="zh-CN" altLang="en-US" b="0" smtClean="0"/>
              <a:t>要求事先确定进程对资源的最大需求，在现实中很困难；</a:t>
            </a:r>
          </a:p>
          <a:p>
            <a:pPr marL="1066800" lvl="1" indent="-609600" eaLnBrk="1" hangingPunct="1">
              <a:buFont typeface="Wingdings" panose="05000000000000000000" pitchFamily="2" charset="2"/>
              <a:buAutoNum type="arabicPeriod"/>
            </a:pPr>
            <a:r>
              <a:rPr lang="zh-CN" altLang="en-US" b="0" smtClean="0"/>
              <a:t>进程数目随时变化，安全序列不易确定。</a:t>
            </a:r>
          </a:p>
          <a:p>
            <a:pPr marL="609600" indent="-609600" eaLnBrk="1" hangingPunct="1"/>
            <a:r>
              <a:rPr lang="zh-CN" altLang="en-US" b="0" smtClean="0"/>
              <a:t>课堂作业：</a:t>
            </a:r>
            <a:r>
              <a:rPr lang="en-US" altLang="zh-CN" b="0" smtClean="0"/>
              <a:t>P115  </a:t>
            </a:r>
            <a:r>
              <a:rPr lang="zh-CN" altLang="en-US" b="0" smtClean="0"/>
              <a:t>题目</a:t>
            </a:r>
            <a:r>
              <a:rPr lang="en-US" altLang="zh-CN" b="0" smtClean="0"/>
              <a:t>22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1139">
                                            <p:txEl>
                                              <p:pRg st="0" end="0"/>
                                            </p:txEl>
                                          </p:spTgt>
                                        </p:tgtEl>
                                        <p:attrNameLst>
                                          <p:attrName>style.visibility</p:attrName>
                                        </p:attrNameLst>
                                      </p:cBhvr>
                                      <p:to>
                                        <p:strVal val="visible"/>
                                      </p:to>
                                    </p:set>
                                    <p:anim calcmode="discrete" valueType="clr">
                                      <p:cBhvr override="childStyle">
                                        <p:cTn id="7" dur="80"/>
                                        <p:tgtEl>
                                          <p:spTgt spid="9113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113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113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91139">
                                            <p:txEl>
                                              <p:pRg st="1" end="1"/>
                                            </p:txEl>
                                          </p:spTgt>
                                        </p:tgtEl>
                                        <p:attrNameLst>
                                          <p:attrName>style.visibility</p:attrName>
                                        </p:attrNameLst>
                                      </p:cBhvr>
                                      <p:to>
                                        <p:strVal val="visible"/>
                                      </p:to>
                                    </p:set>
                                    <p:anim calcmode="discrete" valueType="clr">
                                      <p:cBhvr override="childStyle">
                                        <p:cTn id="14" dur="80"/>
                                        <p:tgtEl>
                                          <p:spTgt spid="9113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113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113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91139">
                                            <p:txEl>
                                              <p:pRg st="2" end="2"/>
                                            </p:txEl>
                                          </p:spTgt>
                                        </p:tgtEl>
                                        <p:attrNameLst>
                                          <p:attrName>style.visibility</p:attrName>
                                        </p:attrNameLst>
                                      </p:cBhvr>
                                      <p:to>
                                        <p:strVal val="visible"/>
                                      </p:to>
                                    </p:set>
                                    <p:anim calcmode="discrete" valueType="clr">
                                      <p:cBhvr override="childStyle">
                                        <p:cTn id="21" dur="80"/>
                                        <p:tgtEl>
                                          <p:spTgt spid="9113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113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113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91139">
                                            <p:txEl>
                                              <p:pRg st="3" end="3"/>
                                            </p:txEl>
                                          </p:spTgt>
                                        </p:tgtEl>
                                        <p:attrNameLst>
                                          <p:attrName>style.visibility</p:attrName>
                                        </p:attrNameLst>
                                      </p:cBhvr>
                                      <p:to>
                                        <p:strVal val="visible"/>
                                      </p:to>
                                    </p:set>
                                    <p:anim calcmode="discrete" valueType="clr">
                                      <p:cBhvr override="childStyle">
                                        <p:cTn id="28" dur="80"/>
                                        <p:tgtEl>
                                          <p:spTgt spid="9113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113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91139">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91139">
                                            <p:txEl>
                                              <p:pRg st="4" end="4"/>
                                            </p:txEl>
                                          </p:spTgt>
                                        </p:tgtEl>
                                        <p:attrNameLst>
                                          <p:attrName>style.visibility</p:attrName>
                                        </p:attrNameLst>
                                      </p:cBhvr>
                                      <p:to>
                                        <p:strVal val="visible"/>
                                      </p:to>
                                    </p:set>
                                    <p:anim calcmode="discrete" valueType="clr">
                                      <p:cBhvr override="childStyle">
                                        <p:cTn id="35" dur="80"/>
                                        <p:tgtEl>
                                          <p:spTgt spid="9113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9113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91139">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91139">
                                            <p:txEl>
                                              <p:pRg st="5" end="5"/>
                                            </p:txEl>
                                          </p:spTgt>
                                        </p:tgtEl>
                                        <p:attrNameLst>
                                          <p:attrName>style.visibility</p:attrName>
                                        </p:attrNameLst>
                                      </p:cBhvr>
                                      <p:to>
                                        <p:strVal val="visible"/>
                                      </p:to>
                                    </p:set>
                                    <p:anim calcmode="discrete" valueType="clr">
                                      <p:cBhvr override="childStyle">
                                        <p:cTn id="42" dur="80"/>
                                        <p:tgtEl>
                                          <p:spTgt spid="9113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9113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91139">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z="3200" dirty="0" smtClean="0"/>
              <a:t>实验</a:t>
            </a:r>
            <a:r>
              <a:rPr lang="en-US" altLang="zh-CN" sz="3200" dirty="0" smtClean="0"/>
              <a:t>1</a:t>
            </a:r>
            <a:r>
              <a:rPr lang="zh-CN" altLang="en-US" sz="3200" dirty="0" smtClean="0"/>
              <a:t>  </a:t>
            </a:r>
            <a:r>
              <a:rPr lang="zh-CN" altLang="en-US" sz="3200" dirty="0" smtClean="0"/>
              <a:t>模拟实现</a:t>
            </a:r>
            <a:r>
              <a:rPr lang="zh-CN" altLang="en-US" sz="3200" smtClean="0"/>
              <a:t>银行家</a:t>
            </a:r>
            <a:r>
              <a:rPr lang="zh-CN" altLang="en-US" sz="3200" smtClean="0"/>
              <a:t>算法</a:t>
            </a:r>
            <a:endParaRPr lang="zh-CN" altLang="en-US" sz="3200" dirty="0" smtClean="0"/>
          </a:p>
        </p:txBody>
      </p:sp>
      <p:sp>
        <p:nvSpPr>
          <p:cNvPr id="105475" name="Rectangle 3"/>
          <p:cNvSpPr>
            <a:spLocks noGrp="1" noChangeArrowheads="1"/>
          </p:cNvSpPr>
          <p:nvPr>
            <p:ph idx="1"/>
          </p:nvPr>
        </p:nvSpPr>
        <p:spPr/>
        <p:txBody>
          <a:bodyPr/>
          <a:lstStyle/>
          <a:p>
            <a:pPr eaLnBrk="1" hangingPunct="1"/>
            <a:r>
              <a:rPr lang="zh-CN" altLang="en-US" sz="2800" b="0" smtClean="0"/>
              <a:t>实验内容：使用高级程序设计语言，编写实现银行家算法（单资源银行家算法、多资源银行家算法）的程序。</a:t>
            </a:r>
          </a:p>
          <a:p>
            <a:pPr eaLnBrk="1" hangingPunct="1"/>
            <a:r>
              <a:rPr lang="zh-CN" altLang="en-US" sz="2800" b="0" smtClean="0"/>
              <a:t>实验要求：利用银行家算法编程，判断系统是否处于安全状态。要求运行程序时，输入数据包括：进程数量，已分配资源向量（或矩阵），请求资源向量（或矩阵）和可使用资源向量；程序运行结果是：如果系统当前状态是安全的，则输出资源分配的安全序列，如果系统当前状态是不安全的，则显示此次请求资源不能满足的提示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5475">
                                            <p:txEl>
                                              <p:pRg st="0" end="0"/>
                                            </p:txEl>
                                          </p:spTgt>
                                        </p:tgtEl>
                                        <p:attrNameLst>
                                          <p:attrName>style.visibility</p:attrName>
                                        </p:attrNameLst>
                                      </p:cBhvr>
                                      <p:to>
                                        <p:strVal val="visible"/>
                                      </p:to>
                                    </p:set>
                                    <p:anim calcmode="discrete" valueType="clr">
                                      <p:cBhvr override="childStyle">
                                        <p:cTn id="7" dur="80"/>
                                        <p:tgtEl>
                                          <p:spTgt spid="1054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54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547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05475">
                                            <p:txEl>
                                              <p:pRg st="1" end="1"/>
                                            </p:txEl>
                                          </p:spTgt>
                                        </p:tgtEl>
                                        <p:attrNameLst>
                                          <p:attrName>style.visibility</p:attrName>
                                        </p:attrNameLst>
                                      </p:cBhvr>
                                      <p:to>
                                        <p:strVal val="visible"/>
                                      </p:to>
                                    </p:set>
                                    <p:anim calcmode="discrete" valueType="clr">
                                      <p:cBhvr override="childStyle">
                                        <p:cTn id="14" dur="80"/>
                                        <p:tgtEl>
                                          <p:spTgt spid="1054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547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547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lnSpc>
                <a:spcPct val="130000"/>
              </a:lnSpc>
            </a:pPr>
            <a:r>
              <a:rPr lang="zh-CN" altLang="en-US" sz="3200" smtClean="0">
                <a:solidFill>
                  <a:schemeClr val="tx1"/>
                </a:solidFill>
                <a:latin typeface="楷体_GB2312" pitchFamily="1" charset="-122"/>
              </a:rPr>
              <a:t>作业</a:t>
            </a:r>
          </a:p>
        </p:txBody>
      </p:sp>
      <p:sp>
        <p:nvSpPr>
          <p:cNvPr id="107562" name="Rectangle 42"/>
          <p:cNvSpPr>
            <a:spLocks noGrp="1" noChangeArrowheads="1"/>
          </p:cNvSpPr>
          <p:nvPr>
            <p:ph idx="1"/>
          </p:nvPr>
        </p:nvSpPr>
        <p:spPr/>
        <p:txBody>
          <a:bodyPr/>
          <a:lstStyle/>
          <a:p>
            <a:pPr eaLnBrk="1" hangingPunct="1"/>
            <a:r>
              <a:rPr lang="en-US" altLang="zh-CN" sz="2400" b="0" smtClean="0">
                <a:solidFill>
                  <a:schemeClr val="folHlink"/>
                </a:solidFill>
                <a:ea typeface="幼圆" panose="02010509060101010101" pitchFamily="49" charset="-122"/>
              </a:rPr>
              <a:t>1.</a:t>
            </a:r>
            <a:r>
              <a:rPr lang="zh-CN" altLang="en-US" sz="2400" b="0" smtClean="0"/>
              <a:t>考虑</a:t>
            </a:r>
            <a:r>
              <a:rPr lang="en-US" altLang="zh-CN" sz="2400" b="0" smtClean="0"/>
              <a:t>5</a:t>
            </a:r>
            <a:r>
              <a:rPr lang="zh-CN" altLang="en-US" sz="2400" b="0" smtClean="0"/>
              <a:t>个进程</a:t>
            </a:r>
            <a:r>
              <a:rPr lang="en-US" altLang="zh-CN" sz="2400" b="0" smtClean="0"/>
              <a:t>P</a:t>
            </a:r>
            <a:r>
              <a:rPr lang="en-US" altLang="zh-CN" sz="2400" b="0" baseline="-30000" smtClean="0"/>
              <a:t>1</a:t>
            </a:r>
            <a:r>
              <a:rPr lang="zh-CN" altLang="en-US" sz="2400" b="0" smtClean="0"/>
              <a:t>，</a:t>
            </a:r>
            <a:r>
              <a:rPr lang="en-US" altLang="zh-CN" sz="2400" b="0" smtClean="0"/>
              <a:t>P</a:t>
            </a:r>
            <a:r>
              <a:rPr lang="en-US" altLang="zh-CN" sz="2400" b="0" baseline="-30000" smtClean="0"/>
              <a:t>2</a:t>
            </a:r>
            <a:r>
              <a:rPr lang="zh-CN" altLang="en-US" sz="2400" b="0" smtClean="0"/>
              <a:t>，</a:t>
            </a:r>
            <a:r>
              <a:rPr lang="en-US" altLang="zh-CN" sz="2400" b="0" smtClean="0"/>
              <a:t>P</a:t>
            </a:r>
            <a:r>
              <a:rPr lang="en-US" altLang="zh-CN" sz="2400" b="0" baseline="-30000" smtClean="0"/>
              <a:t>3</a:t>
            </a:r>
            <a:r>
              <a:rPr lang="zh-CN" altLang="en-US" sz="2400" b="0" smtClean="0"/>
              <a:t>，</a:t>
            </a:r>
            <a:r>
              <a:rPr lang="en-US" altLang="zh-CN" sz="2400" b="0" smtClean="0"/>
              <a:t>P</a:t>
            </a:r>
            <a:r>
              <a:rPr lang="en-US" altLang="zh-CN" sz="2400" b="0" baseline="-30000" smtClean="0"/>
              <a:t>4</a:t>
            </a:r>
            <a:r>
              <a:rPr lang="zh-CN" altLang="en-US" sz="2400" b="0" smtClean="0"/>
              <a:t>，</a:t>
            </a:r>
            <a:r>
              <a:rPr lang="en-US" altLang="zh-CN" sz="2400" b="0" smtClean="0"/>
              <a:t>P</a:t>
            </a:r>
            <a:r>
              <a:rPr lang="en-US" altLang="zh-CN" sz="2400" b="0" baseline="-30000" smtClean="0"/>
              <a:t>5</a:t>
            </a:r>
            <a:r>
              <a:rPr lang="zh-CN" altLang="en-US" sz="2400" b="0" smtClean="0"/>
              <a:t>，见表，规定进程的优先数越小，优先级越高，试描述在采用下述调度算法时各个进程运行过程，并计算采用每种算法时进程的平均周转时间和平均带权周转时间。假设忽略进程的调度时间。</a:t>
            </a:r>
            <a:br>
              <a:rPr lang="zh-CN" altLang="en-US" sz="2400" b="0" smtClean="0"/>
            </a:br>
            <a:r>
              <a:rPr lang="en-US" altLang="zh-CN" sz="2400" b="0" smtClean="0"/>
              <a:t>1)FCFS</a:t>
            </a:r>
            <a:r>
              <a:rPr lang="zh-CN" altLang="en-US" sz="2400" b="0" smtClean="0"/>
              <a:t>调度算法；</a:t>
            </a:r>
            <a:r>
              <a:rPr lang="en-US" altLang="zh-CN" sz="2400" b="0" smtClean="0"/>
              <a:t>2</a:t>
            </a:r>
            <a:r>
              <a:rPr lang="zh-CN" altLang="en-US" sz="2400" b="0" smtClean="0"/>
              <a:t>）时间片轮转调度算法（时间片为</a:t>
            </a:r>
            <a:r>
              <a:rPr lang="en-US" altLang="zh-CN" sz="2400" b="0" smtClean="0"/>
              <a:t>1ms</a:t>
            </a:r>
            <a:r>
              <a:rPr lang="zh-CN" altLang="en-US" sz="2400" b="0" smtClean="0"/>
              <a:t>）；</a:t>
            </a:r>
            <a:r>
              <a:rPr lang="en-US" altLang="zh-CN" sz="2400" b="0" smtClean="0"/>
              <a:t>3</a:t>
            </a:r>
            <a:r>
              <a:rPr lang="zh-CN" altLang="en-US" sz="2400" b="0" smtClean="0"/>
              <a:t>）非剥夺式优先级调度算法；</a:t>
            </a:r>
            <a:r>
              <a:rPr lang="en-US" altLang="zh-CN" sz="2400" b="0" smtClean="0"/>
              <a:t>4</a:t>
            </a:r>
            <a:r>
              <a:rPr lang="zh-CN" altLang="en-US" sz="2400" b="0" smtClean="0"/>
              <a:t>）剥夺式优先级调度算法。</a:t>
            </a:r>
          </a:p>
        </p:txBody>
      </p:sp>
      <p:graphicFrame>
        <p:nvGraphicFramePr>
          <p:cNvPr id="107564" name="Group 44"/>
          <p:cNvGraphicFramePr>
            <a:graphicFrameLocks noGrp="1"/>
          </p:cNvGraphicFramePr>
          <p:nvPr/>
        </p:nvGraphicFramePr>
        <p:xfrm>
          <a:off x="1692275" y="3716338"/>
          <a:ext cx="6934200" cy="2743200"/>
        </p:xfrm>
        <a:graphic>
          <a:graphicData uri="http://schemas.openxmlformats.org/drawingml/2006/table">
            <a:tbl>
              <a:tblPr/>
              <a:tblGrid>
                <a:gridCol w="1465263"/>
                <a:gridCol w="1952625"/>
                <a:gridCol w="1954212"/>
                <a:gridCol w="1562100"/>
              </a:tblGrid>
              <a:tr h="3651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进程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创建时刻</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运行时间</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P</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楷体_GB2312" pitchFamily="1"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P</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楷体_GB2312" pitchFamily="1"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P</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楷体_GB2312" pitchFamily="1"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P</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7562">
                                            <p:txEl>
                                              <p:pRg st="0" end="0"/>
                                            </p:txEl>
                                          </p:spTgt>
                                        </p:tgtEl>
                                        <p:attrNameLst>
                                          <p:attrName>style.visibility</p:attrName>
                                        </p:attrNameLst>
                                      </p:cBhvr>
                                      <p:to>
                                        <p:strVal val="visible"/>
                                      </p:to>
                                    </p:set>
                                    <p:anim calcmode="discrete" valueType="clr">
                                      <p:cBhvr override="childStyle">
                                        <p:cTn id="7" dur="80"/>
                                        <p:tgtEl>
                                          <p:spTgt spid="10756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756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756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07564"/>
                                        </p:tgtEl>
                                        <p:attrNameLst>
                                          <p:attrName>style.visibility</p:attrName>
                                        </p:attrNameLst>
                                      </p:cBhvr>
                                      <p:to>
                                        <p:strVal val="visible"/>
                                      </p:to>
                                    </p:set>
                                    <p:animEffect transition="in" filter="dissolve">
                                      <p:cBhvr>
                                        <p:cTn id="14" dur="500"/>
                                        <p:tgtEl>
                                          <p:spTgt spid="107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6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z="3200" smtClean="0">
                <a:solidFill>
                  <a:schemeClr val="tx1"/>
                </a:solidFill>
                <a:latin typeface="楷体_GB2312" pitchFamily="1" charset="-122"/>
              </a:rPr>
              <a:t>作业</a:t>
            </a:r>
          </a:p>
        </p:txBody>
      </p:sp>
      <p:sp>
        <p:nvSpPr>
          <p:cNvPr id="90115" name="Rectangle 3"/>
          <p:cNvSpPr>
            <a:spLocks noGrp="1" noChangeArrowheads="1"/>
          </p:cNvSpPr>
          <p:nvPr>
            <p:ph idx="1"/>
          </p:nvPr>
        </p:nvSpPr>
        <p:spPr>
          <a:xfrm>
            <a:off x="179388" y="1341438"/>
            <a:ext cx="8713787" cy="4791075"/>
          </a:xfrm>
        </p:spPr>
        <p:txBody>
          <a:bodyPr/>
          <a:lstStyle/>
          <a:p>
            <a:pPr algn="just" eaLnBrk="1" hangingPunct="1">
              <a:buFont typeface="Arial" panose="020B0604020202020204" pitchFamily="34" charset="0"/>
              <a:buNone/>
            </a:pPr>
            <a:r>
              <a:rPr lang="zh-CN" altLang="en-US" sz="2800" b="0" smtClean="0">
                <a:solidFill>
                  <a:schemeClr val="tx2"/>
                </a:solidFill>
              </a:rPr>
              <a:t>  </a:t>
            </a:r>
            <a:r>
              <a:rPr lang="en-US" altLang="zh-CN" sz="2800" b="0" smtClean="0">
                <a:solidFill>
                  <a:schemeClr val="tx2"/>
                </a:solidFill>
              </a:rPr>
              <a:t>2.</a:t>
            </a:r>
            <a:r>
              <a:rPr lang="zh-CN" altLang="en-US" sz="2800" b="0" smtClean="0"/>
              <a:t>（</a:t>
            </a:r>
            <a:r>
              <a:rPr lang="en-US" altLang="zh-CN" sz="2800" b="0" smtClean="0"/>
              <a:t>1</a:t>
            </a:r>
            <a:r>
              <a:rPr lang="zh-CN" altLang="en-US" sz="2800" b="0" smtClean="0"/>
              <a:t>）</a:t>
            </a:r>
            <a:r>
              <a:rPr lang="en-US" altLang="zh-CN" sz="2800" b="0" smtClean="0"/>
              <a:t>3</a:t>
            </a:r>
            <a:r>
              <a:rPr lang="zh-CN" altLang="en-US" sz="2800" b="0" smtClean="0"/>
              <a:t>个进程共享</a:t>
            </a:r>
            <a:r>
              <a:rPr lang="en-US" altLang="zh-CN" sz="2800" b="0" smtClean="0"/>
              <a:t>4</a:t>
            </a:r>
            <a:r>
              <a:rPr lang="zh-CN" altLang="en-US" sz="2800" b="0" smtClean="0"/>
              <a:t>个同种类型的资源，每个进程最大需要</a:t>
            </a:r>
            <a:r>
              <a:rPr lang="en-US" altLang="zh-CN" sz="2800" b="0" smtClean="0"/>
              <a:t>2</a:t>
            </a:r>
            <a:r>
              <a:rPr lang="zh-CN" altLang="en-US" sz="2800" b="0" smtClean="0"/>
              <a:t>个资源，请问该系统是否因为竞争该资源而死锁？</a:t>
            </a:r>
            <a:endParaRPr lang="zh-CN" altLang="en-US" sz="2800" b="0" u="sng" smtClean="0"/>
          </a:p>
          <a:p>
            <a:pPr algn="just" eaLnBrk="1" hangingPunct="1">
              <a:buFont typeface="Arial" panose="020B0604020202020204" pitchFamily="34" charset="0"/>
              <a:buNone/>
            </a:pPr>
            <a:r>
              <a:rPr lang="zh-CN" altLang="en-US" sz="2800" b="0" smtClean="0"/>
              <a:t>  （</a:t>
            </a:r>
            <a:r>
              <a:rPr lang="en-US" altLang="zh-CN" sz="2800" b="0" smtClean="0"/>
              <a:t>2</a:t>
            </a:r>
            <a:r>
              <a:rPr lang="zh-CN" altLang="en-US" sz="2800" b="0" smtClean="0"/>
              <a:t>）</a:t>
            </a:r>
            <a:r>
              <a:rPr lang="en-US" altLang="zh-CN" sz="2800" b="0" smtClean="0"/>
              <a:t>n</a:t>
            </a:r>
            <a:r>
              <a:rPr lang="zh-CN" altLang="en-US" sz="2800" b="0" smtClean="0"/>
              <a:t>个进程共享</a:t>
            </a:r>
            <a:r>
              <a:rPr lang="en-US" altLang="zh-CN" sz="2800" b="0" smtClean="0"/>
              <a:t>m</a:t>
            </a:r>
            <a:r>
              <a:rPr lang="zh-CN" altLang="en-US" sz="2800" b="0" smtClean="0"/>
              <a:t>个同类资源，若每个进程都需要用该类资源，而且各进程对该类资源的最大需求量小于</a:t>
            </a:r>
            <a:r>
              <a:rPr lang="en-US" altLang="zh-CN" sz="2800" b="0" smtClean="0"/>
              <a:t>m</a:t>
            </a:r>
            <a:r>
              <a:rPr lang="zh-CN" altLang="en-US" sz="2800" b="0" smtClean="0"/>
              <a:t>，且各进程最大需求之和小于</a:t>
            </a:r>
            <a:r>
              <a:rPr lang="en-US" altLang="zh-CN" sz="2800" b="0" smtClean="0"/>
              <a:t>m+n</a:t>
            </a:r>
            <a:r>
              <a:rPr lang="zh-CN" altLang="en-US" sz="2800" b="0" smtClean="0"/>
              <a:t>，试证明在这个系统中不可能发生死锁。</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600200" y="657225"/>
            <a:ext cx="4792663" cy="411163"/>
          </a:xfrm>
        </p:spPr>
        <p:txBody>
          <a:bodyPr/>
          <a:lstStyle/>
          <a:p>
            <a:pPr eaLnBrk="1" hangingPunct="1"/>
            <a:r>
              <a:rPr lang="en-US" altLang="zh-CN" sz="3200" smtClean="0">
                <a:latin typeface="华文隶书" panose="02010800040101010101" pitchFamily="2" charset="-122"/>
              </a:rPr>
              <a:t>3.7  </a:t>
            </a:r>
            <a:r>
              <a:rPr lang="zh-CN" altLang="en-US" sz="3200" smtClean="0"/>
              <a:t>死锁的检测和解除</a:t>
            </a:r>
          </a:p>
        </p:txBody>
      </p:sp>
      <p:sp>
        <p:nvSpPr>
          <p:cNvPr id="92163" name="Rectangle 3"/>
          <p:cNvSpPr>
            <a:spLocks noGrp="1" noChangeArrowheads="1"/>
          </p:cNvSpPr>
          <p:nvPr>
            <p:ph idx="1"/>
          </p:nvPr>
        </p:nvSpPr>
        <p:spPr>
          <a:xfrm>
            <a:off x="179388" y="1341438"/>
            <a:ext cx="8785225" cy="3962400"/>
          </a:xfrm>
        </p:spPr>
        <p:txBody>
          <a:bodyPr/>
          <a:lstStyle/>
          <a:p>
            <a:pPr eaLnBrk="1" hangingPunct="1">
              <a:lnSpc>
                <a:spcPct val="110000"/>
              </a:lnSpc>
              <a:spcBef>
                <a:spcPct val="10000"/>
              </a:spcBef>
              <a:buFont typeface="Arial" panose="020B0604020202020204" pitchFamily="34" charset="0"/>
              <a:buNone/>
            </a:pPr>
            <a:r>
              <a:rPr lang="zh-CN" altLang="en-US" sz="2800" b="0" smtClean="0"/>
              <a:t>            如果在一个系统中，既未采用死锁预防方法，也未采用死锁避免方法，而是直接为进程分配资源，则系统中便有可能发生死锁。</a:t>
            </a:r>
          </a:p>
          <a:p>
            <a:pPr eaLnBrk="1" hangingPunct="1">
              <a:lnSpc>
                <a:spcPct val="110000"/>
              </a:lnSpc>
              <a:spcBef>
                <a:spcPct val="10000"/>
              </a:spcBef>
              <a:buFont typeface="Arial" panose="020B0604020202020204" pitchFamily="34" charset="0"/>
              <a:buNone/>
            </a:pPr>
            <a:r>
              <a:rPr lang="zh-CN" altLang="en-US" sz="2800" b="0" smtClean="0"/>
              <a:t>            一旦死锁发生，系统应能将其找到并加以消除，为此需提供死锁检测和解除的手段。</a:t>
            </a:r>
          </a:p>
          <a:p>
            <a:pPr eaLnBrk="1" hangingPunct="1">
              <a:lnSpc>
                <a:spcPct val="110000"/>
              </a:lnSpc>
              <a:spcBef>
                <a:spcPct val="10000"/>
              </a:spcBef>
            </a:pPr>
            <a:r>
              <a:rPr lang="zh-CN" altLang="en-US" sz="2800" b="0" smtClean="0">
                <a:solidFill>
                  <a:schemeClr val="folHlink"/>
                </a:solidFill>
                <a:ea typeface="幼圆" panose="02010509060101010101" pitchFamily="49" charset="-122"/>
              </a:rPr>
              <a:t>一、资源分配图</a:t>
            </a:r>
          </a:p>
          <a:p>
            <a:pPr eaLnBrk="1" hangingPunct="1">
              <a:lnSpc>
                <a:spcPct val="110000"/>
              </a:lnSpc>
              <a:spcBef>
                <a:spcPct val="10000"/>
              </a:spcBef>
              <a:buFont typeface="Arial" panose="020B0604020202020204" pitchFamily="34" charset="0"/>
              <a:buNone/>
            </a:pPr>
            <a:r>
              <a:rPr lang="zh-CN" altLang="en-US" sz="2800" b="0" smtClean="0"/>
              <a:t>          检测死锁的基本思想：在</a:t>
            </a:r>
            <a:r>
              <a:rPr lang="en-US" altLang="zh-CN" sz="2800" b="0" smtClean="0"/>
              <a:t>OS</a:t>
            </a:r>
            <a:r>
              <a:rPr lang="zh-CN" altLang="en-US" sz="2800" b="0" smtClean="0"/>
              <a:t>中保存资源的请求和分配信息，利用某种算法对这些信息加以检查，以判断是否存在死锁。为此，将进程和资源间的申请和分配关系描述成一个有向图</a:t>
            </a:r>
            <a:r>
              <a:rPr lang="en-US" altLang="zh-CN" sz="2800" b="0" smtClean="0"/>
              <a:t>---</a:t>
            </a:r>
            <a:r>
              <a:rPr lang="zh-CN" altLang="en-US" sz="2800" b="0" smtClean="0"/>
              <a:t>资源分配图。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2163">
                                            <p:txEl>
                                              <p:pRg st="0" end="0"/>
                                            </p:txEl>
                                          </p:spTgt>
                                        </p:tgtEl>
                                        <p:attrNameLst>
                                          <p:attrName>style.visibility</p:attrName>
                                        </p:attrNameLst>
                                      </p:cBhvr>
                                      <p:to>
                                        <p:strVal val="visible"/>
                                      </p:to>
                                    </p:set>
                                    <p:anim calcmode="discrete" valueType="clr">
                                      <p:cBhvr override="childStyle">
                                        <p:cTn id="7" dur="80"/>
                                        <p:tgtEl>
                                          <p:spTgt spid="921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216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92163">
                                            <p:txEl>
                                              <p:pRg st="1" end="1"/>
                                            </p:txEl>
                                          </p:spTgt>
                                        </p:tgtEl>
                                        <p:attrNameLst>
                                          <p:attrName>style.visibility</p:attrName>
                                        </p:attrNameLst>
                                      </p:cBhvr>
                                      <p:to>
                                        <p:strVal val="visible"/>
                                      </p:to>
                                    </p:set>
                                    <p:anim calcmode="discrete" valueType="clr">
                                      <p:cBhvr override="childStyle">
                                        <p:cTn id="14" dur="80"/>
                                        <p:tgtEl>
                                          <p:spTgt spid="9216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216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216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92163">
                                            <p:txEl>
                                              <p:pRg st="2" end="2"/>
                                            </p:txEl>
                                          </p:spTgt>
                                        </p:tgtEl>
                                        <p:attrNameLst>
                                          <p:attrName>style.visibility</p:attrName>
                                        </p:attrNameLst>
                                      </p:cBhvr>
                                      <p:to>
                                        <p:strVal val="visible"/>
                                      </p:to>
                                    </p:set>
                                    <p:anim calcmode="discrete" valueType="clr">
                                      <p:cBhvr override="childStyle">
                                        <p:cTn id="21" dur="80"/>
                                        <p:tgtEl>
                                          <p:spTgt spid="9216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216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216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92163">
                                            <p:txEl>
                                              <p:pRg st="3" end="3"/>
                                            </p:txEl>
                                          </p:spTgt>
                                        </p:tgtEl>
                                        <p:attrNameLst>
                                          <p:attrName>style.visibility</p:attrName>
                                        </p:attrNameLst>
                                      </p:cBhvr>
                                      <p:to>
                                        <p:strVal val="visible"/>
                                      </p:to>
                                    </p:set>
                                    <p:anim calcmode="discrete" valueType="clr">
                                      <p:cBhvr override="childStyle">
                                        <p:cTn id="28" dur="80"/>
                                        <p:tgtEl>
                                          <p:spTgt spid="9216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216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9216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0" y="1628775"/>
            <a:ext cx="403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3"/>
          <p:cNvSpPr>
            <a:spLocks noGrp="1" noChangeArrowheads="1"/>
          </p:cNvSpPr>
          <p:nvPr>
            <p:ph type="title"/>
          </p:nvPr>
        </p:nvSpPr>
        <p:spPr>
          <a:xfrm>
            <a:off x="1524000" y="541338"/>
            <a:ext cx="4419600" cy="346075"/>
          </a:xfrm>
        </p:spPr>
        <p:txBody>
          <a:bodyPr/>
          <a:lstStyle/>
          <a:p>
            <a:pPr eaLnBrk="1" hangingPunct="1"/>
            <a:r>
              <a:rPr lang="zh-CN" altLang="en-US" sz="3200" smtClean="0">
                <a:latin typeface="华文隶书" panose="02010800040101010101" pitchFamily="2" charset="-122"/>
              </a:rPr>
              <a:t>资源分配图</a:t>
            </a:r>
          </a:p>
        </p:txBody>
      </p:sp>
      <p:sp>
        <p:nvSpPr>
          <p:cNvPr id="92164" name="Rectangle 4"/>
          <p:cNvSpPr>
            <a:spLocks noGrp="1" noChangeArrowheads="1"/>
          </p:cNvSpPr>
          <p:nvPr>
            <p:ph idx="1"/>
          </p:nvPr>
        </p:nvSpPr>
        <p:spPr>
          <a:xfrm>
            <a:off x="4067175" y="1196975"/>
            <a:ext cx="4953000" cy="4953000"/>
          </a:xfrm>
          <a:solidFill>
            <a:srgbClr val="FFFFFF"/>
          </a:solidFill>
        </p:spPr>
        <p:txBody>
          <a:bodyPr/>
          <a:lstStyle/>
          <a:p>
            <a:pPr eaLnBrk="1" hangingPunct="1">
              <a:lnSpc>
                <a:spcPct val="130000"/>
              </a:lnSpc>
              <a:spcBef>
                <a:spcPct val="0"/>
              </a:spcBef>
              <a:buClr>
                <a:srgbClr val="0000CC"/>
              </a:buClr>
              <a:buFont typeface="Wingdings" panose="05000000000000000000" pitchFamily="2" charset="2"/>
              <a:buNone/>
            </a:pPr>
            <a:r>
              <a:rPr lang="en-US" altLang="zh-CN" sz="2000" smtClean="0">
                <a:latin typeface="楷体_GB2312" pitchFamily="1" charset="-122"/>
              </a:rPr>
              <a:t>   </a:t>
            </a:r>
            <a:r>
              <a:rPr lang="zh-CN" altLang="en-US" sz="2000" smtClean="0">
                <a:latin typeface="楷体_GB2312" pitchFamily="1" charset="-122"/>
              </a:rPr>
              <a:t>又称进程-资源图，它描述了进程和资源间的申请和分配关系，该图是一个有向图，具有以下定义和限制：</a:t>
            </a:r>
          </a:p>
          <a:p>
            <a:pPr eaLnBrk="1" hangingPunct="1">
              <a:lnSpc>
                <a:spcPct val="110000"/>
              </a:lnSpc>
              <a:spcBef>
                <a:spcPct val="0"/>
              </a:spcBef>
              <a:buClr>
                <a:srgbClr val="0000CC"/>
              </a:buClr>
              <a:buFont typeface="Wingdings" panose="05000000000000000000" pitchFamily="2" charset="2"/>
              <a:buBlip>
                <a:blip r:embed="rId3"/>
              </a:buBlip>
            </a:pPr>
            <a:r>
              <a:rPr lang="zh-CN" altLang="en-US" sz="2000" smtClean="0">
                <a:latin typeface="楷体_GB2312" pitchFamily="1" charset="-122"/>
              </a:rPr>
              <a:t>一个结点集合N和边集合E</a:t>
            </a:r>
          </a:p>
          <a:p>
            <a:pPr eaLnBrk="1" hangingPunct="1">
              <a:lnSpc>
                <a:spcPct val="110000"/>
              </a:lnSpc>
              <a:spcBef>
                <a:spcPct val="0"/>
              </a:spcBef>
            </a:pPr>
            <a:r>
              <a:rPr lang="zh-CN" altLang="en-US" sz="2000" smtClean="0">
                <a:latin typeface="楷体_GB2312" pitchFamily="1" charset="-122"/>
              </a:rPr>
              <a:t>结点N被分为两个互斥子集</a:t>
            </a:r>
          </a:p>
          <a:p>
            <a:pPr lvl="1" eaLnBrk="1" hangingPunct="1">
              <a:lnSpc>
                <a:spcPct val="110000"/>
              </a:lnSpc>
              <a:spcBef>
                <a:spcPct val="0"/>
              </a:spcBef>
            </a:pPr>
            <a:r>
              <a:rPr lang="zh-CN" altLang="en-US" sz="2000" smtClean="0">
                <a:latin typeface="楷体_GB2312" pitchFamily="1" charset="-122"/>
              </a:rPr>
              <a:t>进程结点子集P={P1, P2, </a:t>
            </a:r>
            <a:r>
              <a:rPr lang="zh-CN" altLang="en-US" sz="2000" smtClean="0">
                <a:latin typeface="Helvetica" panose="020B0604020202020204" pitchFamily="34" charset="0"/>
              </a:rPr>
              <a:t>…</a:t>
            </a:r>
            <a:r>
              <a:rPr lang="zh-CN" altLang="en-US" sz="2000" smtClean="0">
                <a:latin typeface="楷体_GB2312" pitchFamily="1" charset="-122"/>
              </a:rPr>
              <a:t>, Pn}</a:t>
            </a:r>
          </a:p>
          <a:p>
            <a:pPr lvl="1" eaLnBrk="1" hangingPunct="1">
              <a:lnSpc>
                <a:spcPct val="110000"/>
              </a:lnSpc>
              <a:spcBef>
                <a:spcPct val="0"/>
              </a:spcBef>
            </a:pPr>
            <a:r>
              <a:rPr lang="zh-CN" altLang="en-US" sz="2000" smtClean="0">
                <a:latin typeface="楷体_GB2312" pitchFamily="1" charset="-122"/>
              </a:rPr>
              <a:t>资源结点子集R={R1, R2, </a:t>
            </a:r>
            <a:r>
              <a:rPr lang="zh-CN" altLang="en-US" sz="2000" smtClean="0">
                <a:latin typeface="Helvetica" panose="020B0604020202020204" pitchFamily="34" charset="0"/>
              </a:rPr>
              <a:t>…</a:t>
            </a:r>
            <a:r>
              <a:rPr lang="zh-CN" altLang="en-US" sz="2000" smtClean="0">
                <a:latin typeface="楷体_GB2312" pitchFamily="1" charset="-122"/>
              </a:rPr>
              <a:t>, Rm}</a:t>
            </a:r>
          </a:p>
          <a:p>
            <a:pPr lvl="1" eaLnBrk="1" hangingPunct="1">
              <a:lnSpc>
                <a:spcPct val="110000"/>
              </a:lnSpc>
              <a:spcBef>
                <a:spcPct val="0"/>
              </a:spcBef>
            </a:pPr>
            <a:r>
              <a:rPr lang="zh-CN" altLang="en-US" sz="2000" smtClean="0">
                <a:latin typeface="楷体_GB2312" pitchFamily="1" charset="-122"/>
              </a:rPr>
              <a:t>N=P ⋃ R={P1, P2, </a:t>
            </a:r>
            <a:r>
              <a:rPr lang="zh-CN" altLang="en-US" sz="2000" smtClean="0">
                <a:latin typeface="Helvetica" panose="020B0604020202020204" pitchFamily="34" charset="0"/>
              </a:rPr>
              <a:t>…</a:t>
            </a:r>
            <a:r>
              <a:rPr lang="zh-CN" altLang="en-US" sz="2000" smtClean="0">
                <a:latin typeface="楷体_GB2312" pitchFamily="1" charset="-122"/>
              </a:rPr>
              <a:t>, Pn} ⋃ {R1, R2, </a:t>
            </a:r>
            <a:r>
              <a:rPr lang="zh-CN" altLang="en-US" sz="2000" smtClean="0">
                <a:latin typeface="Helvetica" panose="020B0604020202020204" pitchFamily="34" charset="0"/>
              </a:rPr>
              <a:t>…</a:t>
            </a:r>
            <a:r>
              <a:rPr lang="zh-CN" altLang="en-US" sz="2000" smtClean="0">
                <a:latin typeface="楷体_GB2312" pitchFamily="1" charset="-122"/>
              </a:rPr>
              <a:t>, Rm}</a:t>
            </a:r>
          </a:p>
          <a:p>
            <a:pPr eaLnBrk="1" hangingPunct="1">
              <a:lnSpc>
                <a:spcPct val="110000"/>
              </a:lnSpc>
              <a:spcBef>
                <a:spcPct val="0"/>
              </a:spcBef>
            </a:pPr>
            <a:r>
              <a:rPr lang="zh-CN" altLang="en-US" sz="2000" smtClean="0">
                <a:latin typeface="楷体_GB2312" pitchFamily="1" charset="-122"/>
              </a:rPr>
              <a:t>圆圈表示一个进程</a:t>
            </a:r>
            <a:r>
              <a:rPr lang="en-US" altLang="zh-CN" sz="2000" smtClean="0">
                <a:latin typeface="楷体_GB2312" pitchFamily="1" charset="-122"/>
              </a:rPr>
              <a:t>，</a:t>
            </a:r>
            <a:r>
              <a:rPr lang="zh-CN" altLang="en-US" sz="2000" smtClean="0">
                <a:latin typeface="楷体_GB2312" pitchFamily="1" charset="-122"/>
              </a:rPr>
              <a:t>方框表示一类资源，其数目由方框中的小圆圈数表示</a:t>
            </a:r>
          </a:p>
          <a:p>
            <a:pPr eaLnBrk="1" hangingPunct="1">
              <a:lnSpc>
                <a:spcPct val="110000"/>
              </a:lnSpc>
              <a:spcBef>
                <a:spcPct val="0"/>
              </a:spcBef>
            </a:pPr>
            <a:r>
              <a:rPr lang="zh-CN" altLang="en-US" sz="2000" smtClean="0">
                <a:latin typeface="楷体_GB2312" pitchFamily="1" charset="-122"/>
              </a:rPr>
              <a:t>边E </a:t>
            </a:r>
          </a:p>
          <a:p>
            <a:pPr lvl="1" eaLnBrk="1" hangingPunct="1">
              <a:lnSpc>
                <a:spcPct val="110000"/>
              </a:lnSpc>
              <a:spcBef>
                <a:spcPct val="0"/>
              </a:spcBef>
            </a:pPr>
            <a:r>
              <a:rPr lang="zh-CN" altLang="en-US" sz="2000" smtClean="0">
                <a:latin typeface="楷体_GB2312" pitchFamily="1" charset="-122"/>
              </a:rPr>
              <a:t>请求边：</a:t>
            </a:r>
            <a:r>
              <a:rPr lang="zh-CN" altLang="en-US" sz="2000" i="1" smtClean="0">
                <a:latin typeface="楷体_GB2312" pitchFamily="1" charset="-122"/>
              </a:rPr>
              <a:t>P</a:t>
            </a:r>
            <a:r>
              <a:rPr lang="zh-CN" altLang="en-US" sz="2000" baseline="-25000" smtClean="0">
                <a:latin typeface="楷体_GB2312" pitchFamily="1" charset="-122"/>
              </a:rPr>
              <a:t>i </a:t>
            </a:r>
            <a:r>
              <a:rPr lang="zh-CN" altLang="en-US" sz="2000" smtClean="0">
                <a:latin typeface="楷体_GB2312" pitchFamily="1" charset="-122"/>
                <a:sym typeface="Symbol" panose="05050102010706020507" pitchFamily="18" charset="2"/>
              </a:rPr>
              <a:t></a:t>
            </a:r>
            <a:r>
              <a:rPr lang="zh-CN" altLang="en-US" sz="2000" baseline="-25000" smtClean="0">
                <a:latin typeface="楷体_GB2312" pitchFamily="1" charset="-122"/>
              </a:rPr>
              <a:t> </a:t>
            </a:r>
            <a:r>
              <a:rPr lang="zh-CN" altLang="en-US" sz="2000" i="1" smtClean="0">
                <a:latin typeface="楷体_GB2312" pitchFamily="1" charset="-122"/>
                <a:sym typeface="Symbol" panose="05050102010706020507" pitchFamily="18" charset="2"/>
              </a:rPr>
              <a:t>R</a:t>
            </a:r>
            <a:r>
              <a:rPr lang="zh-CN" altLang="en-US" sz="2000" i="1" baseline="-25000" smtClean="0">
                <a:latin typeface="楷体_GB2312" pitchFamily="1" charset="-122"/>
                <a:sym typeface="Symbol" panose="05050102010706020507" pitchFamily="18" charset="2"/>
              </a:rPr>
              <a:t>j ,</a:t>
            </a:r>
            <a:r>
              <a:rPr lang="zh-CN" altLang="en-US" sz="2000" smtClean="0">
                <a:latin typeface="楷体_GB2312" pitchFamily="1" charset="-122"/>
              </a:rPr>
              <a:t>即e=(</a:t>
            </a:r>
            <a:r>
              <a:rPr lang="zh-CN" altLang="en-US" sz="2000" i="1" smtClean="0">
                <a:latin typeface="楷体_GB2312" pitchFamily="1" charset="-122"/>
              </a:rPr>
              <a:t>P</a:t>
            </a:r>
            <a:r>
              <a:rPr lang="zh-CN" altLang="en-US" sz="2000" baseline="-25000" smtClean="0">
                <a:latin typeface="楷体_GB2312" pitchFamily="1" charset="-122"/>
              </a:rPr>
              <a:t>i</a:t>
            </a:r>
            <a:r>
              <a:rPr lang="zh-CN" altLang="en-US" sz="2000" i="1" baseline="-25000" smtClean="0">
                <a:latin typeface="楷体_GB2312" pitchFamily="1" charset="-122"/>
                <a:sym typeface="Symbol" panose="05050102010706020507" pitchFamily="18" charset="2"/>
              </a:rPr>
              <a:t> , </a:t>
            </a:r>
            <a:r>
              <a:rPr lang="zh-CN" altLang="en-US" sz="2000" i="1" smtClean="0">
                <a:latin typeface="楷体_GB2312" pitchFamily="1" charset="-122"/>
                <a:sym typeface="Symbol" panose="05050102010706020507" pitchFamily="18" charset="2"/>
              </a:rPr>
              <a:t>R</a:t>
            </a:r>
            <a:r>
              <a:rPr lang="zh-CN" altLang="en-US" sz="2000" i="1" baseline="-25000" smtClean="0">
                <a:latin typeface="楷体_GB2312" pitchFamily="1" charset="-122"/>
                <a:sym typeface="Symbol" panose="05050102010706020507" pitchFamily="18" charset="2"/>
              </a:rPr>
              <a:t>j </a:t>
            </a:r>
            <a:r>
              <a:rPr lang="zh-CN" altLang="en-US" sz="2000" smtClean="0">
                <a:latin typeface="楷体_GB2312" pitchFamily="1" charset="-122"/>
              </a:rPr>
              <a:t>)</a:t>
            </a:r>
          </a:p>
          <a:p>
            <a:pPr lvl="1" eaLnBrk="1" hangingPunct="1">
              <a:lnSpc>
                <a:spcPct val="110000"/>
              </a:lnSpc>
              <a:spcBef>
                <a:spcPct val="0"/>
              </a:spcBef>
            </a:pPr>
            <a:r>
              <a:rPr lang="zh-CN" altLang="en-US" sz="2000" smtClean="0">
                <a:latin typeface="楷体_GB2312" pitchFamily="1" charset="-122"/>
              </a:rPr>
              <a:t>分配边：</a:t>
            </a:r>
            <a:r>
              <a:rPr lang="zh-CN" altLang="en-US" sz="2000" i="1" smtClean="0">
                <a:latin typeface="楷体_GB2312" pitchFamily="1" charset="-122"/>
              </a:rPr>
              <a:t>P</a:t>
            </a:r>
            <a:r>
              <a:rPr lang="zh-CN" altLang="en-US" sz="2000" baseline="-25000" smtClean="0">
                <a:latin typeface="楷体_GB2312" pitchFamily="1" charset="-122"/>
              </a:rPr>
              <a:t>i     </a:t>
            </a:r>
            <a:r>
              <a:rPr lang="zh-CN" altLang="en-US" sz="2000" i="1" smtClean="0">
                <a:latin typeface="楷体_GB2312" pitchFamily="1" charset="-122"/>
                <a:sym typeface="Symbol" panose="05050102010706020507" pitchFamily="18" charset="2"/>
              </a:rPr>
              <a:t>R</a:t>
            </a:r>
            <a:r>
              <a:rPr lang="zh-CN" altLang="en-US" sz="2000" i="1" baseline="-25000" smtClean="0">
                <a:latin typeface="楷体_GB2312" pitchFamily="1" charset="-122"/>
                <a:sym typeface="Symbol" panose="05050102010706020507" pitchFamily="18" charset="2"/>
              </a:rPr>
              <a:t>j </a:t>
            </a:r>
            <a:r>
              <a:rPr lang="zh-CN" altLang="en-US" sz="2000" smtClean="0">
                <a:latin typeface="楷体_GB2312" pitchFamily="1" charset="-122"/>
              </a:rPr>
              <a:t>即e= (</a:t>
            </a:r>
            <a:r>
              <a:rPr lang="zh-CN" altLang="en-US" sz="2000" i="1" smtClean="0">
                <a:latin typeface="楷体_GB2312" pitchFamily="1" charset="-122"/>
                <a:sym typeface="Symbol" panose="05050102010706020507" pitchFamily="18" charset="2"/>
              </a:rPr>
              <a:t>R</a:t>
            </a:r>
            <a:r>
              <a:rPr lang="zh-CN" altLang="en-US" sz="2000" i="1" baseline="-25000" smtClean="0">
                <a:latin typeface="楷体_GB2312" pitchFamily="1" charset="-122"/>
                <a:sym typeface="Symbol" panose="05050102010706020507" pitchFamily="18" charset="2"/>
              </a:rPr>
              <a:t>j , </a:t>
            </a:r>
            <a:r>
              <a:rPr lang="zh-CN" altLang="en-US" sz="2000" i="1" smtClean="0">
                <a:latin typeface="楷体_GB2312" pitchFamily="1" charset="-122"/>
              </a:rPr>
              <a:t>P</a:t>
            </a:r>
            <a:r>
              <a:rPr lang="zh-CN" altLang="en-US" sz="2000" baseline="-25000" smtClean="0">
                <a:latin typeface="楷体_GB2312" pitchFamily="1" charset="-122"/>
              </a:rPr>
              <a:t>i </a:t>
            </a:r>
            <a:r>
              <a:rPr lang="zh-CN" altLang="en-US" sz="2000" smtClean="0">
                <a:latin typeface="楷体_GB2312" pitchFamily="1" charset="-122"/>
              </a:rPr>
              <a:t>)</a:t>
            </a:r>
          </a:p>
        </p:txBody>
      </p:sp>
      <p:sp>
        <p:nvSpPr>
          <p:cNvPr id="93189" name="Rectangle 5"/>
          <p:cNvSpPr>
            <a:spLocks noChangeArrowheads="1"/>
          </p:cNvSpPr>
          <p:nvPr/>
        </p:nvSpPr>
        <p:spPr bwMode="auto">
          <a:xfrm>
            <a:off x="2057400" y="3228975"/>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t>进程</a:t>
            </a:r>
          </a:p>
        </p:txBody>
      </p:sp>
      <p:sp>
        <p:nvSpPr>
          <p:cNvPr id="93190" name="Text Box 6"/>
          <p:cNvSpPr txBox="1">
            <a:spLocks noChangeArrowheads="1"/>
          </p:cNvSpPr>
          <p:nvPr/>
        </p:nvSpPr>
        <p:spPr bwMode="auto">
          <a:xfrm>
            <a:off x="2819400" y="5133975"/>
            <a:ext cx="13716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sz="1600" b="1"/>
              <a:t>有三个资源</a:t>
            </a:r>
            <a:endParaRPr lang="zh-CN" altLang="en-US"/>
          </a:p>
        </p:txBody>
      </p:sp>
      <p:sp>
        <p:nvSpPr>
          <p:cNvPr id="93191" name="Text Box 7"/>
          <p:cNvSpPr txBox="1">
            <a:spLocks noChangeArrowheads="1"/>
          </p:cNvSpPr>
          <p:nvPr/>
        </p:nvSpPr>
        <p:spPr bwMode="auto">
          <a:xfrm>
            <a:off x="0" y="2695575"/>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400" b="1"/>
              <a:t>P</a:t>
            </a:r>
            <a:r>
              <a:rPr lang="en-US" altLang="zh-CN" sz="1400" b="1" baseline="-25000"/>
              <a:t>i</a:t>
            </a:r>
            <a:r>
              <a:rPr lang="en-US" altLang="zh-CN" sz="1400" b="1"/>
              <a:t> </a:t>
            </a:r>
            <a:r>
              <a:rPr lang="zh-CN" altLang="en-US" sz="1400" b="1"/>
              <a:t>请求一个</a:t>
            </a:r>
            <a:r>
              <a:rPr lang="en-US" altLang="zh-CN" sz="1400" b="1"/>
              <a:t>R</a:t>
            </a:r>
            <a:r>
              <a:rPr lang="en-US" altLang="zh-CN" sz="1400" b="1" baseline="-25000"/>
              <a:t>j</a:t>
            </a:r>
            <a:endParaRPr lang="en-US" altLang="zh-CN" sz="1400" b="1"/>
          </a:p>
        </p:txBody>
      </p:sp>
      <p:sp>
        <p:nvSpPr>
          <p:cNvPr id="92168" name="Text Box 8"/>
          <p:cNvSpPr txBox="1">
            <a:spLocks noChangeArrowheads="1"/>
          </p:cNvSpPr>
          <p:nvPr/>
        </p:nvSpPr>
        <p:spPr bwMode="auto">
          <a:xfrm>
            <a:off x="2819400" y="27717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400" b="1"/>
              <a:t>P</a:t>
            </a:r>
            <a:r>
              <a:rPr lang="en-US" altLang="zh-CN" sz="1400" b="1" baseline="-25000"/>
              <a:t>i</a:t>
            </a:r>
            <a:r>
              <a:rPr lang="en-US" altLang="zh-CN" sz="1400" b="1"/>
              <a:t> </a:t>
            </a:r>
            <a:r>
              <a:rPr lang="zh-CN" altLang="en-US" sz="1400" b="1"/>
              <a:t>持有一个</a:t>
            </a:r>
            <a:r>
              <a:rPr lang="en-US" altLang="zh-CN" sz="1400" b="1"/>
              <a:t>R</a:t>
            </a:r>
            <a:r>
              <a:rPr lang="en-US" altLang="zh-CN" sz="1400" b="1" baseline="-25000"/>
              <a:t>j</a:t>
            </a:r>
            <a:endParaRPr lang="en-US" altLang="zh-CN" sz="1400" b="1"/>
          </a:p>
        </p:txBody>
      </p:sp>
      <p:sp>
        <p:nvSpPr>
          <p:cNvPr id="92169" name="Line 9"/>
          <p:cNvSpPr>
            <a:spLocks noChangeShapeType="1"/>
          </p:cNvSpPr>
          <p:nvPr/>
        </p:nvSpPr>
        <p:spPr bwMode="auto">
          <a:xfrm flipH="1">
            <a:off x="6227763" y="594995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4" name="Line 10"/>
          <p:cNvSpPr>
            <a:spLocks noChangeShapeType="1"/>
          </p:cNvSpPr>
          <p:nvPr/>
        </p:nvSpPr>
        <p:spPr bwMode="auto">
          <a:xfrm flipV="1">
            <a:off x="457200" y="2466975"/>
            <a:ext cx="457200" cy="7620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5" name="Line 11"/>
          <p:cNvSpPr>
            <a:spLocks noChangeShapeType="1"/>
          </p:cNvSpPr>
          <p:nvPr/>
        </p:nvSpPr>
        <p:spPr bwMode="auto">
          <a:xfrm>
            <a:off x="2895600" y="2238375"/>
            <a:ext cx="609600" cy="9906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dissolve">
                                      <p:cBhvr>
                                        <p:cTn id="7" dur="500"/>
                                        <p:tgtEl>
                                          <p:spTgt spid="9318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3189"/>
                                        </p:tgtEl>
                                        <p:attrNameLst>
                                          <p:attrName>style.visibility</p:attrName>
                                        </p:attrNameLst>
                                      </p:cBhvr>
                                      <p:to>
                                        <p:strVal val="visible"/>
                                      </p:to>
                                    </p:set>
                                    <p:animEffect transition="in" filter="dissolve">
                                      <p:cBhvr>
                                        <p:cTn id="10" dur="500"/>
                                        <p:tgtEl>
                                          <p:spTgt spid="9318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3190"/>
                                        </p:tgtEl>
                                        <p:attrNameLst>
                                          <p:attrName>style.visibility</p:attrName>
                                        </p:attrNameLst>
                                      </p:cBhvr>
                                      <p:to>
                                        <p:strVal val="visible"/>
                                      </p:to>
                                    </p:set>
                                    <p:animEffect transition="in" filter="dissolve">
                                      <p:cBhvr>
                                        <p:cTn id="13" dur="500"/>
                                        <p:tgtEl>
                                          <p:spTgt spid="9319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3191"/>
                                        </p:tgtEl>
                                        <p:attrNameLst>
                                          <p:attrName>style.visibility</p:attrName>
                                        </p:attrNameLst>
                                      </p:cBhvr>
                                      <p:to>
                                        <p:strVal val="visible"/>
                                      </p:to>
                                    </p:set>
                                    <p:animEffect transition="in" filter="dissolve">
                                      <p:cBhvr>
                                        <p:cTn id="16" dur="500"/>
                                        <p:tgtEl>
                                          <p:spTgt spid="9319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3194"/>
                                        </p:tgtEl>
                                        <p:attrNameLst>
                                          <p:attrName>style.visibility</p:attrName>
                                        </p:attrNameLst>
                                      </p:cBhvr>
                                      <p:to>
                                        <p:strVal val="visible"/>
                                      </p:to>
                                    </p:set>
                                    <p:animEffect transition="in" filter="dissolve">
                                      <p:cBhvr>
                                        <p:cTn id="19" dur="500"/>
                                        <p:tgtEl>
                                          <p:spTgt spid="9319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3195"/>
                                        </p:tgtEl>
                                        <p:attrNameLst>
                                          <p:attrName>style.visibility</p:attrName>
                                        </p:attrNameLst>
                                      </p:cBhvr>
                                      <p:to>
                                        <p:strVal val="visible"/>
                                      </p:to>
                                    </p:set>
                                    <p:animEffect transition="in" filter="dissolve">
                                      <p:cBhvr>
                                        <p:cTn id="22"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190" grpId="0"/>
      <p:bldP spid="93191" grpId="0"/>
      <p:bldP spid="93194" grpId="0" animBg="1"/>
      <p:bldP spid="9319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0" y="1484313"/>
            <a:ext cx="403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3"/>
          <p:cNvSpPr>
            <a:spLocks noGrp="1" noChangeArrowheads="1"/>
          </p:cNvSpPr>
          <p:nvPr>
            <p:ph type="title"/>
          </p:nvPr>
        </p:nvSpPr>
        <p:spPr>
          <a:xfrm>
            <a:off x="1524000" y="541338"/>
            <a:ext cx="4419600" cy="346075"/>
          </a:xfrm>
        </p:spPr>
        <p:txBody>
          <a:bodyPr/>
          <a:lstStyle/>
          <a:p>
            <a:pPr eaLnBrk="1" hangingPunct="1"/>
            <a:r>
              <a:rPr lang="zh-CN" altLang="en-US" sz="3200" smtClean="0">
                <a:latin typeface="华文隶书" panose="02010800040101010101" pitchFamily="2" charset="-122"/>
              </a:rPr>
              <a:t>资源分配图 例</a:t>
            </a:r>
          </a:p>
        </p:txBody>
      </p:sp>
      <p:sp>
        <p:nvSpPr>
          <p:cNvPr id="93188" name="Rectangle 4"/>
          <p:cNvSpPr>
            <a:spLocks noGrp="1" noChangeArrowheads="1"/>
          </p:cNvSpPr>
          <p:nvPr>
            <p:ph idx="1"/>
          </p:nvPr>
        </p:nvSpPr>
        <p:spPr>
          <a:xfrm>
            <a:off x="4343400" y="2209800"/>
            <a:ext cx="4648200" cy="2057400"/>
          </a:xfrm>
        </p:spPr>
        <p:txBody>
          <a:bodyPr/>
          <a:lstStyle/>
          <a:p>
            <a:pPr eaLnBrk="1" hangingPunct="1">
              <a:lnSpc>
                <a:spcPct val="110000"/>
              </a:lnSpc>
              <a:spcBef>
                <a:spcPct val="0"/>
              </a:spcBef>
            </a:pPr>
            <a:r>
              <a:rPr lang="zh-CN" altLang="en-US" sz="2400" smtClean="0">
                <a:latin typeface="楷体_GB2312" pitchFamily="1" charset="-122"/>
              </a:rPr>
              <a:t>进程结点子集</a:t>
            </a:r>
            <a:r>
              <a:rPr lang="zh-CN" altLang="en-US" sz="2400" i="1" smtClean="0">
                <a:latin typeface="楷体_GB2312" pitchFamily="1" charset="-122"/>
              </a:rPr>
              <a:t> </a:t>
            </a:r>
            <a:r>
              <a:rPr lang="en-US" altLang="zh-CN" sz="2400" smtClean="0">
                <a:latin typeface="楷体_GB2312" pitchFamily="1" charset="-122"/>
              </a:rPr>
              <a:t>P = {P1,P2,P3}</a:t>
            </a:r>
          </a:p>
          <a:p>
            <a:pPr eaLnBrk="1" hangingPunct="1">
              <a:lnSpc>
                <a:spcPct val="110000"/>
              </a:lnSpc>
              <a:spcBef>
                <a:spcPct val="0"/>
              </a:spcBef>
            </a:pPr>
            <a:r>
              <a:rPr lang="zh-CN" altLang="en-US" sz="2400" smtClean="0">
                <a:latin typeface="楷体_GB2312" pitchFamily="1" charset="-122"/>
              </a:rPr>
              <a:t>资源结点子集</a:t>
            </a:r>
            <a:r>
              <a:rPr lang="en-US" altLang="zh-CN" sz="2400" smtClean="0">
                <a:latin typeface="楷体_GB2312" pitchFamily="1" charset="-122"/>
              </a:rPr>
              <a:t>R = {R1,R2,R3,R4}</a:t>
            </a:r>
          </a:p>
          <a:p>
            <a:pPr eaLnBrk="1" hangingPunct="1">
              <a:lnSpc>
                <a:spcPct val="110000"/>
              </a:lnSpc>
              <a:spcBef>
                <a:spcPct val="0"/>
              </a:spcBef>
            </a:pPr>
            <a:r>
              <a:rPr lang="en-US" altLang="zh-CN" sz="2400" smtClean="0">
                <a:latin typeface="楷体_GB2312" pitchFamily="1" charset="-122"/>
              </a:rPr>
              <a:t>N=P ⋃ R={P1,P2,P3} ⋃ {R1,R2,R3, R4}={P1,P2,P3,R1,R2,R3,R4}</a:t>
            </a:r>
          </a:p>
          <a:p>
            <a:pPr eaLnBrk="1" hangingPunct="1">
              <a:lnSpc>
                <a:spcPct val="110000"/>
              </a:lnSpc>
              <a:spcBef>
                <a:spcPct val="0"/>
              </a:spcBef>
            </a:pPr>
            <a:r>
              <a:rPr lang="en-US" altLang="zh-CN" sz="2400" smtClean="0">
                <a:latin typeface="楷体_GB2312" pitchFamily="1" charset="-122"/>
              </a:rPr>
              <a:t>E={(R2,P1),(R2,P2),(P1,R1),(R1,P2),(P2,R3),(R3,P3)}</a:t>
            </a:r>
          </a:p>
        </p:txBody>
      </p:sp>
      <p:sp>
        <p:nvSpPr>
          <p:cNvPr id="94213" name="Rectangle 5"/>
          <p:cNvSpPr>
            <a:spLocks noChangeArrowheads="1"/>
          </p:cNvSpPr>
          <p:nvPr/>
        </p:nvSpPr>
        <p:spPr bwMode="auto">
          <a:xfrm>
            <a:off x="2057400" y="3084513"/>
            <a:ext cx="64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a:t>进程</a:t>
            </a:r>
          </a:p>
        </p:txBody>
      </p:sp>
      <p:sp>
        <p:nvSpPr>
          <p:cNvPr id="94214" name="Text Box 6"/>
          <p:cNvSpPr txBox="1">
            <a:spLocks noChangeArrowheads="1"/>
          </p:cNvSpPr>
          <p:nvPr/>
        </p:nvSpPr>
        <p:spPr bwMode="auto">
          <a:xfrm>
            <a:off x="2819400" y="4989513"/>
            <a:ext cx="13716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sz="1600" b="1"/>
              <a:t>有三个资源</a:t>
            </a:r>
            <a:endParaRPr lang="zh-CN" altLang="en-US"/>
          </a:p>
        </p:txBody>
      </p:sp>
      <p:sp>
        <p:nvSpPr>
          <p:cNvPr id="94215" name="Text Box 7"/>
          <p:cNvSpPr txBox="1">
            <a:spLocks noChangeArrowheads="1"/>
          </p:cNvSpPr>
          <p:nvPr/>
        </p:nvSpPr>
        <p:spPr bwMode="auto">
          <a:xfrm>
            <a:off x="0" y="2551113"/>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400" b="1"/>
              <a:t>P</a:t>
            </a:r>
            <a:r>
              <a:rPr lang="en-US" altLang="zh-CN" sz="1400" b="1" baseline="-25000"/>
              <a:t>i</a:t>
            </a:r>
            <a:r>
              <a:rPr lang="en-US" altLang="zh-CN" sz="1400" b="1"/>
              <a:t> </a:t>
            </a:r>
            <a:r>
              <a:rPr lang="zh-CN" altLang="en-US" sz="1400" b="1"/>
              <a:t>请求一个</a:t>
            </a:r>
            <a:r>
              <a:rPr lang="en-US" altLang="zh-CN" sz="1400" b="1"/>
              <a:t>R</a:t>
            </a:r>
            <a:r>
              <a:rPr lang="en-US" altLang="zh-CN" sz="1400" b="1" baseline="-25000"/>
              <a:t>j</a:t>
            </a:r>
            <a:endParaRPr lang="en-US" altLang="zh-CN" sz="1400" b="1"/>
          </a:p>
        </p:txBody>
      </p:sp>
      <p:sp>
        <p:nvSpPr>
          <p:cNvPr id="94216" name="Text Box 8"/>
          <p:cNvSpPr txBox="1">
            <a:spLocks noChangeArrowheads="1"/>
          </p:cNvSpPr>
          <p:nvPr/>
        </p:nvSpPr>
        <p:spPr bwMode="auto">
          <a:xfrm>
            <a:off x="2819400" y="27082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400" b="1"/>
              <a:t>P</a:t>
            </a:r>
            <a:r>
              <a:rPr lang="en-US" altLang="zh-CN" sz="1400" b="1" baseline="-25000"/>
              <a:t>i</a:t>
            </a:r>
            <a:r>
              <a:rPr lang="en-US" altLang="zh-CN" sz="1400" b="1"/>
              <a:t> </a:t>
            </a:r>
            <a:r>
              <a:rPr lang="zh-CN" altLang="en-US" sz="1400" b="1"/>
              <a:t>持有一个</a:t>
            </a:r>
            <a:r>
              <a:rPr lang="en-US" altLang="zh-CN" sz="1400" b="1"/>
              <a:t>R</a:t>
            </a:r>
            <a:r>
              <a:rPr lang="en-US" altLang="zh-CN" sz="1400" b="1" baseline="-25000"/>
              <a:t>j</a:t>
            </a:r>
            <a:endParaRPr lang="en-US" altLang="zh-CN" sz="1400" b="1"/>
          </a:p>
        </p:txBody>
      </p:sp>
      <p:sp>
        <p:nvSpPr>
          <p:cNvPr id="94217" name="Line 9"/>
          <p:cNvSpPr>
            <a:spLocks noChangeShapeType="1"/>
          </p:cNvSpPr>
          <p:nvPr/>
        </p:nvSpPr>
        <p:spPr bwMode="auto">
          <a:xfrm flipV="1">
            <a:off x="457200" y="2322513"/>
            <a:ext cx="457200" cy="7620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18" name="Line 10"/>
          <p:cNvSpPr>
            <a:spLocks noChangeShapeType="1"/>
          </p:cNvSpPr>
          <p:nvPr/>
        </p:nvSpPr>
        <p:spPr bwMode="auto">
          <a:xfrm>
            <a:off x="2895600" y="2093913"/>
            <a:ext cx="609600" cy="9906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dissolve">
                                      <p:cBhvr>
                                        <p:cTn id="7" dur="500"/>
                                        <p:tgtEl>
                                          <p:spTgt spid="942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4213"/>
                                        </p:tgtEl>
                                        <p:attrNameLst>
                                          <p:attrName>style.visibility</p:attrName>
                                        </p:attrNameLst>
                                      </p:cBhvr>
                                      <p:to>
                                        <p:strVal val="visible"/>
                                      </p:to>
                                    </p:set>
                                    <p:animEffect transition="in" filter="dissolve">
                                      <p:cBhvr>
                                        <p:cTn id="10" dur="500"/>
                                        <p:tgtEl>
                                          <p:spTgt spid="942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4214"/>
                                        </p:tgtEl>
                                        <p:attrNameLst>
                                          <p:attrName>style.visibility</p:attrName>
                                        </p:attrNameLst>
                                      </p:cBhvr>
                                      <p:to>
                                        <p:strVal val="visible"/>
                                      </p:to>
                                    </p:set>
                                    <p:animEffect transition="in" filter="dissolve">
                                      <p:cBhvr>
                                        <p:cTn id="13" dur="500"/>
                                        <p:tgtEl>
                                          <p:spTgt spid="942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4215"/>
                                        </p:tgtEl>
                                        <p:attrNameLst>
                                          <p:attrName>style.visibility</p:attrName>
                                        </p:attrNameLst>
                                      </p:cBhvr>
                                      <p:to>
                                        <p:strVal val="visible"/>
                                      </p:to>
                                    </p:set>
                                    <p:animEffect transition="in" filter="dissolve">
                                      <p:cBhvr>
                                        <p:cTn id="16" dur="500"/>
                                        <p:tgtEl>
                                          <p:spTgt spid="942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4216"/>
                                        </p:tgtEl>
                                        <p:attrNameLst>
                                          <p:attrName>style.visibility</p:attrName>
                                        </p:attrNameLst>
                                      </p:cBhvr>
                                      <p:to>
                                        <p:strVal val="visible"/>
                                      </p:to>
                                    </p:set>
                                    <p:animEffect transition="in" filter="dissolve">
                                      <p:cBhvr>
                                        <p:cTn id="19" dur="500"/>
                                        <p:tgtEl>
                                          <p:spTgt spid="9421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4217"/>
                                        </p:tgtEl>
                                        <p:attrNameLst>
                                          <p:attrName>style.visibility</p:attrName>
                                        </p:attrNameLst>
                                      </p:cBhvr>
                                      <p:to>
                                        <p:strVal val="visible"/>
                                      </p:to>
                                    </p:set>
                                    <p:animEffect transition="in" filter="dissolve">
                                      <p:cBhvr>
                                        <p:cTn id="22" dur="500"/>
                                        <p:tgtEl>
                                          <p:spTgt spid="9421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4218"/>
                                        </p:tgtEl>
                                        <p:attrNameLst>
                                          <p:attrName>style.visibility</p:attrName>
                                        </p:attrNameLst>
                                      </p:cBhvr>
                                      <p:to>
                                        <p:strVal val="visible"/>
                                      </p:to>
                                    </p:set>
                                    <p:animEffect transition="in" filter="dissolve">
                                      <p:cBhvr>
                                        <p:cTn id="25" dur="500"/>
                                        <p:tgtEl>
                                          <p:spTgt spid="94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4" grpId="0"/>
      <p:bldP spid="94215" grpId="0"/>
      <p:bldP spid="94216" grpId="0"/>
      <p:bldP spid="94217" grpId="0" animBg="1"/>
      <p:bldP spid="942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z="3200" smtClean="0"/>
              <a:t>资源分配图   例</a:t>
            </a:r>
          </a:p>
        </p:txBody>
      </p:sp>
      <p:sp>
        <p:nvSpPr>
          <p:cNvPr id="94211" name="Rectangle 3"/>
          <p:cNvSpPr>
            <a:spLocks noGrp="1" noChangeArrowheads="1"/>
          </p:cNvSpPr>
          <p:nvPr>
            <p:ph idx="1"/>
          </p:nvPr>
        </p:nvSpPr>
        <p:spPr>
          <a:xfrm>
            <a:off x="684213" y="1268413"/>
            <a:ext cx="7772400" cy="1944687"/>
          </a:xfrm>
        </p:spPr>
        <p:txBody>
          <a:bodyPr/>
          <a:lstStyle/>
          <a:p>
            <a:pPr eaLnBrk="1" hangingPunct="1">
              <a:lnSpc>
                <a:spcPct val="110000"/>
              </a:lnSpc>
            </a:pPr>
            <a:r>
              <a:rPr lang="zh-CN" altLang="en-US" sz="2400" smtClean="0"/>
              <a:t>设进程集</a:t>
            </a:r>
            <a:r>
              <a:rPr lang="en-US" altLang="zh-CN" sz="2400" smtClean="0"/>
              <a:t>P</a:t>
            </a:r>
            <a:r>
              <a:rPr lang="zh-CN" altLang="en-US" sz="2400" smtClean="0"/>
              <a:t>、资源类集</a:t>
            </a:r>
            <a:r>
              <a:rPr lang="en-US" altLang="zh-CN" sz="2400" smtClean="0"/>
              <a:t>R</a:t>
            </a:r>
            <a:r>
              <a:rPr lang="zh-CN" altLang="en-US" sz="2400" smtClean="0"/>
              <a:t>及边集</a:t>
            </a:r>
            <a:r>
              <a:rPr lang="en-US" altLang="zh-CN" sz="2400" smtClean="0"/>
              <a:t>E</a:t>
            </a:r>
            <a:r>
              <a:rPr lang="zh-CN" altLang="en-US" sz="2400" smtClean="0"/>
              <a:t>如下：</a:t>
            </a:r>
          </a:p>
          <a:p>
            <a:pPr eaLnBrk="1" hangingPunct="1">
              <a:lnSpc>
                <a:spcPct val="110000"/>
              </a:lnSpc>
              <a:buFont typeface="Arial" panose="020B0604020202020204" pitchFamily="34" charset="0"/>
              <a:buNone/>
            </a:pPr>
            <a:r>
              <a:rPr lang="zh-CN" altLang="en-US" sz="2400" smtClean="0"/>
              <a:t>      </a:t>
            </a:r>
            <a:r>
              <a:rPr lang="en-US" altLang="zh-CN" sz="2400" smtClean="0"/>
              <a:t>P={p1</a:t>
            </a:r>
            <a:r>
              <a:rPr lang="zh-CN" altLang="en-US" sz="2400" smtClean="0"/>
              <a:t>，</a:t>
            </a:r>
            <a:r>
              <a:rPr lang="en-US" altLang="zh-CN" sz="2400" smtClean="0"/>
              <a:t>p2</a:t>
            </a:r>
            <a:r>
              <a:rPr lang="zh-CN" altLang="en-US" sz="2400" smtClean="0"/>
              <a:t>，</a:t>
            </a:r>
            <a:r>
              <a:rPr lang="en-US" altLang="zh-CN" sz="2400" smtClean="0"/>
              <a:t>p3}</a:t>
            </a:r>
          </a:p>
          <a:p>
            <a:pPr eaLnBrk="1" hangingPunct="1">
              <a:lnSpc>
                <a:spcPct val="110000"/>
              </a:lnSpc>
              <a:buFont typeface="Arial" panose="020B0604020202020204" pitchFamily="34" charset="0"/>
              <a:buNone/>
            </a:pPr>
            <a:r>
              <a:rPr lang="en-US" altLang="zh-CN" sz="2400" smtClean="0"/>
              <a:t>      R={r1(1),r2(2),r3(1),r4(3)}</a:t>
            </a:r>
          </a:p>
          <a:p>
            <a:pPr eaLnBrk="1" hangingPunct="1">
              <a:lnSpc>
                <a:spcPct val="110000"/>
              </a:lnSpc>
              <a:buFont typeface="Arial" panose="020B0604020202020204" pitchFamily="34" charset="0"/>
              <a:buNone/>
            </a:pPr>
            <a:r>
              <a:rPr lang="en-US" altLang="zh-CN" sz="2400" smtClean="0"/>
              <a:t>      E={(r1,p2), (r2,p2), (r2,p1), (r3,p3), (p1,r1), (p2,r3), (r4,p3)}</a:t>
            </a:r>
          </a:p>
          <a:p>
            <a:pPr eaLnBrk="1" hangingPunct="1">
              <a:lnSpc>
                <a:spcPct val="110000"/>
              </a:lnSpc>
              <a:buFont typeface="Arial" panose="020B0604020202020204" pitchFamily="34" charset="0"/>
              <a:buNone/>
            </a:pPr>
            <a:r>
              <a:rPr lang="en-US" altLang="zh-CN" sz="2400" smtClean="0"/>
              <a:t>    </a:t>
            </a:r>
            <a:r>
              <a:rPr lang="zh-CN" altLang="en-US" sz="2400" smtClean="0"/>
              <a:t>对应的资源分配图：</a:t>
            </a:r>
          </a:p>
        </p:txBody>
      </p:sp>
      <p:grpSp>
        <p:nvGrpSpPr>
          <p:cNvPr id="2" name="Group 4"/>
          <p:cNvGrpSpPr>
            <a:grpSpLocks/>
          </p:cNvGrpSpPr>
          <p:nvPr/>
        </p:nvGrpSpPr>
        <p:grpSpPr bwMode="auto">
          <a:xfrm>
            <a:off x="4284663" y="3429000"/>
            <a:ext cx="3887787" cy="2576513"/>
            <a:chOff x="0" y="0"/>
            <a:chExt cx="2064" cy="1623"/>
          </a:xfrm>
        </p:grpSpPr>
        <p:sp>
          <p:nvSpPr>
            <p:cNvPr id="94214" name="Oval 5"/>
            <p:cNvSpPr>
              <a:spLocks noChangeArrowheads="1"/>
            </p:cNvSpPr>
            <p:nvPr/>
          </p:nvSpPr>
          <p:spPr bwMode="auto">
            <a:xfrm>
              <a:off x="816"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t>p2</a:t>
              </a:r>
            </a:p>
          </p:txBody>
        </p:sp>
        <p:grpSp>
          <p:nvGrpSpPr>
            <p:cNvPr id="94215" name="Group 6"/>
            <p:cNvGrpSpPr>
              <a:grpSpLocks/>
            </p:cNvGrpSpPr>
            <p:nvPr/>
          </p:nvGrpSpPr>
          <p:grpSpPr bwMode="auto">
            <a:xfrm>
              <a:off x="0" y="0"/>
              <a:ext cx="2064" cy="1623"/>
              <a:chOff x="0" y="0"/>
              <a:chExt cx="2064" cy="1623"/>
            </a:xfrm>
          </p:grpSpPr>
          <p:sp>
            <p:nvSpPr>
              <p:cNvPr id="94216" name="Oval 7"/>
              <p:cNvSpPr>
                <a:spLocks noChangeArrowheads="1"/>
              </p:cNvSpPr>
              <p:nvPr/>
            </p:nvSpPr>
            <p:spPr bwMode="auto">
              <a:xfrm>
                <a:off x="0"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t>p1</a:t>
                </a:r>
              </a:p>
            </p:txBody>
          </p:sp>
          <p:sp>
            <p:nvSpPr>
              <p:cNvPr id="94217" name="Oval 8"/>
              <p:cNvSpPr>
                <a:spLocks noChangeArrowheads="1"/>
              </p:cNvSpPr>
              <p:nvPr/>
            </p:nvSpPr>
            <p:spPr bwMode="auto">
              <a:xfrm>
                <a:off x="1776"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t>p3</a:t>
                </a:r>
              </a:p>
            </p:txBody>
          </p:sp>
          <p:sp>
            <p:nvSpPr>
              <p:cNvPr id="94218" name="Rectangle 9"/>
              <p:cNvSpPr>
                <a:spLocks noChangeArrowheads="1"/>
              </p:cNvSpPr>
              <p:nvPr/>
            </p:nvSpPr>
            <p:spPr bwMode="auto">
              <a:xfrm>
                <a:off x="336" y="4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b="1">
                    <a:latin typeface="幼圆" panose="02010509060101010101" pitchFamily="49" charset="-122"/>
                    <a:ea typeface="幼圆" panose="02010509060101010101" pitchFamily="49" charset="-122"/>
                  </a:rPr>
                  <a:t>.</a:t>
                </a:r>
              </a:p>
            </p:txBody>
          </p:sp>
          <p:sp>
            <p:nvSpPr>
              <p:cNvPr id="94219" name="Rectangle 10"/>
              <p:cNvSpPr>
                <a:spLocks noChangeArrowheads="1"/>
              </p:cNvSpPr>
              <p:nvPr/>
            </p:nvSpPr>
            <p:spPr bwMode="auto">
              <a:xfrm>
                <a:off x="1392" y="4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b="1">
                    <a:latin typeface="幼圆" panose="02010509060101010101" pitchFamily="49" charset="-122"/>
                    <a:ea typeface="幼圆" panose="02010509060101010101" pitchFamily="49" charset="-122"/>
                  </a:rPr>
                  <a:t>.</a:t>
                </a:r>
              </a:p>
            </p:txBody>
          </p:sp>
          <p:sp>
            <p:nvSpPr>
              <p:cNvPr id="94220" name="Rectangle 11"/>
              <p:cNvSpPr>
                <a:spLocks noChangeArrowheads="1"/>
              </p:cNvSpPr>
              <p:nvPr/>
            </p:nvSpPr>
            <p:spPr bwMode="auto">
              <a:xfrm>
                <a:off x="240" y="1056"/>
                <a:ext cx="43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b="1">
                    <a:latin typeface="幼圆" panose="02010509060101010101" pitchFamily="49" charset="-122"/>
                    <a:ea typeface="幼圆" panose="02010509060101010101" pitchFamily="49" charset="-122"/>
                  </a:rPr>
                  <a:t>. .</a:t>
                </a:r>
              </a:p>
            </p:txBody>
          </p:sp>
          <p:sp>
            <p:nvSpPr>
              <p:cNvPr id="94221" name="Rectangle 12"/>
              <p:cNvSpPr>
                <a:spLocks noChangeArrowheads="1"/>
              </p:cNvSpPr>
              <p:nvPr/>
            </p:nvSpPr>
            <p:spPr bwMode="auto">
              <a:xfrm>
                <a:off x="1296" y="1008"/>
                <a:ext cx="67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b="1">
                    <a:latin typeface="幼圆" panose="02010509060101010101" pitchFamily="49" charset="-122"/>
                    <a:ea typeface="幼圆" panose="02010509060101010101" pitchFamily="49" charset="-122"/>
                  </a:rPr>
                  <a:t>. . .</a:t>
                </a:r>
              </a:p>
            </p:txBody>
          </p:sp>
          <p:sp>
            <p:nvSpPr>
              <p:cNvPr id="94222" name="Text Box 13"/>
              <p:cNvSpPr txBox="1">
                <a:spLocks noChangeArrowheads="1"/>
              </p:cNvSpPr>
              <p:nvPr/>
            </p:nvSpPr>
            <p:spPr bwMode="auto">
              <a:xfrm>
                <a:off x="48" y="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t>r1</a:t>
                </a:r>
              </a:p>
            </p:txBody>
          </p:sp>
          <p:sp>
            <p:nvSpPr>
              <p:cNvPr id="94223" name="Text Box 14"/>
              <p:cNvSpPr txBox="1">
                <a:spLocks noChangeArrowheads="1"/>
              </p:cNvSpPr>
              <p:nvPr/>
            </p:nvSpPr>
            <p:spPr bwMode="auto">
              <a:xfrm>
                <a:off x="1776" y="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t>r3</a:t>
                </a:r>
              </a:p>
            </p:txBody>
          </p:sp>
          <p:sp>
            <p:nvSpPr>
              <p:cNvPr id="94224" name="Text Box 15"/>
              <p:cNvSpPr txBox="1">
                <a:spLocks noChangeArrowheads="1"/>
              </p:cNvSpPr>
              <p:nvPr/>
            </p:nvSpPr>
            <p:spPr bwMode="auto">
              <a:xfrm>
                <a:off x="336" y="139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t>r2</a:t>
                </a:r>
              </a:p>
            </p:txBody>
          </p:sp>
          <p:sp>
            <p:nvSpPr>
              <p:cNvPr id="94225" name="Text Box 16"/>
              <p:cNvSpPr txBox="1">
                <a:spLocks noChangeArrowheads="1"/>
              </p:cNvSpPr>
              <p:nvPr/>
            </p:nvSpPr>
            <p:spPr bwMode="auto">
              <a:xfrm>
                <a:off x="1584"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t>r4</a:t>
                </a:r>
              </a:p>
            </p:txBody>
          </p:sp>
          <p:sp>
            <p:nvSpPr>
              <p:cNvPr id="94226" name="Line 17"/>
              <p:cNvSpPr>
                <a:spLocks noChangeShapeType="1"/>
              </p:cNvSpPr>
              <p:nvPr/>
            </p:nvSpPr>
            <p:spPr bwMode="auto">
              <a:xfrm>
                <a:off x="480" y="240"/>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27" name="Line 18"/>
              <p:cNvSpPr>
                <a:spLocks noChangeShapeType="1"/>
              </p:cNvSpPr>
              <p:nvPr/>
            </p:nvSpPr>
            <p:spPr bwMode="auto">
              <a:xfrm flipV="1">
                <a:off x="528" y="672"/>
                <a:ext cx="33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28" name="Line 19"/>
              <p:cNvSpPr>
                <a:spLocks noChangeShapeType="1"/>
              </p:cNvSpPr>
              <p:nvPr/>
            </p:nvSpPr>
            <p:spPr bwMode="auto">
              <a:xfrm flipH="1" flipV="1">
                <a:off x="144" y="720"/>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29" name="Line 20"/>
              <p:cNvSpPr>
                <a:spLocks noChangeShapeType="1"/>
              </p:cNvSpPr>
              <p:nvPr/>
            </p:nvSpPr>
            <p:spPr bwMode="auto">
              <a:xfrm>
                <a:off x="1584" y="240"/>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30" name="Line 21"/>
              <p:cNvSpPr>
                <a:spLocks noChangeShapeType="1"/>
              </p:cNvSpPr>
              <p:nvPr/>
            </p:nvSpPr>
            <p:spPr bwMode="auto">
              <a:xfrm flipV="1">
                <a:off x="192" y="288"/>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31" name="Line 22"/>
              <p:cNvSpPr>
                <a:spLocks noChangeShapeType="1"/>
              </p:cNvSpPr>
              <p:nvPr/>
            </p:nvSpPr>
            <p:spPr bwMode="auto">
              <a:xfrm flipV="1">
                <a:off x="1056" y="240"/>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32" name="Line 23"/>
              <p:cNvSpPr>
                <a:spLocks noChangeShapeType="1"/>
              </p:cNvSpPr>
              <p:nvPr/>
            </p:nvSpPr>
            <p:spPr bwMode="auto">
              <a:xfrm flipV="1">
                <a:off x="1776" y="720"/>
                <a:ext cx="9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95256" name="Text Box 24"/>
          <p:cNvSpPr txBox="1">
            <a:spLocks noChangeArrowheads="1"/>
          </p:cNvSpPr>
          <p:nvPr/>
        </p:nvSpPr>
        <p:spPr bwMode="auto">
          <a:xfrm>
            <a:off x="971550" y="5445125"/>
            <a:ext cx="338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solidFill>
                  <a:schemeClr val="tx2"/>
                </a:solidFill>
              </a:rPr>
              <a:t>无环路，故不存在死锁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256"/>
                                        </p:tgtEl>
                                        <p:attrNameLst>
                                          <p:attrName>style.visibility</p:attrName>
                                        </p:attrNameLst>
                                      </p:cBhvr>
                                      <p:to>
                                        <p:strVal val="visible"/>
                                      </p:to>
                                    </p:set>
                                    <p:animEffect transition="in" filter="dissolve">
                                      <p:cBhvr>
                                        <p:cTn id="12" dur="500"/>
                                        <p:tgtEl>
                                          <p:spTgt spid="95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180975" y="1412875"/>
            <a:ext cx="8783638" cy="4800600"/>
          </a:xfrm>
        </p:spPr>
        <p:txBody>
          <a:bodyPr/>
          <a:lstStyle/>
          <a:p>
            <a:pPr eaLnBrk="1" hangingPunct="1">
              <a:lnSpc>
                <a:spcPct val="115000"/>
              </a:lnSpc>
              <a:spcBef>
                <a:spcPct val="0"/>
              </a:spcBef>
              <a:buFont typeface="Arial" panose="020B0604020202020204" pitchFamily="34" charset="0"/>
              <a:buNone/>
            </a:pPr>
            <a:r>
              <a:rPr lang="zh-CN" altLang="en-US" smtClean="0"/>
              <a:t>    </a:t>
            </a:r>
            <a:r>
              <a:rPr lang="zh-CN" altLang="en-US" smtClean="0">
                <a:solidFill>
                  <a:schemeClr val="folHlink"/>
                </a:solidFill>
              </a:rPr>
              <a:t>根据资源本身的性质</a:t>
            </a:r>
          </a:p>
          <a:p>
            <a:pPr lvl="2" eaLnBrk="1" hangingPunct="1">
              <a:lnSpc>
                <a:spcPct val="115000"/>
              </a:lnSpc>
              <a:spcBef>
                <a:spcPct val="0"/>
              </a:spcBef>
            </a:pPr>
            <a:r>
              <a:rPr lang="zh-CN" altLang="en-US" smtClean="0"/>
              <a:t>可剥夺资源：如主存、CPU</a:t>
            </a:r>
          </a:p>
          <a:p>
            <a:pPr lvl="2" eaLnBrk="1" hangingPunct="1">
              <a:lnSpc>
                <a:spcPct val="115000"/>
              </a:lnSpc>
              <a:spcBef>
                <a:spcPct val="0"/>
              </a:spcBef>
            </a:pPr>
            <a:r>
              <a:rPr lang="zh-CN" altLang="en-US" smtClean="0"/>
              <a:t>不可剥夺资源：如读卡机、打印机等</a:t>
            </a:r>
          </a:p>
          <a:p>
            <a:pPr lvl="1" eaLnBrk="1" hangingPunct="1">
              <a:lnSpc>
                <a:spcPct val="115000"/>
              </a:lnSpc>
              <a:spcBef>
                <a:spcPct val="0"/>
              </a:spcBef>
              <a:buFont typeface="Wingdings" panose="05000000000000000000" pitchFamily="2" charset="2"/>
              <a:buNone/>
            </a:pPr>
            <a:r>
              <a:rPr lang="zh-CN" altLang="en-US" smtClean="0">
                <a:solidFill>
                  <a:schemeClr val="folHlink"/>
                </a:solidFill>
              </a:rPr>
              <a:t>根据资源使用期限</a:t>
            </a:r>
          </a:p>
          <a:p>
            <a:pPr lvl="2" eaLnBrk="1" hangingPunct="1">
              <a:lnSpc>
                <a:spcPct val="115000"/>
              </a:lnSpc>
              <a:spcBef>
                <a:spcPct val="0"/>
              </a:spcBef>
            </a:pPr>
            <a:r>
              <a:rPr lang="zh-CN" altLang="en-US" smtClean="0"/>
              <a:t>永久性资源：可再次使用，如所有硬件。</a:t>
            </a:r>
          </a:p>
          <a:p>
            <a:pPr lvl="2" eaLnBrk="1" hangingPunct="1">
              <a:lnSpc>
                <a:spcPct val="115000"/>
              </a:lnSpc>
              <a:spcBef>
                <a:spcPct val="0"/>
              </a:spcBef>
            </a:pPr>
            <a:r>
              <a:rPr lang="zh-CN" altLang="en-US" smtClean="0"/>
              <a:t>临时性资源：消耗性的资源，只可使用一次，如消息、信号和缓冲区内的数据</a:t>
            </a:r>
          </a:p>
        </p:txBody>
      </p:sp>
      <p:sp>
        <p:nvSpPr>
          <p:cNvPr id="67587" name="Rectangle 5"/>
          <p:cNvSpPr>
            <a:spLocks noChangeArrowheads="1"/>
          </p:cNvSpPr>
          <p:nvPr/>
        </p:nvSpPr>
        <p:spPr bwMode="auto">
          <a:xfrm>
            <a:off x="1403350" y="392113"/>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600" b="1">
                <a:solidFill>
                  <a:schemeClr val="tx2"/>
                </a:solidFill>
              </a:rPr>
              <a:t>资源分类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6563">
                                            <p:txEl>
                                              <p:pRg st="0" end="0"/>
                                            </p:txEl>
                                          </p:spTgt>
                                        </p:tgtEl>
                                        <p:attrNameLst>
                                          <p:attrName>style.visibility</p:attrName>
                                        </p:attrNameLst>
                                      </p:cBhvr>
                                      <p:to>
                                        <p:strVal val="visible"/>
                                      </p:to>
                                    </p:set>
                                    <p:anim calcmode="discrete" valueType="clr">
                                      <p:cBhvr override="childStyle">
                                        <p:cTn id="7" dur="80"/>
                                        <p:tgtEl>
                                          <p:spTgt spid="665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656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656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6563">
                                            <p:txEl>
                                              <p:pRg st="1" end="1"/>
                                            </p:txEl>
                                          </p:spTgt>
                                        </p:tgtEl>
                                        <p:attrNameLst>
                                          <p:attrName>style.visibility</p:attrName>
                                        </p:attrNameLst>
                                      </p:cBhvr>
                                      <p:to>
                                        <p:strVal val="visible"/>
                                      </p:to>
                                    </p:set>
                                    <p:anim calcmode="discrete" valueType="clr">
                                      <p:cBhvr override="childStyle">
                                        <p:cTn id="14" dur="80"/>
                                        <p:tgtEl>
                                          <p:spTgt spid="6656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656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656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6563">
                                            <p:txEl>
                                              <p:pRg st="2" end="2"/>
                                            </p:txEl>
                                          </p:spTgt>
                                        </p:tgtEl>
                                        <p:attrNameLst>
                                          <p:attrName>style.visibility</p:attrName>
                                        </p:attrNameLst>
                                      </p:cBhvr>
                                      <p:to>
                                        <p:strVal val="visible"/>
                                      </p:to>
                                    </p:set>
                                    <p:anim calcmode="discrete" valueType="clr">
                                      <p:cBhvr override="childStyle">
                                        <p:cTn id="21" dur="80"/>
                                        <p:tgtEl>
                                          <p:spTgt spid="6656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656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656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6563">
                                            <p:txEl>
                                              <p:pRg st="3" end="3"/>
                                            </p:txEl>
                                          </p:spTgt>
                                        </p:tgtEl>
                                        <p:attrNameLst>
                                          <p:attrName>style.visibility</p:attrName>
                                        </p:attrNameLst>
                                      </p:cBhvr>
                                      <p:to>
                                        <p:strVal val="visible"/>
                                      </p:to>
                                    </p:set>
                                    <p:anim calcmode="discrete" valueType="clr">
                                      <p:cBhvr override="childStyle">
                                        <p:cTn id="28" dur="80"/>
                                        <p:tgtEl>
                                          <p:spTgt spid="6656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656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656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6563">
                                            <p:txEl>
                                              <p:pRg st="4" end="4"/>
                                            </p:txEl>
                                          </p:spTgt>
                                        </p:tgtEl>
                                        <p:attrNameLst>
                                          <p:attrName>style.visibility</p:attrName>
                                        </p:attrNameLst>
                                      </p:cBhvr>
                                      <p:to>
                                        <p:strVal val="visible"/>
                                      </p:to>
                                    </p:set>
                                    <p:anim calcmode="discrete" valueType="clr">
                                      <p:cBhvr override="childStyle">
                                        <p:cTn id="35" dur="80"/>
                                        <p:tgtEl>
                                          <p:spTgt spid="6656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656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66563">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66563">
                                            <p:txEl>
                                              <p:pRg st="5" end="5"/>
                                            </p:txEl>
                                          </p:spTgt>
                                        </p:tgtEl>
                                        <p:attrNameLst>
                                          <p:attrName>style.visibility</p:attrName>
                                        </p:attrNameLst>
                                      </p:cBhvr>
                                      <p:to>
                                        <p:strVal val="visible"/>
                                      </p:to>
                                    </p:set>
                                    <p:anim calcmode="discrete" valueType="clr">
                                      <p:cBhvr override="childStyle">
                                        <p:cTn id="42" dur="80"/>
                                        <p:tgtEl>
                                          <p:spTgt spid="6656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656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6656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219200" y="1371600"/>
            <a:ext cx="4038600" cy="457200"/>
          </a:xfrm>
        </p:spPr>
        <p:txBody>
          <a:bodyPr/>
          <a:lstStyle/>
          <a:p>
            <a:pPr eaLnBrk="1" hangingPunct="1"/>
            <a:r>
              <a:rPr lang="zh-CN" altLang="en-US" sz="2000" smtClean="0">
                <a:latin typeface="华文隶书" panose="02010800040101010101" pitchFamily="2" charset="-122"/>
              </a:rPr>
              <a:t>有环路且有死锁的资源分配图</a:t>
            </a:r>
          </a:p>
        </p:txBody>
      </p:sp>
      <p:grpSp>
        <p:nvGrpSpPr>
          <p:cNvPr id="95235" name="Group 3"/>
          <p:cNvGrpSpPr>
            <a:grpSpLocks/>
          </p:cNvGrpSpPr>
          <p:nvPr/>
        </p:nvGrpSpPr>
        <p:grpSpPr bwMode="auto">
          <a:xfrm>
            <a:off x="1066800" y="1905000"/>
            <a:ext cx="2895600" cy="3568700"/>
            <a:chOff x="0" y="0"/>
            <a:chExt cx="3360" cy="3208"/>
          </a:xfrm>
        </p:grpSpPr>
        <p:pic>
          <p:nvPicPr>
            <p:cNvPr id="95240" name="Picture 4"/>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0" y="0"/>
              <a:ext cx="3360" cy="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1" name="Line 5"/>
            <p:cNvSpPr>
              <a:spLocks noChangeShapeType="1"/>
            </p:cNvSpPr>
            <p:nvPr/>
          </p:nvSpPr>
          <p:spPr bwMode="auto">
            <a:xfrm flipV="1">
              <a:off x="2400" y="1432"/>
              <a:ext cx="624" cy="86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9523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19093" t="700" r="19093" b="700"/>
          <a:stretch>
            <a:fillRect/>
          </a:stretch>
        </p:blipFill>
        <p:spPr bwMode="auto">
          <a:xfrm>
            <a:off x="5410200" y="1905000"/>
            <a:ext cx="29241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7"/>
          <p:cNvSpPr>
            <a:spLocks noChangeArrowheads="1"/>
          </p:cNvSpPr>
          <p:nvPr/>
        </p:nvSpPr>
        <p:spPr bwMode="auto">
          <a:xfrm>
            <a:off x="5105400" y="1295400"/>
            <a:ext cx="385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chemeClr val="tx2"/>
                </a:solidFill>
                <a:latin typeface="楷体_GB2312" pitchFamily="1" charset="-122"/>
                <a:ea typeface="楷体_GB2312" pitchFamily="1" charset="-122"/>
              </a:rPr>
              <a:t>有环路但没有死锁的资源分配图</a:t>
            </a:r>
          </a:p>
        </p:txBody>
      </p:sp>
      <p:sp>
        <p:nvSpPr>
          <p:cNvPr id="96264" name="Rectangle 8"/>
          <p:cNvSpPr>
            <a:spLocks noChangeArrowheads="1"/>
          </p:cNvSpPr>
          <p:nvPr/>
        </p:nvSpPr>
        <p:spPr bwMode="auto">
          <a:xfrm>
            <a:off x="323850" y="5373688"/>
            <a:ext cx="84978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Font typeface="Wingdings" panose="05000000000000000000" pitchFamily="2" charset="2"/>
              <a:buChar char="u"/>
            </a:pPr>
            <a:r>
              <a:rPr lang="zh-CN" altLang="en-US" b="1">
                <a:solidFill>
                  <a:schemeClr val="tx2"/>
                </a:solidFill>
                <a:latin typeface="幼圆" panose="02010509060101010101" pitchFamily="49" charset="-122"/>
                <a:ea typeface="幼圆" panose="02010509060101010101" pitchFamily="49" charset="-122"/>
              </a:rPr>
              <a:t>重要结论：</a:t>
            </a:r>
            <a:r>
              <a:rPr lang="zh-CN" altLang="en-US" b="1">
                <a:ea typeface="楷体_GB2312" pitchFamily="1" charset="-122"/>
              </a:rPr>
              <a:t>如果资源分配图中不存在环路，则系统中不存在死锁；反之若存在环路，则不一定存在死锁。</a:t>
            </a:r>
          </a:p>
        </p:txBody>
      </p:sp>
      <p:sp>
        <p:nvSpPr>
          <p:cNvPr id="95239" name="Rectangle 9"/>
          <p:cNvSpPr>
            <a:spLocks noChangeArrowheads="1"/>
          </p:cNvSpPr>
          <p:nvPr/>
        </p:nvSpPr>
        <p:spPr bwMode="auto">
          <a:xfrm>
            <a:off x="1150938" y="260350"/>
            <a:ext cx="779303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Times New Roman" panose="02020603050405020304" pitchFamily="18" charset="0"/>
                <a:ea typeface="楷体_GB2312" pitchFamily="1" charset="-122"/>
              </a:rPr>
              <a:t>资源分配图   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6264"/>
                                        </p:tgtEl>
                                        <p:attrNameLst>
                                          <p:attrName>style.visibility</p:attrName>
                                        </p:attrNameLst>
                                      </p:cBhvr>
                                      <p:to>
                                        <p:strVal val="visible"/>
                                      </p:to>
                                    </p:set>
                                    <p:anim calcmode="discrete" valueType="clr">
                                      <p:cBhvr override="childStyle">
                                        <p:cTn id="7" dur="80"/>
                                        <p:tgtEl>
                                          <p:spTgt spid="9626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6264"/>
                                        </p:tgtEl>
                                        <p:attrNameLst>
                                          <p:attrName>fillcolor</p:attrName>
                                        </p:attrNameLst>
                                      </p:cBhvr>
                                      <p:tavLst>
                                        <p:tav tm="0">
                                          <p:val>
                                            <p:clrVal>
                                              <a:schemeClr val="accent2"/>
                                            </p:clrVal>
                                          </p:val>
                                        </p:tav>
                                        <p:tav tm="50000">
                                          <p:val>
                                            <p:clrVal>
                                              <a:schemeClr val="hlink"/>
                                            </p:clrVal>
                                          </p:val>
                                        </p:tav>
                                      </p:tavLst>
                                    </p:anim>
                                    <p:set>
                                      <p:cBhvr>
                                        <p:cTn id="9" dur="80"/>
                                        <p:tgtEl>
                                          <p:spTgt spid="962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600200" y="714375"/>
            <a:ext cx="4876800" cy="346075"/>
          </a:xfrm>
        </p:spPr>
        <p:txBody>
          <a:bodyPr/>
          <a:lstStyle/>
          <a:p>
            <a:pPr eaLnBrk="1" hangingPunct="1"/>
            <a:r>
              <a:rPr lang="zh-CN" altLang="en-US" sz="3200" smtClean="0">
                <a:latin typeface="华文隶书" panose="02010800040101010101" pitchFamily="2" charset="-122"/>
              </a:rPr>
              <a:t>资源分配图的化简</a:t>
            </a:r>
          </a:p>
        </p:txBody>
      </p:sp>
      <p:sp>
        <p:nvSpPr>
          <p:cNvPr id="97283" name="Text Box 3"/>
          <p:cNvSpPr txBox="1">
            <a:spLocks noChangeArrowheads="1"/>
          </p:cNvSpPr>
          <p:nvPr/>
        </p:nvSpPr>
        <p:spPr bwMode="auto">
          <a:xfrm>
            <a:off x="179388" y="1196975"/>
            <a:ext cx="8856662"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zh-CN" altLang="en-US" sz="2800" b="1">
                <a:latin typeface="楷体_GB2312" pitchFamily="1" charset="-122"/>
                <a:ea typeface="楷体_GB2312" pitchFamily="1" charset="-122"/>
              </a:rPr>
              <a:t>    可以通过对资源分配图进行化简，来判断系统是否处于死锁状态。化简方法：</a:t>
            </a:r>
          </a:p>
          <a:p>
            <a:pPr eaLnBrk="1" hangingPunct="1">
              <a:lnSpc>
                <a:spcPct val="120000"/>
              </a:lnSpc>
            </a:pPr>
            <a:r>
              <a:rPr lang="zh-CN" altLang="en-US" sz="2800" b="1">
                <a:latin typeface="楷体_GB2312" pitchFamily="1" charset="-122"/>
                <a:ea typeface="楷体_GB2312" pitchFamily="1" charset="-122"/>
              </a:rPr>
              <a:t>   （</a:t>
            </a:r>
            <a:r>
              <a:rPr lang="en-US" altLang="zh-CN" sz="2800" b="1">
                <a:latin typeface="楷体_GB2312" pitchFamily="1" charset="-122"/>
                <a:ea typeface="楷体_GB2312" pitchFamily="1" charset="-122"/>
              </a:rPr>
              <a:t>1</a:t>
            </a:r>
            <a:r>
              <a:rPr lang="zh-CN" altLang="en-US" sz="2800" b="1">
                <a:latin typeface="楷体_GB2312" pitchFamily="1" charset="-122"/>
                <a:ea typeface="楷体_GB2312" pitchFamily="1" charset="-122"/>
              </a:rPr>
              <a:t>）寻找一个既不阻塞又非孤立的进程结点</a:t>
            </a:r>
            <a:r>
              <a:rPr lang="en-US" altLang="zh-CN" sz="2800" b="1">
                <a:latin typeface="楷体_GB2312" pitchFamily="1" charset="-122"/>
                <a:ea typeface="楷体_GB2312" pitchFamily="1" charset="-122"/>
              </a:rPr>
              <a:t>Pi</a:t>
            </a:r>
            <a:r>
              <a:rPr lang="zh-CN" altLang="en-US" sz="2800" b="1">
                <a:latin typeface="楷体_GB2312" pitchFamily="1" charset="-122"/>
                <a:ea typeface="楷体_GB2312" pitchFamily="1" charset="-122"/>
              </a:rPr>
              <a:t>，若无则算法结束；</a:t>
            </a:r>
          </a:p>
          <a:p>
            <a:pPr eaLnBrk="1" hangingPunct="1">
              <a:lnSpc>
                <a:spcPct val="120000"/>
              </a:lnSpc>
            </a:pPr>
            <a:r>
              <a:rPr lang="zh-CN" altLang="en-US" sz="2800" b="1">
                <a:latin typeface="楷体_GB2312" pitchFamily="1" charset="-122"/>
                <a:ea typeface="楷体_GB2312" pitchFamily="1" charset="-122"/>
              </a:rPr>
              <a:t>   （</a:t>
            </a:r>
            <a:r>
              <a:rPr lang="en-US" altLang="zh-CN" sz="2800" b="1">
                <a:latin typeface="楷体_GB2312" pitchFamily="1" charset="-122"/>
                <a:ea typeface="楷体_GB2312" pitchFamily="1" charset="-122"/>
              </a:rPr>
              <a:t>2</a:t>
            </a:r>
            <a:r>
              <a:rPr lang="zh-CN" altLang="en-US" sz="2800" b="1">
                <a:latin typeface="楷体_GB2312" pitchFamily="1" charset="-122"/>
                <a:ea typeface="楷体_GB2312" pitchFamily="1" charset="-122"/>
              </a:rPr>
              <a:t>）去除</a:t>
            </a:r>
            <a:r>
              <a:rPr lang="en-US" altLang="zh-CN" sz="2800" b="1">
                <a:latin typeface="楷体_GB2312" pitchFamily="1" charset="-122"/>
                <a:ea typeface="楷体_GB2312" pitchFamily="1" charset="-122"/>
              </a:rPr>
              <a:t>Pi</a:t>
            </a:r>
            <a:r>
              <a:rPr lang="zh-CN" altLang="en-US" sz="2800" b="1">
                <a:latin typeface="楷体_GB2312" pitchFamily="1" charset="-122"/>
                <a:ea typeface="楷体_GB2312" pitchFamily="1" charset="-122"/>
              </a:rPr>
              <a:t>的所有分配边和请求边，使</a:t>
            </a:r>
            <a:r>
              <a:rPr lang="en-US" altLang="zh-CN" sz="2800" b="1">
                <a:latin typeface="楷体_GB2312" pitchFamily="1" charset="-122"/>
                <a:ea typeface="楷体_GB2312" pitchFamily="1" charset="-122"/>
              </a:rPr>
              <a:t>Pi</a:t>
            </a:r>
            <a:r>
              <a:rPr lang="zh-CN" altLang="en-US" sz="2800" b="1">
                <a:latin typeface="楷体_GB2312" pitchFamily="1" charset="-122"/>
                <a:ea typeface="楷体_GB2312" pitchFamily="1" charset="-122"/>
              </a:rPr>
              <a:t>成为一个孤立节点；</a:t>
            </a:r>
          </a:p>
          <a:p>
            <a:pPr eaLnBrk="1" hangingPunct="1">
              <a:lnSpc>
                <a:spcPct val="120000"/>
              </a:lnSpc>
            </a:pPr>
            <a:r>
              <a:rPr lang="zh-CN" altLang="en-US" sz="2800" b="1">
                <a:latin typeface="楷体_GB2312" pitchFamily="1" charset="-122"/>
                <a:ea typeface="楷体_GB2312" pitchFamily="1" charset="-122"/>
              </a:rPr>
              <a:t>   （</a:t>
            </a:r>
            <a:r>
              <a:rPr lang="en-US" altLang="zh-CN" sz="2800" b="1">
                <a:latin typeface="楷体_GB2312" pitchFamily="1" charset="-122"/>
                <a:ea typeface="楷体_GB2312" pitchFamily="1" charset="-122"/>
              </a:rPr>
              <a:t>3</a:t>
            </a:r>
            <a:r>
              <a:rPr lang="zh-CN" altLang="en-US" sz="2800" b="1">
                <a:latin typeface="楷体_GB2312" pitchFamily="1" charset="-122"/>
                <a:ea typeface="楷体_GB2312" pitchFamily="1" charset="-122"/>
              </a:rPr>
              <a:t>）转步骤（</a:t>
            </a:r>
            <a:r>
              <a:rPr lang="en-US" altLang="zh-CN" sz="2800" b="1">
                <a:latin typeface="楷体_GB2312" pitchFamily="1" charset="-122"/>
                <a:ea typeface="楷体_GB2312" pitchFamily="1" charset="-122"/>
              </a:rPr>
              <a:t>1</a:t>
            </a:r>
            <a:r>
              <a:rPr lang="zh-CN" altLang="en-US" sz="2800" b="1">
                <a:latin typeface="楷体_GB2312" pitchFamily="1" charset="-122"/>
                <a:ea typeface="楷体_GB2312" pitchFamily="1" charset="-122"/>
              </a:rPr>
              <a:t>）。</a:t>
            </a:r>
          </a:p>
          <a:p>
            <a:pPr eaLnBrk="1" hangingPunct="1">
              <a:lnSpc>
                <a:spcPct val="120000"/>
              </a:lnSpc>
            </a:pPr>
            <a:r>
              <a:rPr lang="zh-CN" altLang="en-US" sz="2800" b="1">
                <a:latin typeface="楷体_GB2312" pitchFamily="1" charset="-122"/>
                <a:ea typeface="楷体_GB2312" pitchFamily="1" charset="-122"/>
              </a:rPr>
              <a:t>    若能消去图中所有的边，使所有进程都成为孤立结点，则称该图是可完全简化的；反之，称该图是不可完全简化的。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7283"/>
                                        </p:tgtEl>
                                        <p:attrNameLst>
                                          <p:attrName>style.visibility</p:attrName>
                                        </p:attrNameLst>
                                      </p:cBhvr>
                                      <p:to>
                                        <p:strVal val="visible"/>
                                      </p:to>
                                    </p:set>
                                    <p:anim calcmode="discrete" valueType="clr">
                                      <p:cBhvr override="childStyle">
                                        <p:cTn id="7" dur="80"/>
                                        <p:tgtEl>
                                          <p:spTgt spid="9728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7283"/>
                                        </p:tgtEl>
                                        <p:attrNameLst>
                                          <p:attrName>fillcolor</p:attrName>
                                        </p:attrNameLst>
                                      </p:cBhvr>
                                      <p:tavLst>
                                        <p:tav tm="0">
                                          <p:val>
                                            <p:clrVal>
                                              <a:schemeClr val="accent2"/>
                                            </p:clrVal>
                                          </p:val>
                                        </p:tav>
                                        <p:tav tm="50000">
                                          <p:val>
                                            <p:clrVal>
                                              <a:schemeClr val="hlink"/>
                                            </p:clrVal>
                                          </p:val>
                                        </p:tav>
                                      </p:tavLst>
                                    </p:anim>
                                    <p:set>
                                      <p:cBhvr>
                                        <p:cTn id="9" dur="80"/>
                                        <p:tgtEl>
                                          <p:spTgt spid="9728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4332288" y="228600"/>
            <a:ext cx="4343400" cy="2546350"/>
            <a:chOff x="0" y="0"/>
            <a:chExt cx="2736" cy="1604"/>
          </a:xfrm>
        </p:grpSpPr>
        <p:grpSp>
          <p:nvGrpSpPr>
            <p:cNvPr id="97333" name="Group 3"/>
            <p:cNvGrpSpPr>
              <a:grpSpLocks/>
            </p:cNvGrpSpPr>
            <p:nvPr/>
          </p:nvGrpSpPr>
          <p:grpSpPr bwMode="auto">
            <a:xfrm>
              <a:off x="0" y="0"/>
              <a:ext cx="2064" cy="1604"/>
              <a:chOff x="0" y="0"/>
              <a:chExt cx="2064" cy="1604"/>
            </a:xfrm>
          </p:grpSpPr>
          <p:sp>
            <p:nvSpPr>
              <p:cNvPr id="97335" name="Oval 4"/>
              <p:cNvSpPr>
                <a:spLocks noChangeArrowheads="1"/>
              </p:cNvSpPr>
              <p:nvPr/>
            </p:nvSpPr>
            <p:spPr bwMode="auto">
              <a:xfrm>
                <a:off x="816"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p2</a:t>
                </a:r>
              </a:p>
            </p:txBody>
          </p:sp>
          <p:sp>
            <p:nvSpPr>
              <p:cNvPr id="97336" name="Oval 5"/>
              <p:cNvSpPr>
                <a:spLocks noChangeArrowheads="1"/>
              </p:cNvSpPr>
              <p:nvPr/>
            </p:nvSpPr>
            <p:spPr bwMode="auto">
              <a:xfrm>
                <a:off x="0"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p1</a:t>
                </a:r>
              </a:p>
            </p:txBody>
          </p:sp>
          <p:sp>
            <p:nvSpPr>
              <p:cNvPr id="97337" name="Oval 6"/>
              <p:cNvSpPr>
                <a:spLocks noChangeArrowheads="1"/>
              </p:cNvSpPr>
              <p:nvPr/>
            </p:nvSpPr>
            <p:spPr bwMode="auto">
              <a:xfrm>
                <a:off x="1776"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p3</a:t>
                </a:r>
              </a:p>
            </p:txBody>
          </p:sp>
          <p:sp>
            <p:nvSpPr>
              <p:cNvPr id="97338" name="Rectangle 7"/>
              <p:cNvSpPr>
                <a:spLocks noChangeArrowheads="1"/>
              </p:cNvSpPr>
              <p:nvPr/>
            </p:nvSpPr>
            <p:spPr bwMode="auto">
              <a:xfrm>
                <a:off x="336" y="4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339" name="Rectangle 8"/>
              <p:cNvSpPr>
                <a:spLocks noChangeArrowheads="1"/>
              </p:cNvSpPr>
              <p:nvPr/>
            </p:nvSpPr>
            <p:spPr bwMode="auto">
              <a:xfrm>
                <a:off x="1392" y="4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340" name="Rectangle 9"/>
              <p:cNvSpPr>
                <a:spLocks noChangeArrowheads="1"/>
              </p:cNvSpPr>
              <p:nvPr/>
            </p:nvSpPr>
            <p:spPr bwMode="auto">
              <a:xfrm>
                <a:off x="240" y="1056"/>
                <a:ext cx="43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a:t>
                </a:r>
              </a:p>
            </p:txBody>
          </p:sp>
          <p:sp>
            <p:nvSpPr>
              <p:cNvPr id="97341" name="Rectangle 10"/>
              <p:cNvSpPr>
                <a:spLocks noChangeArrowheads="1"/>
              </p:cNvSpPr>
              <p:nvPr/>
            </p:nvSpPr>
            <p:spPr bwMode="auto">
              <a:xfrm>
                <a:off x="1296" y="1008"/>
                <a:ext cx="67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 .</a:t>
                </a:r>
              </a:p>
            </p:txBody>
          </p:sp>
          <p:sp>
            <p:nvSpPr>
              <p:cNvPr id="97342" name="Text Box 11"/>
              <p:cNvSpPr txBox="1">
                <a:spLocks noChangeArrowheads="1"/>
              </p:cNvSpPr>
              <p:nvPr/>
            </p:nvSpPr>
            <p:spPr bwMode="auto">
              <a:xfrm>
                <a:off x="48" y="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r1</a:t>
                </a:r>
              </a:p>
            </p:txBody>
          </p:sp>
          <p:sp>
            <p:nvSpPr>
              <p:cNvPr id="97343" name="Text Box 12"/>
              <p:cNvSpPr txBox="1">
                <a:spLocks noChangeArrowheads="1"/>
              </p:cNvSpPr>
              <p:nvPr/>
            </p:nvSpPr>
            <p:spPr bwMode="auto">
              <a:xfrm>
                <a:off x="1776" y="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r3</a:t>
                </a:r>
              </a:p>
            </p:txBody>
          </p:sp>
          <p:sp>
            <p:nvSpPr>
              <p:cNvPr id="97344" name="Text Box 13"/>
              <p:cNvSpPr txBox="1">
                <a:spLocks noChangeArrowheads="1"/>
              </p:cNvSpPr>
              <p:nvPr/>
            </p:nvSpPr>
            <p:spPr bwMode="auto">
              <a:xfrm>
                <a:off x="336" y="1392"/>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r2</a:t>
                </a:r>
              </a:p>
            </p:txBody>
          </p:sp>
          <p:sp>
            <p:nvSpPr>
              <p:cNvPr id="97345" name="Text Box 14"/>
              <p:cNvSpPr txBox="1">
                <a:spLocks noChangeArrowheads="1"/>
              </p:cNvSpPr>
              <p:nvPr/>
            </p:nvSpPr>
            <p:spPr bwMode="auto">
              <a:xfrm>
                <a:off x="1584" y="134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r4</a:t>
                </a:r>
              </a:p>
            </p:txBody>
          </p:sp>
          <p:sp>
            <p:nvSpPr>
              <p:cNvPr id="97346" name="Line 15"/>
              <p:cNvSpPr>
                <a:spLocks noChangeShapeType="1"/>
              </p:cNvSpPr>
              <p:nvPr/>
            </p:nvSpPr>
            <p:spPr bwMode="auto">
              <a:xfrm>
                <a:off x="480" y="240"/>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47" name="Line 16"/>
              <p:cNvSpPr>
                <a:spLocks noChangeShapeType="1"/>
              </p:cNvSpPr>
              <p:nvPr/>
            </p:nvSpPr>
            <p:spPr bwMode="auto">
              <a:xfrm flipV="1">
                <a:off x="528" y="672"/>
                <a:ext cx="33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48" name="Line 17"/>
              <p:cNvSpPr>
                <a:spLocks noChangeShapeType="1"/>
              </p:cNvSpPr>
              <p:nvPr/>
            </p:nvSpPr>
            <p:spPr bwMode="auto">
              <a:xfrm flipH="1" flipV="1">
                <a:off x="144" y="720"/>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49" name="Line 18"/>
              <p:cNvSpPr>
                <a:spLocks noChangeShapeType="1"/>
              </p:cNvSpPr>
              <p:nvPr/>
            </p:nvSpPr>
            <p:spPr bwMode="auto">
              <a:xfrm flipV="1">
                <a:off x="192" y="288"/>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50" name="Line 19"/>
              <p:cNvSpPr>
                <a:spLocks noChangeShapeType="1"/>
              </p:cNvSpPr>
              <p:nvPr/>
            </p:nvSpPr>
            <p:spPr bwMode="auto">
              <a:xfrm flipV="1">
                <a:off x="1056" y="240"/>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7334" name="Text Box 20"/>
            <p:cNvSpPr txBox="1">
              <a:spLocks noChangeArrowheads="1"/>
            </p:cNvSpPr>
            <p:nvPr/>
          </p:nvSpPr>
          <p:spPr bwMode="auto">
            <a:xfrm>
              <a:off x="2304" y="9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solidFill>
                    <a:schemeClr val="tx2"/>
                  </a:solidFill>
                </a:rPr>
                <a:t>(a)</a:t>
              </a:r>
            </a:p>
          </p:txBody>
        </p:sp>
      </p:grpSp>
      <p:grpSp>
        <p:nvGrpSpPr>
          <p:cNvPr id="4" name="Group 21"/>
          <p:cNvGrpSpPr>
            <a:grpSpLocks/>
          </p:cNvGrpSpPr>
          <p:nvPr/>
        </p:nvGrpSpPr>
        <p:grpSpPr bwMode="auto">
          <a:xfrm>
            <a:off x="755650" y="3284538"/>
            <a:ext cx="2819400" cy="2971800"/>
            <a:chOff x="0" y="0"/>
            <a:chExt cx="1776" cy="1872"/>
          </a:xfrm>
        </p:grpSpPr>
        <p:grpSp>
          <p:nvGrpSpPr>
            <p:cNvPr id="97318" name="Group 22"/>
            <p:cNvGrpSpPr>
              <a:grpSpLocks/>
            </p:cNvGrpSpPr>
            <p:nvPr/>
          </p:nvGrpSpPr>
          <p:grpSpPr bwMode="auto">
            <a:xfrm>
              <a:off x="0" y="0"/>
              <a:ext cx="1776" cy="1556"/>
              <a:chOff x="0" y="0"/>
              <a:chExt cx="1776" cy="1556"/>
            </a:xfrm>
          </p:grpSpPr>
          <p:sp>
            <p:nvSpPr>
              <p:cNvPr id="97320" name="Oval 23"/>
              <p:cNvSpPr>
                <a:spLocks noChangeArrowheads="1"/>
              </p:cNvSpPr>
              <p:nvPr/>
            </p:nvSpPr>
            <p:spPr bwMode="auto">
              <a:xfrm>
                <a:off x="576" y="480"/>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p2</a:t>
                </a:r>
              </a:p>
            </p:txBody>
          </p:sp>
          <p:sp>
            <p:nvSpPr>
              <p:cNvPr id="97321" name="Oval 24"/>
              <p:cNvSpPr>
                <a:spLocks noChangeArrowheads="1"/>
              </p:cNvSpPr>
              <p:nvPr/>
            </p:nvSpPr>
            <p:spPr bwMode="auto">
              <a:xfrm>
                <a:off x="0" y="480"/>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p1</a:t>
                </a:r>
              </a:p>
            </p:txBody>
          </p:sp>
          <p:sp>
            <p:nvSpPr>
              <p:cNvPr id="97322" name="Oval 25"/>
              <p:cNvSpPr>
                <a:spLocks noChangeArrowheads="1"/>
              </p:cNvSpPr>
              <p:nvPr/>
            </p:nvSpPr>
            <p:spPr bwMode="auto">
              <a:xfrm>
                <a:off x="1488" y="480"/>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p3</a:t>
                </a:r>
              </a:p>
            </p:txBody>
          </p:sp>
          <p:sp>
            <p:nvSpPr>
              <p:cNvPr id="97323" name="Rectangle 26"/>
              <p:cNvSpPr>
                <a:spLocks noChangeArrowheads="1"/>
              </p:cNvSpPr>
              <p:nvPr/>
            </p:nvSpPr>
            <p:spPr bwMode="auto">
              <a:xfrm>
                <a:off x="336" y="0"/>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324" name="Rectangle 27"/>
              <p:cNvSpPr>
                <a:spLocks noChangeArrowheads="1"/>
              </p:cNvSpPr>
              <p:nvPr/>
            </p:nvSpPr>
            <p:spPr bwMode="auto">
              <a:xfrm>
                <a:off x="1104" y="0"/>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325" name="Rectangle 28"/>
              <p:cNvSpPr>
                <a:spLocks noChangeArrowheads="1"/>
              </p:cNvSpPr>
              <p:nvPr/>
            </p:nvSpPr>
            <p:spPr bwMode="auto">
              <a:xfrm>
                <a:off x="240" y="1008"/>
                <a:ext cx="43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a:t>
                </a:r>
              </a:p>
            </p:txBody>
          </p:sp>
          <p:sp>
            <p:nvSpPr>
              <p:cNvPr id="97326" name="Rectangle 29"/>
              <p:cNvSpPr>
                <a:spLocks noChangeArrowheads="1"/>
              </p:cNvSpPr>
              <p:nvPr/>
            </p:nvSpPr>
            <p:spPr bwMode="auto">
              <a:xfrm>
                <a:off x="1056" y="960"/>
                <a:ext cx="67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 .</a:t>
                </a:r>
              </a:p>
            </p:txBody>
          </p:sp>
          <p:sp>
            <p:nvSpPr>
              <p:cNvPr id="97327" name="Text Box 30"/>
              <p:cNvSpPr txBox="1">
                <a:spLocks noChangeArrowheads="1"/>
              </p:cNvSpPr>
              <p:nvPr/>
            </p:nvSpPr>
            <p:spPr bwMode="auto">
              <a:xfrm>
                <a:off x="48" y="4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r1</a:t>
                </a:r>
              </a:p>
            </p:txBody>
          </p:sp>
          <p:sp>
            <p:nvSpPr>
              <p:cNvPr id="97328" name="Text Box 31"/>
              <p:cNvSpPr txBox="1">
                <a:spLocks noChangeArrowheads="1"/>
              </p:cNvSpPr>
              <p:nvPr/>
            </p:nvSpPr>
            <p:spPr bwMode="auto">
              <a:xfrm>
                <a:off x="1488" y="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r3</a:t>
                </a:r>
              </a:p>
            </p:txBody>
          </p:sp>
          <p:sp>
            <p:nvSpPr>
              <p:cNvPr id="97329" name="Text Box 32"/>
              <p:cNvSpPr txBox="1">
                <a:spLocks noChangeArrowheads="1"/>
              </p:cNvSpPr>
              <p:nvPr/>
            </p:nvSpPr>
            <p:spPr bwMode="auto">
              <a:xfrm>
                <a:off x="336" y="134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r2</a:t>
                </a:r>
              </a:p>
            </p:txBody>
          </p:sp>
          <p:sp>
            <p:nvSpPr>
              <p:cNvPr id="97330" name="Text Box 33"/>
              <p:cNvSpPr txBox="1">
                <a:spLocks noChangeArrowheads="1"/>
              </p:cNvSpPr>
              <p:nvPr/>
            </p:nvSpPr>
            <p:spPr bwMode="auto">
              <a:xfrm>
                <a:off x="1200" y="12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r4</a:t>
                </a:r>
              </a:p>
            </p:txBody>
          </p:sp>
          <p:sp>
            <p:nvSpPr>
              <p:cNvPr id="97331" name="Line 34"/>
              <p:cNvSpPr>
                <a:spLocks noChangeShapeType="1"/>
              </p:cNvSpPr>
              <p:nvPr/>
            </p:nvSpPr>
            <p:spPr bwMode="auto">
              <a:xfrm flipH="1" flipV="1">
                <a:off x="144" y="672"/>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32" name="Line 35"/>
              <p:cNvSpPr>
                <a:spLocks noChangeShapeType="1"/>
              </p:cNvSpPr>
              <p:nvPr/>
            </p:nvSpPr>
            <p:spPr bwMode="auto">
              <a:xfrm flipV="1">
                <a:off x="192" y="240"/>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7319" name="Text Box 36"/>
            <p:cNvSpPr txBox="1">
              <a:spLocks noChangeArrowheads="1"/>
            </p:cNvSpPr>
            <p:nvPr/>
          </p:nvSpPr>
          <p:spPr bwMode="auto">
            <a:xfrm>
              <a:off x="672" y="15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solidFill>
                    <a:schemeClr val="tx2"/>
                  </a:solidFill>
                </a:rPr>
                <a:t>(b)</a:t>
              </a:r>
            </a:p>
          </p:txBody>
        </p:sp>
      </p:grpSp>
      <p:grpSp>
        <p:nvGrpSpPr>
          <p:cNvPr id="6" name="Group 37"/>
          <p:cNvGrpSpPr>
            <a:grpSpLocks/>
          </p:cNvGrpSpPr>
          <p:nvPr/>
        </p:nvGrpSpPr>
        <p:grpSpPr bwMode="auto">
          <a:xfrm>
            <a:off x="5327650" y="3360738"/>
            <a:ext cx="2743200" cy="2895600"/>
            <a:chOff x="0" y="0"/>
            <a:chExt cx="1728" cy="1824"/>
          </a:xfrm>
        </p:grpSpPr>
        <p:grpSp>
          <p:nvGrpSpPr>
            <p:cNvPr id="97305" name="Group 38"/>
            <p:cNvGrpSpPr>
              <a:grpSpLocks/>
            </p:cNvGrpSpPr>
            <p:nvPr/>
          </p:nvGrpSpPr>
          <p:grpSpPr bwMode="auto">
            <a:xfrm>
              <a:off x="0" y="0"/>
              <a:ext cx="1728" cy="1556"/>
              <a:chOff x="0" y="0"/>
              <a:chExt cx="1728" cy="1556"/>
            </a:xfrm>
          </p:grpSpPr>
          <p:sp>
            <p:nvSpPr>
              <p:cNvPr id="97307" name="Oval 39"/>
              <p:cNvSpPr>
                <a:spLocks noChangeArrowheads="1"/>
              </p:cNvSpPr>
              <p:nvPr/>
            </p:nvSpPr>
            <p:spPr bwMode="auto">
              <a:xfrm>
                <a:off x="768" y="480"/>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p2</a:t>
                </a:r>
              </a:p>
            </p:txBody>
          </p:sp>
          <p:sp>
            <p:nvSpPr>
              <p:cNvPr id="97308" name="Oval 40"/>
              <p:cNvSpPr>
                <a:spLocks noChangeArrowheads="1"/>
              </p:cNvSpPr>
              <p:nvPr/>
            </p:nvSpPr>
            <p:spPr bwMode="auto">
              <a:xfrm>
                <a:off x="96" y="480"/>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p1</a:t>
                </a:r>
              </a:p>
            </p:txBody>
          </p:sp>
          <p:sp>
            <p:nvSpPr>
              <p:cNvPr id="97309" name="Oval 41"/>
              <p:cNvSpPr>
                <a:spLocks noChangeArrowheads="1"/>
              </p:cNvSpPr>
              <p:nvPr/>
            </p:nvSpPr>
            <p:spPr bwMode="auto">
              <a:xfrm>
                <a:off x="1392" y="432"/>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p3</a:t>
                </a:r>
              </a:p>
            </p:txBody>
          </p:sp>
          <p:sp>
            <p:nvSpPr>
              <p:cNvPr id="97310" name="Rectangle 42"/>
              <p:cNvSpPr>
                <a:spLocks noChangeArrowheads="1"/>
              </p:cNvSpPr>
              <p:nvPr/>
            </p:nvSpPr>
            <p:spPr bwMode="auto">
              <a:xfrm>
                <a:off x="288" y="0"/>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311" name="Rectangle 43"/>
              <p:cNvSpPr>
                <a:spLocks noChangeArrowheads="1"/>
              </p:cNvSpPr>
              <p:nvPr/>
            </p:nvSpPr>
            <p:spPr bwMode="auto">
              <a:xfrm>
                <a:off x="960" y="0"/>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312" name="Rectangle 44"/>
              <p:cNvSpPr>
                <a:spLocks noChangeArrowheads="1"/>
              </p:cNvSpPr>
              <p:nvPr/>
            </p:nvSpPr>
            <p:spPr bwMode="auto">
              <a:xfrm>
                <a:off x="192" y="1008"/>
                <a:ext cx="43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a:t>
                </a:r>
              </a:p>
            </p:txBody>
          </p:sp>
          <p:sp>
            <p:nvSpPr>
              <p:cNvPr id="97313" name="Rectangle 45"/>
              <p:cNvSpPr>
                <a:spLocks noChangeArrowheads="1"/>
              </p:cNvSpPr>
              <p:nvPr/>
            </p:nvSpPr>
            <p:spPr bwMode="auto">
              <a:xfrm>
                <a:off x="1056" y="960"/>
                <a:ext cx="67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 .</a:t>
                </a:r>
              </a:p>
            </p:txBody>
          </p:sp>
          <p:sp>
            <p:nvSpPr>
              <p:cNvPr id="97314" name="Text Box 46"/>
              <p:cNvSpPr txBox="1">
                <a:spLocks noChangeArrowheads="1"/>
              </p:cNvSpPr>
              <p:nvPr/>
            </p:nvSpPr>
            <p:spPr bwMode="auto">
              <a:xfrm>
                <a:off x="0" y="4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r1</a:t>
                </a:r>
              </a:p>
            </p:txBody>
          </p:sp>
          <p:sp>
            <p:nvSpPr>
              <p:cNvPr id="97315" name="Text Box 47"/>
              <p:cNvSpPr txBox="1">
                <a:spLocks noChangeArrowheads="1"/>
              </p:cNvSpPr>
              <p:nvPr/>
            </p:nvSpPr>
            <p:spPr bwMode="auto">
              <a:xfrm>
                <a:off x="1344" y="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r3</a:t>
                </a:r>
              </a:p>
            </p:txBody>
          </p:sp>
          <p:sp>
            <p:nvSpPr>
              <p:cNvPr id="97316" name="Text Box 48"/>
              <p:cNvSpPr txBox="1">
                <a:spLocks noChangeArrowheads="1"/>
              </p:cNvSpPr>
              <p:nvPr/>
            </p:nvSpPr>
            <p:spPr bwMode="auto">
              <a:xfrm>
                <a:off x="288" y="134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r2</a:t>
                </a:r>
              </a:p>
            </p:txBody>
          </p:sp>
          <p:sp>
            <p:nvSpPr>
              <p:cNvPr id="97317" name="Text Box 49"/>
              <p:cNvSpPr txBox="1">
                <a:spLocks noChangeArrowheads="1"/>
              </p:cNvSpPr>
              <p:nvPr/>
            </p:nvSpPr>
            <p:spPr bwMode="auto">
              <a:xfrm>
                <a:off x="1344" y="124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r4</a:t>
                </a:r>
              </a:p>
            </p:txBody>
          </p:sp>
        </p:grpSp>
        <p:sp>
          <p:nvSpPr>
            <p:cNvPr id="97306" name="Text Box 50"/>
            <p:cNvSpPr txBox="1">
              <a:spLocks noChangeArrowheads="1"/>
            </p:cNvSpPr>
            <p:nvPr/>
          </p:nvSpPr>
          <p:spPr bwMode="auto">
            <a:xfrm>
              <a:off x="720" y="15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solidFill>
                    <a:schemeClr val="tx2"/>
                  </a:solidFill>
                </a:rPr>
                <a:t>(c)</a:t>
              </a:r>
            </a:p>
          </p:txBody>
        </p:sp>
      </p:grpSp>
      <p:grpSp>
        <p:nvGrpSpPr>
          <p:cNvPr id="97285" name="Group 51"/>
          <p:cNvGrpSpPr>
            <a:grpSpLocks/>
          </p:cNvGrpSpPr>
          <p:nvPr/>
        </p:nvGrpSpPr>
        <p:grpSpPr bwMode="auto">
          <a:xfrm>
            <a:off x="107950" y="188913"/>
            <a:ext cx="3276600" cy="2546350"/>
            <a:chOff x="0" y="0"/>
            <a:chExt cx="2064" cy="1604"/>
          </a:xfrm>
        </p:grpSpPr>
        <p:sp>
          <p:nvSpPr>
            <p:cNvPr id="97286" name="Oval 52"/>
            <p:cNvSpPr>
              <a:spLocks noChangeArrowheads="1"/>
            </p:cNvSpPr>
            <p:nvPr/>
          </p:nvSpPr>
          <p:spPr bwMode="auto">
            <a:xfrm>
              <a:off x="816"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p2</a:t>
              </a:r>
            </a:p>
          </p:txBody>
        </p:sp>
        <p:grpSp>
          <p:nvGrpSpPr>
            <p:cNvPr id="97287" name="Group 53"/>
            <p:cNvGrpSpPr>
              <a:grpSpLocks/>
            </p:cNvGrpSpPr>
            <p:nvPr/>
          </p:nvGrpSpPr>
          <p:grpSpPr bwMode="auto">
            <a:xfrm>
              <a:off x="0" y="0"/>
              <a:ext cx="2064" cy="1604"/>
              <a:chOff x="0" y="0"/>
              <a:chExt cx="2064" cy="1604"/>
            </a:xfrm>
          </p:grpSpPr>
          <p:sp>
            <p:nvSpPr>
              <p:cNvPr id="97288" name="Oval 54"/>
              <p:cNvSpPr>
                <a:spLocks noChangeArrowheads="1"/>
              </p:cNvSpPr>
              <p:nvPr/>
            </p:nvSpPr>
            <p:spPr bwMode="auto">
              <a:xfrm>
                <a:off x="0"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p1</a:t>
                </a:r>
              </a:p>
            </p:txBody>
          </p:sp>
          <p:sp>
            <p:nvSpPr>
              <p:cNvPr id="97289" name="Oval 55"/>
              <p:cNvSpPr>
                <a:spLocks noChangeArrowheads="1"/>
              </p:cNvSpPr>
              <p:nvPr/>
            </p:nvSpPr>
            <p:spPr bwMode="auto">
              <a:xfrm>
                <a:off x="1776" y="528"/>
                <a:ext cx="288" cy="19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200"/>
                  <a:t>p3</a:t>
                </a:r>
              </a:p>
            </p:txBody>
          </p:sp>
          <p:sp>
            <p:nvSpPr>
              <p:cNvPr id="97290" name="Rectangle 56"/>
              <p:cNvSpPr>
                <a:spLocks noChangeArrowheads="1"/>
              </p:cNvSpPr>
              <p:nvPr/>
            </p:nvSpPr>
            <p:spPr bwMode="auto">
              <a:xfrm>
                <a:off x="336" y="4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291" name="Rectangle 57"/>
              <p:cNvSpPr>
                <a:spLocks noChangeArrowheads="1"/>
              </p:cNvSpPr>
              <p:nvPr/>
            </p:nvSpPr>
            <p:spPr bwMode="auto">
              <a:xfrm>
                <a:off x="1392" y="4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a:t>
                </a:r>
              </a:p>
            </p:txBody>
          </p:sp>
          <p:sp>
            <p:nvSpPr>
              <p:cNvPr id="97292" name="Rectangle 58"/>
              <p:cNvSpPr>
                <a:spLocks noChangeArrowheads="1"/>
              </p:cNvSpPr>
              <p:nvPr/>
            </p:nvSpPr>
            <p:spPr bwMode="auto">
              <a:xfrm>
                <a:off x="240" y="1056"/>
                <a:ext cx="43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a:t>
                </a:r>
              </a:p>
            </p:txBody>
          </p:sp>
          <p:sp>
            <p:nvSpPr>
              <p:cNvPr id="97293" name="Rectangle 59"/>
              <p:cNvSpPr>
                <a:spLocks noChangeArrowheads="1"/>
              </p:cNvSpPr>
              <p:nvPr/>
            </p:nvSpPr>
            <p:spPr bwMode="auto">
              <a:xfrm>
                <a:off x="1296" y="1008"/>
                <a:ext cx="672"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5000"/>
                  </a:lnSpc>
                </a:pPr>
                <a:r>
                  <a:rPr lang="en-US" altLang="zh-CN" sz="2000">
                    <a:latin typeface="幼圆" panose="02010509060101010101" pitchFamily="49" charset="-122"/>
                    <a:ea typeface="幼圆" panose="02010509060101010101" pitchFamily="49" charset="-122"/>
                  </a:rPr>
                  <a:t>. . .</a:t>
                </a:r>
              </a:p>
            </p:txBody>
          </p:sp>
          <p:sp>
            <p:nvSpPr>
              <p:cNvPr id="97294" name="Text Box 60"/>
              <p:cNvSpPr txBox="1">
                <a:spLocks noChangeArrowheads="1"/>
              </p:cNvSpPr>
              <p:nvPr/>
            </p:nvSpPr>
            <p:spPr bwMode="auto">
              <a:xfrm>
                <a:off x="48" y="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r1</a:t>
                </a:r>
              </a:p>
            </p:txBody>
          </p:sp>
          <p:sp>
            <p:nvSpPr>
              <p:cNvPr id="97295" name="Text Box 61"/>
              <p:cNvSpPr txBox="1">
                <a:spLocks noChangeArrowheads="1"/>
              </p:cNvSpPr>
              <p:nvPr/>
            </p:nvSpPr>
            <p:spPr bwMode="auto">
              <a:xfrm>
                <a:off x="1776" y="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r3</a:t>
                </a:r>
              </a:p>
            </p:txBody>
          </p:sp>
          <p:sp>
            <p:nvSpPr>
              <p:cNvPr id="97296" name="Text Box 62"/>
              <p:cNvSpPr txBox="1">
                <a:spLocks noChangeArrowheads="1"/>
              </p:cNvSpPr>
              <p:nvPr/>
            </p:nvSpPr>
            <p:spPr bwMode="auto">
              <a:xfrm>
                <a:off x="336" y="1392"/>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r2</a:t>
                </a:r>
              </a:p>
            </p:txBody>
          </p:sp>
          <p:sp>
            <p:nvSpPr>
              <p:cNvPr id="97297" name="Text Box 63"/>
              <p:cNvSpPr txBox="1">
                <a:spLocks noChangeArrowheads="1"/>
              </p:cNvSpPr>
              <p:nvPr/>
            </p:nvSpPr>
            <p:spPr bwMode="auto">
              <a:xfrm>
                <a:off x="1584" y="134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t>r4</a:t>
                </a:r>
              </a:p>
            </p:txBody>
          </p:sp>
          <p:sp>
            <p:nvSpPr>
              <p:cNvPr id="97298" name="Line 64"/>
              <p:cNvSpPr>
                <a:spLocks noChangeShapeType="1"/>
              </p:cNvSpPr>
              <p:nvPr/>
            </p:nvSpPr>
            <p:spPr bwMode="auto">
              <a:xfrm>
                <a:off x="480" y="240"/>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9" name="Line 65"/>
              <p:cNvSpPr>
                <a:spLocks noChangeShapeType="1"/>
              </p:cNvSpPr>
              <p:nvPr/>
            </p:nvSpPr>
            <p:spPr bwMode="auto">
              <a:xfrm flipV="1">
                <a:off x="528" y="672"/>
                <a:ext cx="33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0" name="Line 66"/>
              <p:cNvSpPr>
                <a:spLocks noChangeShapeType="1"/>
              </p:cNvSpPr>
              <p:nvPr/>
            </p:nvSpPr>
            <p:spPr bwMode="auto">
              <a:xfrm flipH="1" flipV="1">
                <a:off x="144" y="720"/>
                <a:ext cx="1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1" name="Line 67"/>
              <p:cNvSpPr>
                <a:spLocks noChangeShapeType="1"/>
              </p:cNvSpPr>
              <p:nvPr/>
            </p:nvSpPr>
            <p:spPr bwMode="auto">
              <a:xfrm>
                <a:off x="1584" y="240"/>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2" name="Line 68"/>
              <p:cNvSpPr>
                <a:spLocks noChangeShapeType="1"/>
              </p:cNvSpPr>
              <p:nvPr/>
            </p:nvSpPr>
            <p:spPr bwMode="auto">
              <a:xfrm flipV="1">
                <a:off x="192" y="288"/>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3" name="Line 69"/>
              <p:cNvSpPr>
                <a:spLocks noChangeShapeType="1"/>
              </p:cNvSpPr>
              <p:nvPr/>
            </p:nvSpPr>
            <p:spPr bwMode="auto">
              <a:xfrm flipV="1">
                <a:off x="1056" y="240"/>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4" name="Line 70"/>
              <p:cNvSpPr>
                <a:spLocks noChangeShapeType="1"/>
              </p:cNvSpPr>
              <p:nvPr/>
            </p:nvSpPr>
            <p:spPr bwMode="auto">
              <a:xfrm flipV="1">
                <a:off x="1776" y="720"/>
                <a:ext cx="9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p:cNvGrpSpPr>
            <a:grpSpLocks/>
          </p:cNvGrpSpPr>
          <p:nvPr/>
        </p:nvGrpSpPr>
        <p:grpSpPr bwMode="auto">
          <a:xfrm>
            <a:off x="3132138" y="1989138"/>
            <a:ext cx="3103562" cy="3852862"/>
            <a:chOff x="0" y="0"/>
            <a:chExt cx="1824" cy="2248"/>
          </a:xfrm>
        </p:grpSpPr>
        <p:pic>
          <p:nvPicPr>
            <p:cNvPr id="98309" name="Picture 3"/>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0" y="0"/>
              <a:ext cx="1824" cy="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0" name="Line 4"/>
            <p:cNvSpPr>
              <a:spLocks noChangeShapeType="1"/>
            </p:cNvSpPr>
            <p:nvPr/>
          </p:nvSpPr>
          <p:spPr bwMode="auto">
            <a:xfrm flipV="1">
              <a:off x="1344" y="960"/>
              <a:ext cx="339" cy="60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8307" name="Text Box 5"/>
          <p:cNvSpPr txBox="1">
            <a:spLocks noChangeArrowheads="1"/>
          </p:cNvSpPr>
          <p:nvPr/>
        </p:nvSpPr>
        <p:spPr bwMode="auto">
          <a:xfrm>
            <a:off x="1600200" y="1219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该图是不可完全简化的</a:t>
            </a:r>
          </a:p>
        </p:txBody>
      </p:sp>
      <p:sp>
        <p:nvSpPr>
          <p:cNvPr id="98308" name="Rectangle 6"/>
          <p:cNvSpPr>
            <a:spLocks noGrp="1" noChangeArrowheads="1"/>
          </p:cNvSpPr>
          <p:nvPr>
            <p:ph type="title"/>
          </p:nvPr>
        </p:nvSpPr>
        <p:spPr/>
        <p:txBody>
          <a:bodyPr/>
          <a:lstStyle/>
          <a:p>
            <a:pPr eaLnBrk="1" hangingPunct="1"/>
            <a:r>
              <a:rPr lang="zh-CN" altLang="en-US" sz="3200" smtClean="0"/>
              <a:t>资源分配图   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150938" y="601663"/>
            <a:ext cx="4335462" cy="523875"/>
          </a:xfrm>
        </p:spPr>
        <p:txBody>
          <a:bodyPr/>
          <a:lstStyle/>
          <a:p>
            <a:pPr eaLnBrk="1" hangingPunct="1"/>
            <a:r>
              <a:rPr lang="zh-CN" altLang="en-US" sz="3200" smtClean="0"/>
              <a:t>死锁定理</a:t>
            </a:r>
          </a:p>
        </p:txBody>
      </p:sp>
      <p:sp>
        <p:nvSpPr>
          <p:cNvPr id="99331" name="Text Box 3"/>
          <p:cNvSpPr txBox="1">
            <a:spLocks noChangeArrowheads="1"/>
          </p:cNvSpPr>
          <p:nvPr/>
        </p:nvSpPr>
        <p:spPr bwMode="auto">
          <a:xfrm>
            <a:off x="1066800" y="22860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en-US"/>
          </a:p>
        </p:txBody>
      </p:sp>
      <p:sp>
        <p:nvSpPr>
          <p:cNvPr id="99332" name="Text Box 4"/>
          <p:cNvSpPr txBox="1">
            <a:spLocks noChangeArrowheads="1"/>
          </p:cNvSpPr>
          <p:nvPr/>
        </p:nvSpPr>
        <p:spPr bwMode="auto">
          <a:xfrm>
            <a:off x="755650" y="1412875"/>
            <a:ext cx="7777163"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pPr>
            <a:r>
              <a:rPr lang="en-US" altLang="zh-CN" sz="2800" b="1">
                <a:latin typeface="楷体_GB2312" pitchFamily="1" charset="-122"/>
                <a:ea typeface="楷体_GB2312" pitchFamily="1" charset="-122"/>
              </a:rPr>
              <a:t>S</a:t>
            </a:r>
            <a:r>
              <a:rPr lang="zh-CN" altLang="en-US" sz="2800" b="1">
                <a:latin typeface="楷体_GB2312" pitchFamily="1" charset="-122"/>
                <a:ea typeface="楷体_GB2312" pitchFamily="1" charset="-122"/>
              </a:rPr>
              <a:t>为死锁状态的充分条件是，当且仅当</a:t>
            </a:r>
            <a:r>
              <a:rPr lang="en-US" altLang="zh-CN" sz="2800" b="1">
                <a:latin typeface="楷体_GB2312" pitchFamily="1" charset="-122"/>
                <a:ea typeface="楷体_GB2312" pitchFamily="1" charset="-122"/>
              </a:rPr>
              <a:t>S</a:t>
            </a:r>
            <a:r>
              <a:rPr lang="zh-CN" altLang="en-US" sz="2800" b="1">
                <a:latin typeface="楷体_GB2312" pitchFamily="1" charset="-122"/>
                <a:ea typeface="楷体_GB2312" pitchFamily="1" charset="-122"/>
              </a:rPr>
              <a:t>状态的资源分配图是不可完全简化的，该充分条件称为死锁定理。</a:t>
            </a:r>
          </a:p>
        </p:txBody>
      </p:sp>
      <p:grpSp>
        <p:nvGrpSpPr>
          <p:cNvPr id="99333" name="Group 5"/>
          <p:cNvGrpSpPr>
            <a:grpSpLocks/>
          </p:cNvGrpSpPr>
          <p:nvPr/>
        </p:nvGrpSpPr>
        <p:grpSpPr bwMode="auto">
          <a:xfrm>
            <a:off x="3581400" y="2895600"/>
            <a:ext cx="2895600" cy="3568700"/>
            <a:chOff x="0" y="0"/>
            <a:chExt cx="1824" cy="2248"/>
          </a:xfrm>
        </p:grpSpPr>
        <p:pic>
          <p:nvPicPr>
            <p:cNvPr id="99334" name="Picture 6"/>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0" y="0"/>
              <a:ext cx="1824" cy="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5" name="Line 7"/>
            <p:cNvSpPr>
              <a:spLocks noChangeShapeType="1"/>
            </p:cNvSpPr>
            <p:nvPr/>
          </p:nvSpPr>
          <p:spPr bwMode="auto">
            <a:xfrm flipV="1">
              <a:off x="1344" y="960"/>
              <a:ext cx="339" cy="60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z="3200" smtClean="0"/>
              <a:t>二、死锁检测算法</a:t>
            </a:r>
          </a:p>
        </p:txBody>
      </p:sp>
      <p:sp>
        <p:nvSpPr>
          <p:cNvPr id="101379" name="Rectangle 3"/>
          <p:cNvSpPr>
            <a:spLocks noGrp="1" noChangeArrowheads="1"/>
          </p:cNvSpPr>
          <p:nvPr>
            <p:ph idx="1"/>
          </p:nvPr>
        </p:nvSpPr>
        <p:spPr>
          <a:xfrm>
            <a:off x="179388" y="1412875"/>
            <a:ext cx="8640762" cy="4719638"/>
          </a:xfrm>
        </p:spPr>
        <p:txBody>
          <a:bodyPr/>
          <a:lstStyle/>
          <a:p>
            <a:pPr eaLnBrk="1" hangingPunct="1">
              <a:lnSpc>
                <a:spcPct val="130000"/>
              </a:lnSpc>
            </a:pPr>
            <a:r>
              <a:rPr lang="zh-CN" altLang="en-US" sz="2400" smtClean="0"/>
              <a:t>基本思想</a:t>
            </a:r>
          </a:p>
          <a:p>
            <a:pPr eaLnBrk="1" hangingPunct="1">
              <a:lnSpc>
                <a:spcPct val="130000"/>
              </a:lnSpc>
              <a:buFont typeface="Arial" panose="020B0604020202020204" pitchFamily="34" charset="0"/>
              <a:buNone/>
            </a:pPr>
            <a:r>
              <a:rPr lang="zh-CN" altLang="en-US" sz="2400" smtClean="0"/>
              <a:t>           获得某时刻</a:t>
            </a:r>
            <a:r>
              <a:rPr lang="en-US" altLang="zh-CN" sz="2400" smtClean="0"/>
              <a:t>t</a:t>
            </a:r>
            <a:r>
              <a:rPr lang="zh-CN" altLang="en-US" sz="2400" smtClean="0"/>
              <a:t>系统中各类可利用资源的数目向量</a:t>
            </a:r>
            <a:r>
              <a:rPr lang="en-US" altLang="zh-CN" sz="2400" smtClean="0"/>
              <a:t>w(t),</a:t>
            </a:r>
            <a:r>
              <a:rPr lang="zh-CN" altLang="en-US" sz="2400" smtClean="0"/>
              <a:t>对于系统中的一组进程</a:t>
            </a:r>
            <a:r>
              <a:rPr lang="en-US" altLang="zh-CN" sz="2400" smtClean="0"/>
              <a:t>{ p1,p2, …,pn}</a:t>
            </a:r>
            <a:r>
              <a:rPr lang="zh-CN" altLang="en-US" sz="2400" smtClean="0"/>
              <a:t>，找出那些对各类资源请求数目均小于系统现有的各类可利用资源数目的进程。这样的进程可以获得它们所需要的全部资源并运行结束，当它们运行结束后释放所占有的全部资源，从而可用资源数目增加，将这样的进程加入到可运行结束的进程序列</a:t>
            </a:r>
            <a:r>
              <a:rPr lang="en-US" altLang="zh-CN" sz="2400" smtClean="0"/>
              <a:t>L</a:t>
            </a:r>
            <a:r>
              <a:rPr lang="zh-CN" altLang="en-US" sz="2400" smtClean="0"/>
              <a:t>中，然后对剩下的进程再作上述考查。如果一组进程</a:t>
            </a:r>
            <a:r>
              <a:rPr lang="en-US" altLang="zh-CN" sz="2400" smtClean="0"/>
              <a:t>{ p1,p2, …,pn}</a:t>
            </a:r>
            <a:r>
              <a:rPr lang="zh-CN" altLang="en-US" sz="2400" smtClean="0"/>
              <a:t>中有几个进程不属于序列</a:t>
            </a:r>
            <a:r>
              <a:rPr lang="en-US" altLang="zh-CN" sz="2400" smtClean="0"/>
              <a:t>L</a:t>
            </a:r>
            <a:r>
              <a:rPr lang="zh-CN" altLang="en-US" sz="2400" smtClean="0"/>
              <a:t>中，那么它们会发生死锁。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1379">
                                            <p:txEl>
                                              <p:pRg st="0" end="0"/>
                                            </p:txEl>
                                          </p:spTgt>
                                        </p:tgtEl>
                                        <p:attrNameLst>
                                          <p:attrName>style.visibility</p:attrName>
                                        </p:attrNameLst>
                                      </p:cBhvr>
                                      <p:to>
                                        <p:strVal val="visible"/>
                                      </p:to>
                                    </p:set>
                                    <p:anim calcmode="discrete" valueType="clr">
                                      <p:cBhvr override="childStyle">
                                        <p:cTn id="7" dur="80"/>
                                        <p:tgtEl>
                                          <p:spTgt spid="1013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13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137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01379">
                                            <p:txEl>
                                              <p:pRg st="1" end="1"/>
                                            </p:txEl>
                                          </p:spTgt>
                                        </p:tgtEl>
                                        <p:attrNameLst>
                                          <p:attrName>style.visibility</p:attrName>
                                        </p:attrNameLst>
                                      </p:cBhvr>
                                      <p:to>
                                        <p:strVal val="visible"/>
                                      </p:to>
                                    </p:set>
                                    <p:anim calcmode="discrete" valueType="clr">
                                      <p:cBhvr override="childStyle">
                                        <p:cTn id="14" dur="80"/>
                                        <p:tgtEl>
                                          <p:spTgt spid="1013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137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137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447800" y="484188"/>
            <a:ext cx="6096000" cy="530225"/>
          </a:xfrm>
        </p:spPr>
        <p:txBody>
          <a:bodyPr/>
          <a:lstStyle/>
          <a:p>
            <a:pPr eaLnBrk="1" hangingPunct="1"/>
            <a:r>
              <a:rPr lang="zh-CN" altLang="en-US" sz="3200" smtClean="0">
                <a:latin typeface="华文隶书" panose="02010800040101010101" pitchFamily="2" charset="-122"/>
              </a:rPr>
              <a:t>三、死锁的解除</a:t>
            </a:r>
          </a:p>
        </p:txBody>
      </p:sp>
      <p:sp>
        <p:nvSpPr>
          <p:cNvPr id="104451" name="Rectangle 3"/>
          <p:cNvSpPr>
            <a:spLocks noGrp="1" noChangeArrowheads="1"/>
          </p:cNvSpPr>
          <p:nvPr>
            <p:ph idx="1"/>
          </p:nvPr>
        </p:nvSpPr>
        <p:spPr>
          <a:xfrm>
            <a:off x="306388" y="1371600"/>
            <a:ext cx="8174037" cy="3352800"/>
          </a:xfrm>
        </p:spPr>
        <p:txBody>
          <a:bodyPr/>
          <a:lstStyle/>
          <a:p>
            <a:pPr eaLnBrk="1" hangingPunct="1">
              <a:lnSpc>
                <a:spcPct val="120000"/>
              </a:lnSpc>
              <a:spcBef>
                <a:spcPct val="0"/>
              </a:spcBef>
              <a:buFont typeface="Arial" panose="020B0604020202020204" pitchFamily="34" charset="0"/>
              <a:buNone/>
            </a:pPr>
            <a:r>
              <a:rPr lang="zh-CN" altLang="en-US" sz="2800" b="0" smtClean="0"/>
              <a:t>           </a:t>
            </a:r>
            <a:r>
              <a:rPr lang="zh-CN" altLang="en-US" sz="2800" smtClean="0">
                <a:latin typeface="楷体_GB2312" pitchFamily="1" charset="-122"/>
              </a:rPr>
              <a:t>一旦检测出系统中出现了死锁，就应将陷入死锁的进程从死锁状态中解脱出来，常用的解除死锁方法有两种：</a:t>
            </a:r>
            <a:endParaRPr lang="en-US" altLang="zh-CN" sz="2800" smtClean="0">
              <a:latin typeface="楷体_GB2312" pitchFamily="1" charset="-122"/>
            </a:endParaRPr>
          </a:p>
          <a:p>
            <a:pPr eaLnBrk="1" hangingPunct="1">
              <a:lnSpc>
                <a:spcPct val="120000"/>
              </a:lnSpc>
              <a:spcBef>
                <a:spcPct val="0"/>
              </a:spcBef>
            </a:pPr>
            <a:r>
              <a:rPr lang="zh-CN" altLang="en-US" sz="2800" smtClean="0">
                <a:solidFill>
                  <a:schemeClr val="folHlink"/>
                </a:solidFill>
                <a:ea typeface="幼圆" panose="02010509060101010101" pitchFamily="49" charset="-122"/>
              </a:rPr>
              <a:t>资源剥夺法</a:t>
            </a:r>
            <a:r>
              <a:rPr lang="zh-CN" altLang="en-US" sz="2800" smtClean="0">
                <a:solidFill>
                  <a:schemeClr val="folHlink"/>
                </a:solidFill>
              </a:rPr>
              <a:t>：</a:t>
            </a:r>
            <a:r>
              <a:rPr lang="zh-CN" altLang="en-US" sz="2800" smtClean="0"/>
              <a:t>当发现死锁后，从其进程剥夺足够数量的资源给死锁进程，以解除死锁状态。</a:t>
            </a:r>
            <a:endParaRPr lang="en-US" altLang="zh-CN" sz="2800" smtClean="0"/>
          </a:p>
          <a:p>
            <a:pPr eaLnBrk="1" hangingPunct="1">
              <a:lnSpc>
                <a:spcPct val="120000"/>
              </a:lnSpc>
              <a:spcBef>
                <a:spcPct val="0"/>
              </a:spcBef>
            </a:pPr>
            <a:r>
              <a:rPr lang="zh-CN" altLang="en-US" sz="2800" smtClean="0">
                <a:solidFill>
                  <a:schemeClr val="folHlink"/>
                </a:solidFill>
                <a:ea typeface="幼圆" panose="02010509060101010101" pitchFamily="49" charset="-122"/>
              </a:rPr>
              <a:t>撤消进程法</a:t>
            </a:r>
            <a:r>
              <a:rPr lang="zh-CN" altLang="en-US" sz="2800" smtClean="0"/>
              <a:t>：采用强制手段从系统中撤消一个</a:t>
            </a:r>
            <a:r>
              <a:rPr lang="en-US" altLang="zh-CN" sz="2800" smtClean="0"/>
              <a:t>/</a:t>
            </a:r>
            <a:r>
              <a:rPr lang="zh-CN" altLang="en-US" sz="2800" smtClean="0"/>
              <a:t>一部分死锁进程，并剥夺这些进程的资源供其它死锁进程使用。</a:t>
            </a: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4451">
                                            <p:txEl>
                                              <p:pRg st="0" end="0"/>
                                            </p:txEl>
                                          </p:spTgt>
                                        </p:tgtEl>
                                        <p:attrNameLst>
                                          <p:attrName>style.visibility</p:attrName>
                                        </p:attrNameLst>
                                      </p:cBhvr>
                                      <p:to>
                                        <p:strVal val="visible"/>
                                      </p:to>
                                    </p:set>
                                    <p:anim calcmode="discrete" valueType="clr">
                                      <p:cBhvr override="childStyle">
                                        <p:cTn id="7" dur="80"/>
                                        <p:tgtEl>
                                          <p:spTgt spid="10445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445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445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04451">
                                            <p:txEl>
                                              <p:pRg st="1" end="1"/>
                                            </p:txEl>
                                          </p:spTgt>
                                        </p:tgtEl>
                                        <p:attrNameLst>
                                          <p:attrName>style.visibility</p:attrName>
                                        </p:attrNameLst>
                                      </p:cBhvr>
                                      <p:to>
                                        <p:strVal val="visible"/>
                                      </p:to>
                                    </p:set>
                                    <p:anim calcmode="discrete" valueType="clr">
                                      <p:cBhvr override="childStyle">
                                        <p:cTn id="14" dur="80"/>
                                        <p:tgtEl>
                                          <p:spTgt spid="10445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445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4451">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04451">
                                            <p:txEl>
                                              <p:pRg st="2" end="2"/>
                                            </p:txEl>
                                          </p:spTgt>
                                        </p:tgtEl>
                                        <p:attrNameLst>
                                          <p:attrName>style.visibility</p:attrName>
                                        </p:attrNameLst>
                                      </p:cBhvr>
                                      <p:to>
                                        <p:strVal val="visible"/>
                                      </p:to>
                                    </p:set>
                                    <p:anim calcmode="discrete" valueType="clr">
                                      <p:cBhvr override="childStyle">
                                        <p:cTn id="21" dur="80"/>
                                        <p:tgtEl>
                                          <p:spTgt spid="10445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445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445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200" smtClean="0">
                <a:latin typeface="华文隶书" panose="02010800040101010101" pitchFamily="2" charset="-122"/>
              </a:rPr>
              <a:t>二、产生死锁的原因</a:t>
            </a:r>
            <a:endParaRPr lang="zh-CN" altLang="en-US" sz="3200" smtClean="0"/>
          </a:p>
        </p:txBody>
      </p:sp>
      <p:sp>
        <p:nvSpPr>
          <p:cNvPr id="68611" name="Rectangle 3"/>
          <p:cNvSpPr>
            <a:spLocks noGrp="1" noChangeArrowheads="1"/>
          </p:cNvSpPr>
          <p:nvPr>
            <p:ph type="body" sz="half" idx="1"/>
          </p:nvPr>
        </p:nvSpPr>
        <p:spPr>
          <a:xfrm>
            <a:off x="180975" y="1343025"/>
            <a:ext cx="8569325" cy="4791075"/>
          </a:xfrm>
        </p:spPr>
        <p:txBody>
          <a:bodyPr/>
          <a:lstStyle/>
          <a:p>
            <a:pPr eaLnBrk="1" hangingPunct="1">
              <a:lnSpc>
                <a:spcPct val="120000"/>
              </a:lnSpc>
              <a:spcBef>
                <a:spcPct val="0"/>
              </a:spcBef>
              <a:buFont typeface="Arial" panose="020B0604020202020204" pitchFamily="34" charset="0"/>
              <a:buAutoNum type="arabicPeriod"/>
            </a:pPr>
            <a:r>
              <a:rPr lang="zh-CN" altLang="en-US" smtClean="0">
                <a:latin typeface="幼圆" panose="02010509060101010101" pitchFamily="49" charset="-122"/>
              </a:rPr>
              <a:t>竞争资源（</a:t>
            </a:r>
            <a:r>
              <a:rPr lang="zh-CN" altLang="en-US" smtClean="0">
                <a:solidFill>
                  <a:schemeClr val="tx2"/>
                </a:solidFill>
                <a:latin typeface="楷体_GB2312" pitchFamily="1" charset="-122"/>
              </a:rPr>
              <a:t>非剥夺性资源</a:t>
            </a:r>
            <a:r>
              <a:rPr lang="zh-CN" altLang="en-US" smtClean="0">
                <a:latin typeface="楷体_GB2312" pitchFamily="1" charset="-122"/>
              </a:rPr>
              <a:t>、临时性资源）</a:t>
            </a:r>
          </a:p>
        </p:txBody>
      </p:sp>
      <p:grpSp>
        <p:nvGrpSpPr>
          <p:cNvPr id="2" name="Group 22"/>
          <p:cNvGrpSpPr>
            <a:grpSpLocks/>
          </p:cNvGrpSpPr>
          <p:nvPr/>
        </p:nvGrpSpPr>
        <p:grpSpPr bwMode="auto">
          <a:xfrm>
            <a:off x="466725" y="2801938"/>
            <a:ext cx="3276600" cy="2209800"/>
            <a:chOff x="0" y="0"/>
            <a:chExt cx="2064" cy="1392"/>
          </a:xfrm>
        </p:grpSpPr>
        <p:sp>
          <p:nvSpPr>
            <p:cNvPr id="68614" name="Oval 23"/>
            <p:cNvSpPr>
              <a:spLocks noChangeArrowheads="1"/>
            </p:cNvSpPr>
            <p:nvPr/>
          </p:nvSpPr>
          <p:spPr bwMode="auto">
            <a:xfrm>
              <a:off x="240" y="144"/>
              <a:ext cx="1584" cy="1008"/>
            </a:xfrm>
            <a:prstGeom prst="ellipse">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15" name="Rectangle 24"/>
            <p:cNvSpPr>
              <a:spLocks noChangeArrowheads="1"/>
            </p:cNvSpPr>
            <p:nvPr/>
          </p:nvSpPr>
          <p:spPr bwMode="auto">
            <a:xfrm>
              <a:off x="0" y="576"/>
              <a:ext cx="480" cy="192"/>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R1</a:t>
              </a:r>
            </a:p>
          </p:txBody>
        </p:sp>
        <p:sp>
          <p:nvSpPr>
            <p:cNvPr id="68616" name="Rectangle 25"/>
            <p:cNvSpPr>
              <a:spLocks noChangeArrowheads="1"/>
            </p:cNvSpPr>
            <p:nvPr/>
          </p:nvSpPr>
          <p:spPr bwMode="auto">
            <a:xfrm>
              <a:off x="1584" y="624"/>
              <a:ext cx="480" cy="192"/>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R2</a:t>
              </a:r>
            </a:p>
          </p:txBody>
        </p:sp>
        <p:sp>
          <p:nvSpPr>
            <p:cNvPr id="68617" name="Oval 26"/>
            <p:cNvSpPr>
              <a:spLocks noChangeArrowheads="1"/>
            </p:cNvSpPr>
            <p:nvPr/>
          </p:nvSpPr>
          <p:spPr bwMode="auto">
            <a:xfrm>
              <a:off x="816" y="0"/>
              <a:ext cx="384" cy="336"/>
            </a:xfrm>
            <a:prstGeom prst="ellipse">
              <a:avLst/>
            </a:prstGeom>
            <a:solidFill>
              <a:srgbClr val="FFFFFF"/>
            </a:solidFill>
            <a:ln w="9525">
              <a:solidFill>
                <a:schemeClr val="hlink"/>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P1</a:t>
              </a:r>
            </a:p>
          </p:txBody>
        </p:sp>
        <p:sp>
          <p:nvSpPr>
            <p:cNvPr id="68618" name="Oval 27"/>
            <p:cNvSpPr>
              <a:spLocks noChangeArrowheads="1"/>
            </p:cNvSpPr>
            <p:nvPr/>
          </p:nvSpPr>
          <p:spPr bwMode="auto">
            <a:xfrm>
              <a:off x="720" y="1056"/>
              <a:ext cx="384" cy="336"/>
            </a:xfrm>
            <a:prstGeom prst="ellipse">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P2</a:t>
              </a:r>
            </a:p>
          </p:txBody>
        </p:sp>
        <p:sp>
          <p:nvSpPr>
            <p:cNvPr id="68619" name="Line 28"/>
            <p:cNvSpPr>
              <a:spLocks noChangeShapeType="1"/>
            </p:cNvSpPr>
            <p:nvPr/>
          </p:nvSpPr>
          <p:spPr bwMode="auto">
            <a:xfrm flipV="1">
              <a:off x="672" y="144"/>
              <a:ext cx="144" cy="4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0" name="Line 29"/>
            <p:cNvSpPr>
              <a:spLocks noChangeShapeType="1"/>
            </p:cNvSpPr>
            <p:nvPr/>
          </p:nvSpPr>
          <p:spPr bwMode="auto">
            <a:xfrm>
              <a:off x="1824" y="528"/>
              <a:ext cx="0" cy="96"/>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1" name="Line 30"/>
            <p:cNvSpPr>
              <a:spLocks noChangeShapeType="1"/>
            </p:cNvSpPr>
            <p:nvPr/>
          </p:nvSpPr>
          <p:spPr bwMode="auto">
            <a:xfrm flipH="1">
              <a:off x="1104" y="1152"/>
              <a:ext cx="96"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2" name="Line 31"/>
            <p:cNvSpPr>
              <a:spLocks noChangeShapeType="1"/>
            </p:cNvSpPr>
            <p:nvPr/>
          </p:nvSpPr>
          <p:spPr bwMode="auto">
            <a:xfrm flipH="1" flipV="1">
              <a:off x="240" y="768"/>
              <a:ext cx="48" cy="4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40" name="Text Box 32"/>
          <p:cNvSpPr txBox="1">
            <a:spLocks noChangeArrowheads="1"/>
          </p:cNvSpPr>
          <p:nvPr/>
        </p:nvSpPr>
        <p:spPr bwMode="auto">
          <a:xfrm>
            <a:off x="3635375" y="2420938"/>
            <a:ext cx="501332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zh-CN" altLang="en-US" b="1">
                <a:solidFill>
                  <a:schemeClr val="folHlink"/>
                </a:solidFill>
                <a:ea typeface="幼圆" panose="02010509060101010101" pitchFamily="49" charset="-122"/>
              </a:rPr>
              <a:t>注意：</a:t>
            </a:r>
          </a:p>
          <a:p>
            <a:pPr eaLnBrk="1" hangingPunct="1">
              <a:lnSpc>
                <a:spcPct val="110000"/>
              </a:lnSpc>
            </a:pPr>
            <a:r>
              <a:rPr lang="zh-CN" altLang="en-US" b="1">
                <a:latin typeface="楷体_GB2312" pitchFamily="1" charset="-122"/>
                <a:ea typeface="楷体_GB2312" pitchFamily="1" charset="-122"/>
              </a:rPr>
              <a:t>（</a:t>
            </a:r>
            <a:r>
              <a:rPr lang="en-US" altLang="zh-CN" b="1">
                <a:latin typeface="楷体_GB2312" pitchFamily="1" charset="-122"/>
                <a:ea typeface="楷体_GB2312" pitchFamily="1" charset="-122"/>
              </a:rPr>
              <a:t>1</a:t>
            </a:r>
            <a:r>
              <a:rPr lang="zh-CN" altLang="en-US" b="1">
                <a:latin typeface="楷体_GB2312" pitchFamily="1" charset="-122"/>
                <a:ea typeface="楷体_GB2312" pitchFamily="1" charset="-122"/>
              </a:rPr>
              <a:t>）死锁进程数至少为</a:t>
            </a:r>
            <a:r>
              <a:rPr lang="en-US" altLang="zh-CN" b="1">
                <a:latin typeface="楷体_GB2312" pitchFamily="1" charset="-122"/>
                <a:ea typeface="楷体_GB2312" pitchFamily="1" charset="-122"/>
              </a:rPr>
              <a:t>2</a:t>
            </a:r>
          </a:p>
          <a:p>
            <a:pPr eaLnBrk="1" hangingPunct="1">
              <a:lnSpc>
                <a:spcPct val="110000"/>
              </a:lnSpc>
            </a:pPr>
            <a:r>
              <a:rPr lang="zh-CN" altLang="en-US" b="1">
                <a:latin typeface="楷体_GB2312" pitchFamily="1" charset="-122"/>
                <a:ea typeface="楷体_GB2312" pitchFamily="1" charset="-122"/>
              </a:rPr>
              <a:t>（</a:t>
            </a:r>
            <a:r>
              <a:rPr lang="en-US" altLang="zh-CN" b="1">
                <a:latin typeface="楷体_GB2312" pitchFamily="1" charset="-122"/>
                <a:ea typeface="楷体_GB2312" pitchFamily="1" charset="-122"/>
              </a:rPr>
              <a:t>2</a:t>
            </a:r>
            <a:r>
              <a:rPr lang="zh-CN" altLang="en-US" b="1">
                <a:latin typeface="楷体_GB2312" pitchFamily="1" charset="-122"/>
                <a:ea typeface="楷体_GB2312" pitchFamily="1" charset="-122"/>
              </a:rPr>
              <a:t>）所有进程均等待资源</a:t>
            </a:r>
          </a:p>
          <a:p>
            <a:pPr eaLnBrk="1" hangingPunct="1">
              <a:lnSpc>
                <a:spcPct val="110000"/>
              </a:lnSpc>
            </a:pPr>
            <a:r>
              <a:rPr lang="zh-CN" altLang="en-US" b="1">
                <a:latin typeface="楷体_GB2312" pitchFamily="1" charset="-122"/>
                <a:ea typeface="楷体_GB2312" pitchFamily="1" charset="-122"/>
              </a:rPr>
              <a:t>（</a:t>
            </a:r>
            <a:r>
              <a:rPr lang="en-US" altLang="zh-CN" b="1">
                <a:latin typeface="楷体_GB2312" pitchFamily="1" charset="-122"/>
                <a:ea typeface="楷体_GB2312" pitchFamily="1" charset="-122"/>
              </a:rPr>
              <a:t>3</a:t>
            </a:r>
            <a:r>
              <a:rPr lang="zh-CN" altLang="en-US" b="1">
                <a:latin typeface="楷体_GB2312" pitchFamily="1" charset="-122"/>
                <a:ea typeface="楷体_GB2312" pitchFamily="1" charset="-122"/>
              </a:rPr>
              <a:t>）至少有两个</a:t>
            </a:r>
            <a:r>
              <a:rPr lang="zh-CN" altLang="en-US" b="1">
                <a:latin typeface="Times New Roman" panose="02020603050405020304" pitchFamily="18" charset="0"/>
              </a:rPr>
              <a:t>进程</a:t>
            </a:r>
            <a:r>
              <a:rPr lang="zh-CN" altLang="en-US" b="1">
                <a:latin typeface="楷体_GB2312" pitchFamily="1" charset="-122"/>
                <a:ea typeface="楷体_GB2312" pitchFamily="1" charset="-122"/>
              </a:rPr>
              <a:t>占有资源</a:t>
            </a:r>
          </a:p>
          <a:p>
            <a:pPr eaLnBrk="1" hangingPunct="1">
              <a:lnSpc>
                <a:spcPct val="110000"/>
              </a:lnSpc>
            </a:pPr>
            <a:r>
              <a:rPr lang="zh-CN" altLang="en-US" b="1">
                <a:latin typeface="楷体_GB2312" pitchFamily="1" charset="-122"/>
                <a:ea typeface="楷体_GB2312" pitchFamily="1" charset="-122"/>
              </a:rPr>
              <a:t>（</a:t>
            </a:r>
            <a:r>
              <a:rPr lang="en-US" altLang="zh-CN" b="1">
                <a:latin typeface="楷体_GB2312" pitchFamily="1" charset="-122"/>
                <a:ea typeface="楷体_GB2312" pitchFamily="1" charset="-122"/>
              </a:rPr>
              <a:t>4</a:t>
            </a:r>
            <a:r>
              <a:rPr lang="zh-CN" altLang="en-US" b="1">
                <a:latin typeface="楷体_GB2312" pitchFamily="1" charset="-122"/>
                <a:ea typeface="楷体_GB2312" pitchFamily="1" charset="-122"/>
              </a:rPr>
              <a:t>）死锁进程是系统中当前正在运行进程的一部分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8611">
                                            <p:txEl>
                                              <p:pRg st="0" end="0"/>
                                            </p:txEl>
                                          </p:spTgt>
                                        </p:tgtEl>
                                        <p:attrNameLst>
                                          <p:attrName>style.visibility</p:attrName>
                                        </p:attrNameLst>
                                      </p:cBhvr>
                                      <p:to>
                                        <p:strVal val="visible"/>
                                      </p:to>
                                    </p:set>
                                    <p:anim calcmode="discrete" valueType="clr">
                                      <p:cBhvr override="childStyle">
                                        <p:cTn id="7" dur="80"/>
                                        <p:tgtEl>
                                          <p:spTgt spid="6861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861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861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68640"/>
                                        </p:tgtEl>
                                        <p:attrNameLst>
                                          <p:attrName>style.visibility</p:attrName>
                                        </p:attrNameLst>
                                      </p:cBhvr>
                                      <p:to>
                                        <p:strVal val="visible"/>
                                      </p:to>
                                    </p:set>
                                    <p:anim calcmode="discrete" valueType="clr">
                                      <p:cBhvr override="childStyle">
                                        <p:cTn id="19" dur="80"/>
                                        <p:tgtEl>
                                          <p:spTgt spid="68640"/>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8640"/>
                                        </p:tgtEl>
                                        <p:attrNameLst>
                                          <p:attrName>fillcolor</p:attrName>
                                        </p:attrNameLst>
                                      </p:cBhvr>
                                      <p:tavLst>
                                        <p:tav tm="0">
                                          <p:val>
                                            <p:clrVal>
                                              <a:schemeClr val="accent2"/>
                                            </p:clrVal>
                                          </p:val>
                                        </p:tav>
                                        <p:tav tm="50000">
                                          <p:val>
                                            <p:clrVal>
                                              <a:schemeClr val="hlink"/>
                                            </p:clrVal>
                                          </p:val>
                                        </p:tav>
                                      </p:tavLst>
                                    </p:anim>
                                    <p:set>
                                      <p:cBhvr>
                                        <p:cTn id="21" dur="80"/>
                                        <p:tgtEl>
                                          <p:spTgt spid="686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40"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3200" smtClean="0">
                <a:latin typeface="华文隶书" panose="02010800040101010101" pitchFamily="2" charset="-122"/>
              </a:rPr>
              <a:t>二、产生死锁的原因</a:t>
            </a:r>
            <a:endParaRPr lang="zh-CN" altLang="en-US" sz="3200" smtClean="0"/>
          </a:p>
        </p:txBody>
      </p:sp>
      <p:sp>
        <p:nvSpPr>
          <p:cNvPr id="138243" name="Rectangle 3"/>
          <p:cNvSpPr>
            <a:spLocks noGrp="1" noChangeArrowheads="1"/>
          </p:cNvSpPr>
          <p:nvPr>
            <p:ph type="body" sz="half" idx="1"/>
          </p:nvPr>
        </p:nvSpPr>
        <p:spPr>
          <a:xfrm>
            <a:off x="180975" y="1343025"/>
            <a:ext cx="8569325" cy="4791075"/>
          </a:xfrm>
        </p:spPr>
        <p:txBody>
          <a:bodyPr/>
          <a:lstStyle/>
          <a:p>
            <a:pPr marL="533400" indent="-533400" eaLnBrk="1" hangingPunct="1">
              <a:lnSpc>
                <a:spcPct val="120000"/>
              </a:lnSpc>
              <a:spcBef>
                <a:spcPct val="0"/>
              </a:spcBef>
              <a:buFont typeface="Arial" panose="020B0604020202020204" pitchFamily="34" charset="0"/>
              <a:buAutoNum type="arabicPeriod"/>
            </a:pPr>
            <a:r>
              <a:rPr lang="zh-CN" altLang="en-US" smtClean="0">
                <a:latin typeface="幼圆" panose="02010509060101010101" pitchFamily="49" charset="-122"/>
              </a:rPr>
              <a:t>竞争资源（</a:t>
            </a:r>
            <a:r>
              <a:rPr lang="zh-CN" altLang="en-US" smtClean="0">
                <a:latin typeface="楷体_GB2312" pitchFamily="1" charset="-122"/>
              </a:rPr>
              <a:t>非剥夺性资源、</a:t>
            </a:r>
            <a:r>
              <a:rPr lang="zh-CN" altLang="en-US" smtClean="0">
                <a:solidFill>
                  <a:schemeClr val="tx2"/>
                </a:solidFill>
                <a:latin typeface="楷体_GB2312" pitchFamily="1" charset="-122"/>
              </a:rPr>
              <a:t>临时性资源</a:t>
            </a:r>
            <a:r>
              <a:rPr lang="zh-CN" altLang="en-US" smtClean="0">
                <a:latin typeface="楷体_GB2312" pitchFamily="1" charset="-122"/>
              </a:rPr>
              <a:t>）</a:t>
            </a:r>
          </a:p>
        </p:txBody>
      </p:sp>
      <p:sp>
        <p:nvSpPr>
          <p:cNvPr id="138244" name="Text Box 4"/>
          <p:cNvSpPr txBox="1">
            <a:spLocks noChangeArrowheads="1"/>
          </p:cNvSpPr>
          <p:nvPr/>
        </p:nvSpPr>
        <p:spPr bwMode="auto">
          <a:xfrm>
            <a:off x="3563938" y="2133600"/>
            <a:ext cx="5111750" cy="416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50000"/>
              </a:spcBef>
            </a:pPr>
            <a:r>
              <a:rPr lang="en-US" altLang="zh-CN" sz="2800" b="1">
                <a:solidFill>
                  <a:schemeClr val="folHlink"/>
                </a:solidFill>
                <a:latin typeface="楷体_GB2312" pitchFamily="1" charset="-122"/>
                <a:ea typeface="楷体_GB2312" pitchFamily="1" charset="-122"/>
              </a:rPr>
              <a:t>Pi</a:t>
            </a:r>
            <a:r>
              <a:rPr lang="zh-CN" altLang="en-US" sz="2800" b="1">
                <a:solidFill>
                  <a:schemeClr val="folHlink"/>
                </a:solidFill>
                <a:latin typeface="楷体_GB2312" pitchFamily="1" charset="-122"/>
                <a:ea typeface="楷体_GB2312" pitchFamily="1" charset="-122"/>
              </a:rPr>
              <a:t>：进程     </a:t>
            </a:r>
            <a:r>
              <a:rPr lang="en-US" altLang="zh-CN" sz="2800" b="1">
                <a:solidFill>
                  <a:schemeClr val="folHlink"/>
                </a:solidFill>
                <a:latin typeface="楷体_GB2312" pitchFamily="1" charset="-122"/>
                <a:ea typeface="楷体_GB2312" pitchFamily="1" charset="-122"/>
              </a:rPr>
              <a:t>Si</a:t>
            </a:r>
            <a:r>
              <a:rPr lang="zh-CN" altLang="en-US" sz="2800" b="1">
                <a:solidFill>
                  <a:schemeClr val="folHlink"/>
                </a:solidFill>
                <a:latin typeface="楷体_GB2312" pitchFamily="1" charset="-122"/>
                <a:ea typeface="楷体_GB2312" pitchFamily="1" charset="-122"/>
              </a:rPr>
              <a:t>：消息</a:t>
            </a:r>
          </a:p>
          <a:p>
            <a:pPr eaLnBrk="1" hangingPunct="1">
              <a:lnSpc>
                <a:spcPct val="80000"/>
              </a:lnSpc>
              <a:spcBef>
                <a:spcPct val="50000"/>
              </a:spcBef>
            </a:pPr>
            <a:endParaRPr lang="zh-CN" altLang="en-US" sz="2800" b="1">
              <a:solidFill>
                <a:schemeClr val="folHlink"/>
              </a:solidFill>
              <a:latin typeface="楷体_GB2312" pitchFamily="1" charset="-122"/>
              <a:ea typeface="楷体_GB2312" pitchFamily="1" charset="-122"/>
            </a:endParaRPr>
          </a:p>
          <a:p>
            <a:pPr eaLnBrk="1" hangingPunct="1">
              <a:lnSpc>
                <a:spcPct val="80000"/>
              </a:lnSpc>
              <a:spcBef>
                <a:spcPct val="50000"/>
              </a:spcBef>
            </a:pPr>
            <a:r>
              <a:rPr lang="zh-CN" altLang="en-US" sz="2000" b="1"/>
              <a:t>若按下列顺序进行无死锁产生：</a:t>
            </a:r>
          </a:p>
          <a:p>
            <a:pPr eaLnBrk="1" hangingPunct="1">
              <a:lnSpc>
                <a:spcPct val="80000"/>
              </a:lnSpc>
              <a:spcBef>
                <a:spcPct val="50000"/>
              </a:spcBef>
            </a:pPr>
            <a:r>
              <a:rPr lang="en-US" altLang="zh-CN" sz="2000" b="1"/>
              <a:t>P1</a:t>
            </a:r>
            <a:r>
              <a:rPr lang="zh-CN" altLang="en-US" sz="2000" b="1"/>
              <a:t>：</a:t>
            </a:r>
            <a:r>
              <a:rPr lang="en-US" altLang="zh-CN" sz="2000" b="1">
                <a:latin typeface="Times New Roman" panose="02020603050405020304" pitchFamily="18" charset="0"/>
              </a:rPr>
              <a:t>…</a:t>
            </a:r>
            <a:r>
              <a:rPr lang="en-US" altLang="zh-CN" sz="2000" b="1">
                <a:solidFill>
                  <a:schemeClr val="tx2"/>
                </a:solidFill>
              </a:rPr>
              <a:t>Release</a:t>
            </a:r>
            <a:r>
              <a:rPr lang="en-US" altLang="zh-CN" sz="2000" b="1"/>
              <a:t>(s1);Request(S3);</a:t>
            </a:r>
            <a:r>
              <a:rPr lang="en-US" altLang="zh-CN" sz="2000" b="1">
                <a:latin typeface="Times New Roman" panose="02020603050405020304" pitchFamily="18" charset="0"/>
              </a:rPr>
              <a:t>…</a:t>
            </a:r>
            <a:endParaRPr lang="en-US" altLang="zh-CN" sz="2000" b="1"/>
          </a:p>
          <a:p>
            <a:pPr eaLnBrk="1" hangingPunct="1">
              <a:lnSpc>
                <a:spcPct val="80000"/>
              </a:lnSpc>
              <a:spcBef>
                <a:spcPct val="50000"/>
              </a:spcBef>
            </a:pPr>
            <a:r>
              <a:rPr lang="en-US" altLang="zh-CN" sz="2000" b="1"/>
              <a:t>P2</a:t>
            </a:r>
            <a:r>
              <a:rPr lang="zh-CN" altLang="en-US" sz="2000" b="1"/>
              <a:t>：</a:t>
            </a:r>
            <a:r>
              <a:rPr lang="en-US" altLang="zh-CN" sz="2000" b="1">
                <a:latin typeface="Times New Roman" panose="02020603050405020304" pitchFamily="18" charset="0"/>
              </a:rPr>
              <a:t>…</a:t>
            </a:r>
            <a:r>
              <a:rPr lang="en-US" altLang="zh-CN" sz="2000" b="1">
                <a:solidFill>
                  <a:schemeClr val="tx2"/>
                </a:solidFill>
              </a:rPr>
              <a:t>Release</a:t>
            </a:r>
            <a:r>
              <a:rPr lang="en-US" altLang="zh-CN" sz="2000" b="1"/>
              <a:t>(s2);Request(S1);</a:t>
            </a:r>
            <a:r>
              <a:rPr lang="en-US" altLang="zh-CN" sz="2000" b="1">
                <a:latin typeface="Times New Roman" panose="02020603050405020304" pitchFamily="18" charset="0"/>
              </a:rPr>
              <a:t>…</a:t>
            </a:r>
            <a:endParaRPr lang="en-US" altLang="zh-CN" sz="2000" b="1"/>
          </a:p>
          <a:p>
            <a:pPr eaLnBrk="1" hangingPunct="1">
              <a:lnSpc>
                <a:spcPct val="80000"/>
              </a:lnSpc>
              <a:spcBef>
                <a:spcPct val="50000"/>
              </a:spcBef>
            </a:pPr>
            <a:r>
              <a:rPr lang="en-US" altLang="zh-CN" sz="2000" b="1"/>
              <a:t>P3</a:t>
            </a:r>
            <a:r>
              <a:rPr lang="zh-CN" altLang="en-US" sz="2000" b="1"/>
              <a:t>：</a:t>
            </a:r>
            <a:r>
              <a:rPr lang="en-US" altLang="zh-CN" sz="2000" b="1">
                <a:latin typeface="Times New Roman" panose="02020603050405020304" pitchFamily="18" charset="0"/>
              </a:rPr>
              <a:t>…</a:t>
            </a:r>
            <a:r>
              <a:rPr lang="en-US" altLang="zh-CN" sz="2000" b="1">
                <a:solidFill>
                  <a:schemeClr val="tx2"/>
                </a:solidFill>
              </a:rPr>
              <a:t>Release</a:t>
            </a:r>
            <a:r>
              <a:rPr lang="en-US" altLang="zh-CN" sz="2000" b="1"/>
              <a:t>(s3);Request(S2);</a:t>
            </a:r>
            <a:r>
              <a:rPr lang="en-US" altLang="zh-CN" sz="2000" b="1">
                <a:latin typeface="Times New Roman" panose="02020603050405020304" pitchFamily="18" charset="0"/>
              </a:rPr>
              <a:t>…</a:t>
            </a:r>
            <a:endParaRPr lang="en-US" altLang="zh-CN" sz="2000" b="1"/>
          </a:p>
          <a:p>
            <a:pPr eaLnBrk="1" hangingPunct="1">
              <a:lnSpc>
                <a:spcPct val="80000"/>
              </a:lnSpc>
              <a:spcBef>
                <a:spcPct val="50000"/>
              </a:spcBef>
            </a:pPr>
            <a:r>
              <a:rPr lang="zh-CN" altLang="en-US" sz="2000" b="1"/>
              <a:t>但若按下列顺序进行可能产生死锁：</a:t>
            </a:r>
          </a:p>
          <a:p>
            <a:pPr eaLnBrk="1" hangingPunct="1">
              <a:lnSpc>
                <a:spcPct val="80000"/>
              </a:lnSpc>
              <a:spcBef>
                <a:spcPct val="50000"/>
              </a:spcBef>
            </a:pPr>
            <a:r>
              <a:rPr lang="en-US" altLang="zh-CN" sz="2000" b="1"/>
              <a:t>P1</a:t>
            </a:r>
            <a:r>
              <a:rPr lang="zh-CN" altLang="en-US" sz="2000" b="1"/>
              <a:t>：</a:t>
            </a:r>
            <a:r>
              <a:rPr lang="en-US" altLang="zh-CN" sz="2000" b="1">
                <a:latin typeface="Times New Roman" panose="02020603050405020304" pitchFamily="18" charset="0"/>
              </a:rPr>
              <a:t>…</a:t>
            </a:r>
            <a:r>
              <a:rPr lang="en-US" altLang="zh-CN" sz="2000" b="1"/>
              <a:t> Request(S3); </a:t>
            </a:r>
            <a:r>
              <a:rPr lang="en-US" altLang="zh-CN" sz="2000" b="1">
                <a:solidFill>
                  <a:schemeClr val="tx2"/>
                </a:solidFill>
              </a:rPr>
              <a:t>Release</a:t>
            </a:r>
            <a:r>
              <a:rPr lang="en-US" altLang="zh-CN" sz="2000" b="1"/>
              <a:t>(s1); </a:t>
            </a:r>
            <a:r>
              <a:rPr lang="en-US" altLang="zh-CN" sz="2000" b="1">
                <a:latin typeface="Times New Roman" panose="02020603050405020304" pitchFamily="18" charset="0"/>
              </a:rPr>
              <a:t>…</a:t>
            </a:r>
            <a:endParaRPr lang="en-US" altLang="zh-CN" sz="2000" b="1"/>
          </a:p>
          <a:p>
            <a:pPr eaLnBrk="1" hangingPunct="1">
              <a:lnSpc>
                <a:spcPct val="80000"/>
              </a:lnSpc>
              <a:spcBef>
                <a:spcPct val="50000"/>
              </a:spcBef>
            </a:pPr>
            <a:r>
              <a:rPr lang="en-US" altLang="zh-CN" sz="2000" b="1"/>
              <a:t>P2</a:t>
            </a:r>
            <a:r>
              <a:rPr lang="zh-CN" altLang="en-US" sz="2000" b="1"/>
              <a:t>：</a:t>
            </a:r>
            <a:r>
              <a:rPr lang="en-US" altLang="zh-CN" sz="2000" b="1">
                <a:latin typeface="Times New Roman" panose="02020603050405020304" pitchFamily="18" charset="0"/>
              </a:rPr>
              <a:t>…</a:t>
            </a:r>
            <a:r>
              <a:rPr lang="en-US" altLang="zh-CN" sz="2000" b="1"/>
              <a:t> Request(S1) ; </a:t>
            </a:r>
            <a:r>
              <a:rPr lang="en-US" altLang="zh-CN" sz="2000" b="1">
                <a:solidFill>
                  <a:schemeClr val="tx2"/>
                </a:solidFill>
              </a:rPr>
              <a:t>Release</a:t>
            </a:r>
            <a:r>
              <a:rPr lang="en-US" altLang="zh-CN" sz="2000" b="1"/>
              <a:t>(s2);</a:t>
            </a:r>
            <a:r>
              <a:rPr lang="en-US" altLang="zh-CN" sz="2000" b="1">
                <a:latin typeface="Times New Roman" panose="02020603050405020304" pitchFamily="18" charset="0"/>
              </a:rPr>
              <a:t>…</a:t>
            </a:r>
            <a:endParaRPr lang="en-US" altLang="zh-CN" sz="2000" b="1"/>
          </a:p>
          <a:p>
            <a:pPr eaLnBrk="1" hangingPunct="1">
              <a:lnSpc>
                <a:spcPct val="80000"/>
              </a:lnSpc>
              <a:spcBef>
                <a:spcPct val="50000"/>
              </a:spcBef>
            </a:pPr>
            <a:r>
              <a:rPr lang="en-US" altLang="zh-CN" sz="2000" b="1"/>
              <a:t>P3</a:t>
            </a:r>
            <a:r>
              <a:rPr lang="zh-CN" altLang="en-US" sz="2000" b="1"/>
              <a:t>：</a:t>
            </a:r>
            <a:r>
              <a:rPr lang="en-US" altLang="zh-CN" sz="2000" b="1">
                <a:latin typeface="Times New Roman" panose="02020603050405020304" pitchFamily="18" charset="0"/>
              </a:rPr>
              <a:t>…</a:t>
            </a:r>
            <a:r>
              <a:rPr lang="en-US" altLang="zh-CN" sz="2000" b="1"/>
              <a:t> Request(S2) ; </a:t>
            </a:r>
            <a:r>
              <a:rPr lang="en-US" altLang="zh-CN" sz="2000" b="1">
                <a:solidFill>
                  <a:schemeClr val="tx2"/>
                </a:solidFill>
              </a:rPr>
              <a:t>Release</a:t>
            </a:r>
            <a:r>
              <a:rPr lang="en-US" altLang="zh-CN" sz="2000" b="1"/>
              <a:t>(s3);</a:t>
            </a:r>
            <a:r>
              <a:rPr lang="en-US" altLang="zh-CN" sz="2000" b="1">
                <a:latin typeface="Times New Roman" panose="02020603050405020304" pitchFamily="18" charset="0"/>
              </a:rPr>
              <a:t>…</a:t>
            </a:r>
            <a:endParaRPr lang="en-US" altLang="zh-CN" sz="2000" b="1"/>
          </a:p>
        </p:txBody>
      </p:sp>
      <p:grpSp>
        <p:nvGrpSpPr>
          <p:cNvPr id="2" name="Group 6"/>
          <p:cNvGrpSpPr>
            <a:grpSpLocks/>
          </p:cNvGrpSpPr>
          <p:nvPr/>
        </p:nvGrpSpPr>
        <p:grpSpPr bwMode="auto">
          <a:xfrm>
            <a:off x="539750" y="2276475"/>
            <a:ext cx="2592388" cy="2089150"/>
            <a:chOff x="0" y="0"/>
            <a:chExt cx="1776" cy="1536"/>
          </a:xfrm>
        </p:grpSpPr>
        <p:sp>
          <p:nvSpPr>
            <p:cNvPr id="69638" name="Oval 7"/>
            <p:cNvSpPr>
              <a:spLocks noChangeArrowheads="1"/>
            </p:cNvSpPr>
            <p:nvPr/>
          </p:nvSpPr>
          <p:spPr bwMode="auto">
            <a:xfrm>
              <a:off x="96" y="96"/>
              <a:ext cx="1680" cy="1392"/>
            </a:xfrm>
            <a:prstGeom prst="ellipse">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9639" name="Rectangle 8"/>
            <p:cNvSpPr>
              <a:spLocks noChangeArrowheads="1"/>
            </p:cNvSpPr>
            <p:nvPr/>
          </p:nvSpPr>
          <p:spPr bwMode="auto">
            <a:xfrm>
              <a:off x="48" y="336"/>
              <a:ext cx="336" cy="144"/>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t>S3</a:t>
              </a:r>
            </a:p>
          </p:txBody>
        </p:sp>
        <p:sp>
          <p:nvSpPr>
            <p:cNvPr id="69640" name="Rectangle 9"/>
            <p:cNvSpPr>
              <a:spLocks noChangeArrowheads="1"/>
            </p:cNvSpPr>
            <p:nvPr/>
          </p:nvSpPr>
          <p:spPr bwMode="auto">
            <a:xfrm>
              <a:off x="1440" y="336"/>
              <a:ext cx="336" cy="144"/>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t>S1</a:t>
              </a:r>
            </a:p>
          </p:txBody>
        </p:sp>
        <p:sp>
          <p:nvSpPr>
            <p:cNvPr id="69641" name="Rectangle 10"/>
            <p:cNvSpPr>
              <a:spLocks noChangeArrowheads="1"/>
            </p:cNvSpPr>
            <p:nvPr/>
          </p:nvSpPr>
          <p:spPr bwMode="auto">
            <a:xfrm>
              <a:off x="720" y="1392"/>
              <a:ext cx="336" cy="144"/>
            </a:xfrm>
            <a:prstGeom prst="rect">
              <a:avLst/>
            </a:prstGeom>
            <a:solidFill>
              <a:srgbClr val="FF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t>S2</a:t>
              </a:r>
            </a:p>
          </p:txBody>
        </p:sp>
        <p:sp>
          <p:nvSpPr>
            <p:cNvPr id="69642" name="Oval 11"/>
            <p:cNvSpPr>
              <a:spLocks noChangeArrowheads="1"/>
            </p:cNvSpPr>
            <p:nvPr/>
          </p:nvSpPr>
          <p:spPr bwMode="auto">
            <a:xfrm>
              <a:off x="768" y="0"/>
              <a:ext cx="384" cy="192"/>
            </a:xfrm>
            <a:prstGeom prst="ellipse">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t>P1</a:t>
              </a:r>
            </a:p>
          </p:txBody>
        </p:sp>
        <p:sp>
          <p:nvSpPr>
            <p:cNvPr id="69643" name="Oval 12"/>
            <p:cNvSpPr>
              <a:spLocks noChangeArrowheads="1"/>
            </p:cNvSpPr>
            <p:nvPr/>
          </p:nvSpPr>
          <p:spPr bwMode="auto">
            <a:xfrm>
              <a:off x="1392" y="1056"/>
              <a:ext cx="384" cy="192"/>
            </a:xfrm>
            <a:prstGeom prst="ellipse">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t>P2</a:t>
              </a:r>
            </a:p>
          </p:txBody>
        </p:sp>
        <p:sp>
          <p:nvSpPr>
            <p:cNvPr id="69644" name="Oval 13"/>
            <p:cNvSpPr>
              <a:spLocks noChangeArrowheads="1"/>
            </p:cNvSpPr>
            <p:nvPr/>
          </p:nvSpPr>
          <p:spPr bwMode="auto">
            <a:xfrm>
              <a:off x="0" y="960"/>
              <a:ext cx="384" cy="192"/>
            </a:xfrm>
            <a:prstGeom prst="ellipse">
              <a:avLst/>
            </a:prstGeom>
            <a:solidFill>
              <a:srgbClr val="FFFFFF"/>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t>P3</a:t>
              </a:r>
            </a:p>
          </p:txBody>
        </p:sp>
        <p:sp>
          <p:nvSpPr>
            <p:cNvPr id="69645" name="Line 14"/>
            <p:cNvSpPr>
              <a:spLocks noChangeShapeType="1"/>
            </p:cNvSpPr>
            <p:nvPr/>
          </p:nvSpPr>
          <p:spPr bwMode="auto">
            <a:xfrm flipH="1" flipV="1">
              <a:off x="1152" y="96"/>
              <a:ext cx="48" cy="4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Line 15"/>
            <p:cNvSpPr>
              <a:spLocks noChangeShapeType="1"/>
            </p:cNvSpPr>
            <p:nvPr/>
          </p:nvSpPr>
          <p:spPr bwMode="auto">
            <a:xfrm flipH="1">
              <a:off x="288" y="288"/>
              <a:ext cx="48" cy="4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7" name="Line 16"/>
            <p:cNvSpPr>
              <a:spLocks noChangeShapeType="1"/>
            </p:cNvSpPr>
            <p:nvPr/>
          </p:nvSpPr>
          <p:spPr bwMode="auto">
            <a:xfrm>
              <a:off x="96" y="864"/>
              <a:ext cx="48" cy="96"/>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8" name="Line 17"/>
            <p:cNvSpPr>
              <a:spLocks noChangeShapeType="1"/>
            </p:cNvSpPr>
            <p:nvPr/>
          </p:nvSpPr>
          <p:spPr bwMode="auto">
            <a:xfrm>
              <a:off x="624" y="1440"/>
              <a:ext cx="96" cy="4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9" name="Line 18"/>
            <p:cNvSpPr>
              <a:spLocks noChangeShapeType="1"/>
            </p:cNvSpPr>
            <p:nvPr/>
          </p:nvSpPr>
          <p:spPr bwMode="auto">
            <a:xfrm flipV="1">
              <a:off x="1440" y="1248"/>
              <a:ext cx="144" cy="96"/>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0" name="Line 19"/>
            <p:cNvSpPr>
              <a:spLocks noChangeShapeType="1"/>
            </p:cNvSpPr>
            <p:nvPr/>
          </p:nvSpPr>
          <p:spPr bwMode="auto">
            <a:xfrm flipH="1" flipV="1">
              <a:off x="1680" y="480"/>
              <a:ext cx="48" cy="96"/>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38243">
                                            <p:txEl>
                                              <p:pRg st="0" end="0"/>
                                            </p:txEl>
                                          </p:spTgt>
                                        </p:tgtEl>
                                        <p:attrNameLst>
                                          <p:attrName>style.visibility</p:attrName>
                                        </p:attrNameLst>
                                      </p:cBhvr>
                                      <p:to>
                                        <p:strVal val="visible"/>
                                      </p:to>
                                    </p:set>
                                    <p:anim calcmode="discrete" valueType="clr">
                                      <p:cBhvr override="childStyle">
                                        <p:cTn id="7" dur="80"/>
                                        <p:tgtEl>
                                          <p:spTgt spid="1382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824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824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38244"/>
                                        </p:tgtEl>
                                        <p:attrNameLst>
                                          <p:attrName>style.visibility</p:attrName>
                                        </p:attrNameLst>
                                      </p:cBhvr>
                                      <p:to>
                                        <p:strVal val="visible"/>
                                      </p:to>
                                    </p:set>
                                    <p:anim calcmode="discrete" valueType="clr">
                                      <p:cBhvr override="childStyle">
                                        <p:cTn id="19" dur="80"/>
                                        <p:tgtEl>
                                          <p:spTgt spid="13824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38244"/>
                                        </p:tgtEl>
                                        <p:attrNameLst>
                                          <p:attrName>fillcolor</p:attrName>
                                        </p:attrNameLst>
                                      </p:cBhvr>
                                      <p:tavLst>
                                        <p:tav tm="0">
                                          <p:val>
                                            <p:clrVal>
                                              <a:schemeClr val="accent2"/>
                                            </p:clrVal>
                                          </p:val>
                                        </p:tav>
                                        <p:tav tm="50000">
                                          <p:val>
                                            <p:clrVal>
                                              <a:schemeClr val="hlink"/>
                                            </p:clrVal>
                                          </p:val>
                                        </p:tav>
                                      </p:tavLst>
                                    </p:anim>
                                    <p:set>
                                      <p:cBhvr>
                                        <p:cTn id="21" dur="80"/>
                                        <p:tgtEl>
                                          <p:spTgt spid="13824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4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200" smtClean="0">
                <a:latin typeface="华文隶书" panose="02010800040101010101" pitchFamily="2" charset="-122"/>
              </a:rPr>
              <a:t>二、产生死锁的原因</a:t>
            </a:r>
          </a:p>
        </p:txBody>
      </p:sp>
      <p:grpSp>
        <p:nvGrpSpPr>
          <p:cNvPr id="2" name="Group 3"/>
          <p:cNvGrpSpPr>
            <a:grpSpLocks/>
          </p:cNvGrpSpPr>
          <p:nvPr/>
        </p:nvGrpSpPr>
        <p:grpSpPr bwMode="auto">
          <a:xfrm>
            <a:off x="381000" y="1838325"/>
            <a:ext cx="8137525" cy="4830763"/>
            <a:chOff x="0" y="0"/>
            <a:chExt cx="5126" cy="3043"/>
          </a:xfrm>
        </p:grpSpPr>
        <p:grpSp>
          <p:nvGrpSpPr>
            <p:cNvPr id="70661" name="Group 4"/>
            <p:cNvGrpSpPr>
              <a:grpSpLocks/>
            </p:cNvGrpSpPr>
            <p:nvPr/>
          </p:nvGrpSpPr>
          <p:grpSpPr bwMode="auto">
            <a:xfrm>
              <a:off x="0" y="0"/>
              <a:ext cx="5126" cy="3043"/>
              <a:chOff x="0" y="0"/>
              <a:chExt cx="5126" cy="3043"/>
            </a:xfrm>
          </p:grpSpPr>
          <p:grpSp>
            <p:nvGrpSpPr>
              <p:cNvPr id="70676" name="Group 5"/>
              <p:cNvGrpSpPr>
                <a:grpSpLocks/>
              </p:cNvGrpSpPr>
              <p:nvPr/>
            </p:nvGrpSpPr>
            <p:grpSpPr bwMode="auto">
              <a:xfrm>
                <a:off x="0" y="0"/>
                <a:ext cx="5079" cy="3043"/>
                <a:chOff x="0" y="0"/>
                <a:chExt cx="4848" cy="2688"/>
              </a:xfrm>
            </p:grpSpPr>
            <p:sp>
              <p:nvSpPr>
                <p:cNvPr id="70678" name="Rectangle 6"/>
                <p:cNvSpPr>
                  <a:spLocks noChangeArrowheads="1"/>
                </p:cNvSpPr>
                <p:nvPr/>
              </p:nvSpPr>
              <p:spPr bwMode="auto">
                <a:xfrm>
                  <a:off x="0" y="0"/>
                  <a:ext cx="4848" cy="2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1">
                    <a:latin typeface="Times New Roman" panose="02020603050405020304" pitchFamily="18" charset="0"/>
                  </a:endParaRPr>
                </a:p>
              </p:txBody>
            </p:sp>
            <p:grpSp>
              <p:nvGrpSpPr>
                <p:cNvPr id="70679" name="Group 7"/>
                <p:cNvGrpSpPr>
                  <a:grpSpLocks/>
                </p:cNvGrpSpPr>
                <p:nvPr/>
              </p:nvGrpSpPr>
              <p:grpSpPr bwMode="auto">
                <a:xfrm>
                  <a:off x="1200" y="288"/>
                  <a:ext cx="2880" cy="2160"/>
                  <a:chOff x="0" y="0"/>
                  <a:chExt cx="2880" cy="2160"/>
                </a:xfrm>
              </p:grpSpPr>
              <p:sp>
                <p:nvSpPr>
                  <p:cNvPr id="70700" name="Line 8"/>
                  <p:cNvSpPr>
                    <a:spLocks noChangeShapeType="1"/>
                  </p:cNvSpPr>
                  <p:nvPr/>
                </p:nvSpPr>
                <p:spPr bwMode="auto">
                  <a:xfrm flipV="1">
                    <a:off x="0" y="0"/>
                    <a:ext cx="0" cy="2160"/>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70701" name="Line 9"/>
                  <p:cNvSpPr>
                    <a:spLocks noChangeShapeType="1"/>
                  </p:cNvSpPr>
                  <p:nvPr/>
                </p:nvSpPr>
                <p:spPr bwMode="auto">
                  <a:xfrm rot="5400000" flipV="1">
                    <a:off x="1440" y="720"/>
                    <a:ext cx="0" cy="2880"/>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0680" name="Group 10"/>
                <p:cNvGrpSpPr>
                  <a:grpSpLocks/>
                </p:cNvGrpSpPr>
                <p:nvPr/>
              </p:nvGrpSpPr>
              <p:grpSpPr bwMode="auto">
                <a:xfrm>
                  <a:off x="1152" y="576"/>
                  <a:ext cx="2352" cy="1920"/>
                  <a:chOff x="0" y="0"/>
                  <a:chExt cx="2352" cy="1920"/>
                </a:xfrm>
              </p:grpSpPr>
              <p:sp>
                <p:nvSpPr>
                  <p:cNvPr id="70686" name="Line 11"/>
                  <p:cNvSpPr>
                    <a:spLocks noChangeShapeType="1"/>
                  </p:cNvSpPr>
                  <p:nvPr/>
                </p:nvSpPr>
                <p:spPr bwMode="auto">
                  <a:xfrm>
                    <a:off x="1056" y="1824"/>
                    <a:ext cx="816"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7" name="Line 12"/>
                  <p:cNvSpPr>
                    <a:spLocks noChangeShapeType="1"/>
                  </p:cNvSpPr>
                  <p:nvPr/>
                </p:nvSpPr>
                <p:spPr bwMode="auto">
                  <a:xfrm>
                    <a:off x="1632" y="1920"/>
                    <a:ext cx="720"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8" name="Line 13"/>
                  <p:cNvSpPr>
                    <a:spLocks noChangeShapeType="1"/>
                  </p:cNvSpPr>
                  <p:nvPr/>
                </p:nvSpPr>
                <p:spPr bwMode="auto">
                  <a:xfrm rot="-5400000">
                    <a:off x="-408" y="792"/>
                    <a:ext cx="816"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89" name="Line 14"/>
                  <p:cNvSpPr>
                    <a:spLocks noChangeShapeType="1"/>
                  </p:cNvSpPr>
                  <p:nvPr/>
                </p:nvSpPr>
                <p:spPr bwMode="auto">
                  <a:xfrm>
                    <a:off x="48" y="672"/>
                    <a:ext cx="10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0" name="Line 15"/>
                  <p:cNvSpPr>
                    <a:spLocks noChangeShapeType="1"/>
                  </p:cNvSpPr>
                  <p:nvPr/>
                </p:nvSpPr>
                <p:spPr bwMode="auto">
                  <a:xfrm>
                    <a:off x="48" y="1200"/>
                    <a:ext cx="10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1" name="Line 16"/>
                  <p:cNvSpPr>
                    <a:spLocks noChangeShapeType="1"/>
                  </p:cNvSpPr>
                  <p:nvPr/>
                </p:nvSpPr>
                <p:spPr bwMode="auto">
                  <a:xfrm>
                    <a:off x="48" y="384"/>
                    <a:ext cx="10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2" name="Line 17"/>
                  <p:cNvSpPr>
                    <a:spLocks noChangeShapeType="1"/>
                  </p:cNvSpPr>
                  <p:nvPr/>
                </p:nvSpPr>
                <p:spPr bwMode="auto">
                  <a:xfrm>
                    <a:off x="48" y="0"/>
                    <a:ext cx="10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3" name="Line 18"/>
                  <p:cNvSpPr>
                    <a:spLocks noChangeShapeType="1"/>
                  </p:cNvSpPr>
                  <p:nvPr/>
                </p:nvSpPr>
                <p:spPr bwMode="auto">
                  <a:xfrm rot="-5400000">
                    <a:off x="-240" y="336"/>
                    <a:ext cx="672"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4" name="Line 19"/>
                  <p:cNvSpPr>
                    <a:spLocks noChangeShapeType="1"/>
                  </p:cNvSpPr>
                  <p:nvPr/>
                </p:nvSpPr>
                <p:spPr bwMode="auto">
                  <a:xfrm>
                    <a:off x="1056" y="1200"/>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Line 20"/>
                  <p:cNvSpPr>
                    <a:spLocks noChangeShapeType="1"/>
                  </p:cNvSpPr>
                  <p:nvPr/>
                </p:nvSpPr>
                <p:spPr bwMode="auto">
                  <a:xfrm>
                    <a:off x="1632" y="1200"/>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Line 21"/>
                  <p:cNvSpPr>
                    <a:spLocks noChangeShapeType="1"/>
                  </p:cNvSpPr>
                  <p:nvPr/>
                </p:nvSpPr>
                <p:spPr bwMode="auto">
                  <a:xfrm>
                    <a:off x="1872" y="1200"/>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22"/>
                  <p:cNvSpPr>
                    <a:spLocks noChangeShapeType="1"/>
                  </p:cNvSpPr>
                  <p:nvPr/>
                </p:nvSpPr>
                <p:spPr bwMode="auto">
                  <a:xfrm>
                    <a:off x="2352" y="1200"/>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8" name="未知"/>
                  <p:cNvSpPr>
                    <a:spLocks noChangeArrowheads="1"/>
                  </p:cNvSpPr>
                  <p:nvPr/>
                </p:nvSpPr>
                <p:spPr bwMode="auto">
                  <a:xfrm>
                    <a:off x="1056" y="0"/>
                    <a:ext cx="1296" cy="1200"/>
                  </a:xfrm>
                  <a:custGeom>
                    <a:avLst/>
                    <a:gdLst>
                      <a:gd name="T0" fmla="*/ 0 w 1296"/>
                      <a:gd name="T1" fmla="*/ 729 h 1152"/>
                      <a:gd name="T2" fmla="*/ 0 w 1296"/>
                      <a:gd name="T3" fmla="*/ 0 h 1152"/>
                      <a:gd name="T4" fmla="*/ 816 w 1296"/>
                      <a:gd name="T5" fmla="*/ 0 h 1152"/>
                      <a:gd name="T6" fmla="*/ 816 w 1296"/>
                      <a:gd name="T7" fmla="*/ 417 h 1152"/>
                      <a:gd name="T8" fmla="*/ 1296 w 1296"/>
                      <a:gd name="T9" fmla="*/ 417 h 1152"/>
                      <a:gd name="T10" fmla="*/ 1296 w 1296"/>
                      <a:gd name="T11" fmla="*/ 1250 h 1152"/>
                      <a:gd name="T12" fmla="*/ 576 w 1296"/>
                      <a:gd name="T13" fmla="*/ 1250 h 1152"/>
                      <a:gd name="T14" fmla="*/ 0 60000 65536"/>
                      <a:gd name="T15" fmla="*/ 0 60000 65536"/>
                      <a:gd name="T16" fmla="*/ 0 60000 65536"/>
                      <a:gd name="T17" fmla="*/ 0 60000 65536"/>
                      <a:gd name="T18" fmla="*/ 0 60000 65536"/>
                      <a:gd name="T19" fmla="*/ 0 60000 65536"/>
                      <a:gd name="T20" fmla="*/ 0 60000 65536"/>
                      <a:gd name="T21" fmla="*/ 0 w 1296"/>
                      <a:gd name="T22" fmla="*/ 0 h 1152"/>
                      <a:gd name="T23" fmla="*/ 1296 w 1296"/>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6" h="1152">
                        <a:moveTo>
                          <a:pt x="0" y="672"/>
                        </a:moveTo>
                        <a:lnTo>
                          <a:pt x="0" y="0"/>
                        </a:lnTo>
                        <a:lnTo>
                          <a:pt x="816" y="0"/>
                        </a:lnTo>
                        <a:lnTo>
                          <a:pt x="816" y="384"/>
                        </a:lnTo>
                        <a:lnTo>
                          <a:pt x="1296" y="384"/>
                        </a:lnTo>
                        <a:lnTo>
                          <a:pt x="1296" y="1152"/>
                        </a:lnTo>
                        <a:lnTo>
                          <a:pt x="576" y="1152"/>
                        </a:lnTo>
                      </a:path>
                    </a:pathLst>
                  </a:custGeom>
                  <a:solidFill>
                    <a:srgbClr val="CCFF99"/>
                  </a:solidFill>
                  <a:ln w="9525">
                    <a:solidFill>
                      <a:srgbClr val="FF3300"/>
                    </a:solidFill>
                    <a:round/>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36" name="Rectangle 24" descr="5%"/>
                  <p:cNvSpPr>
                    <a:spLocks noChangeArrowheads="1"/>
                  </p:cNvSpPr>
                  <p:nvPr/>
                </p:nvSpPr>
                <p:spPr bwMode="auto">
                  <a:xfrm>
                    <a:off x="1056" y="672"/>
                    <a:ext cx="577" cy="528"/>
                  </a:xfrm>
                  <a:prstGeom prst="rect">
                    <a:avLst/>
                  </a:prstGeom>
                  <a:blipFill dpi="0" rotWithShape="0">
                    <a:blip r:embed="rId3"/>
                    <a:srcRect/>
                    <a:tile tx="0" ty="0" sx="100000" sy="100000" flip="none" algn="tl"/>
                  </a:blipFill>
                  <a:ln w="9525">
                    <a:solidFill>
                      <a:srgbClr val="CC0000"/>
                    </a:solidFill>
                    <a:miter lim="800000"/>
                  </a:ln>
                  <a:effectLst/>
                  <a:extLst/>
                </p:spPr>
                <p:txBody>
                  <a:bodyPr wrap="none" anchor="ctr"/>
                  <a:lstStyle/>
                  <a:p>
                    <a:pPr algn="ctr">
                      <a:buFontTx/>
                      <a:buNone/>
                      <a:defRPr/>
                    </a:pPr>
                    <a:r>
                      <a:rPr lang="zh-CN" altLang="en-US" b="1">
                        <a:solidFill>
                          <a:srgbClr val="CC0000"/>
                        </a:solidFill>
                        <a:effectLst>
                          <a:outerShdw blurRad="38100" dist="38100" dir="2700000" algn="tl">
                            <a:srgbClr val="C0C0C0"/>
                          </a:outerShdw>
                        </a:effectLst>
                        <a:latin typeface="Times New Roman" panose="02020603050405020304" pitchFamily="18" charset="0"/>
                      </a:rPr>
                      <a:t>危险区</a:t>
                    </a:r>
                  </a:p>
                </p:txBody>
              </p:sp>
            </p:grpSp>
            <p:sp>
              <p:nvSpPr>
                <p:cNvPr id="70681" name="Text Box 25"/>
                <p:cNvSpPr txBox="1">
                  <a:spLocks noChangeArrowheads="1"/>
                </p:cNvSpPr>
                <p:nvPr/>
              </p:nvSpPr>
              <p:spPr bwMode="auto">
                <a:xfrm>
                  <a:off x="1110" y="2432"/>
                  <a:ext cx="326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0                       </a:t>
                  </a:r>
                  <a:r>
                    <a:rPr lang="zh-CN" altLang="en-US" sz="1600" b="1">
                      <a:latin typeface="Times New Roman" panose="02020603050405020304" pitchFamily="18" charset="0"/>
                    </a:rPr>
                    <a:t>占用输入机                                  </a:t>
                  </a:r>
                  <a:r>
                    <a:rPr lang="en-US" altLang="zh-CN" sz="1600" b="1">
                      <a:latin typeface="Times New Roman" panose="02020603050405020304" pitchFamily="18" charset="0"/>
                    </a:rPr>
                    <a:t>A </a:t>
                  </a:r>
                  <a:r>
                    <a:rPr lang="zh-CN" altLang="en-US" sz="1600" b="1">
                      <a:latin typeface="Times New Roman" panose="02020603050405020304" pitchFamily="18" charset="0"/>
                    </a:rPr>
                    <a:t>进程的进展</a:t>
                  </a:r>
                </a:p>
              </p:txBody>
            </p:sp>
            <p:sp>
              <p:nvSpPr>
                <p:cNvPr id="70682" name="Text Box 26"/>
                <p:cNvSpPr txBox="1">
                  <a:spLocks noChangeArrowheads="1"/>
                </p:cNvSpPr>
                <p:nvPr/>
              </p:nvSpPr>
              <p:spPr bwMode="auto">
                <a:xfrm>
                  <a:off x="924" y="1389"/>
                  <a:ext cx="25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占用打印机</a:t>
                  </a:r>
                </a:p>
              </p:txBody>
            </p:sp>
            <p:sp>
              <p:nvSpPr>
                <p:cNvPr id="70683" name="Text Box 27"/>
                <p:cNvSpPr txBox="1">
                  <a:spLocks noChangeArrowheads="1"/>
                </p:cNvSpPr>
                <p:nvPr/>
              </p:nvSpPr>
              <p:spPr bwMode="auto">
                <a:xfrm>
                  <a:off x="353" y="281"/>
                  <a:ext cx="83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B </a:t>
                  </a:r>
                  <a:r>
                    <a:rPr lang="zh-CN" altLang="en-US" sz="1600" b="1">
                      <a:latin typeface="Times New Roman" panose="02020603050405020304" pitchFamily="18" charset="0"/>
                    </a:rPr>
                    <a:t>进程的进展</a:t>
                  </a:r>
                </a:p>
              </p:txBody>
            </p:sp>
            <p:sp>
              <p:nvSpPr>
                <p:cNvPr id="70684" name="未知"/>
                <p:cNvSpPr>
                  <a:spLocks noChangeArrowheads="1"/>
                </p:cNvSpPr>
                <p:nvPr/>
              </p:nvSpPr>
              <p:spPr bwMode="auto">
                <a:xfrm>
                  <a:off x="1200" y="432"/>
                  <a:ext cx="2352" cy="2016"/>
                </a:xfrm>
                <a:custGeom>
                  <a:avLst/>
                  <a:gdLst>
                    <a:gd name="T0" fmla="*/ 0 w 2352"/>
                    <a:gd name="T1" fmla="*/ 2016 h 2016"/>
                    <a:gd name="T2" fmla="*/ 240 w 2352"/>
                    <a:gd name="T3" fmla="*/ 2016 h 2016"/>
                    <a:gd name="T4" fmla="*/ 240 w 2352"/>
                    <a:gd name="T5" fmla="*/ 1872 h 2016"/>
                    <a:gd name="T6" fmla="*/ 576 w 2352"/>
                    <a:gd name="T7" fmla="*/ 1872 h 2016"/>
                    <a:gd name="T8" fmla="*/ 576 w 2352"/>
                    <a:gd name="T9" fmla="*/ 1440 h 2016"/>
                    <a:gd name="T10" fmla="*/ 768 w 2352"/>
                    <a:gd name="T11" fmla="*/ 1440 h 2016"/>
                    <a:gd name="T12" fmla="*/ 768 w 2352"/>
                    <a:gd name="T13" fmla="*/ 1152 h 2016"/>
                    <a:gd name="T14" fmla="*/ 912 w 2352"/>
                    <a:gd name="T15" fmla="*/ 1152 h 2016"/>
                    <a:gd name="T16" fmla="*/ 912 w 2352"/>
                    <a:gd name="T17" fmla="*/ 96 h 2016"/>
                    <a:gd name="T18" fmla="*/ 1248 w 2352"/>
                    <a:gd name="T19" fmla="*/ 96 h 2016"/>
                    <a:gd name="T20" fmla="*/ 1248 w 2352"/>
                    <a:gd name="T21" fmla="*/ 0 h 2016"/>
                    <a:gd name="T22" fmla="*/ 2352 w 2352"/>
                    <a:gd name="T23" fmla="*/ 0 h 2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52"/>
                    <a:gd name="T37" fmla="*/ 0 h 2016"/>
                    <a:gd name="T38" fmla="*/ 2352 w 2352"/>
                    <a:gd name="T39" fmla="*/ 2016 h 2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52" h="2016">
                      <a:moveTo>
                        <a:pt x="0" y="2016"/>
                      </a:moveTo>
                      <a:lnTo>
                        <a:pt x="240" y="2016"/>
                      </a:lnTo>
                      <a:lnTo>
                        <a:pt x="240" y="1872"/>
                      </a:lnTo>
                      <a:lnTo>
                        <a:pt x="576" y="1872"/>
                      </a:lnTo>
                      <a:lnTo>
                        <a:pt x="576" y="1440"/>
                      </a:lnTo>
                      <a:lnTo>
                        <a:pt x="768" y="1440"/>
                      </a:lnTo>
                      <a:lnTo>
                        <a:pt x="768" y="1152"/>
                      </a:lnTo>
                      <a:lnTo>
                        <a:pt x="912" y="1152"/>
                      </a:lnTo>
                      <a:lnTo>
                        <a:pt x="912" y="96"/>
                      </a:lnTo>
                      <a:lnTo>
                        <a:pt x="1248" y="96"/>
                      </a:lnTo>
                      <a:lnTo>
                        <a:pt x="1248" y="0"/>
                      </a:lnTo>
                      <a:lnTo>
                        <a:pt x="2352" y="0"/>
                      </a:lnTo>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541" name="Text Box 29"/>
                <p:cNvSpPr txBox="1">
                  <a:spLocks noChangeArrowheads="1"/>
                </p:cNvSpPr>
                <p:nvPr/>
              </p:nvSpPr>
              <p:spPr bwMode="auto">
                <a:xfrm>
                  <a:off x="2602" y="960"/>
                  <a:ext cx="479" cy="254"/>
                </a:xfrm>
                <a:prstGeom prst="rect">
                  <a:avLst/>
                </a:prstGeom>
                <a:noFill/>
                <a:ln>
                  <a:noFill/>
                </a:ln>
                <a:effectLst/>
                <a:extLst/>
              </p:spPr>
              <p:txBody>
                <a:bodyPr wrap="none">
                  <a:spAutoFit/>
                </a:bodyPr>
                <a:lstStyle/>
                <a:p>
                  <a:pPr algn="ctr">
                    <a:buFontTx/>
                    <a:buNone/>
                    <a:defRPr/>
                  </a:pPr>
                  <a:r>
                    <a:rPr lang="zh-CN" altLang="en-US" b="1">
                      <a:solidFill>
                        <a:srgbClr val="CC0000"/>
                      </a:solidFill>
                      <a:effectLst>
                        <a:outerShdw blurRad="38100" dist="38100" dir="2700000" algn="tl">
                          <a:srgbClr val="C0C0C0"/>
                        </a:outerShdw>
                      </a:effectLst>
                      <a:latin typeface="Times New Roman" panose="02020603050405020304" pitchFamily="18" charset="0"/>
                    </a:rPr>
                    <a:t>禁区</a:t>
                  </a:r>
                </a:p>
              </p:txBody>
            </p:sp>
          </p:grpSp>
          <p:sp>
            <p:nvSpPr>
              <p:cNvPr id="70677" name="Text Box 30"/>
              <p:cNvSpPr txBox="1">
                <a:spLocks noChangeArrowheads="1"/>
              </p:cNvSpPr>
              <p:nvPr/>
            </p:nvSpPr>
            <p:spPr bwMode="auto">
              <a:xfrm>
                <a:off x="3720" y="317"/>
                <a:ext cx="14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000" b="1">
                    <a:latin typeface="宋体" panose="02010600030101010101" pitchFamily="2" charset="-122"/>
                  </a:rPr>
                  <a:t>共同进展路径</a:t>
                </a:r>
                <a:r>
                  <a:rPr lang="en-US" altLang="zh-CN" sz="2000" b="1">
                    <a:latin typeface="宋体" panose="02010600030101010101" pitchFamily="2" charset="-122"/>
                  </a:rPr>
                  <a:t>1</a:t>
                </a:r>
              </a:p>
            </p:txBody>
          </p:sp>
        </p:grpSp>
        <p:sp>
          <p:nvSpPr>
            <p:cNvPr id="70662" name="AutoShape 31"/>
            <p:cNvSpPr>
              <a:spLocks noChangeArrowheads="1"/>
            </p:cNvSpPr>
            <p:nvPr/>
          </p:nvSpPr>
          <p:spPr bwMode="auto">
            <a:xfrm>
              <a:off x="3729" y="1750"/>
              <a:ext cx="1312" cy="789"/>
            </a:xfrm>
            <a:prstGeom prst="wedgeRoundRectCallout">
              <a:avLst>
                <a:gd name="adj1" fmla="val -125991"/>
                <a:gd name="adj2" fmla="val -44676"/>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000" b="1">
                  <a:latin typeface="宋体" panose="02010600030101010101" pitchFamily="2" charset="-122"/>
                </a:rPr>
                <a:t>危险区：</a:t>
              </a:r>
            </a:p>
            <a:p>
              <a:pPr>
                <a:spcBef>
                  <a:spcPct val="50000"/>
                </a:spcBef>
              </a:pPr>
              <a:r>
                <a:rPr lang="en-US" altLang="zh-CN" sz="2000" b="1">
                  <a:latin typeface="宋体" panose="02010600030101010101" pitchFamily="2" charset="-122"/>
                </a:rPr>
                <a:t>A</a:t>
              </a:r>
              <a:r>
                <a:rPr lang="zh-CN" altLang="en-US" sz="2000" b="1">
                  <a:latin typeface="宋体" panose="02010600030101010101" pitchFamily="2" charset="-122"/>
                </a:rPr>
                <a:t>占用输入机，</a:t>
              </a:r>
              <a:r>
                <a:rPr lang="en-US" altLang="zh-CN" sz="2000" b="1">
                  <a:latin typeface="宋体" panose="02010600030101010101" pitchFamily="2" charset="-122"/>
                </a:rPr>
                <a:t>B</a:t>
              </a:r>
              <a:r>
                <a:rPr lang="zh-CN" altLang="en-US" sz="2000" b="1">
                  <a:latin typeface="宋体" panose="02010600030101010101" pitchFamily="2" charset="-122"/>
                </a:rPr>
                <a:t>占用打印机</a:t>
              </a:r>
            </a:p>
          </p:txBody>
        </p:sp>
        <p:sp>
          <p:nvSpPr>
            <p:cNvPr id="70663" name="AutoShape 32"/>
            <p:cNvSpPr>
              <a:spLocks noChangeArrowheads="1"/>
            </p:cNvSpPr>
            <p:nvPr/>
          </p:nvSpPr>
          <p:spPr bwMode="auto">
            <a:xfrm>
              <a:off x="3774" y="1251"/>
              <a:ext cx="862" cy="362"/>
            </a:xfrm>
            <a:prstGeom prst="wedgeRoundRectCallout">
              <a:avLst>
                <a:gd name="adj1" fmla="val -148491"/>
                <a:gd name="adj2" fmla="val -1657"/>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a:r>
                <a:rPr lang="zh-CN" altLang="en-US" b="1">
                  <a:latin typeface="宋体" panose="02010600030101010101" pitchFamily="2" charset="-122"/>
                </a:rPr>
                <a:t>死锁点</a:t>
              </a:r>
            </a:p>
          </p:txBody>
        </p:sp>
        <p:sp>
          <p:nvSpPr>
            <p:cNvPr id="70664" name="AutoShape 33"/>
            <p:cNvSpPr>
              <a:spLocks noChangeArrowheads="1"/>
            </p:cNvSpPr>
            <p:nvPr/>
          </p:nvSpPr>
          <p:spPr bwMode="auto">
            <a:xfrm>
              <a:off x="3774" y="706"/>
              <a:ext cx="726" cy="318"/>
            </a:xfrm>
            <a:prstGeom prst="wedgeRoundRectCallout">
              <a:avLst>
                <a:gd name="adj1" fmla="val -137741"/>
                <a:gd name="adj2" fmla="val 98741"/>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a:r>
                <a:rPr lang="zh-CN" altLang="en-US" b="1">
                  <a:latin typeface="宋体" panose="02010600030101010101" pitchFamily="2" charset="-122"/>
                </a:rPr>
                <a:t>死锁</a:t>
              </a:r>
            </a:p>
          </p:txBody>
        </p:sp>
        <p:sp>
          <p:nvSpPr>
            <p:cNvPr id="70665" name="Line 34"/>
            <p:cNvSpPr>
              <a:spLocks noChangeShapeType="1"/>
            </p:cNvSpPr>
            <p:nvPr/>
          </p:nvSpPr>
          <p:spPr bwMode="auto">
            <a:xfrm>
              <a:off x="1266" y="2745"/>
              <a:ext cx="24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6" name="Line 35"/>
            <p:cNvSpPr>
              <a:spLocks noChangeShapeType="1"/>
            </p:cNvSpPr>
            <p:nvPr/>
          </p:nvSpPr>
          <p:spPr bwMode="auto">
            <a:xfrm>
              <a:off x="1518" y="2601"/>
              <a:ext cx="0" cy="14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7" name="Line 36"/>
            <p:cNvSpPr>
              <a:spLocks noChangeShapeType="1"/>
            </p:cNvSpPr>
            <p:nvPr/>
          </p:nvSpPr>
          <p:spPr bwMode="auto">
            <a:xfrm>
              <a:off x="1506" y="2592"/>
              <a:ext cx="38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8" name="Line 37"/>
            <p:cNvSpPr>
              <a:spLocks noChangeShapeType="1"/>
            </p:cNvSpPr>
            <p:nvPr/>
          </p:nvSpPr>
          <p:spPr bwMode="auto">
            <a:xfrm flipV="1">
              <a:off x="1872" y="2112"/>
              <a:ext cx="0" cy="48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9" name="Line 38"/>
            <p:cNvSpPr>
              <a:spLocks noChangeShapeType="1"/>
            </p:cNvSpPr>
            <p:nvPr/>
          </p:nvSpPr>
          <p:spPr bwMode="auto">
            <a:xfrm>
              <a:off x="1872" y="2112"/>
              <a:ext cx="192"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0" name="Line 39"/>
            <p:cNvSpPr>
              <a:spLocks noChangeShapeType="1"/>
            </p:cNvSpPr>
            <p:nvPr/>
          </p:nvSpPr>
          <p:spPr bwMode="auto">
            <a:xfrm flipV="1">
              <a:off x="2064" y="1776"/>
              <a:ext cx="0" cy="3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1" name="Line 40"/>
            <p:cNvSpPr>
              <a:spLocks noChangeShapeType="1"/>
            </p:cNvSpPr>
            <p:nvPr/>
          </p:nvSpPr>
          <p:spPr bwMode="auto">
            <a:xfrm>
              <a:off x="2064" y="1776"/>
              <a:ext cx="1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2" name="Line 41"/>
            <p:cNvSpPr>
              <a:spLocks noChangeShapeType="1"/>
            </p:cNvSpPr>
            <p:nvPr/>
          </p:nvSpPr>
          <p:spPr bwMode="auto">
            <a:xfrm flipV="1">
              <a:off x="2217" y="576"/>
              <a:ext cx="0" cy="12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3" name="Line 42"/>
            <p:cNvSpPr>
              <a:spLocks noChangeShapeType="1"/>
            </p:cNvSpPr>
            <p:nvPr/>
          </p:nvSpPr>
          <p:spPr bwMode="auto">
            <a:xfrm>
              <a:off x="2217" y="576"/>
              <a:ext cx="375"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4" name="Line 43"/>
            <p:cNvSpPr>
              <a:spLocks noChangeShapeType="1"/>
            </p:cNvSpPr>
            <p:nvPr/>
          </p:nvSpPr>
          <p:spPr bwMode="auto">
            <a:xfrm flipV="1">
              <a:off x="2580" y="480"/>
              <a:ext cx="12" cy="11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5" name="Line 44"/>
            <p:cNvSpPr>
              <a:spLocks noChangeShapeType="1"/>
            </p:cNvSpPr>
            <p:nvPr/>
          </p:nvSpPr>
          <p:spPr bwMode="auto">
            <a:xfrm>
              <a:off x="2592" y="480"/>
              <a:ext cx="11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58" name="Rectangle 46"/>
          <p:cNvSpPr>
            <a:spLocks noChangeArrowheads="1"/>
          </p:cNvSpPr>
          <p:nvPr/>
        </p:nvSpPr>
        <p:spPr bwMode="auto">
          <a:xfrm>
            <a:off x="250825" y="1268413"/>
            <a:ext cx="85693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chemeClr val="folHlink"/>
              </a:buClr>
              <a:buSzPct val="100000"/>
              <a:buFont typeface="Arial" panose="020B0604020202020204" pitchFamily="34" charset="0"/>
              <a:buAutoNum type="arabicPeriod" startAt="2"/>
            </a:pPr>
            <a:r>
              <a:rPr lang="zh-CN" altLang="en-US" sz="3200" b="1">
                <a:latin typeface="楷体_GB2312" pitchFamily="1" charset="-122"/>
                <a:ea typeface="楷体_GB2312" pitchFamily="1" charset="-122"/>
              </a:rPr>
              <a:t>进程推进顺序不当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64558">
                                            <p:txEl>
                                              <p:pRg st="0" end="0"/>
                                            </p:txEl>
                                          </p:spTgt>
                                        </p:tgtEl>
                                        <p:attrNameLst>
                                          <p:attrName>style.visibility</p:attrName>
                                        </p:attrNameLst>
                                      </p:cBhvr>
                                      <p:to>
                                        <p:strVal val="visible"/>
                                      </p:to>
                                    </p:set>
                                    <p:anim calcmode="discrete" valueType="clr">
                                      <p:cBhvr override="childStyle">
                                        <p:cTn id="12" dur="80"/>
                                        <p:tgtEl>
                                          <p:spTgt spid="6455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64558">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64558">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150938" y="657225"/>
            <a:ext cx="7793037" cy="468313"/>
          </a:xfrm>
        </p:spPr>
        <p:txBody>
          <a:bodyPr/>
          <a:lstStyle/>
          <a:p>
            <a:pPr eaLnBrk="1" hangingPunct="1"/>
            <a:r>
              <a:rPr lang="zh-CN" altLang="en-US" sz="3200" smtClean="0">
                <a:latin typeface="华文隶书" panose="02010800040101010101" pitchFamily="2" charset="-122"/>
              </a:rPr>
              <a:t>三、产生死锁的必要条件</a:t>
            </a:r>
            <a:endParaRPr lang="zh-CN" altLang="en-US" sz="3200" smtClean="0"/>
          </a:p>
        </p:txBody>
      </p:sp>
      <p:sp>
        <p:nvSpPr>
          <p:cNvPr id="69635" name="Rectangle 3"/>
          <p:cNvSpPr>
            <a:spLocks noGrp="1" noChangeArrowheads="1"/>
          </p:cNvSpPr>
          <p:nvPr>
            <p:ph idx="1"/>
          </p:nvPr>
        </p:nvSpPr>
        <p:spPr>
          <a:xfrm>
            <a:off x="250825" y="1341438"/>
            <a:ext cx="8713788" cy="5183187"/>
          </a:xfrm>
        </p:spPr>
        <p:txBody>
          <a:bodyPr/>
          <a:lstStyle/>
          <a:p>
            <a:pPr eaLnBrk="1" hangingPunct="1">
              <a:lnSpc>
                <a:spcPct val="105000"/>
              </a:lnSpc>
              <a:buFont typeface="楷体_GB2312" pitchFamily="1" charset="-122"/>
              <a:buAutoNum type="arabicPeriod"/>
            </a:pPr>
            <a:r>
              <a:rPr lang="zh-CN" altLang="en-US" sz="2800" b="0" smtClean="0"/>
              <a:t>互斥条件（资源独占）</a:t>
            </a:r>
          </a:p>
          <a:p>
            <a:pPr lvl="1" eaLnBrk="1" hangingPunct="1">
              <a:lnSpc>
                <a:spcPct val="105000"/>
              </a:lnSpc>
            </a:pPr>
            <a:r>
              <a:rPr lang="zh-CN" altLang="en-US" sz="2800" b="0" smtClean="0"/>
              <a:t>一个资源一次只能被一个进程使用。</a:t>
            </a:r>
          </a:p>
          <a:p>
            <a:pPr eaLnBrk="1" hangingPunct="1">
              <a:lnSpc>
                <a:spcPct val="105000"/>
              </a:lnSpc>
              <a:buFont typeface="楷体_GB2312" pitchFamily="1" charset="-122"/>
              <a:buAutoNum type="arabicPeriod"/>
            </a:pPr>
            <a:r>
              <a:rPr lang="zh-CN" altLang="en-US" sz="2800" b="0" smtClean="0"/>
              <a:t>请求保持条件（部分分配，占有且等待）</a:t>
            </a:r>
          </a:p>
          <a:p>
            <a:pPr lvl="1" eaLnBrk="1" hangingPunct="1">
              <a:lnSpc>
                <a:spcPct val="105000"/>
              </a:lnSpc>
            </a:pPr>
            <a:r>
              <a:rPr lang="zh-CN" altLang="en-US" sz="2800" b="0" smtClean="0"/>
              <a:t>保留已经得到的资源，还要求其它的资源。</a:t>
            </a:r>
          </a:p>
          <a:p>
            <a:pPr eaLnBrk="1" hangingPunct="1">
              <a:lnSpc>
                <a:spcPct val="105000"/>
              </a:lnSpc>
              <a:buFont typeface="楷体_GB2312" pitchFamily="1" charset="-122"/>
              <a:buAutoNum type="arabicPeriod"/>
            </a:pPr>
            <a:r>
              <a:rPr lang="zh-CN" altLang="en-US" sz="2800" b="0" smtClean="0"/>
              <a:t>不可剥夺条件（不可抢占）</a:t>
            </a:r>
          </a:p>
          <a:p>
            <a:pPr lvl="1" eaLnBrk="1" hangingPunct="1">
              <a:lnSpc>
                <a:spcPct val="105000"/>
              </a:lnSpc>
            </a:pPr>
            <a:r>
              <a:rPr lang="zh-CN" altLang="en-US" sz="2800" b="0" smtClean="0"/>
              <a:t>资源只能被占有者释放，不能被其它进程强行抢占。</a:t>
            </a:r>
          </a:p>
          <a:p>
            <a:pPr eaLnBrk="1" hangingPunct="1">
              <a:lnSpc>
                <a:spcPct val="105000"/>
              </a:lnSpc>
              <a:buFont typeface="楷体_GB2312" pitchFamily="1" charset="-122"/>
              <a:buAutoNum type="arabicPeriod"/>
            </a:pPr>
            <a:r>
              <a:rPr lang="zh-CN" altLang="en-US" sz="2800" b="0" smtClean="0"/>
              <a:t>环路等待条件（循环等待）</a:t>
            </a:r>
          </a:p>
          <a:p>
            <a:pPr lvl="1" eaLnBrk="1" hangingPunct="1">
              <a:lnSpc>
                <a:spcPct val="105000"/>
              </a:lnSpc>
            </a:pPr>
            <a:r>
              <a:rPr lang="zh-CN" altLang="en-US" sz="2800" b="0" smtClean="0"/>
              <a:t>系统中的进程形成了环形的资源请求链。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9635">
                                            <p:txEl>
                                              <p:pRg st="0" end="0"/>
                                            </p:txEl>
                                          </p:spTgt>
                                        </p:tgtEl>
                                        <p:attrNameLst>
                                          <p:attrName>style.visibility</p:attrName>
                                        </p:attrNameLst>
                                      </p:cBhvr>
                                      <p:to>
                                        <p:strVal val="visible"/>
                                      </p:to>
                                    </p:set>
                                    <p:anim calcmode="discrete" valueType="clr">
                                      <p:cBhvr override="childStyle">
                                        <p:cTn id="7" dur="80"/>
                                        <p:tgtEl>
                                          <p:spTgt spid="6963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963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963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9635">
                                            <p:txEl>
                                              <p:pRg st="1" end="1"/>
                                            </p:txEl>
                                          </p:spTgt>
                                        </p:tgtEl>
                                        <p:attrNameLst>
                                          <p:attrName>style.visibility</p:attrName>
                                        </p:attrNameLst>
                                      </p:cBhvr>
                                      <p:to>
                                        <p:strVal val="visible"/>
                                      </p:to>
                                    </p:set>
                                    <p:anim calcmode="discrete" valueType="clr">
                                      <p:cBhvr override="childStyle">
                                        <p:cTn id="14" dur="80"/>
                                        <p:tgtEl>
                                          <p:spTgt spid="6963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963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963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9635">
                                            <p:txEl>
                                              <p:pRg st="2" end="2"/>
                                            </p:txEl>
                                          </p:spTgt>
                                        </p:tgtEl>
                                        <p:attrNameLst>
                                          <p:attrName>style.visibility</p:attrName>
                                        </p:attrNameLst>
                                      </p:cBhvr>
                                      <p:to>
                                        <p:strVal val="visible"/>
                                      </p:to>
                                    </p:set>
                                    <p:anim calcmode="discrete" valueType="clr">
                                      <p:cBhvr override="childStyle">
                                        <p:cTn id="21" dur="80"/>
                                        <p:tgtEl>
                                          <p:spTgt spid="696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963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9635">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9635">
                                            <p:txEl>
                                              <p:pRg st="3" end="3"/>
                                            </p:txEl>
                                          </p:spTgt>
                                        </p:tgtEl>
                                        <p:attrNameLst>
                                          <p:attrName>style.visibility</p:attrName>
                                        </p:attrNameLst>
                                      </p:cBhvr>
                                      <p:to>
                                        <p:strVal val="visible"/>
                                      </p:to>
                                    </p:set>
                                    <p:anim calcmode="discrete" valueType="clr">
                                      <p:cBhvr override="childStyle">
                                        <p:cTn id="28" dur="80"/>
                                        <p:tgtEl>
                                          <p:spTgt spid="696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963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9635">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9635">
                                            <p:txEl>
                                              <p:pRg st="4" end="4"/>
                                            </p:txEl>
                                          </p:spTgt>
                                        </p:tgtEl>
                                        <p:attrNameLst>
                                          <p:attrName>style.visibility</p:attrName>
                                        </p:attrNameLst>
                                      </p:cBhvr>
                                      <p:to>
                                        <p:strVal val="visible"/>
                                      </p:to>
                                    </p:set>
                                    <p:anim calcmode="discrete" valueType="clr">
                                      <p:cBhvr override="childStyle">
                                        <p:cTn id="35" dur="80"/>
                                        <p:tgtEl>
                                          <p:spTgt spid="6963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963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69635">
                                            <p:txEl>
                                              <p:pRg st="4" end="4"/>
                                            </p:txEl>
                                          </p:spTgt>
                                        </p:tgtEl>
                                        <p:attrNameLst>
                                          <p:attrName>fill.type</p:attrName>
                                        </p:attrNameLst>
                                      </p:cBhvr>
                                      <p:to>
                                        <p:strVal val="solid"/>
                                      </p:to>
                                    </p:set>
                                  </p:childTnLst>
                                </p:cTn>
                              </p:par>
                              <p:par>
                                <p:cTn id="38" presetID="27" presetClass="entr" presetSubtype="0" fill="hold" grpId="0" nodeType="withEffect">
                                  <p:stCondLst>
                                    <p:cond delay="0"/>
                                  </p:stCondLst>
                                  <p:iterate type="lt">
                                    <p:tmPct val="50000"/>
                                  </p:iterate>
                                  <p:childTnLst>
                                    <p:set>
                                      <p:cBhvr>
                                        <p:cTn id="39" dur="1" fill="hold">
                                          <p:stCondLst>
                                            <p:cond delay="0"/>
                                          </p:stCondLst>
                                        </p:cTn>
                                        <p:tgtEl>
                                          <p:spTgt spid="69635">
                                            <p:txEl>
                                              <p:pRg st="5" end="5"/>
                                            </p:txEl>
                                          </p:spTgt>
                                        </p:tgtEl>
                                        <p:attrNameLst>
                                          <p:attrName>style.visibility</p:attrName>
                                        </p:attrNameLst>
                                      </p:cBhvr>
                                      <p:to>
                                        <p:strVal val="visible"/>
                                      </p:to>
                                    </p:set>
                                    <p:anim calcmode="discrete" valueType="clr">
                                      <p:cBhvr override="childStyle">
                                        <p:cTn id="40" dur="80"/>
                                        <p:tgtEl>
                                          <p:spTgt spid="6963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69635">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69635">
                                            <p:txEl>
                                              <p:pRg st="5" end="5"/>
                                            </p:txEl>
                                          </p:spTgt>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69635">
                                            <p:txEl>
                                              <p:pRg st="6" end="6"/>
                                            </p:txEl>
                                          </p:spTgt>
                                        </p:tgtEl>
                                        <p:attrNameLst>
                                          <p:attrName>style.visibility</p:attrName>
                                        </p:attrNameLst>
                                      </p:cBhvr>
                                      <p:to>
                                        <p:strVal val="visible"/>
                                      </p:to>
                                    </p:set>
                                    <p:anim calcmode="discrete" valueType="clr">
                                      <p:cBhvr override="childStyle">
                                        <p:cTn id="47" dur="80"/>
                                        <p:tgtEl>
                                          <p:spTgt spid="6963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69635">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69635">
                                            <p:txEl>
                                              <p:pRg st="6" end="6"/>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69635">
                                            <p:txEl>
                                              <p:pRg st="7" end="7"/>
                                            </p:txEl>
                                          </p:spTgt>
                                        </p:tgtEl>
                                        <p:attrNameLst>
                                          <p:attrName>style.visibility</p:attrName>
                                        </p:attrNameLst>
                                      </p:cBhvr>
                                      <p:to>
                                        <p:strVal val="visible"/>
                                      </p:to>
                                    </p:set>
                                    <p:anim calcmode="discrete" valueType="clr">
                                      <p:cBhvr override="childStyle">
                                        <p:cTn id="54" dur="80"/>
                                        <p:tgtEl>
                                          <p:spTgt spid="6963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69635">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6963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16013" y="476250"/>
            <a:ext cx="5402262" cy="617538"/>
          </a:xfrm>
        </p:spPr>
        <p:txBody>
          <a:bodyPr/>
          <a:lstStyle/>
          <a:p>
            <a:pPr eaLnBrk="1" hangingPunct="1"/>
            <a:r>
              <a:rPr lang="zh-CN" altLang="en-US" sz="3200" smtClean="0">
                <a:latin typeface="华文隶书" panose="02010800040101010101" pitchFamily="2" charset="-122"/>
              </a:rPr>
              <a:t>四、</a:t>
            </a:r>
            <a:r>
              <a:rPr lang="zh-CN" altLang="en-US" sz="3200" smtClean="0">
                <a:latin typeface="楷体_GB2312" pitchFamily="1" charset="-122"/>
              </a:rPr>
              <a:t>处理死锁的基本方法</a:t>
            </a:r>
          </a:p>
        </p:txBody>
      </p:sp>
      <p:sp>
        <p:nvSpPr>
          <p:cNvPr id="71683" name="Rectangle 3"/>
          <p:cNvSpPr>
            <a:spLocks noGrp="1" noChangeArrowheads="1"/>
          </p:cNvSpPr>
          <p:nvPr>
            <p:ph idx="1"/>
          </p:nvPr>
        </p:nvSpPr>
        <p:spPr>
          <a:xfrm>
            <a:off x="180975" y="1268413"/>
            <a:ext cx="8659813" cy="5329237"/>
          </a:xfrm>
        </p:spPr>
        <p:txBody>
          <a:bodyPr/>
          <a:lstStyle/>
          <a:p>
            <a:pPr eaLnBrk="1" hangingPunct="1">
              <a:lnSpc>
                <a:spcPct val="110000"/>
              </a:lnSpc>
              <a:spcBef>
                <a:spcPct val="5000"/>
              </a:spcBef>
              <a:buFont typeface="Arial" panose="020B0604020202020204" pitchFamily="34" charset="0"/>
              <a:buAutoNum type="arabicPeriod"/>
            </a:pPr>
            <a:r>
              <a:rPr lang="zh-CN" altLang="en-US" b="0" smtClean="0">
                <a:solidFill>
                  <a:schemeClr val="folHlink"/>
                </a:solidFill>
              </a:rPr>
              <a:t>预防死锁</a:t>
            </a:r>
            <a:r>
              <a:rPr lang="zh-CN" altLang="en-US" b="0" smtClean="0"/>
              <a:t>：</a:t>
            </a:r>
            <a:r>
              <a:rPr lang="zh-CN" altLang="en-US" sz="2800" b="0" smtClean="0"/>
              <a:t>通过设置某些限制条件破坏产生死锁的四个必要条件中的一个或几个条件，来防止死锁的发生(保证死锁不会发生)。</a:t>
            </a:r>
            <a:endParaRPr lang="zh-CN" altLang="en-US" b="0" smtClean="0"/>
          </a:p>
          <a:p>
            <a:pPr eaLnBrk="1" hangingPunct="1">
              <a:lnSpc>
                <a:spcPct val="110000"/>
              </a:lnSpc>
              <a:spcBef>
                <a:spcPct val="5000"/>
              </a:spcBef>
              <a:buFont typeface="Arial" panose="020B0604020202020204" pitchFamily="34" charset="0"/>
              <a:buAutoNum type="arabicPeriod"/>
            </a:pPr>
            <a:r>
              <a:rPr lang="zh-CN" altLang="en-US" b="0" smtClean="0">
                <a:solidFill>
                  <a:schemeClr val="folHlink"/>
                </a:solidFill>
              </a:rPr>
              <a:t>避免死锁</a:t>
            </a:r>
            <a:r>
              <a:rPr lang="zh-CN" altLang="en-US" b="0" smtClean="0"/>
              <a:t>：</a:t>
            </a:r>
            <a:r>
              <a:rPr lang="zh-CN" altLang="en-US" sz="2800" b="0" smtClean="0"/>
              <a:t>在资源的动态分配过程中，用某种方法拒绝可能引起死锁的某个资源请求。</a:t>
            </a:r>
          </a:p>
          <a:p>
            <a:pPr eaLnBrk="1" hangingPunct="1">
              <a:lnSpc>
                <a:spcPct val="110000"/>
              </a:lnSpc>
              <a:spcBef>
                <a:spcPct val="5000"/>
              </a:spcBef>
              <a:buFont typeface="Arial" panose="020B0604020202020204" pitchFamily="34" charset="0"/>
              <a:buAutoNum type="arabicPeriod"/>
            </a:pPr>
            <a:r>
              <a:rPr lang="zh-CN" altLang="en-US" b="0" smtClean="0">
                <a:solidFill>
                  <a:schemeClr val="folHlink"/>
                </a:solidFill>
              </a:rPr>
              <a:t>检测死锁</a:t>
            </a:r>
            <a:r>
              <a:rPr lang="zh-CN" altLang="en-US" b="0" smtClean="0"/>
              <a:t>：</a:t>
            </a:r>
            <a:r>
              <a:rPr lang="zh-CN" altLang="en-US" sz="2800" b="0" smtClean="0"/>
              <a:t>允许系统在运行过程中发生死锁，但可设置检测机构及时检测死锁的发生，并采取适当措施加以清除。</a:t>
            </a:r>
          </a:p>
          <a:p>
            <a:pPr eaLnBrk="1" hangingPunct="1">
              <a:lnSpc>
                <a:spcPct val="110000"/>
              </a:lnSpc>
              <a:spcBef>
                <a:spcPct val="5000"/>
              </a:spcBef>
              <a:buFont typeface="Arial" panose="020B0604020202020204" pitchFamily="34" charset="0"/>
              <a:buAutoNum type="arabicPeriod"/>
            </a:pPr>
            <a:r>
              <a:rPr lang="zh-CN" altLang="en-US" b="0" smtClean="0">
                <a:solidFill>
                  <a:schemeClr val="folHlink"/>
                </a:solidFill>
              </a:rPr>
              <a:t>解除死锁</a:t>
            </a:r>
            <a:r>
              <a:rPr lang="zh-CN" altLang="en-US" b="0" smtClean="0"/>
              <a:t>：</a:t>
            </a:r>
            <a:r>
              <a:rPr lang="zh-CN" altLang="en-US" sz="2800" b="0" smtClean="0"/>
              <a:t>当检测出死锁后，便采取适当措施将进程从死锁状态中解脱出来。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1683">
                                            <p:txEl>
                                              <p:pRg st="0" end="0"/>
                                            </p:txEl>
                                          </p:spTgt>
                                        </p:tgtEl>
                                        <p:attrNameLst>
                                          <p:attrName>style.visibility</p:attrName>
                                        </p:attrNameLst>
                                      </p:cBhvr>
                                      <p:to>
                                        <p:strVal val="visible"/>
                                      </p:to>
                                    </p:set>
                                    <p:anim calcmode="discrete" valueType="clr">
                                      <p:cBhvr override="childStyle">
                                        <p:cTn id="7" dur="80"/>
                                        <p:tgtEl>
                                          <p:spTgt spid="716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6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168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1683">
                                            <p:txEl>
                                              <p:pRg st="1" end="1"/>
                                            </p:txEl>
                                          </p:spTgt>
                                        </p:tgtEl>
                                        <p:attrNameLst>
                                          <p:attrName>style.visibility</p:attrName>
                                        </p:attrNameLst>
                                      </p:cBhvr>
                                      <p:to>
                                        <p:strVal val="visible"/>
                                      </p:to>
                                    </p:set>
                                    <p:anim calcmode="discrete" valueType="clr">
                                      <p:cBhvr override="childStyle">
                                        <p:cTn id="14" dur="80"/>
                                        <p:tgtEl>
                                          <p:spTgt spid="716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168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168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71683">
                                            <p:txEl>
                                              <p:pRg st="2" end="2"/>
                                            </p:txEl>
                                          </p:spTgt>
                                        </p:tgtEl>
                                        <p:attrNameLst>
                                          <p:attrName>style.visibility</p:attrName>
                                        </p:attrNameLst>
                                      </p:cBhvr>
                                      <p:to>
                                        <p:strVal val="visible"/>
                                      </p:to>
                                    </p:set>
                                    <p:anim calcmode="discrete" valueType="clr">
                                      <p:cBhvr override="childStyle">
                                        <p:cTn id="21" dur="80"/>
                                        <p:tgtEl>
                                          <p:spTgt spid="716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168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168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1683">
                                            <p:txEl>
                                              <p:pRg st="3" end="3"/>
                                            </p:txEl>
                                          </p:spTgt>
                                        </p:tgtEl>
                                        <p:attrNameLst>
                                          <p:attrName>style.visibility</p:attrName>
                                        </p:attrNameLst>
                                      </p:cBhvr>
                                      <p:to>
                                        <p:strVal val="visible"/>
                                      </p:to>
                                    </p:set>
                                    <p:anim calcmode="discrete" valueType="clr">
                                      <p:cBhvr override="childStyle">
                                        <p:cTn id="28" dur="80"/>
                                        <p:tgtEl>
                                          <p:spTgt spid="716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168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7168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76400" y="541338"/>
            <a:ext cx="5848350" cy="584200"/>
          </a:xfrm>
        </p:spPr>
        <p:txBody>
          <a:bodyPr/>
          <a:lstStyle/>
          <a:p>
            <a:pPr eaLnBrk="1" hangingPunct="1"/>
            <a:r>
              <a:rPr lang="en-US" altLang="zh-CN" sz="3200" smtClean="0">
                <a:latin typeface="华文隶书" panose="02010800040101010101" pitchFamily="2" charset="-122"/>
              </a:rPr>
              <a:t>3.6  </a:t>
            </a:r>
            <a:r>
              <a:rPr lang="zh-CN" altLang="en-US" sz="3200" smtClean="0">
                <a:latin typeface="华文隶书" panose="02010800040101010101" pitchFamily="2" charset="-122"/>
              </a:rPr>
              <a:t>死锁的预防和避免方法</a:t>
            </a:r>
          </a:p>
        </p:txBody>
      </p:sp>
      <p:sp>
        <p:nvSpPr>
          <p:cNvPr id="73731" name="Rectangle 3"/>
          <p:cNvSpPr>
            <a:spLocks noGrp="1" noChangeArrowheads="1"/>
          </p:cNvSpPr>
          <p:nvPr>
            <p:ph idx="1"/>
          </p:nvPr>
        </p:nvSpPr>
        <p:spPr>
          <a:xfrm>
            <a:off x="250825" y="1412875"/>
            <a:ext cx="8512175" cy="5208588"/>
          </a:xfrm>
        </p:spPr>
        <p:txBody>
          <a:bodyPr/>
          <a:lstStyle/>
          <a:p>
            <a:pPr eaLnBrk="1" hangingPunct="1">
              <a:lnSpc>
                <a:spcPct val="115000"/>
              </a:lnSpc>
              <a:buFont typeface="Arial" panose="020B0604020202020204" pitchFamily="34" charset="0"/>
              <a:buNone/>
            </a:pPr>
            <a:r>
              <a:rPr lang="zh-CN" altLang="en-US" sz="2800" smtClean="0">
                <a:solidFill>
                  <a:schemeClr val="folHlink"/>
                </a:solidFill>
              </a:rPr>
              <a:t>一、死锁的预防(</a:t>
            </a:r>
            <a:r>
              <a:rPr lang="zh-CN" altLang="en-US" sz="2800" smtClean="0">
                <a:solidFill>
                  <a:schemeClr val="bg2"/>
                </a:solidFill>
              </a:rPr>
              <a:t>破坏死锁必要条件,常针对条件2,3,4)</a:t>
            </a:r>
          </a:p>
          <a:p>
            <a:pPr eaLnBrk="1" hangingPunct="1">
              <a:lnSpc>
                <a:spcPct val="115000"/>
              </a:lnSpc>
              <a:buFont typeface="Arial" panose="020B0604020202020204" pitchFamily="34" charset="0"/>
              <a:buAutoNum type="arabicPeriod"/>
            </a:pPr>
            <a:r>
              <a:rPr lang="zh-CN" altLang="en-US" sz="2800" b="0" smtClean="0">
                <a:solidFill>
                  <a:schemeClr val="accent1"/>
                </a:solidFill>
              </a:rPr>
              <a:t>互斥条件：</a:t>
            </a:r>
            <a:r>
              <a:rPr lang="zh-CN" altLang="en-US" sz="2800" b="0" smtClean="0"/>
              <a:t>由资源的性质决定，不可破坏</a:t>
            </a:r>
            <a:r>
              <a:rPr lang="zh-CN" altLang="en-US" sz="2800" b="0" smtClean="0">
                <a:solidFill>
                  <a:schemeClr val="bg2"/>
                </a:solidFill>
              </a:rPr>
              <a:t>。</a:t>
            </a:r>
          </a:p>
          <a:p>
            <a:pPr eaLnBrk="1" hangingPunct="1">
              <a:lnSpc>
                <a:spcPct val="115000"/>
              </a:lnSpc>
              <a:buFont typeface="Arial" panose="020B0604020202020204" pitchFamily="34" charset="0"/>
              <a:buAutoNum type="arabicPeriod"/>
            </a:pPr>
            <a:r>
              <a:rPr lang="zh-CN" altLang="en-US" sz="2800" b="0" smtClean="0">
                <a:solidFill>
                  <a:schemeClr val="accent1"/>
                </a:solidFill>
              </a:rPr>
              <a:t>请求保持条件：</a:t>
            </a:r>
            <a:r>
              <a:rPr lang="zh-CN" altLang="en-US" sz="2800" b="0" smtClean="0">
                <a:solidFill>
                  <a:schemeClr val="bg2"/>
                </a:solidFill>
              </a:rPr>
              <a:t>可采用</a:t>
            </a:r>
            <a:r>
              <a:rPr lang="zh-CN" altLang="en-US" sz="2800" b="0" smtClean="0">
                <a:solidFill>
                  <a:schemeClr val="folHlink"/>
                </a:solidFill>
              </a:rPr>
              <a:t>预先静态分配法</a:t>
            </a:r>
            <a:r>
              <a:rPr lang="zh-CN" altLang="en-US" sz="2800" b="0" smtClean="0">
                <a:solidFill>
                  <a:schemeClr val="bg2"/>
                </a:solidFill>
              </a:rPr>
              <a:t>，即要求进程在运行之前(创建时)一次性分配给它所需的全部资源，不满足则不把它投入运行。</a:t>
            </a:r>
          </a:p>
          <a:p>
            <a:pPr lvl="1" eaLnBrk="1" hangingPunct="1">
              <a:lnSpc>
                <a:spcPct val="115000"/>
              </a:lnSpc>
            </a:pPr>
            <a:r>
              <a:rPr lang="zh-CN" altLang="en-US" sz="2800" b="0" smtClean="0">
                <a:solidFill>
                  <a:schemeClr val="bg2"/>
                </a:solidFill>
              </a:rPr>
              <a:t>优点：简单安全易实现；</a:t>
            </a:r>
          </a:p>
          <a:p>
            <a:pPr lvl="1" eaLnBrk="1" hangingPunct="1">
              <a:lnSpc>
                <a:spcPct val="115000"/>
              </a:lnSpc>
            </a:pPr>
            <a:r>
              <a:rPr lang="zh-CN" altLang="en-US" sz="2800" b="0" smtClean="0">
                <a:solidFill>
                  <a:schemeClr val="bg2"/>
                </a:solidFill>
              </a:rPr>
              <a:t>缺点：降低资源利用率，须预知进程所需全部资源，可能使进程无限延迟。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3731">
                                            <p:txEl>
                                              <p:pRg st="0" end="0"/>
                                            </p:txEl>
                                          </p:spTgt>
                                        </p:tgtEl>
                                        <p:attrNameLst>
                                          <p:attrName>style.visibility</p:attrName>
                                        </p:attrNameLst>
                                      </p:cBhvr>
                                      <p:to>
                                        <p:strVal val="visible"/>
                                      </p:to>
                                    </p:set>
                                    <p:anim calcmode="discrete" valueType="clr">
                                      <p:cBhvr override="childStyle">
                                        <p:cTn id="7" dur="80"/>
                                        <p:tgtEl>
                                          <p:spTgt spid="737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37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373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3731">
                                            <p:txEl>
                                              <p:pRg st="1" end="1"/>
                                            </p:txEl>
                                          </p:spTgt>
                                        </p:tgtEl>
                                        <p:attrNameLst>
                                          <p:attrName>style.visibility</p:attrName>
                                        </p:attrNameLst>
                                      </p:cBhvr>
                                      <p:to>
                                        <p:strVal val="visible"/>
                                      </p:to>
                                    </p:set>
                                    <p:anim calcmode="discrete" valueType="clr">
                                      <p:cBhvr override="childStyle">
                                        <p:cTn id="14" dur="80"/>
                                        <p:tgtEl>
                                          <p:spTgt spid="7373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373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3731">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3731">
                                            <p:txEl>
                                              <p:pRg st="2" end="2"/>
                                            </p:txEl>
                                          </p:spTgt>
                                        </p:tgtEl>
                                        <p:attrNameLst>
                                          <p:attrName>style.visibility</p:attrName>
                                        </p:attrNameLst>
                                      </p:cBhvr>
                                      <p:to>
                                        <p:strVal val="visible"/>
                                      </p:to>
                                    </p:set>
                                    <p:anim calcmode="discrete" valueType="clr">
                                      <p:cBhvr override="childStyle">
                                        <p:cTn id="21" dur="80"/>
                                        <p:tgtEl>
                                          <p:spTgt spid="7373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373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73731">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3731">
                                            <p:txEl>
                                              <p:pRg st="3" end="3"/>
                                            </p:txEl>
                                          </p:spTgt>
                                        </p:tgtEl>
                                        <p:attrNameLst>
                                          <p:attrName>style.visibility</p:attrName>
                                        </p:attrNameLst>
                                      </p:cBhvr>
                                      <p:to>
                                        <p:strVal val="visible"/>
                                      </p:to>
                                    </p:set>
                                    <p:anim calcmode="discrete" valueType="clr">
                                      <p:cBhvr override="childStyle">
                                        <p:cTn id="28" dur="80"/>
                                        <p:tgtEl>
                                          <p:spTgt spid="7373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3731">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73731">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73731">
                                            <p:txEl>
                                              <p:pRg st="4" end="4"/>
                                            </p:txEl>
                                          </p:spTgt>
                                        </p:tgtEl>
                                        <p:attrNameLst>
                                          <p:attrName>style.visibility</p:attrName>
                                        </p:attrNameLst>
                                      </p:cBhvr>
                                      <p:to>
                                        <p:strVal val="visible"/>
                                      </p:to>
                                    </p:set>
                                    <p:anim calcmode="discrete" valueType="clr">
                                      <p:cBhvr override="childStyle">
                                        <p:cTn id="35" dur="80"/>
                                        <p:tgtEl>
                                          <p:spTgt spid="7373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3731">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73731">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theme/theme1.xml><?xml version="1.0" encoding="utf-8"?>
<a:theme xmlns:a="http://schemas.openxmlformats.org/drawingml/2006/main" name="Blends">
  <a:themeElements>
    <a:clrScheme name="">
      <a:dk1>
        <a:srgbClr val="000000"/>
      </a:dk1>
      <a:lt1>
        <a:srgbClr val="FFFFCC"/>
      </a:lt1>
      <a:dk2>
        <a:srgbClr val="FF0000"/>
      </a:dk2>
      <a:lt2>
        <a:srgbClr val="1C1C1C"/>
      </a:lt2>
      <a:accent1>
        <a:srgbClr val="FF00FF"/>
      </a:accent1>
      <a:accent2>
        <a:srgbClr val="FFFF00"/>
      </a:accent2>
      <a:accent3>
        <a:srgbClr val="FFFFE2"/>
      </a:accent3>
      <a:accent4>
        <a:srgbClr val="000000"/>
      </a:accent4>
      <a:accent5>
        <a:srgbClr val="FFAAFF"/>
      </a:accent5>
      <a:accent6>
        <a:srgbClr val="E7E700"/>
      </a:accent6>
      <a:hlink>
        <a:srgbClr val="FF33CC"/>
      </a:hlink>
      <a:folHlink>
        <a:srgbClr val="0000FF"/>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FF"/>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174</TotalTime>
  <Pages>0</Pages>
  <Words>3647</Words>
  <Characters>0</Characters>
  <Application>Microsoft Office PowerPoint</Application>
  <DocSecurity>0</DocSecurity>
  <PresentationFormat>全屏显示(4:3)</PresentationFormat>
  <Lines>0</Lines>
  <Paragraphs>462</Paragraphs>
  <Slides>36</Slides>
  <Notes>11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36</vt:i4>
      </vt:variant>
    </vt:vector>
  </HeadingPairs>
  <TitlesOfParts>
    <vt:vector size="51" baseType="lpstr">
      <vt:lpstr>黑体</vt:lpstr>
      <vt:lpstr>华文行楷</vt:lpstr>
      <vt:lpstr>华文隶书</vt:lpstr>
      <vt:lpstr>楷体_GB2312</vt:lpstr>
      <vt:lpstr>宋体</vt:lpstr>
      <vt:lpstr>幼圆</vt:lpstr>
      <vt:lpstr>Arial</vt:lpstr>
      <vt:lpstr>Helvetica</vt:lpstr>
      <vt:lpstr>Symbol</vt:lpstr>
      <vt:lpstr>Tahoma</vt:lpstr>
      <vt:lpstr>Times New Roman</vt:lpstr>
      <vt:lpstr>Wingdings</vt:lpstr>
      <vt:lpstr>Blends</vt:lpstr>
      <vt:lpstr>1_Blends</vt:lpstr>
      <vt:lpstr>默认设计模板</vt:lpstr>
      <vt:lpstr>3.5   死锁的基本概念</vt:lpstr>
      <vt:lpstr>3.5   死锁的基本概念</vt:lpstr>
      <vt:lpstr>PowerPoint 演示文稿</vt:lpstr>
      <vt:lpstr>二、产生死锁的原因</vt:lpstr>
      <vt:lpstr>二、产生死锁的原因</vt:lpstr>
      <vt:lpstr>二、产生死锁的原因</vt:lpstr>
      <vt:lpstr>三、产生死锁的必要条件</vt:lpstr>
      <vt:lpstr>四、处理死锁的基本方法</vt:lpstr>
      <vt:lpstr>3.6  死锁的预防和避免方法</vt:lpstr>
      <vt:lpstr>3.6  死锁的预防和避免方法</vt:lpstr>
      <vt:lpstr>3.6  死锁的预防和避免方法</vt:lpstr>
      <vt:lpstr>PowerPoint 演示文稿</vt:lpstr>
      <vt:lpstr>安全状态实例</vt:lpstr>
      <vt:lpstr>不安全状态实例</vt:lpstr>
      <vt:lpstr>思考：单资源的银行家算法</vt:lpstr>
      <vt:lpstr>四、多资源的银行家算法（Banker’s Algorithm）</vt:lpstr>
      <vt:lpstr>具体算法（109-110页）</vt:lpstr>
      <vt:lpstr>PowerPoint 演示文稿</vt:lpstr>
      <vt:lpstr>PowerPoint 演示文稿</vt:lpstr>
      <vt:lpstr>四、多资源的银行家算法  例</vt:lpstr>
      <vt:lpstr>PowerPoint 演示文稿</vt:lpstr>
      <vt:lpstr>银行家算法优缺点</vt:lpstr>
      <vt:lpstr>实验1  模拟实现银行家算法</vt:lpstr>
      <vt:lpstr>作业</vt:lpstr>
      <vt:lpstr>作业</vt:lpstr>
      <vt:lpstr>3.7  死锁的检测和解除</vt:lpstr>
      <vt:lpstr>资源分配图</vt:lpstr>
      <vt:lpstr>资源分配图 例</vt:lpstr>
      <vt:lpstr>资源分配图   例</vt:lpstr>
      <vt:lpstr>有环路且有死锁的资源分配图</vt:lpstr>
      <vt:lpstr>资源分配图的化简</vt:lpstr>
      <vt:lpstr>PowerPoint 演示文稿</vt:lpstr>
      <vt:lpstr>资源分配图   例</vt:lpstr>
      <vt:lpstr>死锁定理</vt:lpstr>
      <vt:lpstr>二、死锁检测算法</vt:lpstr>
      <vt:lpstr>三、死锁的解除</vt:lpstr>
    </vt:vector>
  </TitlesOfParts>
  <Manager/>
  <Company>h</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subject/>
  <dc:creator>rj</dc:creator>
  <cp:keywords/>
  <dc:description/>
  <cp:lastModifiedBy>Rao Jun</cp:lastModifiedBy>
  <cp:revision>836</cp:revision>
  <dcterms:created xsi:type="dcterms:W3CDTF">1999-05-25T13:03:05Z</dcterms:created>
  <dcterms:modified xsi:type="dcterms:W3CDTF">2018-09-12T07:13:56Z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