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8"/>
  </p:notesMasterIdLst>
  <p:sldIdLst>
    <p:sldId id="257" r:id="rId2"/>
    <p:sldId id="259" r:id="rId3"/>
    <p:sldId id="428" r:id="rId4"/>
    <p:sldId id="381" r:id="rId5"/>
    <p:sldId id="382" r:id="rId6"/>
    <p:sldId id="383" r:id="rId7"/>
    <p:sldId id="384" r:id="rId8"/>
    <p:sldId id="385" r:id="rId9"/>
    <p:sldId id="386" r:id="rId10"/>
    <p:sldId id="391" r:id="rId11"/>
    <p:sldId id="425" r:id="rId12"/>
    <p:sldId id="393" r:id="rId13"/>
    <p:sldId id="517" r:id="rId14"/>
    <p:sldId id="392" r:id="rId15"/>
    <p:sldId id="395" r:id="rId16"/>
    <p:sldId id="394" r:id="rId17"/>
    <p:sldId id="284" r:id="rId18"/>
    <p:sldId id="396" r:id="rId19"/>
    <p:sldId id="397" r:id="rId20"/>
    <p:sldId id="398" r:id="rId21"/>
    <p:sldId id="399" r:id="rId22"/>
    <p:sldId id="519" r:id="rId23"/>
    <p:sldId id="520" r:id="rId24"/>
    <p:sldId id="521" r:id="rId25"/>
    <p:sldId id="436" r:id="rId26"/>
    <p:sldId id="296" r:id="rId27"/>
    <p:sldId id="403" r:id="rId28"/>
    <p:sldId id="429" r:id="rId29"/>
    <p:sldId id="430" r:id="rId30"/>
    <p:sldId id="439" r:id="rId31"/>
    <p:sldId id="404" r:id="rId32"/>
    <p:sldId id="522" r:id="rId33"/>
    <p:sldId id="525" r:id="rId34"/>
    <p:sldId id="405" r:id="rId35"/>
    <p:sldId id="431" r:id="rId36"/>
    <p:sldId id="406" r:id="rId37"/>
    <p:sldId id="432" r:id="rId38"/>
    <p:sldId id="433" r:id="rId39"/>
    <p:sldId id="516" r:id="rId40"/>
    <p:sldId id="412" r:id="rId41"/>
    <p:sldId id="416" r:id="rId42"/>
    <p:sldId id="417" r:id="rId43"/>
    <p:sldId id="418" r:id="rId44"/>
    <p:sldId id="419" r:id="rId45"/>
    <p:sldId id="440" r:id="rId46"/>
    <p:sldId id="511" r:id="rId47"/>
    <p:sldId id="512" r:id="rId48"/>
    <p:sldId id="513" r:id="rId49"/>
    <p:sldId id="514" r:id="rId50"/>
    <p:sldId id="515" r:id="rId51"/>
    <p:sldId id="377" r:id="rId52"/>
    <p:sldId id="378" r:id="rId53"/>
    <p:sldId id="379" r:id="rId54"/>
    <p:sldId id="528" r:id="rId55"/>
    <p:sldId id="530" r:id="rId56"/>
    <p:sldId id="529" r:id="rId57"/>
  </p:sldIdLst>
  <p:sldSz cx="9144000" cy="6858000" type="screen4x3"/>
  <p:notesSz cx="6856413" cy="97504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33CC33"/>
    <a:srgbClr val="990033"/>
    <a:srgbClr val="FF0000"/>
    <a:srgbClr val="0033CC"/>
    <a:srgbClr val="84A5CA"/>
    <a:srgbClr val="5F5F5F"/>
    <a:srgbClr val="F7F6A7"/>
    <a:srgbClr val="F4F382"/>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87027" autoAdjust="0"/>
  </p:normalViewPr>
  <p:slideViewPr>
    <p:cSldViewPr>
      <p:cViewPr>
        <p:scale>
          <a:sx n="50" d="100"/>
          <a:sy n="50" d="100"/>
        </p:scale>
        <p:origin x="648" y="372"/>
      </p:cViewPr>
      <p:guideLst>
        <p:guide orient="horz" pos="2144"/>
        <p:guide pos="2832"/>
      </p:guideLst>
    </p:cSldViewPr>
  </p:slideViewPr>
  <p:notesTextViewPr>
    <p:cViewPr>
      <p:scale>
        <a:sx n="100" d="100"/>
        <a:sy n="100" d="100"/>
      </p:scale>
      <p:origin x="0" y="0"/>
    </p:cViewPr>
  </p:notesTextViewPr>
  <p:sorterViewPr>
    <p:cViewPr>
      <p:scale>
        <a:sx n="100" d="100"/>
        <a:sy n="100" d="100"/>
      </p:scale>
      <p:origin x="0" y="14352"/>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ph type="hdr" sz="quarter"/>
          </p:nvPr>
        </p:nvSpPr>
        <p:spPr bwMode="auto">
          <a:xfrm>
            <a:off x="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3075" name="Rectangle 3"/>
          <p:cNvSpPr>
            <a:spLocks noChangeArrowheads="1"/>
          </p:cNvSpPr>
          <p:nvPr>
            <p:ph type="dt" idx="1"/>
          </p:nvPr>
        </p:nvSpPr>
        <p:spPr bwMode="auto">
          <a:xfrm>
            <a:off x="3898900" y="0"/>
            <a:ext cx="29416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3076" name="Rectangle 4"/>
          <p:cNvSpPr>
            <a:spLocks noChangeArrowheads="1"/>
          </p:cNvSpPr>
          <p:nvPr>
            <p:ph type="sldImg" idx="2"/>
          </p:nvPr>
        </p:nvSpPr>
        <p:spPr bwMode="auto">
          <a:xfrm>
            <a:off x="1298575" y="742950"/>
            <a:ext cx="4316413"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ChangeArrowheads="1"/>
          </p:cNvSpPr>
          <p:nvPr>
            <p:ph type="body" sz="quarter" idx="3"/>
          </p:nvPr>
        </p:nvSpPr>
        <p:spPr bwMode="auto">
          <a:xfrm>
            <a:off x="882650" y="4625975"/>
            <a:ext cx="5075238"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ChangeArrowheads="1"/>
          </p:cNvSpPr>
          <p:nvPr>
            <p:ph type="ftr" sz="quarter" idx="4"/>
          </p:nvPr>
        </p:nvSpPr>
        <p:spPr bwMode="auto">
          <a:xfrm>
            <a:off x="0" y="9253538"/>
            <a:ext cx="29416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3079" name="Rectangle 7"/>
          <p:cNvSpPr>
            <a:spLocks noChangeArrowheads="1"/>
          </p:cNvSpPr>
          <p:nvPr>
            <p:ph type="sldNum" sz="quarter" idx="5"/>
          </p:nvPr>
        </p:nvSpPr>
        <p:spPr bwMode="auto">
          <a:xfrm>
            <a:off x="3898900" y="9253538"/>
            <a:ext cx="29416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99BF8E0-65ED-46DC-88A7-32C6F5731552}" type="slidenum">
              <a:rPr lang="zh-CN" altLang="en-US"/>
              <a:pPr/>
              <a:t>‹#›</a:t>
            </a:fld>
            <a:endParaRPr lang="en-US" altLang="zh-CN"/>
          </a:p>
        </p:txBody>
      </p:sp>
    </p:spTree>
    <p:extLst>
      <p:ext uri="{BB962C8B-B14F-4D97-AF65-F5344CB8AC3E}">
        <p14:creationId xmlns:p14="http://schemas.microsoft.com/office/powerpoint/2010/main" val="28874637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xfrm>
            <a:off x="990600" y="731838"/>
            <a:ext cx="4873625" cy="3656012"/>
          </a:xfrm>
        </p:spPr>
      </p:sp>
      <p:sp>
        <p:nvSpPr>
          <p:cNvPr id="7171" name="Rectangle 3"/>
          <p:cNvSpPr>
            <a:spLocks noChangeArrowheads="1"/>
          </p:cNvSpPr>
          <p:nvPr>
            <p:ph type="body" idx="1"/>
          </p:nvPr>
        </p:nvSpPr>
        <p:spPr>
          <a:xfrm>
            <a:off x="684213" y="4629150"/>
            <a:ext cx="5487987" cy="4389438"/>
          </a:xfrm>
        </p:spPr>
        <p:txBody>
          <a:bodyPr/>
          <a:lstStyle/>
          <a:p>
            <a:r>
              <a:rPr lang="zh-CN" altLang="en-US">
                <a:solidFill>
                  <a:srgbClr val="000066"/>
                </a:solidFill>
              </a:rPr>
              <a:t>昂贵的大中型系统看重有效性，微机看重方便性。</a:t>
            </a:r>
          </a:p>
          <a:p>
            <a:r>
              <a:rPr lang="zh-CN" altLang="en-US">
                <a:solidFill>
                  <a:srgbClr val="000066"/>
                </a:solidFill>
              </a:rPr>
              <a:t>查询系统中，响应时间要求高。实时工业控制和武器控制环境中，要求实时性和高度可靠性。</a:t>
            </a:r>
          </a:p>
          <a:p>
            <a:r>
              <a:rPr lang="zh-CN" altLang="en-US"/>
              <a:t>（系统的工作效率，也就是吞吐率）</a:t>
            </a:r>
            <a:endParaRPr lang="zh-CN" altLang="en-US">
              <a:solidFill>
                <a:srgbClr val="000066"/>
              </a:solidFill>
            </a:endParaRPr>
          </a:p>
          <a:p>
            <a:r>
              <a:rPr lang="en-US" altLang="zh-CN"/>
              <a:t>(1) </a:t>
            </a:r>
            <a:r>
              <a:rPr lang="zh-CN" altLang="en-US"/>
              <a:t>提高系统资源利用率。在未配置</a:t>
            </a:r>
            <a:r>
              <a:rPr lang="en-US" altLang="zh-CN"/>
              <a:t>OS</a:t>
            </a:r>
            <a:r>
              <a:rPr lang="zh-CN" altLang="en-US"/>
              <a:t>的计算机系统中，诸如</a:t>
            </a:r>
            <a:r>
              <a:rPr lang="en-US" altLang="zh-CN"/>
              <a:t>CPU</a:t>
            </a:r>
            <a:r>
              <a:rPr lang="zh-CN" altLang="en-US"/>
              <a:t>、</a:t>
            </a:r>
            <a:r>
              <a:rPr lang="en-US" altLang="zh-CN"/>
              <a:t>I/O</a:t>
            </a:r>
            <a:r>
              <a:rPr lang="zh-CN" altLang="en-US"/>
              <a:t>设备等各种资源，都会因它们经常处于空闲状态而得不到充分利用；内存及外存中所存放的数据太少或者无序而浪费了大量的存储空间。配置了</a:t>
            </a:r>
            <a:r>
              <a:rPr lang="en-US" altLang="zh-CN"/>
              <a:t>OS</a:t>
            </a:r>
            <a:r>
              <a:rPr lang="zh-CN" altLang="en-US"/>
              <a:t>之后，可使</a:t>
            </a:r>
            <a:r>
              <a:rPr lang="en-US" altLang="zh-CN"/>
              <a:t>CPU</a:t>
            </a:r>
            <a:r>
              <a:rPr lang="zh-CN" altLang="en-US"/>
              <a:t>和</a:t>
            </a:r>
            <a:r>
              <a:rPr lang="en-US" altLang="zh-CN"/>
              <a:t>I/O</a:t>
            </a:r>
            <a:r>
              <a:rPr lang="zh-CN" altLang="en-US"/>
              <a:t>设备由于能保持忙碌状态而得到有效的利用，且可使内存和外存中存放的数据因有序而节省了存储空间。</a:t>
            </a:r>
          </a:p>
          <a:p>
            <a:r>
              <a:rPr lang="zh-CN" altLang="en-US"/>
              <a:t>　　</a:t>
            </a:r>
            <a:r>
              <a:rPr lang="en-US" altLang="zh-CN"/>
              <a:t>(2) </a:t>
            </a:r>
            <a:r>
              <a:rPr lang="zh-CN" altLang="en-US"/>
              <a:t>提高系统的吞吐量。操作系统还可以通过合理地组织计算机的工作流程，而进一步改善资源的利用率，加速程序的运行，缩短程序的运行周期，从而提高系统的吞吐量。 </a:t>
            </a:r>
          </a:p>
          <a:p>
            <a:endParaRPr lang="zh-CN" altLang="en-US">
              <a:solidFill>
                <a:srgbClr val="000066"/>
              </a:solidFill>
            </a:endParaRPr>
          </a:p>
        </p:txBody>
      </p:sp>
    </p:spTree>
    <p:extLst>
      <p:ext uri="{BB962C8B-B14F-4D97-AF65-F5344CB8AC3E}">
        <p14:creationId xmlns:p14="http://schemas.microsoft.com/office/powerpoint/2010/main" val="4074448817"/>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a:xfrm>
            <a:off x="990600" y="731838"/>
            <a:ext cx="4873625" cy="3656012"/>
          </a:xfrm>
        </p:spPr>
      </p:sp>
      <p:sp>
        <p:nvSpPr>
          <p:cNvPr id="28675" name="Rectangle 3"/>
          <p:cNvSpPr>
            <a:spLocks noChangeArrowheads="1"/>
          </p:cNvSpPr>
          <p:nvPr>
            <p:ph type="body" idx="1"/>
          </p:nvPr>
        </p:nvSpPr>
        <p:spPr>
          <a:xfrm>
            <a:off x="684213" y="4629150"/>
            <a:ext cx="5487987" cy="4389438"/>
          </a:xfrm>
        </p:spPr>
        <p:txBody>
          <a:bodyPr/>
          <a:lstStyle/>
          <a:p>
            <a:r>
              <a:rPr lang="zh-CN" altLang="en-US"/>
              <a:t>可见，人工操作方式严重降低了计算机资源的利用率，此即所谓的人机矛盾。随着</a:t>
            </a:r>
            <a:r>
              <a:rPr lang="en-US" altLang="zh-CN"/>
              <a:t>CPU</a:t>
            </a:r>
            <a:r>
              <a:rPr lang="zh-CN" altLang="en-US"/>
              <a:t>速度的提高和系统规模的扩大，人机矛盾变得日趋严重。此外，随着</a:t>
            </a:r>
            <a:r>
              <a:rPr lang="en-US" altLang="zh-CN"/>
              <a:t>CPU</a:t>
            </a:r>
            <a:r>
              <a:rPr lang="zh-CN" altLang="en-US"/>
              <a:t>速度的迅速提高而</a:t>
            </a:r>
            <a:r>
              <a:rPr lang="en-US" altLang="zh-CN"/>
              <a:t>I/O</a:t>
            </a:r>
            <a:r>
              <a:rPr lang="zh-CN" altLang="en-US"/>
              <a:t>设备的速度却提高缓慢，这又使</a:t>
            </a:r>
            <a:r>
              <a:rPr lang="en-US" altLang="zh-CN"/>
              <a:t>CPU</a:t>
            </a:r>
            <a:r>
              <a:rPr lang="zh-CN" altLang="en-US"/>
              <a:t>与</a:t>
            </a:r>
            <a:r>
              <a:rPr lang="en-US" altLang="zh-CN"/>
              <a:t>I/O</a:t>
            </a:r>
            <a:r>
              <a:rPr lang="zh-CN" altLang="en-US"/>
              <a:t>设备之间速度不匹配的矛盾更加突出。为了缓和此矛盾，曾先后出现了通道技术、缓冲技术，但都未能很好地解决上述矛盾，直至后来又引入了脱机输入</a:t>
            </a:r>
            <a:r>
              <a:rPr lang="en-US" altLang="zh-CN"/>
              <a:t>/</a:t>
            </a:r>
            <a:r>
              <a:rPr lang="zh-CN" altLang="en-US"/>
              <a:t>输出技术，才获得了较为令人满意的结果。 　</a:t>
            </a:r>
          </a:p>
          <a:p>
            <a:r>
              <a:rPr lang="zh-CN" altLang="en-US">
                <a:solidFill>
                  <a:srgbClr val="008000"/>
                </a:solidFill>
              </a:rPr>
              <a:t>人工操作的慢速度和中央处理机运算的高速度</a:t>
            </a:r>
            <a:r>
              <a:rPr lang="zh-CN" altLang="en-US">
                <a:solidFill>
                  <a:srgbClr val="000099"/>
                </a:solidFill>
              </a:rPr>
              <a:t>之间出现了矛盾，即所谓</a:t>
            </a:r>
            <a:r>
              <a:rPr lang="zh-CN" altLang="en-US">
                <a:solidFill>
                  <a:srgbClr val="E52707"/>
                </a:solidFill>
              </a:rPr>
              <a:t>人机矛盾</a:t>
            </a:r>
            <a:r>
              <a:rPr lang="zh-CN" altLang="en-US">
                <a:solidFill>
                  <a:srgbClr val="000099"/>
                </a:solidFill>
              </a:rPr>
              <a:t>。</a:t>
            </a:r>
            <a:endParaRPr lang="zh-CN" altLang="en-US"/>
          </a:p>
          <a:p>
            <a:pPr>
              <a:lnSpc>
                <a:spcPct val="130000"/>
              </a:lnSpc>
              <a:spcBef>
                <a:spcPct val="50000"/>
              </a:spcBef>
            </a:pPr>
            <a:endParaRPr lang="zh-CN" altLang="en-US"/>
          </a:p>
        </p:txBody>
      </p:sp>
    </p:spTree>
    <p:extLst>
      <p:ext uri="{BB962C8B-B14F-4D97-AF65-F5344CB8AC3E}">
        <p14:creationId xmlns:p14="http://schemas.microsoft.com/office/powerpoint/2010/main" val="29557028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a:xfrm>
            <a:off x="990600" y="731838"/>
            <a:ext cx="4873625" cy="3656012"/>
          </a:xfrm>
        </p:spPr>
      </p:sp>
      <p:sp>
        <p:nvSpPr>
          <p:cNvPr id="30723" name="Rectangle 3"/>
          <p:cNvSpPr>
            <a:spLocks noChangeArrowheads="1"/>
          </p:cNvSpPr>
          <p:nvPr>
            <p:ph type="body" idx="1"/>
          </p:nvPr>
        </p:nvSpPr>
        <p:spPr>
          <a:xfrm>
            <a:off x="684213" y="4629150"/>
            <a:ext cx="5487987" cy="4389438"/>
          </a:xfrm>
        </p:spPr>
        <p:txBody>
          <a:bodyPr/>
          <a:lstStyle/>
          <a:p>
            <a:pPr algn="just">
              <a:lnSpc>
                <a:spcPct val="130000"/>
              </a:lnSpc>
              <a:spcBef>
                <a:spcPct val="50000"/>
              </a:spcBef>
            </a:pPr>
            <a:r>
              <a:rPr lang="zh-CN" altLang="en-US"/>
              <a:t>类似地，当</a:t>
            </a:r>
            <a:r>
              <a:rPr lang="en-US" altLang="zh-CN"/>
              <a:t>CPU</a:t>
            </a:r>
            <a:r>
              <a:rPr lang="zh-CN" altLang="en-US"/>
              <a:t>需要输出时，可由</a:t>
            </a:r>
            <a:r>
              <a:rPr lang="en-US" altLang="zh-CN"/>
              <a:t>CPU</a:t>
            </a:r>
            <a:r>
              <a:rPr lang="zh-CN" altLang="en-US"/>
              <a:t>直接高速地把数据从内存送到磁带上，然后再在另一台外围机的控制下，将磁带上的结果通过相应的输出设备输出。图</a:t>
            </a:r>
            <a:r>
              <a:rPr lang="en-US" altLang="zh-CN"/>
              <a:t>1-3</a:t>
            </a:r>
            <a:r>
              <a:rPr lang="zh-CN" altLang="en-US"/>
              <a:t>示出了脱机输入</a:t>
            </a:r>
            <a:r>
              <a:rPr lang="en-US" altLang="zh-CN"/>
              <a:t>/</a:t>
            </a:r>
            <a:r>
              <a:rPr lang="zh-CN" altLang="en-US"/>
              <a:t>输出过程。由于程序和数据的输入和输出都是在外围机的控制下完成的，或者说，它们是在脱离主机的情况下进行的，故称为脱机输入</a:t>
            </a:r>
            <a:r>
              <a:rPr lang="en-US" altLang="zh-CN"/>
              <a:t>/</a:t>
            </a:r>
            <a:r>
              <a:rPr lang="zh-CN" altLang="en-US"/>
              <a:t>输出方式；反之，在主机的直接控制下进行输入</a:t>
            </a:r>
            <a:r>
              <a:rPr lang="en-US" altLang="zh-CN"/>
              <a:t>/</a:t>
            </a:r>
            <a:r>
              <a:rPr lang="zh-CN" altLang="en-US"/>
              <a:t>输出的方式称为联机 。</a:t>
            </a:r>
          </a:p>
          <a:p>
            <a:pPr algn="ctr">
              <a:spcBef>
                <a:spcPct val="0"/>
              </a:spcBef>
            </a:pPr>
            <a:endParaRPr lang="zh-CN" altLang="en-US"/>
          </a:p>
        </p:txBody>
      </p:sp>
    </p:spTree>
    <p:extLst>
      <p:ext uri="{BB962C8B-B14F-4D97-AF65-F5344CB8AC3E}">
        <p14:creationId xmlns:p14="http://schemas.microsoft.com/office/powerpoint/2010/main" val="2375837785"/>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xfrm>
            <a:off x="990600" y="731838"/>
            <a:ext cx="4873625" cy="3656012"/>
          </a:xfrm>
        </p:spPr>
      </p:sp>
      <p:sp>
        <p:nvSpPr>
          <p:cNvPr id="32771" name="Rectangle 3"/>
          <p:cNvSpPr>
            <a:spLocks noChangeArrowheads="1"/>
          </p:cNvSpPr>
          <p:nvPr>
            <p:ph type="body" idx="1"/>
          </p:nvPr>
        </p:nvSpPr>
        <p:spPr>
          <a:xfrm>
            <a:off x="684213" y="4629150"/>
            <a:ext cx="5487987" cy="4389438"/>
          </a:xfrm>
        </p:spPr>
        <p:txBody>
          <a:bodyPr/>
          <a:lstStyle/>
          <a:p>
            <a:pPr algn="ctr">
              <a:spcBef>
                <a:spcPct val="0"/>
              </a:spcBef>
            </a:pPr>
            <a:r>
              <a:rPr lang="zh-CN" altLang="en-US"/>
              <a:t>为了解决人机矛盾及</a:t>
            </a:r>
            <a:r>
              <a:rPr lang="en-US" altLang="zh-CN"/>
              <a:t>CPU</a:t>
            </a:r>
            <a:r>
              <a:rPr lang="zh-CN" altLang="en-US"/>
              <a:t>和</a:t>
            </a:r>
            <a:r>
              <a:rPr lang="en-US" altLang="zh-CN"/>
              <a:t>I/O</a:t>
            </a:r>
            <a:r>
              <a:rPr lang="zh-CN" altLang="en-US"/>
              <a:t>设备之间速度不匹配的矛盾，</a:t>
            </a:r>
            <a:r>
              <a:rPr lang="en-US" altLang="zh-CN"/>
              <a:t>20</a:t>
            </a:r>
            <a:r>
              <a:rPr lang="zh-CN" altLang="en-US"/>
              <a:t>世纪</a:t>
            </a:r>
            <a:r>
              <a:rPr lang="en-US" altLang="zh-CN"/>
              <a:t>50</a:t>
            </a:r>
            <a:r>
              <a:rPr lang="zh-CN" altLang="en-US"/>
              <a:t>年代末出现了脱机输入</a:t>
            </a:r>
            <a:r>
              <a:rPr lang="en-US" altLang="zh-CN"/>
              <a:t>/</a:t>
            </a:r>
            <a:r>
              <a:rPr lang="zh-CN" altLang="en-US"/>
              <a:t>输出</a:t>
            </a:r>
            <a:r>
              <a:rPr lang="en-US" altLang="zh-CN"/>
              <a:t>(Off-Line I/O)</a:t>
            </a:r>
            <a:r>
              <a:rPr lang="zh-CN" altLang="en-US"/>
              <a:t>技术。该技术是事先将装有用户程序和数据的纸带</a:t>
            </a:r>
            <a:r>
              <a:rPr lang="en-US" altLang="zh-CN"/>
              <a:t>(</a:t>
            </a:r>
            <a:r>
              <a:rPr lang="zh-CN" altLang="en-US"/>
              <a:t>或卡片</a:t>
            </a:r>
            <a:r>
              <a:rPr lang="en-US" altLang="zh-CN"/>
              <a:t>)</a:t>
            </a:r>
            <a:r>
              <a:rPr lang="zh-CN" altLang="en-US"/>
              <a:t>装入纸带输入机</a:t>
            </a:r>
            <a:r>
              <a:rPr lang="en-US" altLang="zh-CN"/>
              <a:t>(</a:t>
            </a:r>
            <a:r>
              <a:rPr lang="zh-CN" altLang="en-US"/>
              <a:t>或卡片机</a:t>
            </a:r>
            <a:r>
              <a:rPr lang="en-US" altLang="zh-CN"/>
              <a:t>)</a:t>
            </a:r>
            <a:r>
              <a:rPr lang="zh-CN" altLang="en-US"/>
              <a:t>，在一台外围机的控制下，把纸带</a:t>
            </a:r>
            <a:r>
              <a:rPr lang="en-US" altLang="zh-CN"/>
              <a:t>(</a:t>
            </a:r>
            <a:r>
              <a:rPr lang="zh-CN" altLang="en-US"/>
              <a:t>卡片</a:t>
            </a:r>
            <a:r>
              <a:rPr lang="en-US" altLang="zh-CN"/>
              <a:t>)</a:t>
            </a:r>
            <a:r>
              <a:rPr lang="zh-CN" altLang="en-US"/>
              <a:t>上的数据</a:t>
            </a:r>
            <a:r>
              <a:rPr lang="en-US" altLang="zh-CN"/>
              <a:t>(</a:t>
            </a:r>
            <a:r>
              <a:rPr lang="zh-CN" altLang="en-US"/>
              <a:t>程序</a:t>
            </a:r>
            <a:r>
              <a:rPr lang="en-US" altLang="zh-CN"/>
              <a:t>)</a:t>
            </a:r>
            <a:r>
              <a:rPr lang="zh-CN" altLang="en-US"/>
              <a:t>输入到磁带上。当</a:t>
            </a:r>
            <a:r>
              <a:rPr lang="en-US" altLang="zh-CN"/>
              <a:t>CPU</a:t>
            </a:r>
            <a:r>
              <a:rPr lang="zh-CN" altLang="en-US"/>
              <a:t>需要这些程序和数据时，再从磁带上将其高速地调入内存。</a:t>
            </a:r>
          </a:p>
        </p:txBody>
      </p:sp>
    </p:spTree>
    <p:extLst>
      <p:ext uri="{BB962C8B-B14F-4D97-AF65-F5344CB8AC3E}">
        <p14:creationId xmlns:p14="http://schemas.microsoft.com/office/powerpoint/2010/main" val="63476397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a:xfrm>
            <a:off x="1033463" y="742950"/>
            <a:ext cx="4846637" cy="3635375"/>
          </a:xfrm>
        </p:spPr>
      </p:sp>
      <p:sp>
        <p:nvSpPr>
          <p:cNvPr id="34819" name="Rectangle 3"/>
          <p:cNvSpPr>
            <a:spLocks noChangeArrowheads="1"/>
          </p:cNvSpPr>
          <p:nvPr>
            <p:ph type="body" idx="1"/>
          </p:nvPr>
        </p:nvSpPr>
        <p:spPr/>
        <p:txBody>
          <a:bodyPr/>
          <a:lstStyle/>
          <a:p>
            <a:r>
              <a:rPr lang="zh-CN" altLang="en-US" b="1"/>
              <a:t>减少了</a:t>
            </a:r>
            <a:r>
              <a:rPr lang="en-US" altLang="zh-CN" b="1"/>
              <a:t>CPU</a:t>
            </a:r>
            <a:r>
              <a:rPr lang="zh-CN" altLang="en-US" b="1"/>
              <a:t>的空闲时间。装带</a:t>
            </a:r>
            <a:r>
              <a:rPr lang="en-US" altLang="zh-CN" b="1"/>
              <a:t>(</a:t>
            </a:r>
            <a:r>
              <a:rPr lang="zh-CN" altLang="en-US" b="1"/>
              <a:t>卡</a:t>
            </a:r>
            <a:r>
              <a:rPr lang="en-US" altLang="zh-CN" b="1"/>
              <a:t>)</a:t>
            </a:r>
            <a:r>
              <a:rPr lang="zh-CN" altLang="en-US" b="1"/>
              <a:t>、卸带</a:t>
            </a:r>
            <a:r>
              <a:rPr lang="en-US" altLang="zh-CN" b="1"/>
              <a:t>(</a:t>
            </a:r>
            <a:r>
              <a:rPr lang="zh-CN" altLang="en-US" b="1"/>
              <a:t>卡</a:t>
            </a:r>
            <a:r>
              <a:rPr lang="en-US" altLang="zh-CN" b="1"/>
              <a:t>)</a:t>
            </a:r>
            <a:r>
              <a:rPr lang="zh-CN" altLang="en-US" b="1"/>
              <a:t>以及将数据从低速</a:t>
            </a:r>
            <a:r>
              <a:rPr lang="en-US" altLang="zh-CN" b="1"/>
              <a:t>I/O</a:t>
            </a:r>
            <a:r>
              <a:rPr lang="zh-CN" altLang="en-US" b="1"/>
              <a:t>设备送到高速磁带</a:t>
            </a:r>
            <a:r>
              <a:rPr lang="en-US" altLang="zh-CN" b="1"/>
              <a:t>(</a:t>
            </a:r>
            <a:r>
              <a:rPr lang="zh-CN" altLang="en-US" b="1"/>
              <a:t>或盘</a:t>
            </a:r>
            <a:r>
              <a:rPr lang="en-US" altLang="zh-CN" b="1"/>
              <a:t>)</a:t>
            </a:r>
            <a:r>
              <a:rPr lang="zh-CN" altLang="en-US" b="1"/>
              <a:t>上，都是在脱机情况下进行的，并不占用主机时间，从而有效地减少了</a:t>
            </a:r>
            <a:r>
              <a:rPr lang="en-US" altLang="zh-CN" b="1"/>
              <a:t>CPU</a:t>
            </a:r>
            <a:r>
              <a:rPr lang="zh-CN" altLang="en-US" b="1"/>
              <a:t>的空闲时间，缓和了人机矛盾。</a:t>
            </a:r>
          </a:p>
          <a:p>
            <a:r>
              <a:rPr lang="zh-CN" altLang="en-US" b="1"/>
              <a:t>　　</a:t>
            </a:r>
            <a:r>
              <a:rPr lang="en-US" altLang="zh-CN" b="1"/>
              <a:t>(2) </a:t>
            </a:r>
            <a:r>
              <a:rPr lang="zh-CN" altLang="en-US" b="1"/>
              <a:t>提高了</a:t>
            </a:r>
            <a:r>
              <a:rPr lang="en-US" altLang="zh-CN" b="1"/>
              <a:t>I/O</a:t>
            </a:r>
            <a:r>
              <a:rPr lang="zh-CN" altLang="en-US" b="1"/>
              <a:t>速度。当</a:t>
            </a:r>
            <a:r>
              <a:rPr lang="en-US" altLang="zh-CN" b="1"/>
              <a:t>CPU</a:t>
            </a:r>
            <a:r>
              <a:rPr lang="zh-CN" altLang="en-US" b="1"/>
              <a:t>在运行中需要数据时，是直接从高速的磁带或磁盘上将数据调入内存的，不再是从低速</a:t>
            </a:r>
            <a:r>
              <a:rPr lang="en-US" altLang="zh-CN" b="1"/>
              <a:t>I/O</a:t>
            </a:r>
            <a:r>
              <a:rPr lang="zh-CN" altLang="en-US" b="1"/>
              <a:t>设备上输入，极大地提高了</a:t>
            </a:r>
            <a:r>
              <a:rPr lang="en-US" altLang="zh-CN" b="1"/>
              <a:t>I/O</a:t>
            </a:r>
            <a:r>
              <a:rPr lang="zh-CN" altLang="en-US" b="1"/>
              <a:t>速度，从而缓和了</a:t>
            </a:r>
            <a:r>
              <a:rPr lang="en-US" altLang="zh-CN" b="1"/>
              <a:t>CPU</a:t>
            </a:r>
            <a:r>
              <a:rPr lang="zh-CN" altLang="en-US" b="1"/>
              <a:t>和</a:t>
            </a:r>
            <a:r>
              <a:rPr lang="en-US" altLang="zh-CN" b="1"/>
              <a:t>I/O</a:t>
            </a:r>
            <a:r>
              <a:rPr lang="zh-CN" altLang="en-US" b="1"/>
              <a:t>设备速度不匹配的矛盾，进一步减少了</a:t>
            </a:r>
            <a:r>
              <a:rPr lang="en-US" altLang="zh-CN" b="1"/>
              <a:t>CPU</a:t>
            </a:r>
            <a:r>
              <a:rPr lang="zh-CN" altLang="en-US" b="1"/>
              <a:t>的空闲时间。 </a:t>
            </a:r>
          </a:p>
          <a:p>
            <a:endParaRPr lang="zh-CN" altLang="en-US"/>
          </a:p>
        </p:txBody>
      </p:sp>
    </p:spTree>
    <p:extLst>
      <p:ext uri="{BB962C8B-B14F-4D97-AF65-F5344CB8AC3E}">
        <p14:creationId xmlns:p14="http://schemas.microsoft.com/office/powerpoint/2010/main" val="281405404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a:xfrm>
            <a:off x="1033463" y="742950"/>
            <a:ext cx="4846637" cy="3635375"/>
          </a:xfrm>
        </p:spPr>
      </p:sp>
      <p:sp>
        <p:nvSpPr>
          <p:cNvPr id="36867" name="Rectangle 3"/>
          <p:cNvSpPr>
            <a:spLocks noChangeArrowheads="1"/>
          </p:cNvSpPr>
          <p:nvPr>
            <p:ph type="body" idx="1"/>
          </p:nvPr>
        </p:nvSpPr>
        <p:spPr/>
        <p:txBody>
          <a:bodyPr/>
          <a:lstStyle/>
          <a:p>
            <a:pPr>
              <a:lnSpc>
                <a:spcPct val="120000"/>
              </a:lnSpc>
              <a:spcBef>
                <a:spcPct val="50000"/>
              </a:spcBef>
            </a:pPr>
            <a:r>
              <a:rPr lang="en-US" altLang="zh-CN"/>
              <a:t>(</a:t>
            </a:r>
            <a:r>
              <a:rPr lang="zh-CN" altLang="en-US"/>
              <a:t>上世纪</a:t>
            </a:r>
            <a:r>
              <a:rPr lang="en-US" altLang="zh-CN"/>
              <a:t>50</a:t>
            </a:r>
            <a:r>
              <a:rPr lang="zh-CN" altLang="en-US"/>
              <a:t>年代中期发明了晶体管，人们开始用晶体管替代真空管来制作计算机，从而出现了第二代计算机。它不仅使计算机的体积大大减小，功耗显著降低，同时可靠性也得到大幅度提高，使计算机已具有推广应用的价值，但计算机系统仍非常昂贵。为了能充分地利用它，应尽量让该系统连续运行，以减少空闲时间。为此，通常是把一批作业以脱机方式输入到磁带上，并在系统中配上监督程序</a:t>
            </a:r>
            <a:r>
              <a:rPr lang="en-US" altLang="zh-CN"/>
              <a:t>(Monitor)</a:t>
            </a:r>
            <a:r>
              <a:rPr lang="zh-CN" altLang="en-US"/>
              <a:t>，在它的控制下使这批作业能一个接一个地连续处理。 </a:t>
            </a:r>
          </a:p>
          <a:p>
            <a:r>
              <a:rPr lang="zh-CN" altLang="en-US"/>
              <a:t>晶体管时代，随着中央处理机速度的大幅度提高，人机矛盾进一步突出，为解决人机矛盾，只有设法去掉人工操作，实现作业的自动过渡，</a:t>
            </a:r>
          </a:p>
        </p:txBody>
      </p:sp>
    </p:spTree>
    <p:extLst>
      <p:ext uri="{BB962C8B-B14F-4D97-AF65-F5344CB8AC3E}">
        <p14:creationId xmlns:p14="http://schemas.microsoft.com/office/powerpoint/2010/main" val="1460457637"/>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a:xfrm>
            <a:off x="1033463" y="742950"/>
            <a:ext cx="4846637" cy="3635375"/>
          </a:xfrm>
        </p:spPr>
      </p:sp>
      <p:sp>
        <p:nvSpPr>
          <p:cNvPr id="38915" name="Rectangle 3"/>
          <p:cNvSpPr>
            <a:spLocks noChangeArrowheads="1"/>
          </p:cNvSpPr>
          <p:nvPr>
            <p:ph type="body" idx="1"/>
          </p:nvPr>
        </p:nvSpPr>
        <p:spPr/>
        <p:txBody>
          <a:bodyPr/>
          <a:lstStyle/>
          <a:p>
            <a:r>
              <a:rPr lang="zh-CN" altLang="en-US"/>
              <a:t>　　</a:t>
            </a:r>
            <a:r>
              <a:rPr lang="en-US" altLang="zh-CN" b="1"/>
              <a:t>2</a:t>
            </a:r>
            <a:r>
              <a:rPr lang="zh-CN" altLang="en-US" b="1"/>
              <a:t>．单道批处理系统的特征</a:t>
            </a:r>
          </a:p>
          <a:p>
            <a:r>
              <a:rPr lang="zh-CN" altLang="en-US"/>
              <a:t>　　单道批处理系统是最早出现的一种</a:t>
            </a:r>
            <a:r>
              <a:rPr lang="en-US" altLang="zh-CN"/>
              <a:t>OS</a:t>
            </a:r>
            <a:r>
              <a:rPr lang="zh-CN" altLang="en-US"/>
              <a:t>。严格地说，它只能算作是</a:t>
            </a:r>
            <a:r>
              <a:rPr lang="en-US" altLang="zh-CN"/>
              <a:t>OS</a:t>
            </a:r>
            <a:r>
              <a:rPr lang="zh-CN" altLang="en-US"/>
              <a:t>的前身而并非是现在人们所理解的</a:t>
            </a:r>
            <a:r>
              <a:rPr lang="en-US" altLang="zh-CN"/>
              <a:t>OS</a:t>
            </a:r>
            <a:r>
              <a:rPr lang="zh-CN" altLang="en-US"/>
              <a:t>。尽管如此，该系统比起人工操作方式的系统已有很大进步。该系统的主要特征如下：</a:t>
            </a:r>
          </a:p>
          <a:p>
            <a:r>
              <a:rPr lang="zh-CN" altLang="en-US"/>
              <a:t>　　</a:t>
            </a:r>
            <a:r>
              <a:rPr lang="en-US" altLang="zh-CN"/>
              <a:t>(1) </a:t>
            </a:r>
            <a:r>
              <a:rPr lang="zh-CN" altLang="en-US"/>
              <a:t>自动性。在顺利情况下，在磁带上的一批作业能自动地逐个地依次运行，而无需人工干预。</a:t>
            </a:r>
          </a:p>
          <a:p>
            <a:r>
              <a:rPr lang="en-US" altLang="zh-CN"/>
              <a:t>(2) </a:t>
            </a:r>
            <a:r>
              <a:rPr lang="zh-CN" altLang="en-US"/>
              <a:t>顺序性。磁带上的各道作业是顺序地进入内存，各道作业的完成顺序与它们进入内存的顺序，在正常情况下应完全相同，亦即先调入内存的作业先完成。</a:t>
            </a:r>
          </a:p>
          <a:p>
            <a:r>
              <a:rPr lang="zh-CN" altLang="en-US"/>
              <a:t>　　</a:t>
            </a:r>
            <a:r>
              <a:rPr lang="en-US" altLang="zh-CN"/>
              <a:t>(3) </a:t>
            </a:r>
            <a:r>
              <a:rPr lang="zh-CN" altLang="en-US"/>
              <a:t>单道性。内存中仅有一道程序运行，即监督程序每次从磁带上只调入一道程序进入内存运行，当该程序完成或发生异常情况时，才换入其后继程序进入内存运行。 </a:t>
            </a:r>
          </a:p>
          <a:p>
            <a:endParaRPr lang="zh-CN" altLang="en-US"/>
          </a:p>
          <a:p>
            <a:endParaRPr lang="zh-CN" altLang="en-US"/>
          </a:p>
        </p:txBody>
      </p:sp>
    </p:spTree>
    <p:extLst>
      <p:ext uri="{BB962C8B-B14F-4D97-AF65-F5344CB8AC3E}">
        <p14:creationId xmlns:p14="http://schemas.microsoft.com/office/powerpoint/2010/main" val="3057392342"/>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a:xfrm>
            <a:off x="1033463" y="742950"/>
            <a:ext cx="4846637" cy="3635375"/>
          </a:xfrm>
        </p:spPr>
      </p:sp>
      <p:sp>
        <p:nvSpPr>
          <p:cNvPr id="40963" name="Rectangle 3"/>
          <p:cNvSpPr>
            <a:spLocks noChangeArrowheads="1"/>
          </p:cNvSpPr>
          <p:nvPr>
            <p:ph type="body" idx="1"/>
          </p:nvPr>
        </p:nvSpPr>
        <p:spPr/>
        <p:txBody>
          <a:bodyPr/>
          <a:lstStyle/>
          <a:p>
            <a:r>
              <a:rPr lang="zh-CN" altLang="en-US"/>
              <a:t>在单道批处理系统中，内存中仅有一道作业，它无法充分利用系统中的所有资源，致使系统性能较差。为了进一步提高资源的利用率和系统吞吐量，在</a:t>
            </a:r>
            <a:r>
              <a:rPr lang="en-US" altLang="zh-CN"/>
              <a:t>20</a:t>
            </a:r>
            <a:r>
              <a:rPr lang="zh-CN" altLang="en-US"/>
              <a:t>世纪</a:t>
            </a:r>
            <a:r>
              <a:rPr lang="en-US" altLang="zh-CN"/>
              <a:t>60</a:t>
            </a:r>
            <a:r>
              <a:rPr lang="zh-CN" altLang="en-US"/>
              <a:t>年代中期又引入了多道程序设计技术，由此而形成了多道批处理系统</a:t>
            </a:r>
            <a:r>
              <a:rPr lang="en-US" altLang="zh-CN"/>
              <a:t>(Multiprogrammed Batch Processing System)</a:t>
            </a:r>
            <a:r>
              <a:rPr lang="zh-CN" altLang="en-US"/>
              <a:t>。在该系统中，用户所提交的作业都先存放在外存上并排成一个队列，称为“后备队列”；然后，由作业调度程序按一定的算法从后备队列中选择若干个作业调入内存，使它们共享</a:t>
            </a:r>
            <a:r>
              <a:rPr lang="en-US" altLang="zh-CN"/>
              <a:t>CPU</a:t>
            </a:r>
            <a:r>
              <a:rPr lang="zh-CN" altLang="en-US"/>
              <a:t>和系统中的各种资源。</a:t>
            </a:r>
          </a:p>
          <a:p>
            <a:endParaRPr lang="zh-CN" altLang="en-US"/>
          </a:p>
        </p:txBody>
      </p:sp>
    </p:spTree>
    <p:extLst>
      <p:ext uri="{BB962C8B-B14F-4D97-AF65-F5344CB8AC3E}">
        <p14:creationId xmlns:p14="http://schemas.microsoft.com/office/powerpoint/2010/main" val="2413244332"/>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3463" y="742950"/>
            <a:ext cx="4846637" cy="36353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9BF8E0-65ED-46DC-88A7-32C6F5731552}" type="slidenum">
              <a:rPr lang="zh-CN" altLang="en-US" smtClean="0"/>
              <a:pPr/>
              <a:t>23</a:t>
            </a:fld>
            <a:endParaRPr lang="en-US" altLang="zh-CN"/>
          </a:p>
        </p:txBody>
      </p:sp>
    </p:spTree>
    <p:extLst>
      <p:ext uri="{BB962C8B-B14F-4D97-AF65-F5344CB8AC3E}">
        <p14:creationId xmlns:p14="http://schemas.microsoft.com/office/powerpoint/2010/main" val="271013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xfrm>
            <a:off x="1033463" y="742950"/>
            <a:ext cx="4846637" cy="3635375"/>
          </a:xfrm>
        </p:spPr>
      </p:sp>
      <p:sp>
        <p:nvSpPr>
          <p:cNvPr id="47107" name="Rectangle 3"/>
          <p:cNvSpPr>
            <a:spLocks noChangeArrowheads="1"/>
          </p:cNvSpPr>
          <p:nvPr>
            <p:ph type="body" idx="1"/>
          </p:nvPr>
        </p:nvSpPr>
        <p:spPr/>
        <p:txBody>
          <a:bodyPr/>
          <a:lstStyle/>
          <a:p>
            <a:r>
              <a:rPr lang="zh-CN" altLang="en-US" dirty="0" smtClean="0"/>
              <a:t>（</a:t>
            </a:r>
            <a:r>
              <a:rPr lang="en-US" altLang="zh-CN" dirty="0" smtClean="0"/>
              <a:t>1</a:t>
            </a:r>
            <a:r>
              <a:rPr lang="zh-CN" altLang="en-US" dirty="0" smtClean="0"/>
              <a:t>）</a:t>
            </a:r>
            <a:r>
              <a:rPr lang="en-US" altLang="zh-CN" dirty="0" smtClean="0"/>
              <a:t>CPU</a:t>
            </a:r>
            <a:r>
              <a:rPr lang="zh-CN" altLang="en-US" dirty="0"/>
              <a:t>有空闲等待。</a:t>
            </a:r>
            <a:r>
              <a:rPr lang="en-US" altLang="zh-CN" dirty="0"/>
              <a:t>100ms-150ms</a:t>
            </a:r>
            <a:r>
              <a:rPr lang="zh-CN" altLang="en-US" dirty="0" smtClean="0"/>
              <a:t>间。此时无程序使用</a:t>
            </a:r>
            <a:r>
              <a:rPr lang="en-US" altLang="zh-CN" dirty="0" smtClean="0"/>
              <a:t>CPU</a:t>
            </a:r>
            <a:r>
              <a:rPr lang="zh-CN" altLang="en-US" dirty="0" smtClean="0"/>
              <a:t>。</a:t>
            </a:r>
            <a:endParaRPr lang="zh-CN" altLang="en-US" dirty="0"/>
          </a:p>
          <a:p>
            <a:r>
              <a:rPr lang="zh-CN" altLang="en-US" dirty="0" smtClean="0"/>
              <a:t>（</a:t>
            </a:r>
            <a:r>
              <a:rPr lang="en-US" altLang="zh-CN" dirty="0" smtClean="0"/>
              <a:t>2</a:t>
            </a:r>
            <a:r>
              <a:rPr lang="zh-CN" altLang="en-US" dirty="0" smtClean="0"/>
              <a:t>）</a:t>
            </a:r>
            <a:r>
              <a:rPr lang="en-US" altLang="zh-CN" dirty="0" smtClean="0"/>
              <a:t>B</a:t>
            </a:r>
            <a:r>
              <a:rPr lang="zh-CN" altLang="en-US" dirty="0" smtClean="0"/>
              <a:t>等待</a:t>
            </a:r>
            <a:r>
              <a:rPr lang="en-US" altLang="zh-CN" dirty="0" smtClean="0"/>
              <a:t>2</a:t>
            </a:r>
            <a:r>
              <a:rPr lang="zh-CN" altLang="en-US" dirty="0" smtClean="0"/>
              <a:t>次：</a:t>
            </a:r>
            <a:r>
              <a:rPr lang="en-US" altLang="zh-CN" dirty="0" smtClean="0"/>
              <a:t>0~50ms</a:t>
            </a:r>
            <a:r>
              <a:rPr lang="zh-CN" altLang="en-US" dirty="0" smtClean="0"/>
              <a:t>，</a:t>
            </a:r>
            <a:r>
              <a:rPr lang="en-US" altLang="zh-CN" dirty="0" smtClean="0"/>
              <a:t>180~200ms</a:t>
            </a:r>
            <a:r>
              <a:rPr lang="zh-CN" altLang="en-US" dirty="0" smtClean="0"/>
              <a:t>。共计</a:t>
            </a:r>
            <a:r>
              <a:rPr lang="en-US" altLang="zh-CN" dirty="0" smtClean="0"/>
              <a:t>50+20=70ms</a:t>
            </a:r>
            <a:r>
              <a:rPr lang="zh-CN" altLang="en-US" dirty="0" smtClean="0"/>
              <a:t>。</a:t>
            </a:r>
            <a:r>
              <a:rPr lang="en-US" altLang="zh-CN" dirty="0" smtClean="0"/>
              <a:t>CPU</a:t>
            </a:r>
            <a:r>
              <a:rPr lang="zh-CN" altLang="en-US" dirty="0" smtClean="0"/>
              <a:t>被占用。</a:t>
            </a:r>
            <a:endParaRPr lang="en-US" altLang="zh-CN" dirty="0"/>
          </a:p>
        </p:txBody>
      </p:sp>
    </p:spTree>
    <p:extLst>
      <p:ext uri="{BB962C8B-B14F-4D97-AF65-F5344CB8AC3E}">
        <p14:creationId xmlns:p14="http://schemas.microsoft.com/office/powerpoint/2010/main" val="3130408436"/>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xfrm>
            <a:off x="1033463" y="742950"/>
            <a:ext cx="4846637" cy="3635375"/>
          </a:xfrm>
        </p:spPr>
      </p:sp>
      <p:sp>
        <p:nvSpPr>
          <p:cNvPr id="49155" name="Rectangle 3"/>
          <p:cNvSpPr>
            <a:spLocks noChangeArrowheads="1"/>
          </p:cNvSpPr>
          <p:nvPr>
            <p:ph type="body" idx="1"/>
          </p:nvPr>
        </p:nvSpPr>
        <p:spPr/>
        <p:txBody>
          <a:bodyPr/>
          <a:lstStyle/>
          <a:p>
            <a:r>
              <a:rPr lang="en-US" altLang="zh-CN"/>
              <a:t>(2) </a:t>
            </a:r>
            <a:r>
              <a:rPr lang="zh-CN" altLang="en-US"/>
              <a:t>可提高内存和</a:t>
            </a:r>
            <a:r>
              <a:rPr lang="en-US" altLang="zh-CN"/>
              <a:t>I/O</a:t>
            </a:r>
            <a:r>
              <a:rPr lang="zh-CN" altLang="en-US"/>
              <a:t>设备利用率。为了能运行较大的作业，通常内存都具有较大容量，但由于</a:t>
            </a:r>
            <a:r>
              <a:rPr lang="en-US" altLang="zh-CN"/>
              <a:t>80%</a:t>
            </a:r>
            <a:r>
              <a:rPr lang="zh-CN" altLang="en-US"/>
              <a:t>以上的作业都属于中小型，因此在单道程序环境下，也必定造成内存的浪费。类似地，对于系统中所配置的多种类型的</a:t>
            </a:r>
            <a:r>
              <a:rPr lang="en-US" altLang="zh-CN"/>
              <a:t>I/O</a:t>
            </a:r>
            <a:r>
              <a:rPr lang="zh-CN" altLang="en-US"/>
              <a:t>设备，在单道程序环境下也不能充分利用。如果允许在内存中装入多道程序，并允许它们并发执行，则无疑会大大提高内存和</a:t>
            </a:r>
            <a:r>
              <a:rPr lang="en-US" altLang="zh-CN"/>
              <a:t>I/O</a:t>
            </a:r>
            <a:r>
              <a:rPr lang="zh-CN" altLang="en-US"/>
              <a:t>设备的利用率。</a:t>
            </a:r>
          </a:p>
          <a:p>
            <a:r>
              <a:rPr lang="zh-CN" altLang="en-US"/>
              <a:t>　　</a:t>
            </a:r>
            <a:r>
              <a:rPr lang="en-US" altLang="zh-CN"/>
              <a:t>(3) </a:t>
            </a:r>
            <a:r>
              <a:rPr lang="zh-CN" altLang="en-US"/>
              <a:t>增加系统吞吐量。在保持</a:t>
            </a:r>
            <a:r>
              <a:rPr lang="en-US" altLang="zh-CN"/>
              <a:t>CPU</a:t>
            </a:r>
            <a:r>
              <a:rPr lang="zh-CN" altLang="en-US"/>
              <a:t>、</a:t>
            </a:r>
            <a:r>
              <a:rPr lang="en-US" altLang="zh-CN"/>
              <a:t>I/O</a:t>
            </a:r>
            <a:r>
              <a:rPr lang="zh-CN" altLang="en-US"/>
              <a:t>设备不断忙碌的同时，也必然会大幅度地提高系统的吞吐量，从而降低作业加工所需的费用。 </a:t>
            </a:r>
            <a:r>
              <a:rPr lang="zh-CN" altLang="en-US" b="1"/>
              <a:t>　</a:t>
            </a:r>
          </a:p>
          <a:p>
            <a:r>
              <a:rPr lang="zh-CN" altLang="en-US"/>
              <a:t>交互性差：整个作业完成或出错时才与用户交互，不利于及时调试和修改，延长开发软件时间，所以适用于成熟的程序设计技术</a:t>
            </a:r>
            <a:r>
              <a:rPr lang="zh-CN" altLang="en-US" b="1"/>
              <a:t>　</a:t>
            </a:r>
          </a:p>
          <a:p>
            <a:r>
              <a:rPr lang="en-US" altLang="zh-CN" b="1"/>
              <a:t>2</a:t>
            </a:r>
            <a:r>
              <a:rPr lang="zh-CN" altLang="en-US" b="1"/>
              <a:t>．多道批处理系统的优缺点</a:t>
            </a:r>
          </a:p>
          <a:p>
            <a:r>
              <a:rPr lang="zh-CN" altLang="en-US"/>
              <a:t>　　虽然早在</a:t>
            </a:r>
            <a:r>
              <a:rPr lang="en-US" altLang="zh-CN"/>
              <a:t>20</a:t>
            </a:r>
            <a:r>
              <a:rPr lang="zh-CN" altLang="en-US"/>
              <a:t>世纪</a:t>
            </a:r>
            <a:r>
              <a:rPr lang="en-US" altLang="zh-CN"/>
              <a:t>60</a:t>
            </a:r>
            <a:r>
              <a:rPr lang="zh-CN" altLang="en-US"/>
              <a:t>年代就已出现了多道批处理系统，但至今它仍是三大基本操作系统类型之一。在大多数大、中、小型机中都配置了它，说明它具有其它类型</a:t>
            </a:r>
            <a:r>
              <a:rPr lang="en-US" altLang="zh-CN"/>
              <a:t>OS</a:t>
            </a:r>
            <a:r>
              <a:rPr lang="zh-CN" altLang="en-US"/>
              <a:t>所不具有的优点。多道批处理系统的主要优缺点如下：</a:t>
            </a:r>
          </a:p>
          <a:p>
            <a:r>
              <a:rPr lang="zh-CN" altLang="en-US"/>
              <a:t>　　</a:t>
            </a:r>
            <a:r>
              <a:rPr lang="en-US" altLang="zh-CN"/>
              <a:t>(1) </a:t>
            </a:r>
            <a:r>
              <a:rPr lang="zh-CN" altLang="en-US"/>
              <a:t>资源利用率高。由于在内存中驻留了多道程序，它们共享资源，可保持资源处于忙碌状态，从而使各种资源得以充分利用。 </a:t>
            </a:r>
          </a:p>
          <a:p>
            <a:pPr>
              <a:lnSpc>
                <a:spcPct val="130000"/>
              </a:lnSpc>
              <a:spcBef>
                <a:spcPct val="50000"/>
              </a:spcBef>
            </a:pPr>
            <a:r>
              <a:rPr lang="zh-CN" altLang="en-US"/>
              <a:t>　</a:t>
            </a:r>
            <a:r>
              <a:rPr lang="en-US" altLang="zh-CN"/>
              <a:t>(2) </a:t>
            </a:r>
            <a:r>
              <a:rPr lang="zh-CN" altLang="en-US"/>
              <a:t>系统吞吐量大。系统吞吐量是指系统在单位时间内所完成的总工作量。能提高系统吞吐量的主要原因可归结为：第一，</a:t>
            </a:r>
            <a:r>
              <a:rPr lang="en-US" altLang="zh-CN"/>
              <a:t>CPU</a:t>
            </a:r>
            <a:r>
              <a:rPr lang="zh-CN" altLang="en-US"/>
              <a:t>和其它资源保持“忙碌”状态； 第二，仅当作业完成时或运行不下去时才进行切换，系统开销小。 </a:t>
            </a:r>
          </a:p>
          <a:p>
            <a:r>
              <a:rPr lang="en-US" altLang="zh-CN"/>
              <a:t>(3) </a:t>
            </a:r>
            <a:r>
              <a:rPr lang="zh-CN" altLang="en-US"/>
              <a:t>平均周转时间长。作业的周转时间是指从作业进入系统开始，直至其完成并退出系统为止所经历的时间。在批处理系统中，由于作业要排队，依次进行处理，因而作业的周转时间较长，通常需几个小时，甚至几天。</a:t>
            </a:r>
          </a:p>
          <a:p>
            <a:r>
              <a:rPr lang="zh-CN" altLang="en-US"/>
              <a:t>　　</a:t>
            </a:r>
            <a:r>
              <a:rPr lang="en-US" altLang="zh-CN"/>
              <a:t>(4) </a:t>
            </a:r>
            <a:r>
              <a:rPr lang="zh-CN" altLang="en-US"/>
              <a:t>无交互能力。用户一旦把作业提交给系统后，直至作业完成，用户都不能与自己的作业进行交互，这对修改和调试程序是极不方便的。</a:t>
            </a:r>
          </a:p>
        </p:txBody>
      </p:sp>
    </p:spTree>
    <p:extLst>
      <p:ext uri="{BB962C8B-B14F-4D97-AF65-F5344CB8AC3E}">
        <p14:creationId xmlns:p14="http://schemas.microsoft.com/office/powerpoint/2010/main" val="237940744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a:xfrm>
            <a:off x="990600" y="731838"/>
            <a:ext cx="4873625" cy="3656012"/>
          </a:xfrm>
        </p:spPr>
      </p:sp>
      <p:sp>
        <p:nvSpPr>
          <p:cNvPr id="10243" name="Rectangle 3"/>
          <p:cNvSpPr>
            <a:spLocks noChangeArrowheads="1"/>
          </p:cNvSpPr>
          <p:nvPr>
            <p:ph type="body" idx="1"/>
          </p:nvPr>
        </p:nvSpPr>
        <p:spPr>
          <a:xfrm>
            <a:off x="684213" y="4629150"/>
            <a:ext cx="5487987" cy="4389438"/>
          </a:xfrm>
        </p:spPr>
        <p:txBody>
          <a:bodyPr/>
          <a:lstStyle/>
          <a:p>
            <a:pPr>
              <a:buFont typeface="Wingdings" panose="05000000000000000000" pitchFamily="2" charset="2"/>
              <a:buNone/>
            </a:pPr>
            <a:r>
              <a:rPr lang="zh-CN" altLang="en-US" b="1">
                <a:latin typeface="楷体_GB2312" pitchFamily="49" charset="-122"/>
                <a:ea typeface="楷体_GB2312" pitchFamily="49" charset="-122"/>
              </a:rPr>
              <a:t>方便性</a:t>
            </a:r>
          </a:p>
          <a:p>
            <a:pPr lvl="1"/>
            <a:r>
              <a:rPr lang="zh-CN" altLang="en-US" sz="2400" b="1">
                <a:latin typeface="楷体_GB2312" pitchFamily="49" charset="-122"/>
                <a:ea typeface="楷体_GB2312" pitchFamily="49" charset="-122"/>
              </a:rPr>
              <a:t>计算机只能识别</a:t>
            </a:r>
            <a:r>
              <a:rPr lang="en-US" altLang="zh-CN" sz="2400" b="1">
                <a:latin typeface="楷体_GB2312" pitchFamily="49" charset="-122"/>
                <a:ea typeface="楷体_GB2312" pitchFamily="49" charset="-122"/>
              </a:rPr>
              <a:t>0</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；用户熟悉的是各种语言。</a:t>
            </a:r>
          </a:p>
          <a:p>
            <a:endParaRPr lang="zh-CN" altLang="en-US" b="1"/>
          </a:p>
          <a:p>
            <a:r>
              <a:rPr lang="zh-CN" altLang="en-US" b="1"/>
              <a:t>各自独立发展</a:t>
            </a:r>
            <a:r>
              <a:rPr lang="zh-CN" altLang="en-US"/>
              <a:t> </a:t>
            </a:r>
            <a:endParaRPr lang="zh-CN" altLang="en-US" b="1"/>
          </a:p>
          <a:p>
            <a:r>
              <a:rPr lang="zh-CN" altLang="en-US" b="1"/>
              <a:t>一个未配置</a:t>
            </a:r>
            <a:r>
              <a:rPr lang="en-US" altLang="zh-CN" b="1"/>
              <a:t>OS</a:t>
            </a:r>
            <a:r>
              <a:rPr lang="zh-CN" altLang="en-US" b="1"/>
              <a:t>的计算机系统是极难使用的，因为计算机硬件只能识别</a:t>
            </a:r>
            <a:r>
              <a:rPr lang="en-US" altLang="zh-CN" b="1"/>
              <a:t>0</a:t>
            </a:r>
            <a:r>
              <a:rPr lang="zh-CN" altLang="en-US" b="1"/>
              <a:t>和</a:t>
            </a:r>
            <a:r>
              <a:rPr lang="en-US" altLang="zh-CN" b="1"/>
              <a:t>1</a:t>
            </a:r>
            <a:r>
              <a:rPr lang="zh-CN" altLang="en-US" b="1"/>
              <a:t>这样的机器代码。用户要直接在计算机硬件上运行自己所编写的程序，就必须用机器语言书写程序；用户要想输入数据或打印数据，也都必须自己用机器语言书写相应的输入程序或打印程序。如果我们在计算机硬件上配置了</a:t>
            </a:r>
            <a:r>
              <a:rPr lang="en-US" altLang="zh-CN" b="1"/>
              <a:t>OS</a:t>
            </a:r>
            <a:r>
              <a:rPr lang="zh-CN" altLang="en-US" b="1"/>
              <a:t>，用户便可通过</a:t>
            </a:r>
            <a:r>
              <a:rPr lang="en-US" altLang="zh-CN" b="1"/>
              <a:t>OS</a:t>
            </a:r>
            <a:r>
              <a:rPr lang="zh-CN" altLang="en-US" b="1"/>
              <a:t>所提供的各种命令来使用计算机系统。比如，用编译命令可方便地把用户用高级语言书写的程序翻译成机器代码，大大地方便了用户，从而使计算机变得易学易用。 </a:t>
            </a:r>
            <a:endParaRPr lang="zh-CN" altLang="en-US"/>
          </a:p>
          <a:p>
            <a:endParaRPr lang="zh-CN" altLang="en-US">
              <a:solidFill>
                <a:srgbClr val="000066"/>
              </a:solidFill>
            </a:endParaRPr>
          </a:p>
          <a:p>
            <a:r>
              <a:rPr lang="zh-CN" altLang="en-US"/>
              <a:t>随着</a:t>
            </a:r>
            <a:r>
              <a:rPr lang="en-US" altLang="zh-CN"/>
              <a:t>VLSI</a:t>
            </a:r>
            <a:r>
              <a:rPr lang="zh-CN" altLang="en-US"/>
              <a:t>技术和计算机技术的迅速发展，计算机硬件和体系结构也随之得到迅速发展，相应地，它们也对</a:t>
            </a:r>
            <a:r>
              <a:rPr lang="en-US" altLang="zh-CN"/>
              <a:t>OS</a:t>
            </a:r>
            <a:r>
              <a:rPr lang="zh-CN" altLang="en-US"/>
              <a:t>提出了更高的功能和性能要求。此外，多处理机系统、计算机网络，特别是</a:t>
            </a:r>
            <a:r>
              <a:rPr lang="en-US" altLang="zh-CN"/>
              <a:t>Internet</a:t>
            </a:r>
            <a:r>
              <a:rPr lang="zh-CN" altLang="en-US"/>
              <a:t>的发展，又对</a:t>
            </a:r>
            <a:r>
              <a:rPr lang="en-US" altLang="zh-CN"/>
              <a:t>OS</a:t>
            </a:r>
            <a:r>
              <a:rPr lang="zh-CN" altLang="en-US"/>
              <a:t>提出了一系列更新的要求。因此，</a:t>
            </a:r>
            <a:r>
              <a:rPr lang="en-US" altLang="zh-CN"/>
              <a:t>OS</a:t>
            </a:r>
            <a:r>
              <a:rPr lang="zh-CN" altLang="en-US"/>
              <a:t>必须具有很好的可扩充性，方能适应计算机硬件、体系结构以及应用发展的要求。这就是说，现代</a:t>
            </a:r>
            <a:r>
              <a:rPr lang="en-US" altLang="zh-CN"/>
              <a:t>OS</a:t>
            </a:r>
            <a:r>
              <a:rPr lang="zh-CN" altLang="en-US"/>
              <a:t>应采用新的</a:t>
            </a:r>
            <a:r>
              <a:rPr lang="en-US" altLang="zh-CN"/>
              <a:t>OS</a:t>
            </a:r>
            <a:r>
              <a:rPr lang="zh-CN" altLang="en-US"/>
              <a:t>结构，如微内核结构和客户服务器模式，以便于方便地增加新的功能和模块，并能修改老的功能和模块。关于新的</a:t>
            </a:r>
            <a:r>
              <a:rPr lang="en-US" altLang="zh-CN"/>
              <a:t>OS</a:t>
            </a:r>
            <a:r>
              <a:rPr lang="zh-CN" altLang="en-US"/>
              <a:t>结构将在本章最后一节中介绍。</a:t>
            </a:r>
          </a:p>
        </p:txBody>
      </p:sp>
    </p:spTree>
    <p:extLst>
      <p:ext uri="{BB962C8B-B14F-4D97-AF65-F5344CB8AC3E}">
        <p14:creationId xmlns:p14="http://schemas.microsoft.com/office/powerpoint/2010/main" val="2995858169"/>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xfrm>
            <a:off x="1033463" y="742950"/>
            <a:ext cx="4846637" cy="3635375"/>
          </a:xfrm>
        </p:spPr>
      </p:sp>
      <p:sp>
        <p:nvSpPr>
          <p:cNvPr id="51203" name="Rectangle 3"/>
          <p:cNvSpPr>
            <a:spLocks noChangeArrowheads="1"/>
          </p:cNvSpPr>
          <p:nvPr>
            <p:ph type="body" idx="1"/>
          </p:nvPr>
        </p:nvSpPr>
        <p:spPr/>
        <p:txBody>
          <a:bodyPr/>
          <a:lstStyle/>
          <a:p>
            <a:r>
              <a:rPr lang="zh-CN" altLang="en-US"/>
              <a:t>多道批处理系统是一种有效、但十分复杂的系统。为使系统中的多道程序间能协调地运行，必须解决下述一系列问题。</a:t>
            </a:r>
          </a:p>
          <a:p>
            <a:r>
              <a:rPr lang="zh-CN" altLang="en-US"/>
              <a:t>　　</a:t>
            </a:r>
            <a:r>
              <a:rPr lang="en-US" altLang="zh-CN"/>
              <a:t>(1) </a:t>
            </a:r>
            <a:r>
              <a:rPr lang="zh-CN" altLang="en-US"/>
              <a:t>处理机管理问题。在多道程序之间，应如何分配被它们共享的处理机，使</a:t>
            </a:r>
            <a:r>
              <a:rPr lang="en-US" altLang="zh-CN"/>
              <a:t>CPU</a:t>
            </a:r>
            <a:r>
              <a:rPr lang="zh-CN" altLang="en-US"/>
              <a:t>既能满足各程序运行的需要，又能提高处理机的利用率，以及一旦把处理机分配给某程序后，又应在何时收回等一系列问题，属于处理机管理问题。 </a:t>
            </a:r>
          </a:p>
          <a:p>
            <a:r>
              <a:rPr lang="en-US" altLang="zh-CN"/>
              <a:t>(2) </a:t>
            </a:r>
            <a:r>
              <a:rPr lang="zh-CN" altLang="en-US"/>
              <a:t>内存管理问题。应如何为每道程序分配必要的内存空间，使它们“各得其所”且不致因相互重叠而丢失信息，以及应如何防止因某道程序出现异常情况而破坏其它程序等问题，就是内存管理问题。</a:t>
            </a:r>
          </a:p>
          <a:p>
            <a:r>
              <a:rPr lang="zh-CN" altLang="en-US"/>
              <a:t>　　</a:t>
            </a:r>
            <a:r>
              <a:rPr lang="en-US" altLang="zh-CN"/>
              <a:t>(3)  I/O</a:t>
            </a:r>
            <a:r>
              <a:rPr lang="zh-CN" altLang="en-US"/>
              <a:t>设备管理问题。系统中可能具有多种类型的</a:t>
            </a:r>
            <a:r>
              <a:rPr lang="en-US" altLang="zh-CN"/>
              <a:t>I/O</a:t>
            </a:r>
            <a:r>
              <a:rPr lang="zh-CN" altLang="en-US"/>
              <a:t>设备供多道程序所共享，应如何分配这些</a:t>
            </a:r>
            <a:r>
              <a:rPr lang="en-US" altLang="zh-CN"/>
              <a:t>I/O</a:t>
            </a:r>
            <a:r>
              <a:rPr lang="zh-CN" altLang="en-US"/>
              <a:t>设备，如何做到既方便用户对设备的使用，又能提高设备的利用率，这就是</a:t>
            </a:r>
            <a:r>
              <a:rPr lang="en-US" altLang="zh-CN"/>
              <a:t>I/O</a:t>
            </a:r>
            <a:r>
              <a:rPr lang="zh-CN" altLang="en-US"/>
              <a:t>设备管理问题。 </a:t>
            </a:r>
          </a:p>
          <a:p>
            <a:r>
              <a:rPr lang="en-US" altLang="zh-CN"/>
              <a:t>(4) </a:t>
            </a:r>
            <a:r>
              <a:rPr lang="zh-CN" altLang="en-US"/>
              <a:t>文件管理问题。在现代计算机系统中，通常都存放着大量的程序和数据</a:t>
            </a:r>
            <a:r>
              <a:rPr lang="en-US" altLang="zh-CN"/>
              <a:t>(</a:t>
            </a:r>
            <a:r>
              <a:rPr lang="zh-CN" altLang="en-US"/>
              <a:t>以文件形式存在</a:t>
            </a:r>
            <a:r>
              <a:rPr lang="en-US" altLang="zh-CN"/>
              <a:t>)</a:t>
            </a:r>
            <a:r>
              <a:rPr lang="zh-CN" altLang="en-US"/>
              <a:t>，应如何组织这些程序和数据，才能使它们既便于用户使用，又能保证数据的安全性和一致性，这些属于文件管理问题。</a:t>
            </a:r>
          </a:p>
          <a:p>
            <a:r>
              <a:rPr lang="zh-CN" altLang="en-US"/>
              <a:t>　　</a:t>
            </a:r>
            <a:r>
              <a:rPr lang="en-US" altLang="zh-CN"/>
              <a:t>(5) </a:t>
            </a:r>
            <a:r>
              <a:rPr lang="zh-CN" altLang="en-US"/>
              <a:t>作业管理问题。对于系统中的各种应用程序，其中有的属于计算型，即以计算为主的程序；有的属于</a:t>
            </a:r>
            <a:r>
              <a:rPr lang="en-US" altLang="zh-CN"/>
              <a:t>I/O</a:t>
            </a:r>
            <a:r>
              <a:rPr lang="zh-CN" altLang="en-US"/>
              <a:t>型，即以</a:t>
            </a:r>
            <a:r>
              <a:rPr lang="en-US" altLang="zh-CN"/>
              <a:t>I/O</a:t>
            </a:r>
            <a:r>
              <a:rPr lang="zh-CN" altLang="en-US"/>
              <a:t>为主的程序；又有些作业既重要又紧迫；而有的作业则要求系统能及时响应，这时应如何组织这些作业，这便是作业管理问题。</a:t>
            </a:r>
          </a:p>
        </p:txBody>
      </p:sp>
    </p:spTree>
    <p:extLst>
      <p:ext uri="{BB962C8B-B14F-4D97-AF65-F5344CB8AC3E}">
        <p14:creationId xmlns:p14="http://schemas.microsoft.com/office/powerpoint/2010/main" val="1997771620"/>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xfrm>
            <a:off x="1033463" y="742950"/>
            <a:ext cx="4846637" cy="3635375"/>
          </a:xfrm>
        </p:spPr>
      </p:sp>
      <p:sp>
        <p:nvSpPr>
          <p:cNvPr id="56323" name="Rectangle 3"/>
          <p:cNvSpPr>
            <a:spLocks noChangeArrowheads="1"/>
          </p:cNvSpPr>
          <p:nvPr>
            <p:ph type="body" idx="1"/>
          </p:nvPr>
        </p:nvSpPr>
        <p:spPr/>
        <p:txBody>
          <a:bodyPr/>
          <a:lstStyle/>
          <a:p>
            <a:pPr lvl="2"/>
            <a:r>
              <a:rPr lang="zh-CN" altLang="en-US" sz="1400"/>
              <a:t>工作方式</a:t>
            </a:r>
          </a:p>
          <a:p>
            <a:pPr lvl="3"/>
            <a:r>
              <a:rPr lang="zh-CN" altLang="en-US" sz="1400"/>
              <a:t>一台主机连接了若干个终端</a:t>
            </a:r>
          </a:p>
          <a:p>
            <a:pPr lvl="3"/>
            <a:r>
              <a:rPr lang="zh-CN" altLang="en-US" sz="1400"/>
              <a:t>每个终端有一个用户在使用</a:t>
            </a:r>
          </a:p>
          <a:p>
            <a:pPr lvl="3"/>
            <a:r>
              <a:rPr lang="zh-CN" altLang="en-US" sz="1400"/>
              <a:t>交互式地向系统提出命令请求</a:t>
            </a:r>
          </a:p>
          <a:p>
            <a:pPr lvl="3"/>
            <a:r>
              <a:rPr lang="zh-CN" altLang="en-US" sz="1400"/>
              <a:t>系统接受每个用户的命令</a:t>
            </a:r>
          </a:p>
          <a:p>
            <a:pPr lvl="3"/>
            <a:r>
              <a:rPr lang="zh-CN" altLang="en-US" sz="1400"/>
              <a:t>采用</a:t>
            </a:r>
            <a:r>
              <a:rPr lang="zh-CN" altLang="en-US" sz="1400">
                <a:solidFill>
                  <a:srgbClr val="FF0000"/>
                </a:solidFill>
              </a:rPr>
              <a:t>时间片</a:t>
            </a:r>
            <a:r>
              <a:rPr lang="zh-CN" altLang="en-US" sz="1400"/>
              <a:t>轮转方式处理服务请求</a:t>
            </a:r>
          </a:p>
          <a:p>
            <a:pPr lvl="3"/>
            <a:r>
              <a:rPr lang="zh-CN" altLang="en-US" sz="1400"/>
              <a:t>通过交互方式在终端上向用户显示结果</a:t>
            </a:r>
          </a:p>
          <a:p>
            <a:pPr lvl="3"/>
            <a:r>
              <a:rPr lang="zh-CN" altLang="en-US" sz="1400"/>
              <a:t>用户根据上步结果发出下道命令</a:t>
            </a:r>
          </a:p>
          <a:p>
            <a:r>
              <a:rPr lang="zh-CN" altLang="en-US" sz="2800" b="1">
                <a:latin typeface="楷体_GB2312" pitchFamily="49" charset="-122"/>
                <a:ea typeface="楷体_GB2312" pitchFamily="49" charset="-122"/>
              </a:rPr>
              <a:t>分时操作系统（</a:t>
            </a:r>
            <a:r>
              <a:rPr lang="en-US" altLang="zh-CN" sz="2800" b="1">
                <a:latin typeface="楷体_GB2312" pitchFamily="49" charset="-122"/>
                <a:ea typeface="楷体_GB2312" pitchFamily="49" charset="-122"/>
              </a:rPr>
              <a:t>Time Sharing Operating System</a:t>
            </a:r>
            <a:r>
              <a:rPr lang="zh-CN" altLang="en-US" sz="2800" b="1">
                <a:latin typeface="楷体_GB2312" pitchFamily="49" charset="-122"/>
                <a:ea typeface="楷体_GB2312" pitchFamily="49" charset="-122"/>
              </a:rPr>
              <a:t>），简称分时系统，就是</a:t>
            </a:r>
            <a:r>
              <a:rPr lang="zh-CN" altLang="en-US" sz="2800" b="1" u="sng">
                <a:latin typeface="楷体_GB2312" pitchFamily="49" charset="-122"/>
                <a:ea typeface="楷体_GB2312" pitchFamily="49" charset="-122"/>
              </a:rPr>
              <a:t>支持多道程序，以联机操作为标志的操作系统。 </a:t>
            </a:r>
          </a:p>
          <a:p>
            <a:endParaRPr lang="zh-CN" altLang="en-US" sz="2800" b="1" u="sng">
              <a:latin typeface="楷体_GB2312" pitchFamily="49" charset="-122"/>
              <a:ea typeface="楷体_GB2312" pitchFamily="49" charset="-122"/>
            </a:endParaRPr>
          </a:p>
          <a:p>
            <a:r>
              <a:rPr lang="en-US" altLang="zh-CN" b="1"/>
              <a:t>1</a:t>
            </a:r>
            <a:r>
              <a:rPr lang="zh-CN" altLang="en-US" b="1"/>
              <a:t>．分时系统的产生</a:t>
            </a:r>
          </a:p>
          <a:p>
            <a:r>
              <a:rPr lang="zh-CN" altLang="en-US"/>
              <a:t>　　分时系统</a:t>
            </a:r>
            <a:r>
              <a:rPr lang="en-US" altLang="zh-CN"/>
              <a:t>(Time Sharing System)</a:t>
            </a:r>
            <a:r>
              <a:rPr lang="zh-CN" altLang="en-US"/>
              <a:t>与多道批处理系统之间有着截然不同的性能差别，它能很好地将一台计算机提供给多个用户同时使用，提高计算机的利用率。它被经常应用于查询系统中，满足许多查询用户的需要。用户的需求具体表现在以下几个方面：</a:t>
            </a:r>
          </a:p>
          <a:p>
            <a:r>
              <a:rPr lang="zh-CN" altLang="en-US"/>
              <a:t>　　</a:t>
            </a:r>
            <a:r>
              <a:rPr lang="en-US" altLang="zh-CN"/>
              <a:t>(1) </a:t>
            </a:r>
            <a:r>
              <a:rPr lang="zh-CN" altLang="en-US"/>
              <a:t>人</a:t>
            </a:r>
            <a:r>
              <a:rPr lang="en-US" altLang="zh-CN"/>
              <a:t>-</a:t>
            </a:r>
            <a:r>
              <a:rPr lang="zh-CN" altLang="en-US"/>
              <a:t>机交互。每当程序员写好一个新程序时，都需要上机进行调试。由于新编程序难免有些错误或不当之处需要修改，因而希望能像早期使用计算机时一样对它进行直接控制，并能以边运行边修改的方式，对程序中的错误进行修改，亦即，希望能进行人</a:t>
            </a:r>
            <a:r>
              <a:rPr lang="en-US" altLang="zh-CN"/>
              <a:t>-</a:t>
            </a:r>
            <a:r>
              <a:rPr lang="zh-CN" altLang="en-US"/>
              <a:t>机交互。 </a:t>
            </a:r>
          </a:p>
          <a:p>
            <a:r>
              <a:rPr lang="en-US" altLang="zh-CN"/>
              <a:t>(2) </a:t>
            </a:r>
            <a:r>
              <a:rPr lang="zh-CN" altLang="en-US"/>
              <a:t>共享主机。在</a:t>
            </a:r>
            <a:r>
              <a:rPr lang="en-US" altLang="zh-CN"/>
              <a:t>20</a:t>
            </a:r>
            <a:r>
              <a:rPr lang="zh-CN" altLang="en-US"/>
              <a:t>世纪</a:t>
            </a:r>
            <a:r>
              <a:rPr lang="en-US" altLang="zh-CN"/>
              <a:t>60</a:t>
            </a:r>
            <a:r>
              <a:rPr lang="zh-CN" altLang="en-US"/>
              <a:t>年代计算机非常昂贵，不可能像现在这样每人独占一台微机，而只能是由多个用户共享一台计算机，但用户在使用机器时应能够像自己独占计算机一样，不仅可以随时与计算机交互，而且应感觉不到其他用户也在使用该计算机。</a:t>
            </a:r>
          </a:p>
          <a:p>
            <a:r>
              <a:rPr lang="zh-CN" altLang="en-US"/>
              <a:t>　　</a:t>
            </a:r>
            <a:r>
              <a:rPr lang="en-US" altLang="zh-CN"/>
              <a:t>(3) </a:t>
            </a:r>
            <a:r>
              <a:rPr lang="zh-CN" altLang="en-US"/>
              <a:t>便于用户上机。在多道批处理系统中，用户上机前必须把自己的作业邮寄或亲自送到机房。这对于用户尤其是远地用户来说是十分不便的。用户希望能通过自己的终端直接将作业传送到机器上进行处理，并能对自己的作业进行控制。 </a:t>
            </a:r>
          </a:p>
          <a:p>
            <a:endParaRPr lang="zh-CN" altLang="en-US"/>
          </a:p>
        </p:txBody>
      </p:sp>
    </p:spTree>
    <p:extLst>
      <p:ext uri="{BB962C8B-B14F-4D97-AF65-F5344CB8AC3E}">
        <p14:creationId xmlns:p14="http://schemas.microsoft.com/office/powerpoint/2010/main" val="4292224879"/>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xfrm>
            <a:off x="1033463" y="742950"/>
            <a:ext cx="4846637" cy="3635375"/>
          </a:xfrm>
        </p:spPr>
      </p:sp>
      <p:sp>
        <p:nvSpPr>
          <p:cNvPr id="60419" name="Rectangle 3"/>
          <p:cNvSpPr>
            <a:spLocks noChangeArrowheads="1"/>
          </p:cNvSpPr>
          <p:nvPr>
            <p:ph type="body" idx="1"/>
          </p:nvPr>
        </p:nvSpPr>
        <p:spPr/>
        <p:txBody>
          <a:bodyPr/>
          <a:lstStyle/>
          <a:p>
            <a:r>
              <a:rPr lang="zh-CN" altLang="en-US"/>
              <a:t>　</a:t>
            </a:r>
            <a:r>
              <a:rPr lang="zh-CN" altLang="en-US" b="1"/>
              <a:t>　</a:t>
            </a:r>
            <a:r>
              <a:rPr lang="en-US" altLang="zh-CN" b="1"/>
              <a:t>3</a:t>
            </a:r>
            <a:r>
              <a:rPr lang="zh-CN" altLang="en-US" b="1"/>
              <a:t>．分时系统的特征</a:t>
            </a:r>
          </a:p>
          <a:p>
            <a:r>
              <a:rPr lang="zh-CN" altLang="en-US"/>
              <a:t>　　分时系统与多道批处理系统相比，具有非常明显的不同特征，由上所述可以归纳成以下四个特点：</a:t>
            </a:r>
          </a:p>
          <a:p>
            <a:r>
              <a:rPr lang="zh-CN" altLang="en-US"/>
              <a:t>　　</a:t>
            </a:r>
            <a:r>
              <a:rPr lang="en-US" altLang="zh-CN"/>
              <a:t>(1) </a:t>
            </a:r>
            <a:r>
              <a:rPr lang="zh-CN" altLang="en-US"/>
              <a:t>多路性。允许在一台主机上同时联接多台联机终端，系统按分时原则为每个用户服务。宏观上，是多个用户同时工作，共享系统资源；而微观上，则是每个用户作业轮流运行一个时间片。多路性即同时性，它提高了资源利用率，降低了使用费用，从而促进了计算机更广泛的应用。</a:t>
            </a:r>
          </a:p>
          <a:p>
            <a:r>
              <a:rPr lang="en-US" altLang="zh-CN"/>
              <a:t>(2) </a:t>
            </a:r>
            <a:r>
              <a:rPr lang="zh-CN" altLang="en-US"/>
              <a:t>独立性。每个用户各占一个终端，彼此独立操作，互不干扰。因此，用户所感觉到的，就像是他一人独占主机。</a:t>
            </a:r>
          </a:p>
          <a:p>
            <a:r>
              <a:rPr lang="zh-CN" altLang="en-US"/>
              <a:t>　　</a:t>
            </a:r>
            <a:r>
              <a:rPr lang="en-US" altLang="zh-CN"/>
              <a:t>(3) </a:t>
            </a:r>
            <a:r>
              <a:rPr lang="zh-CN" altLang="en-US"/>
              <a:t>及时性。用户的请求能在很短的时间内获得响应。此时间间隔是以人们所能接受的等待时间来确定的，通常仅为</a:t>
            </a:r>
            <a:r>
              <a:rPr lang="en-US" altLang="zh-CN"/>
              <a:t>1</a:t>
            </a:r>
            <a:r>
              <a:rPr lang="zh-CN" altLang="en-US"/>
              <a:t>～</a:t>
            </a:r>
            <a:r>
              <a:rPr lang="en-US" altLang="zh-CN"/>
              <a:t>3</a:t>
            </a:r>
            <a:r>
              <a:rPr lang="zh-CN" altLang="en-US"/>
              <a:t>秒钟。</a:t>
            </a:r>
          </a:p>
          <a:p>
            <a:r>
              <a:rPr lang="zh-CN" altLang="en-US"/>
              <a:t>　　</a:t>
            </a:r>
            <a:r>
              <a:rPr lang="en-US" altLang="zh-CN"/>
              <a:t>(4) </a:t>
            </a:r>
            <a:r>
              <a:rPr lang="zh-CN" altLang="en-US"/>
              <a:t>交互性。用户可通过终端与系统进行广泛的人机对话。其广泛性表现在：用户可以请求系统提供多方面的服务，如文件编辑、数据处理和资源共享等。 </a:t>
            </a:r>
          </a:p>
          <a:p>
            <a:r>
              <a:rPr lang="zh-CN" altLang="en-US"/>
              <a:t> </a:t>
            </a:r>
          </a:p>
          <a:p>
            <a:endParaRPr lang="zh-CN" altLang="en-US"/>
          </a:p>
        </p:txBody>
      </p:sp>
    </p:spTree>
    <p:extLst>
      <p:ext uri="{BB962C8B-B14F-4D97-AF65-F5344CB8AC3E}">
        <p14:creationId xmlns:p14="http://schemas.microsoft.com/office/powerpoint/2010/main" val="2694797351"/>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xfrm>
            <a:off x="1033463" y="742950"/>
            <a:ext cx="4846637" cy="3635375"/>
          </a:xfrm>
        </p:spPr>
      </p:sp>
      <p:sp>
        <p:nvSpPr>
          <p:cNvPr id="63491" name="Rectangle 3"/>
          <p:cNvSpPr>
            <a:spLocks noChangeArrowheads="1"/>
          </p:cNvSpPr>
          <p:nvPr>
            <p:ph type="body" idx="1"/>
          </p:nvPr>
        </p:nvSpPr>
        <p:spPr/>
        <p:txBody>
          <a:bodyPr/>
          <a:lstStyle/>
          <a:p>
            <a:pPr>
              <a:lnSpc>
                <a:spcPct val="80000"/>
              </a:lnSpc>
            </a:pPr>
            <a:r>
              <a:rPr lang="en-US" altLang="zh-CN" sz="800" b="1"/>
              <a:t>1.2.5</a:t>
            </a:r>
            <a:r>
              <a:rPr lang="zh-CN" altLang="en-US" sz="800" b="1"/>
              <a:t>　实时系统</a:t>
            </a:r>
          </a:p>
          <a:p>
            <a:pPr>
              <a:lnSpc>
                <a:spcPct val="80000"/>
              </a:lnSpc>
            </a:pPr>
            <a:r>
              <a:rPr lang="zh-CN" altLang="en-US" sz="800"/>
              <a:t>　　所谓“实时”，是表示“及时”，而实时系统</a:t>
            </a:r>
            <a:r>
              <a:rPr lang="en-US" altLang="zh-CN" sz="800"/>
              <a:t>(Real Time System)</a:t>
            </a:r>
            <a:r>
              <a:rPr lang="zh-CN" altLang="en-US" sz="800"/>
              <a:t>是指系统能及时</a:t>
            </a:r>
            <a:r>
              <a:rPr lang="en-US" altLang="zh-CN" sz="800"/>
              <a:t>(</a:t>
            </a:r>
            <a:r>
              <a:rPr lang="zh-CN" altLang="en-US" sz="800"/>
              <a:t>或即时</a:t>
            </a:r>
            <a:r>
              <a:rPr lang="en-US" altLang="zh-CN" sz="800"/>
              <a:t>)</a:t>
            </a:r>
            <a:r>
              <a:rPr lang="zh-CN" altLang="en-US" sz="800"/>
              <a:t>响应外部事件的请求，在规定的时间内完成对该事件的处理，并控制所有实时任务协调一致地运行。</a:t>
            </a:r>
          </a:p>
          <a:p>
            <a:pPr>
              <a:lnSpc>
                <a:spcPct val="80000"/>
              </a:lnSpc>
            </a:pPr>
            <a:r>
              <a:rPr lang="zh-CN" altLang="en-US" sz="800"/>
              <a:t>　</a:t>
            </a:r>
            <a:r>
              <a:rPr lang="zh-CN" altLang="en-US" sz="800" b="1"/>
              <a:t>　</a:t>
            </a:r>
            <a:r>
              <a:rPr lang="en-US" altLang="zh-CN" sz="800" b="1"/>
              <a:t>1</a:t>
            </a:r>
            <a:r>
              <a:rPr lang="zh-CN" altLang="en-US" sz="800" b="1"/>
              <a:t>．应用需求</a:t>
            </a:r>
          </a:p>
          <a:p>
            <a:pPr>
              <a:lnSpc>
                <a:spcPct val="80000"/>
              </a:lnSpc>
            </a:pPr>
            <a:r>
              <a:rPr lang="zh-CN" altLang="en-US" sz="800"/>
              <a:t>　　虽然多道批处理系统和分时系统已能获得较为令人满意的资源利用率和响应时间，从而使计算机的应用范围日益扩大，但它们仍然不能满足以下某些应用领域的需要。 </a:t>
            </a:r>
          </a:p>
          <a:p>
            <a:pPr>
              <a:lnSpc>
                <a:spcPct val="120000"/>
              </a:lnSpc>
              <a:spcBef>
                <a:spcPct val="50000"/>
              </a:spcBef>
            </a:pPr>
            <a:r>
              <a:rPr lang="en-US" altLang="zh-CN" sz="800"/>
              <a:t>(1) </a:t>
            </a:r>
            <a:r>
              <a:rPr lang="zh-CN" altLang="en-US" sz="800"/>
              <a:t>实时控制。当把计算机用于生产过程的控制，以形成以计算机为中心的控制系统时，系统要求能实时采集现场数据，并对所采集的数据进行及时处理，进而自动地控制相应的执行机构，使某些</a:t>
            </a:r>
            <a:r>
              <a:rPr lang="en-US" altLang="zh-CN" sz="800"/>
              <a:t>(</a:t>
            </a:r>
            <a:r>
              <a:rPr lang="zh-CN" altLang="en-US" sz="800"/>
              <a:t>个</a:t>
            </a:r>
            <a:r>
              <a:rPr lang="en-US" altLang="zh-CN" sz="800"/>
              <a:t>)</a:t>
            </a:r>
            <a:r>
              <a:rPr lang="zh-CN" altLang="en-US" sz="800"/>
              <a:t>参数</a:t>
            </a:r>
            <a:r>
              <a:rPr lang="en-US" altLang="zh-CN" sz="800"/>
              <a:t>(</a:t>
            </a:r>
            <a:r>
              <a:rPr lang="zh-CN" altLang="en-US" sz="800"/>
              <a:t>如温度、压力、方位等</a:t>
            </a:r>
            <a:r>
              <a:rPr lang="en-US" altLang="zh-CN" sz="800"/>
              <a:t>)</a:t>
            </a:r>
            <a:r>
              <a:rPr lang="zh-CN" altLang="en-US" sz="800"/>
              <a:t>能按预定的规律变化，以保证产品的质量和提高产量。类似地，也可将计算机用于对武器的控制，如火炮的自动控制系统、飞机的自动驾驶系统，以及导弹的制导系统等。此外，随着大规模集成电路的发展，已制作出各种类型的芯片，并可将这些芯片嵌入到各种仪器和设备中，用来对设备的工作进行实时控制，这就构成了所谓的智能仪器和设备。在这些设备中也需要配置某种类型的、能进行实时控制的系统。通常把用于进行实时控制的系统称为实时系统。 　　</a:t>
            </a:r>
          </a:p>
          <a:p>
            <a:pPr>
              <a:lnSpc>
                <a:spcPct val="140000"/>
              </a:lnSpc>
              <a:spcBef>
                <a:spcPct val="50000"/>
              </a:spcBef>
            </a:pPr>
            <a:r>
              <a:rPr lang="en-US" altLang="zh-CN" sz="800"/>
              <a:t>(2) </a:t>
            </a:r>
            <a:r>
              <a:rPr lang="zh-CN" altLang="en-US" sz="800"/>
              <a:t>实时信息处理。通常，人们把用于对信息进行实时处理的系统称为实时信息处理系统。该系统由一台或多台主机通过通信线路连接到成百上千个远程终端上，计算机接收从远程终端上发来的服务请求，根据用户提出的请求对信息进行检索和处理，并在很短的时间内为用户做出正确的响应。典型的实时信息处理系统有早期的飞机或火车的订票系统、情报检索系统等。 </a:t>
            </a:r>
          </a:p>
          <a:p>
            <a:pPr>
              <a:lnSpc>
                <a:spcPct val="80000"/>
              </a:lnSpc>
            </a:pPr>
            <a:r>
              <a:rPr lang="en-US" altLang="zh-CN" sz="800" b="1"/>
              <a:t>2</a:t>
            </a:r>
            <a:r>
              <a:rPr lang="zh-CN" altLang="en-US" sz="800" b="1"/>
              <a:t>．实时任务</a:t>
            </a:r>
          </a:p>
          <a:p>
            <a:pPr>
              <a:lnSpc>
                <a:spcPct val="80000"/>
              </a:lnSpc>
            </a:pPr>
            <a:r>
              <a:rPr lang="zh-CN" altLang="en-US" sz="800"/>
              <a:t>　　</a:t>
            </a:r>
            <a:r>
              <a:rPr lang="en-US" altLang="zh-CN" sz="800"/>
              <a:t>1) </a:t>
            </a:r>
            <a:r>
              <a:rPr lang="zh-CN" altLang="en-US" sz="800"/>
              <a:t>按任务执行时是否呈现周期性来划分</a:t>
            </a:r>
          </a:p>
          <a:p>
            <a:pPr>
              <a:lnSpc>
                <a:spcPct val="80000"/>
              </a:lnSpc>
            </a:pPr>
            <a:r>
              <a:rPr lang="zh-CN" altLang="en-US" sz="800"/>
              <a:t>　　</a:t>
            </a:r>
            <a:r>
              <a:rPr lang="en-US" altLang="zh-CN" sz="800"/>
              <a:t>(1) </a:t>
            </a:r>
            <a:r>
              <a:rPr lang="zh-CN" altLang="en-US" sz="800"/>
              <a:t>周期性实时任务。外部设备周期性地发出激励信号给计算机，要求它按指定周期循环执行，以便周期性地控制某外部设备。</a:t>
            </a:r>
          </a:p>
          <a:p>
            <a:pPr>
              <a:lnSpc>
                <a:spcPct val="80000"/>
              </a:lnSpc>
            </a:pPr>
            <a:r>
              <a:rPr lang="zh-CN" altLang="en-US" sz="800"/>
              <a:t>　　</a:t>
            </a:r>
            <a:r>
              <a:rPr lang="en-US" altLang="zh-CN" sz="800"/>
              <a:t>(2) </a:t>
            </a:r>
            <a:r>
              <a:rPr lang="zh-CN" altLang="en-US" sz="800"/>
              <a:t>非周期性实时任务。外部设备所发出的激励信号并无明显的周期性，但都必须联系着一个截止时间</a:t>
            </a:r>
            <a:r>
              <a:rPr lang="en-US" altLang="zh-CN" sz="800"/>
              <a:t>(Deadline)</a:t>
            </a:r>
            <a:r>
              <a:rPr lang="zh-CN" altLang="en-US" sz="800"/>
              <a:t>。它又可分为开始截止时间</a:t>
            </a:r>
            <a:r>
              <a:rPr lang="en-US" altLang="zh-CN" sz="800"/>
              <a:t>(</a:t>
            </a:r>
            <a:r>
              <a:rPr lang="zh-CN" altLang="en-US" sz="800"/>
              <a:t>某任务在某时间以前必须开始执行</a:t>
            </a:r>
            <a:r>
              <a:rPr lang="en-US" altLang="zh-CN" sz="800"/>
              <a:t>)</a:t>
            </a:r>
            <a:r>
              <a:rPr lang="zh-CN" altLang="en-US" sz="800"/>
              <a:t>和完成截止时间</a:t>
            </a:r>
            <a:r>
              <a:rPr lang="en-US" altLang="zh-CN" sz="800"/>
              <a:t>(</a:t>
            </a:r>
            <a:r>
              <a:rPr lang="zh-CN" altLang="en-US" sz="800"/>
              <a:t>某任务在某时间以前必须完成</a:t>
            </a:r>
            <a:r>
              <a:rPr lang="en-US" altLang="zh-CN" sz="800"/>
              <a:t>)</a:t>
            </a:r>
            <a:r>
              <a:rPr lang="zh-CN" altLang="en-US" sz="800"/>
              <a:t>两部分。 　</a:t>
            </a:r>
          </a:p>
          <a:p>
            <a:pPr>
              <a:lnSpc>
                <a:spcPct val="80000"/>
              </a:lnSpc>
            </a:pPr>
            <a:r>
              <a:rPr lang="en-US" altLang="zh-CN" sz="800"/>
              <a:t>2) </a:t>
            </a:r>
            <a:r>
              <a:rPr lang="zh-CN" altLang="en-US" sz="800"/>
              <a:t>根据对截止时间的要求来划分</a:t>
            </a:r>
          </a:p>
          <a:p>
            <a:pPr>
              <a:lnSpc>
                <a:spcPct val="80000"/>
              </a:lnSpc>
            </a:pPr>
            <a:r>
              <a:rPr lang="zh-CN" altLang="en-US" sz="800"/>
              <a:t>　　</a:t>
            </a:r>
            <a:r>
              <a:rPr lang="en-US" altLang="zh-CN" sz="800"/>
              <a:t>(1) </a:t>
            </a:r>
            <a:r>
              <a:rPr lang="zh-CN" altLang="en-US" sz="800"/>
              <a:t>硬实时任务</a:t>
            </a:r>
            <a:r>
              <a:rPr lang="en-US" altLang="zh-CN" sz="800"/>
              <a:t>(Hard real-time Task)</a:t>
            </a:r>
            <a:r>
              <a:rPr lang="zh-CN" altLang="en-US" sz="800"/>
              <a:t>。系统必须满足任务对截止时间的要求，否则可能出现难以预测的结果。</a:t>
            </a:r>
          </a:p>
          <a:p>
            <a:pPr>
              <a:lnSpc>
                <a:spcPct val="80000"/>
              </a:lnSpc>
            </a:pPr>
            <a:r>
              <a:rPr lang="zh-CN" altLang="en-US" sz="800"/>
              <a:t>　　</a:t>
            </a:r>
            <a:r>
              <a:rPr lang="en-US" altLang="zh-CN" sz="800"/>
              <a:t>(2) </a:t>
            </a:r>
            <a:r>
              <a:rPr lang="zh-CN" altLang="en-US" sz="800"/>
              <a:t>软实时任务</a:t>
            </a:r>
            <a:r>
              <a:rPr lang="en-US" altLang="zh-CN" sz="800"/>
              <a:t>(Soft real-time Task)</a:t>
            </a:r>
            <a:r>
              <a:rPr lang="zh-CN" altLang="en-US" sz="800"/>
              <a:t>。它也联系着一个截止时间，但并不严格，若偶尔错过了任务的截止时间，对系统产生的影响也不会太大。 </a:t>
            </a:r>
          </a:p>
          <a:p>
            <a:pPr>
              <a:lnSpc>
                <a:spcPct val="80000"/>
              </a:lnSpc>
            </a:pPr>
            <a:endParaRPr lang="zh-CN" altLang="en-US" sz="800"/>
          </a:p>
        </p:txBody>
      </p:sp>
    </p:spTree>
    <p:extLst>
      <p:ext uri="{BB962C8B-B14F-4D97-AF65-F5344CB8AC3E}">
        <p14:creationId xmlns:p14="http://schemas.microsoft.com/office/powerpoint/2010/main" val="2035869445"/>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xfrm>
            <a:off x="1033463" y="742950"/>
            <a:ext cx="4845050" cy="3635375"/>
          </a:xfrm>
        </p:spPr>
      </p:sp>
      <p:sp>
        <p:nvSpPr>
          <p:cNvPr id="67587" name="Rectangle 3"/>
          <p:cNvSpPr>
            <a:spLocks noChangeArrowheads="1"/>
          </p:cNvSpPr>
          <p:nvPr>
            <p:ph type="body" idx="1"/>
          </p:nvPr>
        </p:nvSpPr>
        <p:spPr>
          <a:xfrm>
            <a:off x="881063" y="4625975"/>
            <a:ext cx="5076825" cy="4379913"/>
          </a:xfrm>
        </p:spPr>
        <p:txBody>
          <a:bodyPr/>
          <a:lstStyle/>
          <a:p>
            <a:r>
              <a:rPr lang="zh-CN" altLang="en-US"/>
              <a:t>在多道程序环境下，并发性是指在一段时间内宏观上有多个程序在同时运行，但在单处理机系统中，每一时刻却仅能有一道程序执行，故微观上这些程序只能是分时地交替执行</a:t>
            </a:r>
          </a:p>
          <a:p>
            <a:r>
              <a:rPr lang="zh-CN" altLang="en-US" b="1">
                <a:solidFill>
                  <a:srgbClr val="000099"/>
                </a:solidFill>
              </a:rPr>
              <a:t>并发机制的引入的目的：</a:t>
            </a:r>
            <a:r>
              <a:rPr lang="zh-CN" altLang="en-US" b="1"/>
              <a:t>有效改善了系统资源的利用率，提高了系统的处理能力。</a:t>
            </a:r>
            <a:endParaRPr lang="zh-CN" altLang="en-US"/>
          </a:p>
          <a:p>
            <a:r>
              <a:rPr lang="zh-CN" altLang="en-US"/>
              <a:t>   问题：进程调度、</a:t>
            </a:r>
            <a:r>
              <a:rPr lang="zh-CN" altLang="en-US">
                <a:latin typeface="宋体" panose="02010600030101010101" pitchFamily="2" charset="-122"/>
              </a:rPr>
              <a:t>互斥、同步和通信</a:t>
            </a:r>
          </a:p>
          <a:p>
            <a:endParaRPr lang="zh-CN" altLang="en-US"/>
          </a:p>
        </p:txBody>
      </p:sp>
    </p:spTree>
    <p:extLst>
      <p:ext uri="{BB962C8B-B14F-4D97-AF65-F5344CB8AC3E}">
        <p14:creationId xmlns:p14="http://schemas.microsoft.com/office/powerpoint/2010/main" val="208675731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xfrm>
            <a:off x="1033463" y="742950"/>
            <a:ext cx="4846637" cy="3635375"/>
          </a:xfrm>
        </p:spPr>
      </p:sp>
      <p:sp>
        <p:nvSpPr>
          <p:cNvPr id="69635" name="Rectangle 3"/>
          <p:cNvSpPr>
            <a:spLocks noChangeArrowheads="1"/>
          </p:cNvSpPr>
          <p:nvPr>
            <p:ph type="body" idx="1"/>
          </p:nvPr>
        </p:nvSpPr>
        <p:spPr/>
        <p:txBody>
          <a:bodyPr/>
          <a:lstStyle/>
          <a:p>
            <a:r>
              <a:rPr lang="zh-CN" altLang="en-US"/>
              <a:t>在多道程序环境下，并发性是指在一段时间内宏观上有多个程序在同时运行，但在单处理机系统中，每一时刻却仅能有一道程序执行，故微观上这些程序只能是分时地交替执行</a:t>
            </a:r>
          </a:p>
          <a:p>
            <a:r>
              <a:rPr lang="zh-CN" altLang="en-US" b="1">
                <a:solidFill>
                  <a:srgbClr val="000099"/>
                </a:solidFill>
              </a:rPr>
              <a:t>并发机制的引入的目的：</a:t>
            </a:r>
            <a:r>
              <a:rPr lang="zh-CN" altLang="en-US" b="1"/>
              <a:t>有效改善了系统资源的利用率，提高了系统的处理能力。</a:t>
            </a:r>
            <a:endParaRPr lang="zh-CN" altLang="en-US"/>
          </a:p>
          <a:p>
            <a:r>
              <a:rPr lang="zh-CN" altLang="en-US"/>
              <a:t>   问题：进程调度、</a:t>
            </a:r>
            <a:r>
              <a:rPr lang="zh-CN" altLang="en-US">
                <a:latin typeface="宋体" panose="02010600030101010101" pitchFamily="2" charset="-122"/>
              </a:rPr>
              <a:t>互斥、同步和通信</a:t>
            </a:r>
          </a:p>
          <a:p>
            <a:r>
              <a:rPr lang="zh-CN" altLang="en-US" sz="3000"/>
              <a:t>并行性：指两个或多个事件在同一时刻发生；</a:t>
            </a:r>
          </a:p>
          <a:p>
            <a:r>
              <a:rPr lang="zh-CN" altLang="en-US" sz="3000"/>
              <a:t>        并发性：指两个或多个事件在同一时间间隔内发生。</a:t>
            </a:r>
          </a:p>
          <a:p>
            <a:r>
              <a:rPr lang="zh-CN" altLang="en-US" sz="3000"/>
              <a:t>单处理器系统：宏观上是并行的，微观上是串行的。</a:t>
            </a:r>
          </a:p>
          <a:p>
            <a:r>
              <a:rPr lang="zh-CN" altLang="en-US" sz="3000"/>
              <a:t>多处理器系统：宏观和微观上都是并行的。</a:t>
            </a:r>
          </a:p>
        </p:txBody>
      </p:sp>
    </p:spTree>
    <p:extLst>
      <p:ext uri="{BB962C8B-B14F-4D97-AF65-F5344CB8AC3E}">
        <p14:creationId xmlns:p14="http://schemas.microsoft.com/office/powerpoint/2010/main" val="479027195"/>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xfrm>
            <a:off x="1033463" y="742950"/>
            <a:ext cx="4846637" cy="3635375"/>
          </a:xfrm>
        </p:spPr>
      </p:sp>
      <p:sp>
        <p:nvSpPr>
          <p:cNvPr id="71683" name="Rectangle 3"/>
          <p:cNvSpPr>
            <a:spLocks noChangeArrowheads="1"/>
          </p:cNvSpPr>
          <p:nvPr>
            <p:ph type="body" idx="1"/>
          </p:nvPr>
        </p:nvSpPr>
        <p:spPr/>
        <p:txBody>
          <a:bodyPr/>
          <a:lstStyle/>
          <a:p>
            <a:r>
              <a:rPr lang="zh-CN" altLang="en-US"/>
              <a:t>引入进程的好处远不止于此，事实上可以在内存中存放多个用户程序，分别为它们建立进程后，这些进程可以并发执行，亦即实现前面所说的多道程序运行。这样便能极大地提高系统资源的利用率，增加系统的吞吐量。</a:t>
            </a:r>
          </a:p>
          <a:p>
            <a:r>
              <a:rPr lang="zh-CN" altLang="en-US" b="1">
                <a:solidFill>
                  <a:srgbClr val="000099"/>
                </a:solidFill>
              </a:rPr>
              <a:t>（</a:t>
            </a:r>
            <a:r>
              <a:rPr lang="en-US" altLang="zh-CN" b="1">
                <a:solidFill>
                  <a:srgbClr val="000099"/>
                </a:solidFill>
              </a:rPr>
              <a:t>1</a:t>
            </a:r>
            <a:r>
              <a:rPr lang="zh-CN" altLang="en-US" b="1">
                <a:solidFill>
                  <a:srgbClr val="000099"/>
                </a:solidFill>
              </a:rPr>
              <a:t>）互斥共享：</a:t>
            </a:r>
            <a:r>
              <a:rPr lang="zh-CN" altLang="en-US" b="1"/>
              <a:t>资源（临界资源或独占资源）可以被多个程序共同使用，但在某一段时间内仅允许一个程序使用。</a:t>
            </a:r>
          </a:p>
          <a:p>
            <a:r>
              <a:rPr lang="zh-CN" altLang="en-US" b="1">
                <a:solidFill>
                  <a:srgbClr val="000099"/>
                </a:solidFill>
              </a:rPr>
              <a:t>（</a:t>
            </a:r>
            <a:r>
              <a:rPr lang="en-US" altLang="zh-CN" b="1">
                <a:solidFill>
                  <a:srgbClr val="000099"/>
                </a:solidFill>
              </a:rPr>
              <a:t>2</a:t>
            </a:r>
            <a:r>
              <a:rPr lang="zh-CN" altLang="en-US" b="1">
                <a:solidFill>
                  <a:srgbClr val="000099"/>
                </a:solidFill>
              </a:rPr>
              <a:t>）同时共享：</a:t>
            </a:r>
            <a:r>
              <a:rPr lang="zh-CN" altLang="en-US" b="1"/>
              <a:t>资源在一段时间内被多个程序“同时”使用。</a:t>
            </a:r>
            <a:endParaRPr lang="zh-CN" altLang="en-US"/>
          </a:p>
          <a:p>
            <a:r>
              <a:rPr lang="zh-CN" altLang="en-US" sz="1400">
                <a:latin typeface="宋体" panose="02010600030101010101" pitchFamily="2" charset="-122"/>
              </a:rPr>
              <a:t>问题：资源分配、内存保护</a:t>
            </a:r>
          </a:p>
          <a:p>
            <a:r>
              <a:rPr lang="zh-CN" altLang="en-US" sz="1300"/>
              <a:t>一方面，资源共享是以程序</a:t>
            </a:r>
            <a:r>
              <a:rPr lang="en-US" altLang="zh-CN" sz="1300"/>
              <a:t>(</a:t>
            </a:r>
            <a:r>
              <a:rPr lang="zh-CN" altLang="en-US" sz="1300"/>
              <a:t>进程</a:t>
            </a:r>
            <a:r>
              <a:rPr lang="en-US" altLang="zh-CN" sz="1300"/>
              <a:t>)</a:t>
            </a:r>
            <a:r>
              <a:rPr lang="zh-CN" altLang="en-US" sz="1300"/>
              <a:t>的并发执行为条件的，若系统不允许程序并发执行，自然不存在资源共享问题；另一方面，若系统不能对资源共享实施有效管理，协调好诸进程对共享资源的访问，也必然影响到程序并发执行的程度，甚至根本无法并发执行。</a:t>
            </a:r>
          </a:p>
          <a:p>
            <a:endParaRPr lang="zh-CN" altLang="en-US" sz="1400">
              <a:latin typeface="宋体" panose="02010600030101010101" pitchFamily="2" charset="-122"/>
            </a:endParaRPr>
          </a:p>
        </p:txBody>
      </p:sp>
    </p:spTree>
    <p:extLst>
      <p:ext uri="{BB962C8B-B14F-4D97-AF65-F5344CB8AC3E}">
        <p14:creationId xmlns:p14="http://schemas.microsoft.com/office/powerpoint/2010/main" val="1840616843"/>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a:xfrm>
            <a:off x="1033463" y="742950"/>
            <a:ext cx="4846637" cy="3635375"/>
          </a:xfrm>
        </p:spPr>
      </p:sp>
      <p:sp>
        <p:nvSpPr>
          <p:cNvPr id="73731" name="Rectangle 3"/>
          <p:cNvSpPr>
            <a:spLocks noChangeArrowheads="1"/>
          </p:cNvSpPr>
          <p:nvPr>
            <p:ph type="body" idx="1"/>
          </p:nvPr>
        </p:nvSpPr>
        <p:spPr/>
        <p:txBody>
          <a:bodyPr/>
          <a:lstStyle/>
          <a:p>
            <a:r>
              <a:rPr lang="zh-CN" altLang="en-US"/>
              <a:t>引入进程的好处远不止于此，事实上可以在内存中存放多个用户程序，分别为它们建立进程后，这些进程可以并发执行，亦即实现前面所说的多道程序运行。这样便能极大地提高系统资源的利用率，增加系统的吞吐量。</a:t>
            </a:r>
          </a:p>
          <a:p>
            <a:r>
              <a:rPr lang="zh-CN" altLang="en-US" b="1">
                <a:solidFill>
                  <a:srgbClr val="000099"/>
                </a:solidFill>
              </a:rPr>
              <a:t>虚拟技术：</a:t>
            </a:r>
            <a:r>
              <a:rPr lang="zh-CN" altLang="en-US" b="1"/>
              <a:t>用于实现虚拟的技术。</a:t>
            </a:r>
          </a:p>
          <a:p>
            <a:r>
              <a:rPr lang="zh-CN" altLang="en-US" b="1">
                <a:solidFill>
                  <a:srgbClr val="000099"/>
                </a:solidFill>
              </a:rPr>
              <a:t>虚拟技术的实现方式：</a:t>
            </a:r>
          </a:p>
          <a:p>
            <a:r>
              <a:rPr lang="zh-CN" altLang="en-US" b="1">
                <a:solidFill>
                  <a:srgbClr val="000099"/>
                </a:solidFill>
              </a:rPr>
              <a:t> （</a:t>
            </a:r>
            <a:r>
              <a:rPr lang="en-US" altLang="zh-CN" b="1">
                <a:solidFill>
                  <a:srgbClr val="000099"/>
                </a:solidFill>
              </a:rPr>
              <a:t>1</a:t>
            </a:r>
            <a:r>
              <a:rPr lang="zh-CN" altLang="en-US" b="1">
                <a:solidFill>
                  <a:srgbClr val="000099"/>
                </a:solidFill>
              </a:rPr>
              <a:t>）时分复用技术</a:t>
            </a:r>
            <a:endParaRPr lang="zh-CN" altLang="en-US" b="1"/>
          </a:p>
          <a:p>
            <a:r>
              <a:rPr lang="zh-CN" altLang="en-US" b="1">
                <a:solidFill>
                  <a:srgbClr val="000099"/>
                </a:solidFill>
              </a:rPr>
              <a:t> （</a:t>
            </a:r>
            <a:r>
              <a:rPr lang="en-US" altLang="zh-CN" b="1">
                <a:solidFill>
                  <a:srgbClr val="000099"/>
                </a:solidFill>
              </a:rPr>
              <a:t>2</a:t>
            </a:r>
            <a:r>
              <a:rPr lang="zh-CN" altLang="en-US" b="1">
                <a:solidFill>
                  <a:srgbClr val="000099"/>
                </a:solidFill>
              </a:rPr>
              <a:t>）空分复用技术</a:t>
            </a:r>
            <a:endParaRPr lang="zh-CN" altLang="en-US" b="1"/>
          </a:p>
        </p:txBody>
      </p:sp>
    </p:spTree>
    <p:extLst>
      <p:ext uri="{BB962C8B-B14F-4D97-AF65-F5344CB8AC3E}">
        <p14:creationId xmlns:p14="http://schemas.microsoft.com/office/powerpoint/2010/main" val="2170853205"/>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xfrm>
            <a:off x="1033463" y="742950"/>
            <a:ext cx="4846637" cy="3635375"/>
          </a:xfrm>
        </p:spPr>
      </p:sp>
      <p:sp>
        <p:nvSpPr>
          <p:cNvPr id="75779" name="Rectangle 3"/>
          <p:cNvSpPr>
            <a:spLocks noChangeArrowheads="1"/>
          </p:cNvSpPr>
          <p:nvPr>
            <p:ph type="body" idx="1"/>
          </p:nvPr>
        </p:nvSpPr>
        <p:spPr/>
        <p:txBody>
          <a:bodyPr/>
          <a:lstStyle/>
          <a:p>
            <a:r>
              <a:rPr lang="zh-CN" altLang="en-US" b="1"/>
              <a:t>进程在系统中呈现为运行、暂停、运行、暂停</a:t>
            </a:r>
            <a:r>
              <a:rPr lang="en-US" altLang="zh-CN" b="1"/>
              <a:t>……,</a:t>
            </a:r>
            <a:r>
              <a:rPr lang="zh-CN" altLang="en-US" b="1"/>
              <a:t>而且进程状态的转变受系统资源使用情况的制约，具有一定的不确定性。</a:t>
            </a:r>
          </a:p>
          <a:p>
            <a:pPr lvl="1"/>
            <a:r>
              <a:rPr lang="zh-CN" altLang="en-US"/>
              <a:t>问题：互斥、同步</a:t>
            </a:r>
          </a:p>
          <a:p>
            <a:endParaRPr lang="zh-CN" altLang="en-US"/>
          </a:p>
        </p:txBody>
      </p:sp>
    </p:spTree>
    <p:extLst>
      <p:ext uri="{BB962C8B-B14F-4D97-AF65-F5344CB8AC3E}">
        <p14:creationId xmlns:p14="http://schemas.microsoft.com/office/powerpoint/2010/main" val="3383930891"/>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Rectangle 2"/>
          <p:cNvSpPr>
            <a:spLocks noChangeArrowheads="1"/>
          </p:cNvSpPr>
          <p:nvPr>
            <p:ph type="sldImg"/>
          </p:nvPr>
        </p:nvSpPr>
        <p:spPr>
          <a:xfrm>
            <a:off x="1033463" y="742950"/>
            <a:ext cx="4846637" cy="3635375"/>
          </a:xfrm>
          <a:ln/>
          <a:extLst>
            <a:ext uri="{91240B29-F687-4F45-9708-019B960494DF}">
              <a14:hiddenLine xmlns:a14="http://schemas.microsoft.com/office/drawing/2010/main" w="1" cmpd="sng">
                <a:solidFill>
                  <a:schemeClr val="tx1"/>
                </a:solidFill>
                <a:miter lim="800000"/>
                <a:headEnd/>
                <a:tailEnd/>
              </a14:hiddenLine>
            </a:ext>
          </a:extLst>
        </p:spPr>
      </p:sp>
      <p:sp>
        <p:nvSpPr>
          <p:cNvPr id="79875" name="Rectangle 3"/>
          <p:cNvSpPr>
            <a:spLocks noChangeArrowheads="1"/>
          </p:cNvSpPr>
          <p:nvPr>
            <p:ph type="body" idx="1"/>
          </p:nvPr>
        </p:nvSpPr>
        <p:spPr>
          <a:noFill/>
          <a:ln/>
          <a:extLst>
            <a:ext uri="{91240B29-F687-4F45-9708-019B960494DF}">
              <a14:hiddenLine xmlns:a14="http://schemas.microsoft.com/office/drawing/2010/main" w="1" cmpd="sng">
                <a:solidFill>
                  <a:schemeClr val="tx1"/>
                </a:solidFill>
                <a:miter lim="800000"/>
                <a:headEnd/>
                <a:tailEnd/>
              </a14:hiddenLine>
            </a:ext>
          </a:extLst>
        </p:spPr>
        <p:txBody>
          <a:bodyPr/>
          <a:lstStyle/>
          <a:p>
            <a:pPr>
              <a:lnSpc>
                <a:spcPct val="130000"/>
              </a:lnSpc>
              <a:spcBef>
                <a:spcPct val="50000"/>
              </a:spcBef>
            </a:pPr>
            <a:r>
              <a:rPr lang="zh-CN" altLang="en-US" sz="1000">
                <a:latin typeface="宋体" panose="02010600030101010101" pitchFamily="2" charset="-122"/>
              </a:rPr>
              <a:t>在传统的多道程序系统中，处理机的分配和运行都是以进程为基本单位，因而对处理机的管理可归结为对进程的管理；在引入了线程的</a:t>
            </a:r>
            <a:r>
              <a:rPr lang="en-US" altLang="zh-CN" sz="1000">
                <a:latin typeface="Times New Roman" panose="02020603050405020304" pitchFamily="18" charset="0"/>
              </a:rPr>
              <a:t>OS</a:t>
            </a:r>
            <a:r>
              <a:rPr lang="zh-CN" altLang="en-US" sz="1000">
                <a:latin typeface="宋体" panose="02010600030101010101" pitchFamily="2" charset="-122"/>
              </a:rPr>
              <a:t>中，也包含对线程的管理。处理机管理的主要功能是创建和撤消进程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，对诸进程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的运行进行协调，实现进程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之间的信息交换，以及按照一定的算法把处理机分配给进程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a:t>
            </a:r>
            <a:r>
              <a:rPr lang="zh-CN" altLang="en-US" sz="1000">
                <a:latin typeface="Times New Roman" panose="02020603050405020304" pitchFamily="18" charset="0"/>
              </a:rPr>
              <a:t> </a:t>
            </a:r>
          </a:p>
          <a:p>
            <a:pPr algn="just">
              <a:lnSpc>
                <a:spcPct val="130000"/>
              </a:lnSpc>
              <a:spcBef>
                <a:spcPct val="50000"/>
              </a:spcBef>
            </a:pPr>
            <a:r>
              <a:rPr lang="zh-CN" altLang="en-US" sz="1000">
                <a:latin typeface="宋体" panose="02010600030101010101" pitchFamily="2" charset="-122"/>
              </a:rPr>
              <a:t>　</a:t>
            </a:r>
            <a:r>
              <a:rPr lang="zh-CN" altLang="en-US" sz="1000" b="1">
                <a:latin typeface="宋体" panose="02010600030101010101" pitchFamily="2" charset="-122"/>
              </a:rPr>
              <a:t>　</a:t>
            </a:r>
            <a:r>
              <a:rPr lang="en-US" altLang="zh-CN" sz="1000" b="1">
                <a:latin typeface="宋体" panose="02010600030101010101" pitchFamily="2" charset="-122"/>
              </a:rPr>
              <a:t>1</a:t>
            </a:r>
            <a:r>
              <a:rPr lang="zh-CN" altLang="en-US" sz="1000" b="1">
                <a:latin typeface="宋体" panose="02010600030101010101" pitchFamily="2" charset="-122"/>
              </a:rPr>
              <a:t>．进程控制</a:t>
            </a:r>
          </a:p>
          <a:p>
            <a:pPr>
              <a:lnSpc>
                <a:spcPct val="130000"/>
              </a:lnSpc>
              <a:spcBef>
                <a:spcPct val="50000"/>
              </a:spcBef>
            </a:pPr>
            <a:r>
              <a:rPr lang="zh-CN" altLang="en-US" sz="1000">
                <a:latin typeface="宋体" panose="02010600030101010101" pitchFamily="2" charset="-122"/>
              </a:rPr>
              <a:t>　　在传统的多道程序环境下，要使作业运行，必须先为它创建一个或几个进程，并为之分配必要的资源。当进程运行结束时，立即撤消该进程，以便能及时回收该进程所占用的各类资源。进程控制的主要功能是为作业创建进程，撤消已结束的进程，以及控制进程在运行过程中的状态转换。在现代</a:t>
            </a:r>
            <a:r>
              <a:rPr lang="en-US" altLang="zh-CN" sz="1000">
                <a:latin typeface="Times New Roman" panose="02020603050405020304" pitchFamily="18" charset="0"/>
              </a:rPr>
              <a:t>OS</a:t>
            </a:r>
            <a:r>
              <a:rPr lang="zh-CN" altLang="en-US" sz="1000">
                <a:latin typeface="宋体" panose="02010600030101010101" pitchFamily="2" charset="-122"/>
              </a:rPr>
              <a:t>中，进程控制还应具有为一个进程创建若干个线程的功能和撤消</a:t>
            </a:r>
            <a:r>
              <a:rPr lang="en-US" altLang="zh-CN" sz="1000">
                <a:latin typeface="Times New Roman" panose="02020603050405020304" pitchFamily="18" charset="0"/>
              </a:rPr>
              <a:t>(</a:t>
            </a:r>
            <a:r>
              <a:rPr lang="zh-CN" altLang="en-US" sz="1000">
                <a:latin typeface="宋体" panose="02010600030101010101" pitchFamily="2" charset="-122"/>
              </a:rPr>
              <a:t>终止</a:t>
            </a:r>
            <a:r>
              <a:rPr lang="en-US" altLang="zh-CN" sz="1000">
                <a:latin typeface="Times New Roman" panose="02020603050405020304" pitchFamily="18" charset="0"/>
              </a:rPr>
              <a:t>)</a:t>
            </a:r>
            <a:r>
              <a:rPr lang="zh-CN" altLang="en-US" sz="1000">
                <a:latin typeface="宋体" panose="02010600030101010101" pitchFamily="2" charset="-122"/>
              </a:rPr>
              <a:t>已完成任务的线程的功能。</a:t>
            </a:r>
            <a:r>
              <a:rPr lang="zh-CN" altLang="en-US" sz="1000">
                <a:latin typeface="Times New Roman" panose="02020603050405020304" pitchFamily="18" charset="0"/>
              </a:rPr>
              <a:t> </a:t>
            </a:r>
          </a:p>
          <a:p>
            <a:pPr algn="just">
              <a:lnSpc>
                <a:spcPct val="120000"/>
              </a:lnSpc>
              <a:spcBef>
                <a:spcPct val="50000"/>
              </a:spcBef>
            </a:pPr>
            <a:r>
              <a:rPr lang="en-US" altLang="zh-CN" sz="1000" b="1">
                <a:latin typeface="宋体" panose="02010600030101010101" pitchFamily="2" charset="-122"/>
              </a:rPr>
              <a:t>2</a:t>
            </a:r>
            <a:r>
              <a:rPr lang="zh-CN" altLang="en-US" sz="1000" b="1">
                <a:latin typeface="宋体" panose="02010600030101010101" pitchFamily="2" charset="-122"/>
              </a:rPr>
              <a:t>．进程同步</a:t>
            </a:r>
          </a:p>
          <a:p>
            <a:pPr algn="just">
              <a:lnSpc>
                <a:spcPct val="120000"/>
              </a:lnSpc>
              <a:spcBef>
                <a:spcPct val="50000"/>
              </a:spcBef>
            </a:pPr>
            <a:r>
              <a:rPr lang="zh-CN" altLang="en-US" sz="1000">
                <a:latin typeface="宋体" panose="02010600030101010101" pitchFamily="2" charset="-122"/>
              </a:rPr>
              <a:t>　　前已述及，进程是以异步方式运行的，并以人们不可预知的速度向前推进。为使多个进程能有条不紊地运行，系统中必须设置进程同步机制。进程同步的主要任务是为多个进程</a:t>
            </a:r>
            <a:r>
              <a:rPr lang="en-US" altLang="zh-CN" sz="1000">
                <a:latin typeface="宋体" panose="02010600030101010101" pitchFamily="2" charset="-122"/>
              </a:rPr>
              <a:t>(</a:t>
            </a:r>
            <a:r>
              <a:rPr lang="zh-CN" altLang="en-US" sz="1000">
                <a:latin typeface="宋体" panose="02010600030101010101" pitchFamily="2" charset="-122"/>
              </a:rPr>
              <a:t>含线程</a:t>
            </a:r>
            <a:r>
              <a:rPr lang="en-US" altLang="zh-CN" sz="1000">
                <a:latin typeface="宋体" panose="02010600030101010101" pitchFamily="2" charset="-122"/>
              </a:rPr>
              <a:t>)</a:t>
            </a:r>
            <a:r>
              <a:rPr lang="zh-CN" altLang="en-US" sz="1000">
                <a:latin typeface="宋体" panose="02010600030101010101" pitchFamily="2" charset="-122"/>
              </a:rPr>
              <a:t>的运行进行协调。有两种协调方式：</a:t>
            </a:r>
          </a:p>
          <a:p>
            <a:pPr algn="just">
              <a:lnSpc>
                <a:spcPct val="120000"/>
              </a:lnSpc>
              <a:spcBef>
                <a:spcPct val="50000"/>
              </a:spcBef>
            </a:pPr>
            <a:r>
              <a:rPr lang="zh-CN" altLang="en-US" sz="1000">
                <a:latin typeface="宋体" panose="02010600030101010101" pitchFamily="2" charset="-122"/>
              </a:rPr>
              <a:t>　　</a:t>
            </a:r>
            <a:r>
              <a:rPr lang="en-US" altLang="zh-CN" sz="1000">
                <a:latin typeface="宋体" panose="02010600030101010101" pitchFamily="2" charset="-122"/>
              </a:rPr>
              <a:t>(1) </a:t>
            </a:r>
            <a:r>
              <a:rPr lang="zh-CN" altLang="en-US" sz="1000">
                <a:latin typeface="宋体" panose="02010600030101010101" pitchFamily="2" charset="-122"/>
              </a:rPr>
              <a:t>进程互斥方式。这是指诸进程</a:t>
            </a:r>
            <a:r>
              <a:rPr lang="en-US" altLang="zh-CN" sz="1000">
                <a:latin typeface="宋体" panose="02010600030101010101" pitchFamily="2" charset="-122"/>
              </a:rPr>
              <a:t>(</a:t>
            </a:r>
            <a:r>
              <a:rPr lang="zh-CN" altLang="en-US" sz="1000">
                <a:latin typeface="宋体" panose="02010600030101010101" pitchFamily="2" charset="-122"/>
              </a:rPr>
              <a:t>线程</a:t>
            </a:r>
            <a:r>
              <a:rPr lang="en-US" altLang="zh-CN" sz="1000">
                <a:latin typeface="宋体" panose="02010600030101010101" pitchFamily="2" charset="-122"/>
              </a:rPr>
              <a:t>)</a:t>
            </a:r>
            <a:r>
              <a:rPr lang="zh-CN" altLang="en-US" sz="1000">
                <a:latin typeface="宋体" panose="02010600030101010101" pitchFamily="2" charset="-122"/>
              </a:rPr>
              <a:t>在对临界资源进行访问时，应采用互斥方式；</a:t>
            </a:r>
          </a:p>
          <a:p>
            <a:pPr>
              <a:lnSpc>
                <a:spcPct val="120000"/>
              </a:lnSpc>
              <a:spcBef>
                <a:spcPct val="50000"/>
              </a:spcBef>
            </a:pPr>
            <a:r>
              <a:rPr lang="zh-CN" altLang="en-US" sz="1000">
                <a:latin typeface="Times New Roman" panose="02020603050405020304" pitchFamily="18" charset="0"/>
              </a:rPr>
              <a:t>　　</a:t>
            </a:r>
            <a:r>
              <a:rPr lang="en-US" altLang="zh-CN" sz="1000">
                <a:latin typeface="Times New Roman" panose="02020603050405020304" pitchFamily="18" charset="0"/>
              </a:rPr>
              <a:t>(2) </a:t>
            </a:r>
            <a:r>
              <a:rPr lang="zh-CN" altLang="en-US" sz="1000">
                <a:latin typeface="宋体" panose="02010600030101010101" pitchFamily="2" charset="-122"/>
              </a:rPr>
              <a:t>进程同步方式。这是指在相互合作去完成共同任务的诸进程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间，由同步机构对它们的执行次序加以协调。</a:t>
            </a:r>
            <a:r>
              <a:rPr lang="zh-CN" altLang="en-US" sz="1000">
                <a:latin typeface="Times New Roman" panose="02020603050405020304" pitchFamily="18" charset="0"/>
              </a:rPr>
              <a:t> </a:t>
            </a:r>
          </a:p>
          <a:p>
            <a:pPr algn="just">
              <a:lnSpc>
                <a:spcPct val="120000"/>
              </a:lnSpc>
              <a:spcBef>
                <a:spcPct val="50000"/>
              </a:spcBef>
            </a:pPr>
            <a:r>
              <a:rPr lang="en-US" altLang="zh-CN" sz="1000" b="1">
                <a:latin typeface="宋体" panose="02010600030101010101" pitchFamily="2" charset="-122"/>
              </a:rPr>
              <a:t>3</a:t>
            </a:r>
            <a:r>
              <a:rPr lang="zh-CN" altLang="en-US" sz="1000" b="1">
                <a:latin typeface="宋体" panose="02010600030101010101" pitchFamily="2" charset="-122"/>
              </a:rPr>
              <a:t>．进程通信</a:t>
            </a:r>
          </a:p>
          <a:p>
            <a:pPr>
              <a:lnSpc>
                <a:spcPct val="120000"/>
              </a:lnSpc>
              <a:spcBef>
                <a:spcPct val="50000"/>
              </a:spcBef>
            </a:pPr>
            <a:r>
              <a:rPr lang="zh-CN" altLang="en-US" sz="1000">
                <a:latin typeface="宋体" panose="02010600030101010101" pitchFamily="2" charset="-122"/>
              </a:rPr>
              <a:t>　　在多道程序环境下，为了加速应用程序的运行，应在系统中建立多个进程，并且再为一个进程建立若干个线程，由这些进程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相互合作去完成一个共同的任务。而在这些进程</a:t>
            </a:r>
            <a:r>
              <a:rPr lang="en-US" altLang="zh-CN" sz="1000">
                <a:latin typeface="Times New Roman" panose="02020603050405020304" pitchFamily="18" charset="0"/>
              </a:rPr>
              <a:t>(</a:t>
            </a:r>
            <a:r>
              <a:rPr lang="zh-CN" altLang="en-US" sz="1000">
                <a:latin typeface="宋体" panose="02010600030101010101" pitchFamily="2" charset="-122"/>
              </a:rPr>
              <a:t>线程</a:t>
            </a:r>
            <a:r>
              <a:rPr lang="en-US" altLang="zh-CN" sz="1000">
                <a:latin typeface="Times New Roman" panose="02020603050405020304" pitchFamily="18" charset="0"/>
              </a:rPr>
              <a:t>)</a:t>
            </a:r>
            <a:r>
              <a:rPr lang="zh-CN" altLang="en-US" sz="1000">
                <a:latin typeface="宋体" panose="02010600030101010101" pitchFamily="2" charset="-122"/>
              </a:rPr>
              <a:t>之间，又往往需要交换信息。例如，有三个相互合作的进程，它们是输入进程、计算进程和打印进程。输入进程负责将所输入的数据传送给计算进程；计算进程利用输入数据进行计算，并把计算结果传送给打印进程；最后，由打印进程把计算结果打印出来。进程通信的任务就是用来实现在相互合作的进程之间的信息交换。</a:t>
            </a:r>
            <a:r>
              <a:rPr lang="zh-CN" altLang="en-US" sz="1000">
                <a:latin typeface="Times New Roman" panose="02020603050405020304" pitchFamily="18" charset="0"/>
              </a:rPr>
              <a:t> </a:t>
            </a:r>
          </a:p>
          <a:p>
            <a:pPr algn="just">
              <a:lnSpc>
                <a:spcPct val="130000"/>
              </a:lnSpc>
              <a:spcBef>
                <a:spcPct val="50000"/>
              </a:spcBef>
            </a:pPr>
            <a:r>
              <a:rPr lang="en-US" altLang="zh-CN" sz="1000" b="1">
                <a:latin typeface="宋体" panose="02010600030101010101" pitchFamily="2" charset="-122"/>
              </a:rPr>
              <a:t>4</a:t>
            </a:r>
            <a:r>
              <a:rPr lang="zh-CN" altLang="en-US" sz="1000" b="1">
                <a:latin typeface="宋体" panose="02010600030101010101" pitchFamily="2" charset="-122"/>
              </a:rPr>
              <a:t>．调度</a:t>
            </a:r>
          </a:p>
          <a:p>
            <a:pPr algn="just">
              <a:lnSpc>
                <a:spcPct val="130000"/>
              </a:lnSpc>
              <a:spcBef>
                <a:spcPct val="50000"/>
              </a:spcBef>
            </a:pPr>
            <a:r>
              <a:rPr lang="zh-CN" altLang="en-US" sz="1000">
                <a:latin typeface="宋体" panose="02010600030101010101" pitchFamily="2" charset="-122"/>
              </a:rPr>
              <a:t>　　在后备队列上等待的每个作业都需经过调度才能执行。在传统的操作系统中，包括作业调度和进程调度两步。</a:t>
            </a:r>
          </a:p>
          <a:p>
            <a:pPr>
              <a:lnSpc>
                <a:spcPct val="130000"/>
              </a:lnSpc>
              <a:spcBef>
                <a:spcPct val="50000"/>
              </a:spcBef>
            </a:pPr>
            <a:r>
              <a:rPr lang="zh-CN" altLang="en-US" sz="1000">
                <a:latin typeface="Times New Roman" panose="02020603050405020304" pitchFamily="18" charset="0"/>
              </a:rPr>
              <a:t>　　</a:t>
            </a:r>
            <a:r>
              <a:rPr lang="en-US" altLang="zh-CN" sz="1000">
                <a:latin typeface="Times New Roman" panose="02020603050405020304" pitchFamily="18" charset="0"/>
              </a:rPr>
              <a:t>(1) </a:t>
            </a:r>
            <a:r>
              <a:rPr lang="zh-CN" altLang="en-US" sz="1000">
                <a:latin typeface="宋体" panose="02010600030101010101" pitchFamily="2" charset="-122"/>
              </a:rPr>
              <a:t>作业调度。作业调度的基本任务是从后备队列中按照一定的算法，选择出若干个作业，为它们分配运行所需的资源</a:t>
            </a:r>
            <a:r>
              <a:rPr lang="en-US" altLang="zh-CN" sz="1000">
                <a:latin typeface="Times New Roman" panose="02020603050405020304" pitchFamily="18" charset="0"/>
              </a:rPr>
              <a:t>(</a:t>
            </a:r>
            <a:r>
              <a:rPr lang="zh-CN" altLang="en-US" sz="1000">
                <a:latin typeface="宋体" panose="02010600030101010101" pitchFamily="2" charset="-122"/>
              </a:rPr>
              <a:t>首先是分配内存</a:t>
            </a:r>
            <a:r>
              <a:rPr lang="en-US" altLang="zh-CN" sz="1000">
                <a:latin typeface="Times New Roman" panose="02020603050405020304" pitchFamily="18" charset="0"/>
              </a:rPr>
              <a:t>)</a:t>
            </a:r>
            <a:r>
              <a:rPr lang="zh-CN" altLang="en-US" sz="1000">
                <a:latin typeface="宋体" panose="02010600030101010101" pitchFamily="2" charset="-122"/>
              </a:rPr>
              <a:t>。在将它们调入内存后，便分别为它们建立进程，使它们都成为可能获得处理机的就绪进程，并按照一定的算法将它们插入就绪队列。</a:t>
            </a:r>
            <a:r>
              <a:rPr lang="zh-CN" altLang="en-US" sz="1000">
                <a:latin typeface="Times New Roman" panose="02020603050405020304" pitchFamily="18" charset="0"/>
              </a:rPr>
              <a:t> </a:t>
            </a:r>
          </a:p>
          <a:p>
            <a:pPr>
              <a:lnSpc>
                <a:spcPct val="130000"/>
              </a:lnSpc>
              <a:spcBef>
                <a:spcPct val="50000"/>
              </a:spcBef>
            </a:pPr>
            <a:r>
              <a:rPr lang="en-US" altLang="zh-CN" sz="1000">
                <a:latin typeface="Times New Roman" panose="02020603050405020304" pitchFamily="18" charset="0"/>
              </a:rPr>
              <a:t>(2) </a:t>
            </a:r>
            <a:r>
              <a:rPr lang="zh-CN" altLang="en-US" sz="1000">
                <a:latin typeface="宋体" panose="02010600030101010101" pitchFamily="2" charset="-122"/>
              </a:rPr>
              <a:t>进程调度。进程调度的任务是从进程的就绪队列中，按照一定的算法选出一个进程，把处理机分配给它，并为它设置运行现场，使进程投入执行。值得提出的是，在多线程</a:t>
            </a:r>
            <a:r>
              <a:rPr lang="en-US" altLang="zh-CN" sz="1000">
                <a:latin typeface="Times New Roman" panose="02020603050405020304" pitchFamily="18" charset="0"/>
              </a:rPr>
              <a:t>OS</a:t>
            </a:r>
            <a:r>
              <a:rPr lang="zh-CN" altLang="en-US" sz="1000">
                <a:latin typeface="宋体" panose="02010600030101010101" pitchFamily="2" charset="-122"/>
              </a:rPr>
              <a:t>中，通常是把线程作为独立运行和分配处理机的基本单位，为此，须把就绪线程排成一个队列，每次调度时，是从就绪线程队列中选出一个线程，把处理机分配给它。</a:t>
            </a:r>
            <a:r>
              <a:rPr lang="zh-CN" altLang="en-US" sz="1000">
                <a:latin typeface="Times New Roman" panose="02020603050405020304" pitchFamily="18" charset="0"/>
              </a:rPr>
              <a:t> </a:t>
            </a:r>
          </a:p>
          <a:p>
            <a:endParaRPr lang="zh-CN" altLang="en-US" sz="1000">
              <a:latin typeface="Times New Roman" panose="02020603050405020304" pitchFamily="18" charset="0"/>
            </a:endParaRPr>
          </a:p>
        </p:txBody>
      </p:sp>
    </p:spTree>
    <p:extLst>
      <p:ext uri="{BB962C8B-B14F-4D97-AF65-F5344CB8AC3E}">
        <p14:creationId xmlns:p14="http://schemas.microsoft.com/office/powerpoint/2010/main" val="197083431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a:xfrm>
            <a:off x="990600" y="731838"/>
            <a:ext cx="4873625" cy="3656012"/>
          </a:xfrm>
        </p:spPr>
      </p:sp>
      <p:sp>
        <p:nvSpPr>
          <p:cNvPr id="12291" name="Rectangle 3"/>
          <p:cNvSpPr>
            <a:spLocks noChangeArrowheads="1"/>
          </p:cNvSpPr>
          <p:nvPr>
            <p:ph type="body" idx="1"/>
          </p:nvPr>
        </p:nvSpPr>
        <p:spPr>
          <a:xfrm>
            <a:off x="684213" y="4629150"/>
            <a:ext cx="5487987" cy="4389438"/>
          </a:xfrm>
        </p:spPr>
        <p:txBody>
          <a:bodyPr/>
          <a:lstStyle/>
          <a:p>
            <a:r>
              <a:rPr lang="zh-CN" altLang="en-US" b="1"/>
              <a:t>　　</a:t>
            </a:r>
            <a:r>
              <a:rPr lang="en-US" altLang="zh-CN" b="1"/>
              <a:t>4</a:t>
            </a:r>
            <a:r>
              <a:rPr lang="zh-CN" altLang="en-US" b="1"/>
              <a:t>．开放性</a:t>
            </a:r>
          </a:p>
          <a:p>
            <a:r>
              <a:rPr lang="zh-CN" altLang="en-US"/>
              <a:t>　　自</a:t>
            </a:r>
            <a:r>
              <a:rPr lang="en-US" altLang="zh-CN"/>
              <a:t>20</a:t>
            </a:r>
            <a:r>
              <a:rPr lang="zh-CN" altLang="en-US"/>
              <a:t>世纪</a:t>
            </a:r>
            <a:r>
              <a:rPr lang="en-US" altLang="zh-CN"/>
              <a:t>80</a:t>
            </a:r>
            <a:r>
              <a:rPr lang="zh-CN" altLang="en-US"/>
              <a:t>年代以来，由于计算机网络的迅速发展，特别是</a:t>
            </a:r>
            <a:r>
              <a:rPr lang="en-US" altLang="zh-CN"/>
              <a:t>Internet</a:t>
            </a:r>
            <a:r>
              <a:rPr lang="zh-CN" altLang="en-US"/>
              <a:t>的应用的日益普及，使计算机操作系统的应用环境已由单机封闭环境转向开放的网络环境。为使来自不同厂家的计算机和设备能通过网络加以集成化，并能正确、有效地协同工作，实现应用的可移植性和互操作性，要求操作系统必须提供统一的开放环境，进而要求</a:t>
            </a:r>
            <a:r>
              <a:rPr lang="en-US" altLang="zh-CN"/>
              <a:t>OS</a:t>
            </a:r>
            <a:r>
              <a:rPr lang="zh-CN" altLang="en-US"/>
              <a:t>具有开放性。</a:t>
            </a:r>
          </a:p>
          <a:p>
            <a:r>
              <a:rPr lang="zh-CN" altLang="en-US"/>
              <a:t>　　开放性是指系统能遵循世界标准规范，特别是遵循开放系统互连</a:t>
            </a:r>
            <a:r>
              <a:rPr lang="en-US" altLang="zh-CN"/>
              <a:t>(OSI)</a:t>
            </a:r>
            <a:r>
              <a:rPr lang="zh-CN" altLang="en-US"/>
              <a:t>国际标准。凡遵循国际标准所开发的硬件和软件，均能彼此兼容，可方便地实现互连。开放性已成为</a:t>
            </a:r>
            <a:r>
              <a:rPr lang="en-US" altLang="zh-CN"/>
              <a:t>20</a:t>
            </a:r>
            <a:r>
              <a:rPr lang="zh-CN" altLang="en-US"/>
              <a:t>世纪</a:t>
            </a:r>
            <a:r>
              <a:rPr lang="en-US" altLang="zh-CN"/>
              <a:t>90</a:t>
            </a:r>
            <a:r>
              <a:rPr lang="zh-CN" altLang="en-US"/>
              <a:t>年代以后计算机技术的一个核心问题，也是一个新推出的系统或软件能否被广泛应用的至关重要的因素。 </a:t>
            </a:r>
          </a:p>
          <a:p>
            <a:r>
              <a:rPr lang="zh-CN" altLang="en-US"/>
              <a:t>随着硬件越来越便宜，方便性更受重视。</a:t>
            </a:r>
          </a:p>
        </p:txBody>
      </p:sp>
    </p:spTree>
    <p:extLst>
      <p:ext uri="{BB962C8B-B14F-4D97-AF65-F5344CB8AC3E}">
        <p14:creationId xmlns:p14="http://schemas.microsoft.com/office/powerpoint/2010/main" val="2973406636"/>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Rectangle 2"/>
          <p:cNvSpPr>
            <a:spLocks noChangeArrowheads="1"/>
          </p:cNvSpPr>
          <p:nvPr>
            <p:ph type="sldImg"/>
          </p:nvPr>
        </p:nvSpPr>
        <p:spPr>
          <a:xfrm>
            <a:off x="1033463" y="742950"/>
            <a:ext cx="4846637" cy="3635375"/>
          </a:xfrm>
          <a:ln/>
          <a:extLst>
            <a:ext uri="{91240B29-F687-4F45-9708-019B960494DF}">
              <a14:hiddenLine xmlns:a14="http://schemas.microsoft.com/office/drawing/2010/main" w="1" cmpd="sng">
                <a:solidFill>
                  <a:schemeClr val="tx1"/>
                </a:solidFill>
                <a:miter lim="800000"/>
                <a:headEnd/>
                <a:tailEnd/>
              </a14:hiddenLine>
            </a:ext>
          </a:extLst>
        </p:spPr>
      </p:sp>
      <p:sp>
        <p:nvSpPr>
          <p:cNvPr id="83971" name="Rectangle 3"/>
          <p:cNvSpPr>
            <a:spLocks noChangeArrowheads="1"/>
          </p:cNvSpPr>
          <p:nvPr>
            <p:ph type="body" idx="1"/>
          </p:nvPr>
        </p:nvSpPr>
        <p:spPr>
          <a:noFill/>
          <a:ln/>
          <a:extLst>
            <a:ext uri="{91240B29-F687-4F45-9708-019B960494DF}">
              <a14:hiddenLine xmlns:a14="http://schemas.microsoft.com/office/drawing/2010/main" w="1" cmpd="sng">
                <a:solidFill>
                  <a:schemeClr val="tx1"/>
                </a:solidFill>
                <a:miter lim="800000"/>
                <a:headEnd/>
                <a:tailEnd/>
              </a14:hiddenLine>
            </a:ext>
          </a:extLst>
        </p:spPr>
        <p:txBody>
          <a:bodyPr/>
          <a:lstStyle/>
          <a:p>
            <a:pPr lvl="1">
              <a:lnSpc>
                <a:spcPct val="115000"/>
              </a:lnSpc>
              <a:buFontTx/>
              <a:buAutoNum type="arabicPeriod"/>
            </a:pPr>
            <a:r>
              <a:rPr lang="zh-CN" altLang="en-US" sz="3200">
                <a:effectLst>
                  <a:outerShdw blurRad="38100" dist="38100" dir="2700000" algn="tl">
                    <a:srgbClr val="C0C0C0"/>
                  </a:outerShdw>
                </a:effectLst>
                <a:ea typeface="楷体" panose="02010609060101010101" pitchFamily="49" charset="-122"/>
                <a:sym typeface="Arial" panose="020B0604020202020204" pitchFamily="34" charset="0"/>
              </a:rPr>
              <a:t> 存储空间管理</a:t>
            </a:r>
          </a:p>
          <a:p>
            <a:pPr lvl="2">
              <a:lnSpc>
                <a:spcPct val="115000"/>
              </a:lnSpc>
              <a:buFontTx/>
              <a:buChar char="•"/>
            </a:pPr>
            <a:r>
              <a:rPr lang="zh-CN" altLang="en-US" sz="2800">
                <a:latin typeface="楷体" panose="02010609060101010101" pitchFamily="49" charset="-122"/>
                <a:ea typeface="楷体" panose="02010609060101010101" pitchFamily="49" charset="-122"/>
              </a:rPr>
              <a:t>为每个文件分配必要的外存空间，提高外存的利用率，并能有助于提高文件系统的存、取速度。 </a:t>
            </a:r>
          </a:p>
          <a:p>
            <a:pPr lvl="1">
              <a:lnSpc>
                <a:spcPct val="115000"/>
              </a:lnSpc>
              <a:buFontTx/>
              <a:buAutoNum type="arabicPeriod"/>
            </a:pPr>
            <a:r>
              <a:rPr lang="zh-CN" altLang="en-US" sz="3200">
                <a:effectLst>
                  <a:outerShdw blurRad="38100" dist="38100" dir="2700000" algn="tl">
                    <a:srgbClr val="C0C0C0"/>
                  </a:outerShdw>
                </a:effectLst>
                <a:ea typeface="楷体" panose="02010609060101010101" pitchFamily="49" charset="-122"/>
                <a:sym typeface="Arial" panose="020B0604020202020204" pitchFamily="34" charset="0"/>
              </a:rPr>
              <a:t> 目录管理</a:t>
            </a:r>
          </a:p>
          <a:p>
            <a:pPr lvl="2">
              <a:lnSpc>
                <a:spcPct val="115000"/>
              </a:lnSpc>
              <a:buFontTx/>
              <a:buChar char="•"/>
            </a:pPr>
            <a:r>
              <a:rPr lang="zh-CN" altLang="en-US" sz="2800">
                <a:latin typeface="楷体" panose="02010609060101010101" pitchFamily="49" charset="-122"/>
                <a:ea typeface="楷体" panose="02010609060101010101" pitchFamily="49" charset="-122"/>
                <a:sym typeface="Arial" panose="020B0604020202020204" pitchFamily="34" charset="0"/>
              </a:rPr>
              <a:t>按名存取，文件共享，目录查询</a:t>
            </a:r>
          </a:p>
          <a:p>
            <a:pPr lvl="1">
              <a:lnSpc>
                <a:spcPct val="115000"/>
              </a:lnSpc>
              <a:buFontTx/>
              <a:buAutoNum type="arabicPeriod"/>
            </a:pPr>
            <a:r>
              <a:rPr lang="zh-CN" altLang="en-US" sz="3200">
                <a:effectLst>
                  <a:outerShdw blurRad="38100" dist="38100" dir="2700000" algn="tl">
                    <a:srgbClr val="C0C0C0"/>
                  </a:outerShdw>
                </a:effectLst>
                <a:ea typeface="楷体" panose="02010609060101010101" pitchFamily="49" charset="-122"/>
                <a:sym typeface="Arial" panose="020B0604020202020204" pitchFamily="34" charset="0"/>
              </a:rPr>
              <a:t> 文件读写管理与保护</a:t>
            </a:r>
          </a:p>
          <a:p>
            <a:endParaRPr lang="zh-CN" altLang="en-US" sz="3200">
              <a:effectLst>
                <a:outerShdw blurRad="38100" dist="38100" dir="2700000" algn="tl">
                  <a:srgbClr val="C0C0C0"/>
                </a:outerShdw>
              </a:effectLst>
              <a:ea typeface="楷体" panose="02010609060101010101" pitchFamily="49" charset="-122"/>
              <a:sym typeface="Arial" panose="020B0604020202020204" pitchFamily="34" charset="0"/>
            </a:endParaRPr>
          </a:p>
        </p:txBody>
      </p:sp>
    </p:spTree>
    <p:extLst>
      <p:ext uri="{BB962C8B-B14F-4D97-AF65-F5344CB8AC3E}">
        <p14:creationId xmlns:p14="http://schemas.microsoft.com/office/powerpoint/2010/main" val="105066862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Rectangle 2"/>
          <p:cNvSpPr>
            <a:spLocks noChangeArrowheads="1" noTextEdit="1"/>
          </p:cNvSpPr>
          <p:nvPr>
            <p:ph type="sldImg"/>
          </p:nvPr>
        </p:nvSpPr>
        <p:spPr>
          <a:xfrm>
            <a:off x="990600" y="731838"/>
            <a:ext cx="4873625" cy="3656012"/>
          </a:xfrm>
        </p:spPr>
      </p:sp>
      <p:sp>
        <p:nvSpPr>
          <p:cNvPr id="14339" name="Rectangle 3"/>
          <p:cNvSpPr>
            <a:spLocks noChangeArrowheads="1"/>
          </p:cNvSpPr>
          <p:nvPr>
            <p:ph type="body" idx="1"/>
          </p:nvPr>
        </p:nvSpPr>
        <p:spPr>
          <a:xfrm>
            <a:off x="684213" y="4629150"/>
            <a:ext cx="5487987" cy="4389438"/>
          </a:xfrm>
        </p:spPr>
        <p:txBody>
          <a:bodyPr/>
          <a:lstStyle/>
          <a:p>
            <a:r>
              <a:rPr lang="en-US" altLang="zh-CN"/>
              <a:t>OS</a:t>
            </a:r>
            <a:r>
              <a:rPr lang="zh-CN" altLang="en-US"/>
              <a:t>作为用户与计算机硬件系统之间接口的含义是：</a:t>
            </a:r>
            <a:r>
              <a:rPr lang="en-US" altLang="zh-CN"/>
              <a:t>OS</a:t>
            </a:r>
            <a:r>
              <a:rPr lang="zh-CN" altLang="en-US"/>
              <a:t>处于用户与计算机硬件系统之间，用户通过</a:t>
            </a:r>
            <a:r>
              <a:rPr lang="en-US" altLang="zh-CN"/>
              <a:t>OS</a:t>
            </a:r>
            <a:r>
              <a:rPr lang="zh-CN" altLang="en-US"/>
              <a:t>来使用计算机系统。或者说，用户在</a:t>
            </a:r>
            <a:r>
              <a:rPr lang="en-US" altLang="zh-CN"/>
              <a:t>OS</a:t>
            </a:r>
            <a:r>
              <a:rPr lang="zh-CN" altLang="en-US"/>
              <a:t>帮助下，能够方便、快捷、安全、可靠地操纵计算机硬件和运行自己的程序。应注意，</a:t>
            </a:r>
            <a:r>
              <a:rPr lang="en-US" altLang="zh-CN"/>
              <a:t>OS</a:t>
            </a:r>
            <a:r>
              <a:rPr lang="zh-CN" altLang="en-US"/>
              <a:t>是一个系统软件，因而这种接口是软件接口。图</a:t>
            </a:r>
            <a:r>
              <a:rPr lang="en-US" altLang="zh-CN"/>
              <a:t>1-1</a:t>
            </a:r>
            <a:r>
              <a:rPr lang="zh-CN" altLang="en-US"/>
              <a:t>是</a:t>
            </a:r>
            <a:r>
              <a:rPr lang="en-US" altLang="zh-CN"/>
              <a:t>OS</a:t>
            </a:r>
            <a:r>
              <a:rPr lang="zh-CN" altLang="en-US"/>
              <a:t>作为接口的示意图。由图可看出，用户可通过以下三种方式使用计算机。 　　</a:t>
            </a:r>
            <a:r>
              <a:rPr lang="en-US" altLang="zh-CN"/>
              <a:t>(1) </a:t>
            </a:r>
            <a:r>
              <a:rPr lang="zh-CN" altLang="en-US"/>
              <a:t>命令方式。这是指由</a:t>
            </a:r>
            <a:r>
              <a:rPr lang="en-US" altLang="zh-CN"/>
              <a:t>OS</a:t>
            </a:r>
            <a:r>
              <a:rPr lang="zh-CN" altLang="en-US"/>
              <a:t>提供了一组联机命令接口，以允许用户通过键盘输入有关命令来取得操作系统的服务，并控制用户程序的运行。　</a:t>
            </a:r>
          </a:p>
          <a:p>
            <a:r>
              <a:rPr lang="zh-CN" altLang="en-US"/>
              <a:t>　　</a:t>
            </a:r>
            <a:r>
              <a:rPr lang="en-US" altLang="zh-CN"/>
              <a:t>(2) </a:t>
            </a:r>
            <a:r>
              <a:rPr lang="zh-CN" altLang="en-US"/>
              <a:t>系统调用方式。</a:t>
            </a:r>
            <a:r>
              <a:rPr lang="en-US" altLang="zh-CN"/>
              <a:t>OS</a:t>
            </a:r>
            <a:r>
              <a:rPr lang="zh-CN" altLang="en-US"/>
              <a:t>提供了一组系统调用，用户可在自己的应用程序中通过相应的系统调用，来实现与操作系统的通信，并取得它的服务。</a:t>
            </a:r>
          </a:p>
          <a:p>
            <a:r>
              <a:rPr lang="zh-CN" altLang="en-US"/>
              <a:t>　　</a:t>
            </a:r>
            <a:r>
              <a:rPr lang="en-US" altLang="zh-CN"/>
              <a:t>(3) </a:t>
            </a:r>
            <a:r>
              <a:rPr lang="zh-CN" altLang="en-US"/>
              <a:t>图形、窗口方式。这是当前使用最为方便、最为广泛的接口，它允许用户通过屏幕上的窗口和图标来实现与操作系统的通信，并取得它的服务。 　</a:t>
            </a:r>
          </a:p>
          <a:p>
            <a:pPr>
              <a:lnSpc>
                <a:spcPct val="130000"/>
              </a:lnSpc>
              <a:spcBef>
                <a:spcPct val="50000"/>
              </a:spcBef>
            </a:pPr>
            <a:endParaRPr lang="zh-CN" altLang="en-US"/>
          </a:p>
          <a:p>
            <a:endParaRPr lang="zh-CN" altLang="en-US"/>
          </a:p>
        </p:txBody>
      </p:sp>
    </p:spTree>
    <p:extLst>
      <p:ext uri="{BB962C8B-B14F-4D97-AF65-F5344CB8AC3E}">
        <p14:creationId xmlns:p14="http://schemas.microsoft.com/office/powerpoint/2010/main" val="4204763798"/>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a:xfrm>
            <a:off x="990600" y="731838"/>
            <a:ext cx="4873625" cy="3656012"/>
          </a:xfrm>
        </p:spPr>
      </p:sp>
      <p:sp>
        <p:nvSpPr>
          <p:cNvPr id="16387" name="Rectangle 3"/>
          <p:cNvSpPr>
            <a:spLocks noChangeArrowheads="1"/>
          </p:cNvSpPr>
          <p:nvPr>
            <p:ph type="body" idx="1"/>
          </p:nvPr>
        </p:nvSpPr>
        <p:spPr>
          <a:xfrm>
            <a:off x="684213" y="4629150"/>
            <a:ext cx="5487987" cy="4389438"/>
          </a:xfrm>
        </p:spPr>
        <p:txBody>
          <a:bodyPr/>
          <a:lstStyle/>
          <a:p>
            <a:r>
              <a:rPr lang="zh-CN" altLang="en-US"/>
              <a:t>服务员</a:t>
            </a:r>
          </a:p>
        </p:txBody>
      </p:sp>
    </p:spTree>
    <p:extLst>
      <p:ext uri="{BB962C8B-B14F-4D97-AF65-F5344CB8AC3E}">
        <p14:creationId xmlns:p14="http://schemas.microsoft.com/office/powerpoint/2010/main" val="267894164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a:xfrm>
            <a:off x="990600" y="731838"/>
            <a:ext cx="4873625" cy="3656012"/>
          </a:xfrm>
        </p:spPr>
      </p:sp>
      <p:sp>
        <p:nvSpPr>
          <p:cNvPr id="18435" name="Rectangle 3"/>
          <p:cNvSpPr>
            <a:spLocks noChangeArrowheads="1"/>
          </p:cNvSpPr>
          <p:nvPr>
            <p:ph type="body" idx="1"/>
          </p:nvPr>
        </p:nvSpPr>
        <p:spPr>
          <a:xfrm>
            <a:off x="684213" y="4629150"/>
            <a:ext cx="5487987" cy="4389438"/>
          </a:xfrm>
        </p:spPr>
        <p:txBody>
          <a:bodyPr/>
          <a:lstStyle/>
          <a:p>
            <a:pPr>
              <a:lnSpc>
                <a:spcPct val="130000"/>
              </a:lnSpc>
              <a:spcBef>
                <a:spcPct val="50000"/>
              </a:spcBef>
            </a:pPr>
            <a:r>
              <a:rPr lang="zh-CN" altLang="en-US"/>
              <a:t>管家</a:t>
            </a:r>
          </a:p>
          <a:p>
            <a:pPr>
              <a:lnSpc>
                <a:spcPct val="130000"/>
              </a:lnSpc>
              <a:spcBef>
                <a:spcPct val="50000"/>
              </a:spcBef>
            </a:pPr>
            <a:r>
              <a:rPr lang="zh-CN" altLang="en-US"/>
              <a:t>在一个计算机系统中，通常都含有各种各样的硬件和软件资源。归纳起来可将资源分为四类：处理器、存储器、</a:t>
            </a:r>
            <a:r>
              <a:rPr lang="en-US" altLang="zh-CN"/>
              <a:t>I/O</a:t>
            </a:r>
            <a:r>
              <a:rPr lang="zh-CN" altLang="en-US"/>
              <a:t>设备以及信息</a:t>
            </a:r>
            <a:r>
              <a:rPr lang="en-US" altLang="zh-CN"/>
              <a:t>(</a:t>
            </a:r>
            <a:r>
              <a:rPr lang="zh-CN" altLang="en-US"/>
              <a:t>数据和程序</a:t>
            </a:r>
            <a:r>
              <a:rPr lang="en-US" altLang="zh-CN"/>
              <a:t>)</a:t>
            </a:r>
            <a:r>
              <a:rPr lang="zh-CN" altLang="en-US"/>
              <a:t>。相应地，</a:t>
            </a:r>
            <a:r>
              <a:rPr lang="en-US" altLang="zh-CN"/>
              <a:t>OS</a:t>
            </a:r>
            <a:r>
              <a:rPr lang="zh-CN" altLang="en-US"/>
              <a:t>的主要功能也正是针对这四类资源进行有效的管理，即：处理机管理，用于分配和控制处理机；存储器管理，主要负责内存的分配与回收； </a:t>
            </a:r>
            <a:r>
              <a:rPr lang="en-US" altLang="zh-CN"/>
              <a:t>I/O</a:t>
            </a:r>
            <a:r>
              <a:rPr lang="zh-CN" altLang="en-US"/>
              <a:t>设备管理，负责</a:t>
            </a:r>
            <a:r>
              <a:rPr lang="en-US" altLang="zh-CN"/>
              <a:t>I/O</a:t>
            </a:r>
            <a:r>
              <a:rPr lang="zh-CN" altLang="en-US"/>
              <a:t>设备的分配与操纵；文件管理，负责文件的存取、共享和保护。可见，</a:t>
            </a:r>
            <a:r>
              <a:rPr lang="en-US" altLang="zh-CN"/>
              <a:t>OS</a:t>
            </a:r>
            <a:r>
              <a:rPr lang="zh-CN" altLang="en-US"/>
              <a:t>的确是计算机系统资源的管理者。事实上，当今世界上广为流行的一个关于</a:t>
            </a:r>
            <a:r>
              <a:rPr lang="en-US" altLang="zh-CN"/>
              <a:t>OS</a:t>
            </a:r>
            <a:r>
              <a:rPr lang="zh-CN" altLang="en-US"/>
              <a:t>作用的观点，正是把</a:t>
            </a:r>
            <a:r>
              <a:rPr lang="en-US" altLang="zh-CN"/>
              <a:t>OS</a:t>
            </a:r>
            <a:r>
              <a:rPr lang="zh-CN" altLang="en-US"/>
              <a:t>作为计算机系统的资源管理者。 </a:t>
            </a:r>
          </a:p>
          <a:p>
            <a:endParaRPr lang="zh-CN" altLang="en-US"/>
          </a:p>
        </p:txBody>
      </p:sp>
    </p:spTree>
    <p:extLst>
      <p:ext uri="{BB962C8B-B14F-4D97-AF65-F5344CB8AC3E}">
        <p14:creationId xmlns:p14="http://schemas.microsoft.com/office/powerpoint/2010/main" val="3248028737"/>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a:xfrm>
            <a:off x="990600" y="731838"/>
            <a:ext cx="4873625" cy="3656012"/>
          </a:xfrm>
        </p:spPr>
      </p:sp>
      <p:sp>
        <p:nvSpPr>
          <p:cNvPr id="20483" name="Rectangle 3"/>
          <p:cNvSpPr>
            <a:spLocks noChangeArrowheads="1"/>
          </p:cNvSpPr>
          <p:nvPr>
            <p:ph type="body" idx="1"/>
          </p:nvPr>
        </p:nvSpPr>
        <p:spPr>
          <a:xfrm>
            <a:off x="684213" y="4629150"/>
            <a:ext cx="5487987" cy="4389438"/>
          </a:xfrm>
        </p:spPr>
        <p:txBody>
          <a:bodyPr/>
          <a:lstStyle/>
          <a:p>
            <a:r>
              <a:rPr lang="zh-CN" altLang="en-US"/>
              <a:t>对于一个完全无软件的计算机系统</a:t>
            </a:r>
            <a:r>
              <a:rPr lang="en-US" altLang="zh-CN"/>
              <a:t>(</a:t>
            </a:r>
            <a:r>
              <a:rPr lang="zh-CN" altLang="en-US"/>
              <a:t>即裸机</a:t>
            </a:r>
            <a:r>
              <a:rPr lang="en-US" altLang="zh-CN"/>
              <a:t>)</a:t>
            </a:r>
            <a:r>
              <a:rPr lang="zh-CN" altLang="en-US"/>
              <a:t>，它向用户提供的是实际硬件接口</a:t>
            </a:r>
            <a:r>
              <a:rPr lang="en-US" altLang="zh-CN"/>
              <a:t>(</a:t>
            </a:r>
            <a:r>
              <a:rPr lang="zh-CN" altLang="en-US"/>
              <a:t>物理接口</a:t>
            </a:r>
            <a:r>
              <a:rPr lang="en-US" altLang="zh-CN"/>
              <a:t>)</a:t>
            </a:r>
            <a:r>
              <a:rPr lang="zh-CN" altLang="en-US"/>
              <a:t>，用户必须对物理接口的实现细节有充分的了解，并利用机器指令进行编程，因此该物理机器必定是难以使用的。为了方便用户使用</a:t>
            </a:r>
            <a:r>
              <a:rPr lang="en-US" altLang="zh-CN"/>
              <a:t>I/O</a:t>
            </a:r>
            <a:r>
              <a:rPr lang="zh-CN" altLang="en-US"/>
              <a:t>设备，人们在裸机上覆盖上一层</a:t>
            </a:r>
            <a:r>
              <a:rPr lang="en-US" altLang="zh-CN"/>
              <a:t>I/O</a:t>
            </a:r>
            <a:r>
              <a:rPr lang="zh-CN" altLang="en-US"/>
              <a:t>设备管理软件，如图</a:t>
            </a:r>
            <a:r>
              <a:rPr lang="en-US" altLang="zh-CN"/>
              <a:t>1-2</a:t>
            </a:r>
            <a:r>
              <a:rPr lang="zh-CN" altLang="en-US"/>
              <a:t>所示，由它来实现对</a:t>
            </a:r>
            <a:r>
              <a:rPr lang="en-US" altLang="zh-CN"/>
              <a:t>I/O</a:t>
            </a:r>
            <a:r>
              <a:rPr lang="zh-CN" altLang="en-US"/>
              <a:t>设备操作的细节，并向上提供一组</a:t>
            </a:r>
            <a:r>
              <a:rPr lang="en-US" altLang="zh-CN"/>
              <a:t>I/O</a:t>
            </a:r>
            <a:r>
              <a:rPr lang="zh-CN" altLang="en-US"/>
              <a:t>操作命令，如</a:t>
            </a:r>
            <a:r>
              <a:rPr lang="en-US" altLang="zh-CN"/>
              <a:t>Read</a:t>
            </a:r>
            <a:r>
              <a:rPr lang="zh-CN" altLang="en-US"/>
              <a:t>和</a:t>
            </a:r>
            <a:r>
              <a:rPr lang="en-US" altLang="zh-CN"/>
              <a:t>Write</a:t>
            </a:r>
            <a:r>
              <a:rPr lang="zh-CN" altLang="en-US"/>
              <a:t>命令，用户可利用它来进行数据输入或输出，而无需关心</a:t>
            </a:r>
            <a:r>
              <a:rPr lang="en-US" altLang="zh-CN"/>
              <a:t>I/O</a:t>
            </a:r>
            <a:r>
              <a:rPr lang="zh-CN" altLang="en-US"/>
              <a:t>是如何实现的。此时用户所看到的机器将是一台比裸机功能更强、使用更方便的机器。这就是说，在裸机上铺设的</a:t>
            </a:r>
            <a:r>
              <a:rPr lang="en-US" altLang="zh-CN"/>
              <a:t>I/O</a:t>
            </a:r>
            <a:r>
              <a:rPr lang="zh-CN" altLang="en-US"/>
              <a:t>软件隐藏了对</a:t>
            </a:r>
            <a:r>
              <a:rPr lang="en-US" altLang="zh-CN"/>
              <a:t>I/O</a:t>
            </a:r>
            <a:r>
              <a:rPr lang="zh-CN" altLang="en-US"/>
              <a:t>设备操作的具体细节，向上提供了一组抽象的</a:t>
            </a:r>
            <a:r>
              <a:rPr lang="en-US" altLang="zh-CN"/>
              <a:t>I/O</a:t>
            </a:r>
            <a:r>
              <a:rPr lang="zh-CN" altLang="en-US"/>
              <a:t>设备。</a:t>
            </a:r>
          </a:p>
        </p:txBody>
      </p:sp>
    </p:spTree>
    <p:extLst>
      <p:ext uri="{BB962C8B-B14F-4D97-AF65-F5344CB8AC3E}">
        <p14:creationId xmlns:p14="http://schemas.microsoft.com/office/powerpoint/2010/main" val="257706291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a:xfrm>
            <a:off x="990600" y="731838"/>
            <a:ext cx="4873625" cy="3656012"/>
          </a:xfrm>
        </p:spPr>
      </p:sp>
      <p:sp>
        <p:nvSpPr>
          <p:cNvPr id="22531" name="Rectangle 3"/>
          <p:cNvSpPr>
            <a:spLocks noChangeArrowheads="1"/>
          </p:cNvSpPr>
          <p:nvPr>
            <p:ph type="body" idx="1"/>
          </p:nvPr>
        </p:nvSpPr>
        <p:spPr>
          <a:xfrm>
            <a:off x="684213" y="4629150"/>
            <a:ext cx="5487987" cy="4389438"/>
          </a:xfrm>
        </p:spPr>
        <p:txBody>
          <a:bodyPr/>
          <a:lstStyle/>
          <a:p>
            <a:pPr>
              <a:lnSpc>
                <a:spcPct val="120000"/>
              </a:lnSpc>
              <a:spcBef>
                <a:spcPct val="50000"/>
              </a:spcBef>
            </a:pPr>
            <a:r>
              <a:rPr lang="zh-CN" altLang="en-US" sz="900"/>
              <a:t>在计算机发展的初期，计算机系统特别昂贵，人们必须千方百计地提高计算机系统中各种资源的利用率，这就是</a:t>
            </a:r>
            <a:r>
              <a:rPr lang="en-US" altLang="zh-CN" sz="900"/>
              <a:t>OS</a:t>
            </a:r>
            <a:r>
              <a:rPr lang="zh-CN" altLang="en-US" sz="900"/>
              <a:t>最初发展的推动力。由此形成了能自动地对一批作业进行处理的多道批处理系统。在</a:t>
            </a:r>
            <a:r>
              <a:rPr lang="en-US" altLang="zh-CN" sz="900"/>
              <a:t>20</a:t>
            </a:r>
            <a:r>
              <a:rPr lang="zh-CN" altLang="en-US" sz="900"/>
              <a:t>世纪</a:t>
            </a:r>
            <a:r>
              <a:rPr lang="en-US" altLang="zh-CN" sz="900"/>
              <a:t>60</a:t>
            </a:r>
            <a:r>
              <a:rPr lang="zh-CN" altLang="en-US" sz="900"/>
              <a:t>和</a:t>
            </a:r>
            <a:r>
              <a:rPr lang="en-US" altLang="zh-CN" sz="900"/>
              <a:t>70</a:t>
            </a:r>
            <a:r>
              <a:rPr lang="zh-CN" altLang="en-US" sz="900"/>
              <a:t>年代，又分别出现了能有效提高</a:t>
            </a:r>
            <a:r>
              <a:rPr lang="en-US" altLang="zh-CN" sz="900"/>
              <a:t>I/O</a:t>
            </a:r>
            <a:r>
              <a:rPr lang="zh-CN" altLang="en-US" sz="900"/>
              <a:t>设备和</a:t>
            </a:r>
            <a:r>
              <a:rPr lang="en-US" altLang="zh-CN" sz="900"/>
              <a:t>CPU</a:t>
            </a:r>
            <a:r>
              <a:rPr lang="zh-CN" altLang="en-US" sz="900"/>
              <a:t>利用率的</a:t>
            </a:r>
            <a:r>
              <a:rPr lang="en-US" altLang="zh-CN" sz="900"/>
              <a:t>SPOOLing</a:t>
            </a:r>
            <a:r>
              <a:rPr lang="zh-CN" altLang="en-US" sz="900"/>
              <a:t>系统和改善存储器系统利用率的虚拟存储器技术，以及在网络环境下，在服务器上配置了允许所有网络用户访问的文件系统和数据库系统。 </a:t>
            </a:r>
          </a:p>
          <a:p>
            <a:pPr>
              <a:lnSpc>
                <a:spcPct val="120000"/>
              </a:lnSpc>
              <a:spcBef>
                <a:spcPct val="50000"/>
              </a:spcBef>
            </a:pPr>
            <a:r>
              <a:rPr lang="zh-CN" altLang="en-US" sz="900"/>
              <a:t>当资源利用率不高的问题得到基本解决后，用户在上机、调试程序时的不方便性便又成为主要矛盾。于是人们又想方设法改善用户上机、调试程序时的环境，这又成为继续推动</a:t>
            </a:r>
            <a:r>
              <a:rPr lang="en-US" altLang="zh-CN" sz="900"/>
              <a:t>OS</a:t>
            </a:r>
            <a:r>
              <a:rPr lang="zh-CN" altLang="en-US" sz="900"/>
              <a:t>发展的主要因素。随之便形成了允许进行人机交互的分时系统，或称为多用户系统。在</a:t>
            </a:r>
            <a:r>
              <a:rPr lang="en-US" altLang="zh-CN" sz="900"/>
              <a:t>20</a:t>
            </a:r>
            <a:r>
              <a:rPr lang="zh-CN" altLang="en-US" sz="900"/>
              <a:t>世纪</a:t>
            </a:r>
            <a:r>
              <a:rPr lang="en-US" altLang="zh-CN" sz="900"/>
              <a:t>90</a:t>
            </a:r>
            <a:r>
              <a:rPr lang="zh-CN" altLang="en-US" sz="900"/>
              <a:t>年代初出现了受到用户广泛欢迎的图形用户界面，极大地方便了用户使用计算机，使中小学生都能很快地学会上机操作，这无疑会更加推动计算机的迅速普及。 </a:t>
            </a:r>
          </a:p>
          <a:p>
            <a:pPr algn="just">
              <a:lnSpc>
                <a:spcPct val="130000"/>
              </a:lnSpc>
              <a:spcBef>
                <a:spcPct val="50000"/>
              </a:spcBef>
            </a:pPr>
            <a:r>
              <a:rPr lang="en-US" altLang="zh-CN" sz="900"/>
              <a:t>3 </a:t>
            </a:r>
            <a:r>
              <a:rPr lang="zh-CN" altLang="en-US" sz="900"/>
              <a:t>微电子技术的迅猛发展，推动着计算机器件，特别是微机芯片的不断更新，使得计算机的性能迅速提高，规模急剧扩大，从而推动了</a:t>
            </a:r>
            <a:r>
              <a:rPr lang="en-US" altLang="zh-CN" sz="900"/>
              <a:t>OS</a:t>
            </a:r>
            <a:r>
              <a:rPr lang="zh-CN" altLang="en-US" sz="900"/>
              <a:t>的功能和性能也迅速增强和提高。例如，当微机芯片由</a:t>
            </a:r>
            <a:r>
              <a:rPr lang="en-US" altLang="zh-CN" sz="900"/>
              <a:t>8</a:t>
            </a:r>
            <a:r>
              <a:rPr lang="zh-CN" altLang="en-US" sz="900"/>
              <a:t>位发展到</a:t>
            </a:r>
            <a:r>
              <a:rPr lang="en-US" altLang="zh-CN" sz="900"/>
              <a:t>16</a:t>
            </a:r>
            <a:r>
              <a:rPr lang="zh-CN" altLang="en-US" sz="900"/>
              <a:t>位、</a:t>
            </a:r>
            <a:r>
              <a:rPr lang="en-US" altLang="zh-CN" sz="900"/>
              <a:t>32</a:t>
            </a:r>
            <a:r>
              <a:rPr lang="zh-CN" altLang="en-US" sz="900"/>
              <a:t>位，进而又发展到</a:t>
            </a:r>
            <a:r>
              <a:rPr lang="en-US" altLang="zh-CN" sz="900"/>
              <a:t>64</a:t>
            </a:r>
            <a:r>
              <a:rPr lang="zh-CN" altLang="en-US" sz="900"/>
              <a:t>位时，相应的微机</a:t>
            </a:r>
            <a:r>
              <a:rPr lang="en-US" altLang="zh-CN" sz="900"/>
              <a:t>OS</a:t>
            </a:r>
            <a:r>
              <a:rPr lang="zh-CN" altLang="en-US" sz="900"/>
              <a:t>也就由</a:t>
            </a:r>
            <a:r>
              <a:rPr lang="en-US" altLang="zh-CN" sz="900"/>
              <a:t>8</a:t>
            </a:r>
            <a:r>
              <a:rPr lang="zh-CN" altLang="en-US" sz="900"/>
              <a:t>位发展到</a:t>
            </a:r>
            <a:r>
              <a:rPr lang="en-US" altLang="zh-CN" sz="900"/>
              <a:t>16</a:t>
            </a:r>
            <a:r>
              <a:rPr lang="zh-CN" altLang="en-US" sz="900"/>
              <a:t>位和</a:t>
            </a:r>
            <a:r>
              <a:rPr lang="en-US" altLang="zh-CN" sz="900"/>
              <a:t>32</a:t>
            </a:r>
            <a:r>
              <a:rPr lang="zh-CN" altLang="en-US" sz="900"/>
              <a:t>位，进而又发展到</a:t>
            </a:r>
            <a:r>
              <a:rPr lang="en-US" altLang="zh-CN" sz="900"/>
              <a:t>64</a:t>
            </a:r>
            <a:r>
              <a:rPr lang="zh-CN" altLang="en-US" sz="900"/>
              <a:t>位，此时相应</a:t>
            </a:r>
            <a:r>
              <a:rPr lang="en-US" altLang="zh-CN" sz="900"/>
              <a:t>OS</a:t>
            </a:r>
            <a:r>
              <a:rPr lang="zh-CN" altLang="en-US" sz="900"/>
              <a:t>的功能和性能也都有显著的增强和提高。</a:t>
            </a:r>
          </a:p>
          <a:p>
            <a:pPr>
              <a:lnSpc>
                <a:spcPct val="130000"/>
              </a:lnSpc>
              <a:spcBef>
                <a:spcPct val="50000"/>
              </a:spcBef>
            </a:pPr>
            <a:r>
              <a:rPr lang="zh-CN" altLang="en-US" sz="900"/>
              <a:t>在多处理机快速发展的同时，外部设备也在迅速发展。例如，早期的磁盘系统十分昂贵，只能配置在大型机中。随着磁盘价格的不断降低且小型化，很快在中、小型机以及微型机上也无一例外地配置了磁盘系统，而且其容量还远比早期配置在大型机上的大得多。现在的微机操作系统</a:t>
            </a:r>
            <a:r>
              <a:rPr lang="en-US" altLang="zh-CN" sz="900"/>
              <a:t>(</a:t>
            </a:r>
            <a:r>
              <a:rPr lang="zh-CN" altLang="en-US" sz="900"/>
              <a:t>如</a:t>
            </a:r>
            <a:r>
              <a:rPr lang="en-US" altLang="zh-CN" sz="900"/>
              <a:t>Windows XP)</a:t>
            </a:r>
            <a:r>
              <a:rPr lang="zh-CN" altLang="en-US" sz="900"/>
              <a:t>能支持种类非常多的外部设备，除了传统的外设外，还可以支持光盘、移动硬盘、闪存盘、扫描仪等。 </a:t>
            </a:r>
          </a:p>
          <a:p>
            <a:pPr>
              <a:lnSpc>
                <a:spcPct val="90000"/>
              </a:lnSpc>
            </a:pPr>
            <a:r>
              <a:rPr lang="en-US" altLang="zh-CN" sz="900" b="1"/>
              <a:t>4</a:t>
            </a:r>
            <a:r>
              <a:rPr lang="zh-CN" altLang="en-US" sz="900" b="1"/>
              <a:t>．计算机体系结构的不断发展</a:t>
            </a:r>
          </a:p>
          <a:p>
            <a:pPr>
              <a:lnSpc>
                <a:spcPct val="90000"/>
              </a:lnSpc>
            </a:pPr>
            <a:r>
              <a:rPr lang="zh-CN" altLang="en-US" sz="900"/>
              <a:t>　　计算机体系结构的发展，也不断推动着</a:t>
            </a:r>
            <a:r>
              <a:rPr lang="en-US" altLang="zh-CN" sz="900"/>
              <a:t>OS</a:t>
            </a:r>
            <a:r>
              <a:rPr lang="zh-CN" altLang="en-US" sz="900"/>
              <a:t>的发展并产生新的操作系统类型。例如，当计算机由单处理机系统发展为多处理机系统时，相应地，操作系统也就由单处理机</a:t>
            </a:r>
            <a:r>
              <a:rPr lang="en-US" altLang="zh-CN" sz="900"/>
              <a:t>OS</a:t>
            </a:r>
            <a:r>
              <a:rPr lang="zh-CN" altLang="en-US" sz="900"/>
              <a:t>发展为多处理机</a:t>
            </a:r>
            <a:r>
              <a:rPr lang="en-US" altLang="zh-CN" sz="900"/>
              <a:t>OS</a:t>
            </a:r>
            <a:r>
              <a:rPr lang="zh-CN" altLang="en-US" sz="900"/>
              <a:t>。又如，当出现了计算机网络后，配置在计算机网络上的网络操作系统也就应运而生，它不仅能有效地管理好网络中的共享资源，而且还向用户提供了许多网络服务。 </a:t>
            </a:r>
          </a:p>
          <a:p>
            <a:pPr algn="just">
              <a:lnSpc>
                <a:spcPct val="130000"/>
              </a:lnSpc>
              <a:spcBef>
                <a:spcPct val="50000"/>
              </a:spcBef>
            </a:pPr>
            <a:endParaRPr lang="zh-CN" altLang="en-US" sz="900"/>
          </a:p>
          <a:p>
            <a:pPr>
              <a:lnSpc>
                <a:spcPct val="120000"/>
              </a:lnSpc>
              <a:spcBef>
                <a:spcPct val="50000"/>
              </a:spcBef>
            </a:pPr>
            <a:endParaRPr lang="zh-CN" altLang="en-US" sz="900"/>
          </a:p>
          <a:p>
            <a:pPr>
              <a:lnSpc>
                <a:spcPct val="120000"/>
              </a:lnSpc>
              <a:spcBef>
                <a:spcPct val="50000"/>
              </a:spcBef>
            </a:pPr>
            <a:endParaRPr lang="zh-CN" altLang="en-US" sz="900"/>
          </a:p>
          <a:p>
            <a:pPr>
              <a:lnSpc>
                <a:spcPct val="130000"/>
              </a:lnSpc>
              <a:spcBef>
                <a:spcPct val="50000"/>
              </a:spcBef>
            </a:pPr>
            <a:endParaRPr lang="zh-CN" altLang="en-US" sz="900"/>
          </a:p>
        </p:txBody>
      </p:sp>
    </p:spTree>
    <p:extLst>
      <p:ext uri="{BB962C8B-B14F-4D97-AF65-F5344CB8AC3E}">
        <p14:creationId xmlns:p14="http://schemas.microsoft.com/office/powerpoint/2010/main" val="2380715109"/>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a:xfrm>
            <a:off x="990600" y="731838"/>
            <a:ext cx="4873625" cy="3656012"/>
          </a:xfrm>
        </p:spPr>
      </p:sp>
      <p:sp>
        <p:nvSpPr>
          <p:cNvPr id="24579" name="Rectangle 3"/>
          <p:cNvSpPr>
            <a:spLocks noChangeArrowheads="1"/>
          </p:cNvSpPr>
          <p:nvPr>
            <p:ph type="body" idx="1"/>
          </p:nvPr>
        </p:nvSpPr>
        <p:spPr>
          <a:xfrm>
            <a:off x="684213" y="4629150"/>
            <a:ext cx="5487987" cy="4389438"/>
          </a:xfrm>
        </p:spPr>
        <p:txBody>
          <a:bodyPr/>
          <a:lstStyle/>
          <a:p>
            <a:pPr>
              <a:lnSpc>
                <a:spcPct val="110000"/>
              </a:lnSpc>
              <a:spcBef>
                <a:spcPct val="50000"/>
              </a:spcBef>
            </a:pPr>
            <a:r>
              <a:rPr lang="zh-CN" altLang="en-US"/>
              <a:t>从第一台计算机诞生</a:t>
            </a:r>
            <a:r>
              <a:rPr lang="en-US" altLang="zh-CN"/>
              <a:t>(1945</a:t>
            </a:r>
            <a:r>
              <a:rPr lang="zh-CN" altLang="en-US"/>
              <a:t>年</a:t>
            </a:r>
            <a:r>
              <a:rPr lang="en-US" altLang="zh-CN"/>
              <a:t>)</a:t>
            </a:r>
            <a:r>
              <a:rPr lang="zh-CN" altLang="en-US"/>
              <a:t>到</a:t>
            </a:r>
            <a:r>
              <a:rPr lang="en-US" altLang="zh-CN"/>
              <a:t>20</a:t>
            </a:r>
            <a:r>
              <a:rPr lang="zh-CN" altLang="en-US"/>
              <a:t>世纪</a:t>
            </a:r>
            <a:r>
              <a:rPr lang="en-US" altLang="zh-CN"/>
              <a:t>50</a:t>
            </a:r>
            <a:r>
              <a:rPr lang="zh-CN" altLang="en-US"/>
              <a:t>年代中期的计算机，属于第一代计算机。此时的计算机是利用成千上万个真空管做成的，它的运行速度仅为每秒数千次，但体积却十分庞大，且功耗也非常高。这时还未出现</a:t>
            </a:r>
            <a:r>
              <a:rPr lang="en-US" altLang="zh-CN"/>
              <a:t>OS</a:t>
            </a:r>
            <a:r>
              <a:rPr lang="zh-CN" altLang="en-US"/>
              <a:t>。计算机操作是由用户</a:t>
            </a:r>
            <a:r>
              <a:rPr lang="en-US" altLang="zh-CN"/>
              <a:t>(</a:t>
            </a:r>
            <a:r>
              <a:rPr lang="zh-CN" altLang="en-US"/>
              <a:t>即程序员</a:t>
            </a:r>
            <a:r>
              <a:rPr lang="en-US" altLang="zh-CN"/>
              <a:t>)</a:t>
            </a:r>
            <a:r>
              <a:rPr lang="zh-CN" altLang="en-US"/>
              <a:t>采用人工操作方式直接使用计算机硬件系统，即由程序员将事先已穿孔</a:t>
            </a:r>
            <a:r>
              <a:rPr lang="en-US" altLang="zh-CN"/>
              <a:t>(</a:t>
            </a:r>
            <a:r>
              <a:rPr lang="zh-CN" altLang="en-US"/>
              <a:t>对应于程序和数据</a:t>
            </a:r>
            <a:r>
              <a:rPr lang="en-US" altLang="zh-CN"/>
              <a:t>)</a:t>
            </a:r>
            <a:r>
              <a:rPr lang="zh-CN" altLang="en-US"/>
              <a:t>的纸带</a:t>
            </a:r>
            <a:r>
              <a:rPr lang="en-US" altLang="zh-CN"/>
              <a:t>(</a:t>
            </a:r>
            <a:r>
              <a:rPr lang="zh-CN" altLang="en-US"/>
              <a:t>或卡片</a:t>
            </a:r>
            <a:r>
              <a:rPr lang="en-US" altLang="zh-CN"/>
              <a:t>)</a:t>
            </a:r>
            <a:r>
              <a:rPr lang="zh-CN" altLang="en-US"/>
              <a:t>装入纸带输入机</a:t>
            </a:r>
            <a:r>
              <a:rPr lang="en-US" altLang="zh-CN"/>
              <a:t>(</a:t>
            </a:r>
            <a:r>
              <a:rPr lang="zh-CN" altLang="en-US"/>
              <a:t>或卡片输入机</a:t>
            </a:r>
            <a:r>
              <a:rPr lang="en-US" altLang="zh-CN"/>
              <a:t>)</a:t>
            </a:r>
            <a:r>
              <a:rPr lang="zh-CN" altLang="en-US"/>
              <a:t>，再启动它们将程序和数据输入计算机，然后启动计算机运行。当程序运行完毕并取走计算结果之后，才让下一个用户上机。这种人工操作方式有以下两方面的缺点</a:t>
            </a:r>
            <a:r>
              <a:rPr lang="en-US" altLang="zh-CN"/>
              <a:t>: </a:t>
            </a:r>
          </a:p>
          <a:p>
            <a:endParaRPr lang="zh-CN" altLang="en-US"/>
          </a:p>
          <a:p>
            <a:pPr>
              <a:lnSpc>
                <a:spcPct val="130000"/>
              </a:lnSpc>
              <a:spcBef>
                <a:spcPct val="50000"/>
              </a:spcBef>
            </a:pPr>
            <a:endParaRPr lang="zh-CN" altLang="en-US"/>
          </a:p>
        </p:txBody>
      </p:sp>
    </p:spTree>
    <p:extLst>
      <p:ext uri="{BB962C8B-B14F-4D97-AF65-F5344CB8AC3E}">
        <p14:creationId xmlns:p14="http://schemas.microsoft.com/office/powerpoint/2010/main" val="104768575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98306" name="Group 2"/>
          <p:cNvGrpSpPr>
            <a:grpSpLocks/>
          </p:cNvGrpSpPr>
          <p:nvPr/>
        </p:nvGrpSpPr>
        <p:grpSpPr bwMode="auto">
          <a:xfrm>
            <a:off x="1143000" y="628650"/>
            <a:ext cx="8012113" cy="2571750"/>
            <a:chOff x="0" y="0"/>
            <a:chExt cx="5047" cy="1620"/>
          </a:xfrm>
        </p:grpSpPr>
        <p:sp>
          <p:nvSpPr>
            <p:cNvPr id="98307" name="Rectangle 3"/>
            <p:cNvSpPr>
              <a:spLocks noChangeArrowheads="1"/>
            </p:cNvSpPr>
            <p:nvPr userDrawn="1"/>
          </p:nvSpPr>
          <p:spPr bwMode="auto">
            <a:xfrm>
              <a:off x="361" y="0"/>
              <a:ext cx="4686" cy="15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08" name="Rectangle 4"/>
            <p:cNvSpPr>
              <a:spLocks noChangeArrowheads="1"/>
            </p:cNvSpPr>
            <p:nvPr userDrawn="1"/>
          </p:nvSpPr>
          <p:spPr bwMode="auto">
            <a:xfrm>
              <a:off x="0" y="1044"/>
              <a:ext cx="576" cy="57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09" name="Rectangle 5"/>
          <p:cNvSpPr>
            <a:spLocks noChangeArrowheads="1"/>
          </p:cNvSpPr>
          <p:nvPr/>
        </p:nvSpPr>
        <p:spPr bwMode="auto">
          <a:xfrm>
            <a:off x="1130300" y="3141663"/>
            <a:ext cx="8013700" cy="574675"/>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0" name="Rectangle 6"/>
          <p:cNvSpPr>
            <a:spLocks noChangeArrowheads="1"/>
          </p:cNvSpPr>
          <p:nvPr/>
        </p:nvSpPr>
        <p:spPr bwMode="auto">
          <a:xfrm>
            <a:off x="573088" y="2520950"/>
            <a:ext cx="576262" cy="641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1" name="Rectangle 7"/>
          <p:cNvSpPr>
            <a:spLocks noChangeArrowheads="1"/>
          </p:cNvSpPr>
          <p:nvPr/>
        </p:nvSpPr>
        <p:spPr bwMode="auto">
          <a:xfrm>
            <a:off x="1716088" y="628650"/>
            <a:ext cx="566737" cy="6365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2" name="Rectangle 8"/>
          <p:cNvSpPr>
            <a:spLocks noChangeArrowheads="1"/>
          </p:cNvSpPr>
          <p:nvPr/>
        </p:nvSpPr>
        <p:spPr bwMode="auto">
          <a:xfrm>
            <a:off x="2278063" y="0"/>
            <a:ext cx="585787" cy="635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3" name="Rectangle 9"/>
          <p:cNvSpPr>
            <a:spLocks noChangeArrowheads="1"/>
          </p:cNvSpPr>
          <p:nvPr/>
        </p:nvSpPr>
        <p:spPr bwMode="auto">
          <a:xfrm>
            <a:off x="2281238" y="628650"/>
            <a:ext cx="585787" cy="631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4" name="Rectangle 10"/>
          <p:cNvSpPr>
            <a:spLocks noChangeArrowheads="1"/>
          </p:cNvSpPr>
          <p:nvPr/>
        </p:nvSpPr>
        <p:spPr bwMode="auto">
          <a:xfrm>
            <a:off x="1141413" y="1262063"/>
            <a:ext cx="574675" cy="6254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5" name="Rectangle 11"/>
          <p:cNvSpPr>
            <a:spLocks noChangeArrowheads="1"/>
          </p:cNvSpPr>
          <p:nvPr/>
        </p:nvSpPr>
        <p:spPr bwMode="auto">
          <a:xfrm>
            <a:off x="1716088" y="1263650"/>
            <a:ext cx="566737" cy="622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6" name="Rectangle 12"/>
          <p:cNvSpPr>
            <a:spLocks noChangeArrowheads="1"/>
          </p:cNvSpPr>
          <p:nvPr/>
        </p:nvSpPr>
        <p:spPr bwMode="auto">
          <a:xfrm>
            <a:off x="573088" y="1885950"/>
            <a:ext cx="576262" cy="644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7" name="Rectangle 13"/>
          <p:cNvSpPr>
            <a:spLocks noChangeArrowheads="1"/>
          </p:cNvSpPr>
          <p:nvPr/>
        </p:nvSpPr>
        <p:spPr bwMode="auto">
          <a:xfrm>
            <a:off x="1141413" y="1885950"/>
            <a:ext cx="576262"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8" name="Rectangle 14"/>
          <p:cNvSpPr>
            <a:spLocks noChangeArrowheads="1"/>
          </p:cNvSpPr>
          <p:nvPr/>
        </p:nvSpPr>
        <p:spPr bwMode="auto">
          <a:xfrm>
            <a:off x="0" y="2528888"/>
            <a:ext cx="574675" cy="6334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19" name="Rectangle 15"/>
          <p:cNvSpPr>
            <a:spLocks noChangeArrowheads="1"/>
          </p:cNvSpPr>
          <p:nvPr>
            <p:ph type="ctrTitle"/>
          </p:nvPr>
        </p:nvSpPr>
        <p:spPr>
          <a:xfrm>
            <a:off x="1752600" y="1800225"/>
            <a:ext cx="6629400" cy="1012825"/>
          </a:xfrm>
        </p:spPr>
        <p:txBody>
          <a:bodyPr/>
          <a:lstStyle>
            <a:lvl1pPr>
              <a:defRPr/>
            </a:lvl1pPr>
          </a:lstStyle>
          <a:p>
            <a:pPr lvl="0"/>
            <a:r>
              <a:rPr lang="en-US" altLang="zh-CN" noProof="0" smtClean="0"/>
              <a:t>Click to edit Master </a:t>
            </a:r>
            <a:br>
              <a:rPr lang="en-US" altLang="zh-CN" noProof="0" smtClean="0"/>
            </a:br>
            <a:r>
              <a:rPr lang="en-US" altLang="zh-CN" noProof="0" smtClean="0"/>
              <a:t>title style</a:t>
            </a:r>
          </a:p>
        </p:txBody>
      </p:sp>
      <p:sp>
        <p:nvSpPr>
          <p:cNvPr id="98320" name="Rectangle 16"/>
          <p:cNvSpPr>
            <a:spLocks noChangeArrowheads="1"/>
          </p:cNvSpPr>
          <p:nvPr>
            <p:ph type="subTitle" idx="1"/>
          </p:nvPr>
        </p:nvSpPr>
        <p:spPr>
          <a:xfrm>
            <a:off x="1600200" y="3048000"/>
            <a:ext cx="6324600" cy="838200"/>
          </a:xfrm>
        </p:spPr>
        <p:txBody>
          <a:bodyPr/>
          <a:lstStyle>
            <a:lvl1pPr marL="0" indent="0" algn="ctr">
              <a:buFont typeface="Wingdings" panose="05000000000000000000" pitchFamily="2" charset="2"/>
              <a:buNone/>
              <a:defRPr/>
            </a:lvl1pPr>
          </a:lstStyle>
          <a:p>
            <a:pPr lvl="0"/>
            <a:r>
              <a:rPr lang="en-US" altLang="zh-CN" noProof="0" smtClean="0"/>
              <a:t>A1005</a:t>
            </a:r>
            <a:r>
              <a:rPr lang="zh-CN" altLang="en-US" noProof="0" smtClean="0"/>
              <a:t>软件工程教研室  罗梅</a:t>
            </a:r>
          </a:p>
          <a:p>
            <a:pPr lvl="0"/>
            <a:r>
              <a:rPr lang="en-US" altLang="zh-CN" noProof="0" smtClean="0"/>
              <a:t>85666972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98319"/>
                                        </p:tgtEl>
                                        <p:attrNameLst>
                                          <p:attrName>style.visibility</p:attrName>
                                        </p:attrNameLst>
                                      </p:cBhvr>
                                      <p:to>
                                        <p:strVal val="visible"/>
                                      </p:to>
                                    </p:set>
                                    <p:animEffect transition="in" filter="fade">
                                      <p:cBhvr>
                                        <p:cTn id="7" dur="1000">
                                          <p:stCondLst>
                                            <p:cond delay="0"/>
                                          </p:stCondLst>
                                        </p:cTn>
                                        <p:tgtEl>
                                          <p:spTgt spid="98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98320">
                                            <p:txEl>
                                              <p:pRg st="0" end="0"/>
                                            </p:txEl>
                                          </p:spTgt>
                                        </p:tgtEl>
                                        <p:attrNameLst>
                                          <p:attrName>style.visibility</p:attrName>
                                        </p:attrNameLst>
                                      </p:cBhvr>
                                      <p:to>
                                        <p:strVal val="visible"/>
                                      </p:to>
                                    </p:set>
                                    <p:animEffect transition="in" filter="fade">
                                      <p:cBhvr>
                                        <p:cTn id="12" dur="500">
                                          <p:stCondLst>
                                            <p:cond delay="0"/>
                                          </p:stCondLst>
                                        </p:cTn>
                                        <p:tgtEl>
                                          <p:spTgt spid="983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98320">
                                            <p:txEl>
                                              <p:pRg st="1" end="1"/>
                                            </p:txEl>
                                          </p:spTgt>
                                        </p:tgtEl>
                                        <p:attrNameLst>
                                          <p:attrName>style.visibility</p:attrName>
                                        </p:attrNameLst>
                                      </p:cBhvr>
                                      <p:to>
                                        <p:strVal val="visible"/>
                                      </p:to>
                                    </p:set>
                                    <p:animEffect transition="in" filter="fade">
                                      <p:cBhvr>
                                        <p:cTn id="17" dur="500">
                                          <p:stCondLst>
                                            <p:cond delay="0"/>
                                          </p:stCondLst>
                                        </p:cTn>
                                        <p:tgtEl>
                                          <p:spTgt spid="983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9" grpId="0" autoUpdateAnimBg="0"/>
      <p:bldP spid="98320" grpId="0" build="p" autoUpdateAnimBg="0">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98320"/>
                        </p:tgtEl>
                        <p:attrNameLst>
                          <p:attrName>style.visibility</p:attrName>
                        </p:attrNameLst>
                      </p:cBhvr>
                      <p:to>
                        <p:strVal val="visible"/>
                      </p:to>
                    </p:set>
                    <p:animEffect transition="in" filter="fade">
                      <p:cBhvr>
                        <p:cTn dur="500">
                          <p:stCondLst>
                            <p:cond delay="0"/>
                          </p:stCondLst>
                        </p:cTn>
                        <p:tgtEl>
                          <p:spTgt spid="98320"/>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FB5051F-AC15-4FE6-B0A5-6B8CBE470AEC}" type="slidenum">
              <a:rPr lang="zh-CN" altLang="en-US"/>
              <a:pPr/>
              <a:t>‹#›</a:t>
            </a:fld>
            <a:endParaRPr lang="en-US" altLang="zh-CN"/>
          </a:p>
        </p:txBody>
      </p:sp>
    </p:spTree>
    <p:extLst>
      <p:ext uri="{BB962C8B-B14F-4D97-AF65-F5344CB8AC3E}">
        <p14:creationId xmlns:p14="http://schemas.microsoft.com/office/powerpoint/2010/main" val="296515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100013"/>
            <a:ext cx="2228850" cy="6376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100013"/>
            <a:ext cx="6534150" cy="6376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3B4B2AC-0D62-4C1E-8DB3-AD68C995BA07}" type="slidenum">
              <a:rPr lang="zh-CN" altLang="en-US"/>
              <a:pPr/>
              <a:t>‹#›</a:t>
            </a:fld>
            <a:endParaRPr lang="en-US" altLang="zh-CN"/>
          </a:p>
        </p:txBody>
      </p:sp>
    </p:spTree>
    <p:extLst>
      <p:ext uri="{BB962C8B-B14F-4D97-AF65-F5344CB8AC3E}">
        <p14:creationId xmlns:p14="http://schemas.microsoft.com/office/powerpoint/2010/main" val="26021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00013"/>
            <a:ext cx="75438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 y="914400"/>
            <a:ext cx="43815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914400"/>
            <a:ext cx="43815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2971800" y="6537325"/>
            <a:ext cx="2133600" cy="320675"/>
          </a:xfrm>
        </p:spPr>
        <p:txBody>
          <a:bodyPr/>
          <a:lstStyle>
            <a:lvl1pPr>
              <a:defRPr/>
            </a:lvl1pPr>
          </a:lstStyle>
          <a:p>
            <a:fld id="{EDFF65AC-EC26-43E9-AA44-698A1A01FED2}" type="slidenum">
              <a:rPr lang="zh-CN" altLang="en-US"/>
              <a:pPr/>
              <a:t>‹#›</a:t>
            </a:fld>
            <a:endParaRPr lang="en-US" altLang="zh-CN"/>
          </a:p>
        </p:txBody>
      </p:sp>
    </p:spTree>
    <p:extLst>
      <p:ext uri="{BB962C8B-B14F-4D97-AF65-F5344CB8AC3E}">
        <p14:creationId xmlns:p14="http://schemas.microsoft.com/office/powerpoint/2010/main" val="422660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96C8709-734C-4E58-8A44-5062D55458E8}" type="slidenum">
              <a:rPr lang="zh-CN" altLang="en-US"/>
              <a:pPr/>
              <a:t>‹#›</a:t>
            </a:fld>
            <a:endParaRPr lang="en-US" altLang="zh-CN"/>
          </a:p>
        </p:txBody>
      </p:sp>
    </p:spTree>
    <p:extLst>
      <p:ext uri="{BB962C8B-B14F-4D97-AF65-F5344CB8AC3E}">
        <p14:creationId xmlns:p14="http://schemas.microsoft.com/office/powerpoint/2010/main" val="235223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15BA2E56-0339-418A-8A07-D4B000D9C219}" type="slidenum">
              <a:rPr lang="zh-CN" altLang="en-US"/>
              <a:pPr/>
              <a:t>‹#›</a:t>
            </a:fld>
            <a:endParaRPr lang="en-US" altLang="zh-CN"/>
          </a:p>
        </p:txBody>
      </p:sp>
    </p:spTree>
    <p:extLst>
      <p:ext uri="{BB962C8B-B14F-4D97-AF65-F5344CB8AC3E}">
        <p14:creationId xmlns:p14="http://schemas.microsoft.com/office/powerpoint/2010/main" val="284140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914400"/>
            <a:ext cx="43815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914400"/>
            <a:ext cx="43815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A059E58-FC92-4609-89FA-44C4830D3C3C}" type="slidenum">
              <a:rPr lang="zh-CN" altLang="en-US"/>
              <a:pPr/>
              <a:t>‹#›</a:t>
            </a:fld>
            <a:endParaRPr lang="en-US" altLang="zh-CN"/>
          </a:p>
        </p:txBody>
      </p:sp>
    </p:spTree>
    <p:extLst>
      <p:ext uri="{BB962C8B-B14F-4D97-AF65-F5344CB8AC3E}">
        <p14:creationId xmlns:p14="http://schemas.microsoft.com/office/powerpoint/2010/main" val="342319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D4675D23-A432-41AE-8079-2E1042035FF7}" type="slidenum">
              <a:rPr lang="zh-CN" altLang="en-US"/>
              <a:pPr/>
              <a:t>‹#›</a:t>
            </a:fld>
            <a:endParaRPr lang="en-US" altLang="zh-CN"/>
          </a:p>
        </p:txBody>
      </p:sp>
    </p:spTree>
    <p:extLst>
      <p:ext uri="{BB962C8B-B14F-4D97-AF65-F5344CB8AC3E}">
        <p14:creationId xmlns:p14="http://schemas.microsoft.com/office/powerpoint/2010/main" val="169615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63937949-F3E1-4807-8BA8-CB6E7D1D15B3}" type="slidenum">
              <a:rPr lang="zh-CN" altLang="en-US"/>
              <a:pPr/>
              <a:t>‹#›</a:t>
            </a:fld>
            <a:endParaRPr lang="en-US" altLang="zh-CN"/>
          </a:p>
        </p:txBody>
      </p:sp>
    </p:spTree>
    <p:extLst>
      <p:ext uri="{BB962C8B-B14F-4D97-AF65-F5344CB8AC3E}">
        <p14:creationId xmlns:p14="http://schemas.microsoft.com/office/powerpoint/2010/main" val="37381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C087CBAC-55CA-4E2D-9F59-99061936F2C9}" type="slidenum">
              <a:rPr lang="zh-CN" altLang="en-US"/>
              <a:pPr/>
              <a:t>‹#›</a:t>
            </a:fld>
            <a:endParaRPr lang="en-US" altLang="zh-CN"/>
          </a:p>
        </p:txBody>
      </p:sp>
    </p:spTree>
    <p:extLst>
      <p:ext uri="{BB962C8B-B14F-4D97-AF65-F5344CB8AC3E}">
        <p14:creationId xmlns:p14="http://schemas.microsoft.com/office/powerpoint/2010/main" val="28198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D13EE1A7-ACAC-491C-BBA7-A2DB7CC551F0}" type="slidenum">
              <a:rPr lang="zh-CN" altLang="en-US"/>
              <a:pPr/>
              <a:t>‹#›</a:t>
            </a:fld>
            <a:endParaRPr lang="en-US" altLang="zh-CN"/>
          </a:p>
        </p:txBody>
      </p:sp>
    </p:spTree>
    <p:extLst>
      <p:ext uri="{BB962C8B-B14F-4D97-AF65-F5344CB8AC3E}">
        <p14:creationId xmlns:p14="http://schemas.microsoft.com/office/powerpoint/2010/main" val="307277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AEE53E7-1422-4BA1-882F-AC27C86DF0A5}" type="slidenum">
              <a:rPr lang="zh-CN" altLang="en-US"/>
              <a:pPr/>
              <a:t>‹#›</a:t>
            </a:fld>
            <a:endParaRPr lang="en-US" altLang="zh-CN"/>
          </a:p>
        </p:txBody>
      </p:sp>
    </p:spTree>
    <p:extLst>
      <p:ext uri="{BB962C8B-B14F-4D97-AF65-F5344CB8AC3E}">
        <p14:creationId xmlns:p14="http://schemas.microsoft.com/office/powerpoint/2010/main" val="9113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655638" y="79375"/>
            <a:ext cx="8497887" cy="71913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Rectangle 3"/>
          <p:cNvSpPr>
            <a:spLocks noChangeArrowheads="1"/>
          </p:cNvSpPr>
          <p:nvPr>
            <p:ph type="body" idx="1"/>
          </p:nvPr>
        </p:nvSpPr>
        <p:spPr bwMode="auto">
          <a:xfrm>
            <a:off x="76200" y="914400"/>
            <a:ext cx="8915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7284" name="Rectangle 4"/>
          <p:cNvSpPr>
            <a:spLocks noChangeArrowheads="1"/>
          </p:cNvSpPr>
          <p:nvPr>
            <p:ph type="sldNum" sz="quarter" idx="4"/>
          </p:nvPr>
        </p:nvSpPr>
        <p:spPr bwMode="auto">
          <a:xfrm>
            <a:off x="29718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宋体" panose="02010600030101010101" pitchFamily="2" charset="-122"/>
              </a:defRPr>
            </a:lvl1pPr>
          </a:lstStyle>
          <a:p>
            <a:fld id="{8880A6E6-13DB-4595-81BE-7F664B927F70}" type="slidenum">
              <a:rPr lang="zh-CN" altLang="en-US"/>
              <a:pPr/>
              <a:t>‹#›</a:t>
            </a:fld>
            <a:endParaRPr lang="en-US" altLang="zh-CN"/>
          </a:p>
        </p:txBody>
      </p:sp>
      <p:sp>
        <p:nvSpPr>
          <p:cNvPr id="97285" name="Rectangle 5"/>
          <p:cNvSpPr>
            <a:spLocks noChangeArrowheads="1"/>
          </p:cNvSpPr>
          <p:nvPr>
            <p:ph type="title"/>
          </p:nvPr>
        </p:nvSpPr>
        <p:spPr bwMode="auto">
          <a:xfrm>
            <a:off x="1143000" y="100013"/>
            <a:ext cx="754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97286" name="Rectangle 6"/>
          <p:cNvSpPr>
            <a:spLocks noChangeArrowheads="1"/>
          </p:cNvSpPr>
          <p:nvPr/>
        </p:nvSpPr>
        <p:spPr bwMode="auto">
          <a:xfrm>
            <a:off x="0" y="438150"/>
            <a:ext cx="328613" cy="36195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Rectangle 7"/>
          <p:cNvSpPr>
            <a:spLocks noChangeArrowheads="1"/>
          </p:cNvSpPr>
          <p:nvPr/>
        </p:nvSpPr>
        <p:spPr bwMode="auto">
          <a:xfrm>
            <a:off x="328613" y="76200"/>
            <a:ext cx="328612" cy="361950"/>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9" name="Rectangle 9"/>
          <p:cNvSpPr>
            <a:spLocks noChangeArrowheads="1"/>
          </p:cNvSpPr>
          <p:nvPr/>
        </p:nvSpPr>
        <p:spPr bwMode="auto">
          <a:xfrm>
            <a:off x="657225" y="80963"/>
            <a:ext cx="328613" cy="36195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Rectangle 10"/>
          <p:cNvSpPr>
            <a:spLocks noChangeArrowheads="1"/>
          </p:cNvSpPr>
          <p:nvPr/>
        </p:nvSpPr>
        <p:spPr bwMode="auto">
          <a:xfrm>
            <a:off x="328613" y="438150"/>
            <a:ext cx="328612" cy="36195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97285"/>
                                        </p:tgtEl>
                                        <p:attrNameLst>
                                          <p:attrName>style.visibility</p:attrName>
                                        </p:attrNameLst>
                                      </p:cBhvr>
                                      <p:to>
                                        <p:strVal val="visible"/>
                                      </p:to>
                                    </p:set>
                                    <p:animEffect transition="in" filter="fade">
                                      <p:cBhvr>
                                        <p:cTn id="7" dur="1000">
                                          <p:stCondLst>
                                            <p:cond delay="0"/>
                                          </p:stCondLst>
                                        </p:cTn>
                                        <p:tgtEl>
                                          <p:spTgt spid="97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97283">
                                            <p:txEl>
                                              <p:pRg st="0" end="0"/>
                                            </p:txEl>
                                          </p:spTgt>
                                        </p:tgtEl>
                                        <p:attrNameLst>
                                          <p:attrName>style.visibility</p:attrName>
                                        </p:attrNameLst>
                                      </p:cBhvr>
                                      <p:to>
                                        <p:strVal val="visible"/>
                                      </p:to>
                                    </p:set>
                                    <p:animEffect transition="in" filter="fade">
                                      <p:cBhvr>
                                        <p:cTn id="12" dur="500">
                                          <p:stCondLst>
                                            <p:cond delay="0"/>
                                          </p:stCondLst>
                                        </p:cTn>
                                        <p:tgtEl>
                                          <p:spTgt spid="97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97283">
                                            <p:txEl>
                                              <p:pRg st="1" end="1"/>
                                            </p:txEl>
                                          </p:spTgt>
                                        </p:tgtEl>
                                        <p:attrNameLst>
                                          <p:attrName>style.visibility</p:attrName>
                                        </p:attrNameLst>
                                      </p:cBhvr>
                                      <p:to>
                                        <p:strVal val="visible"/>
                                      </p:to>
                                    </p:set>
                                    <p:animEffect transition="in" filter="fade">
                                      <p:cBhvr>
                                        <p:cTn id="17" dur="500">
                                          <p:stCondLst>
                                            <p:cond delay="0"/>
                                          </p:stCondLst>
                                        </p:cTn>
                                        <p:tgtEl>
                                          <p:spTgt spid="972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97283">
                                            <p:txEl>
                                              <p:pRg st="2" end="2"/>
                                            </p:txEl>
                                          </p:spTgt>
                                        </p:tgtEl>
                                        <p:attrNameLst>
                                          <p:attrName>style.visibility</p:attrName>
                                        </p:attrNameLst>
                                      </p:cBhvr>
                                      <p:to>
                                        <p:strVal val="visible"/>
                                      </p:to>
                                    </p:set>
                                    <p:animEffect transition="in" filter="fade">
                                      <p:cBhvr>
                                        <p:cTn id="22" dur="500">
                                          <p:stCondLst>
                                            <p:cond delay="0"/>
                                          </p:stCondLst>
                                        </p:cTn>
                                        <p:tgtEl>
                                          <p:spTgt spid="972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97283">
                                            <p:txEl>
                                              <p:pRg st="3" end="3"/>
                                            </p:txEl>
                                          </p:spTgt>
                                        </p:tgtEl>
                                        <p:attrNameLst>
                                          <p:attrName>style.visibility</p:attrName>
                                        </p:attrNameLst>
                                      </p:cBhvr>
                                      <p:to>
                                        <p:strVal val="visible"/>
                                      </p:to>
                                    </p:set>
                                    <p:animEffect transition="in" filter="fade">
                                      <p:cBhvr>
                                        <p:cTn id="27" dur="500">
                                          <p:stCondLst>
                                            <p:cond delay="0"/>
                                          </p:stCondLst>
                                        </p:cTn>
                                        <p:tgtEl>
                                          <p:spTgt spid="9728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97283">
                                            <p:txEl>
                                              <p:pRg st="4" end="4"/>
                                            </p:txEl>
                                          </p:spTgt>
                                        </p:tgtEl>
                                        <p:attrNameLst>
                                          <p:attrName>style.visibility</p:attrName>
                                        </p:attrNameLst>
                                      </p:cBhvr>
                                      <p:to>
                                        <p:strVal val="visible"/>
                                      </p:to>
                                    </p:set>
                                    <p:animEffect transition="in" filter="fade">
                                      <p:cBhvr>
                                        <p:cTn id="32" dur="500">
                                          <p:stCondLst>
                                            <p:cond delay="0"/>
                                          </p:stCondLst>
                                        </p:cTn>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97283"/>
                        </p:tgtEl>
                        <p:attrNameLst>
                          <p:attrName>style.visibility</p:attrName>
                        </p:attrNameLst>
                      </p:cBhvr>
                      <p:to>
                        <p:strVal val="visible"/>
                      </p:to>
                    </p:set>
                    <p:animEffect transition="in" filter="fade">
                      <p:cBhvr>
                        <p:cTn dur="500">
                          <p:stCondLst>
                            <p:cond delay="0"/>
                          </p:stCondLst>
                        </p:cTn>
                        <p:tgtEl>
                          <p:spTgt spid="97283"/>
                        </p:tgtEl>
                      </p:cBhvr>
                    </p:animEffect>
                  </p:childTnLst>
                </p:cTn>
              </p:par>
            </p:tnLst>
          </p:tmpl>
          <p:tmpl lvl="2">
            <p:tnLst>
              <p:par>
                <p:cTn presetID="10" presetClass="entr" presetSubtype="0" fill="hold" nodeType="clickEffect">
                  <p:stCondLst>
                    <p:cond delay="0"/>
                  </p:stCondLst>
                  <p:iterate type="lt">
                    <p:tmPct val="10000"/>
                  </p:iterate>
                  <p:childTnLst>
                    <p:set>
                      <p:cBhvr>
                        <p:cTn dur="1" fill="hold">
                          <p:stCondLst>
                            <p:cond delay="0"/>
                          </p:stCondLst>
                        </p:cTn>
                        <p:tgtEl>
                          <p:spTgt spid="97283"/>
                        </p:tgtEl>
                        <p:attrNameLst>
                          <p:attrName>style.visibility</p:attrName>
                        </p:attrNameLst>
                      </p:cBhvr>
                      <p:to>
                        <p:strVal val="visible"/>
                      </p:to>
                    </p:set>
                    <p:animEffect transition="in" filter="fade">
                      <p:cBhvr>
                        <p:cTn dur="500">
                          <p:stCondLst>
                            <p:cond delay="0"/>
                          </p:stCondLst>
                        </p:cTn>
                        <p:tgtEl>
                          <p:spTgt spid="97283"/>
                        </p:tgtEl>
                      </p:cBhvr>
                    </p:animEffect>
                  </p:childTnLst>
                </p:cTn>
              </p:par>
            </p:tnLst>
          </p:tmpl>
          <p:tmpl lvl="3">
            <p:tnLst>
              <p:par>
                <p:cTn presetID="10" presetClass="entr" presetSubtype="0" fill="hold" nodeType="clickEffect">
                  <p:stCondLst>
                    <p:cond delay="0"/>
                  </p:stCondLst>
                  <p:iterate type="lt">
                    <p:tmPct val="10000"/>
                  </p:iterate>
                  <p:childTnLst>
                    <p:set>
                      <p:cBhvr>
                        <p:cTn dur="1" fill="hold">
                          <p:stCondLst>
                            <p:cond delay="0"/>
                          </p:stCondLst>
                        </p:cTn>
                        <p:tgtEl>
                          <p:spTgt spid="97283"/>
                        </p:tgtEl>
                        <p:attrNameLst>
                          <p:attrName>style.visibility</p:attrName>
                        </p:attrNameLst>
                      </p:cBhvr>
                      <p:to>
                        <p:strVal val="visible"/>
                      </p:to>
                    </p:set>
                    <p:animEffect transition="in" filter="fade">
                      <p:cBhvr>
                        <p:cTn dur="500">
                          <p:stCondLst>
                            <p:cond delay="0"/>
                          </p:stCondLst>
                        </p:cTn>
                        <p:tgtEl>
                          <p:spTgt spid="97283"/>
                        </p:tgtEl>
                      </p:cBhvr>
                    </p:animEffect>
                  </p:childTnLst>
                </p:cTn>
              </p:par>
            </p:tnLst>
          </p:tmpl>
          <p:tmpl lvl="4">
            <p:tnLst>
              <p:par>
                <p:cTn presetID="10" presetClass="entr" presetSubtype="0" fill="hold" nodeType="clickEffect">
                  <p:stCondLst>
                    <p:cond delay="0"/>
                  </p:stCondLst>
                  <p:iterate type="lt">
                    <p:tmPct val="10000"/>
                  </p:iterate>
                  <p:childTnLst>
                    <p:set>
                      <p:cBhvr>
                        <p:cTn dur="1" fill="hold">
                          <p:stCondLst>
                            <p:cond delay="0"/>
                          </p:stCondLst>
                        </p:cTn>
                        <p:tgtEl>
                          <p:spTgt spid="97283"/>
                        </p:tgtEl>
                        <p:attrNameLst>
                          <p:attrName>style.visibility</p:attrName>
                        </p:attrNameLst>
                      </p:cBhvr>
                      <p:to>
                        <p:strVal val="visible"/>
                      </p:to>
                    </p:set>
                    <p:animEffect transition="in" filter="fade">
                      <p:cBhvr>
                        <p:cTn dur="500">
                          <p:stCondLst>
                            <p:cond delay="0"/>
                          </p:stCondLst>
                        </p:cTn>
                        <p:tgtEl>
                          <p:spTgt spid="97283"/>
                        </p:tgtEl>
                      </p:cBhvr>
                    </p:animEffect>
                  </p:childTnLst>
                </p:cTn>
              </p:par>
            </p:tnLst>
          </p:tmpl>
          <p:tmpl lvl="5">
            <p:tnLst>
              <p:par>
                <p:cTn presetID="10" presetClass="entr" presetSubtype="0" fill="hold" nodeType="clickEffect">
                  <p:stCondLst>
                    <p:cond delay="0"/>
                  </p:stCondLst>
                  <p:iterate type="lt">
                    <p:tmPct val="10000"/>
                  </p:iterate>
                  <p:childTnLst>
                    <p:set>
                      <p:cBhvr>
                        <p:cTn dur="1" fill="hold">
                          <p:stCondLst>
                            <p:cond delay="0"/>
                          </p:stCondLst>
                        </p:cTn>
                        <p:tgtEl>
                          <p:spTgt spid="97283"/>
                        </p:tgtEl>
                        <p:attrNameLst>
                          <p:attrName>style.visibility</p:attrName>
                        </p:attrNameLst>
                      </p:cBhvr>
                      <p:to>
                        <p:strVal val="visible"/>
                      </p:to>
                    </p:set>
                    <p:animEffect transition="in" filter="fade">
                      <p:cBhvr>
                        <p:cTn dur="500">
                          <p:stCondLst>
                            <p:cond delay="0"/>
                          </p:stCondLst>
                        </p:cTn>
                        <p:tgtEl>
                          <p:spTgt spid="97283"/>
                        </p:tgtEl>
                      </p:cBhvr>
                    </p:animEffect>
                  </p:childTnLst>
                </p:cTn>
              </p:par>
            </p:tnLst>
          </p:tmpl>
        </p:tmplLst>
      </p:bldP>
      <p:bldP spid="97285" grpId="0" autoUpdateAnimBg="0"/>
    </p:bldLst>
  </p:timing>
  <p:txStyles>
    <p:titleStyle>
      <a:lvl1pPr algn="l" rtl="0" fontAlgn="base">
        <a:spcBef>
          <a:spcPct val="0"/>
        </a:spcBef>
        <a:spcAft>
          <a:spcPct val="0"/>
        </a:spcAft>
        <a:defRPr sz="3600" b="1" kern="1200">
          <a:solidFill>
            <a:schemeClr val="bg1"/>
          </a:solidFill>
          <a:latin typeface="+mj-lt"/>
          <a:ea typeface="+mj-ea"/>
          <a:cs typeface="+mj-cs"/>
        </a:defRPr>
      </a:lvl1pPr>
      <a:lvl2pPr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2pPr>
      <a:lvl3pPr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3pPr>
      <a:lvl4pPr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4pPr>
      <a:lvl5pPr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5pPr>
      <a:lvl6pPr marL="457200"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6pPr>
      <a:lvl7pPr marL="914400"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7pPr>
      <a:lvl8pPr marL="1371600"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8pPr>
      <a:lvl9pPr marL="1828800" algn="l" rtl="0" fontAlgn="base">
        <a:spcBef>
          <a:spcPct val="0"/>
        </a:spcBef>
        <a:spcAft>
          <a:spcPct val="0"/>
        </a:spcAft>
        <a:defRPr sz="3600" b="1">
          <a:solidFill>
            <a:schemeClr val="bg1"/>
          </a:solidFill>
          <a:latin typeface="Times New Roman" panose="02020603050405020304" pitchFamily="18" charset="0"/>
          <a:ea typeface="楷体_GB2312" pitchFamily="49" charset="-122"/>
        </a:defRPr>
      </a:lvl9pPr>
    </p:titleStyle>
    <p:bodyStyle>
      <a:lvl1pPr marL="342900" indent="-342900" algn="l" rtl="0" fontAlgn="base">
        <a:lnSpc>
          <a:spcPct val="125000"/>
        </a:lnSpc>
        <a:spcBef>
          <a:spcPct val="0"/>
        </a:spcBef>
        <a:spcAft>
          <a:spcPct val="0"/>
        </a:spcAft>
        <a:buClr>
          <a:schemeClr val="tx1"/>
        </a:buClr>
        <a:buSzPct val="100000"/>
        <a:buFont typeface="Wingdings" panose="05000000000000000000" pitchFamily="2" charset="2"/>
        <a:buBlip>
          <a:blip r:embed="rId14"/>
        </a:buBlip>
        <a:defRPr sz="3400" b="1" kern="1200">
          <a:solidFill>
            <a:schemeClr val="accent1"/>
          </a:solidFill>
          <a:latin typeface="+mn-lt"/>
          <a:ea typeface="+mn-ea"/>
          <a:cs typeface="+mn-cs"/>
        </a:defRPr>
      </a:lvl1pPr>
      <a:lvl2pPr marL="742950" indent="-285750" algn="l" rtl="0" fontAlgn="base">
        <a:lnSpc>
          <a:spcPct val="125000"/>
        </a:lnSpc>
        <a:spcBef>
          <a:spcPct val="0"/>
        </a:spcBef>
        <a:spcAft>
          <a:spcPct val="0"/>
        </a:spcAft>
        <a:buClr>
          <a:schemeClr val="tx1"/>
        </a:buClr>
        <a:buSzPct val="100000"/>
        <a:buFont typeface="Wingdings" panose="05000000000000000000" pitchFamily="2" charset="2"/>
        <a:buBlip>
          <a:blip r:embed="rId15"/>
        </a:buBlip>
        <a:defRPr sz="3000" b="1" kern="1200">
          <a:solidFill>
            <a:schemeClr val="tx1"/>
          </a:solidFill>
          <a:latin typeface="+mn-lt"/>
          <a:ea typeface="+mn-ea"/>
          <a:cs typeface="+mn-cs"/>
        </a:defRPr>
      </a:lvl2pPr>
      <a:lvl3pPr marL="1143000" indent="-228600" algn="l" rtl="0" fontAlgn="base">
        <a:lnSpc>
          <a:spcPct val="125000"/>
        </a:lnSpc>
        <a:spcBef>
          <a:spcPct val="0"/>
        </a:spcBef>
        <a:spcAft>
          <a:spcPct val="0"/>
        </a:spcAft>
        <a:buClr>
          <a:schemeClr val="accent2"/>
        </a:buClr>
        <a:buFont typeface="Wingdings" panose="05000000000000000000" pitchFamily="2" charset="2"/>
        <a:buChar char="þ"/>
        <a:defRPr sz="2600" b="1" kern="1200">
          <a:solidFill>
            <a:schemeClr val="accent1"/>
          </a:solidFill>
          <a:latin typeface="+mn-lt"/>
          <a:ea typeface="+mn-ea"/>
          <a:cs typeface="+mn-cs"/>
        </a:defRPr>
      </a:lvl3pPr>
      <a:lvl4pPr marL="1600200" indent="-228600" algn="l" rtl="0" fontAlgn="base">
        <a:lnSpc>
          <a:spcPct val="125000"/>
        </a:lnSpc>
        <a:spcBef>
          <a:spcPct val="0"/>
        </a:spcBef>
        <a:spcAft>
          <a:spcPct val="0"/>
        </a:spcAft>
        <a:buChar char="–"/>
        <a:defRPr sz="2600" b="1" kern="1200">
          <a:solidFill>
            <a:schemeClr val="tx1"/>
          </a:solidFill>
          <a:latin typeface="+mn-lt"/>
          <a:ea typeface="+mn-ea"/>
          <a:cs typeface="+mn-cs"/>
        </a:defRPr>
      </a:lvl4pPr>
      <a:lvl5pPr marL="2057400" indent="-228600" algn="l" rtl="0" fontAlgn="base">
        <a:lnSpc>
          <a:spcPct val="125000"/>
        </a:lnSpc>
        <a:spcBef>
          <a:spcPct val="0"/>
        </a:spcBef>
        <a:spcAft>
          <a:spcPct val="0"/>
        </a:spcAft>
        <a:buChar char="»"/>
        <a:defRPr sz="26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05000" y="152400"/>
            <a:ext cx="5789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4400" b="1">
                <a:solidFill>
                  <a:schemeClr val="bg1"/>
                </a:solidFill>
                <a:latin typeface="楷体_GB2312" pitchFamily="49" charset="-122"/>
                <a:ea typeface="楷体_GB2312" pitchFamily="49" charset="-122"/>
              </a:rPr>
              <a:t>第一章 操作系统引论 </a:t>
            </a:r>
          </a:p>
        </p:txBody>
      </p:sp>
      <p:sp>
        <p:nvSpPr>
          <p:cNvPr id="4099" name="Text Box 3"/>
          <p:cNvSpPr txBox="1">
            <a:spLocks noChangeArrowheads="1"/>
          </p:cNvSpPr>
          <p:nvPr/>
        </p:nvSpPr>
        <p:spPr bwMode="auto">
          <a:xfrm>
            <a:off x="1828800" y="1506538"/>
            <a:ext cx="5235575" cy="375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50000"/>
              </a:lnSpc>
            </a:pPr>
            <a:r>
              <a:rPr lang="en-US" altLang="zh-CN" sz="3200" b="1">
                <a:ea typeface="楷体_GB2312" pitchFamily="49" charset="-122"/>
              </a:rPr>
              <a:t>1.1</a:t>
            </a:r>
            <a:r>
              <a:rPr lang="zh-CN" altLang="en-US" sz="3200" b="1">
                <a:ea typeface="楷体_GB2312" pitchFamily="49" charset="-122"/>
              </a:rPr>
              <a:t>　操作系统的目标和作用</a:t>
            </a:r>
          </a:p>
          <a:p>
            <a:pPr eaLnBrk="1" hangingPunct="1">
              <a:lnSpc>
                <a:spcPct val="150000"/>
              </a:lnSpc>
            </a:pPr>
            <a:r>
              <a:rPr lang="en-US" altLang="zh-CN" sz="3200" b="1">
                <a:ea typeface="楷体_GB2312" pitchFamily="49" charset="-122"/>
              </a:rPr>
              <a:t>1.2</a:t>
            </a:r>
            <a:r>
              <a:rPr lang="zh-CN" altLang="en-US" sz="3200" b="1">
                <a:ea typeface="楷体_GB2312" pitchFamily="49" charset="-122"/>
              </a:rPr>
              <a:t>　操作系统的发展过程 </a:t>
            </a:r>
          </a:p>
          <a:p>
            <a:pPr eaLnBrk="1" hangingPunct="1">
              <a:lnSpc>
                <a:spcPct val="150000"/>
              </a:lnSpc>
            </a:pPr>
            <a:r>
              <a:rPr lang="en-US" altLang="zh-CN" sz="3200" b="1">
                <a:ea typeface="楷体_GB2312" pitchFamily="49" charset="-122"/>
              </a:rPr>
              <a:t>1.3</a:t>
            </a:r>
            <a:r>
              <a:rPr lang="zh-CN" altLang="en-US" sz="3200" b="1">
                <a:ea typeface="楷体_GB2312" pitchFamily="49" charset="-122"/>
              </a:rPr>
              <a:t>　操作系统的基本特性</a:t>
            </a:r>
            <a:endParaRPr lang="zh-CN" altLang="en-US" sz="3200" b="1">
              <a:ea typeface="楷体_GB2312" pitchFamily="49" charset="-122"/>
              <a:hlinkClick r:id="rId2" action="ppaction://hlinksldjump"/>
            </a:endParaRPr>
          </a:p>
          <a:p>
            <a:pPr eaLnBrk="1" hangingPunct="1">
              <a:lnSpc>
                <a:spcPct val="150000"/>
              </a:lnSpc>
            </a:pPr>
            <a:r>
              <a:rPr lang="en-US" altLang="zh-CN" sz="3200" b="1">
                <a:ea typeface="楷体_GB2312" pitchFamily="49" charset="-122"/>
              </a:rPr>
              <a:t>1.4</a:t>
            </a:r>
            <a:r>
              <a:rPr lang="zh-CN" altLang="en-US" sz="3200" b="1">
                <a:ea typeface="楷体_GB2312" pitchFamily="49" charset="-122"/>
              </a:rPr>
              <a:t>　操作系统的主要功能</a:t>
            </a:r>
            <a:r>
              <a:rPr lang="zh-CN" altLang="en-US" sz="3200" b="1">
                <a:ea typeface="楷体_GB2312" pitchFamily="49" charset="-122"/>
                <a:hlinkClick r:id="rId2" action="ppaction://hlinksldjump"/>
              </a:rPr>
              <a:t> </a:t>
            </a:r>
            <a:endParaRPr lang="zh-CN" altLang="en-US" sz="3200" b="1">
              <a:ea typeface="楷体_GB2312" pitchFamily="49" charset="-122"/>
            </a:endParaRPr>
          </a:p>
          <a:p>
            <a:pPr eaLnBrk="1" hangingPunct="1">
              <a:lnSpc>
                <a:spcPct val="150000"/>
              </a:lnSpc>
            </a:pPr>
            <a:r>
              <a:rPr lang="en-US" altLang="zh-CN" sz="3200" b="1">
                <a:ea typeface="楷体_GB2312" pitchFamily="49" charset="-122"/>
              </a:rPr>
              <a:t>1.5    OS</a:t>
            </a:r>
            <a:r>
              <a:rPr lang="zh-CN" altLang="en-US" sz="3200" b="1">
                <a:ea typeface="楷体_GB2312" pitchFamily="49" charset="-122"/>
              </a:rPr>
              <a:t>结构设计</a:t>
            </a:r>
            <a:endParaRPr lang="en-US" altLang="zh-CN" sz="3200" b="1">
              <a:ea typeface="楷体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ChangeArrowheads="1"/>
          </p:cNvSpPr>
          <p:nvPr>
            <p:ph type="title"/>
          </p:nvPr>
        </p:nvSpPr>
        <p:spPr/>
        <p:txBody>
          <a:bodyPr/>
          <a:lstStyle/>
          <a:p>
            <a:r>
              <a:rPr lang="en-US" altLang="zh-CN"/>
              <a:t>1.1</a:t>
            </a:r>
            <a:r>
              <a:rPr lang="zh-CN" altLang="en-US"/>
              <a:t>　操作系统的目标和作用</a:t>
            </a:r>
          </a:p>
        </p:txBody>
      </p:sp>
      <p:sp>
        <p:nvSpPr>
          <p:cNvPr id="21507" name="Rectangle 3"/>
          <p:cNvSpPr>
            <a:spLocks noChangeArrowheads="1"/>
          </p:cNvSpPr>
          <p:nvPr>
            <p:ph type="body" idx="1"/>
          </p:nvPr>
        </p:nvSpPr>
        <p:spPr/>
        <p:txBody>
          <a:bodyPr/>
          <a:lstStyle/>
          <a:p>
            <a:pPr>
              <a:lnSpc>
                <a:spcPct val="105000"/>
              </a:lnSpc>
              <a:buFont typeface="Wingdings" panose="05000000000000000000" pitchFamily="2" charset="2"/>
              <a:buNone/>
            </a:pPr>
            <a:r>
              <a:rPr lang="en-US" altLang="zh-CN"/>
              <a:t>1.1.3</a:t>
            </a:r>
            <a:r>
              <a:rPr lang="zh-CN" altLang="en-US">
                <a:solidFill>
                  <a:schemeClr val="tx1"/>
                </a:solidFill>
              </a:rPr>
              <a:t>　</a:t>
            </a:r>
            <a:r>
              <a:rPr lang="zh-CN" altLang="en-US"/>
              <a:t>推动操作系统发展的主要动力</a:t>
            </a:r>
          </a:p>
          <a:p>
            <a:pPr>
              <a:lnSpc>
                <a:spcPct val="105000"/>
              </a:lnSpc>
              <a:buFont typeface="Wingdings" panose="05000000000000000000" pitchFamily="2" charset="2"/>
              <a:buNone/>
            </a:pPr>
            <a:r>
              <a:rPr lang="zh-CN" altLang="en-US">
                <a:solidFill>
                  <a:schemeClr val="tx1"/>
                </a:solidFill>
              </a:rPr>
              <a:t>           </a:t>
            </a:r>
            <a:r>
              <a:rPr lang="en-US" altLang="zh-CN" sz="3000">
                <a:solidFill>
                  <a:schemeClr val="tx1"/>
                </a:solidFill>
              </a:rPr>
              <a:t>1</a:t>
            </a:r>
            <a:r>
              <a:rPr lang="zh-CN" altLang="en-US" sz="3000">
                <a:solidFill>
                  <a:schemeClr val="tx1"/>
                </a:solidFill>
              </a:rPr>
              <a:t>．不断提高计算机资源的利用率(</a:t>
            </a:r>
            <a:r>
              <a:rPr lang="zh-CN" altLang="en-US" sz="3000">
                <a:solidFill>
                  <a:srgbClr val="990033"/>
                </a:solidFill>
                <a:latin typeface="楷体_GB2312" pitchFamily="49" charset="-122"/>
              </a:rPr>
              <a:t>如批处理系统的出现</a:t>
            </a:r>
            <a:r>
              <a:rPr lang="zh-CN" altLang="en-US" sz="3000">
                <a:solidFill>
                  <a:schemeClr val="tx1"/>
                </a:solidFill>
              </a:rPr>
              <a:t>)</a:t>
            </a:r>
          </a:p>
          <a:p>
            <a:pPr>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2</a:t>
            </a:r>
            <a:r>
              <a:rPr lang="zh-CN" altLang="en-US" sz="3000">
                <a:solidFill>
                  <a:schemeClr val="tx1"/>
                </a:solidFill>
              </a:rPr>
              <a:t>．方便用户(</a:t>
            </a:r>
            <a:r>
              <a:rPr lang="zh-CN" altLang="en-US" sz="3000">
                <a:solidFill>
                  <a:srgbClr val="990033"/>
                </a:solidFill>
                <a:latin typeface="楷体_GB2312" pitchFamily="49" charset="-122"/>
              </a:rPr>
              <a:t>如分时交互式系统的出现</a:t>
            </a:r>
            <a:r>
              <a:rPr lang="zh-CN" altLang="en-US" sz="3000">
                <a:solidFill>
                  <a:schemeClr val="tx1"/>
                </a:solidFill>
              </a:rPr>
              <a:t>)</a:t>
            </a:r>
          </a:p>
          <a:p>
            <a:pPr>
              <a:lnSpc>
                <a:spcPct val="105000"/>
              </a:lnSpc>
              <a:buFont typeface="Wingdings" panose="05000000000000000000" pitchFamily="2" charset="2"/>
              <a:buNone/>
            </a:pPr>
            <a:r>
              <a:rPr lang="en-US" altLang="zh-CN" sz="3000">
                <a:solidFill>
                  <a:schemeClr val="tx1"/>
                </a:solidFill>
              </a:rPr>
              <a:t>            3</a:t>
            </a:r>
            <a:r>
              <a:rPr lang="zh-CN" altLang="en-US" sz="3000">
                <a:solidFill>
                  <a:schemeClr val="tx1"/>
                </a:solidFill>
              </a:rPr>
              <a:t>．器件的不断更新换代(</a:t>
            </a:r>
            <a:r>
              <a:rPr lang="en-US" altLang="zh-CN" sz="3000">
                <a:solidFill>
                  <a:srgbClr val="990033"/>
                </a:solidFill>
                <a:latin typeface="楷体_GB2312" pitchFamily="49" charset="-122"/>
              </a:rPr>
              <a:t>8</a:t>
            </a:r>
            <a:r>
              <a:rPr lang="zh-CN" altLang="en-US" sz="3000">
                <a:solidFill>
                  <a:srgbClr val="990033"/>
                </a:solidFill>
                <a:latin typeface="楷体_GB2312" pitchFamily="49" charset="-122"/>
              </a:rPr>
              <a:t>位－</a:t>
            </a:r>
            <a:r>
              <a:rPr lang="en-US" altLang="zh-CN" sz="3000">
                <a:solidFill>
                  <a:srgbClr val="990033"/>
                </a:solidFill>
                <a:latin typeface="楷体_GB2312" pitchFamily="49" charset="-122"/>
              </a:rPr>
              <a:t>16</a:t>
            </a:r>
            <a:r>
              <a:rPr lang="zh-CN" altLang="en-US" sz="3000">
                <a:solidFill>
                  <a:srgbClr val="990033"/>
                </a:solidFill>
                <a:latin typeface="楷体_GB2312" pitchFamily="49" charset="-122"/>
              </a:rPr>
              <a:t>－</a:t>
            </a:r>
            <a:r>
              <a:rPr lang="en-US" altLang="zh-CN" sz="3000">
                <a:solidFill>
                  <a:srgbClr val="990033"/>
                </a:solidFill>
                <a:latin typeface="楷体_GB2312" pitchFamily="49" charset="-122"/>
              </a:rPr>
              <a:t>32</a:t>
            </a:r>
            <a:r>
              <a:rPr lang="zh-CN" altLang="en-US" sz="3000">
                <a:solidFill>
                  <a:srgbClr val="990033"/>
                </a:solidFill>
                <a:latin typeface="楷体_GB2312" pitchFamily="49" charset="-122"/>
              </a:rPr>
              <a:t>－</a:t>
            </a:r>
            <a:r>
              <a:rPr lang="en-US" altLang="zh-CN" sz="3000">
                <a:solidFill>
                  <a:srgbClr val="990033"/>
                </a:solidFill>
                <a:latin typeface="楷体_GB2312" pitchFamily="49" charset="-122"/>
              </a:rPr>
              <a:t>64</a:t>
            </a:r>
            <a:r>
              <a:rPr lang="zh-CN" altLang="en-US" sz="3000">
                <a:solidFill>
                  <a:srgbClr val="990033"/>
                </a:solidFill>
                <a:latin typeface="楷体_GB2312" pitchFamily="49" charset="-122"/>
              </a:rPr>
              <a:t>－</a:t>
            </a:r>
            <a:r>
              <a:rPr lang="zh-CN" altLang="en-US" sz="3000">
                <a:solidFill>
                  <a:srgbClr val="990033"/>
                </a:solidFill>
              </a:rPr>
              <a:t>…</a:t>
            </a:r>
            <a:r>
              <a:rPr lang="zh-CN" altLang="en-US" sz="3000">
                <a:solidFill>
                  <a:schemeClr val="tx1"/>
                </a:solidFill>
              </a:rPr>
              <a:t>)</a:t>
            </a:r>
          </a:p>
          <a:p>
            <a:pPr>
              <a:lnSpc>
                <a:spcPct val="105000"/>
              </a:lnSpc>
              <a:buFont typeface="Wingdings" panose="05000000000000000000" pitchFamily="2" charset="2"/>
              <a:buNone/>
            </a:pPr>
            <a:r>
              <a:rPr lang="en-US" altLang="zh-CN" sz="3000">
                <a:solidFill>
                  <a:schemeClr val="tx1"/>
                </a:solidFill>
              </a:rPr>
              <a:t>            4</a:t>
            </a:r>
            <a:r>
              <a:rPr lang="zh-CN" altLang="en-US" sz="3000">
                <a:solidFill>
                  <a:schemeClr val="tx1"/>
                </a:solidFill>
              </a:rPr>
              <a:t>．计算机体系结构的不断发展</a:t>
            </a:r>
            <a:r>
              <a:rPr lang="en-US" altLang="zh-CN" sz="3000">
                <a:solidFill>
                  <a:schemeClr val="tx1"/>
                </a:solidFill>
              </a:rPr>
              <a:t>(</a:t>
            </a:r>
            <a:r>
              <a:rPr lang="zh-CN" altLang="en-US" sz="3000">
                <a:solidFill>
                  <a:srgbClr val="990033"/>
                </a:solidFill>
              </a:rPr>
              <a:t>单处理机系统、多处理机系统、分布式系统、计算机网络</a:t>
            </a:r>
            <a:r>
              <a:rPr lang="en-US" altLang="zh-CN" sz="3000">
                <a:solidFill>
                  <a:schemeClr val="tx1"/>
                </a:solidFill>
              </a:rPr>
              <a:t>)</a:t>
            </a:r>
          </a:p>
          <a:p>
            <a:pPr>
              <a:lnSpc>
                <a:spcPct val="105000"/>
              </a:lnSpc>
              <a:buFont typeface="Wingdings" panose="05000000000000000000" pitchFamily="2" charset="2"/>
              <a:buNone/>
            </a:pPr>
            <a:endParaRPr lang="en-US" altLang="zh-CN" sz="3000">
              <a:solidFill>
                <a:schemeClr val="tx1"/>
              </a:solidFill>
            </a:endParaRPr>
          </a:p>
          <a:p>
            <a:pPr>
              <a:lnSpc>
                <a:spcPct val="105000"/>
              </a:lnSpc>
              <a:buFont typeface="Wingdings" panose="05000000000000000000" pitchFamily="2" charset="2"/>
              <a:buNone/>
            </a:pPr>
            <a:r>
              <a:rPr lang="zh-CN" altLang="en-US" sz="3000"/>
              <a:t>            </a:t>
            </a:r>
            <a:r>
              <a:rPr lang="zh-CN" altLang="en-US" sz="3000">
                <a:solidFill>
                  <a:srgbClr val="FF0000"/>
                </a:solidFill>
              </a:rPr>
              <a:t>用户的需求是推动</a:t>
            </a:r>
            <a:r>
              <a:rPr lang="en-US" altLang="zh-CN" sz="3000">
                <a:solidFill>
                  <a:srgbClr val="FF0000"/>
                </a:solidFill>
              </a:rPr>
              <a:t>OS</a:t>
            </a:r>
            <a:r>
              <a:rPr lang="zh-CN" altLang="en-US" sz="3000">
                <a:solidFill>
                  <a:srgbClr val="FF0000"/>
                </a:solidFill>
              </a:rPr>
              <a:t>发展的根本动力！</a:t>
            </a:r>
            <a:r>
              <a:rPr lang="zh-CN" altLang="en-US" sz="30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stCondLst>
                                            <p:cond delay="0"/>
                                          </p:stCondLst>
                                        </p:cTn>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stCondLst>
                                            <p:cond delay="0"/>
                                          </p:stCondLst>
                                        </p:cTn>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stCondLst>
                                            <p:cond delay="0"/>
                                          </p:stCondLst>
                                        </p:cTn>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500">
                                          <p:stCondLst>
                                            <p:cond delay="0"/>
                                          </p:stCondLst>
                                        </p:cTn>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500">
                                          <p:stCondLst>
                                            <p:cond delay="0"/>
                                          </p:stCondLst>
                                        </p:cTn>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fade">
                                      <p:cBhvr>
                                        <p:cTn id="32" dur="500">
                                          <p:stCondLst>
                                            <p:cond delay="0"/>
                                          </p:stCondLst>
                                        </p:cTn>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ChangeArrowheads="1"/>
          </p:cNvSpPr>
          <p:nvPr>
            <p:ph type="title"/>
          </p:nvPr>
        </p:nvSpPr>
        <p:spPr/>
        <p:txBody>
          <a:bodyPr/>
          <a:lstStyle/>
          <a:p>
            <a:r>
              <a:rPr lang="en-US" altLang="zh-CN"/>
              <a:t>1.2</a:t>
            </a:r>
            <a:r>
              <a:rPr lang="zh-CN" altLang="en-US"/>
              <a:t>　操作系统的发展过程 </a:t>
            </a:r>
          </a:p>
        </p:txBody>
      </p:sp>
      <p:sp>
        <p:nvSpPr>
          <p:cNvPr id="23555" name="Rectangle 3"/>
          <p:cNvSpPr>
            <a:spLocks noChangeArrowheads="1"/>
          </p:cNvSpPr>
          <p:nvPr>
            <p:ph type="body" idx="1"/>
          </p:nvPr>
        </p:nvSpPr>
        <p:spPr/>
        <p:txBody>
          <a:bodyPr/>
          <a:lstStyle/>
          <a:p>
            <a:pPr marL="647700" indent="-647700">
              <a:buFont typeface="Wingdings" panose="05000000000000000000" pitchFamily="2" charset="2"/>
              <a:buAutoNum type="arabicPeriod"/>
            </a:pPr>
            <a:r>
              <a:rPr lang="zh-CN" altLang="en-US"/>
              <a:t>无操作系统</a:t>
            </a:r>
          </a:p>
          <a:p>
            <a:pPr marL="647700" indent="-647700">
              <a:buFont typeface="楷体_GB2312" pitchFamily="49" charset="-122"/>
              <a:buAutoNum type="arabicPeriod"/>
            </a:pPr>
            <a:r>
              <a:rPr lang="zh-CN" altLang="en-US"/>
              <a:t>单道</a:t>
            </a:r>
            <a:r>
              <a:rPr lang="en-US" altLang="zh-CN"/>
              <a:t>(</a:t>
            </a:r>
            <a:r>
              <a:rPr lang="zh-CN" altLang="en-US"/>
              <a:t>简单</a:t>
            </a:r>
            <a:r>
              <a:rPr lang="en-US" altLang="zh-CN"/>
              <a:t>)</a:t>
            </a:r>
            <a:r>
              <a:rPr lang="zh-CN" altLang="en-US"/>
              <a:t>批处理系统</a:t>
            </a:r>
          </a:p>
          <a:p>
            <a:pPr marL="647700" indent="-647700">
              <a:buFont typeface="楷体_GB2312" pitchFamily="49" charset="-122"/>
              <a:buAutoNum type="arabicPeriod"/>
            </a:pPr>
            <a:r>
              <a:rPr lang="zh-CN" altLang="en-US" u="sng"/>
              <a:t>多道批处理系统</a:t>
            </a:r>
            <a:r>
              <a:rPr lang="en-US" altLang="zh-CN"/>
              <a:t>(</a:t>
            </a:r>
            <a:r>
              <a:rPr lang="zh-CN" altLang="en-US"/>
              <a:t>真正的</a:t>
            </a:r>
            <a:r>
              <a:rPr lang="en-US" altLang="zh-CN"/>
              <a:t>OS)</a:t>
            </a:r>
          </a:p>
          <a:p>
            <a:pPr marL="647700" indent="-647700">
              <a:buFont typeface="楷体_GB2312" pitchFamily="49" charset="-122"/>
              <a:buAutoNum type="arabicPeriod"/>
            </a:pPr>
            <a:r>
              <a:rPr lang="zh-CN" altLang="en-US" u="sng"/>
              <a:t>分时操作系统</a:t>
            </a:r>
          </a:p>
          <a:p>
            <a:pPr marL="647700" indent="-647700">
              <a:buFont typeface="楷体_GB2312" pitchFamily="49" charset="-122"/>
              <a:buAutoNum type="arabicPeriod"/>
            </a:pPr>
            <a:r>
              <a:rPr lang="zh-CN" altLang="en-US" u="sng"/>
              <a:t>实时操作系统</a:t>
            </a:r>
          </a:p>
        </p:txBody>
      </p:sp>
      <p:sp>
        <p:nvSpPr>
          <p:cNvPr id="23556" name="Text Box 4"/>
          <p:cNvSpPr txBox="1">
            <a:spLocks noChangeArrowheads="1"/>
          </p:cNvSpPr>
          <p:nvPr/>
        </p:nvSpPr>
        <p:spPr bwMode="auto">
          <a:xfrm>
            <a:off x="1511300" y="5105400"/>
            <a:ext cx="5041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2800" b="1">
                <a:solidFill>
                  <a:srgbClr val="FF0000"/>
                </a:solidFill>
                <a:ea typeface="宋体" panose="02010600030101010101" pitchFamily="2" charset="-122"/>
              </a:rPr>
              <a:t>3、4、5是三种基本的操作系统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fade">
                                      <p:cBhvr>
                                        <p:cTn id="12" dur="500">
                                          <p:stCondLst>
                                            <p:cond delay="0"/>
                                          </p:stCondLst>
                                        </p:cTn>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fade">
                                      <p:cBhvr>
                                        <p:cTn id="17" dur="500">
                                          <p:stCondLst>
                                            <p:cond delay="0"/>
                                          </p:stCondLst>
                                        </p:cTn>
                                        <p:tgtEl>
                                          <p:spTgt spid="2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3555">
                                            <p:txEl>
                                              <p:pRg st="2" end="2"/>
                                            </p:txEl>
                                          </p:spTgt>
                                        </p:tgtEl>
                                        <p:attrNameLst>
                                          <p:attrName>style.visibility</p:attrName>
                                        </p:attrNameLst>
                                      </p:cBhvr>
                                      <p:to>
                                        <p:strVal val="visible"/>
                                      </p:to>
                                    </p:set>
                                    <p:animEffect transition="in" filter="fade">
                                      <p:cBhvr>
                                        <p:cTn id="22" dur="500">
                                          <p:stCondLst>
                                            <p:cond delay="0"/>
                                          </p:stCondLst>
                                        </p:cTn>
                                        <p:tgtEl>
                                          <p:spTgt spid="235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3555">
                                            <p:txEl>
                                              <p:pRg st="3" end="3"/>
                                            </p:txEl>
                                          </p:spTgt>
                                        </p:tgtEl>
                                        <p:attrNameLst>
                                          <p:attrName>style.visibility</p:attrName>
                                        </p:attrNameLst>
                                      </p:cBhvr>
                                      <p:to>
                                        <p:strVal val="visible"/>
                                      </p:to>
                                    </p:set>
                                    <p:animEffect transition="in" filter="fade">
                                      <p:cBhvr>
                                        <p:cTn id="27" dur="500">
                                          <p:stCondLst>
                                            <p:cond delay="0"/>
                                          </p:stCondLst>
                                        </p:cTn>
                                        <p:tgtEl>
                                          <p:spTgt spid="235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3555">
                                            <p:txEl>
                                              <p:pRg st="4" end="4"/>
                                            </p:txEl>
                                          </p:spTgt>
                                        </p:tgtEl>
                                        <p:attrNameLst>
                                          <p:attrName>style.visibility</p:attrName>
                                        </p:attrNameLst>
                                      </p:cBhvr>
                                      <p:to>
                                        <p:strVal val="visible"/>
                                      </p:to>
                                    </p:set>
                                    <p:animEffect transition="in" filter="fade">
                                      <p:cBhvr>
                                        <p:cTn id="32" dur="500">
                                          <p:stCondLst>
                                            <p:cond delay="0"/>
                                          </p:stCondLst>
                                        </p:cTn>
                                        <p:tgtEl>
                                          <p:spTgt spid="2355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3556"/>
                                        </p:tgtEl>
                                        <p:attrNameLst>
                                          <p:attrName>style.visibility</p:attrName>
                                        </p:attrNameLst>
                                      </p:cBhvr>
                                      <p:to>
                                        <p:strVal val="visible"/>
                                      </p:to>
                                    </p:set>
                                    <p:animEffect transition="in" filter="checkerboard(across)">
                                      <p:cBhvr>
                                        <p:cTn id="37"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build="p" autoUpdateAnimBg="0"/>
      <p:bldP spid="23556"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ChangeArrowheads="1"/>
          </p:cNvSpPr>
          <p:nvPr>
            <p:ph type="title"/>
          </p:nvPr>
        </p:nvSpPr>
        <p:spPr/>
        <p:txBody>
          <a:bodyPr/>
          <a:lstStyle/>
          <a:p>
            <a:r>
              <a:rPr lang="en-US" altLang="zh-CN"/>
              <a:t>1.2</a:t>
            </a:r>
            <a:r>
              <a:rPr lang="zh-CN" altLang="en-US"/>
              <a:t>　操作系统的发展过程 </a:t>
            </a:r>
          </a:p>
        </p:txBody>
      </p:sp>
      <p:sp>
        <p:nvSpPr>
          <p:cNvPr id="25603" name="Rectangle 3"/>
          <p:cNvSpPr>
            <a:spLocks noChangeArrowheads="1"/>
          </p:cNvSpPr>
          <p:nvPr>
            <p:ph type="body" sz="half" idx="1"/>
          </p:nvPr>
        </p:nvSpPr>
        <p:spPr>
          <a:xfrm>
            <a:off x="76200" y="914400"/>
            <a:ext cx="8915400" cy="3786188"/>
          </a:xfrm>
        </p:spPr>
        <p:txBody>
          <a:bodyPr/>
          <a:lstStyle/>
          <a:p>
            <a:pPr>
              <a:buFont typeface="Wingdings" panose="05000000000000000000" pitchFamily="2" charset="2"/>
              <a:buNone/>
            </a:pPr>
            <a:r>
              <a:rPr lang="en-US" altLang="zh-CN"/>
              <a:t>1.2.1</a:t>
            </a:r>
            <a:r>
              <a:rPr lang="zh-CN" altLang="en-US"/>
              <a:t>　无操作系统的计算机系统</a:t>
            </a:r>
          </a:p>
          <a:p>
            <a:pPr>
              <a:buFont typeface="Wingdings" panose="05000000000000000000" pitchFamily="2" charset="2"/>
              <a:buNone/>
            </a:pPr>
            <a:r>
              <a:rPr lang="zh-CN" altLang="en-US">
                <a:solidFill>
                  <a:schemeClr val="tx1"/>
                </a:solidFill>
              </a:rPr>
              <a:t>　　</a:t>
            </a:r>
            <a:r>
              <a:rPr lang="en-US" altLang="zh-CN" sz="3000"/>
              <a:t>1</a:t>
            </a:r>
            <a:r>
              <a:rPr lang="zh-CN" altLang="en-US" sz="3000"/>
              <a:t>．人工操作方式</a:t>
            </a:r>
          </a:p>
          <a:p>
            <a:pPr>
              <a:buFont typeface="Wingdings" panose="05000000000000000000" pitchFamily="2" charset="2"/>
              <a:buNone/>
            </a:pPr>
            <a:r>
              <a:rPr lang="zh-CN" altLang="en-US" sz="3100"/>
              <a:t>           </a:t>
            </a:r>
            <a:r>
              <a:rPr lang="zh-CN" altLang="en-US" sz="3000">
                <a:solidFill>
                  <a:schemeClr val="tx1"/>
                </a:solidFill>
              </a:rPr>
              <a:t>从</a:t>
            </a:r>
            <a:r>
              <a:rPr lang="en-US" altLang="zh-CN" sz="3000">
                <a:solidFill>
                  <a:schemeClr val="tx1"/>
                </a:solidFill>
              </a:rPr>
              <a:t>1945</a:t>
            </a:r>
            <a:r>
              <a:rPr lang="zh-CN" altLang="en-US" sz="3000">
                <a:solidFill>
                  <a:schemeClr val="tx1"/>
                </a:solidFill>
              </a:rPr>
              <a:t>年</a:t>
            </a:r>
            <a:r>
              <a:rPr lang="en-US" altLang="zh-CN" sz="3000">
                <a:solidFill>
                  <a:schemeClr val="tx1"/>
                </a:solidFill>
              </a:rPr>
              <a:t>-20</a:t>
            </a:r>
            <a:r>
              <a:rPr lang="zh-CN" altLang="en-US" sz="3000">
                <a:solidFill>
                  <a:schemeClr val="tx1"/>
                </a:solidFill>
              </a:rPr>
              <a:t>世纪</a:t>
            </a:r>
            <a:r>
              <a:rPr lang="en-US" altLang="zh-CN" sz="3000">
                <a:solidFill>
                  <a:schemeClr val="tx1"/>
                </a:solidFill>
              </a:rPr>
              <a:t>50</a:t>
            </a:r>
            <a:r>
              <a:rPr lang="zh-CN" altLang="en-US" sz="3000">
                <a:solidFill>
                  <a:schemeClr val="tx1"/>
                </a:solidFill>
              </a:rPr>
              <a:t>年代中期，无</a:t>
            </a:r>
            <a:r>
              <a:rPr lang="en-US" altLang="zh-CN" sz="3000">
                <a:solidFill>
                  <a:schemeClr val="tx1"/>
                </a:solidFill>
              </a:rPr>
              <a:t>OS</a:t>
            </a:r>
            <a:r>
              <a:rPr lang="zh-CN" altLang="en-US" sz="3000">
                <a:solidFill>
                  <a:schemeClr val="tx1"/>
                </a:solidFill>
              </a:rPr>
              <a:t>。</a:t>
            </a:r>
          </a:p>
        </p:txBody>
      </p:sp>
      <p:graphicFrame>
        <p:nvGraphicFramePr>
          <p:cNvPr id="25604" name="Object 4"/>
          <p:cNvGraphicFramePr>
            <a:graphicFrameLocks noChangeAspect="1"/>
          </p:cNvGraphicFramePr>
          <p:nvPr>
            <p:ph sz="half" idx="2"/>
          </p:nvPr>
        </p:nvGraphicFramePr>
        <p:xfrm>
          <a:off x="466725" y="3165475"/>
          <a:ext cx="8448675" cy="2098675"/>
        </p:xfrm>
        <a:graphic>
          <a:graphicData uri="http://schemas.openxmlformats.org/presentationml/2006/ole">
            <mc:AlternateContent xmlns:mc="http://schemas.openxmlformats.org/markup-compatibility/2006">
              <mc:Choice xmlns:v="urn:schemas-microsoft-com:vml" Requires="v">
                <p:oleObj spid="_x0000_s25611" r:id="rId3" imgW="4557600" imgH="1323000" progId="ABCFlow">
                  <p:embed/>
                </p:oleObj>
              </mc:Choice>
              <mc:Fallback>
                <p:oleObj r:id="rId3" imgW="4557600" imgH="1323000" progId="ABCFlo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4630" b="14815"/>
                      <a:stretch>
                        <a:fillRect/>
                      </a:stretch>
                    </p:blipFill>
                    <p:spPr bwMode="auto">
                      <a:xfrm>
                        <a:off x="466725" y="3165475"/>
                        <a:ext cx="84486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Rectangle 12"/>
          <p:cNvSpPr>
            <a:spLocks noChangeArrowheads="1"/>
          </p:cNvSpPr>
          <p:nvPr/>
        </p:nvSpPr>
        <p:spPr bwMode="auto">
          <a:xfrm>
            <a:off x="3124200" y="5486400"/>
            <a:ext cx="2740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buSzPct val="100000"/>
              <a:buFont typeface="Arial" panose="020B0604020202020204" pitchFamily="34" charset="0"/>
              <a:buNone/>
            </a:pPr>
            <a:r>
              <a:rPr lang="zh-CN" altLang="en-US" sz="2000" b="1">
                <a:latin typeface="Times New Roman" panose="02020603050405020304" pitchFamily="18" charset="0"/>
                <a:ea typeface="宋体" panose="02010600030101010101" pitchFamily="2" charset="-122"/>
              </a:rPr>
              <a:t>手工操作计算机示意图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fade">
                                      <p:cBhvr>
                                        <p:cTn id="12" dur="500">
                                          <p:stCondLst>
                                            <p:cond delay="0"/>
                                          </p:stCondLst>
                                        </p:cTn>
                                        <p:tgtEl>
                                          <p:spTgt spid="256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5603">
                                            <p:txEl>
                                              <p:pRg st="1" end="1"/>
                                            </p:txEl>
                                          </p:spTgt>
                                        </p:tgtEl>
                                        <p:attrNameLst>
                                          <p:attrName>style.visibility</p:attrName>
                                        </p:attrNameLst>
                                      </p:cBhvr>
                                      <p:to>
                                        <p:strVal val="visible"/>
                                      </p:to>
                                    </p:set>
                                    <p:animEffect transition="in" filter="fade">
                                      <p:cBhvr>
                                        <p:cTn id="17" dur="500">
                                          <p:stCondLst>
                                            <p:cond delay="0"/>
                                          </p:stCondLst>
                                        </p:cTn>
                                        <p:tgtEl>
                                          <p:spTgt spid="256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5603">
                                            <p:txEl>
                                              <p:pRg st="2" end="2"/>
                                            </p:txEl>
                                          </p:spTgt>
                                        </p:tgtEl>
                                        <p:attrNameLst>
                                          <p:attrName>style.visibility</p:attrName>
                                        </p:attrNameLst>
                                      </p:cBhvr>
                                      <p:to>
                                        <p:strVal val="visible"/>
                                      </p:to>
                                    </p:set>
                                    <p:animEffect transition="in" filter="fade">
                                      <p:cBhvr>
                                        <p:cTn id="22" dur="500">
                                          <p:stCondLst>
                                            <p:cond delay="0"/>
                                          </p:stCondLst>
                                        </p:cTn>
                                        <p:tgtEl>
                                          <p:spTgt spid="256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604"/>
                                        </p:tgtEl>
                                        <p:attrNameLst>
                                          <p:attrName>style.visibility</p:attrName>
                                        </p:attrNameLst>
                                      </p:cBhvr>
                                      <p:to>
                                        <p:strVal val="visible"/>
                                      </p:to>
                                    </p:set>
                                    <p:animEffect transition="in" filter="wipe(left)">
                                      <p:cBhvr>
                                        <p:cTn id="27" dur="500"/>
                                        <p:tgtEl>
                                          <p:spTgt spid="256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605"/>
                                        </p:tgtEl>
                                        <p:attrNameLst>
                                          <p:attrName>style.visibility</p:attrName>
                                        </p:attrNameLst>
                                      </p:cBhvr>
                                      <p:to>
                                        <p:strVal val="visible"/>
                                      </p:to>
                                    </p:set>
                                    <p:animEffect transition="in" filter="dissolve">
                                      <p:cBhvr>
                                        <p:cTn id="3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p:bldP spid="2560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ChangeArrowheads="1"/>
          </p:cNvSpPr>
          <p:nvPr>
            <p:ph type="title"/>
          </p:nvPr>
        </p:nvSpPr>
        <p:spPr/>
        <p:txBody>
          <a:bodyPr/>
          <a:lstStyle/>
          <a:p>
            <a:r>
              <a:rPr lang="en-US" altLang="zh-CN"/>
              <a:t>1.2</a:t>
            </a:r>
            <a:r>
              <a:rPr lang="zh-CN" altLang="en-US"/>
              <a:t>　操作系统的发展过程 </a:t>
            </a:r>
          </a:p>
        </p:txBody>
      </p:sp>
      <p:sp>
        <p:nvSpPr>
          <p:cNvPr id="26627" name="Rectangle 3"/>
          <p:cNvSpPr>
            <a:spLocks noChangeArrowheads="1"/>
          </p:cNvSpPr>
          <p:nvPr>
            <p:ph type="body" sz="half" idx="1"/>
          </p:nvPr>
        </p:nvSpPr>
        <p:spPr>
          <a:xfrm>
            <a:off x="228600" y="1228725"/>
            <a:ext cx="8686800" cy="5324475"/>
          </a:xfrm>
        </p:spPr>
        <p:txBody>
          <a:bodyPr/>
          <a:lstStyle/>
          <a:p>
            <a:pPr>
              <a:buFont typeface="Wingdings" panose="05000000000000000000" pitchFamily="2" charset="2"/>
              <a:buNone/>
            </a:pPr>
            <a:r>
              <a:rPr lang="en-US" altLang="zh-CN" sz="3000"/>
              <a:t>1.2.1</a:t>
            </a:r>
            <a:r>
              <a:rPr lang="zh-CN" altLang="en-US" sz="3000"/>
              <a:t>　无操作系统的计算机系统</a:t>
            </a:r>
          </a:p>
          <a:p>
            <a:pPr>
              <a:buFont typeface="Wingdings" panose="05000000000000000000" pitchFamily="2" charset="2"/>
              <a:buNone/>
            </a:pPr>
            <a:r>
              <a:rPr lang="zh-CN" altLang="en-US">
                <a:solidFill>
                  <a:schemeClr val="tx1"/>
                </a:solidFill>
              </a:rPr>
              <a:t>　　</a:t>
            </a:r>
            <a:r>
              <a:rPr lang="en-US" altLang="zh-CN" sz="3000"/>
              <a:t>1</a:t>
            </a:r>
            <a:r>
              <a:rPr lang="zh-CN" altLang="en-US" sz="3000"/>
              <a:t>．人工操作方式</a:t>
            </a:r>
          </a:p>
          <a:p>
            <a:pPr>
              <a:buFont typeface="Wingdings" panose="05000000000000000000" pitchFamily="2" charset="2"/>
              <a:buNone/>
            </a:pPr>
            <a:r>
              <a:rPr lang="zh-CN" altLang="en-US" sz="3100"/>
              <a:t>      </a:t>
            </a:r>
            <a:r>
              <a:rPr lang="zh-CN" altLang="en-US" sz="2400">
                <a:solidFill>
                  <a:srgbClr val="FF0000"/>
                </a:solidFill>
                <a:latin typeface="楷体_GB2312" pitchFamily="49" charset="-122"/>
              </a:rPr>
              <a:t>工作流程</a:t>
            </a:r>
            <a:r>
              <a:rPr lang="zh-CN" altLang="en-US" sz="2400">
                <a:latin typeface="楷体_GB2312" pitchFamily="49" charset="-122"/>
              </a:rPr>
              <a:t>：</a:t>
            </a:r>
          </a:p>
          <a:p>
            <a:pPr lvl="1" algn="just">
              <a:lnSpc>
                <a:spcPct val="140000"/>
              </a:lnSpc>
              <a:buFont typeface="Wingdings" panose="05000000000000000000" pitchFamily="2" charset="2"/>
              <a:buNone/>
            </a:pPr>
            <a:r>
              <a:rPr lang="zh-CN" altLang="en-US" sz="2400">
                <a:latin typeface="楷体_GB2312" pitchFamily="49" charset="-122"/>
              </a:rPr>
              <a:t>（</a:t>
            </a:r>
            <a:r>
              <a:rPr lang="en-US" altLang="zh-CN" sz="2400">
                <a:latin typeface="楷体_GB2312" pitchFamily="49" charset="-122"/>
              </a:rPr>
              <a:t>1</a:t>
            </a:r>
            <a:r>
              <a:rPr lang="zh-CN" altLang="en-US" sz="2400">
                <a:latin typeface="楷体_GB2312" pitchFamily="49" charset="-122"/>
              </a:rPr>
              <a:t>）由程序员事先穿孔（对应程序和数据）</a:t>
            </a:r>
          </a:p>
          <a:p>
            <a:pPr lvl="1" algn="just">
              <a:lnSpc>
                <a:spcPct val="140000"/>
              </a:lnSpc>
              <a:buFont typeface="Wingdings" panose="05000000000000000000" pitchFamily="2" charset="2"/>
              <a:buNone/>
            </a:pPr>
            <a:r>
              <a:rPr lang="zh-CN" altLang="en-US" sz="2400">
                <a:latin typeface="楷体_GB2312" pitchFamily="49" charset="-122"/>
              </a:rPr>
              <a:t>（</a:t>
            </a:r>
            <a:r>
              <a:rPr lang="en-US" altLang="zh-CN" sz="2400">
                <a:latin typeface="楷体_GB2312" pitchFamily="49" charset="-122"/>
              </a:rPr>
              <a:t>2</a:t>
            </a:r>
            <a:r>
              <a:rPr lang="zh-CN" altLang="en-US" sz="2400">
                <a:latin typeface="楷体_GB2312" pitchFamily="49" charset="-122"/>
              </a:rPr>
              <a:t>）将穿孔的纸带（卡片）装入纸带（卡片</a:t>
            </a:r>
            <a:r>
              <a:rPr lang="en-US" altLang="zh-CN" sz="2400">
                <a:latin typeface="楷体_GB2312" pitchFamily="49" charset="-122"/>
              </a:rPr>
              <a:t>)</a:t>
            </a:r>
            <a:r>
              <a:rPr lang="zh-CN" altLang="en-US" sz="2400">
                <a:latin typeface="楷体_GB2312" pitchFamily="49" charset="-122"/>
              </a:rPr>
              <a:t>输入机</a:t>
            </a:r>
          </a:p>
          <a:p>
            <a:pPr lvl="1" algn="just">
              <a:lnSpc>
                <a:spcPct val="140000"/>
              </a:lnSpc>
              <a:buFont typeface="Wingdings" panose="05000000000000000000" pitchFamily="2" charset="2"/>
              <a:buNone/>
            </a:pPr>
            <a:r>
              <a:rPr lang="zh-CN" altLang="en-US" sz="2400">
                <a:latin typeface="楷体_GB2312" pitchFamily="49" charset="-122"/>
              </a:rPr>
              <a:t>（</a:t>
            </a:r>
            <a:r>
              <a:rPr lang="en-US" altLang="zh-CN" sz="2400">
                <a:latin typeface="楷体_GB2312" pitchFamily="49" charset="-122"/>
              </a:rPr>
              <a:t>3</a:t>
            </a:r>
            <a:r>
              <a:rPr lang="zh-CN" altLang="en-US" sz="2400">
                <a:latin typeface="楷体_GB2312" pitchFamily="49" charset="-122"/>
              </a:rPr>
              <a:t>）再启动输入机将程序和数据输入计算机</a:t>
            </a:r>
          </a:p>
          <a:p>
            <a:pPr lvl="1" algn="just">
              <a:lnSpc>
                <a:spcPct val="140000"/>
              </a:lnSpc>
              <a:buFont typeface="Wingdings" panose="05000000000000000000" pitchFamily="2" charset="2"/>
              <a:buNone/>
            </a:pPr>
            <a:r>
              <a:rPr lang="zh-CN" altLang="en-US" sz="2400">
                <a:latin typeface="楷体_GB2312" pitchFamily="49" charset="-122"/>
              </a:rPr>
              <a:t>（</a:t>
            </a:r>
            <a:r>
              <a:rPr lang="en-US" altLang="zh-CN" sz="2400">
                <a:latin typeface="楷体_GB2312" pitchFamily="49" charset="-122"/>
              </a:rPr>
              <a:t>4</a:t>
            </a:r>
            <a:r>
              <a:rPr lang="zh-CN" altLang="en-US" sz="2400">
                <a:latin typeface="楷体_GB2312" pitchFamily="49" charset="-122"/>
              </a:rPr>
              <a:t>）然后启动计算机运行</a:t>
            </a:r>
          </a:p>
          <a:p>
            <a:pPr lvl="1" algn="just">
              <a:lnSpc>
                <a:spcPct val="140000"/>
              </a:lnSpc>
              <a:buFont typeface="Wingdings" panose="05000000000000000000" pitchFamily="2" charset="2"/>
              <a:buNone/>
            </a:pPr>
            <a:r>
              <a:rPr lang="zh-CN" altLang="en-US" sz="2400">
                <a:latin typeface="楷体_GB2312" pitchFamily="49" charset="-122"/>
              </a:rPr>
              <a:t>（</a:t>
            </a:r>
            <a:r>
              <a:rPr lang="en-US" altLang="zh-CN" sz="2400">
                <a:latin typeface="楷体_GB2312" pitchFamily="49" charset="-122"/>
              </a:rPr>
              <a:t>5</a:t>
            </a:r>
            <a:r>
              <a:rPr lang="zh-CN" altLang="en-US" sz="2400">
                <a:latin typeface="楷体_GB2312" pitchFamily="49" charset="-122"/>
              </a:rPr>
              <a:t>）运行完毕取走计算机结果</a:t>
            </a:r>
          </a:p>
          <a:p>
            <a:pPr lvl="1" algn="just">
              <a:lnSpc>
                <a:spcPct val="140000"/>
              </a:lnSpc>
              <a:buFont typeface="Wingdings" panose="05000000000000000000" pitchFamily="2" charset="2"/>
              <a:buNone/>
            </a:pPr>
            <a:r>
              <a:rPr lang="zh-CN" altLang="en-US" sz="2400">
                <a:latin typeface="楷体_GB2312" pitchFamily="49" charset="-122"/>
              </a:rPr>
              <a:t>（</a:t>
            </a:r>
            <a:r>
              <a:rPr lang="en-US" altLang="zh-CN" sz="2400">
                <a:latin typeface="楷体_GB2312" pitchFamily="49" charset="-122"/>
              </a:rPr>
              <a:t>6</a:t>
            </a:r>
            <a:r>
              <a:rPr lang="zh-CN" altLang="en-US" sz="2400">
                <a:latin typeface="楷体_GB2312" pitchFamily="49" charset="-122"/>
              </a:rPr>
              <a:t>）下一位用户</a:t>
            </a:r>
          </a:p>
        </p:txBody>
      </p:sp>
      <p:pic>
        <p:nvPicPr>
          <p:cNvPr id="26628" name="Picture 4" descr="card-90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876800"/>
            <a:ext cx="34290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fade">
                                      <p:cBhvr>
                                        <p:cTn id="7" dur="500">
                                          <p:stCondLst>
                                            <p:cond delay="0"/>
                                          </p:stCondLst>
                                        </p:cTn>
                                        <p:tgtEl>
                                          <p:spTgt spid="266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6627">
                                            <p:txEl>
                                              <p:pRg st="3" end="3"/>
                                            </p:txEl>
                                          </p:spTgt>
                                        </p:tgtEl>
                                        <p:attrNameLst>
                                          <p:attrName>style.visibility</p:attrName>
                                        </p:attrNameLst>
                                      </p:cBhvr>
                                      <p:to>
                                        <p:strVal val="visible"/>
                                      </p:to>
                                    </p:set>
                                    <p:animEffect transition="in" filter="fade">
                                      <p:cBhvr>
                                        <p:cTn id="12" dur="500">
                                          <p:stCondLst>
                                            <p:cond delay="0"/>
                                          </p:stCondLst>
                                        </p:cTn>
                                        <p:tgtEl>
                                          <p:spTgt spid="266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26627">
                                            <p:txEl>
                                              <p:pRg st="4" end="4"/>
                                            </p:txEl>
                                          </p:spTgt>
                                        </p:tgtEl>
                                        <p:attrNameLst>
                                          <p:attrName>style.visibility</p:attrName>
                                        </p:attrNameLst>
                                      </p:cBhvr>
                                      <p:to>
                                        <p:strVal val="visible"/>
                                      </p:to>
                                    </p:set>
                                    <p:animEffect transition="in" filter="fade">
                                      <p:cBhvr>
                                        <p:cTn id="17" dur="500">
                                          <p:stCondLst>
                                            <p:cond delay="0"/>
                                          </p:stCondLst>
                                        </p:cTn>
                                        <p:tgtEl>
                                          <p:spTgt spid="266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fade">
                                      <p:cBhvr>
                                        <p:cTn id="22" dur="500">
                                          <p:stCondLst>
                                            <p:cond delay="0"/>
                                          </p:stCondLst>
                                        </p:cTn>
                                        <p:tgtEl>
                                          <p:spTgt spid="266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stCondLst>
                                            <p:cond delay="0"/>
                                          </p:stCondLst>
                                        </p:cTn>
                                        <p:tgtEl>
                                          <p:spTgt spid="266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26627">
                                            <p:txEl>
                                              <p:pRg st="7" end="7"/>
                                            </p:txEl>
                                          </p:spTgt>
                                        </p:tgtEl>
                                        <p:attrNameLst>
                                          <p:attrName>style.visibility</p:attrName>
                                        </p:attrNameLst>
                                      </p:cBhvr>
                                      <p:to>
                                        <p:strVal val="visible"/>
                                      </p:to>
                                    </p:set>
                                    <p:animEffect transition="in" filter="fade">
                                      <p:cBhvr>
                                        <p:cTn id="32" dur="500">
                                          <p:stCondLst>
                                            <p:cond delay="0"/>
                                          </p:stCondLst>
                                        </p:cTn>
                                        <p:tgtEl>
                                          <p:spTgt spid="2662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iterate type="lt">
                                    <p:tmPct val="10000"/>
                                  </p:iterate>
                                  <p:childTnLst>
                                    <p:set>
                                      <p:cBhvr>
                                        <p:cTn id="36" dur="1" fill="hold">
                                          <p:stCondLst>
                                            <p:cond delay="0"/>
                                          </p:stCondLst>
                                        </p:cTn>
                                        <p:tgtEl>
                                          <p:spTgt spid="26627">
                                            <p:txEl>
                                              <p:pRg st="8" end="8"/>
                                            </p:txEl>
                                          </p:spTgt>
                                        </p:tgtEl>
                                        <p:attrNameLst>
                                          <p:attrName>style.visibility</p:attrName>
                                        </p:attrNameLst>
                                      </p:cBhvr>
                                      <p:to>
                                        <p:strVal val="visible"/>
                                      </p:to>
                                    </p:set>
                                    <p:animEffect transition="in" filter="fade">
                                      <p:cBhvr>
                                        <p:cTn id="37" dur="500">
                                          <p:stCondLst>
                                            <p:cond delay="0"/>
                                          </p:stCondLst>
                                        </p:cTn>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ChangeArrowheads="1"/>
          </p:cNvSpPr>
          <p:nvPr>
            <p:ph type="title"/>
          </p:nvPr>
        </p:nvSpPr>
        <p:spPr/>
        <p:txBody>
          <a:bodyPr/>
          <a:lstStyle/>
          <a:p>
            <a:r>
              <a:rPr lang="en-US" altLang="zh-CN"/>
              <a:t>1.2</a:t>
            </a:r>
            <a:r>
              <a:rPr lang="zh-CN" altLang="en-US"/>
              <a:t>　操作系统的发展过程 </a:t>
            </a:r>
          </a:p>
        </p:txBody>
      </p:sp>
      <p:sp>
        <p:nvSpPr>
          <p:cNvPr id="27651" name="Rectangle 3"/>
          <p:cNvSpPr>
            <a:spLocks noChangeArrowheads="1"/>
          </p:cNvSpPr>
          <p:nvPr>
            <p:ph type="body" idx="1"/>
          </p:nvPr>
        </p:nvSpPr>
        <p:spPr/>
        <p:txBody>
          <a:bodyPr/>
          <a:lstStyle/>
          <a:p>
            <a:pPr>
              <a:buFont typeface="Wingdings" panose="05000000000000000000" pitchFamily="2" charset="2"/>
              <a:buNone/>
            </a:pPr>
            <a:r>
              <a:rPr lang="en-US" altLang="zh-CN" sz="3000"/>
              <a:t>1.2.1</a:t>
            </a:r>
            <a:r>
              <a:rPr lang="zh-CN" altLang="en-US" sz="3000"/>
              <a:t>　无操作系统的计算机系统</a:t>
            </a:r>
          </a:p>
          <a:p>
            <a:pPr>
              <a:buFont typeface="Wingdings" panose="05000000000000000000" pitchFamily="2" charset="2"/>
              <a:buNone/>
            </a:pPr>
            <a:r>
              <a:rPr lang="zh-CN" altLang="en-US" sz="2600">
                <a:solidFill>
                  <a:schemeClr val="tx1"/>
                </a:solidFill>
              </a:rPr>
              <a:t>　　</a:t>
            </a:r>
            <a:r>
              <a:rPr lang="en-US" altLang="zh-CN" sz="2600"/>
              <a:t>1</a:t>
            </a:r>
            <a:r>
              <a:rPr lang="zh-CN" altLang="en-US" sz="2600"/>
              <a:t>．人工操作方式</a:t>
            </a:r>
          </a:p>
          <a:p>
            <a:r>
              <a:rPr lang="zh-CN" altLang="en-US" sz="2600"/>
              <a:t>缺点</a:t>
            </a:r>
          </a:p>
          <a:p>
            <a:pPr lvl="1"/>
            <a:r>
              <a:rPr lang="zh-CN" altLang="en-US" sz="2600">
                <a:solidFill>
                  <a:srgbClr val="990033"/>
                </a:solidFill>
              </a:rPr>
              <a:t>用户独占全机</a:t>
            </a:r>
            <a:r>
              <a:rPr lang="zh-CN" altLang="en-US" sz="2600"/>
              <a:t>。资源利用率极低。</a:t>
            </a:r>
          </a:p>
          <a:p>
            <a:pPr lvl="1"/>
            <a:r>
              <a:rPr lang="en-US" altLang="zh-CN" sz="2600">
                <a:solidFill>
                  <a:srgbClr val="990033"/>
                </a:solidFill>
              </a:rPr>
              <a:t>CPU</a:t>
            </a:r>
            <a:r>
              <a:rPr lang="zh-CN" altLang="en-US" sz="2600">
                <a:solidFill>
                  <a:srgbClr val="990033"/>
                </a:solidFill>
              </a:rPr>
              <a:t>等待人工操作</a:t>
            </a:r>
            <a:r>
              <a:rPr lang="zh-CN" altLang="en-US" sz="2600"/>
              <a:t>。当用户进行装</a:t>
            </a:r>
            <a:r>
              <a:rPr lang="en-US" altLang="zh-CN" sz="2600"/>
              <a:t>/</a:t>
            </a:r>
            <a:r>
              <a:rPr lang="zh-CN" altLang="en-US" sz="2600"/>
              <a:t>卸带</a:t>
            </a:r>
            <a:r>
              <a:rPr lang="en-US" altLang="zh-CN" sz="2600"/>
              <a:t>(</a:t>
            </a:r>
            <a:r>
              <a:rPr lang="zh-CN" altLang="en-US" sz="2600"/>
              <a:t>卡</a:t>
            </a:r>
            <a:r>
              <a:rPr lang="en-US" altLang="zh-CN" sz="2600"/>
              <a:t>)</a:t>
            </a:r>
            <a:r>
              <a:rPr lang="zh-CN" altLang="en-US" sz="2600"/>
              <a:t>等操作时，</a:t>
            </a:r>
            <a:r>
              <a:rPr lang="en-US" altLang="zh-CN" sz="2600"/>
              <a:t>CPU</a:t>
            </a:r>
            <a:r>
              <a:rPr lang="zh-CN" altLang="en-US" sz="2600"/>
              <a:t>及内存等资源是空闲的。</a:t>
            </a:r>
          </a:p>
          <a:p>
            <a:pPr>
              <a:lnSpc>
                <a:spcPct val="110000"/>
              </a:lnSpc>
            </a:pPr>
            <a:r>
              <a:rPr lang="zh-CN" altLang="en-US" sz="2400">
                <a:solidFill>
                  <a:srgbClr val="FF0000"/>
                </a:solidFill>
                <a:latin typeface="Arial" panose="020B0604020202020204" pitchFamily="34" charset="0"/>
              </a:rPr>
              <a:t>矛盾</a:t>
            </a:r>
          </a:p>
          <a:p>
            <a:pPr lvl="2">
              <a:lnSpc>
                <a:spcPct val="110000"/>
              </a:lnSpc>
              <a:buClr>
                <a:srgbClr val="FF0000"/>
              </a:buClr>
            </a:pPr>
            <a:r>
              <a:rPr lang="zh-CN" altLang="en-US" sz="2400">
                <a:latin typeface="Arial" panose="020B0604020202020204" pitchFamily="34" charset="0"/>
              </a:rPr>
              <a:t>人机矛盾即人工操作方式与机器利用率的矛盾</a:t>
            </a:r>
          </a:p>
          <a:p>
            <a:pPr lvl="2">
              <a:lnSpc>
                <a:spcPct val="110000"/>
              </a:lnSpc>
              <a:buClr>
                <a:srgbClr val="FF0000"/>
              </a:buClr>
            </a:pPr>
            <a:r>
              <a:rPr lang="en-US" altLang="zh-CN" sz="2400">
                <a:latin typeface="Arial" panose="020B0604020202020204" pitchFamily="34" charset="0"/>
              </a:rPr>
              <a:t>CPU</a:t>
            </a:r>
            <a:r>
              <a:rPr lang="zh-CN" altLang="en-US" sz="2400">
                <a:latin typeface="Arial" panose="020B0604020202020204" pitchFamily="34" charset="0"/>
              </a:rPr>
              <a:t>与</a:t>
            </a:r>
            <a:r>
              <a:rPr lang="en-US" altLang="zh-CN" sz="2400">
                <a:latin typeface="Arial" panose="020B0604020202020204" pitchFamily="34" charset="0"/>
              </a:rPr>
              <a:t>I/O</a:t>
            </a:r>
            <a:r>
              <a:rPr lang="zh-CN" altLang="en-US" sz="2400">
                <a:latin typeface="Arial" panose="020B0604020202020204" pitchFamily="34" charset="0"/>
              </a:rPr>
              <a:t>设备之间速度不匹配的矛盾</a:t>
            </a:r>
          </a:p>
          <a:p>
            <a:pPr>
              <a:lnSpc>
                <a:spcPct val="110000"/>
              </a:lnSpc>
              <a:buClr>
                <a:srgbClr val="FF0000"/>
              </a:buClr>
            </a:pPr>
            <a:r>
              <a:rPr lang="zh-CN" altLang="en-US" sz="2400">
                <a:solidFill>
                  <a:srgbClr val="FF0000"/>
                </a:solidFill>
                <a:latin typeface="Arial" panose="020B0604020202020204" pitchFamily="34" charset="0"/>
              </a:rPr>
              <a:t>解决方法</a:t>
            </a:r>
          </a:p>
          <a:p>
            <a:pPr lvl="2">
              <a:lnSpc>
                <a:spcPct val="110000"/>
              </a:lnSpc>
              <a:buClr>
                <a:srgbClr val="FF0000"/>
              </a:buClr>
            </a:pPr>
            <a:r>
              <a:rPr lang="zh-CN" altLang="en-US" sz="2400">
                <a:solidFill>
                  <a:schemeClr val="folHlink"/>
                </a:solidFill>
                <a:latin typeface="Arial" panose="020B0604020202020204" pitchFamily="34" charset="0"/>
              </a:rPr>
              <a:t>脱机输入输出方式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Effect transition="in" filter="fade">
                                      <p:cBhvr>
                                        <p:cTn id="7" dur="2000"/>
                                        <p:tgtEl>
                                          <p:spTgt spid="276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4" end="4"/>
                                            </p:txEl>
                                          </p:spTgt>
                                        </p:tgtEl>
                                        <p:attrNameLst>
                                          <p:attrName>style.visibility</p:attrName>
                                        </p:attrNameLst>
                                      </p:cBhvr>
                                      <p:to>
                                        <p:strVal val="visible"/>
                                      </p:to>
                                    </p:set>
                                    <p:animEffect transition="in" filter="fade">
                                      <p:cBhvr>
                                        <p:cTn id="12" dur="2000"/>
                                        <p:tgtEl>
                                          <p:spTgt spid="276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animEffect transition="in" filter="fade">
                                      <p:cBhvr>
                                        <p:cTn id="17" dur="2000"/>
                                        <p:tgtEl>
                                          <p:spTgt spid="276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fade">
                                      <p:cBhvr>
                                        <p:cTn id="22" dur="2000"/>
                                        <p:tgtEl>
                                          <p:spTgt spid="2765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pRg st="7" end="7"/>
                                            </p:txEl>
                                          </p:spTgt>
                                        </p:tgtEl>
                                        <p:attrNameLst>
                                          <p:attrName>style.visibility</p:attrName>
                                        </p:attrNameLst>
                                      </p:cBhvr>
                                      <p:to>
                                        <p:strVal val="visible"/>
                                      </p:to>
                                    </p:set>
                                    <p:animEffect transition="in" filter="fade">
                                      <p:cBhvr>
                                        <p:cTn id="27" dur="2000"/>
                                        <p:tgtEl>
                                          <p:spTgt spid="2765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651">
                                            <p:txEl>
                                              <p:pRg st="8" end="8"/>
                                            </p:txEl>
                                          </p:spTgt>
                                        </p:tgtEl>
                                        <p:attrNameLst>
                                          <p:attrName>style.visibility</p:attrName>
                                        </p:attrNameLst>
                                      </p:cBhvr>
                                      <p:to>
                                        <p:strVal val="visible"/>
                                      </p:to>
                                    </p:set>
                                    <p:animEffect transition="in" filter="fade">
                                      <p:cBhvr>
                                        <p:cTn id="32" dur="2000"/>
                                        <p:tgtEl>
                                          <p:spTgt spid="2765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651">
                                            <p:txEl>
                                              <p:pRg st="9" end="9"/>
                                            </p:txEl>
                                          </p:spTgt>
                                        </p:tgtEl>
                                        <p:attrNameLst>
                                          <p:attrName>style.visibility</p:attrName>
                                        </p:attrNameLst>
                                      </p:cBhvr>
                                      <p:to>
                                        <p:strVal val="visible"/>
                                      </p:to>
                                    </p:set>
                                    <p:animEffect transition="in" filter="fade">
                                      <p:cBhvr>
                                        <p:cTn id="37" dur="20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ph type="title"/>
          </p:nvPr>
        </p:nvSpPr>
        <p:spPr/>
        <p:txBody>
          <a:bodyPr/>
          <a:lstStyle/>
          <a:p>
            <a:r>
              <a:rPr lang="en-US" altLang="zh-CN"/>
              <a:t>1.2</a:t>
            </a:r>
            <a:r>
              <a:rPr lang="zh-CN" altLang="en-US"/>
              <a:t>　操作系统的发展过程 </a:t>
            </a:r>
          </a:p>
        </p:txBody>
      </p:sp>
      <p:sp>
        <p:nvSpPr>
          <p:cNvPr id="29699" name="Rectangle 3"/>
          <p:cNvSpPr>
            <a:spLocks noChangeArrowheads="1"/>
          </p:cNvSpPr>
          <p:nvPr>
            <p:ph type="body" sz="half" idx="1"/>
          </p:nvPr>
        </p:nvSpPr>
        <p:spPr>
          <a:xfrm>
            <a:off x="76200" y="914400"/>
            <a:ext cx="8839200" cy="3221038"/>
          </a:xfrm>
        </p:spPr>
        <p:txBody>
          <a:bodyPr/>
          <a:lstStyle/>
          <a:p>
            <a:pPr>
              <a:buFont typeface="Wingdings" panose="05000000000000000000" pitchFamily="2" charset="2"/>
              <a:buNone/>
            </a:pPr>
            <a:r>
              <a:rPr lang="en-US" altLang="zh-CN"/>
              <a:t>1.2.1</a:t>
            </a:r>
            <a:r>
              <a:rPr lang="zh-CN" altLang="en-US"/>
              <a:t>　无操作系统的计算机系统</a:t>
            </a:r>
          </a:p>
          <a:p>
            <a:pPr>
              <a:buFont typeface="Wingdings" panose="05000000000000000000" pitchFamily="2" charset="2"/>
              <a:buNone/>
            </a:pPr>
            <a:r>
              <a:rPr lang="zh-CN" altLang="en-US" sz="3000">
                <a:solidFill>
                  <a:schemeClr val="tx1"/>
                </a:solidFill>
              </a:rPr>
              <a:t>　　</a:t>
            </a:r>
            <a:r>
              <a:rPr lang="en-US" altLang="zh-CN" sz="3000"/>
              <a:t>2</a:t>
            </a:r>
            <a:r>
              <a:rPr lang="zh-CN" altLang="en-US" sz="3000"/>
              <a:t>．脱机输入</a:t>
            </a:r>
            <a:r>
              <a:rPr lang="en-US" altLang="zh-CN" sz="3000"/>
              <a:t>/</a:t>
            </a:r>
            <a:r>
              <a:rPr lang="zh-CN" altLang="en-US" sz="3000"/>
              <a:t>输出方式</a:t>
            </a:r>
            <a:r>
              <a:rPr lang="en-US" altLang="zh-CN" sz="3000"/>
              <a:t>(Off-Line I/O)</a:t>
            </a:r>
          </a:p>
        </p:txBody>
      </p:sp>
      <p:sp>
        <p:nvSpPr>
          <p:cNvPr id="29700" name="Text Box 4"/>
          <p:cNvSpPr txBox="1">
            <a:spLocks noChangeArrowheads="1"/>
          </p:cNvSpPr>
          <p:nvPr/>
        </p:nvSpPr>
        <p:spPr bwMode="auto">
          <a:xfrm>
            <a:off x="3371850" y="5943600"/>
            <a:ext cx="219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宋体" panose="02010600030101010101" pitchFamily="2" charset="-122"/>
                <a:ea typeface="宋体" panose="02010600030101010101" pitchFamily="2" charset="-122"/>
              </a:rPr>
              <a:t>脱机</a:t>
            </a:r>
            <a:r>
              <a:rPr lang="en-US" altLang="zh-CN" sz="2400">
                <a:latin typeface="Times New Roman" panose="02020603050405020304" pitchFamily="18" charset="0"/>
                <a:ea typeface="宋体" panose="02010600030101010101" pitchFamily="2" charset="-122"/>
              </a:rPr>
              <a:t>I/O</a:t>
            </a:r>
            <a:r>
              <a:rPr lang="zh-CN" altLang="en-US" sz="2400">
                <a:latin typeface="宋体" panose="02010600030101010101" pitchFamily="2" charset="-122"/>
                <a:ea typeface="宋体" panose="02010600030101010101" pitchFamily="2" charset="-122"/>
              </a:rPr>
              <a:t>示意图</a:t>
            </a:r>
            <a:r>
              <a:rPr lang="zh-CN" altLang="en-US" sz="2400">
                <a:latin typeface="Times New Roman" panose="02020603050405020304" pitchFamily="18" charset="0"/>
                <a:ea typeface="宋体" panose="02010600030101010101" pitchFamily="2" charset="-122"/>
              </a:rPr>
              <a:t> </a:t>
            </a:r>
          </a:p>
        </p:txBody>
      </p:sp>
      <p:graphicFrame>
        <p:nvGraphicFramePr>
          <p:cNvPr id="29701" name="Object 5"/>
          <p:cNvGraphicFramePr>
            <a:graphicFrameLocks noChangeAspect="1"/>
          </p:cNvGraphicFramePr>
          <p:nvPr>
            <p:ph sz="half" idx="2"/>
          </p:nvPr>
        </p:nvGraphicFramePr>
        <p:xfrm>
          <a:off x="466725" y="2278063"/>
          <a:ext cx="7977188" cy="3395662"/>
        </p:xfrm>
        <a:graphic>
          <a:graphicData uri="http://schemas.openxmlformats.org/presentationml/2006/ole">
            <mc:AlternateContent xmlns:mc="http://schemas.openxmlformats.org/markup-compatibility/2006">
              <mc:Choice xmlns:v="urn:schemas-microsoft-com:vml" Requires="v">
                <p:oleObj spid="_x0000_s29709" r:id="rId4" imgW="4103280" imgH="1886040" progId="ABCFlow">
                  <p:embed/>
                </p:oleObj>
              </mc:Choice>
              <mc:Fallback>
                <p:oleObj r:id="rId4" imgW="4103280" imgH="1886040" progId="ABCFlow">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2632" t="9734" r="6316" b="8588"/>
                      <a:stretch>
                        <a:fillRect/>
                      </a:stretch>
                    </p:blipFill>
                    <p:spPr bwMode="auto">
                      <a:xfrm>
                        <a:off x="466725" y="2278063"/>
                        <a:ext cx="7977188"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Text Box 6"/>
          <p:cNvSpPr txBox="1">
            <a:spLocks noChangeArrowheads="1"/>
          </p:cNvSpPr>
          <p:nvPr/>
        </p:nvSpPr>
        <p:spPr bwMode="auto">
          <a:xfrm>
            <a:off x="6553200" y="3276600"/>
            <a:ext cx="641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b="1">
                <a:ea typeface="宋体" panose="02010600030101010101" pitchFamily="2" charset="-122"/>
              </a:rPr>
              <a:t>高速</a:t>
            </a:r>
            <a:endParaRPr lang="zh-CN" altLang="en-US">
              <a:ea typeface="宋体" panose="02010600030101010101" pitchFamily="2" charset="-122"/>
            </a:endParaRPr>
          </a:p>
        </p:txBody>
      </p:sp>
      <p:sp>
        <p:nvSpPr>
          <p:cNvPr id="29703" name="Text Box 7"/>
          <p:cNvSpPr txBox="1">
            <a:spLocks noChangeArrowheads="1"/>
          </p:cNvSpPr>
          <p:nvPr/>
        </p:nvSpPr>
        <p:spPr bwMode="auto">
          <a:xfrm>
            <a:off x="6523038" y="4130675"/>
            <a:ext cx="6397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zh-CN" altLang="en-US" b="1">
                <a:ea typeface="宋体" panose="02010600030101010101" pitchFamily="2" charset="-122"/>
              </a:rPr>
              <a:t>高速</a:t>
            </a: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dissolve">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wipe(left)">
                                      <p:cBhvr>
                                        <p:cTn id="12" dur="500"/>
                                        <p:tgtEl>
                                          <p:spTgt spid="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 calcmode="lin" valueType="num">
                                      <p:cBhvr additive="base">
                                        <p:cTn id="17" dur="500" fill="hold"/>
                                        <p:tgtEl>
                                          <p:spTgt spid="29702"/>
                                        </p:tgtEl>
                                        <p:attrNameLst>
                                          <p:attrName>ppt_x</p:attrName>
                                        </p:attrNameLst>
                                      </p:cBhvr>
                                      <p:tavLst>
                                        <p:tav tm="0">
                                          <p:val>
                                            <p:strVal val="1+#ppt_w/2"/>
                                          </p:val>
                                        </p:tav>
                                        <p:tav tm="100000">
                                          <p:val>
                                            <p:strVal val="#ppt_x"/>
                                          </p:val>
                                        </p:tav>
                                      </p:tavLst>
                                    </p:anim>
                                    <p:anim calcmode="lin" valueType="num">
                                      <p:cBhvr additive="base">
                                        <p:cTn id="18" dur="500" fill="hold"/>
                                        <p:tgtEl>
                                          <p:spTgt spid="2970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9703"/>
                                        </p:tgtEl>
                                        <p:attrNameLst>
                                          <p:attrName>style.visibility</p:attrName>
                                        </p:attrNameLst>
                                      </p:cBhvr>
                                      <p:to>
                                        <p:strVal val="visible"/>
                                      </p:to>
                                    </p:set>
                                    <p:anim calcmode="lin" valueType="num">
                                      <p:cBhvr additive="base">
                                        <p:cTn id="21" dur="500" fill="hold"/>
                                        <p:tgtEl>
                                          <p:spTgt spid="29703"/>
                                        </p:tgtEl>
                                        <p:attrNameLst>
                                          <p:attrName>ppt_x</p:attrName>
                                        </p:attrNameLst>
                                      </p:cBhvr>
                                      <p:tavLst>
                                        <p:tav tm="0">
                                          <p:val>
                                            <p:strVal val="1+#ppt_w/2"/>
                                          </p:val>
                                        </p:tav>
                                        <p:tav tm="100000">
                                          <p:val>
                                            <p:strVal val="#ppt_x"/>
                                          </p:val>
                                        </p:tav>
                                      </p:tavLst>
                                    </p:anim>
                                    <p:anim calcmode="lin" valueType="num">
                                      <p:cBhvr additive="base">
                                        <p:cTn id="22"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2" grpId="0" bldLvl="0" autoUpdateAnimBg="0"/>
      <p:bldP spid="29703"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ph type="title"/>
          </p:nvPr>
        </p:nvSpPr>
        <p:spPr/>
        <p:txBody>
          <a:bodyPr/>
          <a:lstStyle/>
          <a:p>
            <a:r>
              <a:rPr lang="en-US" altLang="zh-CN"/>
              <a:t>1.2</a:t>
            </a:r>
            <a:r>
              <a:rPr lang="zh-CN" altLang="en-US"/>
              <a:t>　操作系统的发展过程 </a:t>
            </a:r>
          </a:p>
        </p:txBody>
      </p:sp>
      <p:sp>
        <p:nvSpPr>
          <p:cNvPr id="31747" name="Rectangle 3"/>
          <p:cNvSpPr>
            <a:spLocks noChangeArrowheads="1"/>
          </p:cNvSpPr>
          <p:nvPr>
            <p:ph type="body" idx="1"/>
          </p:nvPr>
        </p:nvSpPr>
        <p:spPr/>
        <p:txBody>
          <a:bodyPr/>
          <a:lstStyle/>
          <a:p>
            <a:pPr>
              <a:buFont typeface="Wingdings" panose="05000000000000000000" pitchFamily="2" charset="2"/>
              <a:buNone/>
            </a:pPr>
            <a:r>
              <a:rPr lang="en-US" altLang="zh-CN"/>
              <a:t>1.2.1</a:t>
            </a:r>
            <a:r>
              <a:rPr lang="zh-CN" altLang="en-US"/>
              <a:t>　无操作系统的计算机系统</a:t>
            </a:r>
          </a:p>
          <a:p>
            <a:pPr>
              <a:buFont typeface="Wingdings" panose="05000000000000000000" pitchFamily="2" charset="2"/>
              <a:buNone/>
            </a:pPr>
            <a:r>
              <a:rPr lang="zh-CN" altLang="en-US" sz="3500">
                <a:solidFill>
                  <a:schemeClr val="tx1"/>
                </a:solidFill>
              </a:rPr>
              <a:t>　　</a:t>
            </a:r>
            <a:r>
              <a:rPr lang="en-US" altLang="zh-CN" sz="3000"/>
              <a:t>2</a:t>
            </a:r>
            <a:r>
              <a:rPr lang="zh-CN" altLang="en-US" sz="3000"/>
              <a:t>．脱机输入</a:t>
            </a:r>
            <a:r>
              <a:rPr lang="en-US" altLang="zh-CN" sz="3000"/>
              <a:t>/</a:t>
            </a:r>
            <a:r>
              <a:rPr lang="zh-CN" altLang="en-US" sz="3000"/>
              <a:t>输出方式</a:t>
            </a:r>
            <a:r>
              <a:rPr lang="en-US" altLang="zh-CN" sz="3000"/>
              <a:t>(Off-Line I/O) </a:t>
            </a:r>
            <a:endParaRPr lang="zh-CN" altLang="en-US" sz="3000"/>
          </a:p>
          <a:p>
            <a:pPr>
              <a:buFont typeface="Wingdings" panose="05000000000000000000" pitchFamily="2" charset="2"/>
              <a:buNone/>
            </a:pPr>
            <a:r>
              <a:rPr lang="zh-CN" altLang="en-US" sz="3000">
                <a:solidFill>
                  <a:schemeClr val="tx1"/>
                </a:solidFill>
              </a:rPr>
              <a:t>            由于程序和数据的输入和输出都是在外围机的控制下完成的，或者说，它们是在脱离主机的情况下进行的，故称为</a:t>
            </a:r>
            <a:r>
              <a:rPr lang="zh-CN" altLang="en-US" sz="3000">
                <a:solidFill>
                  <a:srgbClr val="990033"/>
                </a:solidFill>
              </a:rPr>
              <a:t>脱机</a:t>
            </a:r>
            <a:r>
              <a:rPr lang="zh-CN" altLang="en-US" sz="3000">
                <a:solidFill>
                  <a:schemeClr val="tx1"/>
                </a:solidFill>
              </a:rPr>
              <a:t>输入</a:t>
            </a:r>
            <a:r>
              <a:rPr lang="en-US" altLang="zh-CN" sz="3000">
                <a:solidFill>
                  <a:schemeClr val="tx1"/>
                </a:solidFill>
              </a:rPr>
              <a:t>/</a:t>
            </a:r>
            <a:r>
              <a:rPr lang="zh-CN" altLang="en-US" sz="3000">
                <a:solidFill>
                  <a:schemeClr val="tx1"/>
                </a:solidFill>
              </a:rPr>
              <a:t>输出方式；反之，在主机的直接控制下进行输入</a:t>
            </a:r>
            <a:r>
              <a:rPr lang="en-US" altLang="zh-CN" sz="3000">
                <a:solidFill>
                  <a:schemeClr val="tx1"/>
                </a:solidFill>
              </a:rPr>
              <a:t>/</a:t>
            </a:r>
            <a:r>
              <a:rPr lang="zh-CN" altLang="en-US" sz="3000">
                <a:solidFill>
                  <a:schemeClr val="tx1"/>
                </a:solidFill>
              </a:rPr>
              <a:t>输出的方式称为</a:t>
            </a:r>
            <a:r>
              <a:rPr lang="zh-CN" altLang="en-US" sz="3000">
                <a:solidFill>
                  <a:srgbClr val="990033"/>
                </a:solidFill>
              </a:rPr>
              <a:t>联机</a:t>
            </a:r>
            <a:r>
              <a:rPr lang="zh-CN" altLang="en-US" sz="300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fade">
                                      <p:cBhvr>
                                        <p:cTn id="7" dur="500">
                                          <p:stCondLst>
                                            <p:cond delay="0"/>
                                          </p:stCondLst>
                                        </p:cTn>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ph type="title"/>
          </p:nvPr>
        </p:nvSpPr>
        <p:spPr/>
        <p:txBody>
          <a:bodyPr/>
          <a:lstStyle/>
          <a:p>
            <a:r>
              <a:rPr lang="en-US" altLang="zh-CN"/>
              <a:t>1.2</a:t>
            </a:r>
            <a:r>
              <a:rPr lang="zh-CN" altLang="en-US"/>
              <a:t>　操作系统的发展过程</a:t>
            </a:r>
          </a:p>
        </p:txBody>
      </p:sp>
      <p:sp>
        <p:nvSpPr>
          <p:cNvPr id="33795" name="Rectangle 3"/>
          <p:cNvSpPr>
            <a:spLocks noChangeArrowheads="1"/>
          </p:cNvSpPr>
          <p:nvPr>
            <p:ph type="body" idx="1"/>
          </p:nvPr>
        </p:nvSpPr>
        <p:spPr/>
        <p:txBody>
          <a:bodyPr/>
          <a:lstStyle/>
          <a:p>
            <a:pPr>
              <a:buFont typeface="Wingdings" panose="05000000000000000000" pitchFamily="2" charset="2"/>
              <a:buNone/>
            </a:pPr>
            <a:r>
              <a:rPr lang="en-US" altLang="zh-CN"/>
              <a:t>1.2.1</a:t>
            </a:r>
            <a:r>
              <a:rPr lang="zh-CN" altLang="en-US"/>
              <a:t>　无操作系统的计算机系统</a:t>
            </a:r>
          </a:p>
          <a:p>
            <a:pPr>
              <a:buFont typeface="Wingdings" panose="05000000000000000000" pitchFamily="2" charset="2"/>
              <a:buNone/>
            </a:pPr>
            <a:r>
              <a:rPr lang="zh-CN" altLang="en-US" sz="3000">
                <a:solidFill>
                  <a:schemeClr val="tx1"/>
                </a:solidFill>
              </a:rPr>
              <a:t>　　</a:t>
            </a:r>
            <a:r>
              <a:rPr lang="en-US" altLang="zh-CN" sz="3000"/>
              <a:t>2</a:t>
            </a:r>
            <a:r>
              <a:rPr lang="zh-CN" altLang="en-US" sz="3000"/>
              <a:t>．脱机输入</a:t>
            </a:r>
            <a:r>
              <a:rPr lang="en-US" altLang="zh-CN" sz="3000"/>
              <a:t>/</a:t>
            </a:r>
            <a:r>
              <a:rPr lang="zh-CN" altLang="en-US" sz="3000"/>
              <a:t>输出方式</a:t>
            </a:r>
          </a:p>
          <a:p>
            <a:pPr lvl="2">
              <a:buFont typeface="Wingdings" panose="05000000000000000000" pitchFamily="2" charset="2"/>
              <a:buNone/>
            </a:pPr>
            <a:r>
              <a:rPr lang="zh-CN" altLang="en-US" sz="3000">
                <a:solidFill>
                  <a:schemeClr val="tx1"/>
                </a:solidFill>
              </a:rPr>
              <a:t>主要优点：</a:t>
            </a:r>
          </a:p>
          <a:p>
            <a:pPr lvl="2"/>
            <a:r>
              <a:rPr lang="zh-CN" altLang="en-US" sz="3000">
                <a:solidFill>
                  <a:schemeClr val="tx1"/>
                </a:solidFill>
              </a:rPr>
              <a:t>减少了</a:t>
            </a:r>
            <a:r>
              <a:rPr lang="en-US" altLang="zh-CN" sz="3000">
                <a:solidFill>
                  <a:schemeClr val="tx1"/>
                </a:solidFill>
              </a:rPr>
              <a:t>CPU</a:t>
            </a:r>
            <a:r>
              <a:rPr lang="zh-CN" altLang="en-US" sz="3000">
                <a:solidFill>
                  <a:schemeClr val="tx1"/>
                </a:solidFill>
              </a:rPr>
              <a:t>的空闲时间。</a:t>
            </a:r>
          </a:p>
          <a:p>
            <a:pPr lvl="2"/>
            <a:r>
              <a:rPr lang="zh-CN" altLang="en-US" sz="3000">
                <a:solidFill>
                  <a:schemeClr val="tx1"/>
                </a:solidFill>
              </a:rPr>
              <a:t>提高了</a:t>
            </a:r>
            <a:r>
              <a:rPr lang="en-US" altLang="zh-CN" sz="3000">
                <a:solidFill>
                  <a:schemeClr val="tx1"/>
                </a:solidFill>
              </a:rPr>
              <a:t>I/O</a:t>
            </a:r>
            <a:r>
              <a:rPr lang="zh-CN" altLang="en-US" sz="3000">
                <a:solidFill>
                  <a:schemeClr val="tx1"/>
                </a:solidFill>
              </a:rPr>
              <a:t>速度。</a:t>
            </a:r>
          </a:p>
          <a:p>
            <a:pPr lvl="2">
              <a:buFont typeface="Wingdings" panose="05000000000000000000" pitchFamily="2" charset="2"/>
              <a:buNone/>
            </a:pPr>
            <a:r>
              <a:rPr lang="zh-CN" altLang="en-US" sz="3000">
                <a:solidFill>
                  <a:schemeClr val="tx1"/>
                </a:solidFill>
              </a:rPr>
              <a:t>但是资源利用率仍然很低</a:t>
            </a:r>
            <a:r>
              <a:rPr lang="zh-CN" altLang="en-US" sz="2400">
                <a:latin typeface="楷体_GB2312" pitchFamily="49" charset="-122"/>
              </a:rPr>
              <a:t>（与高速的磁盘打交道）</a:t>
            </a:r>
            <a:r>
              <a:rPr lang="zh-CN" altLang="en-US" sz="3000">
                <a:solidFill>
                  <a:schemeClr val="tx1"/>
                </a:solidFill>
              </a:rPr>
              <a:t>。</a:t>
            </a:r>
          </a:p>
          <a:p>
            <a:pPr lvl="2">
              <a:buFont typeface="Wingdings" panose="05000000000000000000" pitchFamily="2" charset="2"/>
              <a:buNone/>
            </a:pPr>
            <a:r>
              <a:rPr lang="zh-CN" altLang="en-US" sz="3000"/>
              <a:t>提高效率的途径：批处理技术。</a:t>
            </a:r>
            <a:endParaRPr lang="zh-CN" altLang="en-US" sz="380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fade">
                                      <p:cBhvr>
                                        <p:cTn id="7" dur="500">
                                          <p:stCondLst>
                                            <p:cond delay="0"/>
                                          </p:stCondLst>
                                        </p:cTn>
                                        <p:tgtEl>
                                          <p:spTgt spid="337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fade">
                                      <p:cBhvr>
                                        <p:cTn id="12" dur="500">
                                          <p:stCondLst>
                                            <p:cond delay="0"/>
                                          </p:stCondLst>
                                        </p:cTn>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3795">
                                            <p:txEl>
                                              <p:pRg st="4" end="4"/>
                                            </p:txEl>
                                          </p:spTgt>
                                        </p:tgtEl>
                                        <p:attrNameLst>
                                          <p:attrName>style.visibility</p:attrName>
                                        </p:attrNameLst>
                                      </p:cBhvr>
                                      <p:to>
                                        <p:strVal val="visible"/>
                                      </p:to>
                                    </p:set>
                                    <p:animEffect transition="in" filter="fade">
                                      <p:cBhvr>
                                        <p:cTn id="17" dur="500">
                                          <p:stCondLst>
                                            <p:cond delay="0"/>
                                          </p:stCondLst>
                                        </p:cTn>
                                        <p:tgtEl>
                                          <p:spTgt spid="337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33795">
                                            <p:txEl>
                                              <p:pRg st="5" end="5"/>
                                            </p:txEl>
                                          </p:spTgt>
                                        </p:tgtEl>
                                        <p:attrNameLst>
                                          <p:attrName>style.visibility</p:attrName>
                                        </p:attrNameLst>
                                      </p:cBhvr>
                                      <p:to>
                                        <p:strVal val="visible"/>
                                      </p:to>
                                    </p:set>
                                    <p:animEffect transition="in" filter="fade">
                                      <p:cBhvr>
                                        <p:cTn id="22" dur="500">
                                          <p:stCondLst>
                                            <p:cond delay="0"/>
                                          </p:stCondLst>
                                        </p:cTn>
                                        <p:tgtEl>
                                          <p:spTgt spid="3379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33795">
                                            <p:txEl>
                                              <p:pRg st="6" end="6"/>
                                            </p:txEl>
                                          </p:spTgt>
                                        </p:tgtEl>
                                        <p:attrNameLst>
                                          <p:attrName>style.visibility</p:attrName>
                                        </p:attrNameLst>
                                      </p:cBhvr>
                                      <p:to>
                                        <p:strVal val="visible"/>
                                      </p:to>
                                    </p:set>
                                    <p:animEffect transition="in" filter="fade">
                                      <p:cBhvr>
                                        <p:cTn id="27" dur="500">
                                          <p:stCondLst>
                                            <p:cond delay="0"/>
                                          </p:stCondLst>
                                        </p:cTn>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ChangeArrowheads="1"/>
          </p:cNvSpPr>
          <p:nvPr>
            <p:ph type="title"/>
          </p:nvPr>
        </p:nvSpPr>
        <p:spPr/>
        <p:txBody>
          <a:bodyPr/>
          <a:lstStyle/>
          <a:p>
            <a:r>
              <a:rPr lang="en-US" altLang="zh-CN"/>
              <a:t>1.2</a:t>
            </a:r>
            <a:r>
              <a:rPr lang="zh-CN" altLang="en-US"/>
              <a:t>　操作系统的发展过程</a:t>
            </a:r>
          </a:p>
        </p:txBody>
      </p:sp>
      <p:sp>
        <p:nvSpPr>
          <p:cNvPr id="35843" name="Rectangle 3"/>
          <p:cNvSpPr>
            <a:spLocks noChangeArrowheads="1"/>
          </p:cNvSpPr>
          <p:nvPr>
            <p:ph type="body" idx="1"/>
          </p:nvPr>
        </p:nvSpPr>
        <p:spPr/>
        <p:txBody>
          <a:bodyPr/>
          <a:lstStyle/>
          <a:p>
            <a:pPr>
              <a:buFont typeface="Wingdings" panose="05000000000000000000" pitchFamily="2" charset="2"/>
              <a:buNone/>
            </a:pPr>
            <a:r>
              <a:rPr lang="en-US" altLang="zh-CN" sz="3200" dirty="0"/>
              <a:t>1.2.2</a:t>
            </a:r>
            <a:r>
              <a:rPr lang="zh-CN" altLang="en-US" sz="3200" dirty="0"/>
              <a:t>　单道批处理系统</a:t>
            </a:r>
            <a:r>
              <a:rPr lang="en-US" altLang="zh-CN" sz="3200" dirty="0"/>
              <a:t>(Simple Batch Processing System) </a:t>
            </a:r>
            <a:endParaRPr lang="zh-CN" altLang="en-US" sz="3200" dirty="0"/>
          </a:p>
          <a:p>
            <a:pPr>
              <a:buFont typeface="Wingdings" panose="05000000000000000000" pitchFamily="2" charset="2"/>
              <a:buNone/>
            </a:pPr>
            <a:r>
              <a:rPr lang="zh-CN" altLang="en-US" sz="3200" dirty="0">
                <a:solidFill>
                  <a:schemeClr val="tx1"/>
                </a:solidFill>
              </a:rPr>
              <a:t>　　</a:t>
            </a:r>
            <a:r>
              <a:rPr lang="en-US" altLang="zh-CN" sz="2800" dirty="0"/>
              <a:t>1</a:t>
            </a:r>
            <a:r>
              <a:rPr lang="zh-CN" altLang="en-US" sz="2800" dirty="0"/>
              <a:t>．单道</a:t>
            </a:r>
            <a:r>
              <a:rPr lang="en-US" altLang="zh-CN" sz="2800" dirty="0"/>
              <a:t>(</a:t>
            </a:r>
            <a:r>
              <a:rPr lang="zh-CN" altLang="en-US" sz="2800" dirty="0"/>
              <a:t>简单</a:t>
            </a:r>
            <a:r>
              <a:rPr lang="en-US" altLang="zh-CN" sz="2800" dirty="0"/>
              <a:t>)</a:t>
            </a:r>
            <a:r>
              <a:rPr lang="zh-CN" altLang="en-US" sz="2800" dirty="0"/>
              <a:t>批处理系统的处理过程</a:t>
            </a:r>
          </a:p>
          <a:p>
            <a:pPr>
              <a:buClrTx/>
              <a:buFont typeface="Arial" panose="020B0604020202020204" pitchFamily="34" charset="0"/>
              <a:buNone/>
            </a:pPr>
            <a:r>
              <a:rPr lang="zh-CN" altLang="en-US" sz="2800" dirty="0">
                <a:solidFill>
                  <a:schemeClr val="tx1"/>
                </a:solidFill>
              </a:rPr>
              <a:t>           晶体管时代。把一</a:t>
            </a:r>
            <a:r>
              <a:rPr lang="zh-CN" altLang="en-US" sz="2800" dirty="0">
                <a:solidFill>
                  <a:srgbClr val="FF0000"/>
                </a:solidFill>
              </a:rPr>
              <a:t>批</a:t>
            </a:r>
            <a:r>
              <a:rPr lang="zh-CN" altLang="en-US" sz="2800" dirty="0"/>
              <a:t>作业</a:t>
            </a:r>
            <a:r>
              <a:rPr lang="zh-CN" altLang="en-US" sz="2800" dirty="0">
                <a:solidFill>
                  <a:schemeClr val="tx1"/>
                </a:solidFill>
              </a:rPr>
              <a:t>以脱机方式输入到磁带上，并在系统中配上</a:t>
            </a:r>
            <a:r>
              <a:rPr lang="zh-CN" altLang="en-US" sz="2800" dirty="0">
                <a:solidFill>
                  <a:srgbClr val="990033"/>
                </a:solidFill>
              </a:rPr>
              <a:t>监督程序</a:t>
            </a:r>
            <a:r>
              <a:rPr lang="en-US" altLang="zh-CN" sz="2800" dirty="0">
                <a:solidFill>
                  <a:srgbClr val="990033"/>
                </a:solidFill>
              </a:rPr>
              <a:t>(Monitor</a:t>
            </a:r>
            <a:r>
              <a:rPr lang="zh-CN" altLang="en-US" sz="2800" dirty="0">
                <a:solidFill>
                  <a:schemeClr val="tx1"/>
                </a:solidFill>
              </a:rPr>
              <a:t>，</a:t>
            </a:r>
            <a:r>
              <a:rPr lang="en-US" altLang="zh-CN" sz="2800" dirty="0">
                <a:solidFill>
                  <a:schemeClr val="tx1"/>
                </a:solidFill>
              </a:rPr>
              <a:t>OS</a:t>
            </a:r>
            <a:r>
              <a:rPr lang="zh-CN" altLang="en-US" sz="2800" dirty="0">
                <a:solidFill>
                  <a:schemeClr val="tx1"/>
                </a:solidFill>
              </a:rPr>
              <a:t>雏形</a:t>
            </a:r>
            <a:r>
              <a:rPr lang="en-US" altLang="zh-CN" sz="2800" dirty="0">
                <a:solidFill>
                  <a:schemeClr val="tx1"/>
                </a:solidFill>
              </a:rPr>
              <a:t>)</a:t>
            </a:r>
            <a:r>
              <a:rPr lang="zh-CN" altLang="en-US" sz="2800" dirty="0">
                <a:solidFill>
                  <a:schemeClr val="tx1"/>
                </a:solidFill>
              </a:rPr>
              <a:t>，M</a:t>
            </a:r>
            <a:r>
              <a:rPr lang="en-US" altLang="zh-CN" sz="2800" dirty="0" err="1">
                <a:solidFill>
                  <a:schemeClr val="tx1"/>
                </a:solidFill>
                <a:sym typeface="Arial" panose="020B0604020202020204" pitchFamily="34" charset="0"/>
              </a:rPr>
              <a:t>onitor</a:t>
            </a:r>
            <a:r>
              <a:rPr lang="zh-CN" altLang="en-US" sz="2800" dirty="0">
                <a:solidFill>
                  <a:schemeClr val="tx1"/>
                </a:solidFill>
                <a:sym typeface="Arial" panose="020B0604020202020204" pitchFamily="34" charset="0"/>
              </a:rPr>
              <a:t>将作业逐个送入内存并运行</a:t>
            </a:r>
            <a:r>
              <a:rPr lang="zh-CN" altLang="en-US" sz="2800" dirty="0" smtClean="0">
                <a:solidFill>
                  <a:schemeClr val="tx1"/>
                </a:solidFill>
              </a:rPr>
              <a:t>。</a:t>
            </a:r>
            <a:endParaRPr lang="en-US" altLang="zh-CN" sz="2800" dirty="0" smtClean="0">
              <a:solidFill>
                <a:schemeClr val="tx1"/>
              </a:solidFill>
            </a:endParaRPr>
          </a:p>
          <a:p>
            <a:pPr>
              <a:buClrTx/>
              <a:buFont typeface="Arial" panose="020B0604020202020204" pitchFamily="34" charset="0"/>
              <a:buNone/>
            </a:pPr>
            <a:endParaRPr lang="en-US" altLang="zh-CN" sz="2800" dirty="0">
              <a:solidFill>
                <a:schemeClr val="tx1"/>
              </a:solidFill>
            </a:endParaRPr>
          </a:p>
          <a:p>
            <a:pPr>
              <a:buClrTx/>
              <a:buFont typeface="Arial" panose="020B0604020202020204" pitchFamily="34" charset="0"/>
              <a:buNone/>
            </a:pPr>
            <a:endParaRPr lang="en-US" altLang="zh-CN" sz="2800" dirty="0" smtClean="0">
              <a:solidFill>
                <a:schemeClr val="tx1"/>
              </a:solidFill>
            </a:endParaRPr>
          </a:p>
          <a:p>
            <a:r>
              <a:rPr lang="zh-CN" altLang="en-US" sz="2800" dirty="0" smtClean="0"/>
              <a:t>单</a:t>
            </a:r>
            <a:r>
              <a:rPr lang="zh-CN" altLang="en-US" sz="2800" dirty="0"/>
              <a:t>道：内存中仅有一道作业在运行</a:t>
            </a:r>
          </a:p>
          <a:p>
            <a:r>
              <a:rPr lang="zh-CN" altLang="en-US" sz="2800" dirty="0"/>
              <a:t>批处理：计算机系统对一批作业自动进行处理</a:t>
            </a:r>
          </a:p>
        </p:txBody>
      </p:sp>
      <p:sp>
        <p:nvSpPr>
          <p:cNvPr id="35844" name="AutoShape 4"/>
          <p:cNvSpPr>
            <a:spLocks noChangeArrowheads="1"/>
          </p:cNvSpPr>
          <p:nvPr/>
        </p:nvSpPr>
        <p:spPr bwMode="auto">
          <a:xfrm>
            <a:off x="1143000" y="4495772"/>
            <a:ext cx="6629316" cy="761980"/>
          </a:xfrm>
          <a:prstGeom prst="wedgeRectCallout">
            <a:avLst>
              <a:gd name="adj1" fmla="val 22774"/>
              <a:gd name="adj2" fmla="val 42747"/>
            </a:avLst>
          </a:prstGeom>
          <a:solidFill>
            <a:srgbClr val="F7F6A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2400" b="1" dirty="0" smtClean="0">
                <a:solidFill>
                  <a:srgbClr val="990033"/>
                </a:solidFill>
              </a:rPr>
              <a:t>监督程序</a:t>
            </a:r>
            <a:r>
              <a:rPr lang="en-US" altLang="zh-CN" sz="2400" b="1" dirty="0" smtClean="0">
                <a:solidFill>
                  <a:srgbClr val="990033"/>
                </a:solidFill>
              </a:rPr>
              <a:t>: </a:t>
            </a:r>
            <a:r>
              <a:rPr lang="zh-CN" altLang="en-US" sz="2400" b="1" dirty="0" smtClean="0">
                <a:ea typeface="楷体_GB2312" pitchFamily="49" charset="-122"/>
              </a:rPr>
              <a:t>用户</a:t>
            </a:r>
            <a:r>
              <a:rPr lang="zh-CN" altLang="en-US" sz="2400" b="1" dirty="0">
                <a:ea typeface="楷体_GB2312" pitchFamily="49" charset="-122"/>
              </a:rPr>
              <a:t>在一次解题或一个事务处理过程中要求计算机系统所做的全部工作。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stCondLst>
                                            <p:cond delay="0"/>
                                          </p:stCondLst>
                                        </p:cTn>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stCondLst>
                                            <p:cond delay="0"/>
                                          </p:stCondLst>
                                        </p:cTn>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500">
                                          <p:stCondLst>
                                            <p:cond delay="0"/>
                                          </p:stCondLst>
                                        </p:cTn>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584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iterate type="lt">
                                    <p:tmPct val="10000"/>
                                  </p:iterate>
                                  <p:childTnLst>
                                    <p:set>
                                      <p:cBhvr>
                                        <p:cTn id="25" dur="1" fill="hold">
                                          <p:stCondLst>
                                            <p:cond delay="0"/>
                                          </p:stCondLst>
                                        </p:cTn>
                                        <p:tgtEl>
                                          <p:spTgt spid="35843">
                                            <p:txEl>
                                              <p:pRg st="5" end="5"/>
                                            </p:txEl>
                                          </p:spTgt>
                                        </p:tgtEl>
                                        <p:attrNameLst>
                                          <p:attrName>style.visibility</p:attrName>
                                        </p:attrNameLst>
                                      </p:cBhvr>
                                      <p:to>
                                        <p:strVal val="visible"/>
                                      </p:to>
                                    </p:set>
                                    <p:animEffect transition="in" filter="fade">
                                      <p:cBhvr>
                                        <p:cTn id="26" dur="500">
                                          <p:stCondLst>
                                            <p:cond delay="0"/>
                                          </p:stCondLst>
                                        </p:cTn>
                                        <p:tgtEl>
                                          <p:spTgt spid="358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iterate type="lt">
                                    <p:tmPct val="10000"/>
                                  </p:iterate>
                                  <p:childTnLst>
                                    <p:set>
                                      <p:cBhvr>
                                        <p:cTn id="30" dur="1" fill="hold">
                                          <p:stCondLst>
                                            <p:cond delay="0"/>
                                          </p:stCondLst>
                                        </p:cTn>
                                        <p:tgtEl>
                                          <p:spTgt spid="35843">
                                            <p:txEl>
                                              <p:pRg st="6" end="6"/>
                                            </p:txEl>
                                          </p:spTgt>
                                        </p:tgtEl>
                                        <p:attrNameLst>
                                          <p:attrName>style.visibility</p:attrName>
                                        </p:attrNameLst>
                                      </p:cBhvr>
                                      <p:to>
                                        <p:strVal val="visible"/>
                                      </p:to>
                                    </p:set>
                                    <p:animEffect transition="in" filter="fade">
                                      <p:cBhvr>
                                        <p:cTn id="31" dur="500">
                                          <p:stCondLst>
                                            <p:cond delay="0"/>
                                          </p:stCondLst>
                                        </p:cTn>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autoUpdateAnimBg="0"/>
      <p:bldP spid="35844"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ChangeArrowheads="1"/>
          </p:cNvSpPr>
          <p:nvPr>
            <p:ph type="title"/>
          </p:nvPr>
        </p:nvSpPr>
        <p:spPr/>
        <p:txBody>
          <a:bodyPr/>
          <a:lstStyle/>
          <a:p>
            <a:r>
              <a:rPr lang="en-US" altLang="zh-CN"/>
              <a:t>1.2</a:t>
            </a:r>
            <a:r>
              <a:rPr lang="zh-CN" altLang="en-US"/>
              <a:t>　操作系统的发展过程</a:t>
            </a:r>
          </a:p>
        </p:txBody>
      </p:sp>
      <p:sp>
        <p:nvSpPr>
          <p:cNvPr id="37891" name="Rectangle 3"/>
          <p:cNvSpPr>
            <a:spLocks noChangeArrowheads="1"/>
          </p:cNvSpPr>
          <p:nvPr>
            <p:ph type="body" idx="1"/>
          </p:nvPr>
        </p:nvSpPr>
        <p:spPr/>
        <p:txBody>
          <a:bodyPr/>
          <a:lstStyle/>
          <a:p>
            <a:pPr>
              <a:lnSpc>
                <a:spcPct val="115000"/>
              </a:lnSpc>
              <a:buFont typeface="Wingdings" panose="05000000000000000000" pitchFamily="2" charset="2"/>
              <a:buNone/>
            </a:pPr>
            <a:r>
              <a:rPr lang="en-US" altLang="zh-CN"/>
              <a:t>1.2.2</a:t>
            </a:r>
            <a:r>
              <a:rPr lang="zh-CN" altLang="en-US"/>
              <a:t>　单道批处理系统</a:t>
            </a:r>
          </a:p>
          <a:p>
            <a:pPr>
              <a:lnSpc>
                <a:spcPct val="115000"/>
              </a:lnSpc>
              <a:buFont typeface="Wingdings" panose="05000000000000000000" pitchFamily="2" charset="2"/>
              <a:buNone/>
            </a:pPr>
            <a:r>
              <a:rPr lang="zh-CN" altLang="en-US">
                <a:solidFill>
                  <a:schemeClr val="tx1"/>
                </a:solidFill>
              </a:rPr>
              <a:t>　　</a:t>
            </a:r>
            <a:r>
              <a:rPr lang="en-US" altLang="zh-CN" sz="3000"/>
              <a:t>2</a:t>
            </a:r>
            <a:r>
              <a:rPr lang="zh-CN" altLang="en-US" sz="3000"/>
              <a:t>．单道批处理系统的特征</a:t>
            </a:r>
          </a:p>
          <a:p>
            <a:pPr lvl="3">
              <a:lnSpc>
                <a:spcPct val="115000"/>
              </a:lnSpc>
              <a:buFont typeface="Arial" panose="020B0604020202020204" pitchFamily="34" charset="0"/>
              <a:buChar char="•"/>
            </a:pPr>
            <a:r>
              <a:rPr lang="zh-CN" altLang="en-US" sz="3000"/>
              <a:t>自动性</a:t>
            </a:r>
          </a:p>
          <a:p>
            <a:pPr lvl="3">
              <a:lnSpc>
                <a:spcPct val="115000"/>
              </a:lnSpc>
              <a:buFont typeface="Arial" panose="020B0604020202020204" pitchFamily="34" charset="0"/>
              <a:buChar char="•"/>
            </a:pPr>
            <a:r>
              <a:rPr lang="zh-CN" altLang="en-US" sz="3000"/>
              <a:t>顺序性</a:t>
            </a:r>
          </a:p>
          <a:p>
            <a:pPr lvl="3">
              <a:lnSpc>
                <a:spcPct val="115000"/>
              </a:lnSpc>
              <a:buFont typeface="Arial" panose="020B0604020202020204" pitchFamily="34" charset="0"/>
              <a:buChar char="•"/>
            </a:pPr>
            <a:r>
              <a:rPr lang="zh-CN" altLang="en-US" sz="3000"/>
              <a:t>单道性</a:t>
            </a:r>
          </a:p>
          <a:p>
            <a:pPr lvl="2">
              <a:lnSpc>
                <a:spcPct val="115000"/>
              </a:lnSpc>
              <a:buFont typeface="Wingdings" panose="05000000000000000000" pitchFamily="2" charset="2"/>
              <a:buChar char="ü"/>
            </a:pPr>
            <a:r>
              <a:rPr lang="zh-CN" altLang="en-US" sz="3000"/>
              <a:t>优点：</a:t>
            </a:r>
            <a:r>
              <a:rPr lang="zh-CN" altLang="en-US" sz="3000">
                <a:latin typeface="Arial" panose="020B0604020202020204" pitchFamily="34" charset="0"/>
              </a:rPr>
              <a:t>减少了人工操作的时间，提高机器的利用率和系统吞吐量。</a:t>
            </a:r>
          </a:p>
          <a:p>
            <a:pPr lvl="2">
              <a:lnSpc>
                <a:spcPct val="115000"/>
              </a:lnSpc>
            </a:pPr>
            <a:r>
              <a:rPr lang="zh-CN" altLang="en-US" sz="3000">
                <a:solidFill>
                  <a:schemeClr val="tx2"/>
                </a:solidFill>
              </a:rPr>
              <a:t>缺点：</a:t>
            </a:r>
            <a:r>
              <a:rPr lang="zh-CN" altLang="en-US" sz="3000">
                <a:solidFill>
                  <a:srgbClr val="000099"/>
                </a:solidFill>
              </a:rPr>
              <a:t>资源利用率低；人机交互性差。</a:t>
            </a:r>
          </a:p>
          <a:p>
            <a:pPr lvl="2">
              <a:lnSpc>
                <a:spcPct val="115000"/>
              </a:lnSpc>
            </a:pPr>
            <a:r>
              <a:rPr lang="zh-CN" altLang="en-US" sz="3000"/>
              <a:t>解决办法：多道程序设计技术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500">
                                          <p:stCondLst>
                                            <p:cond delay="0"/>
                                          </p:stCondLst>
                                        </p:cTn>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stCondLst>
                                            <p:cond delay="0"/>
                                          </p:stCondLst>
                                        </p:cTn>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stCondLst>
                                            <p:cond delay="0"/>
                                          </p:stCondLst>
                                        </p:cTn>
                                        <p:tgtEl>
                                          <p:spTgt spid="378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500">
                                          <p:stCondLst>
                                            <p:cond delay="0"/>
                                          </p:stCondLst>
                                        </p:cTn>
                                        <p:tgtEl>
                                          <p:spTgt spid="37891">
                                            <p:txEl>
                                              <p:pRg st="4" end="4"/>
                                            </p:txEl>
                                          </p:spTgt>
                                        </p:tgtEl>
                                      </p:cBhvr>
                                    </p:animEffect>
                                  </p:childTnLst>
                                </p:cTn>
                              </p:par>
                              <p:par>
                                <p:cTn id="23" presetID="10" presetClass="entr" presetSubtype="0" fill="hold" grpId="0" nodeType="withEffect">
                                  <p:stCondLst>
                                    <p:cond delay="0"/>
                                  </p:stCondLst>
                                  <p:iterate type="lt">
                                    <p:tmPct val="10000"/>
                                  </p:iterate>
                                  <p:childTnLst>
                                    <p:set>
                                      <p:cBhvr>
                                        <p:cTn id="24" dur="1" fill="hold">
                                          <p:stCondLst>
                                            <p:cond delay="0"/>
                                          </p:stCondLst>
                                        </p:cTn>
                                        <p:tgtEl>
                                          <p:spTgt spid="37891">
                                            <p:txEl>
                                              <p:pRg st="5" end="5"/>
                                            </p:txEl>
                                          </p:spTgt>
                                        </p:tgtEl>
                                        <p:attrNameLst>
                                          <p:attrName>style.visibility</p:attrName>
                                        </p:attrNameLst>
                                      </p:cBhvr>
                                      <p:to>
                                        <p:strVal val="visible"/>
                                      </p:to>
                                    </p:set>
                                    <p:animEffect transition="in" filter="fade">
                                      <p:cBhvr>
                                        <p:cTn id="25" dur="500">
                                          <p:stCondLst>
                                            <p:cond delay="0"/>
                                          </p:stCondLst>
                                        </p:cTn>
                                        <p:tgtEl>
                                          <p:spTgt spid="3789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iterate type="lt">
                                    <p:tmPct val="10000"/>
                                  </p:iterate>
                                  <p:childTnLst>
                                    <p:set>
                                      <p:cBhvr>
                                        <p:cTn id="29" dur="1" fill="hold">
                                          <p:stCondLst>
                                            <p:cond delay="0"/>
                                          </p:stCondLst>
                                        </p:cTn>
                                        <p:tgtEl>
                                          <p:spTgt spid="37891">
                                            <p:txEl>
                                              <p:pRg st="6" end="6"/>
                                            </p:txEl>
                                          </p:spTgt>
                                        </p:tgtEl>
                                        <p:attrNameLst>
                                          <p:attrName>style.visibility</p:attrName>
                                        </p:attrNameLst>
                                      </p:cBhvr>
                                      <p:to>
                                        <p:strVal val="visible"/>
                                      </p:to>
                                    </p:set>
                                    <p:animEffect transition="in" filter="fade">
                                      <p:cBhvr>
                                        <p:cTn id="30" dur="500">
                                          <p:stCondLst>
                                            <p:cond delay="0"/>
                                          </p:stCondLst>
                                        </p:cTn>
                                        <p:tgtEl>
                                          <p:spTgt spid="3789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iterate type="lt">
                                    <p:tmPct val="10000"/>
                                  </p:iterate>
                                  <p:childTnLst>
                                    <p:set>
                                      <p:cBhvr>
                                        <p:cTn id="34" dur="1" fill="hold">
                                          <p:stCondLst>
                                            <p:cond delay="0"/>
                                          </p:stCondLst>
                                        </p:cTn>
                                        <p:tgtEl>
                                          <p:spTgt spid="37891">
                                            <p:txEl>
                                              <p:pRg st="7" end="7"/>
                                            </p:txEl>
                                          </p:spTgt>
                                        </p:tgtEl>
                                        <p:attrNameLst>
                                          <p:attrName>style.visibility</p:attrName>
                                        </p:attrNameLst>
                                      </p:cBhvr>
                                      <p:to>
                                        <p:strVal val="visible"/>
                                      </p:to>
                                    </p:set>
                                    <p:animEffect transition="in" filter="fade">
                                      <p:cBhvr>
                                        <p:cTn id="35" dur="500">
                                          <p:stCondLst>
                                            <p:cond delay="0"/>
                                          </p:stCondLst>
                                        </p:cTn>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ChangeArrowheads="1"/>
          </p:cNvSpPr>
          <p:nvPr>
            <p:ph type="title"/>
          </p:nvPr>
        </p:nvSpPr>
        <p:spPr/>
        <p:txBody>
          <a:bodyPr/>
          <a:lstStyle/>
          <a:p>
            <a:r>
              <a:rPr lang="en-US" altLang="zh-CN"/>
              <a:t>1.1</a:t>
            </a:r>
            <a:r>
              <a:rPr lang="zh-CN" altLang="en-US"/>
              <a:t>　操作系统的目标和作用</a:t>
            </a:r>
          </a:p>
        </p:txBody>
      </p:sp>
      <p:sp>
        <p:nvSpPr>
          <p:cNvPr id="6147" name="Rectangle 3"/>
          <p:cNvSpPr>
            <a:spLocks noChangeArrowheads="1"/>
          </p:cNvSpPr>
          <p:nvPr>
            <p:ph type="body" idx="1"/>
          </p:nvPr>
        </p:nvSpPr>
        <p:spPr/>
        <p:txBody>
          <a:bodyPr/>
          <a:lstStyle/>
          <a:p>
            <a:pPr>
              <a:lnSpc>
                <a:spcPct val="115000"/>
              </a:lnSpc>
              <a:buFont typeface="Wingdings" panose="05000000000000000000" pitchFamily="2" charset="2"/>
              <a:buNone/>
            </a:pPr>
            <a:r>
              <a:rPr lang="en-US" altLang="zh-CN"/>
              <a:t>1.1.1</a:t>
            </a:r>
            <a:r>
              <a:rPr lang="zh-CN" altLang="en-US"/>
              <a:t>　操作系统的目标</a:t>
            </a:r>
          </a:p>
          <a:p>
            <a:pPr>
              <a:lnSpc>
                <a:spcPct val="115000"/>
              </a:lnSpc>
              <a:buFont typeface="Wingdings" panose="05000000000000000000" pitchFamily="2" charset="2"/>
              <a:buNone/>
            </a:pPr>
            <a:r>
              <a:rPr lang="zh-CN" altLang="en-US" sz="3000"/>
              <a:t>             计算机系统的规模与</a:t>
            </a:r>
            <a:r>
              <a:rPr lang="en-US" altLang="zh-CN" sz="3000"/>
              <a:t>OS</a:t>
            </a:r>
            <a:r>
              <a:rPr lang="zh-CN" altLang="en-US" sz="3000"/>
              <a:t>的应用环境影响</a:t>
            </a:r>
            <a:r>
              <a:rPr lang="en-US" altLang="zh-CN" sz="3000"/>
              <a:t>OS</a:t>
            </a:r>
            <a:r>
              <a:rPr lang="zh-CN" altLang="en-US" sz="3000"/>
              <a:t>的主要目标。</a:t>
            </a:r>
          </a:p>
          <a:p>
            <a:pPr>
              <a:lnSpc>
                <a:spcPct val="115000"/>
              </a:lnSpc>
              <a:buFont typeface="Wingdings" panose="05000000000000000000" pitchFamily="2" charset="2"/>
              <a:buNone/>
            </a:pPr>
            <a:r>
              <a:rPr lang="zh-CN" altLang="en-US" sz="3000"/>
              <a:t> 　</a:t>
            </a:r>
            <a:r>
              <a:rPr lang="en-US" altLang="zh-CN" sz="3000" u="sng"/>
              <a:t>1</a:t>
            </a:r>
            <a:r>
              <a:rPr lang="zh-CN" altLang="en-US" sz="3000" u="sng"/>
              <a:t>．有效性</a:t>
            </a:r>
            <a:r>
              <a:rPr lang="en-US" altLang="zh-CN" sz="3000">
                <a:solidFill>
                  <a:srgbClr val="000066"/>
                </a:solidFill>
              </a:rPr>
              <a:t>(</a:t>
            </a:r>
            <a:r>
              <a:rPr lang="zh-CN" altLang="en-US" sz="3000">
                <a:solidFill>
                  <a:srgbClr val="000066"/>
                </a:solidFill>
              </a:rPr>
              <a:t>系统管理人员的观点</a:t>
            </a:r>
            <a:r>
              <a:rPr lang="en-US" altLang="zh-CN" sz="3000">
                <a:solidFill>
                  <a:srgbClr val="000066"/>
                </a:solidFill>
              </a:rPr>
              <a:t>)</a:t>
            </a:r>
          </a:p>
          <a:p>
            <a:pPr>
              <a:lnSpc>
                <a:spcPct val="115000"/>
              </a:lnSpc>
              <a:buFont typeface="Wingdings" panose="05000000000000000000" pitchFamily="2" charset="2"/>
              <a:buNone/>
            </a:pPr>
            <a:r>
              <a:rPr lang="zh-CN" altLang="en-US" sz="3000"/>
              <a:t>           </a:t>
            </a:r>
            <a:r>
              <a:rPr lang="zh-CN" altLang="en-US" sz="3000">
                <a:solidFill>
                  <a:schemeClr val="tx1"/>
                </a:solidFill>
              </a:rPr>
              <a:t>早期</a:t>
            </a:r>
            <a:r>
              <a:rPr lang="en-US" altLang="zh-CN" sz="3000">
                <a:solidFill>
                  <a:schemeClr val="tx1"/>
                </a:solidFill>
              </a:rPr>
              <a:t>(20</a:t>
            </a:r>
            <a:r>
              <a:rPr lang="zh-CN" altLang="en-US" sz="3000">
                <a:solidFill>
                  <a:schemeClr val="tx1"/>
                </a:solidFill>
              </a:rPr>
              <a:t>世纪</a:t>
            </a:r>
            <a:r>
              <a:rPr lang="en-US" altLang="zh-CN" sz="3000">
                <a:solidFill>
                  <a:schemeClr val="tx1"/>
                </a:solidFill>
              </a:rPr>
              <a:t>50</a:t>
            </a:r>
            <a:r>
              <a:rPr lang="zh-CN" altLang="en-US" sz="3000">
                <a:solidFill>
                  <a:schemeClr val="tx1"/>
                </a:solidFill>
              </a:rPr>
              <a:t>～</a:t>
            </a:r>
            <a:r>
              <a:rPr lang="en-US" altLang="zh-CN" sz="3000">
                <a:solidFill>
                  <a:schemeClr val="tx1"/>
                </a:solidFill>
              </a:rPr>
              <a:t>60</a:t>
            </a:r>
            <a:r>
              <a:rPr lang="zh-CN" altLang="en-US" sz="3000">
                <a:solidFill>
                  <a:schemeClr val="tx1"/>
                </a:solidFill>
              </a:rPr>
              <a:t>年代</a:t>
            </a:r>
            <a:r>
              <a:rPr lang="en-US" altLang="zh-CN" sz="3000">
                <a:solidFill>
                  <a:schemeClr val="tx1"/>
                </a:solidFill>
              </a:rPr>
              <a:t>)</a:t>
            </a:r>
            <a:r>
              <a:rPr lang="zh-CN" altLang="en-US" sz="3000">
                <a:solidFill>
                  <a:schemeClr val="tx1"/>
                </a:solidFill>
              </a:rPr>
              <a:t> </a:t>
            </a:r>
            <a:r>
              <a:rPr lang="en-US" altLang="zh-CN" sz="3000">
                <a:solidFill>
                  <a:schemeClr val="tx1"/>
                </a:solidFill>
              </a:rPr>
              <a:t>OS</a:t>
            </a:r>
            <a:r>
              <a:rPr lang="zh-CN" altLang="en-US" sz="3000">
                <a:solidFill>
                  <a:schemeClr val="tx1"/>
                </a:solidFill>
              </a:rPr>
              <a:t>最重要的目标，也是推动</a:t>
            </a:r>
            <a:r>
              <a:rPr lang="en-US" altLang="zh-CN" sz="3000">
                <a:solidFill>
                  <a:schemeClr val="tx1"/>
                </a:solidFill>
              </a:rPr>
              <a:t>OS</a:t>
            </a:r>
            <a:r>
              <a:rPr lang="zh-CN" altLang="en-US" sz="3000">
                <a:solidFill>
                  <a:schemeClr val="tx1"/>
                </a:solidFill>
              </a:rPr>
              <a:t>发展最主要的动力。</a:t>
            </a:r>
          </a:p>
          <a:p>
            <a:pPr>
              <a:lnSpc>
                <a:spcPct val="115000"/>
              </a:lnSpc>
              <a:buFont typeface="Wingdings" panose="05000000000000000000" pitchFamily="2" charset="2"/>
              <a:buNone/>
            </a:pPr>
            <a:r>
              <a:rPr lang="zh-CN" altLang="en-US" sz="3000">
                <a:solidFill>
                  <a:schemeClr val="tx1"/>
                </a:solidFill>
              </a:rPr>
              <a:t>           有效性</a:t>
            </a:r>
            <a:r>
              <a:rPr lang="zh-CN" altLang="en-US" sz="3000">
                <a:solidFill>
                  <a:schemeClr val="tx1"/>
                </a:solidFill>
                <a:sym typeface="Arial" panose="020B0604020202020204" pitchFamily="34" charset="0"/>
              </a:rPr>
              <a:t>是指提高资源的利用率，并提高系统吞吐量</a:t>
            </a:r>
            <a:r>
              <a:rPr lang="en-US" altLang="zh-CN" sz="3000">
                <a:solidFill>
                  <a:schemeClr val="tx1"/>
                </a:solidFill>
                <a:sym typeface="Arial" panose="020B0604020202020204" pitchFamily="34" charset="0"/>
              </a:rPr>
              <a:t>(</a:t>
            </a:r>
            <a:r>
              <a:rPr lang="zh-CN" altLang="en-US" sz="3000">
                <a:solidFill>
                  <a:schemeClr val="tx1"/>
                </a:solidFill>
                <a:sym typeface="Arial" panose="020B0604020202020204" pitchFamily="34" charset="0"/>
              </a:rPr>
              <a:t>系</a:t>
            </a:r>
            <a:r>
              <a:rPr lang="zh-CN" altLang="en-US" sz="3000">
                <a:solidFill>
                  <a:schemeClr val="tx1"/>
                </a:solidFill>
              </a:rPr>
              <a:t>统在单位时间内所完成的总工作量，</a:t>
            </a:r>
            <a:r>
              <a:rPr lang="en-US" altLang="zh-CN" sz="3000">
                <a:solidFill>
                  <a:schemeClr val="tx1"/>
                </a:solidFill>
              </a:rPr>
              <a:t>P8</a:t>
            </a:r>
            <a:r>
              <a:rPr lang="zh-CN" altLang="en-US" sz="3000">
                <a:solidFill>
                  <a:schemeClr val="tx1"/>
                </a:solidFill>
              </a:rPr>
              <a:t>末行</a:t>
            </a:r>
            <a:r>
              <a:rPr lang="en-US" altLang="zh-CN" sz="3000">
                <a:solidFill>
                  <a:schemeClr val="tx1"/>
                </a:solidFill>
              </a:rPr>
              <a:t>)</a:t>
            </a:r>
            <a:r>
              <a:rPr lang="zh-CN" altLang="en-US" sz="3000">
                <a:solidFill>
                  <a:schemeClr val="tx1"/>
                </a:solidFill>
              </a:rPr>
              <a:t>。希望系统工作协调高效。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146"/>
                                        </p:tgtEl>
                                        <p:attrNameLst>
                                          <p:attrName>style.visibility</p:attrName>
                                        </p:attrNameLst>
                                      </p:cBhvr>
                                      <p:to>
                                        <p:strVal val="visible"/>
                                      </p:to>
                                    </p:set>
                                    <p:animEffect transition="in" filter="fade">
                                      <p:cBhvr>
                                        <p:cTn id="7" dur="1000">
                                          <p:stCondLst>
                                            <p:cond delay="0"/>
                                          </p:stCondLst>
                                        </p:cTn>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500">
                                          <p:stCondLst>
                                            <p:cond delay="0"/>
                                          </p:stCondLst>
                                        </p:cTn>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fade">
                                      <p:cBhvr>
                                        <p:cTn id="17" dur="500">
                                          <p:stCondLst>
                                            <p:cond delay="0"/>
                                          </p:stCondLst>
                                        </p:cTn>
                                        <p:tgtEl>
                                          <p:spTgt spid="61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fade">
                                      <p:cBhvr>
                                        <p:cTn id="22" dur="500">
                                          <p:stCondLst>
                                            <p:cond delay="0"/>
                                          </p:stCondLst>
                                        </p:cTn>
                                        <p:tgtEl>
                                          <p:spTgt spid="61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fade">
                                      <p:cBhvr>
                                        <p:cTn id="27" dur="500">
                                          <p:stCondLst>
                                            <p:cond delay="0"/>
                                          </p:stCondLst>
                                        </p:cTn>
                                        <p:tgtEl>
                                          <p:spTgt spid="61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6147">
                                            <p:txEl>
                                              <p:pRg st="4" end="4"/>
                                            </p:txEl>
                                          </p:spTgt>
                                        </p:tgtEl>
                                        <p:attrNameLst>
                                          <p:attrName>style.visibility</p:attrName>
                                        </p:attrNameLst>
                                      </p:cBhvr>
                                      <p:to>
                                        <p:strVal val="visible"/>
                                      </p:to>
                                    </p:set>
                                    <p:animEffect transition="in" filter="fade">
                                      <p:cBhvr>
                                        <p:cTn id="32" dur="500">
                                          <p:stCondLst>
                                            <p:cond delay="0"/>
                                          </p:stCondLst>
                                        </p:cTn>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ChangeArrowheads="1"/>
          </p:cNvSpPr>
          <p:nvPr>
            <p:ph type="title"/>
          </p:nvPr>
        </p:nvSpPr>
        <p:spPr/>
        <p:txBody>
          <a:bodyPr/>
          <a:lstStyle/>
          <a:p>
            <a:r>
              <a:rPr lang="en-US" altLang="zh-CN"/>
              <a:t>1.2</a:t>
            </a:r>
            <a:r>
              <a:rPr lang="zh-CN" altLang="en-US"/>
              <a:t>　操作系统的发展过程</a:t>
            </a:r>
          </a:p>
        </p:txBody>
      </p:sp>
      <p:sp>
        <p:nvSpPr>
          <p:cNvPr id="39939" name="Rectangle 3"/>
          <p:cNvSpPr>
            <a:spLocks noChangeArrowheads="1"/>
          </p:cNvSpPr>
          <p:nvPr>
            <p:ph type="body" idx="1"/>
          </p:nvPr>
        </p:nvSpPr>
        <p:spPr/>
        <p:txBody>
          <a:bodyPr/>
          <a:lstStyle/>
          <a:p>
            <a:pPr>
              <a:lnSpc>
                <a:spcPct val="105000"/>
              </a:lnSpc>
              <a:buFont typeface="Wingdings" panose="05000000000000000000" pitchFamily="2" charset="2"/>
              <a:buNone/>
            </a:pPr>
            <a:r>
              <a:rPr lang="en-US" altLang="zh-CN"/>
              <a:t>1.2.3</a:t>
            </a:r>
            <a:r>
              <a:rPr lang="zh-CN" altLang="en-US"/>
              <a:t>　多道批处理系统</a:t>
            </a:r>
            <a:r>
              <a:rPr lang="en-US" altLang="zh-CN" sz="2600"/>
              <a:t>(Multiprogramm</a:t>
            </a:r>
            <a:r>
              <a:rPr lang="zh-CN" altLang="en-US" sz="2600"/>
              <a:t>ed</a:t>
            </a:r>
            <a:r>
              <a:rPr lang="en-US" altLang="zh-CN" sz="2600"/>
              <a:t> Batch Processing System) </a:t>
            </a:r>
            <a:endParaRPr lang="zh-CN" altLang="en-US"/>
          </a:p>
          <a:p>
            <a:pPr>
              <a:lnSpc>
                <a:spcPct val="105000"/>
              </a:lnSpc>
              <a:buFont typeface="Wingdings" panose="05000000000000000000" pitchFamily="2" charset="2"/>
              <a:buNone/>
            </a:pPr>
            <a:r>
              <a:rPr lang="zh-CN" altLang="en-US">
                <a:solidFill>
                  <a:schemeClr val="tx1"/>
                </a:solidFill>
              </a:rPr>
              <a:t>　　</a:t>
            </a:r>
            <a:r>
              <a:rPr lang="zh-CN" altLang="en-US" sz="3000">
                <a:solidFill>
                  <a:schemeClr val="tx1"/>
                </a:solidFill>
              </a:rPr>
              <a:t>集成电路时代。利用多道批处理提高资源的利用率。</a:t>
            </a:r>
          </a:p>
          <a:p>
            <a:pPr>
              <a:lnSpc>
                <a:spcPct val="105000"/>
              </a:lnSpc>
              <a:buFont typeface="Wingdings" panose="05000000000000000000" pitchFamily="2" charset="2"/>
              <a:buNone/>
            </a:pPr>
            <a:r>
              <a:rPr lang="zh-CN" altLang="en-US" sz="3000"/>
              <a:t>         </a:t>
            </a:r>
            <a:r>
              <a:rPr lang="en-US" altLang="zh-CN" sz="3000"/>
              <a:t>1</a:t>
            </a:r>
            <a:r>
              <a:rPr lang="zh-CN" altLang="en-US" sz="3000"/>
              <a:t>．多道程序设计的基本概念</a:t>
            </a:r>
          </a:p>
          <a:p>
            <a:pPr>
              <a:lnSpc>
                <a:spcPct val="105000"/>
              </a:lnSpc>
              <a:buFont typeface="Wingdings" panose="05000000000000000000" pitchFamily="2" charset="2"/>
              <a:buNone/>
            </a:pPr>
            <a:r>
              <a:rPr lang="zh-CN" altLang="en-US" sz="3000">
                <a:solidFill>
                  <a:schemeClr val="tx1"/>
                </a:solidFill>
              </a:rPr>
              <a:t>           多道程序设计技术是指在计算机内存中同时存放多个作业，使之同时处于运行状态（均已开始运行但尚未结束）共享系统资源。</a:t>
            </a:r>
          </a:p>
          <a:p>
            <a:pPr>
              <a:lnSpc>
                <a:spcPct val="105000"/>
              </a:lnSpc>
              <a:buFont typeface="Wingdings" panose="05000000000000000000" pitchFamily="2" charset="2"/>
              <a:buNone/>
            </a:pPr>
            <a:r>
              <a:rPr lang="zh-CN" altLang="en-US" sz="3000">
                <a:solidFill>
                  <a:schemeClr val="tx1"/>
                </a:solidFill>
              </a:rPr>
              <a:t>        单</a:t>
            </a:r>
            <a:r>
              <a:rPr lang="en-US" altLang="zh-CN" sz="3000">
                <a:solidFill>
                  <a:schemeClr val="tx1"/>
                </a:solidFill>
              </a:rPr>
              <a:t>CPU</a:t>
            </a:r>
            <a:r>
              <a:rPr lang="zh-CN" altLang="en-US" sz="3000">
                <a:solidFill>
                  <a:schemeClr val="tx1"/>
                </a:solidFill>
              </a:rPr>
              <a:t>系统中的多道程序运行的特征：</a:t>
            </a:r>
          </a:p>
          <a:p>
            <a:pPr lvl="1">
              <a:lnSpc>
                <a:spcPct val="105000"/>
              </a:lnSpc>
            </a:pPr>
            <a:r>
              <a:rPr lang="zh-CN" altLang="en-US"/>
              <a:t>宏观上并行：都处于运行状态，但都未运行完</a:t>
            </a:r>
          </a:p>
          <a:p>
            <a:pPr lvl="1">
              <a:lnSpc>
                <a:spcPct val="105000"/>
              </a:lnSpc>
            </a:pPr>
            <a:r>
              <a:rPr lang="zh-CN" altLang="en-US"/>
              <a:t>微观上串行：各作业交替使用</a:t>
            </a:r>
            <a:r>
              <a:rPr lang="en-US" altLang="zh-CN"/>
              <a:t>CPU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20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1" nodeType="clickEffect">
                                  <p:stCondLst>
                                    <p:cond delay="0"/>
                                  </p:stCondLst>
                                  <p:iterate type="lt">
                                    <p:tmAbs val="0"/>
                                  </p:iterate>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20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1" nodeType="clickEffect">
                                  <p:stCondLst>
                                    <p:cond delay="0"/>
                                  </p:stCondLst>
                                  <p:iterate type="lt">
                                    <p:tmAbs val="0"/>
                                  </p:iterate>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20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1" nodeType="clickEffect">
                                  <p:stCondLst>
                                    <p:cond delay="0"/>
                                  </p:stCondLst>
                                  <p:iterate type="lt">
                                    <p:tmAbs val="0"/>
                                  </p:iterate>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2000"/>
                                        <p:tgtEl>
                                          <p:spTgt spid="39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1" nodeType="clickEffect">
                                  <p:stCondLst>
                                    <p:cond delay="0"/>
                                  </p:stCondLst>
                                  <p:iterate type="lt">
                                    <p:tmAbs val="0"/>
                                  </p:iterate>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2000"/>
                                        <p:tgtEl>
                                          <p:spTgt spid="399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1" nodeType="clickEffect">
                                  <p:stCondLst>
                                    <p:cond delay="0"/>
                                  </p:stCondLst>
                                  <p:iterate type="lt">
                                    <p:tmAbs val="0"/>
                                  </p:iterate>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fade">
                                      <p:cBhvr>
                                        <p:cTn id="32" dur="2000"/>
                                        <p:tgtEl>
                                          <p:spTgt spid="399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1" nodeType="clickEffect">
                                  <p:stCondLst>
                                    <p:cond delay="0"/>
                                  </p:stCondLst>
                                  <p:iterate type="lt">
                                    <p:tmAbs val="0"/>
                                  </p:iterate>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fade">
                                      <p:cBhvr>
                                        <p:cTn id="37" dur="20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1"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ChangeArrowheads="1"/>
          </p:cNvSpPr>
          <p:nvPr>
            <p:ph type="title"/>
          </p:nvPr>
        </p:nvSpPr>
        <p:spPr/>
        <p:txBody>
          <a:bodyPr/>
          <a:lstStyle/>
          <a:p>
            <a:r>
              <a:rPr lang="en-US" altLang="zh-CN"/>
              <a:t>1.2</a:t>
            </a:r>
            <a:r>
              <a:rPr lang="zh-CN" altLang="en-US"/>
              <a:t>　操作系统的发展过程</a:t>
            </a:r>
          </a:p>
        </p:txBody>
      </p:sp>
      <p:sp>
        <p:nvSpPr>
          <p:cNvPr id="41987" name="Rectangle 3"/>
          <p:cNvSpPr>
            <a:spLocks noChangeArrowheads="1"/>
          </p:cNvSpPr>
          <p:nvPr>
            <p:ph type="body" idx="1"/>
          </p:nvPr>
        </p:nvSpPr>
        <p:spPr/>
        <p:txBody>
          <a:bodyPr/>
          <a:lstStyle/>
          <a:p>
            <a:pPr>
              <a:lnSpc>
                <a:spcPct val="115000"/>
              </a:lnSpc>
              <a:buFont typeface="Wingdings" panose="05000000000000000000" pitchFamily="2" charset="2"/>
              <a:buNone/>
            </a:pPr>
            <a:r>
              <a:rPr lang="en-US" altLang="zh-CN"/>
              <a:t>1.2.3</a:t>
            </a:r>
            <a:r>
              <a:rPr lang="zh-CN" altLang="en-US"/>
              <a:t>　多道批处理系统</a:t>
            </a:r>
          </a:p>
          <a:p>
            <a:pPr>
              <a:lnSpc>
                <a:spcPct val="115000"/>
              </a:lnSpc>
              <a:buFont typeface="Wingdings" panose="05000000000000000000" pitchFamily="2" charset="2"/>
              <a:buNone/>
            </a:pPr>
            <a:r>
              <a:rPr lang="zh-CN" altLang="en-US">
                <a:solidFill>
                  <a:schemeClr val="tx1"/>
                </a:solidFill>
              </a:rPr>
              <a:t>　　</a:t>
            </a:r>
            <a:r>
              <a:rPr lang="en-US" altLang="zh-CN" sz="3000"/>
              <a:t>1</a:t>
            </a:r>
            <a:r>
              <a:rPr lang="zh-CN" altLang="en-US" sz="3000"/>
              <a:t>．多道程序设计的基本概念</a:t>
            </a:r>
          </a:p>
          <a:p>
            <a:pPr>
              <a:buFont typeface="Wingdings" panose="05000000000000000000" pitchFamily="2" charset="2"/>
              <a:buNone/>
            </a:pPr>
            <a:r>
              <a:rPr lang="zh-CN" altLang="en-US" sz="3000">
                <a:solidFill>
                  <a:schemeClr val="tx1"/>
                </a:solidFill>
              </a:rPr>
              <a:t>            在多道批处理系统中，用户所提交的作业都先存放在外存上并排成一个队列，称为“后备队列”；然后，由</a:t>
            </a:r>
            <a:r>
              <a:rPr lang="zh-CN" altLang="en-US" sz="3000">
                <a:solidFill>
                  <a:srgbClr val="990033"/>
                </a:solidFill>
              </a:rPr>
              <a:t>作业调度程序</a:t>
            </a:r>
            <a:r>
              <a:rPr lang="zh-CN" altLang="en-US" sz="3000">
                <a:solidFill>
                  <a:schemeClr val="tx1"/>
                </a:solidFill>
              </a:rPr>
              <a:t>按一定的算法从后备队列中选择若干个作业调入内存，使它们共享</a:t>
            </a:r>
            <a:r>
              <a:rPr lang="en-US" altLang="zh-CN" sz="3000">
                <a:solidFill>
                  <a:schemeClr val="tx1"/>
                </a:solidFill>
              </a:rPr>
              <a:t>CPU</a:t>
            </a:r>
            <a:r>
              <a:rPr lang="zh-CN" altLang="en-US" sz="3000">
                <a:solidFill>
                  <a:schemeClr val="tx1"/>
                </a:solidFill>
              </a:rPr>
              <a:t>和系统中的各种资源（作业调度）。</a:t>
            </a:r>
            <a:r>
              <a:rPr lang="zh-CN" altLang="en-US" sz="3000"/>
              <a:t>多道批处理系统的特征</a:t>
            </a:r>
            <a:r>
              <a:rPr lang="en-US" altLang="zh-CN" sz="3000"/>
              <a:t>(1)</a:t>
            </a:r>
            <a:r>
              <a:rPr lang="zh-CN" altLang="en-US" sz="3000"/>
              <a:t>多道性 </a:t>
            </a:r>
            <a:r>
              <a:rPr lang="en-US" altLang="zh-CN" sz="3000"/>
              <a:t>(2) </a:t>
            </a:r>
            <a:r>
              <a:rPr lang="zh-CN" altLang="en-US" sz="3000"/>
              <a:t>无序性  </a:t>
            </a:r>
            <a:r>
              <a:rPr lang="en-US" altLang="zh-CN" sz="3000"/>
              <a:t>(3) </a:t>
            </a:r>
            <a:r>
              <a:rPr lang="zh-CN" altLang="en-US" sz="3000"/>
              <a:t>调度性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Abs val="0"/>
                                  </p:iterate>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fade">
                                      <p:cBhvr>
                                        <p:cTn id="7" dur="20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3060700" y="2222500"/>
            <a:ext cx="5481638"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1" name="Text Box 3"/>
          <p:cNvSpPr txBox="1">
            <a:spLocks noChangeArrowheads="1"/>
          </p:cNvSpPr>
          <p:nvPr/>
        </p:nvSpPr>
        <p:spPr bwMode="auto">
          <a:xfrm>
            <a:off x="8542338" y="2000250"/>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p>
        </p:txBody>
      </p:sp>
      <p:sp>
        <p:nvSpPr>
          <p:cNvPr id="43012" name="Text Box 4"/>
          <p:cNvSpPr txBox="1">
            <a:spLocks noChangeArrowheads="1"/>
          </p:cNvSpPr>
          <p:nvPr/>
        </p:nvSpPr>
        <p:spPr bwMode="auto">
          <a:xfrm>
            <a:off x="3479800" y="1822450"/>
            <a:ext cx="422275" cy="400050"/>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A</a:t>
            </a:r>
          </a:p>
        </p:txBody>
      </p:sp>
      <p:sp>
        <p:nvSpPr>
          <p:cNvPr id="43013" name="Text Box 5"/>
          <p:cNvSpPr txBox="1">
            <a:spLocks noChangeArrowheads="1"/>
          </p:cNvSpPr>
          <p:nvPr/>
        </p:nvSpPr>
        <p:spPr bwMode="auto">
          <a:xfrm>
            <a:off x="6434138" y="1822450"/>
            <a:ext cx="420687" cy="400050"/>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A</a:t>
            </a:r>
          </a:p>
        </p:txBody>
      </p:sp>
      <p:sp>
        <p:nvSpPr>
          <p:cNvPr id="43014" name="Line 6"/>
          <p:cNvSpPr>
            <a:spLocks noChangeShapeType="1"/>
          </p:cNvSpPr>
          <p:nvPr/>
        </p:nvSpPr>
        <p:spPr bwMode="auto">
          <a:xfrm>
            <a:off x="3482975" y="1557338"/>
            <a:ext cx="0" cy="7985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5" name="Line 7"/>
          <p:cNvSpPr>
            <a:spLocks noChangeShapeType="1"/>
          </p:cNvSpPr>
          <p:nvPr/>
        </p:nvSpPr>
        <p:spPr bwMode="auto">
          <a:xfrm>
            <a:off x="3903663"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6" name="Line 8"/>
          <p:cNvSpPr>
            <a:spLocks noChangeShapeType="1"/>
          </p:cNvSpPr>
          <p:nvPr/>
        </p:nvSpPr>
        <p:spPr bwMode="auto">
          <a:xfrm>
            <a:off x="4325938"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7" name="Line 9"/>
          <p:cNvSpPr>
            <a:spLocks noChangeShapeType="1"/>
          </p:cNvSpPr>
          <p:nvPr/>
        </p:nvSpPr>
        <p:spPr bwMode="auto">
          <a:xfrm>
            <a:off x="4748213"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8" name="Line 10"/>
          <p:cNvSpPr>
            <a:spLocks noChangeShapeType="1"/>
          </p:cNvSpPr>
          <p:nvPr/>
        </p:nvSpPr>
        <p:spPr bwMode="auto">
          <a:xfrm>
            <a:off x="5170488"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9" name="Line 11"/>
          <p:cNvSpPr>
            <a:spLocks noChangeShapeType="1"/>
          </p:cNvSpPr>
          <p:nvPr/>
        </p:nvSpPr>
        <p:spPr bwMode="auto">
          <a:xfrm>
            <a:off x="5591175"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0" name="Line 12"/>
          <p:cNvSpPr>
            <a:spLocks noChangeShapeType="1"/>
          </p:cNvSpPr>
          <p:nvPr/>
        </p:nvSpPr>
        <p:spPr bwMode="auto">
          <a:xfrm>
            <a:off x="6013450"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1" name="Line 13"/>
          <p:cNvSpPr>
            <a:spLocks noChangeShapeType="1"/>
          </p:cNvSpPr>
          <p:nvPr/>
        </p:nvSpPr>
        <p:spPr bwMode="auto">
          <a:xfrm>
            <a:off x="6434138"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AutoShape 14"/>
          <p:cNvSpPr>
            <a:spLocks/>
          </p:cNvSpPr>
          <p:nvPr/>
        </p:nvSpPr>
        <p:spPr bwMode="auto">
          <a:xfrm rot="16200000">
            <a:off x="3637757" y="2191544"/>
            <a:ext cx="133350" cy="376237"/>
          </a:xfrm>
          <a:prstGeom prst="leftBrace">
            <a:avLst>
              <a:gd name="adj1" fmla="val 23512"/>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3" name="Text Box 15"/>
          <p:cNvSpPr txBox="1">
            <a:spLocks noChangeArrowheads="1"/>
          </p:cNvSpPr>
          <p:nvPr/>
        </p:nvSpPr>
        <p:spPr bwMode="auto">
          <a:xfrm>
            <a:off x="3482975" y="2355850"/>
            <a:ext cx="42068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400" b="1">
                <a:latin typeface="宋体" panose="02010600030101010101" pitchFamily="2" charset="-122"/>
                <a:ea typeface="宋体" panose="02010600030101010101" pitchFamily="2" charset="-122"/>
              </a:rPr>
              <a:t>Δ</a:t>
            </a:r>
            <a:r>
              <a:rPr lang="en-US" altLang="zh-CN" sz="1400" b="1">
                <a:ea typeface="宋体" panose="02010600030101010101" pitchFamily="2" charset="-122"/>
              </a:rPr>
              <a:t>t</a:t>
            </a:r>
          </a:p>
        </p:txBody>
      </p:sp>
      <p:grpSp>
        <p:nvGrpSpPr>
          <p:cNvPr id="2" name="组合 1"/>
          <p:cNvGrpSpPr/>
          <p:nvPr/>
        </p:nvGrpSpPr>
        <p:grpSpPr>
          <a:xfrm>
            <a:off x="3903663" y="1447852"/>
            <a:ext cx="2530475" cy="542925"/>
            <a:chOff x="3903663" y="1447852"/>
            <a:chExt cx="2530475" cy="542925"/>
          </a:xfrm>
        </p:grpSpPr>
        <p:sp>
          <p:nvSpPr>
            <p:cNvPr id="43024" name="Line 16"/>
            <p:cNvSpPr>
              <a:spLocks noChangeShapeType="1"/>
            </p:cNvSpPr>
            <p:nvPr/>
          </p:nvSpPr>
          <p:spPr bwMode="auto">
            <a:xfrm flipH="1">
              <a:off x="3903663" y="1957388"/>
              <a:ext cx="28098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5" name="Text Box 17"/>
            <p:cNvSpPr txBox="1">
              <a:spLocks noChangeArrowheads="1"/>
            </p:cNvSpPr>
            <p:nvPr/>
          </p:nvSpPr>
          <p:spPr bwMode="auto">
            <a:xfrm>
              <a:off x="4284663" y="1447852"/>
              <a:ext cx="180022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b="1" dirty="0">
                  <a:ea typeface="宋体" panose="02010600030101010101" pitchFamily="2" charset="-122"/>
                </a:rPr>
                <a:t>等待</a:t>
              </a:r>
              <a:r>
                <a:rPr lang="en-US" altLang="zh-CN" sz="2000" b="1" dirty="0">
                  <a:ea typeface="宋体" panose="02010600030101010101" pitchFamily="2" charset="-122"/>
                </a:rPr>
                <a:t>I/O</a:t>
              </a:r>
              <a:r>
                <a:rPr lang="zh-CN" altLang="en-US" sz="2000" b="1" dirty="0">
                  <a:ea typeface="宋体" panose="02010600030101010101" pitchFamily="2" charset="-122"/>
                </a:rPr>
                <a:t>的时间（</a:t>
              </a:r>
              <a:r>
                <a:rPr lang="en-US" altLang="zh-CN" sz="2000" b="1" dirty="0">
                  <a:ea typeface="宋体" panose="02010600030101010101" pitchFamily="2" charset="-122"/>
                </a:rPr>
                <a:t>6</a:t>
              </a:r>
              <a:r>
                <a:rPr lang="zh-CN" altLang="en-US" sz="2000" b="1" dirty="0">
                  <a:ea typeface="宋体" panose="02010600030101010101" pitchFamily="2" charset="-122"/>
                </a:rPr>
                <a:t>个</a:t>
              </a:r>
              <a:r>
                <a:rPr lang="en-US" altLang="zh-CN" sz="2000" b="1" dirty="0" err="1">
                  <a:latin typeface="宋体" panose="02010600030101010101" pitchFamily="2" charset="-122"/>
                  <a:ea typeface="宋体" panose="02010600030101010101" pitchFamily="2" charset="-122"/>
                </a:rPr>
                <a:t>Δ</a:t>
              </a:r>
              <a:r>
                <a:rPr lang="en-US" altLang="zh-CN" sz="2000" b="1" dirty="0" err="1">
                  <a:ea typeface="宋体" panose="02010600030101010101" pitchFamily="2" charset="-122"/>
                </a:rPr>
                <a:t>t</a:t>
              </a:r>
              <a:r>
                <a:rPr lang="zh-CN" altLang="en-US" sz="2000" b="1" dirty="0">
                  <a:ea typeface="宋体" panose="02010600030101010101" pitchFamily="2" charset="-122"/>
                </a:rPr>
                <a:t>）</a:t>
              </a:r>
            </a:p>
          </p:txBody>
        </p:sp>
        <p:sp>
          <p:nvSpPr>
            <p:cNvPr id="43026" name="Line 18"/>
            <p:cNvSpPr>
              <a:spLocks noChangeShapeType="1"/>
            </p:cNvSpPr>
            <p:nvPr/>
          </p:nvSpPr>
          <p:spPr bwMode="auto">
            <a:xfrm>
              <a:off x="6153150" y="1957388"/>
              <a:ext cx="28098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27" name="Text Box 19"/>
          <p:cNvSpPr txBox="1">
            <a:spLocks noChangeArrowheads="1"/>
          </p:cNvSpPr>
          <p:nvPr/>
        </p:nvSpPr>
        <p:spPr bwMode="auto">
          <a:xfrm>
            <a:off x="4887913" y="2489200"/>
            <a:ext cx="18700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b="1">
                <a:solidFill>
                  <a:srgbClr val="0000FF"/>
                </a:solidFill>
                <a:ea typeface="宋体" panose="02010600030101010101" pitchFamily="2" charset="-122"/>
              </a:rPr>
              <a:t>（</a:t>
            </a:r>
            <a:r>
              <a:rPr lang="en-US" altLang="zh-CN" sz="2000" b="1">
                <a:solidFill>
                  <a:srgbClr val="0000FF"/>
                </a:solidFill>
                <a:ea typeface="宋体" panose="02010600030101010101" pitchFamily="2" charset="-122"/>
              </a:rPr>
              <a:t>a</a:t>
            </a:r>
            <a:r>
              <a:rPr lang="zh-CN" altLang="en-US" sz="2000" b="1">
                <a:solidFill>
                  <a:srgbClr val="0000FF"/>
                </a:solidFill>
                <a:ea typeface="宋体" panose="02010600030101010101" pitchFamily="2" charset="-122"/>
              </a:rPr>
              <a:t>）单道情况</a:t>
            </a:r>
          </a:p>
        </p:txBody>
      </p:sp>
      <p:sp>
        <p:nvSpPr>
          <p:cNvPr id="43028" name="Line 20"/>
          <p:cNvSpPr>
            <a:spLocks noChangeShapeType="1"/>
          </p:cNvSpPr>
          <p:nvPr/>
        </p:nvSpPr>
        <p:spPr bwMode="auto">
          <a:xfrm>
            <a:off x="6854825"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9" name="Line 21"/>
          <p:cNvSpPr>
            <a:spLocks noChangeShapeType="1"/>
          </p:cNvSpPr>
          <p:nvPr/>
        </p:nvSpPr>
        <p:spPr bwMode="auto">
          <a:xfrm>
            <a:off x="7277100"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0" name="Line 22"/>
          <p:cNvSpPr>
            <a:spLocks noChangeShapeType="1"/>
          </p:cNvSpPr>
          <p:nvPr/>
        </p:nvSpPr>
        <p:spPr bwMode="auto">
          <a:xfrm>
            <a:off x="7699375"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1" name="Line 23"/>
          <p:cNvSpPr>
            <a:spLocks noChangeShapeType="1"/>
          </p:cNvSpPr>
          <p:nvPr/>
        </p:nvSpPr>
        <p:spPr bwMode="auto">
          <a:xfrm>
            <a:off x="8121650" y="2222500"/>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2" name="Text Box 24"/>
          <p:cNvSpPr txBox="1">
            <a:spLocks noChangeArrowheads="1"/>
          </p:cNvSpPr>
          <p:nvPr/>
        </p:nvSpPr>
        <p:spPr bwMode="auto">
          <a:xfrm>
            <a:off x="7908925" y="2286000"/>
            <a:ext cx="6238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11</a:t>
            </a:r>
          </a:p>
        </p:txBody>
      </p:sp>
      <p:sp>
        <p:nvSpPr>
          <p:cNvPr id="43033" name="Text Box 25"/>
          <p:cNvSpPr txBox="1">
            <a:spLocks noChangeArrowheads="1"/>
          </p:cNvSpPr>
          <p:nvPr/>
        </p:nvSpPr>
        <p:spPr bwMode="auto">
          <a:xfrm>
            <a:off x="3306763" y="2266950"/>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0</a:t>
            </a:r>
          </a:p>
        </p:txBody>
      </p:sp>
      <p:sp>
        <p:nvSpPr>
          <p:cNvPr id="43034" name="Text Box 26"/>
          <p:cNvSpPr txBox="1">
            <a:spLocks noChangeArrowheads="1"/>
          </p:cNvSpPr>
          <p:nvPr/>
        </p:nvSpPr>
        <p:spPr bwMode="auto">
          <a:xfrm>
            <a:off x="6257925" y="2262188"/>
            <a:ext cx="4222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7</a:t>
            </a:r>
          </a:p>
        </p:txBody>
      </p:sp>
      <p:sp>
        <p:nvSpPr>
          <p:cNvPr id="43035" name="Text Box 27"/>
          <p:cNvSpPr txBox="1">
            <a:spLocks noChangeArrowheads="1"/>
          </p:cNvSpPr>
          <p:nvPr/>
        </p:nvSpPr>
        <p:spPr bwMode="auto">
          <a:xfrm>
            <a:off x="6708775" y="2262188"/>
            <a:ext cx="4222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8</a:t>
            </a:r>
          </a:p>
        </p:txBody>
      </p:sp>
      <p:sp>
        <p:nvSpPr>
          <p:cNvPr id="43036" name="Text Box 28"/>
          <p:cNvSpPr txBox="1">
            <a:spLocks noChangeArrowheads="1"/>
          </p:cNvSpPr>
          <p:nvPr/>
        </p:nvSpPr>
        <p:spPr bwMode="auto">
          <a:xfrm>
            <a:off x="6854825" y="3154363"/>
            <a:ext cx="422275" cy="400050"/>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B</a:t>
            </a:r>
          </a:p>
        </p:txBody>
      </p:sp>
      <p:sp>
        <p:nvSpPr>
          <p:cNvPr id="43037" name="Text Box 29"/>
          <p:cNvSpPr txBox="1">
            <a:spLocks noChangeArrowheads="1"/>
          </p:cNvSpPr>
          <p:nvPr/>
        </p:nvSpPr>
        <p:spPr bwMode="auto">
          <a:xfrm>
            <a:off x="3903663" y="3154363"/>
            <a:ext cx="422275" cy="400050"/>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B</a:t>
            </a:r>
          </a:p>
        </p:txBody>
      </p:sp>
      <p:sp>
        <p:nvSpPr>
          <p:cNvPr id="43038" name="Line 30"/>
          <p:cNvSpPr>
            <a:spLocks noChangeShapeType="1"/>
          </p:cNvSpPr>
          <p:nvPr/>
        </p:nvSpPr>
        <p:spPr bwMode="auto">
          <a:xfrm>
            <a:off x="3060700" y="3554413"/>
            <a:ext cx="5481638"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9" name="Text Box 31"/>
          <p:cNvSpPr txBox="1">
            <a:spLocks noChangeArrowheads="1"/>
          </p:cNvSpPr>
          <p:nvPr/>
        </p:nvSpPr>
        <p:spPr bwMode="auto">
          <a:xfrm>
            <a:off x="8542338" y="3330575"/>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p>
        </p:txBody>
      </p:sp>
      <p:sp>
        <p:nvSpPr>
          <p:cNvPr id="43040" name="Text Box 32"/>
          <p:cNvSpPr txBox="1">
            <a:spLocks noChangeArrowheads="1"/>
          </p:cNvSpPr>
          <p:nvPr/>
        </p:nvSpPr>
        <p:spPr bwMode="auto">
          <a:xfrm>
            <a:off x="3479800" y="3154363"/>
            <a:ext cx="422275" cy="400050"/>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A</a:t>
            </a:r>
          </a:p>
        </p:txBody>
      </p:sp>
      <p:sp>
        <p:nvSpPr>
          <p:cNvPr id="43041" name="Text Box 33"/>
          <p:cNvSpPr txBox="1">
            <a:spLocks noChangeArrowheads="1"/>
          </p:cNvSpPr>
          <p:nvPr/>
        </p:nvSpPr>
        <p:spPr bwMode="auto">
          <a:xfrm>
            <a:off x="6434138" y="3154363"/>
            <a:ext cx="420687" cy="400050"/>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A</a:t>
            </a:r>
          </a:p>
        </p:txBody>
      </p:sp>
      <p:sp>
        <p:nvSpPr>
          <p:cNvPr id="43042" name="Line 34"/>
          <p:cNvSpPr>
            <a:spLocks noChangeShapeType="1"/>
          </p:cNvSpPr>
          <p:nvPr/>
        </p:nvSpPr>
        <p:spPr bwMode="auto">
          <a:xfrm>
            <a:off x="3482975" y="2887663"/>
            <a:ext cx="0" cy="8001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3" name="Line 35"/>
          <p:cNvSpPr>
            <a:spLocks noChangeShapeType="1"/>
          </p:cNvSpPr>
          <p:nvPr/>
        </p:nvSpPr>
        <p:spPr bwMode="auto">
          <a:xfrm>
            <a:off x="3903663"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4" name="Line 36"/>
          <p:cNvSpPr>
            <a:spLocks noChangeShapeType="1"/>
          </p:cNvSpPr>
          <p:nvPr/>
        </p:nvSpPr>
        <p:spPr bwMode="auto">
          <a:xfrm>
            <a:off x="4325938"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5" name="Line 37"/>
          <p:cNvSpPr>
            <a:spLocks noChangeShapeType="1"/>
          </p:cNvSpPr>
          <p:nvPr/>
        </p:nvSpPr>
        <p:spPr bwMode="auto">
          <a:xfrm>
            <a:off x="4748213"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6" name="Line 38"/>
          <p:cNvSpPr>
            <a:spLocks noChangeShapeType="1"/>
          </p:cNvSpPr>
          <p:nvPr/>
        </p:nvSpPr>
        <p:spPr bwMode="auto">
          <a:xfrm>
            <a:off x="5170488"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7" name="Line 39"/>
          <p:cNvSpPr>
            <a:spLocks noChangeShapeType="1"/>
          </p:cNvSpPr>
          <p:nvPr/>
        </p:nvSpPr>
        <p:spPr bwMode="auto">
          <a:xfrm>
            <a:off x="5591175"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8" name="Line 40"/>
          <p:cNvSpPr>
            <a:spLocks noChangeShapeType="1"/>
          </p:cNvSpPr>
          <p:nvPr/>
        </p:nvSpPr>
        <p:spPr bwMode="auto">
          <a:xfrm>
            <a:off x="6013450"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49" name="Line 41"/>
          <p:cNvSpPr>
            <a:spLocks noChangeShapeType="1"/>
          </p:cNvSpPr>
          <p:nvPr/>
        </p:nvSpPr>
        <p:spPr bwMode="auto">
          <a:xfrm>
            <a:off x="6434138"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2" name="Text Box 44"/>
          <p:cNvSpPr txBox="1">
            <a:spLocks noChangeArrowheads="1"/>
          </p:cNvSpPr>
          <p:nvPr/>
        </p:nvSpPr>
        <p:spPr bwMode="auto">
          <a:xfrm>
            <a:off x="4887913" y="3819525"/>
            <a:ext cx="19288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b="1">
                <a:solidFill>
                  <a:srgbClr val="0000FF"/>
                </a:solidFill>
                <a:ea typeface="宋体" panose="02010600030101010101" pitchFamily="2" charset="-122"/>
              </a:rPr>
              <a:t>（</a:t>
            </a:r>
            <a:r>
              <a:rPr lang="en-US" altLang="zh-CN" sz="2000" b="1">
                <a:solidFill>
                  <a:srgbClr val="0000FF"/>
                </a:solidFill>
                <a:ea typeface="宋体" panose="02010600030101010101" pitchFamily="2" charset="-122"/>
              </a:rPr>
              <a:t>b</a:t>
            </a:r>
            <a:r>
              <a:rPr lang="zh-CN" altLang="en-US" sz="2000" b="1">
                <a:solidFill>
                  <a:srgbClr val="0000FF"/>
                </a:solidFill>
                <a:ea typeface="宋体" panose="02010600030101010101" pitchFamily="2" charset="-122"/>
              </a:rPr>
              <a:t>）两道情况</a:t>
            </a:r>
          </a:p>
        </p:txBody>
      </p:sp>
      <p:sp>
        <p:nvSpPr>
          <p:cNvPr id="43053" name="Line 45"/>
          <p:cNvSpPr>
            <a:spLocks noChangeShapeType="1"/>
          </p:cNvSpPr>
          <p:nvPr/>
        </p:nvSpPr>
        <p:spPr bwMode="auto">
          <a:xfrm>
            <a:off x="6854825"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4" name="Line 46"/>
          <p:cNvSpPr>
            <a:spLocks noChangeShapeType="1"/>
          </p:cNvSpPr>
          <p:nvPr/>
        </p:nvSpPr>
        <p:spPr bwMode="auto">
          <a:xfrm>
            <a:off x="7277100"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5" name="Line 47"/>
          <p:cNvSpPr>
            <a:spLocks noChangeShapeType="1"/>
          </p:cNvSpPr>
          <p:nvPr/>
        </p:nvSpPr>
        <p:spPr bwMode="auto">
          <a:xfrm>
            <a:off x="7699375"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6" name="Line 48"/>
          <p:cNvSpPr>
            <a:spLocks noChangeShapeType="1"/>
          </p:cNvSpPr>
          <p:nvPr/>
        </p:nvSpPr>
        <p:spPr bwMode="auto">
          <a:xfrm>
            <a:off x="8121650" y="3554413"/>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7" name="Text Box 49"/>
          <p:cNvSpPr txBox="1">
            <a:spLocks noChangeArrowheads="1"/>
          </p:cNvSpPr>
          <p:nvPr/>
        </p:nvSpPr>
        <p:spPr bwMode="auto">
          <a:xfrm>
            <a:off x="7934325" y="3617913"/>
            <a:ext cx="57626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11</a:t>
            </a:r>
          </a:p>
        </p:txBody>
      </p:sp>
      <p:sp>
        <p:nvSpPr>
          <p:cNvPr id="43058" name="Text Box 50"/>
          <p:cNvSpPr txBox="1">
            <a:spLocks noChangeArrowheads="1"/>
          </p:cNvSpPr>
          <p:nvPr/>
        </p:nvSpPr>
        <p:spPr bwMode="auto">
          <a:xfrm>
            <a:off x="3306763" y="3598863"/>
            <a:ext cx="422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0</a:t>
            </a:r>
          </a:p>
        </p:txBody>
      </p:sp>
      <p:sp>
        <p:nvSpPr>
          <p:cNvPr id="43059" name="Text Box 51"/>
          <p:cNvSpPr txBox="1">
            <a:spLocks noChangeArrowheads="1"/>
          </p:cNvSpPr>
          <p:nvPr/>
        </p:nvSpPr>
        <p:spPr bwMode="auto">
          <a:xfrm>
            <a:off x="6257925" y="3592513"/>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7</a:t>
            </a:r>
          </a:p>
        </p:txBody>
      </p:sp>
      <p:sp>
        <p:nvSpPr>
          <p:cNvPr id="43060" name="Text Box 52"/>
          <p:cNvSpPr txBox="1">
            <a:spLocks noChangeArrowheads="1"/>
          </p:cNvSpPr>
          <p:nvPr/>
        </p:nvSpPr>
        <p:spPr bwMode="auto">
          <a:xfrm>
            <a:off x="3786188" y="3592513"/>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1</a:t>
            </a:r>
          </a:p>
        </p:txBody>
      </p:sp>
      <p:sp>
        <p:nvSpPr>
          <p:cNvPr id="43061" name="Text Box 53"/>
          <p:cNvSpPr txBox="1">
            <a:spLocks noChangeArrowheads="1"/>
          </p:cNvSpPr>
          <p:nvPr/>
        </p:nvSpPr>
        <p:spPr bwMode="auto">
          <a:xfrm>
            <a:off x="6726238" y="3592513"/>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8</a:t>
            </a:r>
          </a:p>
        </p:txBody>
      </p:sp>
      <p:sp>
        <p:nvSpPr>
          <p:cNvPr id="43062" name="Text Box 54"/>
          <p:cNvSpPr txBox="1">
            <a:spLocks noChangeArrowheads="1"/>
          </p:cNvSpPr>
          <p:nvPr/>
        </p:nvSpPr>
        <p:spPr bwMode="auto">
          <a:xfrm>
            <a:off x="7137400" y="3592513"/>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9</a:t>
            </a:r>
          </a:p>
        </p:txBody>
      </p:sp>
      <p:sp>
        <p:nvSpPr>
          <p:cNvPr id="43063" name="Line 55"/>
          <p:cNvSpPr>
            <a:spLocks noChangeShapeType="1"/>
          </p:cNvSpPr>
          <p:nvPr/>
        </p:nvSpPr>
        <p:spPr bwMode="auto">
          <a:xfrm>
            <a:off x="3060700" y="4884738"/>
            <a:ext cx="5481638"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4" name="Text Box 56"/>
          <p:cNvSpPr txBox="1">
            <a:spLocks noChangeArrowheads="1"/>
          </p:cNvSpPr>
          <p:nvPr/>
        </p:nvSpPr>
        <p:spPr bwMode="auto">
          <a:xfrm>
            <a:off x="8542338" y="4660900"/>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p>
        </p:txBody>
      </p:sp>
      <p:sp>
        <p:nvSpPr>
          <p:cNvPr id="43065" name="Line 57"/>
          <p:cNvSpPr>
            <a:spLocks noChangeShapeType="1"/>
          </p:cNvSpPr>
          <p:nvPr/>
        </p:nvSpPr>
        <p:spPr bwMode="auto">
          <a:xfrm>
            <a:off x="3482975" y="4219575"/>
            <a:ext cx="0" cy="79851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6" name="Line 58"/>
          <p:cNvSpPr>
            <a:spLocks noChangeShapeType="1"/>
          </p:cNvSpPr>
          <p:nvPr/>
        </p:nvSpPr>
        <p:spPr bwMode="auto">
          <a:xfrm>
            <a:off x="3903663"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7" name="Line 59"/>
          <p:cNvSpPr>
            <a:spLocks noChangeShapeType="1"/>
          </p:cNvSpPr>
          <p:nvPr/>
        </p:nvSpPr>
        <p:spPr bwMode="auto">
          <a:xfrm>
            <a:off x="4325938"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8" name="Line 60"/>
          <p:cNvSpPr>
            <a:spLocks noChangeShapeType="1"/>
          </p:cNvSpPr>
          <p:nvPr/>
        </p:nvSpPr>
        <p:spPr bwMode="auto">
          <a:xfrm>
            <a:off x="4748213"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9" name="Line 61"/>
          <p:cNvSpPr>
            <a:spLocks noChangeShapeType="1"/>
          </p:cNvSpPr>
          <p:nvPr/>
        </p:nvSpPr>
        <p:spPr bwMode="auto">
          <a:xfrm>
            <a:off x="5170488"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0" name="Line 62"/>
          <p:cNvSpPr>
            <a:spLocks noChangeShapeType="1"/>
          </p:cNvSpPr>
          <p:nvPr/>
        </p:nvSpPr>
        <p:spPr bwMode="auto">
          <a:xfrm>
            <a:off x="5591175"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1" name="Line 63"/>
          <p:cNvSpPr>
            <a:spLocks noChangeShapeType="1"/>
          </p:cNvSpPr>
          <p:nvPr/>
        </p:nvSpPr>
        <p:spPr bwMode="auto">
          <a:xfrm>
            <a:off x="6013450"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2" name="Line 64"/>
          <p:cNvSpPr>
            <a:spLocks noChangeShapeType="1"/>
          </p:cNvSpPr>
          <p:nvPr/>
        </p:nvSpPr>
        <p:spPr bwMode="auto">
          <a:xfrm>
            <a:off x="6434138"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5" name="Text Box 67"/>
          <p:cNvSpPr txBox="1">
            <a:spLocks noChangeArrowheads="1"/>
          </p:cNvSpPr>
          <p:nvPr/>
        </p:nvSpPr>
        <p:spPr bwMode="auto">
          <a:xfrm>
            <a:off x="4858544" y="5358750"/>
            <a:ext cx="192881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b="1" dirty="0">
                <a:solidFill>
                  <a:srgbClr val="0000FF"/>
                </a:solidFill>
                <a:ea typeface="宋体" panose="02010600030101010101" pitchFamily="2" charset="-122"/>
              </a:rPr>
              <a:t>（</a:t>
            </a:r>
            <a:r>
              <a:rPr lang="en-US" altLang="zh-CN" sz="2000" b="1" dirty="0">
                <a:solidFill>
                  <a:srgbClr val="0000FF"/>
                </a:solidFill>
                <a:ea typeface="宋体" panose="02010600030101010101" pitchFamily="2" charset="-122"/>
              </a:rPr>
              <a:t>c</a:t>
            </a:r>
            <a:r>
              <a:rPr lang="zh-CN" altLang="en-US" sz="2000" b="1" dirty="0">
                <a:solidFill>
                  <a:srgbClr val="0000FF"/>
                </a:solidFill>
                <a:ea typeface="宋体" panose="02010600030101010101" pitchFamily="2" charset="-122"/>
              </a:rPr>
              <a:t>）四道情况</a:t>
            </a:r>
          </a:p>
        </p:txBody>
      </p:sp>
      <p:sp>
        <p:nvSpPr>
          <p:cNvPr id="43076" name="Line 68"/>
          <p:cNvSpPr>
            <a:spLocks noChangeShapeType="1"/>
          </p:cNvSpPr>
          <p:nvPr/>
        </p:nvSpPr>
        <p:spPr bwMode="auto">
          <a:xfrm>
            <a:off x="6854825"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7" name="Line 69"/>
          <p:cNvSpPr>
            <a:spLocks noChangeShapeType="1"/>
          </p:cNvSpPr>
          <p:nvPr/>
        </p:nvSpPr>
        <p:spPr bwMode="auto">
          <a:xfrm>
            <a:off x="7277100"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8" name="Line 70"/>
          <p:cNvSpPr>
            <a:spLocks noChangeShapeType="1"/>
          </p:cNvSpPr>
          <p:nvPr/>
        </p:nvSpPr>
        <p:spPr bwMode="auto">
          <a:xfrm>
            <a:off x="7699375"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9" name="Line 71"/>
          <p:cNvSpPr>
            <a:spLocks noChangeShapeType="1"/>
          </p:cNvSpPr>
          <p:nvPr/>
        </p:nvSpPr>
        <p:spPr bwMode="auto">
          <a:xfrm>
            <a:off x="8121650" y="4884738"/>
            <a:ext cx="0" cy="13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80" name="Text Box 72"/>
          <p:cNvSpPr txBox="1">
            <a:spLocks noChangeArrowheads="1"/>
          </p:cNvSpPr>
          <p:nvPr/>
        </p:nvSpPr>
        <p:spPr bwMode="auto">
          <a:xfrm>
            <a:off x="7907338" y="4948238"/>
            <a:ext cx="5524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11</a:t>
            </a:r>
          </a:p>
        </p:txBody>
      </p:sp>
      <p:sp>
        <p:nvSpPr>
          <p:cNvPr id="43081" name="Text Box 73"/>
          <p:cNvSpPr txBox="1">
            <a:spLocks noChangeArrowheads="1"/>
          </p:cNvSpPr>
          <p:nvPr/>
        </p:nvSpPr>
        <p:spPr bwMode="auto">
          <a:xfrm>
            <a:off x="3306763" y="4929188"/>
            <a:ext cx="422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0</a:t>
            </a:r>
          </a:p>
        </p:txBody>
      </p:sp>
      <p:sp>
        <p:nvSpPr>
          <p:cNvPr id="43082" name="Text Box 74"/>
          <p:cNvSpPr txBox="1">
            <a:spLocks noChangeArrowheads="1"/>
          </p:cNvSpPr>
          <p:nvPr/>
        </p:nvSpPr>
        <p:spPr bwMode="auto">
          <a:xfrm>
            <a:off x="6257925" y="4924425"/>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7</a:t>
            </a:r>
          </a:p>
        </p:txBody>
      </p:sp>
      <p:sp>
        <p:nvSpPr>
          <p:cNvPr id="43083" name="Text Box 75"/>
          <p:cNvSpPr txBox="1">
            <a:spLocks noChangeArrowheads="1"/>
          </p:cNvSpPr>
          <p:nvPr/>
        </p:nvSpPr>
        <p:spPr bwMode="auto">
          <a:xfrm>
            <a:off x="3786188" y="4924425"/>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dirty="0">
                <a:ea typeface="宋体" panose="02010600030101010101" pitchFamily="2" charset="-122"/>
              </a:rPr>
              <a:t>1</a:t>
            </a:r>
          </a:p>
        </p:txBody>
      </p:sp>
      <p:sp>
        <p:nvSpPr>
          <p:cNvPr id="43084" name="Text Box 76"/>
          <p:cNvSpPr txBox="1">
            <a:spLocks noChangeArrowheads="1"/>
          </p:cNvSpPr>
          <p:nvPr/>
        </p:nvSpPr>
        <p:spPr bwMode="auto">
          <a:xfrm>
            <a:off x="6726238" y="4924425"/>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8</a:t>
            </a:r>
          </a:p>
        </p:txBody>
      </p:sp>
      <p:sp>
        <p:nvSpPr>
          <p:cNvPr id="43085" name="Text Box 77"/>
          <p:cNvSpPr txBox="1">
            <a:spLocks noChangeArrowheads="1"/>
          </p:cNvSpPr>
          <p:nvPr/>
        </p:nvSpPr>
        <p:spPr bwMode="auto">
          <a:xfrm>
            <a:off x="7137400" y="4924425"/>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9</a:t>
            </a:r>
          </a:p>
        </p:txBody>
      </p:sp>
      <p:grpSp>
        <p:nvGrpSpPr>
          <p:cNvPr id="43086" name="Group 78"/>
          <p:cNvGrpSpPr>
            <a:grpSpLocks/>
          </p:cNvGrpSpPr>
          <p:nvPr/>
        </p:nvGrpSpPr>
        <p:grpSpPr bwMode="auto">
          <a:xfrm>
            <a:off x="3479800" y="4484688"/>
            <a:ext cx="4641850" cy="400050"/>
            <a:chOff x="0" y="0"/>
            <a:chExt cx="2924" cy="252"/>
          </a:xfrm>
        </p:grpSpPr>
        <p:sp>
          <p:nvSpPr>
            <p:cNvPr id="43087" name="Text Box 79"/>
            <p:cNvSpPr txBox="1">
              <a:spLocks noChangeArrowheads="1"/>
            </p:cNvSpPr>
            <p:nvPr/>
          </p:nvSpPr>
          <p:spPr bwMode="auto">
            <a:xfrm>
              <a:off x="2126"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B</a:t>
              </a:r>
            </a:p>
          </p:txBody>
        </p:sp>
        <p:sp>
          <p:nvSpPr>
            <p:cNvPr id="43088" name="Text Box 80"/>
            <p:cNvSpPr txBox="1">
              <a:spLocks noChangeArrowheads="1"/>
            </p:cNvSpPr>
            <p:nvPr/>
          </p:nvSpPr>
          <p:spPr bwMode="auto">
            <a:xfrm>
              <a:off x="267"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dirty="0">
                  <a:ea typeface="宋体" panose="02010600030101010101" pitchFamily="2" charset="-122"/>
                </a:rPr>
                <a:t>B</a:t>
              </a:r>
            </a:p>
          </p:txBody>
        </p:sp>
        <p:sp>
          <p:nvSpPr>
            <p:cNvPr id="43089" name="Text Box 81"/>
            <p:cNvSpPr txBox="1">
              <a:spLocks noChangeArrowheads="1"/>
            </p:cNvSpPr>
            <p:nvPr/>
          </p:nvSpPr>
          <p:spPr bwMode="auto">
            <a:xfrm>
              <a:off x="0"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A</a:t>
              </a:r>
            </a:p>
          </p:txBody>
        </p:sp>
        <p:sp>
          <p:nvSpPr>
            <p:cNvPr id="43090" name="Text Box 82"/>
            <p:cNvSpPr txBox="1">
              <a:spLocks noChangeArrowheads="1"/>
            </p:cNvSpPr>
            <p:nvPr/>
          </p:nvSpPr>
          <p:spPr bwMode="auto">
            <a:xfrm>
              <a:off x="1861" y="0"/>
              <a:ext cx="265"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A</a:t>
              </a:r>
            </a:p>
          </p:txBody>
        </p:sp>
        <p:sp>
          <p:nvSpPr>
            <p:cNvPr id="43091" name="Text Box 83"/>
            <p:cNvSpPr txBox="1">
              <a:spLocks noChangeArrowheads="1"/>
            </p:cNvSpPr>
            <p:nvPr/>
          </p:nvSpPr>
          <p:spPr bwMode="auto">
            <a:xfrm>
              <a:off x="2392"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C</a:t>
              </a:r>
            </a:p>
          </p:txBody>
        </p:sp>
        <p:sp>
          <p:nvSpPr>
            <p:cNvPr id="43092" name="Text Box 84"/>
            <p:cNvSpPr txBox="1">
              <a:spLocks noChangeArrowheads="1"/>
            </p:cNvSpPr>
            <p:nvPr/>
          </p:nvSpPr>
          <p:spPr bwMode="auto">
            <a:xfrm>
              <a:off x="2658"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dirty="0">
                  <a:ea typeface="宋体" panose="02010600030101010101" pitchFamily="2" charset="-122"/>
                </a:rPr>
                <a:t>D</a:t>
              </a:r>
            </a:p>
          </p:txBody>
        </p:sp>
        <p:sp>
          <p:nvSpPr>
            <p:cNvPr id="43093" name="Text Box 85"/>
            <p:cNvSpPr txBox="1">
              <a:spLocks noChangeArrowheads="1"/>
            </p:cNvSpPr>
            <p:nvPr/>
          </p:nvSpPr>
          <p:spPr bwMode="auto">
            <a:xfrm>
              <a:off x="533"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C</a:t>
              </a:r>
            </a:p>
          </p:txBody>
        </p:sp>
        <p:sp>
          <p:nvSpPr>
            <p:cNvPr id="43094" name="Text Box 86"/>
            <p:cNvSpPr txBox="1">
              <a:spLocks noChangeArrowheads="1"/>
            </p:cNvSpPr>
            <p:nvPr/>
          </p:nvSpPr>
          <p:spPr bwMode="auto">
            <a:xfrm>
              <a:off x="799" y="0"/>
              <a:ext cx="266" cy="252"/>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a:ea typeface="宋体" panose="02010600030101010101" pitchFamily="2" charset="-122"/>
                </a:rPr>
                <a:t>D</a:t>
              </a:r>
            </a:p>
          </p:txBody>
        </p:sp>
      </p:grpSp>
      <p:sp>
        <p:nvSpPr>
          <p:cNvPr id="43095" name="Text Box 87"/>
          <p:cNvSpPr txBox="1">
            <a:spLocks noChangeArrowheads="1"/>
          </p:cNvSpPr>
          <p:nvPr/>
        </p:nvSpPr>
        <p:spPr bwMode="auto">
          <a:xfrm>
            <a:off x="4184650" y="4924425"/>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2</a:t>
            </a:r>
          </a:p>
        </p:txBody>
      </p:sp>
      <p:sp>
        <p:nvSpPr>
          <p:cNvPr id="43096" name="Text Box 88"/>
          <p:cNvSpPr txBox="1">
            <a:spLocks noChangeArrowheads="1"/>
          </p:cNvSpPr>
          <p:nvPr/>
        </p:nvSpPr>
        <p:spPr bwMode="auto">
          <a:xfrm>
            <a:off x="4606925" y="4941888"/>
            <a:ext cx="4222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3</a:t>
            </a:r>
          </a:p>
        </p:txBody>
      </p:sp>
      <p:sp>
        <p:nvSpPr>
          <p:cNvPr id="43097" name="Text Box 89"/>
          <p:cNvSpPr txBox="1">
            <a:spLocks noChangeArrowheads="1"/>
          </p:cNvSpPr>
          <p:nvPr/>
        </p:nvSpPr>
        <p:spPr bwMode="auto">
          <a:xfrm>
            <a:off x="7450138" y="4937125"/>
            <a:ext cx="5778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10</a:t>
            </a:r>
          </a:p>
        </p:txBody>
      </p:sp>
      <p:sp>
        <p:nvSpPr>
          <p:cNvPr id="43098" name="Text Box 90"/>
          <p:cNvSpPr txBox="1">
            <a:spLocks noChangeArrowheads="1"/>
          </p:cNvSpPr>
          <p:nvPr/>
        </p:nvSpPr>
        <p:spPr bwMode="auto">
          <a:xfrm>
            <a:off x="3858076" y="5999162"/>
            <a:ext cx="4249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800" b="1" dirty="0">
                <a:solidFill>
                  <a:srgbClr val="0000FF"/>
                </a:solidFill>
                <a:ea typeface="宋体" panose="02010600030101010101" pitchFamily="2" charset="-122"/>
              </a:rPr>
              <a:t>单道、两道和四道情况</a:t>
            </a:r>
          </a:p>
        </p:txBody>
      </p:sp>
      <p:sp>
        <p:nvSpPr>
          <p:cNvPr id="43099" name="Text Box 91"/>
          <p:cNvSpPr txBox="1">
            <a:spLocks noChangeArrowheads="1"/>
          </p:cNvSpPr>
          <p:nvPr/>
        </p:nvSpPr>
        <p:spPr bwMode="auto">
          <a:xfrm>
            <a:off x="3776663" y="2266950"/>
            <a:ext cx="420687"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1</a:t>
            </a:r>
          </a:p>
        </p:txBody>
      </p:sp>
      <p:sp>
        <p:nvSpPr>
          <p:cNvPr id="43100" name="Text Box 92"/>
          <p:cNvSpPr txBox="1">
            <a:spLocks noChangeArrowheads="1"/>
          </p:cNvSpPr>
          <p:nvPr/>
        </p:nvSpPr>
        <p:spPr bwMode="auto">
          <a:xfrm>
            <a:off x="5029200" y="4933950"/>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4</a:t>
            </a:r>
          </a:p>
        </p:txBody>
      </p:sp>
      <p:sp>
        <p:nvSpPr>
          <p:cNvPr id="43101" name="Text Box 93"/>
          <p:cNvSpPr txBox="1">
            <a:spLocks noChangeArrowheads="1"/>
          </p:cNvSpPr>
          <p:nvPr/>
        </p:nvSpPr>
        <p:spPr bwMode="auto">
          <a:xfrm>
            <a:off x="4173538" y="3606800"/>
            <a:ext cx="4222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2</a:t>
            </a:r>
          </a:p>
        </p:txBody>
      </p:sp>
      <p:sp>
        <p:nvSpPr>
          <p:cNvPr id="43102" name="Text Box 94"/>
          <p:cNvSpPr txBox="1">
            <a:spLocks noChangeArrowheads="1"/>
          </p:cNvSpPr>
          <p:nvPr/>
        </p:nvSpPr>
        <p:spPr bwMode="auto">
          <a:xfrm>
            <a:off x="4010818" y="1066862"/>
            <a:ext cx="2881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dirty="0">
                <a:solidFill>
                  <a:srgbClr val="CC3300"/>
                </a:solidFill>
                <a:ea typeface="宋体" panose="02010600030101010101" pitchFamily="2" charset="-122"/>
              </a:rPr>
              <a:t>1/8</a:t>
            </a:r>
            <a:r>
              <a:rPr lang="en-US" altLang="zh-CN" sz="1200" b="1" dirty="0">
                <a:solidFill>
                  <a:srgbClr val="CC3300"/>
                </a:solidFill>
                <a:ea typeface="宋体" panose="02010600030101010101" pitchFamily="2" charset="-122"/>
              </a:rPr>
              <a:t>Δt</a:t>
            </a:r>
            <a:r>
              <a:rPr lang="en-US" altLang="zh-CN" b="1" dirty="0">
                <a:solidFill>
                  <a:srgbClr val="CC3300"/>
                </a:solidFill>
                <a:ea typeface="宋体" panose="02010600030101010101" pitchFamily="2" charset="-122"/>
              </a:rPr>
              <a:t> </a:t>
            </a:r>
            <a:r>
              <a:rPr lang="en-US" altLang="zh-CN" sz="2000" b="1" dirty="0">
                <a:solidFill>
                  <a:srgbClr val="CC3300"/>
                </a:solidFill>
                <a:ea typeface="宋体" panose="02010600030101010101" pitchFamily="2" charset="-122"/>
              </a:rPr>
              <a:t>= 0.125</a:t>
            </a:r>
            <a:r>
              <a:rPr lang="zh-CN" altLang="en-US" sz="2000" b="1" dirty="0">
                <a:solidFill>
                  <a:srgbClr val="CC3300"/>
                </a:solidFill>
                <a:ea typeface="宋体" panose="02010600030101010101" pitchFamily="2" charset="-122"/>
              </a:rPr>
              <a:t>道程序</a:t>
            </a:r>
            <a:r>
              <a:rPr lang="en-US" altLang="zh-CN" sz="2000" b="1" dirty="0">
                <a:solidFill>
                  <a:srgbClr val="CC3300"/>
                </a:solidFill>
                <a:ea typeface="宋体" panose="02010600030101010101" pitchFamily="2" charset="-122"/>
              </a:rPr>
              <a:t>/</a:t>
            </a:r>
            <a:r>
              <a:rPr lang="en-US" altLang="zh-CN" sz="1200" b="1" dirty="0" err="1">
                <a:solidFill>
                  <a:srgbClr val="CC3300"/>
                </a:solidFill>
                <a:ea typeface="宋体" panose="02010600030101010101" pitchFamily="2" charset="-122"/>
              </a:rPr>
              <a:t>Δt</a:t>
            </a:r>
            <a:endParaRPr lang="en-US" altLang="zh-CN" sz="1200" b="1" dirty="0">
              <a:solidFill>
                <a:srgbClr val="CC3300"/>
              </a:solidFill>
              <a:ea typeface="宋体" panose="02010600030101010101" pitchFamily="2" charset="-122"/>
            </a:endParaRPr>
          </a:p>
        </p:txBody>
      </p:sp>
      <p:sp>
        <p:nvSpPr>
          <p:cNvPr id="43103" name="Line 95"/>
          <p:cNvSpPr>
            <a:spLocks noChangeShapeType="1"/>
          </p:cNvSpPr>
          <p:nvPr/>
        </p:nvSpPr>
        <p:spPr bwMode="auto">
          <a:xfrm>
            <a:off x="6877050" y="1484313"/>
            <a:ext cx="0" cy="742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4" name="Line 96"/>
          <p:cNvSpPr>
            <a:spLocks noChangeShapeType="1"/>
          </p:cNvSpPr>
          <p:nvPr/>
        </p:nvSpPr>
        <p:spPr bwMode="auto">
          <a:xfrm>
            <a:off x="2916238" y="1700213"/>
            <a:ext cx="0" cy="45370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5" name="Line 97"/>
          <p:cNvSpPr>
            <a:spLocks noChangeShapeType="1"/>
          </p:cNvSpPr>
          <p:nvPr/>
        </p:nvSpPr>
        <p:spPr bwMode="auto">
          <a:xfrm>
            <a:off x="7297738" y="2814638"/>
            <a:ext cx="0" cy="742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6" name="Text Box 98"/>
          <p:cNvSpPr txBox="1">
            <a:spLocks noChangeArrowheads="1"/>
          </p:cNvSpPr>
          <p:nvPr/>
        </p:nvSpPr>
        <p:spPr bwMode="auto">
          <a:xfrm>
            <a:off x="4199080" y="2761918"/>
            <a:ext cx="288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dirty="0">
                <a:solidFill>
                  <a:srgbClr val="CC3300"/>
                </a:solidFill>
                <a:ea typeface="宋体" panose="02010600030101010101" pitchFamily="2" charset="-122"/>
              </a:rPr>
              <a:t>2/9</a:t>
            </a:r>
            <a:r>
              <a:rPr lang="en-US" altLang="zh-CN" sz="1200" b="1" dirty="0">
                <a:solidFill>
                  <a:srgbClr val="CC3300"/>
                </a:solidFill>
                <a:ea typeface="宋体" panose="02010600030101010101" pitchFamily="2" charset="-122"/>
              </a:rPr>
              <a:t>Δt</a:t>
            </a:r>
            <a:r>
              <a:rPr lang="en-US" altLang="zh-CN" b="1" dirty="0">
                <a:solidFill>
                  <a:srgbClr val="CC3300"/>
                </a:solidFill>
                <a:ea typeface="宋体" panose="02010600030101010101" pitchFamily="2" charset="-122"/>
              </a:rPr>
              <a:t> </a:t>
            </a:r>
            <a:r>
              <a:rPr lang="en-US" altLang="zh-CN" sz="2000" b="1" dirty="0">
                <a:solidFill>
                  <a:srgbClr val="CC3300"/>
                </a:solidFill>
                <a:ea typeface="宋体" panose="02010600030101010101" pitchFamily="2" charset="-122"/>
              </a:rPr>
              <a:t>= 0.222</a:t>
            </a:r>
            <a:r>
              <a:rPr lang="zh-CN" altLang="en-US" sz="2000" b="1" dirty="0">
                <a:solidFill>
                  <a:srgbClr val="CC3300"/>
                </a:solidFill>
                <a:ea typeface="宋体" panose="02010600030101010101" pitchFamily="2" charset="-122"/>
              </a:rPr>
              <a:t>道程序</a:t>
            </a:r>
            <a:r>
              <a:rPr lang="en-US" altLang="zh-CN" sz="2000" b="1" dirty="0">
                <a:solidFill>
                  <a:srgbClr val="CC3300"/>
                </a:solidFill>
                <a:ea typeface="宋体" panose="02010600030101010101" pitchFamily="2" charset="-122"/>
              </a:rPr>
              <a:t>/</a:t>
            </a:r>
            <a:r>
              <a:rPr lang="en-US" altLang="zh-CN" sz="1200" b="1" dirty="0" err="1">
                <a:solidFill>
                  <a:srgbClr val="CC3300"/>
                </a:solidFill>
                <a:ea typeface="宋体" panose="02010600030101010101" pitchFamily="2" charset="-122"/>
              </a:rPr>
              <a:t>Δt</a:t>
            </a:r>
            <a:endParaRPr lang="en-US" altLang="zh-CN" sz="1200" b="1" dirty="0">
              <a:solidFill>
                <a:srgbClr val="CC3300"/>
              </a:solidFill>
              <a:ea typeface="宋体" panose="02010600030101010101" pitchFamily="2" charset="-122"/>
            </a:endParaRPr>
          </a:p>
        </p:txBody>
      </p:sp>
      <p:grpSp>
        <p:nvGrpSpPr>
          <p:cNvPr id="43107" name="Group 99"/>
          <p:cNvGrpSpPr>
            <a:grpSpLocks/>
          </p:cNvGrpSpPr>
          <p:nvPr/>
        </p:nvGrpSpPr>
        <p:grpSpPr bwMode="auto">
          <a:xfrm>
            <a:off x="3924300" y="3406775"/>
            <a:ext cx="2519363" cy="338138"/>
            <a:chOff x="0" y="0"/>
            <a:chExt cx="1587" cy="213"/>
          </a:xfrm>
        </p:grpSpPr>
        <p:sp>
          <p:nvSpPr>
            <p:cNvPr id="43108" name="Line 100"/>
            <p:cNvSpPr>
              <a:spLocks noChangeShapeType="1"/>
            </p:cNvSpPr>
            <p:nvPr/>
          </p:nvSpPr>
          <p:spPr bwMode="auto">
            <a:xfrm>
              <a:off x="0" y="91"/>
              <a:ext cx="1587"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9" name="Text Box 101"/>
            <p:cNvSpPr txBox="1">
              <a:spLocks noChangeArrowheads="1"/>
            </p:cNvSpPr>
            <p:nvPr/>
          </p:nvSpPr>
          <p:spPr bwMode="auto">
            <a:xfrm>
              <a:off x="454" y="0"/>
              <a:ext cx="576" cy="2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1600" b="1" dirty="0" smtClean="0">
                  <a:ea typeface="宋体" panose="02010600030101010101" pitchFamily="2" charset="-122"/>
                </a:rPr>
                <a:t>A I/O</a:t>
              </a:r>
              <a:endParaRPr lang="en-US" altLang="zh-CN" sz="1600" b="1" dirty="0">
                <a:ea typeface="宋体" panose="02010600030101010101" pitchFamily="2" charset="-122"/>
              </a:endParaRPr>
            </a:p>
          </p:txBody>
        </p:sp>
      </p:grpSp>
      <p:grpSp>
        <p:nvGrpSpPr>
          <p:cNvPr id="43110" name="Group 102"/>
          <p:cNvGrpSpPr>
            <a:grpSpLocks/>
          </p:cNvGrpSpPr>
          <p:nvPr/>
        </p:nvGrpSpPr>
        <p:grpSpPr bwMode="auto">
          <a:xfrm>
            <a:off x="3924300" y="2071688"/>
            <a:ext cx="2519363" cy="338138"/>
            <a:chOff x="0" y="0"/>
            <a:chExt cx="1587" cy="213"/>
          </a:xfrm>
        </p:grpSpPr>
        <p:sp>
          <p:nvSpPr>
            <p:cNvPr id="43111" name="Line 103"/>
            <p:cNvSpPr>
              <a:spLocks noChangeShapeType="1"/>
            </p:cNvSpPr>
            <p:nvPr/>
          </p:nvSpPr>
          <p:spPr bwMode="auto">
            <a:xfrm>
              <a:off x="0" y="95"/>
              <a:ext cx="1587"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2" name="Text Box 104"/>
            <p:cNvSpPr txBox="1">
              <a:spLocks noChangeArrowheads="1"/>
            </p:cNvSpPr>
            <p:nvPr/>
          </p:nvSpPr>
          <p:spPr bwMode="auto">
            <a:xfrm>
              <a:off x="213" y="0"/>
              <a:ext cx="497" cy="2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1600" b="1" dirty="0" smtClean="0">
                  <a:ea typeface="宋体" panose="02010600030101010101" pitchFamily="2" charset="-122"/>
                </a:rPr>
                <a:t>A I/O</a:t>
              </a:r>
              <a:endParaRPr lang="en-US" altLang="zh-CN" sz="1600" b="1" dirty="0">
                <a:ea typeface="宋体" panose="02010600030101010101" pitchFamily="2" charset="-122"/>
              </a:endParaRPr>
            </a:p>
          </p:txBody>
        </p:sp>
      </p:grpSp>
      <p:grpSp>
        <p:nvGrpSpPr>
          <p:cNvPr id="43113" name="Group 105"/>
          <p:cNvGrpSpPr>
            <a:grpSpLocks/>
          </p:cNvGrpSpPr>
          <p:nvPr/>
        </p:nvGrpSpPr>
        <p:grpSpPr bwMode="auto">
          <a:xfrm>
            <a:off x="4338577" y="3573463"/>
            <a:ext cx="2519363" cy="338138"/>
            <a:chOff x="0" y="0"/>
            <a:chExt cx="1587" cy="213"/>
          </a:xfrm>
        </p:grpSpPr>
        <p:sp>
          <p:nvSpPr>
            <p:cNvPr id="43114" name="Line 106"/>
            <p:cNvSpPr>
              <a:spLocks noChangeShapeType="1"/>
            </p:cNvSpPr>
            <p:nvPr/>
          </p:nvSpPr>
          <p:spPr bwMode="auto">
            <a:xfrm>
              <a:off x="0" y="91"/>
              <a:ext cx="1587"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5" name="Text Box 107"/>
            <p:cNvSpPr txBox="1">
              <a:spLocks noChangeArrowheads="1"/>
            </p:cNvSpPr>
            <p:nvPr/>
          </p:nvSpPr>
          <p:spPr bwMode="auto">
            <a:xfrm>
              <a:off x="635" y="0"/>
              <a:ext cx="4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1600" b="1" dirty="0" smtClean="0">
                  <a:ea typeface="宋体" panose="02010600030101010101" pitchFamily="2" charset="-122"/>
                </a:rPr>
                <a:t>B I/O</a:t>
              </a:r>
              <a:endParaRPr lang="en-US" altLang="zh-CN" sz="1600" b="1" dirty="0">
                <a:ea typeface="宋体" panose="02010600030101010101" pitchFamily="2" charset="-122"/>
              </a:endParaRPr>
            </a:p>
          </p:txBody>
        </p:sp>
      </p:grpSp>
      <p:sp>
        <p:nvSpPr>
          <p:cNvPr id="43116" name="Text Box 108"/>
          <p:cNvSpPr txBox="1">
            <a:spLocks noChangeArrowheads="1"/>
          </p:cNvSpPr>
          <p:nvPr/>
        </p:nvSpPr>
        <p:spPr bwMode="auto">
          <a:xfrm>
            <a:off x="4572000" y="4076700"/>
            <a:ext cx="2881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dirty="0">
                <a:solidFill>
                  <a:srgbClr val="CC3300"/>
                </a:solidFill>
                <a:ea typeface="宋体" panose="02010600030101010101" pitchFamily="2" charset="-122"/>
              </a:rPr>
              <a:t>4/11</a:t>
            </a:r>
            <a:r>
              <a:rPr lang="en-US" altLang="zh-CN" sz="1200" b="1" dirty="0">
                <a:solidFill>
                  <a:srgbClr val="CC3300"/>
                </a:solidFill>
                <a:ea typeface="宋体" panose="02010600030101010101" pitchFamily="2" charset="-122"/>
              </a:rPr>
              <a:t>Δt</a:t>
            </a:r>
            <a:r>
              <a:rPr lang="en-US" altLang="zh-CN" b="1" dirty="0">
                <a:solidFill>
                  <a:srgbClr val="CC3300"/>
                </a:solidFill>
                <a:ea typeface="宋体" panose="02010600030101010101" pitchFamily="2" charset="-122"/>
              </a:rPr>
              <a:t> </a:t>
            </a:r>
            <a:r>
              <a:rPr lang="en-US" altLang="zh-CN" sz="2000" b="1" dirty="0">
                <a:solidFill>
                  <a:srgbClr val="CC3300"/>
                </a:solidFill>
                <a:ea typeface="宋体" panose="02010600030101010101" pitchFamily="2" charset="-122"/>
              </a:rPr>
              <a:t>= 0.363</a:t>
            </a:r>
            <a:r>
              <a:rPr lang="zh-CN" altLang="en-US" sz="2000" b="1" dirty="0">
                <a:solidFill>
                  <a:srgbClr val="CC3300"/>
                </a:solidFill>
                <a:ea typeface="宋体" panose="02010600030101010101" pitchFamily="2" charset="-122"/>
              </a:rPr>
              <a:t>道程序</a:t>
            </a:r>
            <a:r>
              <a:rPr lang="en-US" altLang="zh-CN" sz="2000" b="1" dirty="0">
                <a:solidFill>
                  <a:srgbClr val="CC3300"/>
                </a:solidFill>
                <a:ea typeface="宋体" panose="02010600030101010101" pitchFamily="2" charset="-122"/>
              </a:rPr>
              <a:t>/</a:t>
            </a:r>
            <a:r>
              <a:rPr lang="en-US" altLang="zh-CN" sz="1200" b="1" dirty="0" err="1">
                <a:solidFill>
                  <a:srgbClr val="CC3300"/>
                </a:solidFill>
                <a:ea typeface="宋体" panose="02010600030101010101" pitchFamily="2" charset="-122"/>
              </a:rPr>
              <a:t>Δt</a:t>
            </a:r>
            <a:endParaRPr lang="en-US" altLang="zh-CN" sz="1200" b="1" dirty="0">
              <a:solidFill>
                <a:srgbClr val="CC3300"/>
              </a:solidFill>
              <a:ea typeface="宋体" panose="02010600030101010101" pitchFamily="2" charset="-122"/>
            </a:endParaRPr>
          </a:p>
        </p:txBody>
      </p:sp>
      <p:grpSp>
        <p:nvGrpSpPr>
          <p:cNvPr id="43121" name="Group 113"/>
          <p:cNvGrpSpPr>
            <a:grpSpLocks/>
          </p:cNvGrpSpPr>
          <p:nvPr/>
        </p:nvGrpSpPr>
        <p:grpSpPr bwMode="auto">
          <a:xfrm>
            <a:off x="250825" y="1033463"/>
            <a:ext cx="2592388" cy="1938349"/>
            <a:chOff x="0" y="0"/>
            <a:chExt cx="1633" cy="2404"/>
          </a:xfrm>
        </p:grpSpPr>
        <p:sp>
          <p:nvSpPr>
            <p:cNvPr id="43122" name="AutoShape 114"/>
            <p:cNvSpPr>
              <a:spLocks noChangeArrowheads="1"/>
            </p:cNvSpPr>
            <p:nvPr/>
          </p:nvSpPr>
          <p:spPr bwMode="auto">
            <a:xfrm>
              <a:off x="0" y="0"/>
              <a:ext cx="1633" cy="2404"/>
            </a:xfrm>
            <a:prstGeom prst="roundRect">
              <a:avLst>
                <a:gd name="adj" fmla="val 16667"/>
              </a:avLst>
            </a:prstGeom>
            <a:solidFill>
              <a:srgbClr val="E9EBCD">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3123" name="Text Box 115"/>
            <p:cNvSpPr txBox="1">
              <a:spLocks noChangeArrowheads="1"/>
            </p:cNvSpPr>
            <p:nvPr/>
          </p:nvSpPr>
          <p:spPr bwMode="auto">
            <a:xfrm>
              <a:off x="46" y="136"/>
              <a:ext cx="1542" cy="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b="1" dirty="0">
                  <a:ea typeface="宋体" panose="02010600030101010101" pitchFamily="2" charset="-122"/>
                </a:rPr>
                <a:t>A,B,C,D</a:t>
              </a:r>
              <a:r>
                <a:rPr lang="zh-CN" altLang="en-US" sz="2000" b="1" dirty="0">
                  <a:ea typeface="宋体" panose="02010600030101010101" pitchFamily="2" charset="-122"/>
                </a:rPr>
                <a:t>为程序，忽略外设；假定</a:t>
              </a:r>
              <a:r>
                <a:rPr lang="en-US" altLang="zh-CN" sz="2000" b="1" dirty="0">
                  <a:ea typeface="宋体" panose="02010600030101010101" pitchFamily="2" charset="-122"/>
                </a:rPr>
                <a:t>4</a:t>
              </a:r>
              <a:r>
                <a:rPr lang="zh-CN" altLang="en-US" sz="2000" b="1" dirty="0">
                  <a:ea typeface="宋体" panose="02010600030101010101" pitchFamily="2" charset="-122"/>
                </a:rPr>
                <a:t>个程序都需</a:t>
              </a:r>
              <a:r>
                <a:rPr lang="zh-CN" altLang="en-US" sz="2000" b="1" dirty="0">
                  <a:solidFill>
                    <a:srgbClr val="CC3300"/>
                  </a:solidFill>
                  <a:ea typeface="宋体" panose="02010600030101010101" pitchFamily="2" charset="-122"/>
                </a:rPr>
                <a:t>运行</a:t>
              </a:r>
              <a:r>
                <a:rPr lang="en-US" altLang="zh-CN" sz="2000" b="1" dirty="0">
                  <a:solidFill>
                    <a:srgbClr val="CC3300"/>
                  </a:solidFill>
                  <a:ea typeface="宋体" panose="02010600030101010101" pitchFamily="2" charset="-122"/>
                </a:rPr>
                <a:t>2</a:t>
              </a:r>
              <a:r>
                <a:rPr lang="zh-CN" altLang="en-US" sz="2000" b="1" dirty="0">
                  <a:solidFill>
                    <a:srgbClr val="CC3300"/>
                  </a:solidFill>
                  <a:ea typeface="宋体" panose="02010600030101010101" pitchFamily="2" charset="-122"/>
                </a:rPr>
                <a:t>个</a:t>
              </a:r>
              <a:r>
                <a:rPr lang="en-US" altLang="zh-CN" sz="2000" b="1" dirty="0" err="1">
                  <a:solidFill>
                    <a:srgbClr val="CC3300"/>
                  </a:solidFill>
                  <a:ea typeface="宋体" panose="02010600030101010101" pitchFamily="2" charset="-122"/>
                </a:rPr>
                <a:t>Δt</a:t>
              </a:r>
              <a:r>
                <a:rPr lang="zh-CN" altLang="en-US" sz="2000" b="1" dirty="0">
                  <a:ea typeface="宋体" panose="02010600030101010101" pitchFamily="2" charset="-122"/>
                </a:rPr>
                <a:t>时间，在</a:t>
              </a:r>
              <a:r>
                <a:rPr lang="zh-CN" altLang="en-US" sz="2000" b="1" dirty="0">
                  <a:solidFill>
                    <a:srgbClr val="CC3300"/>
                  </a:solidFill>
                  <a:ea typeface="宋体" panose="02010600030101010101" pitchFamily="2" charset="-122"/>
                </a:rPr>
                <a:t>期间有</a:t>
              </a:r>
              <a:r>
                <a:rPr lang="en-US" altLang="zh-CN" sz="2000" b="1" dirty="0">
                  <a:solidFill>
                    <a:srgbClr val="CC3300"/>
                  </a:solidFill>
                  <a:ea typeface="宋体" panose="02010600030101010101" pitchFamily="2" charset="-122"/>
                </a:rPr>
                <a:t>6</a:t>
              </a:r>
              <a:r>
                <a:rPr lang="zh-CN" altLang="en-US" sz="2000" b="1" dirty="0">
                  <a:solidFill>
                    <a:srgbClr val="CC3300"/>
                  </a:solidFill>
                  <a:ea typeface="宋体" panose="02010600030101010101" pitchFamily="2" charset="-122"/>
                </a:rPr>
                <a:t>个</a:t>
              </a:r>
              <a:r>
                <a:rPr lang="en-US" altLang="zh-CN" sz="2000" b="1" dirty="0" err="1">
                  <a:solidFill>
                    <a:srgbClr val="CC3300"/>
                  </a:solidFill>
                  <a:ea typeface="宋体" panose="02010600030101010101" pitchFamily="2" charset="-122"/>
                </a:rPr>
                <a:t>Δt</a:t>
              </a:r>
              <a:r>
                <a:rPr lang="zh-CN" altLang="en-US" sz="2000" b="1" dirty="0">
                  <a:solidFill>
                    <a:srgbClr val="CC3300"/>
                  </a:solidFill>
                  <a:ea typeface="宋体" panose="02010600030101010101" pitchFamily="2" charset="-122"/>
                </a:rPr>
                <a:t>时间的</a:t>
              </a:r>
              <a:r>
                <a:rPr lang="en-US" altLang="zh-CN" sz="2000" b="1" dirty="0">
                  <a:solidFill>
                    <a:srgbClr val="CC3300"/>
                  </a:solidFill>
                  <a:ea typeface="宋体" panose="02010600030101010101" pitchFamily="2" charset="-122"/>
                </a:rPr>
                <a:t>I/O</a:t>
              </a:r>
              <a:r>
                <a:rPr lang="zh-CN" altLang="en-US" sz="2000" b="1" dirty="0">
                  <a:solidFill>
                    <a:srgbClr val="CC3300"/>
                  </a:solidFill>
                  <a:ea typeface="宋体" panose="02010600030101010101" pitchFamily="2" charset="-122"/>
                </a:rPr>
                <a:t>操作</a:t>
              </a:r>
              <a:r>
                <a:rPr lang="zh-CN" altLang="en-US" sz="2000" b="1" dirty="0">
                  <a:ea typeface="宋体" panose="02010600030101010101" pitchFamily="2" charset="-122"/>
                </a:rPr>
                <a:t>；</a:t>
              </a:r>
            </a:p>
          </p:txBody>
        </p:sp>
      </p:grpSp>
      <p:grpSp>
        <p:nvGrpSpPr>
          <p:cNvPr id="43124" name="Group 116"/>
          <p:cNvGrpSpPr>
            <a:grpSpLocks/>
          </p:cNvGrpSpPr>
          <p:nvPr/>
        </p:nvGrpSpPr>
        <p:grpSpPr bwMode="auto">
          <a:xfrm>
            <a:off x="228599" y="3186113"/>
            <a:ext cx="2628901" cy="3370144"/>
            <a:chOff x="1" y="-426"/>
            <a:chExt cx="1656" cy="3493"/>
          </a:xfrm>
        </p:grpSpPr>
        <p:sp>
          <p:nvSpPr>
            <p:cNvPr id="43125" name="AutoShape 117"/>
            <p:cNvSpPr>
              <a:spLocks noChangeArrowheads="1"/>
            </p:cNvSpPr>
            <p:nvPr/>
          </p:nvSpPr>
          <p:spPr bwMode="auto">
            <a:xfrm>
              <a:off x="1" y="-426"/>
              <a:ext cx="1633" cy="3493"/>
            </a:xfrm>
            <a:prstGeom prst="roundRect">
              <a:avLst>
                <a:gd name="adj" fmla="val 16667"/>
              </a:avLst>
            </a:prstGeom>
            <a:solidFill>
              <a:srgbClr val="E9EBCD">
                <a:alpha val="7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26" name="Text Box 118"/>
            <p:cNvSpPr txBox="1">
              <a:spLocks noChangeArrowheads="1"/>
            </p:cNvSpPr>
            <p:nvPr/>
          </p:nvSpPr>
          <p:spPr bwMode="auto">
            <a:xfrm>
              <a:off x="70" y="-339"/>
              <a:ext cx="1587" cy="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ts val="0"/>
                </a:spcBef>
              </a:pPr>
              <a:r>
                <a:rPr lang="zh-CN" altLang="en-US" sz="2000" b="1" dirty="0">
                  <a:latin typeface="Tahoma" panose="020B0604030504040204" pitchFamily="34" charset="0"/>
                  <a:ea typeface="宋体" panose="02010600030101010101" pitchFamily="2" charset="-122"/>
                </a:rPr>
                <a:t>吞吐率分别为：</a:t>
              </a:r>
            </a:p>
            <a:p>
              <a:pPr eaLnBrk="1" hangingPunct="1">
                <a:spcBef>
                  <a:spcPts val="0"/>
                </a:spcBef>
              </a:pPr>
              <a:r>
                <a:rPr lang="en-US" altLang="zh-CN" sz="2000" b="1" dirty="0">
                  <a:latin typeface="Tahoma" panose="020B0604030504040204" pitchFamily="34" charset="0"/>
                  <a:ea typeface="宋体" panose="02010600030101010101" pitchFamily="2" charset="-122"/>
                </a:rPr>
                <a:t>1/8 = 0.125        2/9 = 0.222   4/11 = 0.363               4</a:t>
              </a:r>
              <a:r>
                <a:rPr lang="zh-CN" altLang="en-US" sz="2000" b="1" dirty="0">
                  <a:latin typeface="Tahoma" panose="020B0604030504040204" pitchFamily="34" charset="0"/>
                  <a:ea typeface="宋体" panose="02010600030101010101" pitchFamily="2" charset="-122"/>
                </a:rPr>
                <a:t>道程序情况比单道提高了近 </a:t>
              </a:r>
              <a:r>
                <a:rPr lang="en-US" altLang="zh-CN" sz="2000" b="1" dirty="0">
                  <a:solidFill>
                    <a:srgbClr val="0033CC"/>
                  </a:solidFill>
                  <a:latin typeface="Tahoma" panose="020B0604030504040204" pitchFamily="34" charset="0"/>
                  <a:ea typeface="宋体" panose="02010600030101010101" pitchFamily="2" charset="-122"/>
                </a:rPr>
                <a:t>3 </a:t>
              </a:r>
              <a:r>
                <a:rPr lang="zh-CN" altLang="en-US" sz="2000" b="1" dirty="0">
                  <a:solidFill>
                    <a:srgbClr val="0033CC"/>
                  </a:solidFill>
                  <a:latin typeface="Tahoma" panose="020B0604030504040204" pitchFamily="34" charset="0"/>
                  <a:ea typeface="宋体" panose="02010600030101010101" pitchFamily="2" charset="-122"/>
                </a:rPr>
                <a:t>倍</a:t>
              </a:r>
              <a:r>
                <a:rPr lang="zh-CN" altLang="en-US" sz="2000" b="1" dirty="0">
                  <a:latin typeface="Tahoma" panose="020B0604030504040204" pitchFamily="34" charset="0"/>
                  <a:ea typeface="宋体" panose="02010600030101010101" pitchFamily="2" charset="-122"/>
                </a:rPr>
                <a:t>。显然不仅使内存充分利用，还带来处理机利用率的提高，使整个系统效率得以提高。</a:t>
              </a:r>
            </a:p>
          </p:txBody>
        </p:sp>
      </p:grpSp>
      <p:sp>
        <p:nvSpPr>
          <p:cNvPr id="43136" name="Text Box 128"/>
          <p:cNvSpPr txBox="1">
            <a:spLocks noChangeArrowheads="1"/>
          </p:cNvSpPr>
          <p:nvPr/>
        </p:nvSpPr>
        <p:spPr bwMode="auto">
          <a:xfrm>
            <a:off x="1619250" y="260350"/>
            <a:ext cx="568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zh-CN" altLang="en-US" sz="4000" b="1">
                <a:solidFill>
                  <a:srgbClr val="CC3300"/>
                </a:solidFill>
                <a:latin typeface="楷体_GB2312" pitchFamily="49" charset="-122"/>
                <a:ea typeface="楷体_GB2312" pitchFamily="49" charset="-122"/>
              </a:rPr>
              <a:t>多道程序设计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2000"/>
                                        <p:tgtEl>
                                          <p:spTgt spid="43012"/>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43110"/>
                                        </p:tgtEl>
                                        <p:attrNameLst>
                                          <p:attrName>style.visibility</p:attrName>
                                        </p:attrNameLst>
                                      </p:cBhvr>
                                      <p:to>
                                        <p:strVal val="visible"/>
                                      </p:to>
                                    </p:set>
                                    <p:animEffect transition="in" filter="wipe(left)">
                                      <p:cBhvr>
                                        <p:cTn id="11" dur="3000"/>
                                        <p:tgtEl>
                                          <p:spTgt spid="43110"/>
                                        </p:tgtEl>
                                      </p:cBhvr>
                                    </p:animEffect>
                                  </p:childTnLst>
                                </p:cTn>
                              </p:par>
                            </p:childTnLst>
                          </p:cTn>
                        </p:par>
                        <p:par>
                          <p:cTn id="12" fill="hold">
                            <p:stCondLst>
                              <p:cond delay="50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6000"/>
                            </p:stCondLst>
                            <p:childTnLst>
                              <p:par>
                                <p:cTn id="19" presetID="22" presetClass="entr" presetSubtype="8" fill="hold" grpId="0" nodeType="after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wipe(left)">
                                      <p:cBhvr>
                                        <p:cTn id="21" dur="2000"/>
                                        <p:tgtEl>
                                          <p:spTgt spid="43013"/>
                                        </p:tgtEl>
                                      </p:cBhvr>
                                    </p:animEffect>
                                  </p:childTnLst>
                                </p:cTn>
                              </p:par>
                            </p:childTnLst>
                          </p:cTn>
                        </p:par>
                        <p:par>
                          <p:cTn id="22" fill="hold" nodeType="afterGroup">
                            <p:stCondLst>
                              <p:cond delay="8000"/>
                            </p:stCondLst>
                            <p:childTnLst>
                              <p:par>
                                <p:cTn id="23" presetID="47" presetClass="entr" presetSubtype="0" fill="hold" grpId="0" nodeType="afterEffect">
                                  <p:stCondLst>
                                    <p:cond delay="0"/>
                                  </p:stCondLst>
                                  <p:childTnLst>
                                    <p:set>
                                      <p:cBhvr>
                                        <p:cTn id="24" dur="1" fill="hold">
                                          <p:stCondLst>
                                            <p:cond delay="0"/>
                                          </p:stCondLst>
                                        </p:cTn>
                                        <p:tgtEl>
                                          <p:spTgt spid="43103"/>
                                        </p:tgtEl>
                                        <p:attrNameLst>
                                          <p:attrName>style.visibility</p:attrName>
                                        </p:attrNameLst>
                                      </p:cBhvr>
                                      <p:to>
                                        <p:strVal val="visible"/>
                                      </p:to>
                                    </p:set>
                                    <p:animEffect transition="in" filter="fade">
                                      <p:cBhvr>
                                        <p:cTn id="25" dur="500"/>
                                        <p:tgtEl>
                                          <p:spTgt spid="43103"/>
                                        </p:tgtEl>
                                      </p:cBhvr>
                                    </p:animEffect>
                                    <p:anim calcmode="lin" valueType="num">
                                      <p:cBhvr>
                                        <p:cTn id="26" dur="500" fill="hold"/>
                                        <p:tgtEl>
                                          <p:spTgt spid="43103"/>
                                        </p:tgtEl>
                                        <p:attrNameLst>
                                          <p:attrName>ppt_x</p:attrName>
                                        </p:attrNameLst>
                                      </p:cBhvr>
                                      <p:tavLst>
                                        <p:tav tm="0">
                                          <p:val>
                                            <p:strVal val="#ppt_x"/>
                                          </p:val>
                                        </p:tav>
                                        <p:tav tm="100000">
                                          <p:val>
                                            <p:strVal val="#ppt_x"/>
                                          </p:val>
                                        </p:tav>
                                      </p:tavLst>
                                    </p:anim>
                                    <p:anim calcmode="lin" valueType="num">
                                      <p:cBhvr>
                                        <p:cTn id="27" dur="500" fill="hold"/>
                                        <p:tgtEl>
                                          <p:spTgt spid="43103"/>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8500"/>
                            </p:stCondLst>
                            <p:childTnLst>
                              <p:par>
                                <p:cTn id="29" presetID="54" presetClass="entr" presetSubtype="0" accel="100000" fill="hold" grpId="0" nodeType="afterEffect">
                                  <p:stCondLst>
                                    <p:cond delay="0"/>
                                  </p:stCondLst>
                                  <p:childTnLst>
                                    <p:set>
                                      <p:cBhvr>
                                        <p:cTn id="30" dur="1" fill="hold">
                                          <p:stCondLst>
                                            <p:cond delay="0"/>
                                          </p:stCondLst>
                                        </p:cTn>
                                        <p:tgtEl>
                                          <p:spTgt spid="43102"/>
                                        </p:tgtEl>
                                        <p:attrNameLst>
                                          <p:attrName>style.visibility</p:attrName>
                                        </p:attrNameLst>
                                      </p:cBhvr>
                                      <p:to>
                                        <p:strVal val="visible"/>
                                      </p:to>
                                    </p:set>
                                    <p:anim calcmode="lin" valueType="num">
                                      <p:cBhvr>
                                        <p:cTn id="31" dur="1000" fill="hold"/>
                                        <p:tgtEl>
                                          <p:spTgt spid="43102"/>
                                        </p:tgtEl>
                                        <p:attrNameLst>
                                          <p:attrName>ppt_w</p:attrName>
                                        </p:attrNameLst>
                                      </p:cBhvr>
                                      <p:tavLst>
                                        <p:tav tm="0">
                                          <p:val>
                                            <p:strVal val="#ppt_w*0.05"/>
                                          </p:val>
                                        </p:tav>
                                        <p:tav tm="100000">
                                          <p:val>
                                            <p:strVal val="#ppt_w"/>
                                          </p:val>
                                        </p:tav>
                                      </p:tavLst>
                                    </p:anim>
                                    <p:anim calcmode="lin" valueType="num">
                                      <p:cBhvr>
                                        <p:cTn id="32" dur="1000" fill="hold"/>
                                        <p:tgtEl>
                                          <p:spTgt spid="43102"/>
                                        </p:tgtEl>
                                        <p:attrNameLst>
                                          <p:attrName>ppt_h</p:attrName>
                                        </p:attrNameLst>
                                      </p:cBhvr>
                                      <p:tavLst>
                                        <p:tav tm="0">
                                          <p:val>
                                            <p:strVal val="#ppt_h"/>
                                          </p:val>
                                        </p:tav>
                                        <p:tav tm="100000">
                                          <p:val>
                                            <p:strVal val="#ppt_h"/>
                                          </p:val>
                                        </p:tav>
                                      </p:tavLst>
                                    </p:anim>
                                    <p:anim calcmode="lin" valueType="num">
                                      <p:cBhvr>
                                        <p:cTn id="33" dur="1000" fill="hold"/>
                                        <p:tgtEl>
                                          <p:spTgt spid="43102"/>
                                        </p:tgtEl>
                                        <p:attrNameLst>
                                          <p:attrName>ppt_x</p:attrName>
                                        </p:attrNameLst>
                                      </p:cBhvr>
                                      <p:tavLst>
                                        <p:tav tm="0">
                                          <p:val>
                                            <p:strVal val="#ppt_x-.2"/>
                                          </p:val>
                                        </p:tav>
                                        <p:tav tm="100000">
                                          <p:val>
                                            <p:strVal val="#ppt_x"/>
                                          </p:val>
                                        </p:tav>
                                      </p:tavLst>
                                    </p:anim>
                                    <p:anim calcmode="lin" valueType="num">
                                      <p:cBhvr>
                                        <p:cTn id="34" dur="1000" fill="hold"/>
                                        <p:tgtEl>
                                          <p:spTgt spid="43102"/>
                                        </p:tgtEl>
                                        <p:attrNameLst>
                                          <p:attrName>ppt_y</p:attrName>
                                        </p:attrNameLst>
                                      </p:cBhvr>
                                      <p:tavLst>
                                        <p:tav tm="0">
                                          <p:val>
                                            <p:strVal val="#ppt_y"/>
                                          </p:val>
                                        </p:tav>
                                        <p:tav tm="100000">
                                          <p:val>
                                            <p:strVal val="#ppt_y"/>
                                          </p:val>
                                        </p:tav>
                                      </p:tavLst>
                                    </p:anim>
                                    <p:animEffect transition="in" filter="fade">
                                      <p:cBhvr>
                                        <p:cTn id="35" dur="1000"/>
                                        <p:tgtEl>
                                          <p:spTgt spid="431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3040"/>
                                        </p:tgtEl>
                                        <p:attrNameLst>
                                          <p:attrName>style.visibility</p:attrName>
                                        </p:attrNameLst>
                                      </p:cBhvr>
                                      <p:to>
                                        <p:strVal val="visible"/>
                                      </p:to>
                                    </p:set>
                                    <p:animEffect transition="in" filter="wipe(left)">
                                      <p:cBhvr>
                                        <p:cTn id="40" dur="2000"/>
                                        <p:tgtEl>
                                          <p:spTgt spid="43040"/>
                                        </p:tgtEl>
                                      </p:cBhvr>
                                    </p:animEffect>
                                  </p:childTnLst>
                                </p:cTn>
                              </p:par>
                            </p:childTnLst>
                          </p:cTn>
                        </p:par>
                        <p:par>
                          <p:cTn id="41" fill="hold" nodeType="afterGroup">
                            <p:stCondLst>
                              <p:cond delay="2000"/>
                            </p:stCondLst>
                            <p:childTnLst>
                              <p:par>
                                <p:cTn id="42" presetID="22" presetClass="entr" presetSubtype="8" fill="hold" nodeType="afterEffect">
                                  <p:stCondLst>
                                    <p:cond delay="0"/>
                                  </p:stCondLst>
                                  <p:childTnLst>
                                    <p:set>
                                      <p:cBhvr>
                                        <p:cTn id="43" dur="1" fill="hold">
                                          <p:stCondLst>
                                            <p:cond delay="0"/>
                                          </p:stCondLst>
                                        </p:cTn>
                                        <p:tgtEl>
                                          <p:spTgt spid="43107"/>
                                        </p:tgtEl>
                                        <p:attrNameLst>
                                          <p:attrName>style.visibility</p:attrName>
                                        </p:attrNameLst>
                                      </p:cBhvr>
                                      <p:to>
                                        <p:strVal val="visible"/>
                                      </p:to>
                                    </p:set>
                                    <p:animEffect transition="in" filter="wipe(left)">
                                      <p:cBhvr>
                                        <p:cTn id="44" dur="3000"/>
                                        <p:tgtEl>
                                          <p:spTgt spid="4310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3037"/>
                                        </p:tgtEl>
                                        <p:attrNameLst>
                                          <p:attrName>style.visibility</p:attrName>
                                        </p:attrNameLst>
                                      </p:cBhvr>
                                      <p:to>
                                        <p:strVal val="visible"/>
                                      </p:to>
                                    </p:set>
                                    <p:animEffect transition="in" filter="wipe(left)">
                                      <p:cBhvr>
                                        <p:cTn id="47" dur="2000"/>
                                        <p:tgtEl>
                                          <p:spTgt spid="43037"/>
                                        </p:tgtEl>
                                      </p:cBhvr>
                                    </p:animEffect>
                                  </p:childTnLst>
                                </p:cTn>
                              </p:par>
                            </p:childTnLst>
                          </p:cTn>
                        </p:par>
                        <p:par>
                          <p:cTn id="48" fill="hold" nodeType="afterGroup">
                            <p:stCondLst>
                              <p:cond delay="5000"/>
                            </p:stCondLst>
                            <p:childTnLst>
                              <p:par>
                                <p:cTn id="49" presetID="22" presetClass="entr" presetSubtype="8" fill="hold" nodeType="afterEffect">
                                  <p:stCondLst>
                                    <p:cond delay="0"/>
                                  </p:stCondLst>
                                  <p:childTnLst>
                                    <p:set>
                                      <p:cBhvr>
                                        <p:cTn id="50" dur="1" fill="hold">
                                          <p:stCondLst>
                                            <p:cond delay="0"/>
                                          </p:stCondLst>
                                        </p:cTn>
                                        <p:tgtEl>
                                          <p:spTgt spid="43113"/>
                                        </p:tgtEl>
                                        <p:attrNameLst>
                                          <p:attrName>style.visibility</p:attrName>
                                        </p:attrNameLst>
                                      </p:cBhvr>
                                      <p:to>
                                        <p:strVal val="visible"/>
                                      </p:to>
                                    </p:set>
                                    <p:animEffect transition="in" filter="wipe(left)">
                                      <p:cBhvr>
                                        <p:cTn id="51" dur="3000"/>
                                        <p:tgtEl>
                                          <p:spTgt spid="4311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3041"/>
                                        </p:tgtEl>
                                        <p:attrNameLst>
                                          <p:attrName>style.visibility</p:attrName>
                                        </p:attrNameLst>
                                      </p:cBhvr>
                                      <p:to>
                                        <p:strVal val="visible"/>
                                      </p:to>
                                    </p:set>
                                    <p:animEffect transition="in" filter="wipe(left)">
                                      <p:cBhvr>
                                        <p:cTn id="54" dur="2000"/>
                                        <p:tgtEl>
                                          <p:spTgt spid="43041"/>
                                        </p:tgtEl>
                                      </p:cBhvr>
                                    </p:animEffect>
                                  </p:childTnLst>
                                </p:cTn>
                              </p:par>
                            </p:childTnLst>
                          </p:cTn>
                        </p:par>
                        <p:par>
                          <p:cTn id="55" fill="hold" nodeType="afterGroup">
                            <p:stCondLst>
                              <p:cond delay="8000"/>
                            </p:stCondLst>
                            <p:childTnLst>
                              <p:par>
                                <p:cTn id="56" presetID="22" presetClass="entr" presetSubtype="8" fill="hold" grpId="0" nodeType="afterEffect">
                                  <p:stCondLst>
                                    <p:cond delay="0"/>
                                  </p:stCondLst>
                                  <p:childTnLst>
                                    <p:set>
                                      <p:cBhvr>
                                        <p:cTn id="57" dur="1" fill="hold">
                                          <p:stCondLst>
                                            <p:cond delay="0"/>
                                          </p:stCondLst>
                                        </p:cTn>
                                        <p:tgtEl>
                                          <p:spTgt spid="43036"/>
                                        </p:tgtEl>
                                        <p:attrNameLst>
                                          <p:attrName>style.visibility</p:attrName>
                                        </p:attrNameLst>
                                      </p:cBhvr>
                                      <p:to>
                                        <p:strVal val="visible"/>
                                      </p:to>
                                    </p:set>
                                    <p:animEffect transition="in" filter="wipe(left)">
                                      <p:cBhvr>
                                        <p:cTn id="58" dur="2000"/>
                                        <p:tgtEl>
                                          <p:spTgt spid="43036"/>
                                        </p:tgtEl>
                                      </p:cBhvr>
                                    </p:animEffect>
                                  </p:childTnLst>
                                </p:cTn>
                              </p:par>
                            </p:childTnLst>
                          </p:cTn>
                        </p:par>
                        <p:par>
                          <p:cTn id="59" fill="hold" nodeType="afterGroup">
                            <p:stCondLst>
                              <p:cond delay="10000"/>
                            </p:stCondLst>
                            <p:childTnLst>
                              <p:par>
                                <p:cTn id="60" presetID="47" presetClass="entr" presetSubtype="0" fill="hold" grpId="0" nodeType="afterEffect">
                                  <p:stCondLst>
                                    <p:cond delay="0"/>
                                  </p:stCondLst>
                                  <p:childTnLst>
                                    <p:set>
                                      <p:cBhvr>
                                        <p:cTn id="61" dur="1" fill="hold">
                                          <p:stCondLst>
                                            <p:cond delay="0"/>
                                          </p:stCondLst>
                                        </p:cTn>
                                        <p:tgtEl>
                                          <p:spTgt spid="43105"/>
                                        </p:tgtEl>
                                        <p:attrNameLst>
                                          <p:attrName>style.visibility</p:attrName>
                                        </p:attrNameLst>
                                      </p:cBhvr>
                                      <p:to>
                                        <p:strVal val="visible"/>
                                      </p:to>
                                    </p:set>
                                    <p:animEffect transition="in" filter="fade">
                                      <p:cBhvr>
                                        <p:cTn id="62" dur="500"/>
                                        <p:tgtEl>
                                          <p:spTgt spid="43105"/>
                                        </p:tgtEl>
                                      </p:cBhvr>
                                    </p:animEffect>
                                    <p:anim calcmode="lin" valueType="num">
                                      <p:cBhvr>
                                        <p:cTn id="63" dur="500" fill="hold"/>
                                        <p:tgtEl>
                                          <p:spTgt spid="43105"/>
                                        </p:tgtEl>
                                        <p:attrNameLst>
                                          <p:attrName>ppt_x</p:attrName>
                                        </p:attrNameLst>
                                      </p:cBhvr>
                                      <p:tavLst>
                                        <p:tav tm="0">
                                          <p:val>
                                            <p:strVal val="#ppt_x"/>
                                          </p:val>
                                        </p:tav>
                                        <p:tav tm="100000">
                                          <p:val>
                                            <p:strVal val="#ppt_x"/>
                                          </p:val>
                                        </p:tav>
                                      </p:tavLst>
                                    </p:anim>
                                    <p:anim calcmode="lin" valueType="num">
                                      <p:cBhvr>
                                        <p:cTn id="64" dur="500" fill="hold"/>
                                        <p:tgtEl>
                                          <p:spTgt spid="4310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nodeType="afterGroup">
                            <p:stCondLst>
                              <p:cond delay="0"/>
                            </p:stCondLst>
                            <p:childTnLst>
                              <p:par>
                                <p:cTn id="67" presetID="54" presetClass="entr" presetSubtype="0" accel="100000" fill="hold" grpId="0" nodeType="clickEffect">
                                  <p:stCondLst>
                                    <p:cond delay="0"/>
                                  </p:stCondLst>
                                  <p:childTnLst>
                                    <p:set>
                                      <p:cBhvr>
                                        <p:cTn id="68" dur="1" fill="hold">
                                          <p:stCondLst>
                                            <p:cond delay="0"/>
                                          </p:stCondLst>
                                        </p:cTn>
                                        <p:tgtEl>
                                          <p:spTgt spid="43106"/>
                                        </p:tgtEl>
                                        <p:attrNameLst>
                                          <p:attrName>style.visibility</p:attrName>
                                        </p:attrNameLst>
                                      </p:cBhvr>
                                      <p:to>
                                        <p:strVal val="visible"/>
                                      </p:to>
                                    </p:set>
                                    <p:anim calcmode="lin" valueType="num">
                                      <p:cBhvr>
                                        <p:cTn id="69" dur="1000" fill="hold"/>
                                        <p:tgtEl>
                                          <p:spTgt spid="43106"/>
                                        </p:tgtEl>
                                        <p:attrNameLst>
                                          <p:attrName>ppt_w</p:attrName>
                                        </p:attrNameLst>
                                      </p:cBhvr>
                                      <p:tavLst>
                                        <p:tav tm="0">
                                          <p:val>
                                            <p:strVal val="#ppt_w*0.05"/>
                                          </p:val>
                                        </p:tav>
                                        <p:tav tm="100000">
                                          <p:val>
                                            <p:strVal val="#ppt_w"/>
                                          </p:val>
                                        </p:tav>
                                      </p:tavLst>
                                    </p:anim>
                                    <p:anim calcmode="lin" valueType="num">
                                      <p:cBhvr>
                                        <p:cTn id="70" dur="1000" fill="hold"/>
                                        <p:tgtEl>
                                          <p:spTgt spid="43106"/>
                                        </p:tgtEl>
                                        <p:attrNameLst>
                                          <p:attrName>ppt_h</p:attrName>
                                        </p:attrNameLst>
                                      </p:cBhvr>
                                      <p:tavLst>
                                        <p:tav tm="0">
                                          <p:val>
                                            <p:strVal val="#ppt_h"/>
                                          </p:val>
                                        </p:tav>
                                        <p:tav tm="100000">
                                          <p:val>
                                            <p:strVal val="#ppt_h"/>
                                          </p:val>
                                        </p:tav>
                                      </p:tavLst>
                                    </p:anim>
                                    <p:anim calcmode="lin" valueType="num">
                                      <p:cBhvr>
                                        <p:cTn id="71" dur="1000" fill="hold"/>
                                        <p:tgtEl>
                                          <p:spTgt spid="43106"/>
                                        </p:tgtEl>
                                        <p:attrNameLst>
                                          <p:attrName>ppt_x</p:attrName>
                                        </p:attrNameLst>
                                      </p:cBhvr>
                                      <p:tavLst>
                                        <p:tav tm="0">
                                          <p:val>
                                            <p:strVal val="#ppt_x-.2"/>
                                          </p:val>
                                        </p:tav>
                                        <p:tav tm="100000">
                                          <p:val>
                                            <p:strVal val="#ppt_x"/>
                                          </p:val>
                                        </p:tav>
                                      </p:tavLst>
                                    </p:anim>
                                    <p:anim calcmode="lin" valueType="num">
                                      <p:cBhvr>
                                        <p:cTn id="72" dur="1000" fill="hold"/>
                                        <p:tgtEl>
                                          <p:spTgt spid="43106"/>
                                        </p:tgtEl>
                                        <p:attrNameLst>
                                          <p:attrName>ppt_y</p:attrName>
                                        </p:attrNameLst>
                                      </p:cBhvr>
                                      <p:tavLst>
                                        <p:tav tm="0">
                                          <p:val>
                                            <p:strVal val="#ppt_y"/>
                                          </p:val>
                                        </p:tav>
                                        <p:tav tm="100000">
                                          <p:val>
                                            <p:strVal val="#ppt_y"/>
                                          </p:val>
                                        </p:tav>
                                      </p:tavLst>
                                    </p:anim>
                                    <p:animEffect transition="in" filter="fade">
                                      <p:cBhvr>
                                        <p:cTn id="73" dur="1000"/>
                                        <p:tgtEl>
                                          <p:spTgt spid="43106"/>
                                        </p:tgtEl>
                                      </p:cBhvr>
                                    </p:animEffect>
                                  </p:childTnLst>
                                </p:cTn>
                              </p:par>
                            </p:childTnLst>
                          </p:cTn>
                        </p:par>
                      </p:childTnLst>
                    </p:cTn>
                  </p:par>
                  <p:par>
                    <p:cTn id="74" fill="hold">
                      <p:stCondLst>
                        <p:cond delay="indefinite"/>
                      </p:stCondLst>
                      <p:childTnLst>
                        <p:par>
                          <p:cTn id="75" fill="hold" nodeType="after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43086"/>
                                        </p:tgtEl>
                                        <p:attrNameLst>
                                          <p:attrName>style.visibility</p:attrName>
                                        </p:attrNameLst>
                                      </p:cBhvr>
                                      <p:to>
                                        <p:strVal val="visible"/>
                                      </p:to>
                                    </p:set>
                                    <p:animEffect transition="in" filter="wipe(left)">
                                      <p:cBhvr>
                                        <p:cTn id="78" dur="5000"/>
                                        <p:tgtEl>
                                          <p:spTgt spid="43086"/>
                                        </p:tgtEl>
                                      </p:cBhvr>
                                    </p:animEffect>
                                  </p:childTnLst>
                                </p:cTn>
                              </p:par>
                            </p:childTnLst>
                          </p:cTn>
                        </p:par>
                        <p:par>
                          <p:cTn id="79" fill="hold">
                            <p:stCondLst>
                              <p:cond delay="5000"/>
                            </p:stCondLst>
                            <p:childTnLst>
                              <p:par>
                                <p:cTn id="80" presetID="54" presetClass="entr" presetSubtype="0" accel="100000" fill="hold" grpId="0" nodeType="afterEffect">
                                  <p:stCondLst>
                                    <p:cond delay="0"/>
                                  </p:stCondLst>
                                  <p:childTnLst>
                                    <p:set>
                                      <p:cBhvr>
                                        <p:cTn id="81" dur="1" fill="hold">
                                          <p:stCondLst>
                                            <p:cond delay="0"/>
                                          </p:stCondLst>
                                        </p:cTn>
                                        <p:tgtEl>
                                          <p:spTgt spid="43116"/>
                                        </p:tgtEl>
                                        <p:attrNameLst>
                                          <p:attrName>style.visibility</p:attrName>
                                        </p:attrNameLst>
                                      </p:cBhvr>
                                      <p:to>
                                        <p:strVal val="visible"/>
                                      </p:to>
                                    </p:set>
                                    <p:anim calcmode="lin" valueType="num">
                                      <p:cBhvr>
                                        <p:cTn id="82" dur="1000" fill="hold"/>
                                        <p:tgtEl>
                                          <p:spTgt spid="43116"/>
                                        </p:tgtEl>
                                        <p:attrNameLst>
                                          <p:attrName>ppt_w</p:attrName>
                                        </p:attrNameLst>
                                      </p:cBhvr>
                                      <p:tavLst>
                                        <p:tav tm="0">
                                          <p:val>
                                            <p:strVal val="#ppt_w*0.05"/>
                                          </p:val>
                                        </p:tav>
                                        <p:tav tm="100000">
                                          <p:val>
                                            <p:strVal val="#ppt_w"/>
                                          </p:val>
                                        </p:tav>
                                      </p:tavLst>
                                    </p:anim>
                                    <p:anim calcmode="lin" valueType="num">
                                      <p:cBhvr>
                                        <p:cTn id="83" dur="1000" fill="hold"/>
                                        <p:tgtEl>
                                          <p:spTgt spid="43116"/>
                                        </p:tgtEl>
                                        <p:attrNameLst>
                                          <p:attrName>ppt_h</p:attrName>
                                        </p:attrNameLst>
                                      </p:cBhvr>
                                      <p:tavLst>
                                        <p:tav tm="0">
                                          <p:val>
                                            <p:strVal val="#ppt_h"/>
                                          </p:val>
                                        </p:tav>
                                        <p:tav tm="100000">
                                          <p:val>
                                            <p:strVal val="#ppt_h"/>
                                          </p:val>
                                        </p:tav>
                                      </p:tavLst>
                                    </p:anim>
                                    <p:anim calcmode="lin" valueType="num">
                                      <p:cBhvr>
                                        <p:cTn id="84" dur="1000" fill="hold"/>
                                        <p:tgtEl>
                                          <p:spTgt spid="43116"/>
                                        </p:tgtEl>
                                        <p:attrNameLst>
                                          <p:attrName>ppt_x</p:attrName>
                                        </p:attrNameLst>
                                      </p:cBhvr>
                                      <p:tavLst>
                                        <p:tav tm="0">
                                          <p:val>
                                            <p:strVal val="#ppt_x-.2"/>
                                          </p:val>
                                        </p:tav>
                                        <p:tav tm="100000">
                                          <p:val>
                                            <p:strVal val="#ppt_x"/>
                                          </p:val>
                                        </p:tav>
                                      </p:tavLst>
                                    </p:anim>
                                    <p:anim calcmode="lin" valueType="num">
                                      <p:cBhvr>
                                        <p:cTn id="85" dur="1000" fill="hold"/>
                                        <p:tgtEl>
                                          <p:spTgt spid="43116"/>
                                        </p:tgtEl>
                                        <p:attrNameLst>
                                          <p:attrName>ppt_y</p:attrName>
                                        </p:attrNameLst>
                                      </p:cBhvr>
                                      <p:tavLst>
                                        <p:tav tm="0">
                                          <p:val>
                                            <p:strVal val="#ppt_y"/>
                                          </p:val>
                                        </p:tav>
                                        <p:tav tm="100000">
                                          <p:val>
                                            <p:strVal val="#ppt_y"/>
                                          </p:val>
                                        </p:tav>
                                      </p:tavLst>
                                    </p:anim>
                                    <p:animEffect transition="in" filter="fade">
                                      <p:cBhvr>
                                        <p:cTn id="86" dur="1000"/>
                                        <p:tgtEl>
                                          <p:spTgt spid="43116"/>
                                        </p:tgtEl>
                                      </p:cBhvr>
                                    </p:animEffect>
                                  </p:childTnLst>
                                </p:cTn>
                              </p:par>
                            </p:childTnLst>
                          </p:cTn>
                        </p:par>
                        <p:par>
                          <p:cTn id="87" fill="hold" nodeType="afterGroup">
                            <p:stCondLst>
                              <p:cond delay="6000"/>
                            </p:stCondLst>
                            <p:childTnLst>
                              <p:par>
                                <p:cTn id="88" presetID="53" presetClass="entr" presetSubtype="0" fill="hold" nodeType="afterEffect">
                                  <p:stCondLst>
                                    <p:cond delay="0"/>
                                  </p:stCondLst>
                                  <p:childTnLst>
                                    <p:set>
                                      <p:cBhvr>
                                        <p:cTn id="89" dur="1" fill="hold">
                                          <p:stCondLst>
                                            <p:cond delay="0"/>
                                          </p:stCondLst>
                                        </p:cTn>
                                        <p:tgtEl>
                                          <p:spTgt spid="43124"/>
                                        </p:tgtEl>
                                        <p:attrNameLst>
                                          <p:attrName>style.visibility</p:attrName>
                                        </p:attrNameLst>
                                      </p:cBhvr>
                                      <p:to>
                                        <p:strVal val="visible"/>
                                      </p:to>
                                    </p:set>
                                    <p:anim calcmode="lin" valueType="num">
                                      <p:cBhvr>
                                        <p:cTn id="90" dur="500" fill="hold"/>
                                        <p:tgtEl>
                                          <p:spTgt spid="43124"/>
                                        </p:tgtEl>
                                        <p:attrNameLst>
                                          <p:attrName>ppt_w</p:attrName>
                                        </p:attrNameLst>
                                      </p:cBhvr>
                                      <p:tavLst>
                                        <p:tav tm="0">
                                          <p:val>
                                            <p:fltVal val="0"/>
                                          </p:val>
                                        </p:tav>
                                        <p:tav tm="100000">
                                          <p:val>
                                            <p:strVal val="#ppt_w"/>
                                          </p:val>
                                        </p:tav>
                                      </p:tavLst>
                                    </p:anim>
                                    <p:anim calcmode="lin" valueType="num">
                                      <p:cBhvr>
                                        <p:cTn id="91" dur="500" fill="hold"/>
                                        <p:tgtEl>
                                          <p:spTgt spid="43124"/>
                                        </p:tgtEl>
                                        <p:attrNameLst>
                                          <p:attrName>ppt_h</p:attrName>
                                        </p:attrNameLst>
                                      </p:cBhvr>
                                      <p:tavLst>
                                        <p:tav tm="0">
                                          <p:val>
                                            <p:fltVal val="0"/>
                                          </p:val>
                                        </p:tav>
                                        <p:tav tm="100000">
                                          <p:val>
                                            <p:strVal val="#ppt_h"/>
                                          </p:val>
                                        </p:tav>
                                      </p:tavLst>
                                    </p:anim>
                                    <p:animEffect transition="in" filter="fade">
                                      <p:cBhvr>
                                        <p:cTn id="92" dur="500"/>
                                        <p:tgtEl>
                                          <p:spTgt spid="4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autoUpdateAnimBg="0"/>
      <p:bldP spid="43013" grpId="0" animBg="1" autoUpdateAnimBg="0"/>
      <p:bldP spid="43036" grpId="0" animBg="1" autoUpdateAnimBg="0"/>
      <p:bldP spid="43037" grpId="0" animBg="1" autoUpdateAnimBg="0"/>
      <p:bldP spid="43040" grpId="0" animBg="1" autoUpdateAnimBg="0"/>
      <p:bldP spid="43041" grpId="0" animBg="1" autoUpdateAnimBg="0"/>
      <p:bldP spid="43102" grpId="0" autoUpdateAnimBg="0"/>
      <p:bldP spid="43103" grpId="0" animBg="1"/>
      <p:bldP spid="43105" grpId="0" animBg="1"/>
      <p:bldP spid="43106" grpId="0" autoUpdateAnimBg="0"/>
      <p:bldP spid="4311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79388" y="2404978"/>
            <a:ext cx="25209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b="1">
                <a:solidFill>
                  <a:schemeClr val="tx2"/>
                </a:solidFill>
                <a:ea typeface="宋体" panose="02010600030101010101" pitchFamily="2" charset="-122"/>
              </a:rPr>
              <a:t>（</a:t>
            </a:r>
            <a:r>
              <a:rPr lang="en-US" altLang="zh-CN" b="1">
                <a:solidFill>
                  <a:schemeClr val="tx2"/>
                </a:solidFill>
                <a:ea typeface="宋体" panose="02010600030101010101" pitchFamily="2" charset="-122"/>
              </a:rPr>
              <a:t>a</a:t>
            </a:r>
            <a:r>
              <a:rPr lang="zh-CN" altLang="en-US" b="1">
                <a:solidFill>
                  <a:schemeClr val="tx2"/>
                </a:solidFill>
                <a:ea typeface="宋体" panose="02010600030101010101" pitchFamily="2" charset="-122"/>
              </a:rPr>
              <a:t>）单道情形：</a:t>
            </a:r>
          </a:p>
        </p:txBody>
      </p:sp>
      <p:sp>
        <p:nvSpPr>
          <p:cNvPr id="44035" name="Text Box 3"/>
          <p:cNvSpPr txBox="1">
            <a:spLocks noChangeArrowheads="1"/>
          </p:cNvSpPr>
          <p:nvPr/>
        </p:nvSpPr>
        <p:spPr bwMode="auto">
          <a:xfrm>
            <a:off x="2135188" y="3124116"/>
            <a:ext cx="1052512"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打印请求</a:t>
            </a:r>
          </a:p>
        </p:txBody>
      </p:sp>
      <p:sp>
        <p:nvSpPr>
          <p:cNvPr id="44036" name="Text Box 4"/>
          <p:cNvSpPr txBox="1">
            <a:spLocks noChangeArrowheads="1"/>
          </p:cNvSpPr>
          <p:nvPr/>
        </p:nvSpPr>
        <p:spPr bwMode="auto">
          <a:xfrm>
            <a:off x="6346825" y="3124116"/>
            <a:ext cx="105251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打印请求</a:t>
            </a:r>
          </a:p>
          <a:p>
            <a:pPr eaLnBrk="1" hangingPunct="1"/>
            <a:endParaRPr lang="zh-CN" altLang="en-US" sz="1600" b="1">
              <a:ea typeface="宋体" panose="02010600030101010101" pitchFamily="2" charset="-122"/>
            </a:endParaRPr>
          </a:p>
        </p:txBody>
      </p:sp>
      <p:sp>
        <p:nvSpPr>
          <p:cNvPr id="44037" name="Text Box 5"/>
          <p:cNvSpPr txBox="1">
            <a:spLocks noChangeArrowheads="1"/>
          </p:cNvSpPr>
          <p:nvPr/>
        </p:nvSpPr>
        <p:spPr bwMode="auto">
          <a:xfrm>
            <a:off x="2771775" y="6148303"/>
            <a:ext cx="5329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800" b="1" dirty="0" smtClean="0">
                <a:ea typeface="宋体" panose="02010600030101010101" pitchFamily="2" charset="-122"/>
              </a:rPr>
              <a:t>监督程序负责资源分配</a:t>
            </a:r>
            <a:endParaRPr lang="zh-CN" altLang="en-US" sz="2800" b="1" dirty="0">
              <a:ea typeface="宋体" panose="02010600030101010101" pitchFamily="2" charset="-122"/>
            </a:endParaRPr>
          </a:p>
        </p:txBody>
      </p:sp>
      <p:sp>
        <p:nvSpPr>
          <p:cNvPr id="44038" name="Line 6"/>
          <p:cNvSpPr>
            <a:spLocks noChangeShapeType="1"/>
          </p:cNvSpPr>
          <p:nvPr/>
        </p:nvSpPr>
        <p:spPr bwMode="auto">
          <a:xfrm>
            <a:off x="107950" y="3090778"/>
            <a:ext cx="87852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9" name="Text Box 7"/>
          <p:cNvSpPr txBox="1">
            <a:spLocks noChangeArrowheads="1"/>
          </p:cNvSpPr>
          <p:nvPr/>
        </p:nvSpPr>
        <p:spPr bwMode="auto">
          <a:xfrm>
            <a:off x="179388" y="5810166"/>
            <a:ext cx="252095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b="1">
                <a:solidFill>
                  <a:schemeClr val="folHlink"/>
                </a:solidFill>
                <a:ea typeface="宋体" panose="02010600030101010101" pitchFamily="2" charset="-122"/>
              </a:rPr>
              <a:t>（</a:t>
            </a:r>
            <a:r>
              <a:rPr lang="en-US" altLang="zh-CN" b="1">
                <a:solidFill>
                  <a:schemeClr val="folHlink"/>
                </a:solidFill>
                <a:ea typeface="宋体" panose="02010600030101010101" pitchFamily="2" charset="-122"/>
              </a:rPr>
              <a:t>b</a:t>
            </a:r>
            <a:r>
              <a:rPr lang="zh-CN" altLang="en-US" b="1">
                <a:solidFill>
                  <a:schemeClr val="folHlink"/>
                </a:solidFill>
                <a:ea typeface="宋体" panose="02010600030101010101" pitchFamily="2" charset="-122"/>
              </a:rPr>
              <a:t>）多道情形：</a:t>
            </a:r>
          </a:p>
        </p:txBody>
      </p:sp>
      <p:sp>
        <p:nvSpPr>
          <p:cNvPr id="44040" name="Text Box 8"/>
          <p:cNvSpPr txBox="1">
            <a:spLocks noChangeArrowheads="1"/>
          </p:cNvSpPr>
          <p:nvPr/>
        </p:nvSpPr>
        <p:spPr bwMode="auto">
          <a:xfrm>
            <a:off x="1042988" y="3422566"/>
            <a:ext cx="8778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a:ea typeface="宋体" panose="02010600030101010101" pitchFamily="2" charset="-122"/>
              </a:rPr>
              <a:t>程序</a:t>
            </a:r>
            <a:r>
              <a:rPr lang="en-US" altLang="zh-CN" sz="1600">
                <a:ea typeface="宋体" panose="02010600030101010101" pitchFamily="2" charset="-122"/>
              </a:rPr>
              <a:t>A</a:t>
            </a:r>
          </a:p>
        </p:txBody>
      </p:sp>
      <p:sp>
        <p:nvSpPr>
          <p:cNvPr id="44041" name="Text Box 9"/>
          <p:cNvSpPr txBox="1">
            <a:spLocks noChangeArrowheads="1"/>
          </p:cNvSpPr>
          <p:nvPr/>
        </p:nvSpPr>
        <p:spPr bwMode="auto">
          <a:xfrm>
            <a:off x="971550" y="4160753"/>
            <a:ext cx="1052513"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a:ea typeface="宋体" panose="02010600030101010101" pitchFamily="2" charset="-122"/>
              </a:rPr>
              <a:t>监督程序</a:t>
            </a:r>
          </a:p>
        </p:txBody>
      </p:sp>
      <p:sp>
        <p:nvSpPr>
          <p:cNvPr id="44042" name="Text Box 10"/>
          <p:cNvSpPr txBox="1">
            <a:spLocks noChangeArrowheads="1"/>
          </p:cNvSpPr>
          <p:nvPr/>
        </p:nvSpPr>
        <p:spPr bwMode="auto">
          <a:xfrm>
            <a:off x="250825" y="4708441"/>
            <a:ext cx="865188"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600">
                <a:ea typeface="宋体" panose="02010600030101010101" pitchFamily="2" charset="-122"/>
              </a:rPr>
              <a:t>I/O</a:t>
            </a:r>
            <a:r>
              <a:rPr lang="zh-CN" altLang="en-US" sz="1600">
                <a:ea typeface="宋体" panose="02010600030101010101" pitchFamily="2" charset="-122"/>
              </a:rPr>
              <a:t>设备</a:t>
            </a:r>
          </a:p>
        </p:txBody>
      </p:sp>
      <p:sp>
        <p:nvSpPr>
          <p:cNvPr id="44043" name="Text Box 11"/>
          <p:cNvSpPr txBox="1">
            <a:spLocks noChangeArrowheads="1"/>
          </p:cNvSpPr>
          <p:nvPr/>
        </p:nvSpPr>
        <p:spPr bwMode="auto">
          <a:xfrm>
            <a:off x="2911475" y="3413041"/>
            <a:ext cx="12287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绘图仪请求</a:t>
            </a:r>
          </a:p>
          <a:p>
            <a:pPr eaLnBrk="1" hangingPunct="1"/>
            <a:endParaRPr lang="zh-CN" altLang="en-US" sz="1600" b="1">
              <a:ea typeface="宋体" panose="02010600030101010101" pitchFamily="2" charset="-122"/>
            </a:endParaRPr>
          </a:p>
        </p:txBody>
      </p:sp>
      <p:sp>
        <p:nvSpPr>
          <p:cNvPr id="44044" name="Line 12"/>
          <p:cNvSpPr>
            <a:spLocks noChangeShapeType="1"/>
          </p:cNvSpPr>
          <p:nvPr/>
        </p:nvSpPr>
        <p:spPr bwMode="auto">
          <a:xfrm>
            <a:off x="2135188" y="3638466"/>
            <a:ext cx="52705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5" name="Line 13"/>
          <p:cNvSpPr>
            <a:spLocks noChangeShapeType="1"/>
          </p:cNvSpPr>
          <p:nvPr/>
        </p:nvSpPr>
        <p:spPr bwMode="auto">
          <a:xfrm>
            <a:off x="2662238" y="4376653"/>
            <a:ext cx="350837"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6" name="Line 14"/>
          <p:cNvSpPr>
            <a:spLocks noChangeShapeType="1"/>
          </p:cNvSpPr>
          <p:nvPr/>
        </p:nvSpPr>
        <p:spPr bwMode="auto">
          <a:xfrm>
            <a:off x="2135188" y="3392403"/>
            <a:ext cx="0" cy="221456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7" name="Line 15"/>
          <p:cNvSpPr>
            <a:spLocks noChangeShapeType="1"/>
          </p:cNvSpPr>
          <p:nvPr/>
        </p:nvSpPr>
        <p:spPr bwMode="auto">
          <a:xfrm>
            <a:off x="2662238" y="3638466"/>
            <a:ext cx="0" cy="73818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8" name="Line 16"/>
          <p:cNvSpPr>
            <a:spLocks noChangeShapeType="1"/>
          </p:cNvSpPr>
          <p:nvPr/>
        </p:nvSpPr>
        <p:spPr bwMode="auto">
          <a:xfrm>
            <a:off x="3013075" y="4991016"/>
            <a:ext cx="766763" cy="476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9" name="Line 17"/>
          <p:cNvSpPr>
            <a:spLocks noChangeShapeType="1"/>
          </p:cNvSpPr>
          <p:nvPr/>
        </p:nvSpPr>
        <p:spPr bwMode="auto">
          <a:xfrm flipH="1">
            <a:off x="3013075" y="4421103"/>
            <a:ext cx="6350" cy="569913"/>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0" name="Line 18"/>
          <p:cNvSpPr>
            <a:spLocks noChangeShapeType="1"/>
          </p:cNvSpPr>
          <p:nvPr/>
        </p:nvSpPr>
        <p:spPr bwMode="auto">
          <a:xfrm>
            <a:off x="3714750" y="4006766"/>
            <a:ext cx="0" cy="36988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1" name="Line 19"/>
          <p:cNvSpPr>
            <a:spLocks noChangeShapeType="1"/>
          </p:cNvSpPr>
          <p:nvPr/>
        </p:nvSpPr>
        <p:spPr bwMode="auto">
          <a:xfrm>
            <a:off x="4767263" y="4376653"/>
            <a:ext cx="350837"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2" name="Line 20"/>
          <p:cNvSpPr>
            <a:spLocks noChangeShapeType="1"/>
          </p:cNvSpPr>
          <p:nvPr/>
        </p:nvSpPr>
        <p:spPr bwMode="auto">
          <a:xfrm>
            <a:off x="5118100" y="3638466"/>
            <a:ext cx="0" cy="73818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3" name="Line 21"/>
          <p:cNvSpPr>
            <a:spLocks noChangeShapeType="1"/>
          </p:cNvSpPr>
          <p:nvPr/>
        </p:nvSpPr>
        <p:spPr bwMode="auto">
          <a:xfrm>
            <a:off x="5118100" y="3638466"/>
            <a:ext cx="70167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4" name="Line 22"/>
          <p:cNvSpPr>
            <a:spLocks noChangeShapeType="1"/>
          </p:cNvSpPr>
          <p:nvPr/>
        </p:nvSpPr>
        <p:spPr bwMode="auto">
          <a:xfrm>
            <a:off x="6872288" y="3638466"/>
            <a:ext cx="0" cy="73818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5" name="Line 23"/>
          <p:cNvSpPr>
            <a:spLocks noChangeShapeType="1"/>
          </p:cNvSpPr>
          <p:nvPr/>
        </p:nvSpPr>
        <p:spPr bwMode="auto">
          <a:xfrm>
            <a:off x="5819775" y="4376653"/>
            <a:ext cx="350838"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6" name="Line 24"/>
          <p:cNvSpPr>
            <a:spLocks noChangeShapeType="1"/>
          </p:cNvSpPr>
          <p:nvPr/>
        </p:nvSpPr>
        <p:spPr bwMode="auto">
          <a:xfrm>
            <a:off x="6170613" y="3638466"/>
            <a:ext cx="0" cy="73818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7" name="Line 25"/>
          <p:cNvSpPr>
            <a:spLocks noChangeShapeType="1"/>
          </p:cNvSpPr>
          <p:nvPr/>
        </p:nvSpPr>
        <p:spPr bwMode="auto">
          <a:xfrm>
            <a:off x="6872288" y="4376653"/>
            <a:ext cx="350837"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8" name="Line 26"/>
          <p:cNvSpPr>
            <a:spLocks noChangeShapeType="1"/>
          </p:cNvSpPr>
          <p:nvPr/>
        </p:nvSpPr>
        <p:spPr bwMode="auto">
          <a:xfrm>
            <a:off x="7235825" y="4348078"/>
            <a:ext cx="0" cy="623888"/>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9" name="Line 27"/>
          <p:cNvSpPr>
            <a:spLocks noChangeShapeType="1"/>
          </p:cNvSpPr>
          <p:nvPr/>
        </p:nvSpPr>
        <p:spPr bwMode="auto">
          <a:xfrm>
            <a:off x="7223125" y="4006766"/>
            <a:ext cx="527050" cy="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0" name="Line 28"/>
          <p:cNvSpPr>
            <a:spLocks noChangeShapeType="1"/>
          </p:cNvSpPr>
          <p:nvPr/>
        </p:nvSpPr>
        <p:spPr bwMode="auto">
          <a:xfrm>
            <a:off x="1784350" y="5483141"/>
            <a:ext cx="6675438" cy="174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1" name="Line 29"/>
          <p:cNvSpPr>
            <a:spLocks noChangeShapeType="1"/>
          </p:cNvSpPr>
          <p:nvPr/>
        </p:nvSpPr>
        <p:spPr bwMode="auto">
          <a:xfrm>
            <a:off x="2662238"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2" name="Line 30"/>
          <p:cNvSpPr>
            <a:spLocks noChangeShapeType="1"/>
          </p:cNvSpPr>
          <p:nvPr/>
        </p:nvSpPr>
        <p:spPr bwMode="auto">
          <a:xfrm>
            <a:off x="3013075"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3" name="Line 31"/>
          <p:cNvSpPr>
            <a:spLocks noChangeShapeType="1"/>
          </p:cNvSpPr>
          <p:nvPr/>
        </p:nvSpPr>
        <p:spPr bwMode="auto">
          <a:xfrm>
            <a:off x="4767263"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4" name="Line 32"/>
          <p:cNvSpPr>
            <a:spLocks noChangeShapeType="1"/>
          </p:cNvSpPr>
          <p:nvPr/>
        </p:nvSpPr>
        <p:spPr bwMode="auto">
          <a:xfrm>
            <a:off x="3714750"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5" name="Line 33"/>
          <p:cNvSpPr>
            <a:spLocks noChangeShapeType="1"/>
          </p:cNvSpPr>
          <p:nvPr/>
        </p:nvSpPr>
        <p:spPr bwMode="auto">
          <a:xfrm>
            <a:off x="5118100"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6" name="Line 34"/>
          <p:cNvSpPr>
            <a:spLocks noChangeShapeType="1"/>
          </p:cNvSpPr>
          <p:nvPr/>
        </p:nvSpPr>
        <p:spPr bwMode="auto">
          <a:xfrm>
            <a:off x="7223125"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7" name="Line 35"/>
          <p:cNvSpPr>
            <a:spLocks noChangeShapeType="1"/>
          </p:cNvSpPr>
          <p:nvPr/>
        </p:nvSpPr>
        <p:spPr bwMode="auto">
          <a:xfrm>
            <a:off x="4065588"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8" name="Text Box 36"/>
          <p:cNvSpPr txBox="1">
            <a:spLocks noChangeArrowheads="1"/>
          </p:cNvSpPr>
          <p:nvPr/>
        </p:nvSpPr>
        <p:spPr bwMode="auto">
          <a:xfrm>
            <a:off x="2486025" y="5483141"/>
            <a:ext cx="46831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1</a:t>
            </a:r>
            <a:endParaRPr lang="en-US" altLang="zh-CN" sz="2000" b="1">
              <a:ea typeface="宋体" panose="02010600030101010101" pitchFamily="2" charset="-122"/>
            </a:endParaRPr>
          </a:p>
        </p:txBody>
      </p:sp>
      <p:sp>
        <p:nvSpPr>
          <p:cNvPr id="44069" name="Text Box 37"/>
          <p:cNvSpPr txBox="1">
            <a:spLocks noChangeArrowheads="1"/>
          </p:cNvSpPr>
          <p:nvPr/>
        </p:nvSpPr>
        <p:spPr bwMode="auto">
          <a:xfrm>
            <a:off x="2836863" y="5483141"/>
            <a:ext cx="46831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2</a:t>
            </a:r>
            <a:endParaRPr lang="en-US" altLang="zh-CN" sz="2000" b="1">
              <a:ea typeface="宋体" panose="02010600030101010101" pitchFamily="2" charset="-122"/>
            </a:endParaRPr>
          </a:p>
        </p:txBody>
      </p:sp>
      <p:sp>
        <p:nvSpPr>
          <p:cNvPr id="44070" name="Text Box 38"/>
          <p:cNvSpPr txBox="1">
            <a:spLocks noChangeArrowheads="1"/>
          </p:cNvSpPr>
          <p:nvPr/>
        </p:nvSpPr>
        <p:spPr bwMode="auto">
          <a:xfrm>
            <a:off x="3538538" y="5483141"/>
            <a:ext cx="46831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3</a:t>
            </a:r>
            <a:endParaRPr lang="en-US" altLang="zh-CN" sz="2000" b="1">
              <a:ea typeface="宋体" panose="02010600030101010101" pitchFamily="2" charset="-122"/>
            </a:endParaRPr>
          </a:p>
        </p:txBody>
      </p:sp>
      <p:sp>
        <p:nvSpPr>
          <p:cNvPr id="44071" name="Text Box 39"/>
          <p:cNvSpPr txBox="1">
            <a:spLocks noChangeArrowheads="1"/>
          </p:cNvSpPr>
          <p:nvPr/>
        </p:nvSpPr>
        <p:spPr bwMode="auto">
          <a:xfrm>
            <a:off x="3889375" y="5483141"/>
            <a:ext cx="46831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4</a:t>
            </a:r>
            <a:endParaRPr lang="en-US" altLang="zh-CN" sz="2000" b="1">
              <a:ea typeface="宋体" panose="02010600030101010101" pitchFamily="2" charset="-122"/>
            </a:endParaRPr>
          </a:p>
        </p:txBody>
      </p:sp>
      <p:sp>
        <p:nvSpPr>
          <p:cNvPr id="44072" name="Text Box 40"/>
          <p:cNvSpPr txBox="1">
            <a:spLocks noChangeArrowheads="1"/>
          </p:cNvSpPr>
          <p:nvPr/>
        </p:nvSpPr>
        <p:spPr bwMode="auto">
          <a:xfrm>
            <a:off x="4591050" y="5483141"/>
            <a:ext cx="46831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5</a:t>
            </a:r>
            <a:endParaRPr lang="en-US" altLang="zh-CN" sz="2000" b="1">
              <a:ea typeface="宋体" panose="02010600030101010101" pitchFamily="2" charset="-122"/>
            </a:endParaRPr>
          </a:p>
        </p:txBody>
      </p:sp>
      <p:sp>
        <p:nvSpPr>
          <p:cNvPr id="44073" name="Text Box 41"/>
          <p:cNvSpPr txBox="1">
            <a:spLocks noChangeArrowheads="1"/>
          </p:cNvSpPr>
          <p:nvPr/>
        </p:nvSpPr>
        <p:spPr bwMode="auto">
          <a:xfrm>
            <a:off x="4941888" y="5483141"/>
            <a:ext cx="46831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6</a:t>
            </a:r>
            <a:endParaRPr lang="en-US" altLang="zh-CN" sz="2000" b="1">
              <a:ea typeface="宋体" panose="02010600030101010101" pitchFamily="2" charset="-122"/>
            </a:endParaRPr>
          </a:p>
        </p:txBody>
      </p:sp>
      <p:sp>
        <p:nvSpPr>
          <p:cNvPr id="44074" name="Text Box 42"/>
          <p:cNvSpPr txBox="1">
            <a:spLocks noChangeArrowheads="1"/>
          </p:cNvSpPr>
          <p:nvPr/>
        </p:nvSpPr>
        <p:spPr bwMode="auto">
          <a:xfrm>
            <a:off x="5645150" y="5483141"/>
            <a:ext cx="4667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7</a:t>
            </a:r>
            <a:endParaRPr lang="en-US" altLang="zh-CN" sz="2000" b="1">
              <a:ea typeface="宋体" panose="02010600030101010101" pitchFamily="2" charset="-122"/>
            </a:endParaRPr>
          </a:p>
        </p:txBody>
      </p:sp>
      <p:sp>
        <p:nvSpPr>
          <p:cNvPr id="44075" name="Text Box 43"/>
          <p:cNvSpPr txBox="1">
            <a:spLocks noChangeArrowheads="1"/>
          </p:cNvSpPr>
          <p:nvPr/>
        </p:nvSpPr>
        <p:spPr bwMode="auto">
          <a:xfrm>
            <a:off x="5995988" y="5483141"/>
            <a:ext cx="4667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8</a:t>
            </a:r>
            <a:endParaRPr lang="en-US" altLang="zh-CN" sz="2000" b="1">
              <a:ea typeface="宋体" panose="02010600030101010101" pitchFamily="2" charset="-122"/>
            </a:endParaRPr>
          </a:p>
        </p:txBody>
      </p:sp>
      <p:sp>
        <p:nvSpPr>
          <p:cNvPr id="44076" name="AutoShape 44"/>
          <p:cNvSpPr>
            <a:spLocks/>
          </p:cNvSpPr>
          <p:nvPr/>
        </p:nvSpPr>
        <p:spPr bwMode="auto">
          <a:xfrm>
            <a:off x="827088" y="3538453"/>
            <a:ext cx="219075" cy="838200"/>
          </a:xfrm>
          <a:prstGeom prst="leftBrace">
            <a:avLst>
              <a:gd name="adj1" fmla="val 31884"/>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77" name="Text Box 45"/>
          <p:cNvSpPr txBox="1">
            <a:spLocks noChangeArrowheads="1"/>
          </p:cNvSpPr>
          <p:nvPr/>
        </p:nvSpPr>
        <p:spPr bwMode="auto">
          <a:xfrm>
            <a:off x="250825" y="3790866"/>
            <a:ext cx="70167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600" b="1">
                <a:ea typeface="宋体" panose="02010600030101010101" pitchFamily="2" charset="-122"/>
              </a:rPr>
              <a:t>CPU</a:t>
            </a:r>
          </a:p>
        </p:txBody>
      </p:sp>
      <p:sp>
        <p:nvSpPr>
          <p:cNvPr id="44078" name="Text Box 46"/>
          <p:cNvSpPr txBox="1">
            <a:spLocks noChangeArrowheads="1"/>
          </p:cNvSpPr>
          <p:nvPr/>
        </p:nvSpPr>
        <p:spPr bwMode="auto">
          <a:xfrm>
            <a:off x="1187450" y="4852903"/>
            <a:ext cx="81915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a:ea typeface="宋体" panose="02010600030101010101" pitchFamily="2" charset="-122"/>
              </a:rPr>
              <a:t>打印机</a:t>
            </a:r>
          </a:p>
        </p:txBody>
      </p:sp>
      <p:sp>
        <p:nvSpPr>
          <p:cNvPr id="44079" name="Text Box 47"/>
          <p:cNvSpPr txBox="1">
            <a:spLocks noChangeArrowheads="1"/>
          </p:cNvSpPr>
          <p:nvPr/>
        </p:nvSpPr>
        <p:spPr bwMode="auto">
          <a:xfrm>
            <a:off x="1187450" y="4586203"/>
            <a:ext cx="81915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a:ea typeface="宋体" panose="02010600030101010101" pitchFamily="2" charset="-122"/>
              </a:rPr>
              <a:t>绘图仪</a:t>
            </a:r>
          </a:p>
        </p:txBody>
      </p:sp>
      <p:sp>
        <p:nvSpPr>
          <p:cNvPr id="44080" name="AutoShape 48"/>
          <p:cNvSpPr>
            <a:spLocks/>
          </p:cNvSpPr>
          <p:nvPr/>
        </p:nvSpPr>
        <p:spPr bwMode="auto">
          <a:xfrm>
            <a:off x="1065213" y="4708441"/>
            <a:ext cx="155575" cy="409575"/>
          </a:xfrm>
          <a:prstGeom prst="leftBrace">
            <a:avLst>
              <a:gd name="adj1" fmla="val 21939"/>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1" name="Text Box 49"/>
          <p:cNvSpPr txBox="1">
            <a:spLocks noChangeArrowheads="1"/>
          </p:cNvSpPr>
          <p:nvPr/>
        </p:nvSpPr>
        <p:spPr bwMode="auto">
          <a:xfrm>
            <a:off x="1042988" y="3790866"/>
            <a:ext cx="877887"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a:ea typeface="宋体" panose="02010600030101010101" pitchFamily="2" charset="-122"/>
              </a:rPr>
              <a:t>程序</a:t>
            </a:r>
            <a:r>
              <a:rPr lang="en-US" altLang="zh-CN" sz="1600">
                <a:ea typeface="宋体" panose="02010600030101010101" pitchFamily="2" charset="-122"/>
              </a:rPr>
              <a:t>B</a:t>
            </a:r>
          </a:p>
        </p:txBody>
      </p:sp>
      <p:sp>
        <p:nvSpPr>
          <p:cNvPr id="44082" name="Line 50"/>
          <p:cNvSpPr>
            <a:spLocks noChangeShapeType="1"/>
          </p:cNvSpPr>
          <p:nvPr/>
        </p:nvSpPr>
        <p:spPr bwMode="auto">
          <a:xfrm>
            <a:off x="2654300" y="3417803"/>
            <a:ext cx="7938" cy="220663"/>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3" name="Line 51"/>
          <p:cNvSpPr>
            <a:spLocks noChangeShapeType="1"/>
          </p:cNvSpPr>
          <p:nvPr/>
        </p:nvSpPr>
        <p:spPr bwMode="auto">
          <a:xfrm>
            <a:off x="3013075" y="4006766"/>
            <a:ext cx="701675" cy="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4" name="Line 52"/>
          <p:cNvSpPr>
            <a:spLocks noChangeShapeType="1"/>
          </p:cNvSpPr>
          <p:nvPr/>
        </p:nvSpPr>
        <p:spPr bwMode="auto">
          <a:xfrm>
            <a:off x="3708400" y="3771816"/>
            <a:ext cx="6350" cy="23495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5" name="Line 53"/>
          <p:cNvSpPr>
            <a:spLocks noChangeShapeType="1"/>
          </p:cNvSpPr>
          <p:nvPr/>
        </p:nvSpPr>
        <p:spPr bwMode="auto">
          <a:xfrm>
            <a:off x="3714750" y="4376653"/>
            <a:ext cx="350838"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6" name="Line 54"/>
          <p:cNvSpPr>
            <a:spLocks noChangeShapeType="1"/>
          </p:cNvSpPr>
          <p:nvPr/>
        </p:nvSpPr>
        <p:spPr bwMode="auto">
          <a:xfrm>
            <a:off x="4065588" y="4376653"/>
            <a:ext cx="0" cy="368300"/>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7" name="Line 55"/>
          <p:cNvSpPr>
            <a:spLocks noChangeShapeType="1"/>
          </p:cNvSpPr>
          <p:nvPr/>
        </p:nvSpPr>
        <p:spPr bwMode="auto">
          <a:xfrm>
            <a:off x="4065588" y="4773528"/>
            <a:ext cx="688975" cy="635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8" name="Line 56"/>
          <p:cNvSpPr>
            <a:spLocks noChangeShapeType="1"/>
          </p:cNvSpPr>
          <p:nvPr/>
        </p:nvSpPr>
        <p:spPr bwMode="auto">
          <a:xfrm>
            <a:off x="4767263" y="4376653"/>
            <a:ext cx="0" cy="614363"/>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89" name="Text Box 57"/>
          <p:cNvSpPr txBox="1">
            <a:spLocks noChangeArrowheads="1"/>
          </p:cNvSpPr>
          <p:nvPr/>
        </p:nvSpPr>
        <p:spPr bwMode="auto">
          <a:xfrm>
            <a:off x="4240213" y="5162466"/>
            <a:ext cx="11699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打印完成</a:t>
            </a:r>
          </a:p>
        </p:txBody>
      </p:sp>
      <p:sp>
        <p:nvSpPr>
          <p:cNvPr id="44090" name="Line 58"/>
          <p:cNvSpPr>
            <a:spLocks noChangeShapeType="1"/>
          </p:cNvSpPr>
          <p:nvPr/>
        </p:nvSpPr>
        <p:spPr bwMode="auto">
          <a:xfrm flipH="1" flipV="1">
            <a:off x="4767263" y="4991016"/>
            <a:ext cx="3175" cy="2159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91" name="Line 59"/>
          <p:cNvSpPr>
            <a:spLocks noChangeShapeType="1"/>
          </p:cNvSpPr>
          <p:nvPr/>
        </p:nvSpPr>
        <p:spPr bwMode="auto">
          <a:xfrm flipH="1">
            <a:off x="6872288" y="3413041"/>
            <a:ext cx="4762" cy="22542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92" name="Line 60"/>
          <p:cNvSpPr>
            <a:spLocks noChangeShapeType="1"/>
          </p:cNvSpPr>
          <p:nvPr/>
        </p:nvSpPr>
        <p:spPr bwMode="auto">
          <a:xfrm>
            <a:off x="7223125" y="4991016"/>
            <a:ext cx="52705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93" name="Text Box 61"/>
          <p:cNvSpPr txBox="1">
            <a:spLocks noChangeArrowheads="1"/>
          </p:cNvSpPr>
          <p:nvPr/>
        </p:nvSpPr>
        <p:spPr bwMode="auto">
          <a:xfrm>
            <a:off x="5351463" y="4946566"/>
            <a:ext cx="1169987"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绘图完成</a:t>
            </a:r>
          </a:p>
        </p:txBody>
      </p:sp>
      <p:sp>
        <p:nvSpPr>
          <p:cNvPr id="44094" name="Line 62"/>
          <p:cNvSpPr>
            <a:spLocks noChangeShapeType="1"/>
          </p:cNvSpPr>
          <p:nvPr/>
        </p:nvSpPr>
        <p:spPr bwMode="auto">
          <a:xfrm flipH="1" flipV="1">
            <a:off x="5819775" y="4744953"/>
            <a:ext cx="4763" cy="25082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95" name="Line 63"/>
          <p:cNvSpPr>
            <a:spLocks noChangeShapeType="1"/>
          </p:cNvSpPr>
          <p:nvPr/>
        </p:nvSpPr>
        <p:spPr bwMode="auto">
          <a:xfrm>
            <a:off x="5803900" y="3663866"/>
            <a:ext cx="15875" cy="1081087"/>
          </a:xfrm>
          <a:prstGeom prst="line">
            <a:avLst/>
          </a:prstGeom>
          <a:noFill/>
          <a:ln w="28575">
            <a:solidFill>
              <a:srgbClr val="0000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96" name="Line 64"/>
          <p:cNvSpPr>
            <a:spLocks noChangeShapeType="1"/>
          </p:cNvSpPr>
          <p:nvPr/>
        </p:nvSpPr>
        <p:spPr bwMode="auto">
          <a:xfrm>
            <a:off x="6170613" y="3638466"/>
            <a:ext cx="70167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4097" name="Group 65"/>
          <p:cNvGrpSpPr>
            <a:grpSpLocks/>
          </p:cNvGrpSpPr>
          <p:nvPr/>
        </p:nvGrpSpPr>
        <p:grpSpPr bwMode="auto">
          <a:xfrm>
            <a:off x="4065588" y="3647972"/>
            <a:ext cx="701675" cy="738188"/>
            <a:chOff x="0" y="0"/>
            <a:chExt cx="442" cy="465"/>
          </a:xfrm>
        </p:grpSpPr>
        <p:sp>
          <p:nvSpPr>
            <p:cNvPr id="44098" name="Rectangle 66" descr="宽上对角线"/>
            <p:cNvSpPr>
              <a:spLocks noChangeArrowheads="1"/>
            </p:cNvSpPr>
            <p:nvPr/>
          </p:nvSpPr>
          <p:spPr bwMode="auto">
            <a:xfrm>
              <a:off x="0" y="0"/>
              <a:ext cx="442" cy="465"/>
            </a:xfrm>
            <a:prstGeom prst="rect">
              <a:avLst/>
            </a:prstGeom>
            <a:blipFill dpi="0" rotWithShape="0">
              <a:blip r:embed="rId4"/>
              <a:srcRect/>
              <a:tile tx="0" ty="0" sx="100000" sy="100000" flip="none" algn="tl"/>
            </a:blipFill>
            <a:ln w="28575"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99" name="Text Box 67"/>
            <p:cNvSpPr txBox="1">
              <a:spLocks noChangeArrowheads="1"/>
            </p:cNvSpPr>
            <p:nvPr/>
          </p:nvSpPr>
          <p:spPr bwMode="auto">
            <a:xfrm>
              <a:off x="0" y="46"/>
              <a:ext cx="442"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600" b="1" dirty="0">
                  <a:ea typeface="宋体" panose="02010600030101010101" pitchFamily="2" charset="-122"/>
                </a:rPr>
                <a:t>CPU</a:t>
              </a:r>
            </a:p>
            <a:p>
              <a:pPr algn="just" eaLnBrk="1" hangingPunct="1"/>
              <a:r>
                <a:rPr lang="zh-CN" altLang="en-US" sz="1600" b="1" dirty="0">
                  <a:ea typeface="宋体" panose="02010600030101010101" pitchFamily="2" charset="-122"/>
                </a:rPr>
                <a:t>空闲</a:t>
              </a:r>
            </a:p>
          </p:txBody>
        </p:sp>
      </p:grpSp>
      <p:sp>
        <p:nvSpPr>
          <p:cNvPr id="44100" name="Line 68"/>
          <p:cNvSpPr>
            <a:spLocks noChangeShapeType="1"/>
          </p:cNvSpPr>
          <p:nvPr/>
        </p:nvSpPr>
        <p:spPr bwMode="auto">
          <a:xfrm>
            <a:off x="5819775"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01" name="Line 69"/>
          <p:cNvSpPr>
            <a:spLocks noChangeShapeType="1"/>
          </p:cNvSpPr>
          <p:nvPr/>
        </p:nvSpPr>
        <p:spPr bwMode="auto">
          <a:xfrm>
            <a:off x="6170613"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02" name="Line 70"/>
          <p:cNvSpPr>
            <a:spLocks noChangeShapeType="1"/>
          </p:cNvSpPr>
          <p:nvPr/>
        </p:nvSpPr>
        <p:spPr bwMode="auto">
          <a:xfrm>
            <a:off x="6872288" y="5360903"/>
            <a:ext cx="0" cy="2460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03" name="Line 71"/>
          <p:cNvSpPr>
            <a:spLocks noChangeShapeType="1"/>
          </p:cNvSpPr>
          <p:nvPr/>
        </p:nvSpPr>
        <p:spPr bwMode="auto">
          <a:xfrm>
            <a:off x="7750175" y="4006766"/>
            <a:ext cx="350838" cy="0"/>
          </a:xfrm>
          <a:prstGeom prst="line">
            <a:avLst/>
          </a:prstGeom>
          <a:noFill/>
          <a:ln w="38100">
            <a:solidFill>
              <a:srgbClr val="33CC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04" name="Line 72"/>
          <p:cNvSpPr>
            <a:spLocks noChangeShapeType="1"/>
          </p:cNvSpPr>
          <p:nvPr/>
        </p:nvSpPr>
        <p:spPr bwMode="auto">
          <a:xfrm>
            <a:off x="7750175" y="4991016"/>
            <a:ext cx="350838" cy="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05" name="Text Box 73"/>
          <p:cNvSpPr txBox="1">
            <a:spLocks noChangeArrowheads="1"/>
          </p:cNvSpPr>
          <p:nvPr/>
        </p:nvSpPr>
        <p:spPr bwMode="auto">
          <a:xfrm>
            <a:off x="6697663" y="5483141"/>
            <a:ext cx="46831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9</a:t>
            </a:r>
            <a:endParaRPr lang="en-US" altLang="zh-CN" sz="2000" b="1">
              <a:ea typeface="宋体" panose="02010600030101010101" pitchFamily="2" charset="-122"/>
            </a:endParaRPr>
          </a:p>
        </p:txBody>
      </p:sp>
      <p:sp>
        <p:nvSpPr>
          <p:cNvPr id="44106" name="Text Box 74"/>
          <p:cNvSpPr txBox="1">
            <a:spLocks noChangeArrowheads="1"/>
          </p:cNvSpPr>
          <p:nvPr/>
        </p:nvSpPr>
        <p:spPr bwMode="auto">
          <a:xfrm>
            <a:off x="7048500" y="5483141"/>
            <a:ext cx="46831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10</a:t>
            </a:r>
            <a:endParaRPr lang="en-US" altLang="zh-CN" sz="2000" b="1">
              <a:ea typeface="宋体" panose="02010600030101010101" pitchFamily="2" charset="-122"/>
            </a:endParaRPr>
          </a:p>
        </p:txBody>
      </p:sp>
      <p:sp>
        <p:nvSpPr>
          <p:cNvPr id="44107" name="Line 75"/>
          <p:cNvSpPr>
            <a:spLocks noChangeShapeType="1"/>
          </p:cNvSpPr>
          <p:nvPr/>
        </p:nvSpPr>
        <p:spPr bwMode="auto">
          <a:xfrm>
            <a:off x="1763713" y="3628941"/>
            <a:ext cx="360362" cy="0"/>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8" name="Line 76"/>
          <p:cNvSpPr>
            <a:spLocks noChangeShapeType="1"/>
          </p:cNvSpPr>
          <p:nvPr/>
        </p:nvSpPr>
        <p:spPr bwMode="auto">
          <a:xfrm>
            <a:off x="1763713" y="3987716"/>
            <a:ext cx="360362" cy="0"/>
          </a:xfrm>
          <a:prstGeom prst="line">
            <a:avLst/>
          </a:prstGeom>
          <a:noFill/>
          <a:ln w="38100">
            <a:solidFill>
              <a:srgbClr val="33CC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9" name="Line 77"/>
          <p:cNvSpPr>
            <a:spLocks noChangeShapeType="1"/>
          </p:cNvSpPr>
          <p:nvPr/>
        </p:nvSpPr>
        <p:spPr bwMode="auto">
          <a:xfrm>
            <a:off x="1763713" y="4348078"/>
            <a:ext cx="360362" cy="0"/>
          </a:xfrm>
          <a:prstGeom prst="line">
            <a:avLst/>
          </a:prstGeom>
          <a:noFill/>
          <a:ln w="38100">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10" name="Line 78"/>
          <p:cNvSpPr>
            <a:spLocks noChangeShapeType="1"/>
          </p:cNvSpPr>
          <p:nvPr/>
        </p:nvSpPr>
        <p:spPr bwMode="auto">
          <a:xfrm>
            <a:off x="1835150" y="4779878"/>
            <a:ext cx="288925"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11" name="Line 79"/>
          <p:cNvSpPr>
            <a:spLocks noChangeShapeType="1"/>
          </p:cNvSpPr>
          <p:nvPr/>
        </p:nvSpPr>
        <p:spPr bwMode="auto">
          <a:xfrm>
            <a:off x="1835150" y="4995778"/>
            <a:ext cx="288925"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12" name="Line 80"/>
          <p:cNvSpPr>
            <a:spLocks noChangeShapeType="1"/>
          </p:cNvSpPr>
          <p:nvPr/>
        </p:nvSpPr>
        <p:spPr bwMode="auto">
          <a:xfrm flipH="1" flipV="1">
            <a:off x="3005138" y="3987716"/>
            <a:ext cx="4762" cy="433387"/>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13" name="Line 81"/>
          <p:cNvSpPr>
            <a:spLocks noChangeShapeType="1"/>
          </p:cNvSpPr>
          <p:nvPr/>
        </p:nvSpPr>
        <p:spPr bwMode="auto">
          <a:xfrm>
            <a:off x="4054475" y="4995778"/>
            <a:ext cx="733425" cy="4763"/>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14" name="Line 82"/>
          <p:cNvSpPr>
            <a:spLocks noChangeShapeType="1"/>
          </p:cNvSpPr>
          <p:nvPr/>
        </p:nvSpPr>
        <p:spPr bwMode="auto">
          <a:xfrm>
            <a:off x="3779838" y="4995778"/>
            <a:ext cx="287337"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15" name="Line 83"/>
          <p:cNvSpPr>
            <a:spLocks noChangeShapeType="1"/>
          </p:cNvSpPr>
          <p:nvPr/>
        </p:nvSpPr>
        <p:spPr bwMode="auto">
          <a:xfrm>
            <a:off x="5106988" y="4779878"/>
            <a:ext cx="688975" cy="635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16" name="Line 84"/>
          <p:cNvSpPr>
            <a:spLocks noChangeShapeType="1"/>
          </p:cNvSpPr>
          <p:nvPr/>
        </p:nvSpPr>
        <p:spPr bwMode="auto">
          <a:xfrm>
            <a:off x="4776788" y="4779878"/>
            <a:ext cx="330200" cy="0"/>
          </a:xfrm>
          <a:prstGeom prst="line">
            <a:avLst/>
          </a:prstGeom>
          <a:noFill/>
          <a:ln w="3810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17" name="Line 85"/>
          <p:cNvSpPr>
            <a:spLocks noChangeShapeType="1"/>
          </p:cNvSpPr>
          <p:nvPr/>
        </p:nvSpPr>
        <p:spPr bwMode="auto">
          <a:xfrm flipH="1">
            <a:off x="7224713" y="4038516"/>
            <a:ext cx="0" cy="309562"/>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4118" name="Group 86"/>
          <p:cNvGrpSpPr>
            <a:grpSpLocks/>
          </p:cNvGrpSpPr>
          <p:nvPr/>
        </p:nvGrpSpPr>
        <p:grpSpPr bwMode="auto">
          <a:xfrm>
            <a:off x="2843213" y="2908216"/>
            <a:ext cx="1225550" cy="577850"/>
            <a:chOff x="0" y="0"/>
            <a:chExt cx="772" cy="364"/>
          </a:xfrm>
        </p:grpSpPr>
        <p:sp>
          <p:nvSpPr>
            <p:cNvPr id="44119" name="AutoShape 87"/>
            <p:cNvSpPr>
              <a:spLocks noChangeArrowheads="1"/>
            </p:cNvSpPr>
            <p:nvPr/>
          </p:nvSpPr>
          <p:spPr bwMode="auto">
            <a:xfrm>
              <a:off x="0" y="0"/>
              <a:ext cx="772" cy="364"/>
            </a:xfrm>
            <a:prstGeom prst="wedgeEllipseCallout">
              <a:avLst>
                <a:gd name="adj1" fmla="val 58681"/>
                <a:gd name="adj2" fmla="val 73352"/>
              </a:avLst>
            </a:prstGeom>
            <a:solidFill>
              <a:srgbClr val="EAEAEA"/>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zh-CN" altLang="en-US">
                <a:ea typeface="宋体" panose="02010600030101010101" pitchFamily="2" charset="-122"/>
              </a:endParaRPr>
            </a:p>
          </p:txBody>
        </p:sp>
        <p:sp>
          <p:nvSpPr>
            <p:cNvPr id="44120" name="Text Box 88"/>
            <p:cNvSpPr txBox="1">
              <a:spLocks noChangeArrowheads="1"/>
            </p:cNvSpPr>
            <p:nvPr/>
          </p:nvSpPr>
          <p:spPr bwMode="auto">
            <a:xfrm>
              <a:off x="0" y="45"/>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b="1" dirty="0">
                  <a:ea typeface="宋体" panose="02010600030101010101" pitchFamily="2" charset="-122"/>
                </a:rPr>
                <a:t>仍有空闲</a:t>
              </a:r>
            </a:p>
          </p:txBody>
        </p:sp>
      </p:grpSp>
      <p:grpSp>
        <p:nvGrpSpPr>
          <p:cNvPr id="44121" name="Group 89"/>
          <p:cNvGrpSpPr>
            <a:grpSpLocks/>
          </p:cNvGrpSpPr>
          <p:nvPr/>
        </p:nvGrpSpPr>
        <p:grpSpPr bwMode="auto">
          <a:xfrm>
            <a:off x="5724525" y="2979653"/>
            <a:ext cx="1512888" cy="504825"/>
            <a:chOff x="0" y="0"/>
            <a:chExt cx="953" cy="318"/>
          </a:xfrm>
        </p:grpSpPr>
        <p:sp>
          <p:nvSpPr>
            <p:cNvPr id="44122" name="AutoShape 90"/>
            <p:cNvSpPr>
              <a:spLocks noChangeArrowheads="1"/>
            </p:cNvSpPr>
            <p:nvPr/>
          </p:nvSpPr>
          <p:spPr bwMode="auto">
            <a:xfrm>
              <a:off x="0" y="0"/>
              <a:ext cx="953" cy="318"/>
            </a:xfrm>
            <a:prstGeom prst="cloudCallout">
              <a:avLst>
                <a:gd name="adj1" fmla="val -43750"/>
                <a:gd name="adj2" fmla="val 70000"/>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zh-CN" altLang="en-US">
                <a:ea typeface="宋体" panose="02010600030101010101" pitchFamily="2" charset="-122"/>
              </a:endParaRPr>
            </a:p>
          </p:txBody>
        </p:sp>
        <p:sp>
          <p:nvSpPr>
            <p:cNvPr id="44123" name="Text Box 91"/>
            <p:cNvSpPr txBox="1">
              <a:spLocks noChangeArrowheads="1"/>
            </p:cNvSpPr>
            <p:nvPr/>
          </p:nvSpPr>
          <p:spPr bwMode="auto">
            <a:xfrm>
              <a:off x="77" y="24"/>
              <a:ext cx="7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000">
                  <a:ea typeface="宋体" panose="02010600030101010101" pitchFamily="2" charset="-122"/>
                </a:rPr>
                <a:t>A/B</a:t>
              </a:r>
              <a:r>
                <a:rPr lang="zh-CN" altLang="en-US" sz="2000" b="1">
                  <a:ea typeface="宋体" panose="02010600030101010101" pitchFamily="2" charset="-122"/>
                </a:rPr>
                <a:t>运行</a:t>
              </a:r>
              <a:r>
                <a:rPr lang="en-US" altLang="zh-CN" sz="2000" b="1">
                  <a:ea typeface="宋体" panose="02010600030101010101" pitchFamily="2" charset="-122"/>
                </a:rPr>
                <a:t>?</a:t>
              </a:r>
            </a:p>
          </p:txBody>
        </p:sp>
      </p:grpSp>
      <p:sp>
        <p:nvSpPr>
          <p:cNvPr id="44124" name="Text Box 92"/>
          <p:cNvSpPr txBox="1">
            <a:spLocks noChangeArrowheads="1"/>
          </p:cNvSpPr>
          <p:nvPr/>
        </p:nvSpPr>
        <p:spPr bwMode="auto">
          <a:xfrm>
            <a:off x="250825" y="1323891"/>
            <a:ext cx="8713788" cy="457200"/>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latin typeface="Tahoma" panose="020B0604030504040204" pitchFamily="34" charset="0"/>
                <a:ea typeface="宋体" panose="02010600030101010101" pitchFamily="2" charset="-122"/>
              </a:rPr>
              <a:t> </a:t>
            </a:r>
          </a:p>
        </p:txBody>
      </p:sp>
      <p:sp>
        <p:nvSpPr>
          <p:cNvPr id="44125" name="Text Box 93"/>
          <p:cNvSpPr txBox="1">
            <a:spLocks noChangeArrowheads="1"/>
          </p:cNvSpPr>
          <p:nvPr/>
        </p:nvSpPr>
        <p:spPr bwMode="auto">
          <a:xfrm>
            <a:off x="1076325" y="1285791"/>
            <a:ext cx="1042988" cy="271462"/>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用户程序</a:t>
            </a:r>
          </a:p>
        </p:txBody>
      </p:sp>
      <p:sp>
        <p:nvSpPr>
          <p:cNvPr id="44126" name="Text Box 94"/>
          <p:cNvSpPr txBox="1">
            <a:spLocks noChangeArrowheads="1"/>
          </p:cNvSpPr>
          <p:nvPr/>
        </p:nvSpPr>
        <p:spPr bwMode="auto">
          <a:xfrm>
            <a:off x="1076325" y="1582653"/>
            <a:ext cx="1042988"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600" b="1">
                <a:ea typeface="宋体" panose="02010600030101010101" pitchFamily="2" charset="-122"/>
              </a:rPr>
              <a:t>监督程序</a:t>
            </a:r>
          </a:p>
        </p:txBody>
      </p:sp>
      <p:sp>
        <p:nvSpPr>
          <p:cNvPr id="44127" name="Text Box 95"/>
          <p:cNvSpPr txBox="1">
            <a:spLocks noChangeArrowheads="1"/>
          </p:cNvSpPr>
          <p:nvPr/>
        </p:nvSpPr>
        <p:spPr bwMode="auto">
          <a:xfrm>
            <a:off x="1076325" y="1879516"/>
            <a:ext cx="1042988"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600" b="1">
                <a:ea typeface="宋体" panose="02010600030101010101" pitchFamily="2" charset="-122"/>
              </a:rPr>
              <a:t>I/O</a:t>
            </a:r>
            <a:r>
              <a:rPr lang="zh-CN" altLang="en-US" sz="1600" b="1">
                <a:ea typeface="宋体" panose="02010600030101010101" pitchFamily="2" charset="-122"/>
              </a:rPr>
              <a:t>操作</a:t>
            </a:r>
          </a:p>
        </p:txBody>
      </p:sp>
      <p:sp>
        <p:nvSpPr>
          <p:cNvPr id="44128" name="Text Box 96"/>
          <p:cNvSpPr txBox="1">
            <a:spLocks noChangeArrowheads="1"/>
          </p:cNvSpPr>
          <p:nvPr/>
        </p:nvSpPr>
        <p:spPr bwMode="auto">
          <a:xfrm>
            <a:off x="2057400" y="880978"/>
            <a:ext cx="10509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200" b="1">
                <a:ea typeface="宋体" panose="02010600030101010101" pitchFamily="2" charset="-122"/>
              </a:rPr>
              <a:t>I/O</a:t>
            </a:r>
            <a:r>
              <a:rPr lang="zh-CN" altLang="en-US" sz="1200" b="1">
                <a:ea typeface="宋体" panose="02010600030101010101" pitchFamily="2" charset="-122"/>
              </a:rPr>
              <a:t>中断请求</a:t>
            </a:r>
          </a:p>
        </p:txBody>
      </p:sp>
      <p:sp>
        <p:nvSpPr>
          <p:cNvPr id="44129" name="Text Box 97"/>
          <p:cNvSpPr txBox="1">
            <a:spLocks noChangeArrowheads="1"/>
          </p:cNvSpPr>
          <p:nvPr/>
        </p:nvSpPr>
        <p:spPr bwMode="auto">
          <a:xfrm>
            <a:off x="2540000" y="1107991"/>
            <a:ext cx="98425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900">
                <a:ea typeface="宋体" panose="02010600030101010101" pitchFamily="2" charset="-122"/>
              </a:rPr>
              <a:t>    </a:t>
            </a:r>
            <a:r>
              <a:rPr lang="zh-CN" altLang="en-US" sz="1200" b="1">
                <a:ea typeface="宋体" panose="02010600030101010101" pitchFamily="2" charset="-122"/>
              </a:rPr>
              <a:t>启动</a:t>
            </a:r>
            <a:r>
              <a:rPr lang="en-US" altLang="zh-CN" sz="1200" b="1">
                <a:ea typeface="宋体" panose="02010600030101010101" pitchFamily="2" charset="-122"/>
              </a:rPr>
              <a:t>I/O</a:t>
            </a:r>
          </a:p>
        </p:txBody>
      </p:sp>
      <p:sp>
        <p:nvSpPr>
          <p:cNvPr id="44130" name="Text Box 98"/>
          <p:cNvSpPr txBox="1">
            <a:spLocks noChangeArrowheads="1"/>
          </p:cNvSpPr>
          <p:nvPr/>
        </p:nvSpPr>
        <p:spPr bwMode="auto">
          <a:xfrm>
            <a:off x="3995738" y="1107991"/>
            <a:ext cx="1390650"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200" b="1">
                <a:ea typeface="宋体" panose="02010600030101010101" pitchFamily="2" charset="-122"/>
              </a:rPr>
              <a:t>I/O</a:t>
            </a:r>
            <a:r>
              <a:rPr lang="zh-CN" altLang="en-US" sz="1200" b="1">
                <a:ea typeface="宋体" panose="02010600030101010101" pitchFamily="2" charset="-122"/>
              </a:rPr>
              <a:t>完成中断</a:t>
            </a:r>
          </a:p>
        </p:txBody>
      </p:sp>
      <p:sp>
        <p:nvSpPr>
          <p:cNvPr id="44131" name="Text Box 99"/>
          <p:cNvSpPr txBox="1">
            <a:spLocks noChangeArrowheads="1"/>
          </p:cNvSpPr>
          <p:nvPr/>
        </p:nvSpPr>
        <p:spPr bwMode="auto">
          <a:xfrm>
            <a:off x="5410200" y="880978"/>
            <a:ext cx="1093788"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200" b="1">
                <a:ea typeface="宋体" panose="02010600030101010101" pitchFamily="2" charset="-122"/>
              </a:rPr>
              <a:t>I/O</a:t>
            </a:r>
            <a:r>
              <a:rPr lang="zh-CN" altLang="en-US" sz="1200" b="1">
                <a:ea typeface="宋体" panose="02010600030101010101" pitchFamily="2" charset="-122"/>
              </a:rPr>
              <a:t>中断请求</a:t>
            </a:r>
          </a:p>
        </p:txBody>
      </p:sp>
      <p:sp>
        <p:nvSpPr>
          <p:cNvPr id="44132" name="Text Box 100"/>
          <p:cNvSpPr txBox="1">
            <a:spLocks noChangeArrowheads="1"/>
          </p:cNvSpPr>
          <p:nvPr/>
        </p:nvSpPr>
        <p:spPr bwMode="auto">
          <a:xfrm>
            <a:off x="6024563" y="1142916"/>
            <a:ext cx="9858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200" b="1">
                <a:ea typeface="宋体" panose="02010600030101010101" pitchFamily="2" charset="-122"/>
              </a:rPr>
              <a:t>启动</a:t>
            </a:r>
            <a:r>
              <a:rPr lang="en-US" altLang="zh-CN" sz="1200" b="1">
                <a:ea typeface="宋体" panose="02010600030101010101" pitchFamily="2" charset="-122"/>
              </a:rPr>
              <a:t>I/O</a:t>
            </a:r>
          </a:p>
        </p:txBody>
      </p:sp>
      <p:sp>
        <p:nvSpPr>
          <p:cNvPr id="44133" name="Line 101"/>
          <p:cNvSpPr>
            <a:spLocks noChangeShapeType="1"/>
          </p:cNvSpPr>
          <p:nvPr/>
        </p:nvSpPr>
        <p:spPr bwMode="auto">
          <a:xfrm flipV="1">
            <a:off x="1771650" y="2312903"/>
            <a:ext cx="6689725" cy="190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34" name="Line 102"/>
          <p:cNvSpPr>
            <a:spLocks noChangeShapeType="1"/>
          </p:cNvSpPr>
          <p:nvPr/>
        </p:nvSpPr>
        <p:spPr bwMode="auto">
          <a:xfrm>
            <a:off x="2119313" y="1458828"/>
            <a:ext cx="522287"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35" name="Line 103"/>
          <p:cNvSpPr>
            <a:spLocks noChangeShapeType="1"/>
          </p:cNvSpPr>
          <p:nvPr/>
        </p:nvSpPr>
        <p:spPr bwMode="auto">
          <a:xfrm>
            <a:off x="2641600" y="1755691"/>
            <a:ext cx="347663"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36" name="Line 104"/>
          <p:cNvSpPr>
            <a:spLocks noChangeShapeType="1"/>
          </p:cNvSpPr>
          <p:nvPr/>
        </p:nvSpPr>
        <p:spPr bwMode="auto">
          <a:xfrm>
            <a:off x="2119313" y="1161966"/>
            <a:ext cx="0" cy="128746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37" name="Line 105"/>
          <p:cNvSpPr>
            <a:spLocks noChangeShapeType="1"/>
          </p:cNvSpPr>
          <p:nvPr/>
        </p:nvSpPr>
        <p:spPr bwMode="auto">
          <a:xfrm>
            <a:off x="2641600"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38" name="Line 106"/>
          <p:cNvSpPr>
            <a:spLocks noChangeShapeType="1"/>
          </p:cNvSpPr>
          <p:nvPr/>
        </p:nvSpPr>
        <p:spPr bwMode="auto">
          <a:xfrm>
            <a:off x="2989263"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39" name="Line 107"/>
          <p:cNvSpPr>
            <a:spLocks noChangeShapeType="1"/>
          </p:cNvSpPr>
          <p:nvPr/>
        </p:nvSpPr>
        <p:spPr bwMode="auto">
          <a:xfrm>
            <a:off x="5943600"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0" name="Line 108"/>
          <p:cNvSpPr>
            <a:spLocks noChangeShapeType="1"/>
          </p:cNvSpPr>
          <p:nvPr/>
        </p:nvSpPr>
        <p:spPr bwMode="auto">
          <a:xfrm>
            <a:off x="4727575"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1" name="Line 109"/>
          <p:cNvSpPr>
            <a:spLocks noChangeShapeType="1"/>
          </p:cNvSpPr>
          <p:nvPr/>
        </p:nvSpPr>
        <p:spPr bwMode="auto">
          <a:xfrm>
            <a:off x="6291263"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2" name="Line 110"/>
          <p:cNvSpPr>
            <a:spLocks noChangeShapeType="1"/>
          </p:cNvSpPr>
          <p:nvPr/>
        </p:nvSpPr>
        <p:spPr bwMode="auto">
          <a:xfrm>
            <a:off x="7334250"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3" name="Line 111"/>
          <p:cNvSpPr>
            <a:spLocks noChangeShapeType="1"/>
          </p:cNvSpPr>
          <p:nvPr/>
        </p:nvSpPr>
        <p:spPr bwMode="auto">
          <a:xfrm>
            <a:off x="5075238"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4" name="Text Box 112"/>
          <p:cNvSpPr txBox="1">
            <a:spLocks noChangeArrowheads="1"/>
          </p:cNvSpPr>
          <p:nvPr/>
        </p:nvSpPr>
        <p:spPr bwMode="auto">
          <a:xfrm>
            <a:off x="2466975"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1</a:t>
            </a:r>
            <a:endParaRPr lang="en-US" altLang="zh-CN" sz="2000" b="1">
              <a:ea typeface="宋体" panose="02010600030101010101" pitchFamily="2" charset="-122"/>
            </a:endParaRPr>
          </a:p>
        </p:txBody>
      </p:sp>
      <p:sp>
        <p:nvSpPr>
          <p:cNvPr id="44145" name="Line 113"/>
          <p:cNvSpPr>
            <a:spLocks noChangeShapeType="1"/>
          </p:cNvSpPr>
          <p:nvPr/>
        </p:nvSpPr>
        <p:spPr bwMode="auto">
          <a:xfrm>
            <a:off x="2641600" y="1458828"/>
            <a:ext cx="0" cy="2968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6" name="Line 114"/>
          <p:cNvSpPr>
            <a:spLocks noChangeShapeType="1"/>
          </p:cNvSpPr>
          <p:nvPr/>
        </p:nvSpPr>
        <p:spPr bwMode="auto">
          <a:xfrm>
            <a:off x="2989263" y="2052553"/>
            <a:ext cx="173831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7" name="Line 115"/>
          <p:cNvSpPr>
            <a:spLocks noChangeShapeType="1"/>
          </p:cNvSpPr>
          <p:nvPr/>
        </p:nvSpPr>
        <p:spPr bwMode="auto">
          <a:xfrm>
            <a:off x="2989263" y="1755691"/>
            <a:ext cx="0" cy="29686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8" name="Line 116"/>
          <p:cNvSpPr>
            <a:spLocks noChangeShapeType="1"/>
          </p:cNvSpPr>
          <p:nvPr/>
        </p:nvSpPr>
        <p:spPr bwMode="auto">
          <a:xfrm>
            <a:off x="4727575" y="1755691"/>
            <a:ext cx="0" cy="29686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49" name="Line 117"/>
          <p:cNvSpPr>
            <a:spLocks noChangeShapeType="1"/>
          </p:cNvSpPr>
          <p:nvPr/>
        </p:nvSpPr>
        <p:spPr bwMode="auto">
          <a:xfrm>
            <a:off x="4727575" y="1755691"/>
            <a:ext cx="347663"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0" name="Text Box 118"/>
          <p:cNvSpPr txBox="1">
            <a:spLocks noChangeArrowheads="1"/>
          </p:cNvSpPr>
          <p:nvPr/>
        </p:nvSpPr>
        <p:spPr bwMode="auto">
          <a:xfrm>
            <a:off x="4727575" y="1828716"/>
            <a:ext cx="85248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1200" b="1">
                <a:ea typeface="宋体" panose="02010600030101010101" pitchFamily="2" charset="-122"/>
              </a:rPr>
              <a:t>I/O</a:t>
            </a:r>
            <a:r>
              <a:rPr lang="zh-CN" altLang="en-US" sz="1200" b="1">
                <a:ea typeface="宋体" panose="02010600030101010101" pitchFamily="2" charset="-122"/>
              </a:rPr>
              <a:t>中断</a:t>
            </a:r>
          </a:p>
          <a:p>
            <a:pPr algn="just" eaLnBrk="1" hangingPunct="1"/>
            <a:r>
              <a:rPr lang="zh-CN" altLang="en-US" sz="1200" b="1">
                <a:ea typeface="宋体" panose="02010600030101010101" pitchFamily="2" charset="-122"/>
              </a:rPr>
              <a:t>处理结束</a:t>
            </a:r>
          </a:p>
        </p:txBody>
      </p:sp>
      <p:sp>
        <p:nvSpPr>
          <p:cNvPr id="44151" name="Line 119"/>
          <p:cNvSpPr>
            <a:spLocks noChangeShapeType="1"/>
          </p:cNvSpPr>
          <p:nvPr/>
        </p:nvSpPr>
        <p:spPr bwMode="auto">
          <a:xfrm>
            <a:off x="5075238" y="1458828"/>
            <a:ext cx="0" cy="2968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2" name="Line 120"/>
          <p:cNvSpPr>
            <a:spLocks noChangeShapeType="1"/>
          </p:cNvSpPr>
          <p:nvPr/>
        </p:nvSpPr>
        <p:spPr bwMode="auto">
          <a:xfrm>
            <a:off x="5075238" y="1458828"/>
            <a:ext cx="86836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3" name="Line 121"/>
          <p:cNvSpPr>
            <a:spLocks noChangeShapeType="1"/>
          </p:cNvSpPr>
          <p:nvPr/>
        </p:nvSpPr>
        <p:spPr bwMode="auto">
          <a:xfrm>
            <a:off x="5943600" y="1458828"/>
            <a:ext cx="0" cy="2968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4" name="Line 122"/>
          <p:cNvSpPr>
            <a:spLocks noChangeShapeType="1"/>
          </p:cNvSpPr>
          <p:nvPr/>
        </p:nvSpPr>
        <p:spPr bwMode="auto">
          <a:xfrm>
            <a:off x="5943600" y="1755691"/>
            <a:ext cx="347663"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5" name="Line 123"/>
          <p:cNvSpPr>
            <a:spLocks noChangeShapeType="1"/>
          </p:cNvSpPr>
          <p:nvPr/>
        </p:nvSpPr>
        <p:spPr bwMode="auto">
          <a:xfrm>
            <a:off x="6291263" y="1755691"/>
            <a:ext cx="0" cy="29686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6" name="Line 124"/>
          <p:cNvSpPr>
            <a:spLocks noChangeShapeType="1"/>
          </p:cNvSpPr>
          <p:nvPr/>
        </p:nvSpPr>
        <p:spPr bwMode="auto">
          <a:xfrm>
            <a:off x="6291263" y="2052553"/>
            <a:ext cx="104298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7" name="Line 125"/>
          <p:cNvSpPr>
            <a:spLocks noChangeShapeType="1"/>
          </p:cNvSpPr>
          <p:nvPr/>
        </p:nvSpPr>
        <p:spPr bwMode="auto">
          <a:xfrm>
            <a:off x="7334250" y="1755691"/>
            <a:ext cx="0" cy="29686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8" name="Line 126"/>
          <p:cNvSpPr>
            <a:spLocks noChangeShapeType="1"/>
          </p:cNvSpPr>
          <p:nvPr/>
        </p:nvSpPr>
        <p:spPr bwMode="auto">
          <a:xfrm>
            <a:off x="7334250" y="1755691"/>
            <a:ext cx="347663"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59" name="Line 127"/>
          <p:cNvSpPr>
            <a:spLocks noChangeShapeType="1"/>
          </p:cNvSpPr>
          <p:nvPr/>
        </p:nvSpPr>
        <p:spPr bwMode="auto">
          <a:xfrm>
            <a:off x="7681913" y="1458828"/>
            <a:ext cx="0" cy="29686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60" name="Line 128"/>
          <p:cNvSpPr>
            <a:spLocks noChangeShapeType="1"/>
          </p:cNvSpPr>
          <p:nvPr/>
        </p:nvSpPr>
        <p:spPr bwMode="auto">
          <a:xfrm>
            <a:off x="7681913" y="1458828"/>
            <a:ext cx="34766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61" name="Text Box 129"/>
          <p:cNvSpPr txBox="1">
            <a:spLocks noChangeArrowheads="1"/>
          </p:cNvSpPr>
          <p:nvPr/>
        </p:nvSpPr>
        <p:spPr bwMode="auto">
          <a:xfrm>
            <a:off x="2814638"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2</a:t>
            </a:r>
            <a:endParaRPr lang="en-US" altLang="zh-CN" sz="2000" b="1">
              <a:ea typeface="宋体" panose="02010600030101010101" pitchFamily="2" charset="-122"/>
            </a:endParaRPr>
          </a:p>
        </p:txBody>
      </p:sp>
      <p:sp>
        <p:nvSpPr>
          <p:cNvPr id="44162" name="Text Box 130"/>
          <p:cNvSpPr txBox="1">
            <a:spLocks noChangeArrowheads="1"/>
          </p:cNvSpPr>
          <p:nvPr/>
        </p:nvSpPr>
        <p:spPr bwMode="auto">
          <a:xfrm>
            <a:off x="4552950"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3</a:t>
            </a:r>
            <a:endParaRPr lang="en-US" altLang="zh-CN" sz="2000" b="1">
              <a:ea typeface="宋体" panose="02010600030101010101" pitchFamily="2" charset="-122"/>
            </a:endParaRPr>
          </a:p>
        </p:txBody>
      </p:sp>
      <p:sp>
        <p:nvSpPr>
          <p:cNvPr id="44163" name="Line 131"/>
          <p:cNvSpPr>
            <a:spLocks noChangeShapeType="1"/>
          </p:cNvSpPr>
          <p:nvPr/>
        </p:nvSpPr>
        <p:spPr bwMode="auto">
          <a:xfrm>
            <a:off x="7681913" y="2250991"/>
            <a:ext cx="0" cy="19843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64" name="Text Box 132"/>
          <p:cNvSpPr txBox="1">
            <a:spLocks noChangeArrowheads="1"/>
          </p:cNvSpPr>
          <p:nvPr/>
        </p:nvSpPr>
        <p:spPr bwMode="auto">
          <a:xfrm>
            <a:off x="4900613"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4</a:t>
            </a:r>
            <a:endParaRPr lang="en-US" altLang="zh-CN" sz="2000" b="1">
              <a:ea typeface="宋体" panose="02010600030101010101" pitchFamily="2" charset="-122"/>
            </a:endParaRPr>
          </a:p>
        </p:txBody>
      </p:sp>
      <p:sp>
        <p:nvSpPr>
          <p:cNvPr id="44165" name="Text Box 133"/>
          <p:cNvSpPr txBox="1">
            <a:spLocks noChangeArrowheads="1"/>
          </p:cNvSpPr>
          <p:nvPr/>
        </p:nvSpPr>
        <p:spPr bwMode="auto">
          <a:xfrm>
            <a:off x="5770563"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5</a:t>
            </a:r>
            <a:endParaRPr lang="en-US" altLang="zh-CN" sz="2000" b="1">
              <a:ea typeface="宋体" panose="02010600030101010101" pitchFamily="2" charset="-122"/>
            </a:endParaRPr>
          </a:p>
        </p:txBody>
      </p:sp>
      <p:sp>
        <p:nvSpPr>
          <p:cNvPr id="44166" name="Text Box 134"/>
          <p:cNvSpPr txBox="1">
            <a:spLocks noChangeArrowheads="1"/>
          </p:cNvSpPr>
          <p:nvPr/>
        </p:nvSpPr>
        <p:spPr bwMode="auto">
          <a:xfrm>
            <a:off x="6118225"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6</a:t>
            </a:r>
            <a:endParaRPr lang="en-US" altLang="zh-CN" sz="2000" b="1">
              <a:ea typeface="宋体" panose="02010600030101010101" pitchFamily="2" charset="-122"/>
            </a:endParaRPr>
          </a:p>
        </p:txBody>
      </p:sp>
      <p:sp>
        <p:nvSpPr>
          <p:cNvPr id="44167" name="Text Box 135"/>
          <p:cNvSpPr txBox="1">
            <a:spLocks noChangeArrowheads="1"/>
          </p:cNvSpPr>
          <p:nvPr/>
        </p:nvSpPr>
        <p:spPr bwMode="auto">
          <a:xfrm>
            <a:off x="7161213"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7</a:t>
            </a:r>
            <a:endParaRPr lang="en-US" altLang="zh-CN" sz="2000" b="1">
              <a:ea typeface="宋体" panose="02010600030101010101" pitchFamily="2" charset="-122"/>
            </a:endParaRPr>
          </a:p>
        </p:txBody>
      </p:sp>
      <p:sp>
        <p:nvSpPr>
          <p:cNvPr id="44168" name="Text Box 136"/>
          <p:cNvSpPr txBox="1">
            <a:spLocks noChangeArrowheads="1"/>
          </p:cNvSpPr>
          <p:nvPr/>
        </p:nvSpPr>
        <p:spPr bwMode="auto">
          <a:xfrm>
            <a:off x="7508875" y="2351003"/>
            <a:ext cx="4635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000" b="1">
                <a:ea typeface="宋体" panose="02010600030101010101" pitchFamily="2" charset="-122"/>
              </a:rPr>
              <a:t>t</a:t>
            </a:r>
            <a:r>
              <a:rPr lang="en-US" altLang="zh-CN" sz="2000" b="1" baseline="-25000">
                <a:ea typeface="宋体" panose="02010600030101010101" pitchFamily="2" charset="-122"/>
              </a:rPr>
              <a:t>8</a:t>
            </a:r>
            <a:endParaRPr lang="en-US" altLang="zh-CN" sz="2000" b="1">
              <a:ea typeface="宋体" panose="02010600030101010101" pitchFamily="2" charset="-122"/>
            </a:endParaRPr>
          </a:p>
        </p:txBody>
      </p:sp>
      <p:sp>
        <p:nvSpPr>
          <p:cNvPr id="44169" name="AutoShape 137"/>
          <p:cNvSpPr>
            <a:spLocks/>
          </p:cNvSpPr>
          <p:nvPr/>
        </p:nvSpPr>
        <p:spPr bwMode="auto">
          <a:xfrm>
            <a:off x="971550" y="1379453"/>
            <a:ext cx="193675" cy="469900"/>
          </a:xfrm>
          <a:prstGeom prst="leftBrace">
            <a:avLst>
              <a:gd name="adj1" fmla="val 20219"/>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0" name="Text Box 138"/>
          <p:cNvSpPr txBox="1">
            <a:spLocks noChangeArrowheads="1"/>
          </p:cNvSpPr>
          <p:nvPr/>
        </p:nvSpPr>
        <p:spPr bwMode="auto">
          <a:xfrm>
            <a:off x="250825" y="1430253"/>
            <a:ext cx="912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b="1" dirty="0">
                <a:ea typeface="宋体" panose="02010600030101010101" pitchFamily="2" charset="-122"/>
              </a:rPr>
              <a:t>CPU</a:t>
            </a:r>
          </a:p>
        </p:txBody>
      </p:sp>
      <p:sp>
        <p:nvSpPr>
          <p:cNvPr id="44171" name="Line 139"/>
          <p:cNvSpPr>
            <a:spLocks noChangeShapeType="1"/>
          </p:cNvSpPr>
          <p:nvPr/>
        </p:nvSpPr>
        <p:spPr bwMode="auto">
          <a:xfrm>
            <a:off x="2641600" y="1109578"/>
            <a:ext cx="0" cy="3810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2" name="Line 140"/>
          <p:cNvSpPr>
            <a:spLocks noChangeShapeType="1"/>
          </p:cNvSpPr>
          <p:nvPr/>
        </p:nvSpPr>
        <p:spPr bwMode="auto">
          <a:xfrm>
            <a:off x="2974975" y="1360403"/>
            <a:ext cx="0" cy="395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3" name="Line 141"/>
          <p:cNvSpPr>
            <a:spLocks noChangeShapeType="1"/>
          </p:cNvSpPr>
          <p:nvPr/>
        </p:nvSpPr>
        <p:spPr bwMode="auto">
          <a:xfrm>
            <a:off x="4741863" y="1360403"/>
            <a:ext cx="0" cy="395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4" name="Line 142"/>
          <p:cNvSpPr>
            <a:spLocks noChangeShapeType="1"/>
          </p:cNvSpPr>
          <p:nvPr/>
        </p:nvSpPr>
        <p:spPr bwMode="auto">
          <a:xfrm flipV="1">
            <a:off x="5075238" y="1755691"/>
            <a:ext cx="0" cy="155575"/>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5" name="Line 143"/>
          <p:cNvSpPr>
            <a:spLocks noChangeShapeType="1"/>
          </p:cNvSpPr>
          <p:nvPr/>
        </p:nvSpPr>
        <p:spPr bwMode="auto">
          <a:xfrm>
            <a:off x="5943600" y="1109578"/>
            <a:ext cx="0" cy="34925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6" name="未知"/>
          <p:cNvSpPr>
            <a:spLocks/>
          </p:cNvSpPr>
          <p:nvPr/>
        </p:nvSpPr>
        <p:spPr bwMode="auto">
          <a:xfrm>
            <a:off x="6289675" y="1358816"/>
            <a:ext cx="3175" cy="396875"/>
          </a:xfrm>
          <a:custGeom>
            <a:avLst/>
            <a:gdLst>
              <a:gd name="T0" fmla="*/ 0 w 2"/>
              <a:gd name="T1" fmla="*/ 0 h 250"/>
              <a:gd name="T2" fmla="*/ 1 w 2"/>
              <a:gd name="T3" fmla="*/ 52 h 250"/>
              <a:gd name="T4" fmla="*/ 2 w 2"/>
              <a:gd name="T5" fmla="*/ 250 h 250"/>
            </a:gdLst>
            <a:ahLst/>
            <a:cxnLst>
              <a:cxn ang="0">
                <a:pos x="T0" y="T1"/>
              </a:cxn>
              <a:cxn ang="0">
                <a:pos x="T2" y="T3"/>
              </a:cxn>
              <a:cxn ang="0">
                <a:pos x="T4" y="T5"/>
              </a:cxn>
            </a:cxnLst>
            <a:rect l="0" t="0" r="r" b="b"/>
            <a:pathLst>
              <a:path w="2" h="250">
                <a:moveTo>
                  <a:pt x="0" y="0"/>
                </a:moveTo>
                <a:lnTo>
                  <a:pt x="1" y="52"/>
                </a:lnTo>
                <a:lnTo>
                  <a:pt x="2" y="250"/>
                </a:lnTo>
              </a:path>
            </a:pathLst>
          </a:custGeom>
          <a:noFill/>
          <a:ln w="28575" cmpd="sng">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177" name="Text Box 145" descr="宽上对角线"/>
          <p:cNvSpPr txBox="1">
            <a:spLocks noChangeArrowheads="1"/>
          </p:cNvSpPr>
          <p:nvPr/>
        </p:nvSpPr>
        <p:spPr bwMode="auto">
          <a:xfrm>
            <a:off x="3032125" y="1460416"/>
            <a:ext cx="1665288" cy="296862"/>
          </a:xfrm>
          <a:prstGeom prst="rect">
            <a:avLst/>
          </a:prstGeom>
          <a:blipFill dpi="0" rotWithShape="0">
            <a:blip r:embed="rId4"/>
            <a:srcRect/>
            <a:tile tx="0" ty="0" sx="100000" sy="100000" flip="none" algn="tl"/>
          </a:blipFill>
          <a:ln w="15875">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b="1" dirty="0">
                <a:ea typeface="宋体" panose="02010600030101010101" pitchFamily="2" charset="-122"/>
              </a:rPr>
              <a:t>        </a:t>
            </a:r>
            <a:r>
              <a:rPr lang="en-US" altLang="zh-CN" sz="1400" b="1" dirty="0">
                <a:ea typeface="宋体" panose="02010600030101010101" pitchFamily="2" charset="-122"/>
              </a:rPr>
              <a:t>CPU</a:t>
            </a:r>
            <a:r>
              <a:rPr lang="zh-CN" altLang="en-US" sz="1400" b="1" dirty="0">
                <a:ea typeface="宋体" panose="02010600030101010101" pitchFamily="2" charset="-122"/>
              </a:rPr>
              <a:t>空闲</a:t>
            </a:r>
          </a:p>
          <a:p>
            <a:pPr eaLnBrk="1" hangingPunct="1"/>
            <a:endParaRPr lang="zh-CN" altLang="en-US" sz="1400" dirty="0">
              <a:ea typeface="宋体" panose="02010600030101010101" pitchFamily="2" charset="-122"/>
            </a:endParaRPr>
          </a:p>
        </p:txBody>
      </p:sp>
      <p:sp>
        <p:nvSpPr>
          <p:cNvPr id="44178" name="Text Box 146" descr="宽上对角线"/>
          <p:cNvSpPr txBox="1">
            <a:spLocks noChangeArrowheads="1"/>
          </p:cNvSpPr>
          <p:nvPr/>
        </p:nvSpPr>
        <p:spPr bwMode="auto">
          <a:xfrm>
            <a:off x="6334125" y="1460416"/>
            <a:ext cx="971550" cy="296862"/>
          </a:xfrm>
          <a:prstGeom prst="rect">
            <a:avLst/>
          </a:prstGeom>
          <a:blipFill dpi="0" rotWithShape="0">
            <a:blip r:embed="rId4"/>
            <a:srcRect/>
            <a:tile tx="0" ty="0" sx="100000" sy="100000" flip="none" algn="tl"/>
          </a:blipFill>
          <a:ln w="15875">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b="1">
                <a:ea typeface="宋体" panose="02010600030101010101" pitchFamily="2" charset="-122"/>
              </a:rPr>
              <a:t>    空闲</a:t>
            </a:r>
          </a:p>
          <a:p>
            <a:pPr eaLnBrk="1" hangingPunct="1"/>
            <a:endParaRPr lang="zh-CN" altLang="en-US" sz="1400">
              <a:ea typeface="宋体" panose="02010600030101010101" pitchFamily="2" charset="-122"/>
            </a:endParaRPr>
          </a:p>
        </p:txBody>
      </p:sp>
      <p:sp>
        <p:nvSpPr>
          <p:cNvPr id="44179" name="Line 147"/>
          <p:cNvSpPr>
            <a:spLocks noChangeShapeType="1"/>
          </p:cNvSpPr>
          <p:nvPr/>
        </p:nvSpPr>
        <p:spPr bwMode="auto">
          <a:xfrm>
            <a:off x="1908175" y="1468353"/>
            <a:ext cx="215900" cy="0"/>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80" name="Line 148"/>
          <p:cNvSpPr>
            <a:spLocks noChangeShapeType="1"/>
          </p:cNvSpPr>
          <p:nvPr/>
        </p:nvSpPr>
        <p:spPr bwMode="auto">
          <a:xfrm>
            <a:off x="1908175" y="1755691"/>
            <a:ext cx="215900" cy="0"/>
          </a:xfrm>
          <a:prstGeom prst="line">
            <a:avLst/>
          </a:prstGeom>
          <a:noFill/>
          <a:ln w="38100">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81" name="Line 149"/>
          <p:cNvSpPr>
            <a:spLocks noChangeShapeType="1"/>
          </p:cNvSpPr>
          <p:nvPr/>
        </p:nvSpPr>
        <p:spPr bwMode="auto">
          <a:xfrm>
            <a:off x="1908175" y="2044616"/>
            <a:ext cx="2159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Text Box 5"/>
          <p:cNvSpPr txBox="1">
            <a:spLocks noChangeArrowheads="1"/>
          </p:cNvSpPr>
          <p:nvPr/>
        </p:nvSpPr>
        <p:spPr bwMode="auto">
          <a:xfrm>
            <a:off x="107949" y="286461"/>
            <a:ext cx="87852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400" b="1" dirty="0" smtClean="0">
                <a:ea typeface="宋体" panose="02010600030101010101" pitchFamily="2" charset="-122"/>
              </a:rPr>
              <a:t>假定用户程序执行顺序是：</a:t>
            </a:r>
            <a:r>
              <a:rPr lang="en-US" altLang="zh-CN" sz="2400" b="1" dirty="0" smtClean="0">
                <a:ea typeface="宋体" panose="02010600030101010101" pitchFamily="2" charset="-122"/>
              </a:rPr>
              <a:t>CPU</a:t>
            </a:r>
            <a:r>
              <a:rPr lang="zh-CN" altLang="en-US" sz="2400" b="1" dirty="0" smtClean="0">
                <a:ea typeface="宋体" panose="02010600030101010101" pitchFamily="2" charset="-122"/>
              </a:rPr>
              <a:t>→</a:t>
            </a:r>
            <a:r>
              <a:rPr lang="en-US" altLang="zh-CN" sz="2400" b="1" dirty="0" smtClean="0">
                <a:ea typeface="宋体" panose="02010600030101010101" pitchFamily="2" charset="-122"/>
              </a:rPr>
              <a:t>I/O</a:t>
            </a:r>
            <a:r>
              <a:rPr lang="zh-CN" altLang="en-US" sz="2400" b="1" dirty="0" smtClean="0">
                <a:ea typeface="宋体" panose="02010600030101010101" pitchFamily="2" charset="-122"/>
              </a:rPr>
              <a:t>→</a:t>
            </a:r>
            <a:r>
              <a:rPr lang="en-US" altLang="zh-CN" sz="2400" b="1" dirty="0" smtClean="0">
                <a:ea typeface="宋体" panose="02010600030101010101" pitchFamily="2" charset="-122"/>
              </a:rPr>
              <a:t>CPU</a:t>
            </a:r>
            <a:r>
              <a:rPr lang="zh-CN" altLang="en-US" sz="2400" b="1" dirty="0" smtClean="0">
                <a:ea typeface="宋体" panose="02010600030101010101" pitchFamily="2" charset="-122"/>
              </a:rPr>
              <a:t>→</a:t>
            </a:r>
            <a:r>
              <a:rPr lang="en-US" altLang="zh-CN" sz="2400" b="1" dirty="0" smtClean="0">
                <a:ea typeface="宋体" panose="02010600030101010101" pitchFamily="2" charset="-122"/>
              </a:rPr>
              <a:t>I/O</a:t>
            </a:r>
            <a:r>
              <a:rPr lang="zh-CN" altLang="en-US" sz="2400" b="1" dirty="0" smtClean="0">
                <a:ea typeface="宋体" panose="02010600030101010101" pitchFamily="2" charset="-122"/>
              </a:rPr>
              <a:t>→</a:t>
            </a:r>
            <a:r>
              <a:rPr lang="en-US" altLang="zh-CN" sz="2400" b="1" dirty="0" smtClean="0">
                <a:ea typeface="宋体" panose="02010600030101010101" pitchFamily="2" charset="-122"/>
              </a:rPr>
              <a:t>……</a:t>
            </a:r>
            <a:endParaRPr lang="zh-CN" altLang="en-US" sz="2400" b="1" dirty="0" smtClean="0">
              <a:ea typeface="宋体" panose="02010600030101010101" pitchFamily="2" charset="-122"/>
            </a:endParaRPr>
          </a:p>
          <a:p>
            <a:pPr algn="just" eaLnBrk="1" hangingPunct="1"/>
            <a:endParaRPr lang="zh-CN" altLang="en-US"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3" presetClass="emph" presetSubtype="0" fill="remove" grpId="0" nodeType="clickEffect">
                                  <p:stCondLst>
                                    <p:cond delay="0"/>
                                  </p:stCondLst>
                                  <p:childTnLst>
                                    <p:animClr clrSpc="rgb" dir="cw">
                                      <p:cBhvr override="childStyle">
                                        <p:cTn id="6" dur="250" accel="50000" autoRev="1" fill="hold" tmFilter="0, 0; .33333, 1; 1, 1">
                                          <p:stCondLst>
                                            <p:cond delay="0"/>
                                          </p:stCondLst>
                                        </p:cTn>
                                        <p:tgtEl>
                                          <p:spTgt spid="44046"/>
                                        </p:tgtEl>
                                        <p:attrNameLst>
                                          <p:attrName>style.color</p:attrName>
                                        </p:attrNameLst>
                                      </p:cBhvr>
                                      <p:to>
                                        <a:schemeClr val="accent2"/>
                                      </p:to>
                                    </p:animClr>
                                    <p:animClr clrSpc="rgb" dir="cw">
                                      <p:cBhvr>
                                        <p:cTn id="7" dur="250" accel="50000" autoRev="1" fill="hold" tmFilter="0, 0; .33333, 1; 1, 1">
                                          <p:stCondLst>
                                            <p:cond delay="0"/>
                                          </p:stCondLst>
                                        </p:cTn>
                                        <p:tgtEl>
                                          <p:spTgt spid="44046"/>
                                        </p:tgtEl>
                                        <p:attrNameLst>
                                          <p:attrName>fillcolor</p:attrName>
                                        </p:attrNameLst>
                                      </p:cBhvr>
                                      <p:to>
                                        <a:schemeClr val="accent2"/>
                                      </p:to>
                                    </p:animClr>
                                    <p:set>
                                      <p:cBhvr>
                                        <p:cTn id="8" dur="500" fill="hold"/>
                                        <p:tgtEl>
                                          <p:spTgt spid="44046"/>
                                        </p:tgtEl>
                                        <p:attrNameLst>
                                          <p:attrName>fill.type</p:attrName>
                                        </p:attrNameLst>
                                      </p:cBhvr>
                                      <p:to>
                                        <p:strVal val="solid"/>
                                      </p:to>
                                    </p:set>
                                    <p:set>
                                      <p:cBhvr>
                                        <p:cTn id="9" dur="500" fill="hold"/>
                                        <p:tgtEl>
                                          <p:spTgt spid="44046"/>
                                        </p:tgtEl>
                                        <p:attrNameLst>
                                          <p:attrName>fill.on</p:attrName>
                                        </p:attrNameLst>
                                      </p:cBhvr>
                                      <p:to>
                                        <p:strVal val="true"/>
                                      </p:to>
                                    </p:set>
                                    <p:animScale>
                                      <p:cBhvr>
                                        <p:cTn id="10" dur="250" accel="50000" autoRev="1" fill="hold" tmFilter="0, 0; .33333, 1; 1, 1">
                                          <p:stCondLst>
                                            <p:cond delay="0"/>
                                          </p:stCondLst>
                                        </p:cTn>
                                        <p:tgtEl>
                                          <p:spTgt spid="44046"/>
                                        </p:tgtEl>
                                      </p:cBhvr>
                                      <p:from x="100000" y="100000"/>
                                      <p:to x="100000" y="140000"/>
                                    </p:animScale>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4044"/>
                                        </p:tgtEl>
                                        <p:attrNameLst>
                                          <p:attrName>style.visibility</p:attrName>
                                        </p:attrNameLst>
                                      </p:cBhvr>
                                      <p:to>
                                        <p:strVal val="visible"/>
                                      </p:to>
                                    </p:set>
                                    <p:animEffect transition="in" filter="wipe(left)">
                                      <p:cBhvr>
                                        <p:cTn id="14" dur="2000"/>
                                        <p:tgtEl>
                                          <p:spTgt spid="44044"/>
                                        </p:tgtEl>
                                      </p:cBhvr>
                                    </p:animEffect>
                                  </p:childTnLst>
                                </p:cTn>
                              </p:par>
                            </p:childTnLst>
                          </p:cTn>
                        </p:par>
                        <p:par>
                          <p:cTn id="15" fill="hold" nodeType="afterGroup">
                            <p:stCondLst>
                              <p:cond delay="2500"/>
                            </p:stCondLst>
                            <p:childTnLst>
                              <p:par>
                                <p:cTn id="16" presetID="53" presetClass="entr" presetSubtype="0" fill="hold" grpId="0" nodeType="afterEffect">
                                  <p:stCondLst>
                                    <p:cond delay="0"/>
                                  </p:stCondLst>
                                  <p:childTnLst>
                                    <p:set>
                                      <p:cBhvr>
                                        <p:cTn id="17" dur="1" fill="hold">
                                          <p:stCondLst>
                                            <p:cond delay="0"/>
                                          </p:stCondLst>
                                        </p:cTn>
                                        <p:tgtEl>
                                          <p:spTgt spid="44035"/>
                                        </p:tgtEl>
                                        <p:attrNameLst>
                                          <p:attrName>style.visibility</p:attrName>
                                        </p:attrNameLst>
                                      </p:cBhvr>
                                      <p:to>
                                        <p:strVal val="visible"/>
                                      </p:to>
                                    </p:set>
                                    <p:anim calcmode="lin" valueType="num">
                                      <p:cBhvr>
                                        <p:cTn id="18" dur="500" fill="hold"/>
                                        <p:tgtEl>
                                          <p:spTgt spid="44035"/>
                                        </p:tgtEl>
                                        <p:attrNameLst>
                                          <p:attrName>ppt_w</p:attrName>
                                        </p:attrNameLst>
                                      </p:cBhvr>
                                      <p:tavLst>
                                        <p:tav tm="0">
                                          <p:val>
                                            <p:fltVal val="0"/>
                                          </p:val>
                                        </p:tav>
                                        <p:tav tm="100000">
                                          <p:val>
                                            <p:strVal val="#ppt_w"/>
                                          </p:val>
                                        </p:tav>
                                      </p:tavLst>
                                    </p:anim>
                                    <p:anim calcmode="lin" valueType="num">
                                      <p:cBhvr>
                                        <p:cTn id="19" dur="500" fill="hold"/>
                                        <p:tgtEl>
                                          <p:spTgt spid="44035"/>
                                        </p:tgtEl>
                                        <p:attrNameLst>
                                          <p:attrName>ppt_h</p:attrName>
                                        </p:attrNameLst>
                                      </p:cBhvr>
                                      <p:tavLst>
                                        <p:tav tm="0">
                                          <p:val>
                                            <p:fltVal val="0"/>
                                          </p:val>
                                        </p:tav>
                                        <p:tav tm="100000">
                                          <p:val>
                                            <p:strVal val="#ppt_h"/>
                                          </p:val>
                                        </p:tav>
                                      </p:tavLst>
                                    </p:anim>
                                    <p:animEffect transition="in" filter="fade">
                                      <p:cBhvr>
                                        <p:cTn id="20" dur="500"/>
                                        <p:tgtEl>
                                          <p:spTgt spid="44035"/>
                                        </p:tgtEl>
                                      </p:cBhvr>
                                    </p:animEffect>
                                  </p:childTnLst>
                                </p:cTn>
                              </p:par>
                              <p:par>
                                <p:cTn id="21" presetID="31" presetClass="entr" presetSubtype="0" fill="hold" grpId="0" nodeType="withEffect">
                                  <p:stCondLst>
                                    <p:cond delay="0"/>
                                  </p:stCondLst>
                                  <p:iterate type="lt">
                                    <p:tmPct val="5000"/>
                                  </p:iterate>
                                  <p:childTnLst>
                                    <p:set>
                                      <p:cBhvr>
                                        <p:cTn id="22" dur="1" fill="hold">
                                          <p:stCondLst>
                                            <p:cond delay="0"/>
                                          </p:stCondLst>
                                        </p:cTn>
                                        <p:tgtEl>
                                          <p:spTgt spid="44082"/>
                                        </p:tgtEl>
                                        <p:attrNameLst>
                                          <p:attrName>style.visibility</p:attrName>
                                        </p:attrNameLst>
                                      </p:cBhvr>
                                      <p:to>
                                        <p:strVal val="visible"/>
                                      </p:to>
                                    </p:set>
                                    <p:anim calcmode="lin" valueType="num">
                                      <p:cBhvr>
                                        <p:cTn id="23" dur="1000" fill="hold"/>
                                        <p:tgtEl>
                                          <p:spTgt spid="44082"/>
                                        </p:tgtEl>
                                        <p:attrNameLst>
                                          <p:attrName>ppt_w</p:attrName>
                                        </p:attrNameLst>
                                      </p:cBhvr>
                                      <p:tavLst>
                                        <p:tav tm="0">
                                          <p:val>
                                            <p:fltVal val="0"/>
                                          </p:val>
                                        </p:tav>
                                        <p:tav tm="100000">
                                          <p:val>
                                            <p:strVal val="#ppt_w"/>
                                          </p:val>
                                        </p:tav>
                                      </p:tavLst>
                                    </p:anim>
                                    <p:anim calcmode="lin" valueType="num">
                                      <p:cBhvr>
                                        <p:cTn id="24" dur="1000" fill="hold"/>
                                        <p:tgtEl>
                                          <p:spTgt spid="44082"/>
                                        </p:tgtEl>
                                        <p:attrNameLst>
                                          <p:attrName>ppt_h</p:attrName>
                                        </p:attrNameLst>
                                      </p:cBhvr>
                                      <p:tavLst>
                                        <p:tav tm="0">
                                          <p:val>
                                            <p:fltVal val="0"/>
                                          </p:val>
                                        </p:tav>
                                        <p:tav tm="100000">
                                          <p:val>
                                            <p:strVal val="#ppt_h"/>
                                          </p:val>
                                        </p:tav>
                                      </p:tavLst>
                                    </p:anim>
                                    <p:anim calcmode="lin" valueType="num">
                                      <p:cBhvr>
                                        <p:cTn id="25" dur="1000" fill="hold"/>
                                        <p:tgtEl>
                                          <p:spTgt spid="44082"/>
                                        </p:tgtEl>
                                        <p:attrNameLst>
                                          <p:attrName>style.rotation</p:attrName>
                                        </p:attrNameLst>
                                      </p:cBhvr>
                                      <p:tavLst>
                                        <p:tav tm="0">
                                          <p:val>
                                            <p:fltVal val="90"/>
                                          </p:val>
                                        </p:tav>
                                        <p:tav tm="100000">
                                          <p:val>
                                            <p:fltVal val="0"/>
                                          </p:val>
                                        </p:tav>
                                      </p:tavLst>
                                    </p:anim>
                                    <p:animEffect transition="in" filter="fade">
                                      <p:cBhvr>
                                        <p:cTn id="26" dur="1000"/>
                                        <p:tgtEl>
                                          <p:spTgt spid="44082"/>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par>
                          <p:cTn id="27" fill="hold" nodeType="withGroup">
                            <p:stCondLst>
                              <p:cond delay="3500"/>
                            </p:stCondLst>
                            <p:childTnLst>
                              <p:par>
                                <p:cTn id="28" presetID="22" presetClass="entr" presetSubtype="1" fill="hold" grpId="0" nodeType="afterEffect">
                                  <p:stCondLst>
                                    <p:cond delay="0"/>
                                  </p:stCondLst>
                                  <p:childTnLst>
                                    <p:set>
                                      <p:cBhvr>
                                        <p:cTn id="29" dur="1" fill="hold">
                                          <p:stCondLst>
                                            <p:cond delay="0"/>
                                          </p:stCondLst>
                                        </p:cTn>
                                        <p:tgtEl>
                                          <p:spTgt spid="44047"/>
                                        </p:tgtEl>
                                        <p:attrNameLst>
                                          <p:attrName>style.visibility</p:attrName>
                                        </p:attrNameLst>
                                      </p:cBhvr>
                                      <p:to>
                                        <p:strVal val="visible"/>
                                      </p:to>
                                    </p:set>
                                    <p:animEffect transition="in" filter="wipe(up)">
                                      <p:cBhvr>
                                        <p:cTn id="30" dur="500"/>
                                        <p:tgtEl>
                                          <p:spTgt spid="44047"/>
                                        </p:tgtEl>
                                      </p:cBhvr>
                                    </p:animEffect>
                                  </p:childTnLst>
                                </p:cTn>
                              </p:par>
                            </p:childTnLst>
                          </p:cTn>
                        </p:par>
                        <p:par>
                          <p:cTn id="31" fill="hold" nodeType="afterGroup">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44045"/>
                                        </p:tgtEl>
                                        <p:attrNameLst>
                                          <p:attrName>style.visibility</p:attrName>
                                        </p:attrNameLst>
                                      </p:cBhvr>
                                      <p:to>
                                        <p:strVal val="visible"/>
                                      </p:to>
                                    </p:set>
                                    <p:animEffect transition="in" filter="wipe(left)">
                                      <p:cBhvr>
                                        <p:cTn id="34" dur="2000"/>
                                        <p:tgtEl>
                                          <p:spTgt spid="44045"/>
                                        </p:tgtEl>
                                      </p:cBhvr>
                                    </p:animEffect>
                                  </p:childTnLst>
                                </p:cTn>
                              </p:par>
                            </p:childTnLst>
                          </p:cTn>
                        </p:par>
                        <p:par>
                          <p:cTn id="35" fill="hold" nodeType="afterGroup">
                            <p:stCondLst>
                              <p:cond delay="6000"/>
                            </p:stCondLst>
                            <p:childTnLst>
                              <p:par>
                                <p:cTn id="36" presetID="22" presetClass="entr" presetSubtype="1" fill="hold" grpId="0" nodeType="afterEffect">
                                  <p:stCondLst>
                                    <p:cond delay="0"/>
                                  </p:stCondLst>
                                  <p:childTnLst>
                                    <p:set>
                                      <p:cBhvr>
                                        <p:cTn id="37" dur="1" fill="hold">
                                          <p:stCondLst>
                                            <p:cond delay="0"/>
                                          </p:stCondLst>
                                        </p:cTn>
                                        <p:tgtEl>
                                          <p:spTgt spid="44049"/>
                                        </p:tgtEl>
                                        <p:attrNameLst>
                                          <p:attrName>style.visibility</p:attrName>
                                        </p:attrNameLst>
                                      </p:cBhvr>
                                      <p:to>
                                        <p:strVal val="visible"/>
                                      </p:to>
                                    </p:set>
                                    <p:animEffect transition="in" filter="wipe(up)">
                                      <p:cBhvr>
                                        <p:cTn id="38" dur="500"/>
                                        <p:tgtEl>
                                          <p:spTgt spid="4404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4112"/>
                                        </p:tgtEl>
                                        <p:attrNameLst>
                                          <p:attrName>style.visibility</p:attrName>
                                        </p:attrNameLst>
                                      </p:cBhvr>
                                      <p:to>
                                        <p:strVal val="visible"/>
                                      </p:to>
                                    </p:set>
                                    <p:animEffect transition="in" filter="wipe(down)">
                                      <p:cBhvr>
                                        <p:cTn id="41" dur="500"/>
                                        <p:tgtEl>
                                          <p:spTgt spid="44112"/>
                                        </p:tgtEl>
                                      </p:cBhvr>
                                    </p:animEffect>
                                  </p:childTnLst>
                                </p:cTn>
                              </p:par>
                            </p:childTnLst>
                          </p:cTn>
                        </p:par>
                        <p:par>
                          <p:cTn id="42" fill="hold" nodeType="withGroup">
                            <p:stCondLst>
                              <p:cond delay="6500"/>
                            </p:stCondLst>
                            <p:childTnLst>
                              <p:par>
                                <p:cTn id="43" presetID="22" presetClass="entr" presetSubtype="8" fill="hold" grpId="0" nodeType="afterEffect">
                                  <p:stCondLst>
                                    <p:cond delay="0"/>
                                  </p:stCondLst>
                                  <p:childTnLst>
                                    <p:set>
                                      <p:cBhvr>
                                        <p:cTn id="44" dur="1" fill="hold">
                                          <p:stCondLst>
                                            <p:cond delay="0"/>
                                          </p:stCondLst>
                                        </p:cTn>
                                        <p:tgtEl>
                                          <p:spTgt spid="44083"/>
                                        </p:tgtEl>
                                        <p:attrNameLst>
                                          <p:attrName>style.visibility</p:attrName>
                                        </p:attrNameLst>
                                      </p:cBhvr>
                                      <p:to>
                                        <p:strVal val="visible"/>
                                      </p:to>
                                    </p:set>
                                    <p:animEffect transition="in" filter="wipe(left)">
                                      <p:cBhvr>
                                        <p:cTn id="45" dur="2000"/>
                                        <p:tgtEl>
                                          <p:spTgt spid="4408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4048"/>
                                        </p:tgtEl>
                                        <p:attrNameLst>
                                          <p:attrName>style.visibility</p:attrName>
                                        </p:attrNameLst>
                                      </p:cBhvr>
                                      <p:to>
                                        <p:strVal val="visible"/>
                                      </p:to>
                                    </p:set>
                                    <p:animEffect transition="in" filter="wipe(left)">
                                      <p:cBhvr>
                                        <p:cTn id="48" dur="2000"/>
                                        <p:tgtEl>
                                          <p:spTgt spid="44048"/>
                                        </p:tgtEl>
                                      </p:cBhvr>
                                    </p:animEffect>
                                  </p:childTnLst>
                                </p:cTn>
                              </p:par>
                            </p:childTnLst>
                          </p:cTn>
                        </p:par>
                        <p:par>
                          <p:cTn id="49" fill="hold" nodeType="afterGroup">
                            <p:stCondLst>
                              <p:cond delay="8500"/>
                            </p:stCondLst>
                            <p:childTnLst>
                              <p:par>
                                <p:cTn id="50" presetID="53" presetClass="entr" presetSubtype="0" fill="hold" grpId="0" nodeType="afterEffect">
                                  <p:stCondLst>
                                    <p:cond delay="0"/>
                                  </p:stCondLst>
                                  <p:childTnLst>
                                    <p:set>
                                      <p:cBhvr>
                                        <p:cTn id="51" dur="1" fill="hold">
                                          <p:stCondLst>
                                            <p:cond delay="0"/>
                                          </p:stCondLst>
                                        </p:cTn>
                                        <p:tgtEl>
                                          <p:spTgt spid="44043"/>
                                        </p:tgtEl>
                                        <p:attrNameLst>
                                          <p:attrName>style.visibility</p:attrName>
                                        </p:attrNameLst>
                                      </p:cBhvr>
                                      <p:to>
                                        <p:strVal val="visible"/>
                                      </p:to>
                                    </p:set>
                                    <p:anim calcmode="lin" valueType="num">
                                      <p:cBhvr>
                                        <p:cTn id="52" dur="500" fill="hold"/>
                                        <p:tgtEl>
                                          <p:spTgt spid="44043"/>
                                        </p:tgtEl>
                                        <p:attrNameLst>
                                          <p:attrName>ppt_w</p:attrName>
                                        </p:attrNameLst>
                                      </p:cBhvr>
                                      <p:tavLst>
                                        <p:tav tm="0">
                                          <p:val>
                                            <p:fltVal val="0"/>
                                          </p:val>
                                        </p:tav>
                                        <p:tav tm="100000">
                                          <p:val>
                                            <p:strVal val="#ppt_w"/>
                                          </p:val>
                                        </p:tav>
                                      </p:tavLst>
                                    </p:anim>
                                    <p:anim calcmode="lin" valueType="num">
                                      <p:cBhvr>
                                        <p:cTn id="53" dur="500" fill="hold"/>
                                        <p:tgtEl>
                                          <p:spTgt spid="44043"/>
                                        </p:tgtEl>
                                        <p:attrNameLst>
                                          <p:attrName>ppt_h</p:attrName>
                                        </p:attrNameLst>
                                      </p:cBhvr>
                                      <p:tavLst>
                                        <p:tav tm="0">
                                          <p:val>
                                            <p:fltVal val="0"/>
                                          </p:val>
                                        </p:tav>
                                        <p:tav tm="100000">
                                          <p:val>
                                            <p:strVal val="#ppt_h"/>
                                          </p:val>
                                        </p:tav>
                                      </p:tavLst>
                                    </p:anim>
                                    <p:animEffect transition="in" filter="fade">
                                      <p:cBhvr>
                                        <p:cTn id="54" dur="500"/>
                                        <p:tgtEl>
                                          <p:spTgt spid="44043"/>
                                        </p:tgtEl>
                                      </p:cBhvr>
                                    </p:animEffect>
                                  </p:childTnLst>
                                </p:cTn>
                              </p:par>
                              <p:par>
                                <p:cTn id="55" presetID="31" presetClass="entr" presetSubtype="0" fill="hold" grpId="0" nodeType="withEffect">
                                  <p:stCondLst>
                                    <p:cond delay="0"/>
                                  </p:stCondLst>
                                  <p:iterate type="lt">
                                    <p:tmPct val="5000"/>
                                  </p:iterate>
                                  <p:childTnLst>
                                    <p:set>
                                      <p:cBhvr>
                                        <p:cTn id="56" dur="1" fill="hold">
                                          <p:stCondLst>
                                            <p:cond delay="0"/>
                                          </p:stCondLst>
                                        </p:cTn>
                                        <p:tgtEl>
                                          <p:spTgt spid="44084"/>
                                        </p:tgtEl>
                                        <p:attrNameLst>
                                          <p:attrName>style.visibility</p:attrName>
                                        </p:attrNameLst>
                                      </p:cBhvr>
                                      <p:to>
                                        <p:strVal val="visible"/>
                                      </p:to>
                                    </p:set>
                                    <p:anim calcmode="lin" valueType="num">
                                      <p:cBhvr>
                                        <p:cTn id="57" dur="1000" fill="hold"/>
                                        <p:tgtEl>
                                          <p:spTgt spid="44084"/>
                                        </p:tgtEl>
                                        <p:attrNameLst>
                                          <p:attrName>ppt_w</p:attrName>
                                        </p:attrNameLst>
                                      </p:cBhvr>
                                      <p:tavLst>
                                        <p:tav tm="0">
                                          <p:val>
                                            <p:fltVal val="0"/>
                                          </p:val>
                                        </p:tav>
                                        <p:tav tm="100000">
                                          <p:val>
                                            <p:strVal val="#ppt_w"/>
                                          </p:val>
                                        </p:tav>
                                      </p:tavLst>
                                    </p:anim>
                                    <p:anim calcmode="lin" valueType="num">
                                      <p:cBhvr>
                                        <p:cTn id="58" dur="1000" fill="hold"/>
                                        <p:tgtEl>
                                          <p:spTgt spid="44084"/>
                                        </p:tgtEl>
                                        <p:attrNameLst>
                                          <p:attrName>ppt_h</p:attrName>
                                        </p:attrNameLst>
                                      </p:cBhvr>
                                      <p:tavLst>
                                        <p:tav tm="0">
                                          <p:val>
                                            <p:fltVal val="0"/>
                                          </p:val>
                                        </p:tav>
                                        <p:tav tm="100000">
                                          <p:val>
                                            <p:strVal val="#ppt_h"/>
                                          </p:val>
                                        </p:tav>
                                      </p:tavLst>
                                    </p:anim>
                                    <p:anim calcmode="lin" valueType="num">
                                      <p:cBhvr>
                                        <p:cTn id="59" dur="1000" fill="hold"/>
                                        <p:tgtEl>
                                          <p:spTgt spid="44084"/>
                                        </p:tgtEl>
                                        <p:attrNameLst>
                                          <p:attrName>style.rotation</p:attrName>
                                        </p:attrNameLst>
                                      </p:cBhvr>
                                      <p:tavLst>
                                        <p:tav tm="0">
                                          <p:val>
                                            <p:fltVal val="90"/>
                                          </p:val>
                                        </p:tav>
                                        <p:tav tm="100000">
                                          <p:val>
                                            <p:fltVal val="0"/>
                                          </p:val>
                                        </p:tav>
                                      </p:tavLst>
                                    </p:anim>
                                    <p:animEffect transition="in" filter="fade">
                                      <p:cBhvr>
                                        <p:cTn id="60" dur="1000"/>
                                        <p:tgtEl>
                                          <p:spTgt spid="44084"/>
                                        </p:tgtEl>
                                      </p:cBhvr>
                                    </p:animEffect>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par>
                          <p:cTn id="61" fill="hold">
                            <p:stCondLst>
                              <p:cond delay="11500"/>
                            </p:stCondLst>
                            <p:childTnLst>
                              <p:par>
                                <p:cTn id="62" presetID="22" presetClass="entr" presetSubtype="1" fill="hold" grpId="0" nodeType="afterEffect">
                                  <p:stCondLst>
                                    <p:cond delay="0"/>
                                  </p:stCondLst>
                                  <p:childTnLst>
                                    <p:set>
                                      <p:cBhvr>
                                        <p:cTn id="63" dur="1" fill="hold">
                                          <p:stCondLst>
                                            <p:cond delay="0"/>
                                          </p:stCondLst>
                                        </p:cTn>
                                        <p:tgtEl>
                                          <p:spTgt spid="44050"/>
                                        </p:tgtEl>
                                        <p:attrNameLst>
                                          <p:attrName>style.visibility</p:attrName>
                                        </p:attrNameLst>
                                      </p:cBhvr>
                                      <p:to>
                                        <p:strVal val="visible"/>
                                      </p:to>
                                    </p:set>
                                    <p:animEffect transition="in" filter="wipe(up)">
                                      <p:cBhvr>
                                        <p:cTn id="64" dur="500"/>
                                        <p:tgtEl>
                                          <p:spTgt spid="44050"/>
                                        </p:tgtEl>
                                      </p:cBhvr>
                                    </p:animEffect>
                                  </p:childTnLst>
                                </p:cTn>
                              </p:par>
                            </p:childTnLst>
                          </p:cTn>
                        </p:par>
                        <p:par>
                          <p:cTn id="65" fill="hold" nodeType="afterGroup">
                            <p:stCondLst>
                              <p:cond delay="12000"/>
                            </p:stCondLst>
                            <p:childTnLst>
                              <p:par>
                                <p:cTn id="66" presetID="22" presetClass="entr" presetSubtype="8" fill="hold" grpId="0" nodeType="afterEffect">
                                  <p:stCondLst>
                                    <p:cond delay="0"/>
                                  </p:stCondLst>
                                  <p:childTnLst>
                                    <p:set>
                                      <p:cBhvr>
                                        <p:cTn id="67" dur="1" fill="hold">
                                          <p:stCondLst>
                                            <p:cond delay="0"/>
                                          </p:stCondLst>
                                        </p:cTn>
                                        <p:tgtEl>
                                          <p:spTgt spid="44085"/>
                                        </p:tgtEl>
                                        <p:attrNameLst>
                                          <p:attrName>style.visibility</p:attrName>
                                        </p:attrNameLst>
                                      </p:cBhvr>
                                      <p:to>
                                        <p:strVal val="visible"/>
                                      </p:to>
                                    </p:set>
                                    <p:animEffect transition="in" filter="wipe(left)">
                                      <p:cBhvr>
                                        <p:cTn id="68" dur="2000"/>
                                        <p:tgtEl>
                                          <p:spTgt spid="4408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4114"/>
                                        </p:tgtEl>
                                        <p:attrNameLst>
                                          <p:attrName>style.visibility</p:attrName>
                                        </p:attrNameLst>
                                      </p:cBhvr>
                                      <p:to>
                                        <p:strVal val="visible"/>
                                      </p:to>
                                    </p:set>
                                    <p:animEffect transition="in" filter="wipe(left)">
                                      <p:cBhvr>
                                        <p:cTn id="71" dur="2000"/>
                                        <p:tgtEl>
                                          <p:spTgt spid="44114"/>
                                        </p:tgtEl>
                                      </p:cBhvr>
                                    </p:animEffect>
                                  </p:childTnLst>
                                </p:cTn>
                              </p:par>
                            </p:childTnLst>
                          </p:cTn>
                        </p:par>
                        <p:par>
                          <p:cTn id="72" fill="hold" nodeType="afterGroup">
                            <p:stCondLst>
                              <p:cond delay="14000"/>
                            </p:stCondLst>
                            <p:childTnLst>
                              <p:par>
                                <p:cTn id="73" presetID="22" presetClass="entr" presetSubtype="1" fill="hold" grpId="0" nodeType="afterEffect">
                                  <p:stCondLst>
                                    <p:cond delay="0"/>
                                  </p:stCondLst>
                                  <p:childTnLst>
                                    <p:set>
                                      <p:cBhvr>
                                        <p:cTn id="74" dur="1" fill="hold">
                                          <p:stCondLst>
                                            <p:cond delay="0"/>
                                          </p:stCondLst>
                                        </p:cTn>
                                        <p:tgtEl>
                                          <p:spTgt spid="44086"/>
                                        </p:tgtEl>
                                        <p:attrNameLst>
                                          <p:attrName>style.visibility</p:attrName>
                                        </p:attrNameLst>
                                      </p:cBhvr>
                                      <p:to>
                                        <p:strVal val="visible"/>
                                      </p:to>
                                    </p:set>
                                    <p:animEffect transition="in" filter="wipe(up)">
                                      <p:cBhvr>
                                        <p:cTn id="75" dur="500"/>
                                        <p:tgtEl>
                                          <p:spTgt spid="44086"/>
                                        </p:tgtEl>
                                      </p:cBhvr>
                                    </p:animEffect>
                                  </p:childTnLst>
                                </p:cTn>
                              </p:par>
                            </p:childTnLst>
                          </p:cTn>
                        </p:par>
                        <p:par>
                          <p:cTn id="76" fill="hold" nodeType="afterGroup">
                            <p:stCondLst>
                              <p:cond delay="14500"/>
                            </p:stCondLst>
                            <p:childTnLst>
                              <p:par>
                                <p:cTn id="77" presetID="22" presetClass="entr" presetSubtype="8" fill="hold" grpId="0" nodeType="afterEffect">
                                  <p:stCondLst>
                                    <p:cond delay="0"/>
                                  </p:stCondLst>
                                  <p:childTnLst>
                                    <p:set>
                                      <p:cBhvr>
                                        <p:cTn id="78" dur="1" fill="hold">
                                          <p:stCondLst>
                                            <p:cond delay="0"/>
                                          </p:stCondLst>
                                        </p:cTn>
                                        <p:tgtEl>
                                          <p:spTgt spid="44087"/>
                                        </p:tgtEl>
                                        <p:attrNameLst>
                                          <p:attrName>style.visibility</p:attrName>
                                        </p:attrNameLst>
                                      </p:cBhvr>
                                      <p:to>
                                        <p:strVal val="visible"/>
                                      </p:to>
                                    </p:set>
                                    <p:animEffect transition="in" filter="wipe(left)">
                                      <p:cBhvr>
                                        <p:cTn id="79" dur="2000"/>
                                        <p:tgtEl>
                                          <p:spTgt spid="4408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4113"/>
                                        </p:tgtEl>
                                        <p:attrNameLst>
                                          <p:attrName>style.visibility</p:attrName>
                                        </p:attrNameLst>
                                      </p:cBhvr>
                                      <p:to>
                                        <p:strVal val="visible"/>
                                      </p:to>
                                    </p:set>
                                    <p:animEffect transition="in" filter="wipe(left)">
                                      <p:cBhvr>
                                        <p:cTn id="82" dur="2000"/>
                                        <p:tgtEl>
                                          <p:spTgt spid="44113"/>
                                        </p:tgtEl>
                                      </p:cBhvr>
                                    </p:animEffect>
                                  </p:childTnLst>
                                </p:cTn>
                              </p:par>
                              <p:par>
                                <p:cTn id="83" presetID="22" presetClass="entr" presetSubtype="8" fill="hold" nodeType="withEffect">
                                  <p:stCondLst>
                                    <p:cond delay="0"/>
                                  </p:stCondLst>
                                  <p:childTnLst>
                                    <p:set>
                                      <p:cBhvr>
                                        <p:cTn id="84" dur="1" fill="hold">
                                          <p:stCondLst>
                                            <p:cond delay="0"/>
                                          </p:stCondLst>
                                        </p:cTn>
                                        <p:tgtEl>
                                          <p:spTgt spid="44097"/>
                                        </p:tgtEl>
                                        <p:attrNameLst>
                                          <p:attrName>style.visibility</p:attrName>
                                        </p:attrNameLst>
                                      </p:cBhvr>
                                      <p:to>
                                        <p:strVal val="visible"/>
                                      </p:to>
                                    </p:set>
                                    <p:animEffect transition="in" filter="wipe(left)">
                                      <p:cBhvr>
                                        <p:cTn id="85" dur="2000"/>
                                        <p:tgtEl>
                                          <p:spTgt spid="44097"/>
                                        </p:tgtEl>
                                      </p:cBhvr>
                                    </p:animEffect>
                                  </p:childTnLst>
                                </p:cTn>
                              </p:par>
                            </p:childTnLst>
                          </p:cTn>
                        </p:par>
                        <p:par>
                          <p:cTn id="86" fill="hold" nodeType="afterGroup">
                            <p:stCondLst>
                              <p:cond delay="16500"/>
                            </p:stCondLst>
                            <p:childTnLst>
                              <p:par>
                                <p:cTn id="87" presetID="53" presetClass="entr" presetSubtype="0" fill="hold" grpId="0" nodeType="afterEffect">
                                  <p:stCondLst>
                                    <p:cond delay="0"/>
                                  </p:stCondLst>
                                  <p:childTnLst>
                                    <p:set>
                                      <p:cBhvr>
                                        <p:cTn id="88" dur="1" fill="hold">
                                          <p:stCondLst>
                                            <p:cond delay="0"/>
                                          </p:stCondLst>
                                        </p:cTn>
                                        <p:tgtEl>
                                          <p:spTgt spid="44089"/>
                                        </p:tgtEl>
                                        <p:attrNameLst>
                                          <p:attrName>style.visibility</p:attrName>
                                        </p:attrNameLst>
                                      </p:cBhvr>
                                      <p:to>
                                        <p:strVal val="visible"/>
                                      </p:to>
                                    </p:set>
                                    <p:anim calcmode="lin" valueType="num">
                                      <p:cBhvr>
                                        <p:cTn id="89" dur="500" fill="hold"/>
                                        <p:tgtEl>
                                          <p:spTgt spid="44089"/>
                                        </p:tgtEl>
                                        <p:attrNameLst>
                                          <p:attrName>ppt_w</p:attrName>
                                        </p:attrNameLst>
                                      </p:cBhvr>
                                      <p:tavLst>
                                        <p:tav tm="0">
                                          <p:val>
                                            <p:fltVal val="0"/>
                                          </p:val>
                                        </p:tav>
                                        <p:tav tm="100000">
                                          <p:val>
                                            <p:strVal val="#ppt_w"/>
                                          </p:val>
                                        </p:tav>
                                      </p:tavLst>
                                    </p:anim>
                                    <p:anim calcmode="lin" valueType="num">
                                      <p:cBhvr>
                                        <p:cTn id="90" dur="500" fill="hold"/>
                                        <p:tgtEl>
                                          <p:spTgt spid="44089"/>
                                        </p:tgtEl>
                                        <p:attrNameLst>
                                          <p:attrName>ppt_h</p:attrName>
                                        </p:attrNameLst>
                                      </p:cBhvr>
                                      <p:tavLst>
                                        <p:tav tm="0">
                                          <p:val>
                                            <p:fltVal val="0"/>
                                          </p:val>
                                        </p:tav>
                                        <p:tav tm="100000">
                                          <p:val>
                                            <p:strVal val="#ppt_h"/>
                                          </p:val>
                                        </p:tav>
                                      </p:tavLst>
                                    </p:anim>
                                    <p:animEffect transition="in" filter="fade">
                                      <p:cBhvr>
                                        <p:cTn id="91" dur="500"/>
                                        <p:tgtEl>
                                          <p:spTgt spid="44089"/>
                                        </p:tgtEl>
                                      </p:cBhvr>
                                    </p:animEffect>
                                  </p:childTnLst>
                                </p:cTn>
                              </p:par>
                              <p:par>
                                <p:cTn id="92" presetID="31" presetClass="entr" presetSubtype="0" fill="hold" grpId="0" nodeType="withEffect">
                                  <p:stCondLst>
                                    <p:cond delay="0"/>
                                  </p:stCondLst>
                                  <p:iterate type="lt">
                                    <p:tmPct val="5000"/>
                                  </p:iterate>
                                  <p:childTnLst>
                                    <p:set>
                                      <p:cBhvr>
                                        <p:cTn id="93" dur="1" fill="hold">
                                          <p:stCondLst>
                                            <p:cond delay="0"/>
                                          </p:stCondLst>
                                        </p:cTn>
                                        <p:tgtEl>
                                          <p:spTgt spid="44090"/>
                                        </p:tgtEl>
                                        <p:attrNameLst>
                                          <p:attrName>style.visibility</p:attrName>
                                        </p:attrNameLst>
                                      </p:cBhvr>
                                      <p:to>
                                        <p:strVal val="visible"/>
                                      </p:to>
                                    </p:set>
                                    <p:anim calcmode="lin" valueType="num">
                                      <p:cBhvr>
                                        <p:cTn id="94" dur="1000" fill="hold"/>
                                        <p:tgtEl>
                                          <p:spTgt spid="44090"/>
                                        </p:tgtEl>
                                        <p:attrNameLst>
                                          <p:attrName>ppt_w</p:attrName>
                                        </p:attrNameLst>
                                      </p:cBhvr>
                                      <p:tavLst>
                                        <p:tav tm="0">
                                          <p:val>
                                            <p:fltVal val="0"/>
                                          </p:val>
                                        </p:tav>
                                        <p:tav tm="100000">
                                          <p:val>
                                            <p:strVal val="#ppt_w"/>
                                          </p:val>
                                        </p:tav>
                                      </p:tavLst>
                                    </p:anim>
                                    <p:anim calcmode="lin" valueType="num">
                                      <p:cBhvr>
                                        <p:cTn id="95" dur="1000" fill="hold"/>
                                        <p:tgtEl>
                                          <p:spTgt spid="44090"/>
                                        </p:tgtEl>
                                        <p:attrNameLst>
                                          <p:attrName>ppt_h</p:attrName>
                                        </p:attrNameLst>
                                      </p:cBhvr>
                                      <p:tavLst>
                                        <p:tav tm="0">
                                          <p:val>
                                            <p:fltVal val="0"/>
                                          </p:val>
                                        </p:tav>
                                        <p:tav tm="100000">
                                          <p:val>
                                            <p:strVal val="#ppt_h"/>
                                          </p:val>
                                        </p:tav>
                                      </p:tavLst>
                                    </p:anim>
                                    <p:anim calcmode="lin" valueType="num">
                                      <p:cBhvr>
                                        <p:cTn id="96" dur="1000" fill="hold"/>
                                        <p:tgtEl>
                                          <p:spTgt spid="44090"/>
                                        </p:tgtEl>
                                        <p:attrNameLst>
                                          <p:attrName>style.rotation</p:attrName>
                                        </p:attrNameLst>
                                      </p:cBhvr>
                                      <p:tavLst>
                                        <p:tav tm="0">
                                          <p:val>
                                            <p:fltVal val="90"/>
                                          </p:val>
                                        </p:tav>
                                        <p:tav tm="100000">
                                          <p:val>
                                            <p:fltVal val="0"/>
                                          </p:val>
                                        </p:tav>
                                      </p:tavLst>
                                    </p:anim>
                                    <p:animEffect transition="in" filter="fade">
                                      <p:cBhvr>
                                        <p:cTn id="97" dur="1000"/>
                                        <p:tgtEl>
                                          <p:spTgt spid="44090"/>
                                        </p:tgtEl>
                                      </p:cBhvr>
                                    </p:animEffect>
                                  </p:childTnLst>
                                  <p:subTnLst>
                                    <p:audio>
                                      <p:cMediaNode>
                                        <p:cTn display="0" masterRel="sameClick">
                                          <p:stCondLst>
                                            <p:cond evt="begin" delay="0">
                                              <p:tn val="92"/>
                                            </p:cond>
                                          </p:stCondLst>
                                          <p:endCondLst>
                                            <p:cond evt="onStopAudio" delay="0">
                                              <p:tgtEl>
                                                <p:sldTgt/>
                                              </p:tgtEl>
                                            </p:cond>
                                          </p:endCondLst>
                                        </p:cTn>
                                        <p:tgtEl>
                                          <p:sndTgt r:embed="rId3" name="type.wav"/>
                                        </p:tgtEl>
                                      </p:cMediaNode>
                                    </p:audio>
                                  </p:subTnLst>
                                </p:cTn>
                              </p:par>
                            </p:childTnLst>
                          </p:cTn>
                        </p:par>
                        <p:par>
                          <p:cTn id="98" fill="hold" nodeType="withGroup">
                            <p:stCondLst>
                              <p:cond delay="17500"/>
                            </p:stCondLst>
                            <p:childTnLst>
                              <p:par>
                                <p:cTn id="99" presetID="22" presetClass="entr" presetSubtype="4" fill="hold" grpId="0" nodeType="afterEffect">
                                  <p:stCondLst>
                                    <p:cond delay="0"/>
                                  </p:stCondLst>
                                  <p:childTnLst>
                                    <p:set>
                                      <p:cBhvr>
                                        <p:cTn id="100" dur="1" fill="hold">
                                          <p:stCondLst>
                                            <p:cond delay="0"/>
                                          </p:stCondLst>
                                        </p:cTn>
                                        <p:tgtEl>
                                          <p:spTgt spid="44088"/>
                                        </p:tgtEl>
                                        <p:attrNameLst>
                                          <p:attrName>style.visibility</p:attrName>
                                        </p:attrNameLst>
                                      </p:cBhvr>
                                      <p:to>
                                        <p:strVal val="visible"/>
                                      </p:to>
                                    </p:set>
                                    <p:animEffect transition="in" filter="wipe(down)">
                                      <p:cBhvr>
                                        <p:cTn id="101" dur="500"/>
                                        <p:tgtEl>
                                          <p:spTgt spid="44088"/>
                                        </p:tgtEl>
                                      </p:cBhvr>
                                    </p:animEffect>
                                  </p:childTnLst>
                                </p:cTn>
                              </p:par>
                            </p:childTnLst>
                          </p:cTn>
                        </p:par>
                        <p:par>
                          <p:cTn id="102" fill="hold" nodeType="afterGroup">
                            <p:stCondLst>
                              <p:cond delay="18000"/>
                            </p:stCondLst>
                            <p:childTnLst>
                              <p:par>
                                <p:cTn id="103" presetID="22" presetClass="entr" presetSubtype="8" fill="hold" grpId="0" nodeType="afterEffect">
                                  <p:stCondLst>
                                    <p:cond delay="0"/>
                                  </p:stCondLst>
                                  <p:childTnLst>
                                    <p:set>
                                      <p:cBhvr>
                                        <p:cTn id="104" dur="1" fill="hold">
                                          <p:stCondLst>
                                            <p:cond delay="0"/>
                                          </p:stCondLst>
                                        </p:cTn>
                                        <p:tgtEl>
                                          <p:spTgt spid="44051"/>
                                        </p:tgtEl>
                                        <p:attrNameLst>
                                          <p:attrName>style.visibility</p:attrName>
                                        </p:attrNameLst>
                                      </p:cBhvr>
                                      <p:to>
                                        <p:strVal val="visible"/>
                                      </p:to>
                                    </p:set>
                                    <p:animEffect transition="in" filter="wipe(left)">
                                      <p:cBhvr>
                                        <p:cTn id="105" dur="2000"/>
                                        <p:tgtEl>
                                          <p:spTgt spid="44051"/>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44116"/>
                                        </p:tgtEl>
                                        <p:attrNameLst>
                                          <p:attrName>style.visibility</p:attrName>
                                        </p:attrNameLst>
                                      </p:cBhvr>
                                      <p:to>
                                        <p:strVal val="visible"/>
                                      </p:to>
                                    </p:set>
                                    <p:animEffect transition="in" filter="wipe(left)">
                                      <p:cBhvr>
                                        <p:cTn id="108" dur="2000"/>
                                        <p:tgtEl>
                                          <p:spTgt spid="44116"/>
                                        </p:tgtEl>
                                      </p:cBhvr>
                                    </p:animEffect>
                                  </p:childTnLst>
                                </p:cTn>
                              </p:par>
                            </p:childTnLst>
                          </p:cTn>
                        </p:par>
                        <p:par>
                          <p:cTn id="109" fill="hold" nodeType="afterGroup">
                            <p:stCondLst>
                              <p:cond delay="20000"/>
                            </p:stCondLst>
                            <p:childTnLst>
                              <p:par>
                                <p:cTn id="110" presetID="22" presetClass="entr" presetSubtype="4" fill="hold" grpId="0" nodeType="afterEffect">
                                  <p:stCondLst>
                                    <p:cond delay="0"/>
                                  </p:stCondLst>
                                  <p:childTnLst>
                                    <p:set>
                                      <p:cBhvr>
                                        <p:cTn id="111" dur="1" fill="hold">
                                          <p:stCondLst>
                                            <p:cond delay="0"/>
                                          </p:stCondLst>
                                        </p:cTn>
                                        <p:tgtEl>
                                          <p:spTgt spid="44052"/>
                                        </p:tgtEl>
                                        <p:attrNameLst>
                                          <p:attrName>style.visibility</p:attrName>
                                        </p:attrNameLst>
                                      </p:cBhvr>
                                      <p:to>
                                        <p:strVal val="visible"/>
                                      </p:to>
                                    </p:set>
                                    <p:animEffect transition="in" filter="wipe(down)">
                                      <p:cBhvr>
                                        <p:cTn id="112" dur="500"/>
                                        <p:tgtEl>
                                          <p:spTgt spid="44052"/>
                                        </p:tgtEl>
                                      </p:cBhvr>
                                    </p:animEffect>
                                  </p:childTnLst>
                                </p:cTn>
                              </p:par>
                            </p:childTnLst>
                          </p:cTn>
                        </p:par>
                        <p:par>
                          <p:cTn id="113" fill="hold" nodeType="afterGroup">
                            <p:stCondLst>
                              <p:cond delay="20500"/>
                            </p:stCondLst>
                            <p:childTnLst>
                              <p:par>
                                <p:cTn id="114" presetID="22" presetClass="entr" presetSubtype="8" fill="hold" grpId="0" nodeType="afterEffect">
                                  <p:stCondLst>
                                    <p:cond delay="0"/>
                                  </p:stCondLst>
                                  <p:childTnLst>
                                    <p:set>
                                      <p:cBhvr>
                                        <p:cTn id="115" dur="1" fill="hold">
                                          <p:stCondLst>
                                            <p:cond delay="0"/>
                                          </p:stCondLst>
                                        </p:cTn>
                                        <p:tgtEl>
                                          <p:spTgt spid="44053"/>
                                        </p:tgtEl>
                                        <p:attrNameLst>
                                          <p:attrName>style.visibility</p:attrName>
                                        </p:attrNameLst>
                                      </p:cBhvr>
                                      <p:to>
                                        <p:strVal val="visible"/>
                                      </p:to>
                                    </p:set>
                                    <p:animEffect transition="in" filter="wipe(left)">
                                      <p:cBhvr>
                                        <p:cTn id="116" dur="2000"/>
                                        <p:tgtEl>
                                          <p:spTgt spid="44053"/>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4115"/>
                                        </p:tgtEl>
                                        <p:attrNameLst>
                                          <p:attrName>style.visibility</p:attrName>
                                        </p:attrNameLst>
                                      </p:cBhvr>
                                      <p:to>
                                        <p:strVal val="visible"/>
                                      </p:to>
                                    </p:set>
                                    <p:animEffect transition="in" filter="wipe(left)">
                                      <p:cBhvr>
                                        <p:cTn id="119" dur="2000"/>
                                        <p:tgtEl>
                                          <p:spTgt spid="44115"/>
                                        </p:tgtEl>
                                      </p:cBhvr>
                                    </p:animEffect>
                                  </p:childTnLst>
                                </p:cTn>
                              </p:par>
                            </p:childTnLst>
                          </p:cTn>
                        </p:par>
                        <p:par>
                          <p:cTn id="120" fill="hold" nodeType="afterGroup">
                            <p:stCondLst>
                              <p:cond delay="22500"/>
                            </p:stCondLst>
                            <p:childTnLst>
                              <p:par>
                                <p:cTn id="121" presetID="53" presetClass="entr" presetSubtype="0" fill="hold" grpId="0" nodeType="afterEffect">
                                  <p:stCondLst>
                                    <p:cond delay="0"/>
                                  </p:stCondLst>
                                  <p:childTnLst>
                                    <p:set>
                                      <p:cBhvr>
                                        <p:cTn id="122" dur="1" fill="hold">
                                          <p:stCondLst>
                                            <p:cond delay="0"/>
                                          </p:stCondLst>
                                        </p:cTn>
                                        <p:tgtEl>
                                          <p:spTgt spid="44093"/>
                                        </p:tgtEl>
                                        <p:attrNameLst>
                                          <p:attrName>style.visibility</p:attrName>
                                        </p:attrNameLst>
                                      </p:cBhvr>
                                      <p:to>
                                        <p:strVal val="visible"/>
                                      </p:to>
                                    </p:set>
                                    <p:anim calcmode="lin" valueType="num">
                                      <p:cBhvr>
                                        <p:cTn id="123" dur="500" fill="hold"/>
                                        <p:tgtEl>
                                          <p:spTgt spid="44093"/>
                                        </p:tgtEl>
                                        <p:attrNameLst>
                                          <p:attrName>ppt_w</p:attrName>
                                        </p:attrNameLst>
                                      </p:cBhvr>
                                      <p:tavLst>
                                        <p:tav tm="0">
                                          <p:val>
                                            <p:fltVal val="0"/>
                                          </p:val>
                                        </p:tav>
                                        <p:tav tm="100000">
                                          <p:val>
                                            <p:strVal val="#ppt_w"/>
                                          </p:val>
                                        </p:tav>
                                      </p:tavLst>
                                    </p:anim>
                                    <p:anim calcmode="lin" valueType="num">
                                      <p:cBhvr>
                                        <p:cTn id="124" dur="500" fill="hold"/>
                                        <p:tgtEl>
                                          <p:spTgt spid="44093"/>
                                        </p:tgtEl>
                                        <p:attrNameLst>
                                          <p:attrName>ppt_h</p:attrName>
                                        </p:attrNameLst>
                                      </p:cBhvr>
                                      <p:tavLst>
                                        <p:tav tm="0">
                                          <p:val>
                                            <p:fltVal val="0"/>
                                          </p:val>
                                        </p:tav>
                                        <p:tav tm="100000">
                                          <p:val>
                                            <p:strVal val="#ppt_h"/>
                                          </p:val>
                                        </p:tav>
                                      </p:tavLst>
                                    </p:anim>
                                    <p:animEffect transition="in" filter="fade">
                                      <p:cBhvr>
                                        <p:cTn id="125" dur="500"/>
                                        <p:tgtEl>
                                          <p:spTgt spid="44093"/>
                                        </p:tgtEl>
                                      </p:cBhvr>
                                    </p:animEffect>
                                  </p:childTnLst>
                                </p:cTn>
                              </p:par>
                              <p:par>
                                <p:cTn id="126" presetID="31" presetClass="entr" presetSubtype="0" fill="hold" grpId="0" nodeType="withEffect">
                                  <p:stCondLst>
                                    <p:cond delay="0"/>
                                  </p:stCondLst>
                                  <p:iterate type="lt">
                                    <p:tmPct val="5000"/>
                                  </p:iterate>
                                  <p:childTnLst>
                                    <p:set>
                                      <p:cBhvr>
                                        <p:cTn id="127" dur="1" fill="hold">
                                          <p:stCondLst>
                                            <p:cond delay="0"/>
                                          </p:stCondLst>
                                        </p:cTn>
                                        <p:tgtEl>
                                          <p:spTgt spid="44094"/>
                                        </p:tgtEl>
                                        <p:attrNameLst>
                                          <p:attrName>style.visibility</p:attrName>
                                        </p:attrNameLst>
                                      </p:cBhvr>
                                      <p:to>
                                        <p:strVal val="visible"/>
                                      </p:to>
                                    </p:set>
                                    <p:anim calcmode="lin" valueType="num">
                                      <p:cBhvr>
                                        <p:cTn id="128" dur="1000" fill="hold"/>
                                        <p:tgtEl>
                                          <p:spTgt spid="44094"/>
                                        </p:tgtEl>
                                        <p:attrNameLst>
                                          <p:attrName>ppt_w</p:attrName>
                                        </p:attrNameLst>
                                      </p:cBhvr>
                                      <p:tavLst>
                                        <p:tav tm="0">
                                          <p:val>
                                            <p:fltVal val="0"/>
                                          </p:val>
                                        </p:tav>
                                        <p:tav tm="100000">
                                          <p:val>
                                            <p:strVal val="#ppt_w"/>
                                          </p:val>
                                        </p:tav>
                                      </p:tavLst>
                                    </p:anim>
                                    <p:anim calcmode="lin" valueType="num">
                                      <p:cBhvr>
                                        <p:cTn id="129" dur="1000" fill="hold"/>
                                        <p:tgtEl>
                                          <p:spTgt spid="44094"/>
                                        </p:tgtEl>
                                        <p:attrNameLst>
                                          <p:attrName>ppt_h</p:attrName>
                                        </p:attrNameLst>
                                      </p:cBhvr>
                                      <p:tavLst>
                                        <p:tav tm="0">
                                          <p:val>
                                            <p:fltVal val="0"/>
                                          </p:val>
                                        </p:tav>
                                        <p:tav tm="100000">
                                          <p:val>
                                            <p:strVal val="#ppt_h"/>
                                          </p:val>
                                        </p:tav>
                                      </p:tavLst>
                                    </p:anim>
                                    <p:anim calcmode="lin" valueType="num">
                                      <p:cBhvr>
                                        <p:cTn id="130" dur="1000" fill="hold"/>
                                        <p:tgtEl>
                                          <p:spTgt spid="44094"/>
                                        </p:tgtEl>
                                        <p:attrNameLst>
                                          <p:attrName>style.rotation</p:attrName>
                                        </p:attrNameLst>
                                      </p:cBhvr>
                                      <p:tavLst>
                                        <p:tav tm="0">
                                          <p:val>
                                            <p:fltVal val="90"/>
                                          </p:val>
                                        </p:tav>
                                        <p:tav tm="100000">
                                          <p:val>
                                            <p:fltVal val="0"/>
                                          </p:val>
                                        </p:tav>
                                      </p:tavLst>
                                    </p:anim>
                                    <p:animEffect transition="in" filter="fade">
                                      <p:cBhvr>
                                        <p:cTn id="131" dur="1000"/>
                                        <p:tgtEl>
                                          <p:spTgt spid="44094"/>
                                        </p:tgtEl>
                                      </p:cBhvr>
                                    </p:animEffect>
                                  </p:childTnLst>
                                  <p:subTnLst>
                                    <p:audio>
                                      <p:cMediaNode>
                                        <p:cTn display="0" masterRel="sameClick">
                                          <p:stCondLst>
                                            <p:cond evt="begin" delay="0">
                                              <p:tn val="126"/>
                                            </p:cond>
                                          </p:stCondLst>
                                          <p:endCondLst>
                                            <p:cond evt="onStopAudio" delay="0">
                                              <p:tgtEl>
                                                <p:sldTgt/>
                                              </p:tgtEl>
                                            </p:cond>
                                          </p:endCondLst>
                                        </p:cTn>
                                        <p:tgtEl>
                                          <p:sndTgt r:embed="rId3" name="type.wav"/>
                                        </p:tgtEl>
                                      </p:cMediaNode>
                                    </p:audio>
                                  </p:sub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44095"/>
                                        </p:tgtEl>
                                        <p:attrNameLst>
                                          <p:attrName>style.visibility</p:attrName>
                                        </p:attrNameLst>
                                      </p:cBhvr>
                                      <p:to>
                                        <p:strVal val="visible"/>
                                      </p:to>
                                    </p:set>
                                    <p:animEffect transition="in" filter="wipe(down)">
                                      <p:cBhvr>
                                        <p:cTn id="136" dur="500"/>
                                        <p:tgtEl>
                                          <p:spTgt spid="44095"/>
                                        </p:tgtEl>
                                      </p:cBhvr>
                                    </p:animEffect>
                                  </p:childTnLst>
                                </p:cTn>
                              </p:par>
                            </p:childTnLst>
                          </p:cTn>
                        </p:par>
                        <p:par>
                          <p:cTn id="137" fill="hold" nodeType="afterGroup">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44055"/>
                                        </p:tgtEl>
                                        <p:attrNameLst>
                                          <p:attrName>style.visibility</p:attrName>
                                        </p:attrNameLst>
                                      </p:cBhvr>
                                      <p:to>
                                        <p:strVal val="visible"/>
                                      </p:to>
                                    </p:set>
                                    <p:animEffect transition="in" filter="wipe(left)">
                                      <p:cBhvr>
                                        <p:cTn id="140" dur="2000"/>
                                        <p:tgtEl>
                                          <p:spTgt spid="44055"/>
                                        </p:tgtEl>
                                      </p:cBhvr>
                                    </p:animEffect>
                                  </p:childTnLst>
                                </p:cTn>
                              </p:par>
                            </p:childTnLst>
                          </p:cTn>
                        </p:par>
                        <p:par>
                          <p:cTn id="141" fill="hold" nodeType="afterGroup">
                            <p:stCondLst>
                              <p:cond delay="2500"/>
                            </p:stCondLst>
                            <p:childTnLst>
                              <p:par>
                                <p:cTn id="142" presetID="22" presetClass="entr" presetSubtype="4" fill="hold" grpId="0" nodeType="afterEffect">
                                  <p:stCondLst>
                                    <p:cond delay="0"/>
                                  </p:stCondLst>
                                  <p:childTnLst>
                                    <p:set>
                                      <p:cBhvr>
                                        <p:cTn id="143" dur="1" fill="hold">
                                          <p:stCondLst>
                                            <p:cond delay="0"/>
                                          </p:stCondLst>
                                        </p:cTn>
                                        <p:tgtEl>
                                          <p:spTgt spid="44056"/>
                                        </p:tgtEl>
                                        <p:attrNameLst>
                                          <p:attrName>style.visibility</p:attrName>
                                        </p:attrNameLst>
                                      </p:cBhvr>
                                      <p:to>
                                        <p:strVal val="visible"/>
                                      </p:to>
                                    </p:set>
                                    <p:animEffect transition="in" filter="wipe(down)">
                                      <p:cBhvr>
                                        <p:cTn id="144" dur="500"/>
                                        <p:tgtEl>
                                          <p:spTgt spid="44056"/>
                                        </p:tgtEl>
                                      </p:cBhvr>
                                    </p:animEffect>
                                  </p:childTnLst>
                                </p:cTn>
                              </p:par>
                            </p:childTnLst>
                          </p:cTn>
                        </p:par>
                        <p:par>
                          <p:cTn id="145" fill="hold" nodeType="afterGroup">
                            <p:stCondLst>
                              <p:cond delay="3000"/>
                            </p:stCondLst>
                            <p:childTnLst>
                              <p:par>
                                <p:cTn id="146" presetID="22" presetClass="entr" presetSubtype="8" fill="hold" grpId="0" nodeType="afterEffect">
                                  <p:stCondLst>
                                    <p:cond delay="0"/>
                                  </p:stCondLst>
                                  <p:childTnLst>
                                    <p:set>
                                      <p:cBhvr>
                                        <p:cTn id="147" dur="1" fill="hold">
                                          <p:stCondLst>
                                            <p:cond delay="0"/>
                                          </p:stCondLst>
                                        </p:cTn>
                                        <p:tgtEl>
                                          <p:spTgt spid="44096"/>
                                        </p:tgtEl>
                                        <p:attrNameLst>
                                          <p:attrName>style.visibility</p:attrName>
                                        </p:attrNameLst>
                                      </p:cBhvr>
                                      <p:to>
                                        <p:strVal val="visible"/>
                                      </p:to>
                                    </p:set>
                                    <p:animEffect transition="in" filter="wipe(left)">
                                      <p:cBhvr>
                                        <p:cTn id="148" dur="3000"/>
                                        <p:tgtEl>
                                          <p:spTgt spid="44096"/>
                                        </p:tgtEl>
                                      </p:cBhvr>
                                    </p:animEffect>
                                  </p:childTnLst>
                                </p:cTn>
                              </p:par>
                            </p:childTnLst>
                          </p:cTn>
                        </p:par>
                        <p:par>
                          <p:cTn id="149" fill="hold" nodeType="afterGroup">
                            <p:stCondLst>
                              <p:cond delay="6000"/>
                            </p:stCondLst>
                            <p:childTnLst>
                              <p:par>
                                <p:cTn id="150" presetID="53" presetClass="entr" presetSubtype="0" fill="hold" grpId="0" nodeType="afterEffect">
                                  <p:stCondLst>
                                    <p:cond delay="0"/>
                                  </p:stCondLst>
                                  <p:childTnLst>
                                    <p:set>
                                      <p:cBhvr>
                                        <p:cTn id="151" dur="1" fill="hold">
                                          <p:stCondLst>
                                            <p:cond delay="0"/>
                                          </p:stCondLst>
                                        </p:cTn>
                                        <p:tgtEl>
                                          <p:spTgt spid="44036"/>
                                        </p:tgtEl>
                                        <p:attrNameLst>
                                          <p:attrName>style.visibility</p:attrName>
                                        </p:attrNameLst>
                                      </p:cBhvr>
                                      <p:to>
                                        <p:strVal val="visible"/>
                                      </p:to>
                                    </p:set>
                                    <p:anim calcmode="lin" valueType="num">
                                      <p:cBhvr>
                                        <p:cTn id="152" dur="500" fill="hold"/>
                                        <p:tgtEl>
                                          <p:spTgt spid="44036"/>
                                        </p:tgtEl>
                                        <p:attrNameLst>
                                          <p:attrName>ppt_w</p:attrName>
                                        </p:attrNameLst>
                                      </p:cBhvr>
                                      <p:tavLst>
                                        <p:tav tm="0">
                                          <p:val>
                                            <p:fltVal val="0"/>
                                          </p:val>
                                        </p:tav>
                                        <p:tav tm="100000">
                                          <p:val>
                                            <p:strVal val="#ppt_w"/>
                                          </p:val>
                                        </p:tav>
                                      </p:tavLst>
                                    </p:anim>
                                    <p:anim calcmode="lin" valueType="num">
                                      <p:cBhvr>
                                        <p:cTn id="153" dur="500" fill="hold"/>
                                        <p:tgtEl>
                                          <p:spTgt spid="44036"/>
                                        </p:tgtEl>
                                        <p:attrNameLst>
                                          <p:attrName>ppt_h</p:attrName>
                                        </p:attrNameLst>
                                      </p:cBhvr>
                                      <p:tavLst>
                                        <p:tav tm="0">
                                          <p:val>
                                            <p:fltVal val="0"/>
                                          </p:val>
                                        </p:tav>
                                        <p:tav tm="100000">
                                          <p:val>
                                            <p:strVal val="#ppt_h"/>
                                          </p:val>
                                        </p:tav>
                                      </p:tavLst>
                                    </p:anim>
                                    <p:animEffect transition="in" filter="fade">
                                      <p:cBhvr>
                                        <p:cTn id="154" dur="500"/>
                                        <p:tgtEl>
                                          <p:spTgt spid="44036"/>
                                        </p:tgtEl>
                                      </p:cBhvr>
                                    </p:animEffect>
                                  </p:childTnLst>
                                </p:cTn>
                              </p:par>
                              <p:par>
                                <p:cTn id="155" presetID="31" presetClass="entr" presetSubtype="0" fill="hold" grpId="0" nodeType="withEffect">
                                  <p:stCondLst>
                                    <p:cond delay="0"/>
                                  </p:stCondLst>
                                  <p:iterate type="lt">
                                    <p:tmPct val="5000"/>
                                  </p:iterate>
                                  <p:childTnLst>
                                    <p:set>
                                      <p:cBhvr>
                                        <p:cTn id="156" dur="1" fill="hold">
                                          <p:stCondLst>
                                            <p:cond delay="0"/>
                                          </p:stCondLst>
                                        </p:cTn>
                                        <p:tgtEl>
                                          <p:spTgt spid="44091"/>
                                        </p:tgtEl>
                                        <p:attrNameLst>
                                          <p:attrName>style.visibility</p:attrName>
                                        </p:attrNameLst>
                                      </p:cBhvr>
                                      <p:to>
                                        <p:strVal val="visible"/>
                                      </p:to>
                                    </p:set>
                                    <p:anim calcmode="lin" valueType="num">
                                      <p:cBhvr>
                                        <p:cTn id="157" dur="1000" fill="hold"/>
                                        <p:tgtEl>
                                          <p:spTgt spid="44091"/>
                                        </p:tgtEl>
                                        <p:attrNameLst>
                                          <p:attrName>ppt_w</p:attrName>
                                        </p:attrNameLst>
                                      </p:cBhvr>
                                      <p:tavLst>
                                        <p:tav tm="0">
                                          <p:val>
                                            <p:fltVal val="0"/>
                                          </p:val>
                                        </p:tav>
                                        <p:tav tm="100000">
                                          <p:val>
                                            <p:strVal val="#ppt_w"/>
                                          </p:val>
                                        </p:tav>
                                      </p:tavLst>
                                    </p:anim>
                                    <p:anim calcmode="lin" valueType="num">
                                      <p:cBhvr>
                                        <p:cTn id="158" dur="1000" fill="hold"/>
                                        <p:tgtEl>
                                          <p:spTgt spid="44091"/>
                                        </p:tgtEl>
                                        <p:attrNameLst>
                                          <p:attrName>ppt_h</p:attrName>
                                        </p:attrNameLst>
                                      </p:cBhvr>
                                      <p:tavLst>
                                        <p:tav tm="0">
                                          <p:val>
                                            <p:fltVal val="0"/>
                                          </p:val>
                                        </p:tav>
                                        <p:tav tm="100000">
                                          <p:val>
                                            <p:strVal val="#ppt_h"/>
                                          </p:val>
                                        </p:tav>
                                      </p:tavLst>
                                    </p:anim>
                                    <p:anim calcmode="lin" valueType="num">
                                      <p:cBhvr>
                                        <p:cTn id="159" dur="1000" fill="hold"/>
                                        <p:tgtEl>
                                          <p:spTgt spid="44091"/>
                                        </p:tgtEl>
                                        <p:attrNameLst>
                                          <p:attrName>style.rotation</p:attrName>
                                        </p:attrNameLst>
                                      </p:cBhvr>
                                      <p:tavLst>
                                        <p:tav tm="0">
                                          <p:val>
                                            <p:fltVal val="90"/>
                                          </p:val>
                                        </p:tav>
                                        <p:tav tm="100000">
                                          <p:val>
                                            <p:fltVal val="0"/>
                                          </p:val>
                                        </p:tav>
                                      </p:tavLst>
                                    </p:anim>
                                    <p:animEffect transition="in" filter="fade">
                                      <p:cBhvr>
                                        <p:cTn id="160" dur="1000"/>
                                        <p:tgtEl>
                                          <p:spTgt spid="44091"/>
                                        </p:tgtEl>
                                      </p:cBhvr>
                                    </p:animEffect>
                                  </p:childTnLst>
                                  <p:subTnLst>
                                    <p:audio>
                                      <p:cMediaNode>
                                        <p:cTn display="0" masterRel="sameClick">
                                          <p:stCondLst>
                                            <p:cond evt="begin" delay="0">
                                              <p:tn val="155"/>
                                            </p:cond>
                                          </p:stCondLst>
                                          <p:endCondLst>
                                            <p:cond evt="onStopAudio" delay="0">
                                              <p:tgtEl>
                                                <p:sldTgt/>
                                              </p:tgtEl>
                                            </p:cond>
                                          </p:endCondLst>
                                        </p:cTn>
                                        <p:tgtEl>
                                          <p:sndTgt r:embed="rId3" name="type.wav"/>
                                        </p:tgtEl>
                                      </p:cMediaNode>
                                    </p:audio>
                                  </p:sub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44054"/>
                                        </p:tgtEl>
                                        <p:attrNameLst>
                                          <p:attrName>style.visibility</p:attrName>
                                        </p:attrNameLst>
                                      </p:cBhvr>
                                      <p:to>
                                        <p:strVal val="visible"/>
                                      </p:to>
                                    </p:set>
                                    <p:animEffect transition="in" filter="wipe(up)">
                                      <p:cBhvr>
                                        <p:cTn id="165" dur="500"/>
                                        <p:tgtEl>
                                          <p:spTgt spid="44054"/>
                                        </p:tgtEl>
                                      </p:cBhvr>
                                    </p:animEffect>
                                  </p:childTnLst>
                                </p:cTn>
                              </p:par>
                            </p:childTnLst>
                          </p:cTn>
                        </p:par>
                        <p:par>
                          <p:cTn id="166" fill="hold" nodeType="afterGroup">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44057"/>
                                        </p:tgtEl>
                                        <p:attrNameLst>
                                          <p:attrName>style.visibility</p:attrName>
                                        </p:attrNameLst>
                                      </p:cBhvr>
                                      <p:to>
                                        <p:strVal val="visible"/>
                                      </p:to>
                                    </p:set>
                                    <p:animEffect transition="in" filter="wipe(left)">
                                      <p:cBhvr>
                                        <p:cTn id="169" dur="2000"/>
                                        <p:tgtEl>
                                          <p:spTgt spid="44057"/>
                                        </p:tgtEl>
                                      </p:cBhvr>
                                    </p:animEffect>
                                  </p:childTnLst>
                                </p:cTn>
                              </p:par>
                            </p:childTnLst>
                          </p:cTn>
                        </p:par>
                        <p:par>
                          <p:cTn id="170" fill="hold" nodeType="afterGroup">
                            <p:stCondLst>
                              <p:cond delay="2500"/>
                            </p:stCondLst>
                            <p:childTnLst>
                              <p:par>
                                <p:cTn id="171" presetID="22" presetClass="entr" presetSubtype="1" fill="hold" grpId="0" nodeType="afterEffect">
                                  <p:stCondLst>
                                    <p:cond delay="0"/>
                                  </p:stCondLst>
                                  <p:childTnLst>
                                    <p:set>
                                      <p:cBhvr>
                                        <p:cTn id="172" dur="1" fill="hold">
                                          <p:stCondLst>
                                            <p:cond delay="0"/>
                                          </p:stCondLst>
                                        </p:cTn>
                                        <p:tgtEl>
                                          <p:spTgt spid="44058"/>
                                        </p:tgtEl>
                                        <p:attrNameLst>
                                          <p:attrName>style.visibility</p:attrName>
                                        </p:attrNameLst>
                                      </p:cBhvr>
                                      <p:to>
                                        <p:strVal val="visible"/>
                                      </p:to>
                                    </p:set>
                                    <p:animEffect transition="in" filter="wipe(up)">
                                      <p:cBhvr>
                                        <p:cTn id="173" dur="500"/>
                                        <p:tgtEl>
                                          <p:spTgt spid="44058"/>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44117"/>
                                        </p:tgtEl>
                                        <p:attrNameLst>
                                          <p:attrName>style.visibility</p:attrName>
                                        </p:attrNameLst>
                                      </p:cBhvr>
                                      <p:to>
                                        <p:strVal val="visible"/>
                                      </p:to>
                                    </p:set>
                                    <p:animEffect transition="in" filter="wipe(down)">
                                      <p:cBhvr>
                                        <p:cTn id="176" dur="500"/>
                                        <p:tgtEl>
                                          <p:spTgt spid="44117"/>
                                        </p:tgtEl>
                                      </p:cBhvr>
                                    </p:animEffect>
                                  </p:childTnLst>
                                </p:cTn>
                              </p:par>
                            </p:childTnLst>
                          </p:cTn>
                        </p:par>
                        <p:par>
                          <p:cTn id="177" fill="hold" nodeType="withGroup">
                            <p:stCondLst>
                              <p:cond delay="3000"/>
                            </p:stCondLst>
                            <p:childTnLst>
                              <p:par>
                                <p:cTn id="178" presetID="22" presetClass="entr" presetSubtype="8" fill="hold" grpId="0" nodeType="afterEffect">
                                  <p:stCondLst>
                                    <p:cond delay="0"/>
                                  </p:stCondLst>
                                  <p:childTnLst>
                                    <p:set>
                                      <p:cBhvr>
                                        <p:cTn id="179" dur="1" fill="hold">
                                          <p:stCondLst>
                                            <p:cond delay="0"/>
                                          </p:stCondLst>
                                        </p:cTn>
                                        <p:tgtEl>
                                          <p:spTgt spid="44059"/>
                                        </p:tgtEl>
                                        <p:attrNameLst>
                                          <p:attrName>style.visibility</p:attrName>
                                        </p:attrNameLst>
                                      </p:cBhvr>
                                      <p:to>
                                        <p:strVal val="visible"/>
                                      </p:to>
                                    </p:set>
                                    <p:animEffect transition="in" filter="wipe(left)">
                                      <p:cBhvr>
                                        <p:cTn id="180" dur="3000"/>
                                        <p:tgtEl>
                                          <p:spTgt spid="44059"/>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44092"/>
                                        </p:tgtEl>
                                        <p:attrNameLst>
                                          <p:attrName>style.visibility</p:attrName>
                                        </p:attrNameLst>
                                      </p:cBhvr>
                                      <p:to>
                                        <p:strVal val="visible"/>
                                      </p:to>
                                    </p:set>
                                    <p:animEffect transition="in" filter="wipe(left)">
                                      <p:cBhvr>
                                        <p:cTn id="183" dur="3000"/>
                                        <p:tgtEl>
                                          <p:spTgt spid="44092"/>
                                        </p:tgtEl>
                                      </p:cBhvr>
                                    </p:animEffect>
                                  </p:childTnLst>
                                </p:cTn>
                              </p:par>
                            </p:childTnLst>
                          </p:cTn>
                        </p:par>
                        <p:par>
                          <p:cTn id="184" fill="hold" nodeType="afterGroup">
                            <p:stCondLst>
                              <p:cond delay="6000"/>
                            </p:stCondLst>
                            <p:childTnLst>
                              <p:par>
                                <p:cTn id="185" presetID="22" presetClass="entr" presetSubtype="8" fill="hold" grpId="0" nodeType="afterEffect">
                                  <p:stCondLst>
                                    <p:cond delay="0"/>
                                  </p:stCondLst>
                                  <p:childTnLst>
                                    <p:set>
                                      <p:cBhvr>
                                        <p:cTn id="186" dur="1" fill="hold">
                                          <p:stCondLst>
                                            <p:cond delay="0"/>
                                          </p:stCondLst>
                                        </p:cTn>
                                        <p:tgtEl>
                                          <p:spTgt spid="44103"/>
                                        </p:tgtEl>
                                        <p:attrNameLst>
                                          <p:attrName>style.visibility</p:attrName>
                                        </p:attrNameLst>
                                      </p:cBhvr>
                                      <p:to>
                                        <p:strVal val="visible"/>
                                      </p:to>
                                    </p:set>
                                    <p:animEffect transition="in" filter="wipe(left)">
                                      <p:cBhvr>
                                        <p:cTn id="187" dur="2000"/>
                                        <p:tgtEl>
                                          <p:spTgt spid="44103"/>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44104"/>
                                        </p:tgtEl>
                                        <p:attrNameLst>
                                          <p:attrName>style.visibility</p:attrName>
                                        </p:attrNameLst>
                                      </p:cBhvr>
                                      <p:to>
                                        <p:strVal val="visible"/>
                                      </p:to>
                                    </p:set>
                                    <p:animEffect transition="in" filter="wipe(left)">
                                      <p:cBhvr>
                                        <p:cTn id="190" dur="2000"/>
                                        <p:tgtEl>
                                          <p:spTgt spid="44104"/>
                                        </p:tgtEl>
                                      </p:cBhvr>
                                    </p:animEffect>
                                  </p:childTnLst>
                                </p:cTn>
                              </p:par>
                            </p:childTnLst>
                          </p:cTn>
                        </p:par>
                        <p:par>
                          <p:cTn id="191" fill="hold" nodeType="afterGroup">
                            <p:stCondLst>
                              <p:cond delay="8000"/>
                            </p:stCondLst>
                            <p:childTnLst>
                              <p:par>
                                <p:cTn id="192" presetID="51" presetClass="entr" presetSubtype="0" fill="hold" nodeType="afterEffect">
                                  <p:stCondLst>
                                    <p:cond delay="0"/>
                                  </p:stCondLst>
                                  <p:iterate type="lt">
                                    <p:tmAbs val="0"/>
                                  </p:iterate>
                                  <p:childTnLst>
                                    <p:set>
                                      <p:cBhvr>
                                        <p:cTn id="193" dur="1" fill="hold">
                                          <p:stCondLst>
                                            <p:cond delay="0"/>
                                          </p:stCondLst>
                                        </p:cTn>
                                        <p:tgtEl>
                                          <p:spTgt spid="44118"/>
                                        </p:tgtEl>
                                        <p:attrNameLst>
                                          <p:attrName>style.visibility</p:attrName>
                                        </p:attrNameLst>
                                      </p:cBhvr>
                                      <p:to>
                                        <p:strVal val="visible"/>
                                      </p:to>
                                    </p:set>
                                    <p:animEffect transition="in" filter="fade">
                                      <p:cBhvr>
                                        <p:cTn id="194" dur="385" decel="100000"/>
                                        <p:tgtEl>
                                          <p:spTgt spid="44118"/>
                                        </p:tgtEl>
                                      </p:cBhvr>
                                    </p:animEffect>
                                    <p:animScale>
                                      <p:cBhvr>
                                        <p:cTn id="195" dur="385" decel="100000"/>
                                        <p:tgtEl>
                                          <p:spTgt spid="44118"/>
                                        </p:tgtEl>
                                      </p:cBhvr>
                                      <p:from x="10000" y="10000"/>
                                      <p:to x="200000" y="450000"/>
                                    </p:animScale>
                                    <p:animScale>
                                      <p:cBhvr>
                                        <p:cTn id="196" dur="615" accel="100000" fill="hold">
                                          <p:stCondLst>
                                            <p:cond delay="385"/>
                                          </p:stCondLst>
                                        </p:cTn>
                                        <p:tgtEl>
                                          <p:spTgt spid="44118"/>
                                        </p:tgtEl>
                                      </p:cBhvr>
                                      <p:from x="200000" y="450000"/>
                                      <p:to x="100000" y="100000"/>
                                    </p:animScale>
                                    <p:set>
                                      <p:cBhvr>
                                        <p:cTn id="197" dur="385" fill="hold"/>
                                        <p:tgtEl>
                                          <p:spTgt spid="44118"/>
                                        </p:tgtEl>
                                        <p:attrNameLst>
                                          <p:attrName>ppt_x</p:attrName>
                                        </p:attrNameLst>
                                      </p:cBhvr>
                                      <p:to>
                                        <p:strVal val="(0.5)"/>
                                      </p:to>
                                    </p:set>
                                    <p:anim from="(0.5)" to="(#ppt_x)" calcmode="lin" valueType="num">
                                      <p:cBhvr>
                                        <p:cTn id="198" dur="615" accel="100000" fill="hold">
                                          <p:stCondLst>
                                            <p:cond delay="385"/>
                                          </p:stCondLst>
                                        </p:cTn>
                                        <p:tgtEl>
                                          <p:spTgt spid="44118"/>
                                        </p:tgtEl>
                                        <p:attrNameLst>
                                          <p:attrName>ppt_x</p:attrName>
                                        </p:attrNameLst>
                                      </p:cBhvr>
                                    </p:anim>
                                    <p:set>
                                      <p:cBhvr>
                                        <p:cTn id="199" dur="385" fill="hold"/>
                                        <p:tgtEl>
                                          <p:spTgt spid="44118"/>
                                        </p:tgtEl>
                                        <p:attrNameLst>
                                          <p:attrName>ppt_y</p:attrName>
                                        </p:attrNameLst>
                                      </p:cBhvr>
                                      <p:to>
                                        <p:strVal val="(#ppt_y+0.4)"/>
                                      </p:to>
                                    </p:set>
                                    <p:anim from="(#ppt_y+0.4)" to="(#ppt_y)" calcmode="lin" valueType="num">
                                      <p:cBhvr>
                                        <p:cTn id="200" dur="615" accel="100000" fill="hold">
                                          <p:stCondLst>
                                            <p:cond delay="385"/>
                                          </p:stCondLst>
                                        </p:cTn>
                                        <p:tgtEl>
                                          <p:spTgt spid="44118"/>
                                        </p:tgtEl>
                                        <p:attrNameLst>
                                          <p:attrName>ppt_y</p:attrName>
                                        </p:attrNameLst>
                                      </p:cBhvr>
                                    </p:anim>
                                  </p:childTnLst>
                                </p:cTn>
                              </p:par>
                            </p:childTnLst>
                          </p:cTn>
                        </p:par>
                        <p:par>
                          <p:cTn id="201" fill="hold" nodeType="afterGroup">
                            <p:stCondLst>
                              <p:cond delay="9000"/>
                            </p:stCondLst>
                            <p:childTnLst>
                              <p:par>
                                <p:cTn id="202" presetID="51" presetClass="entr" presetSubtype="0" fill="hold" nodeType="afterEffect">
                                  <p:stCondLst>
                                    <p:cond delay="0"/>
                                  </p:stCondLst>
                                  <p:iterate type="lt">
                                    <p:tmAbs val="0"/>
                                  </p:iterate>
                                  <p:childTnLst>
                                    <p:set>
                                      <p:cBhvr>
                                        <p:cTn id="203" dur="1" fill="hold">
                                          <p:stCondLst>
                                            <p:cond delay="0"/>
                                          </p:stCondLst>
                                        </p:cTn>
                                        <p:tgtEl>
                                          <p:spTgt spid="44121"/>
                                        </p:tgtEl>
                                        <p:attrNameLst>
                                          <p:attrName>style.visibility</p:attrName>
                                        </p:attrNameLst>
                                      </p:cBhvr>
                                      <p:to>
                                        <p:strVal val="visible"/>
                                      </p:to>
                                    </p:set>
                                    <p:animEffect transition="in" filter="fade">
                                      <p:cBhvr>
                                        <p:cTn id="204" dur="770" decel="100000"/>
                                        <p:tgtEl>
                                          <p:spTgt spid="44121"/>
                                        </p:tgtEl>
                                      </p:cBhvr>
                                    </p:animEffect>
                                    <p:animScale>
                                      <p:cBhvr>
                                        <p:cTn id="205" dur="770" decel="100000"/>
                                        <p:tgtEl>
                                          <p:spTgt spid="44121"/>
                                        </p:tgtEl>
                                      </p:cBhvr>
                                      <p:from x="10000" y="10000"/>
                                      <p:to x="200000" y="450000"/>
                                    </p:animScale>
                                    <p:animScale>
                                      <p:cBhvr>
                                        <p:cTn id="206" dur="1230" accel="100000" fill="hold">
                                          <p:stCondLst>
                                            <p:cond delay="770"/>
                                          </p:stCondLst>
                                        </p:cTn>
                                        <p:tgtEl>
                                          <p:spTgt spid="44121"/>
                                        </p:tgtEl>
                                      </p:cBhvr>
                                      <p:from x="200000" y="450000"/>
                                      <p:to x="100000" y="100000"/>
                                    </p:animScale>
                                    <p:set>
                                      <p:cBhvr>
                                        <p:cTn id="207" dur="770" fill="hold"/>
                                        <p:tgtEl>
                                          <p:spTgt spid="44121"/>
                                        </p:tgtEl>
                                        <p:attrNameLst>
                                          <p:attrName>ppt_x</p:attrName>
                                        </p:attrNameLst>
                                      </p:cBhvr>
                                      <p:to>
                                        <p:strVal val="(0.5)"/>
                                      </p:to>
                                    </p:set>
                                    <p:anim from="(0.5)" to="(#ppt_x)" calcmode="lin" valueType="num">
                                      <p:cBhvr>
                                        <p:cTn id="208" dur="1230" accel="100000" fill="hold">
                                          <p:stCondLst>
                                            <p:cond delay="770"/>
                                          </p:stCondLst>
                                        </p:cTn>
                                        <p:tgtEl>
                                          <p:spTgt spid="44121"/>
                                        </p:tgtEl>
                                        <p:attrNameLst>
                                          <p:attrName>ppt_x</p:attrName>
                                        </p:attrNameLst>
                                      </p:cBhvr>
                                    </p:anim>
                                    <p:set>
                                      <p:cBhvr>
                                        <p:cTn id="209" dur="770" fill="hold"/>
                                        <p:tgtEl>
                                          <p:spTgt spid="44121"/>
                                        </p:tgtEl>
                                        <p:attrNameLst>
                                          <p:attrName>ppt_y</p:attrName>
                                        </p:attrNameLst>
                                      </p:cBhvr>
                                      <p:to>
                                        <p:strVal val="(#ppt_y+0.4)"/>
                                      </p:to>
                                    </p:set>
                                    <p:anim from="(#ppt_y+0.4)" to="(#ppt_y)" calcmode="lin" valueType="num">
                                      <p:cBhvr>
                                        <p:cTn id="210" dur="1230" accel="100000" fill="hold">
                                          <p:stCondLst>
                                            <p:cond delay="770"/>
                                          </p:stCondLst>
                                        </p:cTn>
                                        <p:tgtEl>
                                          <p:spTgt spid="441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autoUpdateAnimBg="0"/>
      <p:bldP spid="44043" grpId="0" autoUpdateAnimBg="0"/>
      <p:bldP spid="44044" grpId="0" animBg="1"/>
      <p:bldP spid="44045" grpId="0" animBg="1"/>
      <p:bldP spid="44046" grpId="0" animBg="1"/>
      <p:bldP spid="44047" grpId="0" animBg="1"/>
      <p:bldP spid="44048" grpId="0" animBg="1"/>
      <p:bldP spid="44049" grpId="0" animBg="1"/>
      <p:bldP spid="44050" grpId="0" animBg="1"/>
      <p:bldP spid="44051" grpId="0" animBg="1"/>
      <p:bldP spid="44052" grpId="0" animBg="1"/>
      <p:bldP spid="44053" grpId="0" animBg="1"/>
      <p:bldP spid="44054" grpId="0" animBg="1"/>
      <p:bldP spid="44055" grpId="0" animBg="1"/>
      <p:bldP spid="44056" grpId="0" animBg="1"/>
      <p:bldP spid="44057" grpId="0" animBg="1"/>
      <p:bldP spid="44058" grpId="0" animBg="1"/>
      <p:bldP spid="44059" grpId="0" animBg="1"/>
      <p:bldP spid="44082" grpId="0" animBg="1"/>
      <p:bldP spid="44083" grpId="0" animBg="1"/>
      <p:bldP spid="44084" grpId="0" animBg="1"/>
      <p:bldP spid="44085" grpId="0" animBg="1"/>
      <p:bldP spid="44086" grpId="0" animBg="1"/>
      <p:bldP spid="44087" grpId="0" animBg="1"/>
      <p:bldP spid="44088" grpId="0" animBg="1"/>
      <p:bldP spid="44089" grpId="0" autoUpdateAnimBg="0"/>
      <p:bldP spid="44090" grpId="0" animBg="1"/>
      <p:bldP spid="44091" grpId="0" animBg="1"/>
      <p:bldP spid="44092" grpId="0" animBg="1"/>
      <p:bldP spid="44093" grpId="0" autoUpdateAnimBg="0"/>
      <p:bldP spid="44094" grpId="0" animBg="1"/>
      <p:bldP spid="44095" grpId="0" animBg="1"/>
      <p:bldP spid="44096" grpId="0" animBg="1"/>
      <p:bldP spid="44103" grpId="0" animBg="1"/>
      <p:bldP spid="44104" grpId="0" animBg="1"/>
      <p:bldP spid="44112" grpId="0" animBg="1"/>
      <p:bldP spid="44113" grpId="0" animBg="1"/>
      <p:bldP spid="44114" grpId="0" animBg="1"/>
      <p:bldP spid="44115" grpId="0" animBg="1"/>
      <p:bldP spid="44116" grpId="0" animBg="1"/>
      <p:bldP spid="4411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066800" y="152400"/>
            <a:ext cx="74533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r>
              <a:rPr lang="zh-CN" altLang="en-US" sz="3200" b="1">
                <a:solidFill>
                  <a:srgbClr val="0000FF"/>
                </a:solidFill>
                <a:latin typeface="Tahoma" panose="020B0604030504040204" pitchFamily="34" charset="0"/>
                <a:ea typeface="华文隶书" panose="02010800040101010101" pitchFamily="2" charset="-122"/>
              </a:rPr>
              <a:t>理解单道和多道程序执行时的不同</a:t>
            </a:r>
          </a:p>
        </p:txBody>
      </p:sp>
      <p:sp>
        <p:nvSpPr>
          <p:cNvPr id="45059" name="Rectangle 3"/>
          <p:cNvSpPr>
            <a:spLocks noChangeArrowheads="1"/>
          </p:cNvSpPr>
          <p:nvPr/>
        </p:nvSpPr>
        <p:spPr bwMode="auto">
          <a:xfrm>
            <a:off x="323850" y="1125538"/>
            <a:ext cx="8820150"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两个程序，</a:t>
            </a:r>
          </a:p>
          <a:p>
            <a:pPr eaLnBrk="1" hangingPunct="1">
              <a:lnSpc>
                <a:spcPct val="110000"/>
              </a:lnSpc>
              <a:spcBef>
                <a:spcPct val="2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程序</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按顺序使用</a:t>
            </a:r>
            <a:r>
              <a:rPr lang="en-US" altLang="zh-CN" sz="2800" b="1">
                <a:latin typeface="楷体_GB2312" pitchFamily="49" charset="-122"/>
                <a:ea typeface="楷体_GB2312" pitchFamily="49" charset="-122"/>
              </a:rPr>
              <a:t>CPU 10s</a:t>
            </a:r>
            <a:r>
              <a:rPr lang="zh-CN" altLang="en-US" sz="2800" b="1">
                <a:latin typeface="楷体_GB2312" pitchFamily="49" charset="-122"/>
                <a:ea typeface="楷体_GB2312" pitchFamily="49" charset="-122"/>
              </a:rPr>
              <a:t>，设备甲</a:t>
            </a:r>
            <a:r>
              <a:rPr lang="en-US" altLang="zh-CN" sz="2800" b="1">
                <a:latin typeface="楷体_GB2312" pitchFamily="49" charset="-122"/>
                <a:ea typeface="楷体_GB2312" pitchFamily="49" charset="-122"/>
              </a:rPr>
              <a:t>5s</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CPU 5s</a:t>
            </a:r>
            <a:r>
              <a:rPr lang="zh-CN" altLang="en-US" sz="2800" b="1">
                <a:latin typeface="楷体_GB2312" pitchFamily="49" charset="-122"/>
                <a:ea typeface="楷体_GB2312" pitchFamily="49" charset="-122"/>
              </a:rPr>
              <a:t>，设备乙</a:t>
            </a:r>
            <a:r>
              <a:rPr lang="en-US" altLang="zh-CN" sz="2800" b="1">
                <a:latin typeface="楷体_GB2312" pitchFamily="49" charset="-122"/>
                <a:ea typeface="楷体_GB2312" pitchFamily="49" charset="-122"/>
              </a:rPr>
              <a:t>10s</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CPU 10s</a:t>
            </a:r>
            <a:r>
              <a:rPr lang="zh-CN" altLang="en-US" sz="2800" b="1">
                <a:latin typeface="楷体_GB2312" pitchFamily="49" charset="-122"/>
                <a:ea typeface="楷体_GB2312" pitchFamily="49" charset="-122"/>
              </a:rPr>
              <a:t>。</a:t>
            </a:r>
          </a:p>
          <a:p>
            <a:pPr eaLnBrk="1" hangingPunct="1">
              <a:lnSpc>
                <a:spcPct val="110000"/>
              </a:lnSpc>
              <a:spcBef>
                <a:spcPct val="2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程序Ｂ按顺序使用设备甲</a:t>
            </a:r>
            <a:r>
              <a:rPr lang="en-US" altLang="zh-CN" sz="2800" b="1">
                <a:latin typeface="楷体_GB2312" pitchFamily="49" charset="-122"/>
                <a:ea typeface="楷体_GB2312" pitchFamily="49" charset="-122"/>
              </a:rPr>
              <a:t>10s</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CPU 10s</a:t>
            </a:r>
            <a:r>
              <a:rPr lang="zh-CN" altLang="en-US" sz="2800" b="1">
                <a:latin typeface="楷体_GB2312" pitchFamily="49" charset="-122"/>
                <a:ea typeface="楷体_GB2312" pitchFamily="49" charset="-122"/>
              </a:rPr>
              <a:t>，设备乙</a:t>
            </a:r>
            <a:r>
              <a:rPr lang="en-US" altLang="zh-CN" sz="2800" b="1">
                <a:latin typeface="楷体_GB2312" pitchFamily="49" charset="-122"/>
                <a:ea typeface="楷体_GB2312" pitchFamily="49" charset="-122"/>
              </a:rPr>
              <a:t>5s</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CPU 5s</a:t>
            </a:r>
            <a:r>
              <a:rPr lang="zh-CN" altLang="en-US" sz="2800" b="1">
                <a:latin typeface="楷体_GB2312" pitchFamily="49" charset="-122"/>
                <a:ea typeface="楷体_GB2312" pitchFamily="49" charset="-122"/>
              </a:rPr>
              <a:t>，设备乙</a:t>
            </a:r>
            <a:r>
              <a:rPr lang="en-US" altLang="zh-CN" sz="2800" b="1">
                <a:latin typeface="楷体_GB2312" pitchFamily="49" charset="-122"/>
                <a:ea typeface="楷体_GB2312" pitchFamily="49" charset="-122"/>
              </a:rPr>
              <a:t>10s</a:t>
            </a:r>
            <a:r>
              <a:rPr lang="zh-CN" altLang="en-US" sz="2800" b="1">
                <a:latin typeface="楷体_GB2312" pitchFamily="49" charset="-122"/>
                <a:ea typeface="楷体_GB2312" pitchFamily="49" charset="-122"/>
              </a:rPr>
              <a:t>。</a:t>
            </a:r>
          </a:p>
          <a:p>
            <a:pPr eaLnBrk="1" hangingPunct="1">
              <a:lnSpc>
                <a:spcPct val="110000"/>
              </a:lnSpc>
              <a:spcBef>
                <a:spcPct val="2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问：①在单道环境下执行程序</a:t>
            </a:r>
            <a:r>
              <a:rPr lang="en-US" altLang="zh-CN" sz="2800" b="1">
                <a:latin typeface="楷体_GB2312" pitchFamily="49" charset="-122"/>
                <a:ea typeface="楷体_GB2312" pitchFamily="49" charset="-122"/>
              </a:rPr>
              <a:t>A</a:t>
            </a:r>
            <a:r>
              <a:rPr lang="zh-CN" altLang="en-US" sz="2800" b="1">
                <a:latin typeface="楷体_GB2312" pitchFamily="49" charset="-122"/>
                <a:ea typeface="楷体_GB2312" pitchFamily="49" charset="-122"/>
              </a:rPr>
              <a:t>和</a:t>
            </a:r>
            <a:r>
              <a:rPr lang="en-US" altLang="zh-CN" sz="2800" b="1">
                <a:latin typeface="楷体_GB2312" pitchFamily="49" charset="-122"/>
                <a:ea typeface="楷体_GB2312" pitchFamily="49" charset="-122"/>
              </a:rPr>
              <a:t>B</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CPU</a:t>
            </a:r>
            <a:r>
              <a:rPr lang="zh-CN" altLang="en-US" sz="2800" b="1">
                <a:latin typeface="楷体_GB2312" pitchFamily="49" charset="-122"/>
                <a:ea typeface="楷体_GB2312" pitchFamily="49" charset="-122"/>
              </a:rPr>
              <a:t>利用率多少？</a:t>
            </a:r>
          </a:p>
          <a:p>
            <a:pPr eaLnBrk="1" hangingPunct="1">
              <a:lnSpc>
                <a:spcPct val="110000"/>
              </a:lnSpc>
              <a:spcBef>
                <a:spcPct val="2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    ②在多道环境下呢？</a:t>
            </a:r>
          </a:p>
          <a:p>
            <a:pPr eaLnBrk="1" hangingPunct="1">
              <a:lnSpc>
                <a:spcPct val="110000"/>
              </a:lnSpc>
              <a:spcBef>
                <a:spcPct val="20000"/>
              </a:spcBef>
              <a:buClr>
                <a:schemeClr val="folHlink"/>
              </a:buClr>
              <a:buSzPct val="60000"/>
              <a:buFont typeface="Wingdings" panose="05000000000000000000" pitchFamily="2" charset="2"/>
              <a:buNone/>
            </a:pPr>
            <a:endParaRPr lang="en-US" altLang="zh-CN" sz="28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horizont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ph type="title"/>
          </p:nvPr>
        </p:nvSpPr>
        <p:spPr/>
        <p:txBody>
          <a:bodyPr/>
          <a:lstStyle/>
          <a:p>
            <a:r>
              <a:rPr lang="zh-CN" altLang="en-US"/>
              <a:t>思考题</a:t>
            </a:r>
          </a:p>
        </p:txBody>
      </p:sp>
      <p:sp>
        <p:nvSpPr>
          <p:cNvPr id="46083" name="Rectangle 3"/>
          <p:cNvSpPr>
            <a:spLocks noChangeArrowheads="1"/>
          </p:cNvSpPr>
          <p:nvPr>
            <p:ph type="body" idx="1"/>
          </p:nvPr>
        </p:nvSpPr>
        <p:spPr/>
        <p:txBody>
          <a:bodyPr/>
          <a:lstStyle/>
          <a:p>
            <a:pPr>
              <a:lnSpc>
                <a:spcPct val="90000"/>
              </a:lnSpc>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设某计算机系统有一台输入机，一台打印机。现有两道程序同时投入运行，且程序</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先开始运行，程序</a:t>
            </a:r>
            <a:r>
              <a:rPr lang="en-US" altLang="zh-CN" sz="2800" dirty="0">
                <a:latin typeface="宋体" panose="02010600030101010101" pitchFamily="2" charset="-122"/>
                <a:ea typeface="宋体" panose="02010600030101010101" pitchFamily="2" charset="-122"/>
              </a:rPr>
              <a:t>B</a:t>
            </a:r>
            <a:r>
              <a:rPr lang="zh-CN" altLang="en-US" sz="2800" dirty="0">
                <a:latin typeface="宋体" panose="02010600030101010101" pitchFamily="2" charset="-122"/>
                <a:ea typeface="宋体" panose="02010600030101010101" pitchFamily="2" charset="-122"/>
              </a:rPr>
              <a:t>后运行。</a:t>
            </a:r>
          </a:p>
          <a:p>
            <a:pPr>
              <a:lnSpc>
                <a:spcPct val="90000"/>
              </a:lnSpc>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程序</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的运行轨迹为：计算</a:t>
            </a:r>
            <a:r>
              <a:rPr lang="en-US" altLang="zh-CN" sz="2800" dirty="0">
                <a:latin typeface="宋体" panose="02010600030101010101" pitchFamily="2" charset="-122"/>
                <a:ea typeface="宋体" panose="02010600030101010101" pitchFamily="2" charset="-122"/>
              </a:rPr>
              <a:t>50ms</a:t>
            </a:r>
            <a:r>
              <a:rPr lang="zh-CN" altLang="en-US" sz="2800" dirty="0">
                <a:latin typeface="宋体" panose="02010600030101010101" pitchFamily="2" charset="-122"/>
                <a:ea typeface="宋体" panose="02010600030101010101" pitchFamily="2" charset="-122"/>
              </a:rPr>
              <a:t>，打印信息</a:t>
            </a:r>
            <a:r>
              <a:rPr lang="en-US" altLang="zh-CN" sz="2800" dirty="0">
                <a:latin typeface="宋体" panose="02010600030101010101" pitchFamily="2" charset="-122"/>
                <a:ea typeface="宋体" panose="02010600030101010101" pitchFamily="2" charset="-122"/>
              </a:rPr>
              <a:t>100ms</a:t>
            </a:r>
            <a:r>
              <a:rPr lang="zh-CN" altLang="en-US" sz="2800" dirty="0">
                <a:latin typeface="宋体" panose="02010600030101010101" pitchFamily="2" charset="-122"/>
                <a:ea typeface="宋体" panose="02010600030101010101" pitchFamily="2" charset="-122"/>
              </a:rPr>
              <a:t>，再计算</a:t>
            </a:r>
            <a:r>
              <a:rPr lang="en-US" altLang="zh-CN" sz="2800" dirty="0">
                <a:latin typeface="宋体" panose="02010600030101010101" pitchFamily="2" charset="-122"/>
                <a:ea typeface="宋体" panose="02010600030101010101" pitchFamily="2" charset="-122"/>
              </a:rPr>
              <a:t>50ms</a:t>
            </a:r>
            <a:r>
              <a:rPr lang="zh-CN" altLang="en-US" sz="2800" dirty="0">
                <a:latin typeface="宋体" panose="02010600030101010101" pitchFamily="2" charset="-122"/>
                <a:ea typeface="宋体" panose="02010600030101010101" pitchFamily="2" charset="-122"/>
              </a:rPr>
              <a:t>，打印信息</a:t>
            </a:r>
            <a:r>
              <a:rPr lang="en-US" altLang="zh-CN" sz="2800" dirty="0">
                <a:latin typeface="宋体" panose="02010600030101010101" pitchFamily="2" charset="-122"/>
                <a:ea typeface="宋体" panose="02010600030101010101" pitchFamily="2" charset="-122"/>
              </a:rPr>
              <a:t>100ms</a:t>
            </a:r>
            <a:r>
              <a:rPr lang="zh-CN" altLang="en-US" sz="2800" dirty="0">
                <a:latin typeface="宋体" panose="02010600030101010101" pitchFamily="2" charset="-122"/>
                <a:ea typeface="宋体" panose="02010600030101010101" pitchFamily="2" charset="-122"/>
              </a:rPr>
              <a:t>，结束。</a:t>
            </a:r>
          </a:p>
          <a:p>
            <a:pPr>
              <a:lnSpc>
                <a:spcPct val="90000"/>
              </a:lnSpc>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  程序</a:t>
            </a:r>
            <a:r>
              <a:rPr lang="en-US" altLang="zh-CN" sz="2800" dirty="0">
                <a:latin typeface="宋体" panose="02010600030101010101" pitchFamily="2" charset="-122"/>
                <a:ea typeface="宋体" panose="02010600030101010101" pitchFamily="2" charset="-122"/>
              </a:rPr>
              <a:t>B</a:t>
            </a:r>
            <a:r>
              <a:rPr lang="zh-CN" altLang="en-US" sz="2800" dirty="0">
                <a:latin typeface="宋体" panose="02010600030101010101" pitchFamily="2" charset="-122"/>
                <a:ea typeface="宋体" panose="02010600030101010101" pitchFamily="2" charset="-122"/>
              </a:rPr>
              <a:t>的运行轨迹为：计算</a:t>
            </a:r>
            <a:r>
              <a:rPr lang="en-US" altLang="zh-CN" sz="2800" dirty="0">
                <a:latin typeface="宋体" panose="02010600030101010101" pitchFamily="2" charset="-122"/>
                <a:ea typeface="宋体" panose="02010600030101010101" pitchFamily="2" charset="-122"/>
              </a:rPr>
              <a:t>50ms</a:t>
            </a:r>
            <a:r>
              <a:rPr lang="zh-CN" altLang="en-US" sz="2800" dirty="0">
                <a:latin typeface="宋体" panose="02010600030101010101" pitchFamily="2" charset="-122"/>
                <a:ea typeface="宋体" panose="02010600030101010101" pitchFamily="2" charset="-122"/>
              </a:rPr>
              <a:t>，输入数据</a:t>
            </a:r>
            <a:r>
              <a:rPr lang="en-US" altLang="zh-CN" sz="2800" dirty="0">
                <a:latin typeface="宋体" panose="02010600030101010101" pitchFamily="2" charset="-122"/>
                <a:ea typeface="宋体" panose="02010600030101010101" pitchFamily="2" charset="-122"/>
              </a:rPr>
              <a:t>80ms</a:t>
            </a:r>
            <a:r>
              <a:rPr lang="zh-CN" altLang="en-US" sz="2800" dirty="0">
                <a:latin typeface="宋体" panose="02010600030101010101" pitchFamily="2" charset="-122"/>
                <a:ea typeface="宋体" panose="02010600030101010101" pitchFamily="2" charset="-122"/>
              </a:rPr>
              <a:t>，再计算</a:t>
            </a:r>
            <a:r>
              <a:rPr lang="en-US" altLang="zh-CN" sz="2800" dirty="0">
                <a:latin typeface="宋体" panose="02010600030101010101" pitchFamily="2" charset="-122"/>
                <a:ea typeface="宋体" panose="02010600030101010101" pitchFamily="2" charset="-122"/>
              </a:rPr>
              <a:t>100ms</a:t>
            </a:r>
            <a:r>
              <a:rPr lang="zh-CN" altLang="en-US" sz="2800" dirty="0">
                <a:latin typeface="宋体" panose="02010600030101010101" pitchFamily="2" charset="-122"/>
                <a:ea typeface="宋体" panose="02010600030101010101" pitchFamily="2" charset="-122"/>
              </a:rPr>
              <a:t>，结束。</a:t>
            </a:r>
          </a:p>
          <a:p>
            <a:pPr>
              <a:lnSpc>
                <a:spcPct val="90000"/>
              </a:lnSpc>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试说明：</a:t>
            </a:r>
            <a:endParaRPr lang="zh-CN" altLang="en-US" sz="2800" dirty="0">
              <a:solidFill>
                <a:srgbClr val="9900CC"/>
              </a:solidFill>
              <a:latin typeface="宋体" panose="02010600030101010101" pitchFamily="2" charset="-122"/>
              <a:ea typeface="宋体" panose="02010600030101010101" pitchFamily="2" charset="-122"/>
            </a:endParaRPr>
          </a:p>
          <a:p>
            <a:pPr>
              <a:lnSpc>
                <a:spcPct val="115000"/>
              </a:lnSpc>
              <a:buFont typeface="Wingdings" panose="05000000000000000000" pitchFamily="2" charset="2"/>
              <a:buNone/>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）两道程序运行时，</a:t>
            </a:r>
            <a:r>
              <a:rPr lang="en-US" altLang="zh-CN" sz="2800" dirty="0">
                <a:latin typeface="宋体" panose="02010600030101010101" pitchFamily="2" charset="-122"/>
                <a:ea typeface="宋体" panose="02010600030101010101" pitchFamily="2" charset="-122"/>
              </a:rPr>
              <a:t>CPU</a:t>
            </a:r>
            <a:r>
              <a:rPr lang="zh-CN" altLang="en-US" sz="2800" dirty="0">
                <a:latin typeface="宋体" panose="02010600030101010101" pitchFamily="2" charset="-122"/>
                <a:ea typeface="宋体" panose="02010600030101010101" pitchFamily="2" charset="-122"/>
              </a:rPr>
              <a:t>有无空闲等待？若有，在哪段时间内等待？为什么？</a:t>
            </a:r>
          </a:p>
          <a:p>
            <a:pPr>
              <a:lnSpc>
                <a:spcPct val="115000"/>
              </a:lnSpc>
              <a:buNone/>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）程序</a:t>
            </a: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B</a:t>
            </a:r>
            <a:r>
              <a:rPr lang="zh-CN" altLang="en-US" sz="2800" dirty="0">
                <a:latin typeface="宋体" panose="02010600030101010101" pitchFamily="2" charset="-122"/>
                <a:ea typeface="宋体" panose="02010600030101010101" pitchFamily="2" charset="-122"/>
              </a:rPr>
              <a:t>运行时有无等待？若有，在什么时候会发生等待</a:t>
            </a:r>
            <a:r>
              <a:rPr lang="zh-CN" altLang="en-US" sz="2800" dirty="0" smtClean="0">
                <a:latin typeface="宋体" panose="02010600030101010101" pitchFamily="2" charset="-122"/>
                <a:ea typeface="宋体" panose="02010600030101010101" pitchFamily="2" charset="-122"/>
              </a:rPr>
              <a:t>？</a:t>
            </a:r>
            <a:r>
              <a:rPr lang="zh-CN" altLang="en-US" sz="2800" dirty="0" smtClean="0">
                <a:latin typeface="宋体" panose="02010600030101010101" pitchFamily="2" charset="-122"/>
                <a:ea typeface="宋体" panose="02010600030101010101" pitchFamily="2" charset="-122"/>
              </a:rPr>
              <a:t>为什么？</a:t>
            </a:r>
          </a:p>
          <a:p>
            <a:pPr>
              <a:lnSpc>
                <a:spcPct val="115000"/>
              </a:lnSpc>
              <a:buFont typeface="Wingdings" panose="05000000000000000000" pitchFamily="2" charset="2"/>
              <a:buNone/>
            </a:pP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914400"/>
            <a:ext cx="83058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endParaRPr lang="zh-CN" altLang="en-US" sz="2400">
              <a:latin typeface="Times New Roman" panose="02020603050405020304" pitchFamily="18" charset="0"/>
              <a:ea typeface="宋体" panose="02010600030101010101" pitchFamily="2" charset="-122"/>
            </a:endParaRPr>
          </a:p>
        </p:txBody>
      </p:sp>
      <p:sp>
        <p:nvSpPr>
          <p:cNvPr id="48131" name="Rectangle 3"/>
          <p:cNvSpPr>
            <a:spLocks noChangeArrowheads="1"/>
          </p:cNvSpPr>
          <p:nvPr>
            <p:ph type="title"/>
          </p:nvPr>
        </p:nvSpPr>
        <p:spPr/>
        <p:txBody>
          <a:bodyPr/>
          <a:lstStyle/>
          <a:p>
            <a:r>
              <a:rPr lang="en-US" altLang="zh-CN"/>
              <a:t>1.2</a:t>
            </a:r>
            <a:r>
              <a:rPr lang="zh-CN" altLang="en-US"/>
              <a:t>　操作系统的发展过程</a:t>
            </a:r>
          </a:p>
        </p:txBody>
      </p:sp>
      <p:sp>
        <p:nvSpPr>
          <p:cNvPr id="48132" name="Rectangle 4"/>
          <p:cNvSpPr>
            <a:spLocks noChangeArrowheads="1"/>
          </p:cNvSpPr>
          <p:nvPr>
            <p:ph type="body" idx="1"/>
          </p:nvPr>
        </p:nvSpPr>
        <p:spPr/>
        <p:txBody>
          <a:bodyPr/>
          <a:lstStyle/>
          <a:p>
            <a:pPr>
              <a:lnSpc>
                <a:spcPct val="105000"/>
              </a:lnSpc>
              <a:buFont typeface="Wingdings" panose="05000000000000000000" pitchFamily="2" charset="2"/>
              <a:buNone/>
            </a:pPr>
            <a:r>
              <a:rPr lang="en-US" altLang="zh-CN"/>
              <a:t>1.2.3</a:t>
            </a:r>
            <a:r>
              <a:rPr lang="zh-CN" altLang="en-US"/>
              <a:t>　多道批处理系统</a:t>
            </a:r>
          </a:p>
          <a:p>
            <a:pPr>
              <a:lnSpc>
                <a:spcPct val="105000"/>
              </a:lnSpc>
              <a:buFont typeface="Wingdings" panose="05000000000000000000" pitchFamily="2" charset="2"/>
              <a:buNone/>
            </a:pPr>
            <a:r>
              <a:rPr lang="zh-CN" altLang="en-US">
                <a:solidFill>
                  <a:schemeClr val="tx1"/>
                </a:solidFill>
              </a:rPr>
              <a:t>　　</a:t>
            </a:r>
            <a:r>
              <a:rPr lang="en-US" altLang="zh-CN" sz="3000"/>
              <a:t>2</a:t>
            </a:r>
            <a:r>
              <a:rPr lang="zh-CN" altLang="en-US" sz="3000"/>
              <a:t>．多道批处理系统的优缺点</a:t>
            </a:r>
          </a:p>
          <a:p>
            <a:pPr>
              <a:lnSpc>
                <a:spcPct val="105000"/>
              </a:lnSpc>
              <a:buFont typeface="Wingdings" panose="05000000000000000000" pitchFamily="2" charset="2"/>
              <a:buNone/>
            </a:pPr>
            <a:r>
              <a:rPr lang="zh-CN" altLang="en-US"/>
              <a:t>        </a:t>
            </a:r>
            <a:r>
              <a:rPr lang="en-US" altLang="zh-CN" sz="3000">
                <a:solidFill>
                  <a:schemeClr val="tx1"/>
                </a:solidFill>
              </a:rPr>
              <a:t>(1) </a:t>
            </a:r>
            <a:r>
              <a:rPr lang="zh-CN" altLang="en-US" sz="3000">
                <a:solidFill>
                  <a:schemeClr val="tx1"/>
                </a:solidFill>
              </a:rPr>
              <a:t>资源</a:t>
            </a:r>
            <a:r>
              <a:rPr lang="en-US" altLang="zh-CN" sz="3000">
                <a:solidFill>
                  <a:schemeClr val="tx1"/>
                </a:solidFill>
              </a:rPr>
              <a:t>(CPU</a:t>
            </a:r>
            <a:r>
              <a:rPr lang="zh-CN" altLang="en-US" sz="3000">
                <a:solidFill>
                  <a:schemeClr val="tx1"/>
                </a:solidFill>
              </a:rPr>
              <a:t>、内存、 </a:t>
            </a:r>
            <a:r>
              <a:rPr lang="en-US" altLang="zh-CN" sz="3000">
                <a:solidFill>
                  <a:schemeClr val="tx1"/>
                </a:solidFill>
              </a:rPr>
              <a:t>I/O</a:t>
            </a:r>
            <a:r>
              <a:rPr lang="zh-CN" altLang="en-US" sz="3000">
                <a:solidFill>
                  <a:schemeClr val="tx1"/>
                </a:solidFill>
              </a:rPr>
              <a:t>设备</a:t>
            </a:r>
            <a:r>
              <a:rPr lang="en-US" altLang="zh-CN" sz="3000">
                <a:solidFill>
                  <a:schemeClr val="tx1"/>
                </a:solidFill>
              </a:rPr>
              <a:t>)</a:t>
            </a:r>
            <a:r>
              <a:rPr lang="zh-CN" altLang="en-US" sz="3000">
                <a:solidFill>
                  <a:schemeClr val="tx1"/>
                </a:solidFill>
              </a:rPr>
              <a:t>利用率高。</a:t>
            </a:r>
          </a:p>
          <a:p>
            <a:pPr>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(2) </a:t>
            </a:r>
            <a:r>
              <a:rPr lang="zh-CN" altLang="en-US" sz="3000">
                <a:solidFill>
                  <a:schemeClr val="tx1"/>
                </a:solidFill>
              </a:rPr>
              <a:t>系统</a:t>
            </a:r>
            <a:r>
              <a:rPr lang="zh-CN" altLang="en-US" sz="3000">
                <a:solidFill>
                  <a:srgbClr val="990033"/>
                </a:solidFill>
              </a:rPr>
              <a:t>吞吐量大</a:t>
            </a:r>
            <a:r>
              <a:rPr lang="zh-CN" altLang="en-US" sz="3000">
                <a:solidFill>
                  <a:schemeClr val="tx1"/>
                </a:solidFill>
              </a:rPr>
              <a:t>。</a:t>
            </a:r>
          </a:p>
          <a:p>
            <a:pPr>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(3) </a:t>
            </a:r>
            <a:r>
              <a:rPr lang="zh-CN" altLang="en-US" sz="3000">
                <a:solidFill>
                  <a:schemeClr val="tx1"/>
                </a:solidFill>
              </a:rPr>
              <a:t>平均周转时间长。作业的周转时间是指从作业进入系统开始，直至其完成并退出系统为止所经历的时间。 </a:t>
            </a:r>
            <a:r>
              <a:rPr lang="en-US" altLang="zh-CN" sz="3000"/>
              <a:t>(</a:t>
            </a:r>
            <a:r>
              <a:rPr lang="zh-CN" altLang="en-US" sz="3000">
                <a:sym typeface="Wingdings" panose="05000000000000000000" pitchFamily="2" charset="2"/>
              </a:rPr>
              <a:t>尤其</a:t>
            </a:r>
            <a:r>
              <a:rPr lang="en-US" altLang="zh-CN" sz="3000">
                <a:sym typeface="Wingdings" panose="05000000000000000000" pitchFamily="2" charset="2"/>
              </a:rPr>
              <a:t>)</a:t>
            </a:r>
            <a:r>
              <a:rPr lang="zh-CN" altLang="en-US" sz="3000"/>
              <a:t>短作业的周转时间显著增长</a:t>
            </a:r>
            <a:endParaRPr lang="zh-CN" altLang="en-US" sz="3000">
              <a:solidFill>
                <a:schemeClr val="tx1"/>
              </a:solidFill>
            </a:endParaRPr>
          </a:p>
          <a:p>
            <a:pPr>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(4) </a:t>
            </a:r>
            <a:r>
              <a:rPr lang="zh-CN" altLang="en-US" sz="3000">
                <a:solidFill>
                  <a:srgbClr val="990033"/>
                </a:solidFill>
              </a:rPr>
              <a:t>交互性差</a:t>
            </a:r>
            <a:r>
              <a:rPr lang="zh-CN" altLang="en-US" sz="3000">
                <a:solidFill>
                  <a:schemeClr val="tx1"/>
                </a:solidFill>
              </a:rPr>
              <a:t>。</a:t>
            </a:r>
            <a:r>
              <a:rPr lang="zh-CN" altLang="en-US" sz="3000"/>
              <a:t>适合大型科学计算、数据处理（交互性少的作业）</a:t>
            </a:r>
          </a:p>
        </p:txBody>
      </p:sp>
      <p:sp>
        <p:nvSpPr>
          <p:cNvPr id="48133" name="Rectangle 5"/>
          <p:cNvSpPr>
            <a:spLocks noChangeArrowheads="1"/>
          </p:cNvSpPr>
          <p:nvPr/>
        </p:nvSpPr>
        <p:spPr bwMode="auto">
          <a:xfrm>
            <a:off x="4878388" y="5943600"/>
            <a:ext cx="3648075" cy="376238"/>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spcBef>
                <a:spcPct val="20000"/>
              </a:spcBef>
              <a:buClr>
                <a:srgbClr val="FF9900"/>
              </a:buClr>
              <a:buSzPct val="70000"/>
              <a:buFont typeface="楷体_GB2312" pitchFamily="49" charset="-122"/>
              <a:buNone/>
            </a:pPr>
            <a:r>
              <a:rPr lang="zh-CN" altLang="en-US" b="1">
                <a:solidFill>
                  <a:srgbClr val="008000"/>
                </a:solidFill>
                <a:ea typeface="宋体" panose="02010600030101010101" pitchFamily="2" charset="-122"/>
              </a:rPr>
              <a:t>批处理：交互性差</a:t>
            </a:r>
            <a:r>
              <a:rPr lang="en-US" altLang="zh-CN" b="1">
                <a:solidFill>
                  <a:srgbClr val="008000"/>
                </a:solidFill>
                <a:ea typeface="宋体" panose="02010600030101010101" pitchFamily="2" charset="-122"/>
              </a:rPr>
              <a:t>—CPU</a:t>
            </a:r>
            <a:r>
              <a:rPr lang="zh-CN" altLang="en-US" b="1">
                <a:solidFill>
                  <a:srgbClr val="008000"/>
                </a:solidFill>
                <a:ea typeface="宋体" panose="02010600030101010101" pitchFamily="2" charset="-122"/>
              </a:rPr>
              <a:t>利用率高</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457200" y="914400"/>
            <a:ext cx="83058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endParaRPr lang="zh-CN" altLang="en-US" sz="2400">
              <a:latin typeface="Times New Roman" panose="02020603050405020304" pitchFamily="18" charset="0"/>
              <a:ea typeface="宋体" panose="02010600030101010101" pitchFamily="2" charset="-122"/>
            </a:endParaRPr>
          </a:p>
        </p:txBody>
      </p:sp>
      <p:sp>
        <p:nvSpPr>
          <p:cNvPr id="50179" name="Rectangle 3"/>
          <p:cNvSpPr>
            <a:spLocks noChangeArrowheads="1"/>
          </p:cNvSpPr>
          <p:nvPr>
            <p:ph type="title"/>
          </p:nvPr>
        </p:nvSpPr>
        <p:spPr/>
        <p:txBody>
          <a:bodyPr/>
          <a:lstStyle/>
          <a:p>
            <a:r>
              <a:rPr lang="en-US" altLang="zh-CN"/>
              <a:t>1.2</a:t>
            </a:r>
            <a:r>
              <a:rPr lang="zh-CN" altLang="en-US"/>
              <a:t>　操作系统的发展过程</a:t>
            </a:r>
          </a:p>
        </p:txBody>
      </p:sp>
      <p:sp>
        <p:nvSpPr>
          <p:cNvPr id="50180" name="Rectangle 4"/>
          <p:cNvSpPr>
            <a:spLocks noChangeArrowheads="1"/>
          </p:cNvSpPr>
          <p:nvPr>
            <p:ph type="body" idx="1"/>
          </p:nvPr>
        </p:nvSpPr>
        <p:spPr/>
        <p:txBody>
          <a:bodyPr/>
          <a:lstStyle/>
          <a:p>
            <a:pPr>
              <a:lnSpc>
                <a:spcPct val="115000"/>
              </a:lnSpc>
              <a:buFont typeface="Wingdings" panose="05000000000000000000" pitchFamily="2" charset="2"/>
              <a:buNone/>
            </a:pPr>
            <a:r>
              <a:rPr lang="en-US" altLang="zh-CN"/>
              <a:t>1.2.3</a:t>
            </a:r>
            <a:r>
              <a:rPr lang="zh-CN" altLang="en-US"/>
              <a:t>　多道批处理系统</a:t>
            </a:r>
          </a:p>
          <a:p>
            <a:pPr>
              <a:lnSpc>
                <a:spcPct val="115000"/>
              </a:lnSpc>
              <a:buFont typeface="Wingdings" panose="05000000000000000000" pitchFamily="2" charset="2"/>
              <a:buNone/>
            </a:pPr>
            <a:r>
              <a:rPr lang="zh-CN" altLang="en-US">
                <a:solidFill>
                  <a:schemeClr val="tx1"/>
                </a:solidFill>
              </a:rPr>
              <a:t>　　</a:t>
            </a:r>
            <a:r>
              <a:rPr lang="en-US" altLang="zh-CN" sz="3000"/>
              <a:t>3</a:t>
            </a:r>
            <a:r>
              <a:rPr lang="zh-CN" altLang="en-US" sz="3000"/>
              <a:t>．多道批处理系统需要解决的问题</a:t>
            </a:r>
          </a:p>
          <a:p>
            <a:pPr>
              <a:lnSpc>
                <a:spcPct val="115000"/>
              </a:lnSpc>
              <a:buFont typeface="Wingdings" panose="05000000000000000000" pitchFamily="2" charset="2"/>
              <a:buNone/>
            </a:pPr>
            <a:r>
              <a:rPr lang="zh-CN" altLang="en-US"/>
              <a:t>        </a:t>
            </a:r>
            <a:r>
              <a:rPr lang="en-US" altLang="zh-CN" sz="3000">
                <a:solidFill>
                  <a:schemeClr val="tx1"/>
                </a:solidFill>
              </a:rPr>
              <a:t>(1)</a:t>
            </a:r>
            <a:r>
              <a:rPr lang="zh-CN" altLang="en-US" sz="3000">
                <a:solidFill>
                  <a:schemeClr val="tx1"/>
                </a:solidFill>
              </a:rPr>
              <a:t>处理机管理</a:t>
            </a:r>
          </a:p>
          <a:p>
            <a:pPr>
              <a:lnSpc>
                <a:spcPct val="115000"/>
              </a:lnSpc>
              <a:buFont typeface="Wingdings" panose="05000000000000000000" pitchFamily="2" charset="2"/>
              <a:buNone/>
            </a:pPr>
            <a:r>
              <a:rPr lang="zh-CN" altLang="en-US" sz="3000">
                <a:solidFill>
                  <a:schemeClr val="tx1"/>
                </a:solidFill>
              </a:rPr>
              <a:t>　     </a:t>
            </a:r>
            <a:r>
              <a:rPr lang="en-US" altLang="zh-CN" sz="3000">
                <a:solidFill>
                  <a:schemeClr val="tx1"/>
                </a:solidFill>
              </a:rPr>
              <a:t>(2)</a:t>
            </a:r>
            <a:r>
              <a:rPr lang="zh-CN" altLang="en-US" sz="3000">
                <a:solidFill>
                  <a:schemeClr val="tx1"/>
                </a:solidFill>
              </a:rPr>
              <a:t>内存管理</a:t>
            </a:r>
          </a:p>
          <a:p>
            <a:pPr>
              <a:lnSpc>
                <a:spcPct val="115000"/>
              </a:lnSpc>
              <a:buFont typeface="Wingdings" panose="05000000000000000000" pitchFamily="2" charset="2"/>
              <a:buNone/>
            </a:pPr>
            <a:r>
              <a:rPr lang="zh-CN" altLang="en-US" sz="3000">
                <a:solidFill>
                  <a:schemeClr val="tx1"/>
                </a:solidFill>
              </a:rPr>
              <a:t>         </a:t>
            </a:r>
            <a:r>
              <a:rPr lang="en-US" altLang="zh-CN" sz="3000">
                <a:solidFill>
                  <a:schemeClr val="tx1"/>
                </a:solidFill>
              </a:rPr>
              <a:t>(3)I/O</a:t>
            </a:r>
            <a:r>
              <a:rPr lang="zh-CN" altLang="en-US" sz="3000">
                <a:solidFill>
                  <a:schemeClr val="tx1"/>
                </a:solidFill>
              </a:rPr>
              <a:t>设备管理</a:t>
            </a:r>
          </a:p>
          <a:p>
            <a:pPr>
              <a:lnSpc>
                <a:spcPct val="115000"/>
              </a:lnSpc>
              <a:buFont typeface="Wingdings" panose="05000000000000000000" pitchFamily="2" charset="2"/>
              <a:buNone/>
            </a:pPr>
            <a:r>
              <a:rPr lang="zh-CN" altLang="en-US" sz="3000">
                <a:solidFill>
                  <a:schemeClr val="tx1"/>
                </a:solidFill>
              </a:rPr>
              <a:t>         </a:t>
            </a:r>
            <a:r>
              <a:rPr lang="en-US" altLang="zh-CN" sz="3000">
                <a:solidFill>
                  <a:schemeClr val="tx1"/>
                </a:solidFill>
              </a:rPr>
              <a:t>(4)</a:t>
            </a:r>
            <a:r>
              <a:rPr lang="zh-CN" altLang="en-US" sz="3000">
                <a:solidFill>
                  <a:schemeClr val="tx1"/>
                </a:solidFill>
              </a:rPr>
              <a:t>文件管理</a:t>
            </a:r>
          </a:p>
          <a:p>
            <a:pPr>
              <a:lnSpc>
                <a:spcPct val="115000"/>
              </a:lnSpc>
              <a:buFont typeface="Wingdings" panose="05000000000000000000" pitchFamily="2" charset="2"/>
              <a:buNone/>
            </a:pPr>
            <a:r>
              <a:rPr lang="zh-CN" altLang="en-US" sz="3000">
                <a:solidFill>
                  <a:schemeClr val="tx1"/>
                </a:solidFill>
              </a:rPr>
              <a:t>         </a:t>
            </a:r>
            <a:r>
              <a:rPr lang="en-US" altLang="zh-CN" sz="3000">
                <a:solidFill>
                  <a:schemeClr val="tx1"/>
                </a:solidFill>
              </a:rPr>
              <a:t>(5)</a:t>
            </a:r>
            <a:r>
              <a:rPr lang="zh-CN" altLang="en-US" sz="3000">
                <a:solidFill>
                  <a:schemeClr val="tx1"/>
                </a:solidFill>
              </a:rPr>
              <a:t>作业管理</a:t>
            </a:r>
          </a:p>
          <a:p>
            <a:pPr>
              <a:lnSpc>
                <a:spcPct val="115000"/>
              </a:lnSpc>
              <a:buFont typeface="Wingdings" panose="05000000000000000000" pitchFamily="2" charset="2"/>
              <a:buNone/>
            </a:pPr>
            <a:r>
              <a:rPr lang="zh-CN" altLang="en-US" sz="3000">
                <a:solidFill>
                  <a:schemeClr val="tx1"/>
                </a:solidFill>
              </a:rPr>
              <a:t>         解决了这些问题之后，OS形成。</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ph type="title"/>
          </p:nvPr>
        </p:nvSpPr>
        <p:spPr/>
        <p:txBody>
          <a:bodyPr/>
          <a:lstStyle/>
          <a:p>
            <a:r>
              <a:rPr lang="zh-CN" altLang="en-US"/>
              <a:t>考研题举例</a:t>
            </a:r>
          </a:p>
        </p:txBody>
      </p:sp>
      <p:sp>
        <p:nvSpPr>
          <p:cNvPr id="52227" name="Rectangle 3"/>
          <p:cNvSpPr>
            <a:spLocks noChangeArrowheads="1"/>
          </p:cNvSpPr>
          <p:nvPr>
            <p:ph type="body" idx="1"/>
          </p:nvPr>
        </p:nvSpPr>
        <p:spPr/>
        <p:txBody>
          <a:bodyPr/>
          <a:lstStyle/>
          <a:p>
            <a:r>
              <a:rPr lang="zh-CN" altLang="en-US" dirty="0"/>
              <a:t>批处理系统的主要缺点是：（清华大学</a:t>
            </a:r>
            <a:r>
              <a:rPr lang="en-US" altLang="zh-CN" dirty="0"/>
              <a:t>1996</a:t>
            </a:r>
            <a:r>
              <a:rPr lang="zh-CN" altLang="en-US" dirty="0"/>
              <a:t>年试题）</a:t>
            </a:r>
          </a:p>
          <a:p>
            <a:pPr marL="0" indent="0">
              <a:buNone/>
            </a:pPr>
            <a:r>
              <a:rPr lang="en-US" altLang="zh-CN" dirty="0" smtClean="0"/>
              <a:t>	A</a:t>
            </a:r>
            <a:r>
              <a:rPr lang="zh-CN" altLang="en-US" dirty="0"/>
              <a:t>．</a:t>
            </a:r>
            <a:r>
              <a:rPr lang="en-US" altLang="zh-CN" dirty="0"/>
              <a:t>CPU</a:t>
            </a:r>
            <a:r>
              <a:rPr lang="zh-CN" altLang="en-US" dirty="0"/>
              <a:t>利用率低。 </a:t>
            </a:r>
            <a:r>
              <a:rPr lang="en-US" altLang="zh-CN" dirty="0"/>
              <a:t>B</a:t>
            </a:r>
            <a:r>
              <a:rPr lang="zh-CN" altLang="en-US" dirty="0"/>
              <a:t>．不能并发</a:t>
            </a:r>
            <a:r>
              <a:rPr lang="zh-CN" altLang="en-US" dirty="0" smtClean="0"/>
              <a:t>执行  </a:t>
            </a:r>
            <a:r>
              <a:rPr lang="en-US" altLang="zh-CN" dirty="0" smtClean="0"/>
              <a:t>	C</a:t>
            </a:r>
            <a:r>
              <a:rPr lang="zh-CN" altLang="en-US" dirty="0"/>
              <a:t>．缺少交互性。 　</a:t>
            </a:r>
            <a:r>
              <a:rPr lang="en-US" altLang="zh-CN" dirty="0"/>
              <a:t>D</a:t>
            </a:r>
            <a:r>
              <a:rPr lang="zh-CN" altLang="en-US" dirty="0"/>
              <a:t>．以上都不是。</a:t>
            </a:r>
          </a:p>
          <a:p>
            <a:r>
              <a:rPr lang="en-US" altLang="zh-CN" dirty="0"/>
              <a:t>【</a:t>
            </a:r>
            <a:r>
              <a:rPr lang="zh-CN" altLang="en-US" dirty="0"/>
              <a:t>解答</a:t>
            </a:r>
            <a:r>
              <a:rPr lang="en-US" altLang="zh-CN" dirty="0" smtClean="0"/>
              <a:t>】</a:t>
            </a:r>
          </a:p>
          <a:p>
            <a:r>
              <a:rPr lang="en-US" altLang="zh-CN" dirty="0" smtClean="0"/>
              <a:t>C</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ph type="title"/>
          </p:nvPr>
        </p:nvSpPr>
        <p:spPr/>
        <p:txBody>
          <a:bodyPr/>
          <a:lstStyle/>
          <a:p>
            <a:r>
              <a:rPr lang="zh-CN" altLang="en-US"/>
              <a:t>考研题举例</a:t>
            </a:r>
          </a:p>
        </p:txBody>
      </p:sp>
      <p:sp>
        <p:nvSpPr>
          <p:cNvPr id="53251" name="Rectangle 3"/>
          <p:cNvSpPr>
            <a:spLocks noChangeArrowheads="1"/>
          </p:cNvSpPr>
          <p:nvPr>
            <p:ph type="body" idx="1"/>
          </p:nvPr>
        </p:nvSpPr>
        <p:spPr/>
        <p:txBody>
          <a:bodyPr/>
          <a:lstStyle/>
          <a:p>
            <a:pPr>
              <a:lnSpc>
                <a:spcPct val="100000"/>
              </a:lnSpc>
            </a:pPr>
            <a:r>
              <a:rPr lang="zh-CN" altLang="en-US" sz="3000" dirty="0"/>
              <a:t>填空：多道运行的特征之一是宏观上并行，它的含义是（ ）。（华中科技大学</a:t>
            </a:r>
            <a:r>
              <a:rPr lang="en-US" altLang="zh-CN" sz="3000" dirty="0"/>
              <a:t>2000</a:t>
            </a:r>
            <a:r>
              <a:rPr lang="zh-CN" altLang="en-US" sz="3000" dirty="0"/>
              <a:t>年试题）</a:t>
            </a:r>
          </a:p>
          <a:p>
            <a:pPr>
              <a:lnSpc>
                <a:spcPct val="100000"/>
              </a:lnSpc>
            </a:pPr>
            <a:r>
              <a:rPr lang="en-US" altLang="zh-CN" sz="3000" dirty="0"/>
              <a:t>【</a:t>
            </a:r>
            <a:r>
              <a:rPr lang="zh-CN" altLang="en-US" sz="3000" dirty="0"/>
              <a:t>分析</a:t>
            </a:r>
            <a:r>
              <a:rPr lang="en-US" altLang="zh-CN" sz="3000" dirty="0" smtClean="0"/>
              <a:t>】</a:t>
            </a:r>
          </a:p>
          <a:p>
            <a:pPr>
              <a:lnSpc>
                <a:spcPct val="100000"/>
              </a:lnSpc>
            </a:pPr>
            <a:r>
              <a:rPr lang="zh-CN" altLang="en-US" sz="3000" dirty="0" smtClean="0"/>
              <a:t>多道</a:t>
            </a:r>
            <a:r>
              <a:rPr lang="zh-CN" altLang="en-US" sz="3000" dirty="0"/>
              <a:t>运行的特征是多道性、宏观上并行、微观上串行。多道性是指计算机主存中同时存放几道相互独立的程序。宏观上并行是指同时进入系统的几道程序都处于运行过程中，即它们先后开始了各自的运行，但都未运行完毕。微观上串行是指主存中的多道程序轮流或分时地占有处理机交替执行。</a:t>
            </a:r>
          </a:p>
          <a:p>
            <a:pPr>
              <a:lnSpc>
                <a:spcPct val="100000"/>
              </a:lnSpc>
            </a:pPr>
            <a:r>
              <a:rPr lang="en-US" altLang="zh-CN" sz="3000" dirty="0"/>
              <a:t>【</a:t>
            </a:r>
            <a:r>
              <a:rPr lang="zh-CN" altLang="en-US" sz="3000" dirty="0"/>
              <a:t>解答</a:t>
            </a:r>
            <a:r>
              <a:rPr lang="en-US" altLang="zh-CN" sz="3000" dirty="0" smtClean="0"/>
              <a:t>】</a:t>
            </a:r>
          </a:p>
          <a:p>
            <a:pPr>
              <a:lnSpc>
                <a:spcPct val="100000"/>
              </a:lnSpc>
            </a:pPr>
            <a:r>
              <a:rPr lang="zh-CN" altLang="en-US" sz="3000" dirty="0" smtClean="0"/>
              <a:t>并发</a:t>
            </a:r>
            <a:r>
              <a:rPr lang="zh-CN" altLang="en-US" sz="3000" dirty="0"/>
              <a:t>程序都已经开始执行，但都未结束。</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ph type="title"/>
          </p:nvPr>
        </p:nvSpPr>
        <p:spPr/>
        <p:txBody>
          <a:bodyPr/>
          <a:lstStyle/>
          <a:p>
            <a:r>
              <a:rPr lang="zh-CN" altLang="en-US"/>
              <a:t>考研题举例</a:t>
            </a:r>
          </a:p>
        </p:txBody>
      </p:sp>
      <p:sp>
        <p:nvSpPr>
          <p:cNvPr id="8195" name="Rectangle 3"/>
          <p:cNvSpPr>
            <a:spLocks noChangeArrowheads="1"/>
          </p:cNvSpPr>
          <p:nvPr>
            <p:ph type="body" idx="1"/>
          </p:nvPr>
        </p:nvSpPr>
        <p:spPr/>
        <p:txBody>
          <a:bodyPr/>
          <a:lstStyle/>
          <a:p>
            <a:r>
              <a:rPr lang="zh-CN" altLang="en-US"/>
              <a:t>判断：资源的利用率高和系统的工作效率高是一回事（）。（东南大学试题）</a:t>
            </a:r>
          </a:p>
          <a:p>
            <a:r>
              <a:rPr lang="zh-CN" altLang="en-US"/>
              <a:t>解答：系统的工作效率，也就是吞吐率。从上述分析可知，此题应判错误。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ph type="title"/>
          </p:nvPr>
        </p:nvSpPr>
        <p:spPr/>
        <p:txBody>
          <a:bodyPr/>
          <a:lstStyle/>
          <a:p>
            <a:r>
              <a:rPr lang="zh-CN" altLang="en-US"/>
              <a:t>思考题</a:t>
            </a:r>
          </a:p>
        </p:txBody>
      </p:sp>
      <p:sp>
        <p:nvSpPr>
          <p:cNvPr id="54275" name="Rectangle 3"/>
          <p:cNvSpPr>
            <a:spLocks noChangeArrowheads="1"/>
          </p:cNvSpPr>
          <p:nvPr>
            <p:ph type="body" idx="1"/>
          </p:nvPr>
        </p:nvSpPr>
        <p:spPr/>
        <p:txBody>
          <a:bodyPr/>
          <a:lstStyle/>
          <a:p>
            <a:pPr>
              <a:lnSpc>
                <a:spcPct val="90000"/>
              </a:lnSpc>
              <a:buFont typeface="Wingdings" panose="05000000000000000000" pitchFamily="2" charset="2"/>
              <a:buChar char="ü"/>
            </a:pPr>
            <a:r>
              <a:rPr lang="zh-CN" altLang="en-US" sz="2800" dirty="0"/>
              <a:t>在单</a:t>
            </a:r>
            <a:r>
              <a:rPr lang="en-US" altLang="zh-CN" sz="2800" dirty="0"/>
              <a:t>CPU</a:t>
            </a:r>
            <a:r>
              <a:rPr lang="zh-CN" altLang="en-US" sz="2800" dirty="0"/>
              <a:t>和两台</a:t>
            </a:r>
            <a:r>
              <a:rPr lang="en-US" altLang="zh-CN" sz="2800" dirty="0"/>
              <a:t>I/O</a:t>
            </a:r>
            <a:r>
              <a:rPr lang="zh-CN" altLang="en-US" sz="2800" dirty="0"/>
              <a:t>设备</a:t>
            </a:r>
            <a:r>
              <a:rPr lang="en-US" altLang="zh-CN" sz="2800" dirty="0"/>
              <a:t>(I1</a:t>
            </a:r>
            <a:r>
              <a:rPr lang="zh-CN" altLang="en-US" sz="2800" dirty="0"/>
              <a:t>，</a:t>
            </a:r>
            <a:r>
              <a:rPr lang="en-US" altLang="zh-CN" sz="2800" dirty="0"/>
              <a:t>I2)</a:t>
            </a:r>
            <a:r>
              <a:rPr lang="zh-CN" altLang="en-US" sz="2800" dirty="0"/>
              <a:t>的多道程序设计环境下，同时投入三个作业</a:t>
            </a:r>
            <a:r>
              <a:rPr lang="en-US" altLang="zh-CN" sz="2800" dirty="0"/>
              <a:t>job1</a:t>
            </a:r>
            <a:r>
              <a:rPr lang="zh-CN" altLang="en-US" sz="2800" dirty="0"/>
              <a:t>、</a:t>
            </a:r>
            <a:r>
              <a:rPr lang="en-US" altLang="zh-CN" sz="2800" dirty="0"/>
              <a:t>job2</a:t>
            </a:r>
            <a:r>
              <a:rPr lang="zh-CN" altLang="en-US" sz="2800" dirty="0"/>
              <a:t>、</a:t>
            </a:r>
            <a:r>
              <a:rPr lang="en-US" altLang="zh-CN" sz="2800" dirty="0"/>
              <a:t>job3</a:t>
            </a:r>
            <a:r>
              <a:rPr lang="zh-CN" altLang="en-US" sz="2800" dirty="0"/>
              <a:t>运行。这三个作业对</a:t>
            </a:r>
            <a:r>
              <a:rPr lang="en-US" altLang="zh-CN" sz="2800" dirty="0"/>
              <a:t>CPU</a:t>
            </a:r>
            <a:r>
              <a:rPr lang="zh-CN" altLang="en-US" sz="2800" dirty="0"/>
              <a:t>和</a:t>
            </a:r>
            <a:r>
              <a:rPr lang="en-US" altLang="zh-CN" sz="2800" dirty="0"/>
              <a:t>I/O</a:t>
            </a:r>
            <a:r>
              <a:rPr lang="zh-CN" altLang="en-US" sz="2800" dirty="0"/>
              <a:t>设备的使用顺序和时间如下：</a:t>
            </a:r>
          </a:p>
          <a:p>
            <a:pPr>
              <a:lnSpc>
                <a:spcPct val="90000"/>
              </a:lnSpc>
              <a:buFont typeface="Wingdings" panose="05000000000000000000" pitchFamily="2" charset="2"/>
              <a:buNone/>
            </a:pPr>
            <a:r>
              <a:rPr lang="en-US" altLang="zh-CN" sz="2800" dirty="0"/>
              <a:t>Job1</a:t>
            </a:r>
            <a:r>
              <a:rPr lang="zh-CN" altLang="en-US" sz="2800" dirty="0"/>
              <a:t>：</a:t>
            </a:r>
            <a:r>
              <a:rPr lang="en-US" altLang="zh-CN" sz="2800" dirty="0"/>
              <a:t>I2(30ms)</a:t>
            </a:r>
            <a:r>
              <a:rPr lang="zh-CN" altLang="en-US" sz="2800" dirty="0"/>
              <a:t>；</a:t>
            </a:r>
            <a:r>
              <a:rPr lang="en-US" altLang="zh-CN" sz="2800" dirty="0"/>
              <a:t>CPU(10ms)</a:t>
            </a:r>
            <a:r>
              <a:rPr lang="zh-CN" altLang="en-US" sz="2800" dirty="0"/>
              <a:t>；</a:t>
            </a:r>
            <a:r>
              <a:rPr lang="en-US" altLang="zh-CN" sz="2800" dirty="0"/>
              <a:t>I1(30ms)</a:t>
            </a:r>
            <a:r>
              <a:rPr lang="zh-CN" altLang="en-US" sz="2800" dirty="0"/>
              <a:t>；</a:t>
            </a:r>
            <a:r>
              <a:rPr lang="en-US" altLang="zh-CN" sz="2800" dirty="0"/>
              <a:t>CPU(10ms)</a:t>
            </a:r>
            <a:r>
              <a:rPr lang="zh-CN" altLang="en-US" sz="2800" dirty="0"/>
              <a:t>；</a:t>
            </a:r>
            <a:r>
              <a:rPr lang="en-US" altLang="zh-CN" sz="2800" dirty="0"/>
              <a:t>I2(20ms)</a:t>
            </a:r>
          </a:p>
          <a:p>
            <a:pPr>
              <a:lnSpc>
                <a:spcPct val="90000"/>
              </a:lnSpc>
              <a:buFont typeface="Wingdings" panose="05000000000000000000" pitchFamily="2" charset="2"/>
              <a:buNone/>
            </a:pPr>
            <a:r>
              <a:rPr lang="en-US" altLang="zh-CN" sz="2800" dirty="0"/>
              <a:t>Job2</a:t>
            </a:r>
            <a:r>
              <a:rPr lang="zh-CN" altLang="en-US" sz="2800" dirty="0"/>
              <a:t>：</a:t>
            </a:r>
            <a:r>
              <a:rPr lang="en-US" altLang="zh-CN" sz="2800" dirty="0"/>
              <a:t>I1(20ms)</a:t>
            </a:r>
            <a:r>
              <a:rPr lang="zh-CN" altLang="en-US" sz="2800" dirty="0"/>
              <a:t>；</a:t>
            </a:r>
            <a:r>
              <a:rPr lang="en-US" altLang="zh-CN" sz="2800" dirty="0"/>
              <a:t>CPU(20ms)</a:t>
            </a:r>
            <a:r>
              <a:rPr lang="zh-CN" altLang="en-US" sz="2800" dirty="0"/>
              <a:t>；</a:t>
            </a:r>
            <a:r>
              <a:rPr lang="en-US" altLang="zh-CN" sz="2800" dirty="0"/>
              <a:t>I2(40ms)</a:t>
            </a:r>
          </a:p>
          <a:p>
            <a:pPr>
              <a:lnSpc>
                <a:spcPct val="90000"/>
              </a:lnSpc>
              <a:buFont typeface="Wingdings" panose="05000000000000000000" pitchFamily="2" charset="2"/>
              <a:buNone/>
            </a:pPr>
            <a:r>
              <a:rPr lang="en-US" altLang="zh-CN" sz="2800" dirty="0"/>
              <a:t>Job3</a:t>
            </a:r>
            <a:r>
              <a:rPr lang="zh-CN" altLang="en-US" sz="2800" dirty="0"/>
              <a:t>：</a:t>
            </a:r>
            <a:r>
              <a:rPr lang="en-US" altLang="zh-CN" sz="2800" dirty="0"/>
              <a:t>CPU(30ms)</a:t>
            </a:r>
            <a:r>
              <a:rPr lang="zh-CN" altLang="en-US" sz="2800" dirty="0"/>
              <a:t>；</a:t>
            </a:r>
            <a:r>
              <a:rPr lang="en-US" altLang="zh-CN" sz="2800" dirty="0"/>
              <a:t>I1(20ms)</a:t>
            </a:r>
            <a:r>
              <a:rPr lang="zh-CN" altLang="en-US" sz="2800" dirty="0"/>
              <a:t>；</a:t>
            </a:r>
            <a:r>
              <a:rPr lang="en-US" altLang="zh-CN" sz="2800" dirty="0"/>
              <a:t>CPU(10ms)</a:t>
            </a:r>
            <a:r>
              <a:rPr lang="zh-CN" altLang="en-US" sz="2800" dirty="0"/>
              <a:t>；</a:t>
            </a:r>
            <a:r>
              <a:rPr lang="en-US" altLang="zh-CN" sz="2800" dirty="0"/>
              <a:t>I1(10ms)</a:t>
            </a:r>
            <a:endParaRPr lang="en-US" altLang="zh-CN" sz="2800" dirty="0">
              <a:solidFill>
                <a:schemeClr val="accent2"/>
              </a:solidFill>
            </a:endParaRPr>
          </a:p>
          <a:p>
            <a:pPr>
              <a:lnSpc>
                <a:spcPct val="90000"/>
              </a:lnSpc>
              <a:buFont typeface="Wingdings" panose="05000000000000000000" pitchFamily="2" charset="2"/>
              <a:buNone/>
            </a:pPr>
            <a:r>
              <a:rPr lang="zh-CN" altLang="en-US" sz="2800" dirty="0">
                <a:solidFill>
                  <a:srgbClr val="CC0000"/>
                </a:solidFill>
              </a:rPr>
              <a:t>假定：</a:t>
            </a:r>
            <a:r>
              <a:rPr lang="en-US" altLang="zh-CN" sz="2800" dirty="0"/>
              <a:t>CPU</a:t>
            </a:r>
            <a:r>
              <a:rPr lang="zh-CN" altLang="en-US" sz="2800" dirty="0"/>
              <a:t>、</a:t>
            </a:r>
            <a:r>
              <a:rPr lang="en-US" altLang="zh-CN" sz="2800" dirty="0"/>
              <a:t>I1</a:t>
            </a:r>
            <a:r>
              <a:rPr lang="zh-CN" altLang="en-US" sz="2800" dirty="0"/>
              <a:t>、</a:t>
            </a:r>
            <a:r>
              <a:rPr lang="en-US" altLang="zh-CN" sz="2800" dirty="0"/>
              <a:t>I2</a:t>
            </a:r>
            <a:r>
              <a:rPr lang="zh-CN" altLang="en-US" sz="2800" dirty="0"/>
              <a:t>都能并行工作， </a:t>
            </a:r>
            <a:r>
              <a:rPr lang="en-US" altLang="zh-CN" sz="2800" dirty="0"/>
              <a:t>job1</a:t>
            </a:r>
            <a:r>
              <a:rPr lang="zh-CN" altLang="en-US" sz="2800" dirty="0"/>
              <a:t>优先级最高，</a:t>
            </a:r>
            <a:r>
              <a:rPr lang="en-US" altLang="zh-CN" sz="2800" dirty="0"/>
              <a:t>job3</a:t>
            </a:r>
            <a:r>
              <a:rPr lang="zh-CN" altLang="en-US" sz="2800" dirty="0"/>
              <a:t>优先级最低，优先级高的作业可以抢占优先级低的作业的</a:t>
            </a:r>
            <a:r>
              <a:rPr lang="en-US" altLang="zh-CN" sz="2800" dirty="0"/>
              <a:t>CPU</a:t>
            </a:r>
            <a:r>
              <a:rPr lang="zh-CN" altLang="en-US" sz="2800" dirty="0"/>
              <a:t>但不能抢占</a:t>
            </a:r>
            <a:r>
              <a:rPr lang="en-US" altLang="zh-CN" sz="2800" dirty="0"/>
              <a:t>I1</a:t>
            </a:r>
            <a:r>
              <a:rPr lang="zh-CN" altLang="en-US" sz="2800" dirty="0"/>
              <a:t>和</a:t>
            </a:r>
            <a:r>
              <a:rPr lang="en-US" altLang="zh-CN" sz="2800" dirty="0"/>
              <a:t>I2</a:t>
            </a:r>
            <a:r>
              <a:rPr lang="zh-CN" altLang="en-US" sz="2800" dirty="0"/>
              <a:t>。</a:t>
            </a:r>
          </a:p>
          <a:p>
            <a:pPr>
              <a:lnSpc>
                <a:spcPct val="90000"/>
              </a:lnSpc>
              <a:buFont typeface="Wingdings" panose="05000000000000000000" pitchFamily="2" charset="2"/>
              <a:buNone/>
            </a:pPr>
            <a:r>
              <a:rPr lang="zh-CN" altLang="en-US" sz="2800" dirty="0">
                <a:solidFill>
                  <a:srgbClr val="CC0000"/>
                </a:solidFill>
              </a:rPr>
              <a:t>试求：</a:t>
            </a:r>
            <a:r>
              <a:rPr lang="zh-CN" altLang="en-US" sz="2800" dirty="0"/>
              <a:t>(</a:t>
            </a:r>
            <a:r>
              <a:rPr lang="en-US" altLang="zh-CN" sz="2800" dirty="0"/>
              <a:t>1</a:t>
            </a:r>
            <a:r>
              <a:rPr lang="zh-CN" altLang="en-US" sz="2800" dirty="0"/>
              <a:t>)三个作业从投入到完成分别需要的时间。</a:t>
            </a:r>
          </a:p>
          <a:p>
            <a:pPr>
              <a:lnSpc>
                <a:spcPct val="90000"/>
              </a:lnSpc>
              <a:buFont typeface="Wingdings" panose="05000000000000000000" pitchFamily="2" charset="2"/>
              <a:buNone/>
            </a:pPr>
            <a:r>
              <a:rPr lang="zh-CN" altLang="en-US" sz="2800" dirty="0"/>
              <a:t>(</a:t>
            </a:r>
            <a:r>
              <a:rPr lang="en-US" altLang="zh-CN" sz="2800" dirty="0"/>
              <a:t>2</a:t>
            </a:r>
            <a:r>
              <a:rPr lang="zh-CN" altLang="en-US" sz="2800" dirty="0"/>
              <a:t>)从投入到完成的</a:t>
            </a:r>
            <a:r>
              <a:rPr lang="en-US" altLang="zh-CN" sz="2800" dirty="0"/>
              <a:t>CPU</a:t>
            </a:r>
            <a:r>
              <a:rPr lang="zh-CN" altLang="en-US" sz="2800" dirty="0"/>
              <a:t>利用率及</a:t>
            </a:r>
            <a:r>
              <a:rPr lang="en-US" altLang="zh-CN" sz="2800" dirty="0"/>
              <a:t>I/O</a:t>
            </a:r>
            <a:r>
              <a:rPr lang="zh-CN" altLang="en-US" sz="2800" dirty="0"/>
              <a:t>设备利用率。</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457200" y="914400"/>
            <a:ext cx="83058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30000"/>
              </a:lnSpc>
              <a:spcBef>
                <a:spcPct val="50000"/>
              </a:spcBef>
            </a:pPr>
            <a:endParaRPr lang="zh-CN" altLang="en-US" sz="2400">
              <a:latin typeface="Times New Roman" panose="02020603050405020304" pitchFamily="18" charset="0"/>
              <a:ea typeface="宋体" panose="02010600030101010101" pitchFamily="2" charset="-122"/>
            </a:endParaRPr>
          </a:p>
        </p:txBody>
      </p:sp>
      <p:sp>
        <p:nvSpPr>
          <p:cNvPr id="55299" name="Rectangle 3"/>
          <p:cNvSpPr>
            <a:spLocks noChangeArrowheads="1"/>
          </p:cNvSpPr>
          <p:nvPr>
            <p:ph type="title"/>
          </p:nvPr>
        </p:nvSpPr>
        <p:spPr/>
        <p:txBody>
          <a:bodyPr/>
          <a:lstStyle/>
          <a:p>
            <a:r>
              <a:rPr lang="en-US" altLang="zh-CN"/>
              <a:t>1.2</a:t>
            </a:r>
            <a:r>
              <a:rPr lang="zh-CN" altLang="en-US"/>
              <a:t>　操作系统的发展过程</a:t>
            </a:r>
          </a:p>
        </p:txBody>
      </p:sp>
      <p:sp>
        <p:nvSpPr>
          <p:cNvPr id="55300" name="Rectangle 4"/>
          <p:cNvSpPr>
            <a:spLocks noChangeArrowheads="1"/>
          </p:cNvSpPr>
          <p:nvPr>
            <p:ph type="body" idx="1"/>
          </p:nvPr>
        </p:nvSpPr>
        <p:spPr/>
        <p:txBody>
          <a:bodyPr/>
          <a:lstStyle/>
          <a:p>
            <a:pPr>
              <a:lnSpc>
                <a:spcPct val="105000"/>
              </a:lnSpc>
              <a:buFont typeface="Wingdings" panose="05000000000000000000" pitchFamily="2" charset="2"/>
              <a:buNone/>
            </a:pPr>
            <a:r>
              <a:rPr lang="en-US" altLang="zh-CN"/>
              <a:t>1.2.4</a:t>
            </a:r>
            <a:r>
              <a:rPr lang="zh-CN" altLang="en-US"/>
              <a:t>　分时系统</a:t>
            </a:r>
            <a:r>
              <a:rPr lang="en-US" altLang="zh-CN" sz="3000"/>
              <a:t>(Time Sharing </a:t>
            </a:r>
            <a:r>
              <a:rPr lang="en-US" altLang="zh-CN" sz="3000">
                <a:sym typeface="Arial" panose="020B0604020202020204" pitchFamily="34" charset="0"/>
              </a:rPr>
              <a:t>Operating</a:t>
            </a:r>
            <a:r>
              <a:rPr lang="zh-CN" altLang="en-US" sz="3000">
                <a:sym typeface="Arial" panose="020B0604020202020204" pitchFamily="34" charset="0"/>
              </a:rPr>
              <a:t> </a:t>
            </a:r>
            <a:r>
              <a:rPr lang="en-US" altLang="zh-CN" sz="3000">
                <a:sym typeface="Arial" panose="020B0604020202020204" pitchFamily="34" charset="0"/>
              </a:rPr>
              <a:t>System) </a:t>
            </a:r>
            <a:endParaRPr lang="zh-CN" altLang="en-US" sz="3000">
              <a:sym typeface="Arial" panose="020B0604020202020204" pitchFamily="34" charset="0"/>
            </a:endParaRPr>
          </a:p>
          <a:p>
            <a:pPr>
              <a:lnSpc>
                <a:spcPct val="105000"/>
              </a:lnSpc>
              <a:buFont typeface="Wingdings" panose="05000000000000000000" pitchFamily="2" charset="2"/>
              <a:buNone/>
            </a:pPr>
            <a:r>
              <a:rPr lang="zh-CN" altLang="en-US" sz="2800">
                <a:latin typeface="楷体_GB2312" pitchFamily="49" charset="-122"/>
              </a:rPr>
              <a:t> </a:t>
            </a:r>
            <a:r>
              <a:rPr lang="zh-CN" altLang="en-US" sz="3000">
                <a:latin typeface="楷体_GB2312" pitchFamily="49" charset="-122"/>
              </a:rPr>
              <a:t>  分时操作系统，简称分时系统，是</a:t>
            </a:r>
            <a:r>
              <a:rPr lang="zh-CN" altLang="en-US" sz="3000" u="sng">
                <a:solidFill>
                  <a:srgbClr val="CC3300"/>
                </a:solidFill>
                <a:latin typeface="楷体_GB2312" pitchFamily="49" charset="-122"/>
              </a:rPr>
              <a:t>支持多道程序，以联机操作为标志的操作系统。</a:t>
            </a:r>
            <a:r>
              <a:rPr lang="zh-CN" altLang="en-US" sz="3000">
                <a:latin typeface="楷体_GB2312" pitchFamily="49" charset="-122"/>
              </a:rPr>
              <a:t>         </a:t>
            </a:r>
          </a:p>
          <a:p>
            <a:pPr>
              <a:lnSpc>
                <a:spcPct val="105000"/>
              </a:lnSpc>
              <a:buFont typeface="Wingdings" panose="05000000000000000000" pitchFamily="2" charset="2"/>
              <a:buNone/>
            </a:pPr>
            <a:r>
              <a:rPr lang="en-US" altLang="zh-CN" sz="3000">
                <a:latin typeface="楷体_GB2312" pitchFamily="49" charset="-122"/>
              </a:rPr>
              <a:t>1</a:t>
            </a:r>
            <a:r>
              <a:rPr lang="zh-CN" altLang="en-US" sz="3000">
                <a:latin typeface="楷体_GB2312" pitchFamily="49" charset="-122"/>
              </a:rPr>
              <a:t>．分时系统的产生</a:t>
            </a:r>
          </a:p>
          <a:p>
            <a:pPr>
              <a:lnSpc>
                <a:spcPct val="105000"/>
              </a:lnSpc>
              <a:buFont typeface="Wingdings" panose="05000000000000000000" pitchFamily="2" charset="2"/>
              <a:buNone/>
            </a:pPr>
            <a:r>
              <a:rPr lang="zh-CN" altLang="en-US" sz="3000">
                <a:latin typeface="楷体_GB2312" pitchFamily="49" charset="-122"/>
              </a:rPr>
              <a:t>   用户对系统功能需求不断增长，主要以下</a:t>
            </a:r>
            <a:r>
              <a:rPr lang="en-US" altLang="zh-CN" sz="3000">
                <a:latin typeface="楷体_GB2312" pitchFamily="49" charset="-122"/>
              </a:rPr>
              <a:t>3</a:t>
            </a:r>
            <a:r>
              <a:rPr lang="zh-CN" altLang="en-US" sz="3000">
                <a:latin typeface="楷体_GB2312" pitchFamily="49" charset="-122"/>
              </a:rPr>
              <a:t>个方面：</a:t>
            </a:r>
          </a:p>
          <a:p>
            <a:pPr lvl="1">
              <a:lnSpc>
                <a:spcPct val="105000"/>
              </a:lnSpc>
              <a:buClr>
                <a:schemeClr val="hlink"/>
              </a:buClr>
              <a:buSzPct val="70000"/>
              <a:buFont typeface="Wingdings" panose="05000000000000000000" pitchFamily="2" charset="2"/>
              <a:buChar char="n"/>
            </a:pPr>
            <a:r>
              <a:rPr lang="zh-CN" altLang="en-US">
                <a:latin typeface="楷体_GB2312" pitchFamily="49" charset="-122"/>
              </a:rPr>
              <a:t>人机交互</a:t>
            </a:r>
          </a:p>
          <a:p>
            <a:pPr lvl="1">
              <a:lnSpc>
                <a:spcPct val="105000"/>
              </a:lnSpc>
              <a:buClr>
                <a:schemeClr val="hlink"/>
              </a:buClr>
              <a:buSzPct val="70000"/>
              <a:buFont typeface="Wingdings" panose="05000000000000000000" pitchFamily="2" charset="2"/>
              <a:buChar char="n"/>
            </a:pPr>
            <a:r>
              <a:rPr lang="zh-CN" altLang="en-US">
                <a:latin typeface="楷体_GB2312" pitchFamily="49" charset="-122"/>
              </a:rPr>
              <a:t>共享主机 </a:t>
            </a:r>
          </a:p>
          <a:p>
            <a:pPr lvl="1">
              <a:lnSpc>
                <a:spcPct val="105000"/>
              </a:lnSpc>
              <a:buClr>
                <a:schemeClr val="hlink"/>
              </a:buClr>
              <a:buSzPct val="70000"/>
              <a:buFont typeface="Wingdings" panose="05000000000000000000" pitchFamily="2" charset="2"/>
              <a:buChar char="n"/>
            </a:pPr>
            <a:r>
              <a:rPr lang="zh-CN" altLang="en-US">
                <a:latin typeface="楷体_GB2312" pitchFamily="49" charset="-122"/>
              </a:rPr>
              <a:t>方便上机</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ph type="title"/>
          </p:nvPr>
        </p:nvSpPr>
        <p:spPr/>
        <p:txBody>
          <a:bodyPr/>
          <a:lstStyle/>
          <a:p>
            <a:r>
              <a:rPr lang="en-US" altLang="zh-CN">
                <a:sym typeface="Arial" panose="020B0604020202020204" pitchFamily="34" charset="0"/>
              </a:rPr>
              <a:t>1.2</a:t>
            </a:r>
            <a:r>
              <a:rPr lang="zh-CN" altLang="en-US">
                <a:sym typeface="Arial" panose="020B0604020202020204" pitchFamily="34" charset="0"/>
              </a:rPr>
              <a:t>　操作系统的发展过程</a:t>
            </a:r>
          </a:p>
        </p:txBody>
      </p:sp>
      <p:grpSp>
        <p:nvGrpSpPr>
          <p:cNvPr id="57347" name="Group 3"/>
          <p:cNvGrpSpPr>
            <a:grpSpLocks/>
          </p:cNvGrpSpPr>
          <p:nvPr/>
        </p:nvGrpSpPr>
        <p:grpSpPr bwMode="auto">
          <a:xfrm>
            <a:off x="1116013" y="2057400"/>
            <a:ext cx="7559675" cy="3602038"/>
            <a:chOff x="0" y="0"/>
            <a:chExt cx="4762" cy="2269"/>
          </a:xfrm>
        </p:grpSpPr>
        <p:sp>
          <p:nvSpPr>
            <p:cNvPr id="57348" name="Text Box 4"/>
            <p:cNvSpPr txBox="1">
              <a:spLocks noChangeArrowheads="1"/>
            </p:cNvSpPr>
            <p:nvPr/>
          </p:nvSpPr>
          <p:spPr bwMode="auto">
            <a:xfrm>
              <a:off x="1125" y="0"/>
              <a:ext cx="781" cy="363"/>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endParaRPr lang="zh-CN" altLang="en-US">
                <a:ea typeface="宋体" panose="02010600030101010101" pitchFamily="2" charset="-122"/>
              </a:endParaRPr>
            </a:p>
          </p:txBody>
        </p:sp>
        <p:sp>
          <p:nvSpPr>
            <p:cNvPr id="57349" name="Text Box 5"/>
            <p:cNvSpPr txBox="1">
              <a:spLocks noChangeArrowheads="1"/>
            </p:cNvSpPr>
            <p:nvPr/>
          </p:nvSpPr>
          <p:spPr bwMode="auto">
            <a:xfrm>
              <a:off x="1014" y="365"/>
              <a:ext cx="1003" cy="361"/>
            </a:xfrm>
            <a:prstGeom prst="rect">
              <a:avLst/>
            </a:prstGeom>
            <a:solidFill>
              <a:srgbClr val="EAEAEA"/>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eaLnBrk="1" hangingPunct="1">
                <a:lnSpc>
                  <a:spcPct val="50000"/>
                </a:lnSpc>
              </a:pPr>
              <a:endParaRPr lang="zh-CN" altLang="en-US" b="1">
                <a:ea typeface="宋体" panose="02010600030101010101" pitchFamily="2" charset="-122"/>
              </a:endParaRPr>
            </a:p>
            <a:p>
              <a:pPr algn="just" eaLnBrk="1" hangingPunct="1">
                <a:lnSpc>
                  <a:spcPct val="60000"/>
                </a:lnSpc>
              </a:pPr>
              <a:r>
                <a:rPr lang="zh-CN" altLang="en-US" b="1">
                  <a:ea typeface="宋体" panose="02010600030101010101" pitchFamily="2" charset="-122"/>
                </a:rPr>
                <a:t>分时操作系统</a:t>
              </a:r>
            </a:p>
          </p:txBody>
        </p:sp>
        <p:sp>
          <p:nvSpPr>
            <p:cNvPr id="57350" name="未知"/>
            <p:cNvSpPr>
              <a:spLocks/>
            </p:cNvSpPr>
            <p:nvPr/>
          </p:nvSpPr>
          <p:spPr bwMode="auto">
            <a:xfrm>
              <a:off x="234" y="365"/>
              <a:ext cx="2787" cy="846"/>
            </a:xfrm>
            <a:custGeom>
              <a:avLst/>
              <a:gdLst>
                <a:gd name="T0" fmla="*/ 0 w 5760"/>
                <a:gd name="T1" fmla="*/ 1092 h 1092"/>
                <a:gd name="T2" fmla="*/ 0 w 5760"/>
                <a:gd name="T3" fmla="*/ 0 h 1092"/>
                <a:gd name="T4" fmla="*/ 5760 w 5760"/>
                <a:gd name="T5" fmla="*/ 0 h 1092"/>
                <a:gd name="T6" fmla="*/ 5745 w 5760"/>
                <a:gd name="T7" fmla="*/ 1080 h 1092"/>
              </a:gdLst>
              <a:ahLst/>
              <a:cxnLst>
                <a:cxn ang="0">
                  <a:pos x="T0" y="T1"/>
                </a:cxn>
                <a:cxn ang="0">
                  <a:pos x="T2" y="T3"/>
                </a:cxn>
                <a:cxn ang="0">
                  <a:pos x="T4" y="T5"/>
                </a:cxn>
                <a:cxn ang="0">
                  <a:pos x="T6" y="T7"/>
                </a:cxn>
              </a:cxnLst>
              <a:rect l="0" t="0" r="r" b="b"/>
              <a:pathLst>
                <a:path w="5760" h="1092">
                  <a:moveTo>
                    <a:pt x="0" y="1092"/>
                  </a:moveTo>
                  <a:lnTo>
                    <a:pt x="0" y="0"/>
                  </a:lnTo>
                  <a:lnTo>
                    <a:pt x="5760" y="0"/>
                  </a:lnTo>
                  <a:lnTo>
                    <a:pt x="5745" y="108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1" name="AutoShape 7"/>
            <p:cNvSpPr>
              <a:spLocks noChangeArrowheads="1"/>
            </p:cNvSpPr>
            <p:nvPr/>
          </p:nvSpPr>
          <p:spPr bwMode="auto">
            <a:xfrm>
              <a:off x="111" y="1211"/>
              <a:ext cx="223" cy="242"/>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2" name="未知"/>
            <p:cNvSpPr>
              <a:spLocks/>
            </p:cNvSpPr>
            <p:nvPr/>
          </p:nvSpPr>
          <p:spPr bwMode="auto">
            <a:xfrm>
              <a:off x="0" y="1453"/>
              <a:ext cx="446" cy="179"/>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3" name="Text Box 9"/>
            <p:cNvSpPr txBox="1">
              <a:spLocks noChangeArrowheads="1"/>
            </p:cNvSpPr>
            <p:nvPr/>
          </p:nvSpPr>
          <p:spPr bwMode="auto">
            <a:xfrm>
              <a:off x="51" y="1452"/>
              <a:ext cx="448"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354" name="Line 10"/>
            <p:cNvSpPr>
              <a:spLocks noChangeShapeType="1"/>
            </p:cNvSpPr>
            <p:nvPr/>
          </p:nvSpPr>
          <p:spPr bwMode="auto">
            <a:xfrm>
              <a:off x="791" y="365"/>
              <a:ext cx="0" cy="8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5" name="Line 11"/>
            <p:cNvSpPr>
              <a:spLocks noChangeShapeType="1"/>
            </p:cNvSpPr>
            <p:nvPr/>
          </p:nvSpPr>
          <p:spPr bwMode="auto">
            <a:xfrm>
              <a:off x="2463" y="365"/>
              <a:ext cx="0" cy="8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6" name="AutoShape 12"/>
            <p:cNvSpPr>
              <a:spLocks noChangeArrowheads="1"/>
            </p:cNvSpPr>
            <p:nvPr/>
          </p:nvSpPr>
          <p:spPr bwMode="auto">
            <a:xfrm>
              <a:off x="668" y="1211"/>
              <a:ext cx="223" cy="242"/>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7" name="未知"/>
            <p:cNvSpPr>
              <a:spLocks/>
            </p:cNvSpPr>
            <p:nvPr/>
          </p:nvSpPr>
          <p:spPr bwMode="auto">
            <a:xfrm>
              <a:off x="557" y="1453"/>
              <a:ext cx="446" cy="179"/>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58" name="Text Box 14"/>
            <p:cNvSpPr txBox="1">
              <a:spLocks noChangeArrowheads="1"/>
            </p:cNvSpPr>
            <p:nvPr/>
          </p:nvSpPr>
          <p:spPr bwMode="auto">
            <a:xfrm>
              <a:off x="595" y="1452"/>
              <a:ext cx="448"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359" name="AutoShape 15"/>
            <p:cNvSpPr>
              <a:spLocks noChangeArrowheads="1"/>
            </p:cNvSpPr>
            <p:nvPr/>
          </p:nvSpPr>
          <p:spPr bwMode="auto">
            <a:xfrm>
              <a:off x="2340" y="1211"/>
              <a:ext cx="223" cy="242"/>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0" name="未知"/>
            <p:cNvSpPr>
              <a:spLocks/>
            </p:cNvSpPr>
            <p:nvPr/>
          </p:nvSpPr>
          <p:spPr bwMode="auto">
            <a:xfrm>
              <a:off x="2229" y="1453"/>
              <a:ext cx="446" cy="179"/>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1" name="Text Box 17"/>
            <p:cNvSpPr txBox="1">
              <a:spLocks noChangeArrowheads="1"/>
            </p:cNvSpPr>
            <p:nvPr/>
          </p:nvSpPr>
          <p:spPr bwMode="auto">
            <a:xfrm>
              <a:off x="2857" y="1452"/>
              <a:ext cx="36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362" name="AutoShape 18"/>
            <p:cNvSpPr>
              <a:spLocks noChangeArrowheads="1"/>
            </p:cNvSpPr>
            <p:nvPr/>
          </p:nvSpPr>
          <p:spPr bwMode="auto">
            <a:xfrm>
              <a:off x="2909" y="1211"/>
              <a:ext cx="223" cy="242"/>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3" name="未知"/>
            <p:cNvSpPr>
              <a:spLocks/>
            </p:cNvSpPr>
            <p:nvPr/>
          </p:nvSpPr>
          <p:spPr bwMode="auto">
            <a:xfrm>
              <a:off x="2798" y="1453"/>
              <a:ext cx="446" cy="179"/>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4" name="Text Box 20"/>
            <p:cNvSpPr txBox="1">
              <a:spLocks noChangeArrowheads="1"/>
            </p:cNvSpPr>
            <p:nvPr/>
          </p:nvSpPr>
          <p:spPr bwMode="auto">
            <a:xfrm>
              <a:off x="1460" y="1211"/>
              <a:ext cx="35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a:latin typeface="宋体" panose="02010600030101010101" pitchFamily="2" charset="-122"/>
                  <a:ea typeface="宋体" panose="02010600030101010101" pitchFamily="2" charset="-122"/>
                </a:rPr>
                <a:t>┅</a:t>
              </a:r>
              <a:endParaRPr lang="zh-CN" altLang="en-US" sz="2000">
                <a:ea typeface="宋体" panose="02010600030101010101" pitchFamily="2" charset="-122"/>
              </a:endParaRPr>
            </a:p>
          </p:txBody>
        </p:sp>
        <p:sp>
          <p:nvSpPr>
            <p:cNvPr id="57365" name="Text Box 21"/>
            <p:cNvSpPr txBox="1">
              <a:spLocks noChangeArrowheads="1"/>
            </p:cNvSpPr>
            <p:nvPr/>
          </p:nvSpPr>
          <p:spPr bwMode="auto">
            <a:xfrm>
              <a:off x="1134" y="1906"/>
              <a:ext cx="2416"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endParaRPr lang="zh-CN" altLang="en-US" b="1">
                <a:ea typeface="宋体" panose="02010600030101010101" pitchFamily="2" charset="-122"/>
              </a:endParaRPr>
            </a:p>
          </p:txBody>
        </p:sp>
        <p:sp>
          <p:nvSpPr>
            <p:cNvPr id="57366" name="Text Box 22"/>
            <p:cNvSpPr txBox="1">
              <a:spLocks noChangeArrowheads="1"/>
            </p:cNvSpPr>
            <p:nvPr/>
          </p:nvSpPr>
          <p:spPr bwMode="auto">
            <a:xfrm>
              <a:off x="3374" y="48"/>
              <a:ext cx="75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a:ea typeface="宋体" panose="02010600030101010101" pitchFamily="2" charset="-122"/>
                </a:rPr>
                <a:t>响应时间</a:t>
              </a:r>
            </a:p>
          </p:txBody>
        </p:sp>
        <p:sp>
          <p:nvSpPr>
            <p:cNvPr id="57367" name="Rectangle 23"/>
            <p:cNvSpPr>
              <a:spLocks noChangeArrowheads="1"/>
            </p:cNvSpPr>
            <p:nvPr/>
          </p:nvSpPr>
          <p:spPr bwMode="auto">
            <a:xfrm>
              <a:off x="3132" y="318"/>
              <a:ext cx="1226" cy="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8" name="Line 24"/>
            <p:cNvSpPr>
              <a:spLocks noChangeShapeType="1"/>
            </p:cNvSpPr>
            <p:nvPr/>
          </p:nvSpPr>
          <p:spPr bwMode="auto">
            <a:xfrm>
              <a:off x="3244" y="318"/>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9" name="Line 25"/>
            <p:cNvSpPr>
              <a:spLocks noChangeShapeType="1"/>
            </p:cNvSpPr>
            <p:nvPr/>
          </p:nvSpPr>
          <p:spPr bwMode="auto">
            <a:xfrm>
              <a:off x="3355" y="318"/>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0" name="Line 26"/>
            <p:cNvSpPr>
              <a:spLocks noChangeShapeType="1"/>
            </p:cNvSpPr>
            <p:nvPr/>
          </p:nvSpPr>
          <p:spPr bwMode="auto">
            <a:xfrm>
              <a:off x="4247" y="318"/>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1" name="Line 27"/>
            <p:cNvSpPr>
              <a:spLocks noChangeShapeType="1"/>
            </p:cNvSpPr>
            <p:nvPr/>
          </p:nvSpPr>
          <p:spPr bwMode="auto">
            <a:xfrm>
              <a:off x="4135" y="318"/>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2" name="Line 28"/>
            <p:cNvSpPr>
              <a:spLocks noChangeShapeType="1"/>
            </p:cNvSpPr>
            <p:nvPr/>
          </p:nvSpPr>
          <p:spPr bwMode="auto">
            <a:xfrm>
              <a:off x="4024" y="318"/>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3" name="Line 29"/>
            <p:cNvSpPr>
              <a:spLocks noChangeShapeType="1"/>
            </p:cNvSpPr>
            <p:nvPr/>
          </p:nvSpPr>
          <p:spPr bwMode="auto">
            <a:xfrm>
              <a:off x="3467" y="318"/>
              <a:ext cx="0" cy="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4" name="Text Box 30"/>
            <p:cNvSpPr txBox="1">
              <a:spLocks noChangeArrowheads="1"/>
            </p:cNvSpPr>
            <p:nvPr/>
          </p:nvSpPr>
          <p:spPr bwMode="auto">
            <a:xfrm>
              <a:off x="3021" y="681"/>
              <a:ext cx="1486"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000">
                  <a:ea typeface="宋体" panose="02010600030101010101" pitchFamily="2" charset="-122"/>
                </a:rPr>
                <a:t> </a:t>
              </a:r>
              <a:r>
                <a:rPr lang="en-US" altLang="zh-CN" sz="2000" b="1">
                  <a:ea typeface="宋体" panose="02010600030101010101" pitchFamily="2" charset="-122"/>
                </a:rPr>
                <a:t>1 2 3                     n</a:t>
              </a:r>
            </a:p>
          </p:txBody>
        </p:sp>
        <p:sp>
          <p:nvSpPr>
            <p:cNvPr id="57375" name="Text Box 31"/>
            <p:cNvSpPr txBox="1">
              <a:spLocks noChangeArrowheads="1"/>
            </p:cNvSpPr>
            <p:nvPr/>
          </p:nvSpPr>
          <p:spPr bwMode="auto">
            <a:xfrm>
              <a:off x="3583" y="318"/>
              <a:ext cx="40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200" b="1">
                  <a:ea typeface="宋体" panose="02010600030101010101" pitchFamily="2" charset="-122"/>
                </a:rPr>
                <a:t>…</a:t>
              </a:r>
              <a:endParaRPr lang="en-US" altLang="zh-CN">
                <a:ea typeface="宋体" panose="02010600030101010101" pitchFamily="2" charset="-122"/>
              </a:endParaRPr>
            </a:p>
          </p:txBody>
        </p:sp>
        <p:sp>
          <p:nvSpPr>
            <p:cNvPr id="57376" name="Text Box 32"/>
            <p:cNvSpPr txBox="1">
              <a:spLocks noChangeArrowheads="1"/>
            </p:cNvSpPr>
            <p:nvPr/>
          </p:nvSpPr>
          <p:spPr bwMode="auto">
            <a:xfrm>
              <a:off x="4061" y="1043"/>
              <a:ext cx="70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a:ea typeface="宋体" panose="02010600030101010101" pitchFamily="2" charset="-122"/>
                </a:rPr>
                <a:t>时间片</a:t>
              </a:r>
            </a:p>
          </p:txBody>
        </p:sp>
        <p:sp>
          <p:nvSpPr>
            <p:cNvPr id="57377" name="未知"/>
            <p:cNvSpPr>
              <a:spLocks/>
            </p:cNvSpPr>
            <p:nvPr/>
          </p:nvSpPr>
          <p:spPr bwMode="auto">
            <a:xfrm>
              <a:off x="4089" y="606"/>
              <a:ext cx="446" cy="477"/>
            </a:xfrm>
            <a:custGeom>
              <a:avLst/>
              <a:gdLst>
                <a:gd name="T0" fmla="*/ 0 w 720"/>
                <a:gd name="T1" fmla="*/ 0 h 615"/>
                <a:gd name="T2" fmla="*/ 0 w 720"/>
                <a:gd name="T3" fmla="*/ 615 h 615"/>
                <a:gd name="T4" fmla="*/ 720 w 720"/>
                <a:gd name="T5" fmla="*/ 615 h 615"/>
              </a:gdLst>
              <a:ahLst/>
              <a:cxnLst>
                <a:cxn ang="0">
                  <a:pos x="T0" y="T1"/>
                </a:cxn>
                <a:cxn ang="0">
                  <a:pos x="T2" y="T3"/>
                </a:cxn>
                <a:cxn ang="0">
                  <a:pos x="T4" y="T5"/>
                </a:cxn>
              </a:cxnLst>
              <a:rect l="0" t="0" r="r" b="b"/>
              <a:pathLst>
                <a:path w="720" h="615">
                  <a:moveTo>
                    <a:pt x="0" y="0"/>
                  </a:moveTo>
                  <a:cubicBezTo>
                    <a:pt x="0" y="205"/>
                    <a:pt x="0" y="410"/>
                    <a:pt x="0" y="615"/>
                  </a:cubicBezTo>
                  <a:cubicBezTo>
                    <a:pt x="240" y="615"/>
                    <a:pt x="480" y="615"/>
                    <a:pt x="720" y="615"/>
                  </a:cubicBez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8" name="Line 34"/>
            <p:cNvSpPr>
              <a:spLocks noChangeShapeType="1"/>
            </p:cNvSpPr>
            <p:nvPr/>
          </p:nvSpPr>
          <p:spPr bwMode="auto">
            <a:xfrm>
              <a:off x="3132" y="197"/>
              <a:ext cx="0" cy="12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9" name="Line 35"/>
            <p:cNvSpPr>
              <a:spLocks noChangeShapeType="1"/>
            </p:cNvSpPr>
            <p:nvPr/>
          </p:nvSpPr>
          <p:spPr bwMode="auto">
            <a:xfrm>
              <a:off x="4358" y="197"/>
              <a:ext cx="0" cy="12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80" name="Line 36"/>
            <p:cNvSpPr>
              <a:spLocks noChangeShapeType="1"/>
            </p:cNvSpPr>
            <p:nvPr/>
          </p:nvSpPr>
          <p:spPr bwMode="auto">
            <a:xfrm>
              <a:off x="4135" y="197"/>
              <a:ext cx="22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81" name="Line 37"/>
            <p:cNvSpPr>
              <a:spLocks noChangeShapeType="1"/>
            </p:cNvSpPr>
            <p:nvPr/>
          </p:nvSpPr>
          <p:spPr bwMode="auto">
            <a:xfrm flipH="1">
              <a:off x="3132" y="197"/>
              <a:ext cx="22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82" name="Text Box 38"/>
            <p:cNvSpPr txBox="1">
              <a:spLocks noChangeArrowheads="1"/>
            </p:cNvSpPr>
            <p:nvPr/>
          </p:nvSpPr>
          <p:spPr bwMode="auto">
            <a:xfrm>
              <a:off x="1088" y="46"/>
              <a:ext cx="9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a:ea typeface="宋体" panose="02010600030101010101" pitchFamily="2" charset="-122"/>
                </a:rPr>
                <a:t>计算机硬件</a:t>
              </a:r>
            </a:p>
          </p:txBody>
        </p:sp>
        <p:sp>
          <p:nvSpPr>
            <p:cNvPr id="57383" name="AutoShape 39"/>
            <p:cNvSpPr>
              <a:spLocks noChangeArrowheads="1"/>
            </p:cNvSpPr>
            <p:nvPr/>
          </p:nvSpPr>
          <p:spPr bwMode="auto">
            <a:xfrm>
              <a:off x="1497" y="363"/>
              <a:ext cx="45" cy="91"/>
            </a:xfrm>
            <a:prstGeom prst="upDownArrow">
              <a:avLst>
                <a:gd name="adj1" fmla="val 50000"/>
                <a:gd name="adj2" fmla="val 4044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7384" name="Text Box 40"/>
            <p:cNvSpPr txBox="1">
              <a:spLocks noChangeArrowheads="1"/>
            </p:cNvSpPr>
            <p:nvPr/>
          </p:nvSpPr>
          <p:spPr bwMode="auto">
            <a:xfrm>
              <a:off x="2268" y="1452"/>
              <a:ext cx="36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grpSp>
      <p:sp>
        <p:nvSpPr>
          <p:cNvPr id="57385" name="Text Box 41"/>
          <p:cNvSpPr txBox="1">
            <a:spLocks noChangeArrowheads="1"/>
          </p:cNvSpPr>
          <p:nvPr/>
        </p:nvSpPr>
        <p:spPr bwMode="auto">
          <a:xfrm>
            <a:off x="2901950" y="2057400"/>
            <a:ext cx="1239838" cy="576263"/>
          </a:xfrm>
          <a:prstGeom prst="rect">
            <a:avLst/>
          </a:prstGeom>
          <a:solidFill>
            <a:srgbClr val="EAEAEA"/>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endParaRPr lang="zh-CN" altLang="en-US">
              <a:ea typeface="宋体" panose="02010600030101010101" pitchFamily="2" charset="-122"/>
            </a:endParaRPr>
          </a:p>
        </p:txBody>
      </p:sp>
      <p:sp>
        <p:nvSpPr>
          <p:cNvPr id="57386" name="Text Box 42"/>
          <p:cNvSpPr txBox="1">
            <a:spLocks noChangeArrowheads="1"/>
          </p:cNvSpPr>
          <p:nvPr/>
        </p:nvSpPr>
        <p:spPr bwMode="auto">
          <a:xfrm>
            <a:off x="2725738" y="2636838"/>
            <a:ext cx="1592262" cy="573087"/>
          </a:xfrm>
          <a:prstGeom prst="rect">
            <a:avLst/>
          </a:prstGeom>
          <a:solidFill>
            <a:srgbClr val="EAEAEA"/>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algn="just" eaLnBrk="1" hangingPunct="1">
              <a:lnSpc>
                <a:spcPct val="50000"/>
              </a:lnSpc>
            </a:pPr>
            <a:endParaRPr lang="zh-CN" altLang="en-US" b="1">
              <a:ea typeface="宋体" panose="02010600030101010101" pitchFamily="2" charset="-122"/>
            </a:endParaRPr>
          </a:p>
          <a:p>
            <a:pPr algn="just" eaLnBrk="1" hangingPunct="1">
              <a:lnSpc>
                <a:spcPct val="60000"/>
              </a:lnSpc>
            </a:pPr>
            <a:r>
              <a:rPr lang="zh-CN" altLang="en-US" b="1">
                <a:ea typeface="宋体" panose="02010600030101010101" pitchFamily="2" charset="-122"/>
              </a:rPr>
              <a:t>分时操作系统</a:t>
            </a:r>
          </a:p>
        </p:txBody>
      </p:sp>
      <p:sp>
        <p:nvSpPr>
          <p:cNvPr id="57387" name="未知"/>
          <p:cNvSpPr>
            <a:spLocks/>
          </p:cNvSpPr>
          <p:nvPr/>
        </p:nvSpPr>
        <p:spPr bwMode="auto">
          <a:xfrm>
            <a:off x="1487488" y="2636838"/>
            <a:ext cx="4424362" cy="1343025"/>
          </a:xfrm>
          <a:custGeom>
            <a:avLst/>
            <a:gdLst>
              <a:gd name="T0" fmla="*/ 0 w 5760"/>
              <a:gd name="T1" fmla="*/ 1092 h 1092"/>
              <a:gd name="T2" fmla="*/ 0 w 5760"/>
              <a:gd name="T3" fmla="*/ 0 h 1092"/>
              <a:gd name="T4" fmla="*/ 5760 w 5760"/>
              <a:gd name="T5" fmla="*/ 0 h 1092"/>
              <a:gd name="T6" fmla="*/ 5745 w 5760"/>
              <a:gd name="T7" fmla="*/ 1080 h 1092"/>
            </a:gdLst>
            <a:ahLst/>
            <a:cxnLst>
              <a:cxn ang="0">
                <a:pos x="T0" y="T1"/>
              </a:cxn>
              <a:cxn ang="0">
                <a:pos x="T2" y="T3"/>
              </a:cxn>
              <a:cxn ang="0">
                <a:pos x="T4" y="T5"/>
              </a:cxn>
              <a:cxn ang="0">
                <a:pos x="T6" y="T7"/>
              </a:cxn>
            </a:cxnLst>
            <a:rect l="0" t="0" r="r" b="b"/>
            <a:pathLst>
              <a:path w="5760" h="1092">
                <a:moveTo>
                  <a:pt x="0" y="1092"/>
                </a:moveTo>
                <a:lnTo>
                  <a:pt x="0" y="0"/>
                </a:lnTo>
                <a:lnTo>
                  <a:pt x="5760" y="0"/>
                </a:lnTo>
                <a:lnTo>
                  <a:pt x="5745" y="108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88" name="AutoShape 44"/>
          <p:cNvSpPr>
            <a:spLocks noChangeArrowheads="1"/>
          </p:cNvSpPr>
          <p:nvPr/>
        </p:nvSpPr>
        <p:spPr bwMode="auto">
          <a:xfrm>
            <a:off x="1292225" y="3979863"/>
            <a:ext cx="354013" cy="384175"/>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89" name="未知"/>
          <p:cNvSpPr>
            <a:spLocks/>
          </p:cNvSpPr>
          <p:nvPr/>
        </p:nvSpPr>
        <p:spPr bwMode="auto">
          <a:xfrm>
            <a:off x="1116013" y="4364038"/>
            <a:ext cx="708025" cy="284162"/>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0" name="Text Box 46"/>
          <p:cNvSpPr txBox="1">
            <a:spLocks noChangeArrowheads="1"/>
          </p:cNvSpPr>
          <p:nvPr/>
        </p:nvSpPr>
        <p:spPr bwMode="auto">
          <a:xfrm>
            <a:off x="1187450" y="4362450"/>
            <a:ext cx="7112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391" name="Line 47"/>
          <p:cNvSpPr>
            <a:spLocks noChangeShapeType="1"/>
          </p:cNvSpPr>
          <p:nvPr/>
        </p:nvSpPr>
        <p:spPr bwMode="auto">
          <a:xfrm>
            <a:off x="2371725" y="2636838"/>
            <a:ext cx="0" cy="1343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2" name="Line 48"/>
          <p:cNvSpPr>
            <a:spLocks noChangeShapeType="1"/>
          </p:cNvSpPr>
          <p:nvPr/>
        </p:nvSpPr>
        <p:spPr bwMode="auto">
          <a:xfrm>
            <a:off x="5026025" y="2636838"/>
            <a:ext cx="0" cy="1343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3" name="AutoShape 49"/>
          <p:cNvSpPr>
            <a:spLocks noChangeArrowheads="1"/>
          </p:cNvSpPr>
          <p:nvPr/>
        </p:nvSpPr>
        <p:spPr bwMode="auto">
          <a:xfrm>
            <a:off x="2176463" y="3979863"/>
            <a:ext cx="354012" cy="384175"/>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4" name="未知"/>
          <p:cNvSpPr>
            <a:spLocks/>
          </p:cNvSpPr>
          <p:nvPr/>
        </p:nvSpPr>
        <p:spPr bwMode="auto">
          <a:xfrm>
            <a:off x="2000250" y="4364038"/>
            <a:ext cx="708025" cy="284162"/>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5" name="Text Box 51"/>
          <p:cNvSpPr txBox="1">
            <a:spLocks noChangeArrowheads="1"/>
          </p:cNvSpPr>
          <p:nvPr/>
        </p:nvSpPr>
        <p:spPr bwMode="auto">
          <a:xfrm>
            <a:off x="2060575" y="4362450"/>
            <a:ext cx="7112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396" name="AutoShape 52"/>
          <p:cNvSpPr>
            <a:spLocks noChangeArrowheads="1"/>
          </p:cNvSpPr>
          <p:nvPr/>
        </p:nvSpPr>
        <p:spPr bwMode="auto">
          <a:xfrm>
            <a:off x="4830763" y="3979863"/>
            <a:ext cx="354012" cy="384175"/>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7" name="未知"/>
          <p:cNvSpPr>
            <a:spLocks/>
          </p:cNvSpPr>
          <p:nvPr/>
        </p:nvSpPr>
        <p:spPr bwMode="auto">
          <a:xfrm>
            <a:off x="4654550" y="4364038"/>
            <a:ext cx="708025" cy="284162"/>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8" name="Text Box 54"/>
          <p:cNvSpPr txBox="1">
            <a:spLocks noChangeArrowheads="1"/>
          </p:cNvSpPr>
          <p:nvPr/>
        </p:nvSpPr>
        <p:spPr bwMode="auto">
          <a:xfrm>
            <a:off x="5651500" y="4362450"/>
            <a:ext cx="5762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399" name="AutoShape 55"/>
          <p:cNvSpPr>
            <a:spLocks noChangeArrowheads="1"/>
          </p:cNvSpPr>
          <p:nvPr/>
        </p:nvSpPr>
        <p:spPr bwMode="auto">
          <a:xfrm>
            <a:off x="5734050" y="3979863"/>
            <a:ext cx="354013" cy="384175"/>
          </a:xfrm>
          <a:prstGeom prst="bevel">
            <a:avLst>
              <a:gd name="adj" fmla="val 12500"/>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0" name="未知"/>
          <p:cNvSpPr>
            <a:spLocks/>
          </p:cNvSpPr>
          <p:nvPr/>
        </p:nvSpPr>
        <p:spPr bwMode="auto">
          <a:xfrm>
            <a:off x="5557838" y="4364038"/>
            <a:ext cx="708025" cy="284162"/>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1" name="Text Box 57"/>
          <p:cNvSpPr txBox="1">
            <a:spLocks noChangeArrowheads="1"/>
          </p:cNvSpPr>
          <p:nvPr/>
        </p:nvSpPr>
        <p:spPr bwMode="auto">
          <a:xfrm>
            <a:off x="3433763" y="3979863"/>
            <a:ext cx="56197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a:latin typeface="宋体" panose="02010600030101010101" pitchFamily="2" charset="-122"/>
                <a:ea typeface="宋体" panose="02010600030101010101" pitchFamily="2" charset="-122"/>
              </a:rPr>
              <a:t>┅</a:t>
            </a:r>
            <a:endParaRPr lang="zh-CN" altLang="en-US" sz="2000">
              <a:ea typeface="宋体" panose="02010600030101010101" pitchFamily="2" charset="-122"/>
            </a:endParaRPr>
          </a:p>
        </p:txBody>
      </p:sp>
      <p:sp>
        <p:nvSpPr>
          <p:cNvPr id="57402" name="Text Box 58"/>
          <p:cNvSpPr txBox="1">
            <a:spLocks noChangeArrowheads="1"/>
          </p:cNvSpPr>
          <p:nvPr/>
        </p:nvSpPr>
        <p:spPr bwMode="auto">
          <a:xfrm>
            <a:off x="6472238" y="2133600"/>
            <a:ext cx="1195387"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a:ea typeface="宋体" panose="02010600030101010101" pitchFamily="2" charset="-122"/>
              </a:rPr>
              <a:t>响应时间</a:t>
            </a:r>
          </a:p>
        </p:txBody>
      </p:sp>
      <p:sp>
        <p:nvSpPr>
          <p:cNvPr id="57403" name="Rectangle 59"/>
          <p:cNvSpPr>
            <a:spLocks noChangeArrowheads="1"/>
          </p:cNvSpPr>
          <p:nvPr/>
        </p:nvSpPr>
        <p:spPr bwMode="auto">
          <a:xfrm>
            <a:off x="6088063" y="2562225"/>
            <a:ext cx="1946275" cy="5762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4" name="Line 60"/>
          <p:cNvSpPr>
            <a:spLocks noChangeShapeType="1"/>
          </p:cNvSpPr>
          <p:nvPr/>
        </p:nvSpPr>
        <p:spPr bwMode="auto">
          <a:xfrm>
            <a:off x="6265863" y="2562225"/>
            <a:ext cx="0" cy="5762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5" name="Line 61"/>
          <p:cNvSpPr>
            <a:spLocks noChangeShapeType="1"/>
          </p:cNvSpPr>
          <p:nvPr/>
        </p:nvSpPr>
        <p:spPr bwMode="auto">
          <a:xfrm>
            <a:off x="6442075" y="2562225"/>
            <a:ext cx="0" cy="5762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6" name="Line 62"/>
          <p:cNvSpPr>
            <a:spLocks noChangeShapeType="1"/>
          </p:cNvSpPr>
          <p:nvPr/>
        </p:nvSpPr>
        <p:spPr bwMode="auto">
          <a:xfrm>
            <a:off x="7858125" y="2562225"/>
            <a:ext cx="0" cy="5762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7" name="Line 63"/>
          <p:cNvSpPr>
            <a:spLocks noChangeShapeType="1"/>
          </p:cNvSpPr>
          <p:nvPr/>
        </p:nvSpPr>
        <p:spPr bwMode="auto">
          <a:xfrm>
            <a:off x="7680325" y="2562225"/>
            <a:ext cx="0" cy="5762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8" name="Line 64"/>
          <p:cNvSpPr>
            <a:spLocks noChangeShapeType="1"/>
          </p:cNvSpPr>
          <p:nvPr/>
        </p:nvSpPr>
        <p:spPr bwMode="auto">
          <a:xfrm>
            <a:off x="7504113" y="2562225"/>
            <a:ext cx="0" cy="5762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9" name="Line 65"/>
          <p:cNvSpPr>
            <a:spLocks noChangeShapeType="1"/>
          </p:cNvSpPr>
          <p:nvPr/>
        </p:nvSpPr>
        <p:spPr bwMode="auto">
          <a:xfrm>
            <a:off x="6619875" y="2562225"/>
            <a:ext cx="0" cy="5762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10" name="Text Box 66"/>
          <p:cNvSpPr txBox="1">
            <a:spLocks noChangeArrowheads="1"/>
          </p:cNvSpPr>
          <p:nvPr/>
        </p:nvSpPr>
        <p:spPr bwMode="auto">
          <a:xfrm>
            <a:off x="5911850" y="3138488"/>
            <a:ext cx="23590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000">
                <a:ea typeface="宋体" panose="02010600030101010101" pitchFamily="2" charset="-122"/>
              </a:rPr>
              <a:t> </a:t>
            </a:r>
            <a:r>
              <a:rPr lang="en-US" altLang="zh-CN" sz="2000" b="1">
                <a:ea typeface="宋体" panose="02010600030101010101" pitchFamily="2" charset="-122"/>
              </a:rPr>
              <a:t>1 2 3                     n</a:t>
            </a:r>
          </a:p>
        </p:txBody>
      </p:sp>
      <p:sp>
        <p:nvSpPr>
          <p:cNvPr id="57411" name="Text Box 67"/>
          <p:cNvSpPr txBox="1">
            <a:spLocks noChangeArrowheads="1"/>
          </p:cNvSpPr>
          <p:nvPr/>
        </p:nvSpPr>
        <p:spPr bwMode="auto">
          <a:xfrm>
            <a:off x="6804025" y="2562225"/>
            <a:ext cx="647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en-US" altLang="zh-CN" sz="2200" b="1">
                <a:ea typeface="宋体" panose="02010600030101010101" pitchFamily="2" charset="-122"/>
              </a:rPr>
              <a:t>…</a:t>
            </a:r>
            <a:endParaRPr lang="en-US" altLang="zh-CN">
              <a:ea typeface="宋体" panose="02010600030101010101" pitchFamily="2" charset="-122"/>
            </a:endParaRPr>
          </a:p>
        </p:txBody>
      </p:sp>
      <p:sp>
        <p:nvSpPr>
          <p:cNvPr id="57412" name="Text Box 68"/>
          <p:cNvSpPr txBox="1">
            <a:spLocks noChangeArrowheads="1"/>
          </p:cNvSpPr>
          <p:nvPr/>
        </p:nvSpPr>
        <p:spPr bwMode="auto">
          <a:xfrm>
            <a:off x="7562850" y="3713163"/>
            <a:ext cx="1112838"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2000">
                <a:ea typeface="宋体" panose="02010600030101010101" pitchFamily="2" charset="-122"/>
              </a:rPr>
              <a:t>时间片</a:t>
            </a:r>
          </a:p>
        </p:txBody>
      </p:sp>
      <p:sp>
        <p:nvSpPr>
          <p:cNvPr id="57413" name="未知"/>
          <p:cNvSpPr>
            <a:spLocks/>
          </p:cNvSpPr>
          <p:nvPr/>
        </p:nvSpPr>
        <p:spPr bwMode="auto">
          <a:xfrm>
            <a:off x="7607300" y="3019425"/>
            <a:ext cx="708025" cy="757238"/>
          </a:xfrm>
          <a:custGeom>
            <a:avLst/>
            <a:gdLst>
              <a:gd name="T0" fmla="*/ 0 w 720"/>
              <a:gd name="T1" fmla="*/ 0 h 615"/>
              <a:gd name="T2" fmla="*/ 0 w 720"/>
              <a:gd name="T3" fmla="*/ 615 h 615"/>
              <a:gd name="T4" fmla="*/ 720 w 720"/>
              <a:gd name="T5" fmla="*/ 615 h 615"/>
            </a:gdLst>
            <a:ahLst/>
            <a:cxnLst>
              <a:cxn ang="0">
                <a:pos x="T0" y="T1"/>
              </a:cxn>
              <a:cxn ang="0">
                <a:pos x="T2" y="T3"/>
              </a:cxn>
              <a:cxn ang="0">
                <a:pos x="T4" y="T5"/>
              </a:cxn>
            </a:cxnLst>
            <a:rect l="0" t="0" r="r" b="b"/>
            <a:pathLst>
              <a:path w="720" h="615">
                <a:moveTo>
                  <a:pt x="0" y="0"/>
                </a:moveTo>
                <a:cubicBezTo>
                  <a:pt x="0" y="205"/>
                  <a:pt x="0" y="410"/>
                  <a:pt x="0" y="615"/>
                </a:cubicBezTo>
                <a:cubicBezTo>
                  <a:pt x="240" y="615"/>
                  <a:pt x="480" y="615"/>
                  <a:pt x="720" y="615"/>
                </a:cubicBezTo>
              </a:path>
            </a:pathLst>
          </a:custGeom>
          <a:noFill/>
          <a:ln w="9525" cap="flat"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14" name="Line 70"/>
          <p:cNvSpPr>
            <a:spLocks noChangeShapeType="1"/>
          </p:cNvSpPr>
          <p:nvPr/>
        </p:nvSpPr>
        <p:spPr bwMode="auto">
          <a:xfrm>
            <a:off x="6088063" y="2370138"/>
            <a:ext cx="0" cy="1920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15" name="Line 71"/>
          <p:cNvSpPr>
            <a:spLocks noChangeShapeType="1"/>
          </p:cNvSpPr>
          <p:nvPr/>
        </p:nvSpPr>
        <p:spPr bwMode="auto">
          <a:xfrm>
            <a:off x="8034338" y="2370138"/>
            <a:ext cx="0" cy="1920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16" name="Line 72"/>
          <p:cNvSpPr>
            <a:spLocks noChangeShapeType="1"/>
          </p:cNvSpPr>
          <p:nvPr/>
        </p:nvSpPr>
        <p:spPr bwMode="auto">
          <a:xfrm>
            <a:off x="7680325" y="2370138"/>
            <a:ext cx="35401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17" name="Line 73"/>
          <p:cNvSpPr>
            <a:spLocks noChangeShapeType="1"/>
          </p:cNvSpPr>
          <p:nvPr/>
        </p:nvSpPr>
        <p:spPr bwMode="auto">
          <a:xfrm flipH="1">
            <a:off x="6088063" y="2370138"/>
            <a:ext cx="354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18" name="Text Box 74"/>
          <p:cNvSpPr txBox="1">
            <a:spLocks noChangeArrowheads="1"/>
          </p:cNvSpPr>
          <p:nvPr/>
        </p:nvSpPr>
        <p:spPr bwMode="auto">
          <a:xfrm>
            <a:off x="2843213" y="2130425"/>
            <a:ext cx="1512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b="1">
                <a:ea typeface="宋体" panose="02010600030101010101" pitchFamily="2" charset="-122"/>
              </a:rPr>
              <a:t>计算机硬件</a:t>
            </a:r>
          </a:p>
        </p:txBody>
      </p:sp>
      <p:sp>
        <p:nvSpPr>
          <p:cNvPr id="57419" name="AutoShape 75"/>
          <p:cNvSpPr>
            <a:spLocks noChangeArrowheads="1"/>
          </p:cNvSpPr>
          <p:nvPr/>
        </p:nvSpPr>
        <p:spPr bwMode="auto">
          <a:xfrm>
            <a:off x="3492500" y="2633663"/>
            <a:ext cx="71438" cy="144462"/>
          </a:xfrm>
          <a:prstGeom prst="upDownArrow">
            <a:avLst>
              <a:gd name="adj1" fmla="val 50000"/>
              <a:gd name="adj2" fmla="val 4044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7420" name="Text Box 76"/>
          <p:cNvSpPr txBox="1">
            <a:spLocks noChangeArrowheads="1"/>
          </p:cNvSpPr>
          <p:nvPr/>
        </p:nvSpPr>
        <p:spPr bwMode="auto">
          <a:xfrm>
            <a:off x="4716463" y="4362450"/>
            <a:ext cx="57626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21" name="Line 77"/>
          <p:cNvSpPr>
            <a:spLocks noChangeShapeType="1"/>
          </p:cNvSpPr>
          <p:nvPr/>
        </p:nvSpPr>
        <p:spPr bwMode="auto">
          <a:xfrm>
            <a:off x="1474788" y="2633663"/>
            <a:ext cx="2017712"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2" name="Line 78"/>
          <p:cNvSpPr>
            <a:spLocks noChangeShapeType="1"/>
          </p:cNvSpPr>
          <p:nvPr/>
        </p:nvSpPr>
        <p:spPr bwMode="auto">
          <a:xfrm>
            <a:off x="1474788" y="2633663"/>
            <a:ext cx="0" cy="1368425"/>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3" name="Line 79"/>
          <p:cNvSpPr>
            <a:spLocks noChangeShapeType="1"/>
          </p:cNvSpPr>
          <p:nvPr/>
        </p:nvSpPr>
        <p:spPr bwMode="auto">
          <a:xfrm>
            <a:off x="2366963" y="2633663"/>
            <a:ext cx="1152525"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4" name="Line 80"/>
          <p:cNvSpPr>
            <a:spLocks noChangeShapeType="1"/>
          </p:cNvSpPr>
          <p:nvPr/>
        </p:nvSpPr>
        <p:spPr bwMode="auto">
          <a:xfrm>
            <a:off x="2395538" y="2633663"/>
            <a:ext cx="0" cy="1368425"/>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5" name="Line 81"/>
          <p:cNvSpPr>
            <a:spLocks noChangeShapeType="1"/>
          </p:cNvSpPr>
          <p:nvPr/>
        </p:nvSpPr>
        <p:spPr bwMode="auto">
          <a:xfrm>
            <a:off x="3530600" y="2633663"/>
            <a:ext cx="1489075"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6" name="Line 82"/>
          <p:cNvSpPr>
            <a:spLocks noChangeShapeType="1"/>
          </p:cNvSpPr>
          <p:nvPr/>
        </p:nvSpPr>
        <p:spPr bwMode="auto">
          <a:xfrm>
            <a:off x="3530600" y="2633663"/>
            <a:ext cx="1489075"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7" name="Line 83"/>
          <p:cNvSpPr>
            <a:spLocks noChangeShapeType="1"/>
          </p:cNvSpPr>
          <p:nvPr/>
        </p:nvSpPr>
        <p:spPr bwMode="auto">
          <a:xfrm>
            <a:off x="5911850" y="2633663"/>
            <a:ext cx="0" cy="1368425"/>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8" name="Line 84"/>
          <p:cNvSpPr>
            <a:spLocks noChangeShapeType="1"/>
          </p:cNvSpPr>
          <p:nvPr/>
        </p:nvSpPr>
        <p:spPr bwMode="auto">
          <a:xfrm>
            <a:off x="4975225" y="2633663"/>
            <a:ext cx="936625"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29" name="Line 85"/>
          <p:cNvSpPr>
            <a:spLocks noChangeShapeType="1"/>
          </p:cNvSpPr>
          <p:nvPr/>
        </p:nvSpPr>
        <p:spPr bwMode="auto">
          <a:xfrm>
            <a:off x="5014913" y="2633663"/>
            <a:ext cx="0" cy="1368425"/>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30" name="Text Box 86"/>
          <p:cNvSpPr txBox="1">
            <a:spLocks noChangeArrowheads="1"/>
          </p:cNvSpPr>
          <p:nvPr/>
        </p:nvSpPr>
        <p:spPr bwMode="auto">
          <a:xfrm>
            <a:off x="1187450" y="4362450"/>
            <a:ext cx="7112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31" name="Text Box 87"/>
          <p:cNvSpPr txBox="1">
            <a:spLocks noChangeArrowheads="1"/>
          </p:cNvSpPr>
          <p:nvPr/>
        </p:nvSpPr>
        <p:spPr bwMode="auto">
          <a:xfrm>
            <a:off x="2051050" y="4362450"/>
            <a:ext cx="7112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32" name="Text Box 88"/>
          <p:cNvSpPr txBox="1">
            <a:spLocks noChangeArrowheads="1"/>
          </p:cNvSpPr>
          <p:nvPr/>
        </p:nvSpPr>
        <p:spPr bwMode="auto">
          <a:xfrm>
            <a:off x="4716463" y="4362450"/>
            <a:ext cx="57626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33" name="Text Box 89"/>
          <p:cNvSpPr txBox="1">
            <a:spLocks noChangeArrowheads="1"/>
          </p:cNvSpPr>
          <p:nvPr/>
        </p:nvSpPr>
        <p:spPr bwMode="auto">
          <a:xfrm>
            <a:off x="2051050" y="4362450"/>
            <a:ext cx="7112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34" name="Text Box 90"/>
          <p:cNvSpPr txBox="1">
            <a:spLocks noChangeArrowheads="1"/>
          </p:cNvSpPr>
          <p:nvPr/>
        </p:nvSpPr>
        <p:spPr bwMode="auto">
          <a:xfrm>
            <a:off x="4716463" y="4362450"/>
            <a:ext cx="57626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35" name="Text Box 91"/>
          <p:cNvSpPr txBox="1">
            <a:spLocks noChangeArrowheads="1"/>
          </p:cNvSpPr>
          <p:nvPr/>
        </p:nvSpPr>
        <p:spPr bwMode="auto">
          <a:xfrm>
            <a:off x="5651500" y="4362450"/>
            <a:ext cx="5762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a:ea typeface="华文细黑" panose="02010600040101010101" pitchFamily="2" charset="-122"/>
              </a:rPr>
              <a:t>终端</a:t>
            </a:r>
          </a:p>
        </p:txBody>
      </p:sp>
      <p:sp>
        <p:nvSpPr>
          <p:cNvPr id="57436" name="Text Box 92"/>
          <p:cNvSpPr txBox="1">
            <a:spLocks noChangeArrowheads="1"/>
          </p:cNvSpPr>
          <p:nvPr/>
        </p:nvSpPr>
        <p:spPr bwMode="auto">
          <a:xfrm>
            <a:off x="4716463" y="4362450"/>
            <a:ext cx="57626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b="1">
                <a:ea typeface="华文细黑" panose="02010600040101010101" pitchFamily="2" charset="-122"/>
              </a:rPr>
              <a:t>终端</a:t>
            </a:r>
          </a:p>
        </p:txBody>
      </p:sp>
      <p:sp>
        <p:nvSpPr>
          <p:cNvPr id="57437" name="Text Box 93"/>
          <p:cNvSpPr txBox="1">
            <a:spLocks noChangeArrowheads="1"/>
          </p:cNvSpPr>
          <p:nvPr/>
        </p:nvSpPr>
        <p:spPr bwMode="auto">
          <a:xfrm>
            <a:off x="5651500" y="4362450"/>
            <a:ext cx="5762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1" hangingPunct="1"/>
            <a:r>
              <a:rPr lang="zh-CN" altLang="en-US" sz="1400" b="1">
                <a:ea typeface="华文细黑" panose="02010600040101010101" pitchFamily="2" charset="-122"/>
              </a:rPr>
              <a:t>终端</a:t>
            </a:r>
          </a:p>
        </p:txBody>
      </p:sp>
      <p:sp>
        <p:nvSpPr>
          <p:cNvPr id="57438" name="未知"/>
          <p:cNvSpPr>
            <a:spLocks/>
          </p:cNvSpPr>
          <p:nvPr/>
        </p:nvSpPr>
        <p:spPr bwMode="auto">
          <a:xfrm>
            <a:off x="6000750" y="4221163"/>
            <a:ext cx="838200" cy="649287"/>
          </a:xfrm>
          <a:custGeom>
            <a:avLst/>
            <a:gdLst>
              <a:gd name="T0" fmla="*/ 0 w 497"/>
              <a:gd name="T1" fmla="*/ 0 h 403"/>
              <a:gd name="T2" fmla="*/ 199 w 497"/>
              <a:gd name="T3" fmla="*/ 34 h 403"/>
              <a:gd name="T4" fmla="*/ 404 w 497"/>
              <a:gd name="T5" fmla="*/ 103 h 403"/>
              <a:gd name="T6" fmla="*/ 495 w 497"/>
              <a:gd name="T7" fmla="*/ 208 h 403"/>
              <a:gd name="T8" fmla="*/ 439 w 497"/>
              <a:gd name="T9" fmla="*/ 288 h 403"/>
              <a:gd name="T10" fmla="*/ 267 w 497"/>
              <a:gd name="T11" fmla="*/ 350 h 403"/>
              <a:gd name="T12" fmla="*/ 25 w 497"/>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97" h="403">
                <a:moveTo>
                  <a:pt x="0" y="0"/>
                </a:moveTo>
                <a:cubicBezTo>
                  <a:pt x="33" y="6"/>
                  <a:pt x="132" y="17"/>
                  <a:pt x="199" y="34"/>
                </a:cubicBezTo>
                <a:cubicBezTo>
                  <a:pt x="266" y="51"/>
                  <a:pt x="355" y="74"/>
                  <a:pt x="404" y="103"/>
                </a:cubicBezTo>
                <a:cubicBezTo>
                  <a:pt x="465" y="136"/>
                  <a:pt x="493" y="166"/>
                  <a:pt x="495" y="208"/>
                </a:cubicBezTo>
                <a:cubicBezTo>
                  <a:pt x="497" y="250"/>
                  <a:pt x="495" y="258"/>
                  <a:pt x="439" y="288"/>
                </a:cubicBezTo>
                <a:cubicBezTo>
                  <a:pt x="395" y="317"/>
                  <a:pt x="336" y="331"/>
                  <a:pt x="267" y="350"/>
                </a:cubicBezTo>
                <a:cubicBezTo>
                  <a:pt x="198" y="369"/>
                  <a:pt x="75" y="392"/>
                  <a:pt x="25" y="403"/>
                </a:cubicBezTo>
              </a:path>
            </a:pathLst>
          </a:custGeom>
          <a:noFill/>
          <a:ln w="19050" cap="flat" cmpd="sng">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39" name="未知"/>
          <p:cNvSpPr>
            <a:spLocks/>
          </p:cNvSpPr>
          <p:nvPr/>
        </p:nvSpPr>
        <p:spPr bwMode="auto">
          <a:xfrm>
            <a:off x="827088" y="4210050"/>
            <a:ext cx="812800" cy="652463"/>
          </a:xfrm>
          <a:custGeom>
            <a:avLst/>
            <a:gdLst>
              <a:gd name="T0" fmla="*/ 482 w 482"/>
              <a:gd name="T1" fmla="*/ 405 h 405"/>
              <a:gd name="T2" fmla="*/ 262 w 482"/>
              <a:gd name="T3" fmla="*/ 357 h 405"/>
              <a:gd name="T4" fmla="*/ 98 w 482"/>
              <a:gd name="T5" fmla="*/ 302 h 405"/>
              <a:gd name="T6" fmla="*/ 8 w 482"/>
              <a:gd name="T7" fmla="*/ 220 h 405"/>
              <a:gd name="T8" fmla="*/ 56 w 482"/>
              <a:gd name="T9" fmla="*/ 131 h 405"/>
              <a:gd name="T10" fmla="*/ 262 w 482"/>
              <a:gd name="T11" fmla="*/ 48 h 405"/>
              <a:gd name="T12" fmla="*/ 454 w 482"/>
              <a:gd name="T13" fmla="*/ 0 h 405"/>
            </a:gdLst>
            <a:ahLst/>
            <a:cxnLst>
              <a:cxn ang="0">
                <a:pos x="T0" y="T1"/>
              </a:cxn>
              <a:cxn ang="0">
                <a:pos x="T2" y="T3"/>
              </a:cxn>
              <a:cxn ang="0">
                <a:pos x="T4" y="T5"/>
              </a:cxn>
              <a:cxn ang="0">
                <a:pos x="T6" y="T7"/>
              </a:cxn>
              <a:cxn ang="0">
                <a:pos x="T8" y="T9"/>
              </a:cxn>
              <a:cxn ang="0">
                <a:pos x="T10" y="T11"/>
              </a:cxn>
              <a:cxn ang="0">
                <a:pos x="T12" y="T13"/>
              </a:cxn>
            </a:cxnLst>
            <a:rect l="0" t="0" r="r" b="b"/>
            <a:pathLst>
              <a:path w="482" h="405">
                <a:moveTo>
                  <a:pt x="482" y="405"/>
                </a:moveTo>
                <a:cubicBezTo>
                  <a:pt x="445" y="397"/>
                  <a:pt x="326" y="374"/>
                  <a:pt x="262" y="357"/>
                </a:cubicBezTo>
                <a:cubicBezTo>
                  <a:pt x="198" y="340"/>
                  <a:pt x="140" y="325"/>
                  <a:pt x="98" y="302"/>
                </a:cubicBezTo>
                <a:cubicBezTo>
                  <a:pt x="37" y="269"/>
                  <a:pt x="10" y="262"/>
                  <a:pt x="8" y="220"/>
                </a:cubicBezTo>
                <a:cubicBezTo>
                  <a:pt x="6" y="178"/>
                  <a:pt x="0" y="161"/>
                  <a:pt x="56" y="131"/>
                </a:cubicBezTo>
                <a:cubicBezTo>
                  <a:pt x="100" y="102"/>
                  <a:pt x="196" y="70"/>
                  <a:pt x="262" y="48"/>
                </a:cubicBezTo>
                <a:cubicBezTo>
                  <a:pt x="328" y="26"/>
                  <a:pt x="414" y="10"/>
                  <a:pt x="454" y="0"/>
                </a:cubicBezTo>
              </a:path>
            </a:pathLst>
          </a:custGeom>
          <a:noFill/>
          <a:ln w="19050" cap="flat" cmpd="sng">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0" name="未知"/>
          <p:cNvSpPr>
            <a:spLocks/>
          </p:cNvSpPr>
          <p:nvPr/>
        </p:nvSpPr>
        <p:spPr bwMode="auto">
          <a:xfrm>
            <a:off x="1604963" y="4867275"/>
            <a:ext cx="4467225" cy="165100"/>
          </a:xfrm>
          <a:custGeom>
            <a:avLst/>
            <a:gdLst>
              <a:gd name="T0" fmla="*/ 2814 w 2814"/>
              <a:gd name="T1" fmla="*/ 6 h 104"/>
              <a:gd name="T2" fmla="*/ 1498 w 2814"/>
              <a:gd name="T3" fmla="*/ 95 h 104"/>
              <a:gd name="T4" fmla="*/ 565 w 2814"/>
              <a:gd name="T5" fmla="*/ 61 h 104"/>
              <a:gd name="T6" fmla="*/ 0 w 2814"/>
              <a:gd name="T7" fmla="*/ 0 h 104"/>
            </a:gdLst>
            <a:ahLst/>
            <a:cxnLst>
              <a:cxn ang="0">
                <a:pos x="T0" y="T1"/>
              </a:cxn>
              <a:cxn ang="0">
                <a:pos x="T2" y="T3"/>
              </a:cxn>
              <a:cxn ang="0">
                <a:pos x="T4" y="T5"/>
              </a:cxn>
              <a:cxn ang="0">
                <a:pos x="T6" y="T7"/>
              </a:cxn>
            </a:cxnLst>
            <a:rect l="0" t="0" r="r" b="b"/>
            <a:pathLst>
              <a:path w="2814" h="104">
                <a:moveTo>
                  <a:pt x="2814" y="6"/>
                </a:moveTo>
                <a:cubicBezTo>
                  <a:pt x="2595" y="21"/>
                  <a:pt x="1873" y="86"/>
                  <a:pt x="1498" y="95"/>
                </a:cubicBezTo>
                <a:cubicBezTo>
                  <a:pt x="1123" y="104"/>
                  <a:pt x="815" y="77"/>
                  <a:pt x="565" y="61"/>
                </a:cubicBezTo>
                <a:cubicBezTo>
                  <a:pt x="315" y="45"/>
                  <a:pt x="118" y="13"/>
                  <a:pt x="0" y="0"/>
                </a:cubicBezTo>
              </a:path>
            </a:pathLst>
          </a:custGeom>
          <a:noFill/>
          <a:ln w="19050" cap="flat" cmpd="sng">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1" name="未知"/>
          <p:cNvSpPr>
            <a:spLocks/>
          </p:cNvSpPr>
          <p:nvPr/>
        </p:nvSpPr>
        <p:spPr bwMode="auto">
          <a:xfrm>
            <a:off x="1511300" y="4024313"/>
            <a:ext cx="4495800" cy="196850"/>
          </a:xfrm>
          <a:custGeom>
            <a:avLst/>
            <a:gdLst>
              <a:gd name="T0" fmla="*/ 2832 w 2832"/>
              <a:gd name="T1" fmla="*/ 112 h 124"/>
              <a:gd name="T2" fmla="*/ 1399 w 2832"/>
              <a:gd name="T3" fmla="*/ 2 h 124"/>
              <a:gd name="T4" fmla="*/ 0 w 2832"/>
              <a:gd name="T5" fmla="*/ 124 h 124"/>
            </a:gdLst>
            <a:ahLst/>
            <a:cxnLst>
              <a:cxn ang="0">
                <a:pos x="T0" y="T1"/>
              </a:cxn>
              <a:cxn ang="0">
                <a:pos x="T2" y="T3"/>
              </a:cxn>
              <a:cxn ang="0">
                <a:pos x="T4" y="T5"/>
              </a:cxn>
            </a:cxnLst>
            <a:rect l="0" t="0" r="r" b="b"/>
            <a:pathLst>
              <a:path w="2832" h="124">
                <a:moveTo>
                  <a:pt x="2832" y="112"/>
                </a:moveTo>
                <a:cubicBezTo>
                  <a:pt x="2593" y="94"/>
                  <a:pt x="1871" y="0"/>
                  <a:pt x="1399" y="2"/>
                </a:cubicBezTo>
                <a:cubicBezTo>
                  <a:pt x="927" y="4"/>
                  <a:pt x="291" y="99"/>
                  <a:pt x="0" y="124"/>
                </a:cubicBezTo>
              </a:path>
            </a:pathLst>
          </a:custGeom>
          <a:noFill/>
          <a:ln w="19050" cap="flat" cmpd="sng">
            <a:solidFill>
              <a:schemeClr val="tx1"/>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2" name="Rectangle 98"/>
          <p:cNvSpPr>
            <a:spLocks noChangeArrowheads="1"/>
          </p:cNvSpPr>
          <p:nvPr/>
        </p:nvSpPr>
        <p:spPr bwMode="auto">
          <a:xfrm>
            <a:off x="3352800" y="5360988"/>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a:latin typeface="Tahoma" panose="020B0604030504040204" pitchFamily="34" charset="0"/>
                <a:ea typeface="楷体_GB2312" pitchFamily="49" charset="-122"/>
              </a:rPr>
              <a:t>分时系统示意图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7421"/>
                                        </p:tgtEl>
                                        <p:attrNameLst>
                                          <p:attrName>style.visibility</p:attrName>
                                        </p:attrNameLst>
                                      </p:cBhvr>
                                      <p:to>
                                        <p:strVal val="visible"/>
                                      </p:to>
                                    </p:set>
                                    <p:animEffect transition="in" filter="wipe(right)">
                                      <p:cBhvr>
                                        <p:cTn id="7" dur="2000"/>
                                        <p:tgtEl>
                                          <p:spTgt spid="57421"/>
                                        </p:tgtEl>
                                      </p:cBhvr>
                                    </p:animEffect>
                                  </p:childTnLst>
                                  <p:subTnLst>
                                    <p:animClr clrSpc="rgb" dir="cw">
                                      <p:cBhvr override="childStyle">
                                        <p:cTn dur="1" fill="hold" display="0" masterRel="nextClick" afterEffect="1"/>
                                        <p:tgtEl>
                                          <p:spTgt spid="57421"/>
                                        </p:tgtEl>
                                        <p:attrNameLst>
                                          <p:attrName>ppt_c</p:attrName>
                                        </p:attrNameLst>
                                      </p:cBhvr>
                                      <p:to>
                                        <a:schemeClr val="tx2"/>
                                      </p:to>
                                    </p:animClr>
                                  </p:subTnLst>
                                </p:cTn>
                              </p:par>
                            </p:childTnLst>
                          </p:cTn>
                        </p:par>
                        <p:par>
                          <p:cTn id="8" fill="hold" nodeType="afterGroup">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57422"/>
                                        </p:tgtEl>
                                        <p:attrNameLst>
                                          <p:attrName>style.visibility</p:attrName>
                                        </p:attrNameLst>
                                      </p:cBhvr>
                                      <p:to>
                                        <p:strVal val="visible"/>
                                      </p:to>
                                    </p:set>
                                    <p:animEffect transition="in" filter="wipe(up)">
                                      <p:cBhvr>
                                        <p:cTn id="11" dur="1000"/>
                                        <p:tgtEl>
                                          <p:spTgt spid="57422"/>
                                        </p:tgtEl>
                                      </p:cBhvr>
                                    </p:animEffect>
                                  </p:childTnLst>
                                  <p:subTnLst>
                                    <p:animClr clrSpc="rgb" dir="cw">
                                      <p:cBhvr override="childStyle">
                                        <p:cTn dur="1" fill="hold" display="0" masterRel="nextClick" afterEffect="1"/>
                                        <p:tgtEl>
                                          <p:spTgt spid="57422"/>
                                        </p:tgtEl>
                                        <p:attrNameLst>
                                          <p:attrName>ppt_c</p:attrName>
                                        </p:attrNameLst>
                                      </p:cBhvr>
                                      <p:to>
                                        <a:schemeClr val="tx2"/>
                                      </p:to>
                                    </p:animClr>
                                  </p:subTnLst>
                                </p:cTn>
                              </p:par>
                            </p:childTnLst>
                          </p:cTn>
                        </p:par>
                        <p:par>
                          <p:cTn id="12" fill="hold" nodeType="afterGroup">
                            <p:stCondLst>
                              <p:cond delay="3000"/>
                            </p:stCondLst>
                            <p:childTnLst>
                              <p:par>
                                <p:cTn id="13" presetID="15" presetClass="emph" presetSubtype="0" grpId="0" nodeType="afterEffect">
                                  <p:stCondLst>
                                    <p:cond delay="0"/>
                                  </p:stCondLst>
                                  <p:iterate type="lt">
                                    <p:tmAbs val="300"/>
                                  </p:iterate>
                                  <p:childTnLst>
                                    <p:set>
                                      <p:cBhvr override="childStyle">
                                        <p:cTn id="14" dur="indefinite"/>
                                        <p:tgtEl>
                                          <p:spTgt spid="57390"/>
                                        </p:tgtEl>
                                        <p:attrNameLst>
                                          <p:attrName>style.fontWeight</p:attrName>
                                        </p:attrNameLst>
                                      </p:cBhvr>
                                      <p:to>
                                        <p:strVal val="bold"/>
                                      </p:to>
                                    </p:se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childTnLst>
                          </p:cTn>
                        </p:par>
                        <p:par>
                          <p:cTn id="15" fill="hold" nodeType="afterGroup">
                            <p:stCondLst>
                              <p:cond delay="1997"/>
                            </p:stCondLst>
                            <p:childTnLst>
                              <p:par>
                                <p:cTn id="16" presetID="26" presetClass="emph" presetSubtype="0" repeatCount="2000" fill="hold" grpId="0" nodeType="afterEffect">
                                  <p:stCondLst>
                                    <p:cond delay="0"/>
                                  </p:stCondLst>
                                  <p:childTnLst>
                                    <p:animEffect transition="out" filter="fade">
                                      <p:cBhvr>
                                        <p:cTn id="17" dur="500" tmFilter="0, 0; .2, .5; .8, .5; 1, 0"/>
                                        <p:tgtEl>
                                          <p:spTgt spid="57430"/>
                                        </p:tgtEl>
                                      </p:cBhvr>
                                    </p:animEffect>
                                    <p:animScale>
                                      <p:cBhvr>
                                        <p:cTn id="18" dur="250" autoRev="1" fill="hold"/>
                                        <p:tgtEl>
                                          <p:spTgt spid="57430"/>
                                        </p:tgtEl>
                                      </p:cBhvr>
                                      <p:by x="105000" y="105000"/>
                                    </p:animScale>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par>
                          <p:cTn id="19" fill="hold" nodeType="afterGroup">
                            <p:stCondLst>
                              <p:cond delay="2997"/>
                            </p:stCondLst>
                            <p:childTnLst>
                              <p:par>
                                <p:cTn id="20" presetID="22" presetClass="entr" presetSubtype="2" fill="hold" grpId="0" nodeType="afterEffect">
                                  <p:stCondLst>
                                    <p:cond delay="0"/>
                                  </p:stCondLst>
                                  <p:childTnLst>
                                    <p:set>
                                      <p:cBhvr>
                                        <p:cTn id="21" dur="1" fill="hold">
                                          <p:stCondLst>
                                            <p:cond delay="0"/>
                                          </p:stCondLst>
                                        </p:cTn>
                                        <p:tgtEl>
                                          <p:spTgt spid="57423"/>
                                        </p:tgtEl>
                                        <p:attrNameLst>
                                          <p:attrName>style.visibility</p:attrName>
                                        </p:attrNameLst>
                                      </p:cBhvr>
                                      <p:to>
                                        <p:strVal val="visible"/>
                                      </p:to>
                                    </p:set>
                                    <p:animEffect transition="in" filter="wipe(right)">
                                      <p:cBhvr>
                                        <p:cTn id="22" dur="1000"/>
                                        <p:tgtEl>
                                          <p:spTgt spid="57423"/>
                                        </p:tgtEl>
                                      </p:cBhvr>
                                    </p:animEffect>
                                  </p:childTnLst>
                                  <p:subTnLst>
                                    <p:animClr clrSpc="rgb" dir="cw">
                                      <p:cBhvr override="childStyle">
                                        <p:cTn dur="1" fill="hold" display="0" masterRel="nextClick" afterEffect="1"/>
                                        <p:tgtEl>
                                          <p:spTgt spid="57423"/>
                                        </p:tgtEl>
                                        <p:attrNameLst>
                                          <p:attrName>ppt_c</p:attrName>
                                        </p:attrNameLst>
                                      </p:cBhvr>
                                      <p:to>
                                        <a:schemeClr val="tx2"/>
                                      </p:to>
                                    </p:animClr>
                                  </p:subTnLst>
                                </p:cTn>
                              </p:par>
                            </p:childTnLst>
                          </p:cTn>
                        </p:par>
                        <p:par>
                          <p:cTn id="23" fill="hold" nodeType="afterGroup">
                            <p:stCondLst>
                              <p:cond delay="3997"/>
                            </p:stCondLst>
                            <p:childTnLst>
                              <p:par>
                                <p:cTn id="24" presetID="22" presetClass="entr" presetSubtype="1" fill="hold" grpId="0" nodeType="afterEffect">
                                  <p:stCondLst>
                                    <p:cond delay="0"/>
                                  </p:stCondLst>
                                  <p:childTnLst>
                                    <p:set>
                                      <p:cBhvr>
                                        <p:cTn id="25" dur="1" fill="hold">
                                          <p:stCondLst>
                                            <p:cond delay="0"/>
                                          </p:stCondLst>
                                        </p:cTn>
                                        <p:tgtEl>
                                          <p:spTgt spid="57424"/>
                                        </p:tgtEl>
                                        <p:attrNameLst>
                                          <p:attrName>style.visibility</p:attrName>
                                        </p:attrNameLst>
                                      </p:cBhvr>
                                      <p:to>
                                        <p:strVal val="visible"/>
                                      </p:to>
                                    </p:set>
                                    <p:animEffect transition="in" filter="wipe(up)">
                                      <p:cBhvr>
                                        <p:cTn id="26" dur="1000"/>
                                        <p:tgtEl>
                                          <p:spTgt spid="57424"/>
                                        </p:tgtEl>
                                      </p:cBhvr>
                                    </p:animEffect>
                                  </p:childTnLst>
                                  <p:subTnLst>
                                    <p:animClr clrSpc="rgb" dir="cw">
                                      <p:cBhvr override="childStyle">
                                        <p:cTn dur="1" fill="hold" display="0" masterRel="nextClick" afterEffect="1"/>
                                        <p:tgtEl>
                                          <p:spTgt spid="57424"/>
                                        </p:tgtEl>
                                        <p:attrNameLst>
                                          <p:attrName>ppt_c</p:attrName>
                                        </p:attrNameLst>
                                      </p:cBhvr>
                                      <p:to>
                                        <a:schemeClr val="tx2"/>
                                      </p:to>
                                    </p:animClr>
                                  </p:subTnLst>
                                </p:cTn>
                              </p:par>
                            </p:childTnLst>
                          </p:cTn>
                        </p:par>
                        <p:par>
                          <p:cTn id="27" fill="hold" nodeType="afterGroup">
                            <p:stCondLst>
                              <p:cond delay="4997"/>
                            </p:stCondLst>
                            <p:childTnLst>
                              <p:par>
                                <p:cTn id="28" presetID="15" presetClass="emph" presetSubtype="0" grpId="0" nodeType="afterEffect">
                                  <p:stCondLst>
                                    <p:cond delay="0"/>
                                  </p:stCondLst>
                                  <p:iterate type="lt">
                                    <p:tmAbs val="300"/>
                                  </p:iterate>
                                  <p:childTnLst>
                                    <p:set>
                                      <p:cBhvr override="childStyle">
                                        <p:cTn id="29" dur="indefinite"/>
                                        <p:tgtEl>
                                          <p:spTgt spid="57431"/>
                                        </p:tgtEl>
                                        <p:attrNameLst>
                                          <p:attrName>style.fontWeight</p:attrName>
                                        </p:attrNameLst>
                                      </p:cBhvr>
                                      <p:to>
                                        <p:strVal val="bold"/>
                                      </p:to>
                                    </p:se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par>
                          <p:cTn id="30" fill="hold" nodeType="afterGroup">
                            <p:stCondLst>
                              <p:cond delay="3994"/>
                            </p:stCondLst>
                            <p:childTnLst>
                              <p:par>
                                <p:cTn id="31" presetID="26" presetClass="emph" presetSubtype="0" repeatCount="3000" fill="hold" grpId="0" nodeType="afterEffect">
                                  <p:stCondLst>
                                    <p:cond delay="0"/>
                                  </p:stCondLst>
                                  <p:childTnLst>
                                    <p:animEffect transition="out" filter="fade">
                                      <p:cBhvr>
                                        <p:cTn id="32" dur="500" tmFilter="0, 0; .2, .5; .8, .5; 1, 0"/>
                                        <p:tgtEl>
                                          <p:spTgt spid="57433"/>
                                        </p:tgtEl>
                                      </p:cBhvr>
                                    </p:animEffect>
                                    <p:animScale>
                                      <p:cBhvr>
                                        <p:cTn id="33" dur="250" autoRev="1" fill="hold"/>
                                        <p:tgtEl>
                                          <p:spTgt spid="57433"/>
                                        </p:tgtEl>
                                      </p:cBhvr>
                                      <p:by x="105000" y="105000"/>
                                    </p:animScale>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par>
                          <p:cTn id="34" fill="hold" nodeType="afterGroup">
                            <p:stCondLst>
                              <p:cond delay="5494"/>
                            </p:stCondLst>
                            <p:childTnLst>
                              <p:par>
                                <p:cTn id="35" presetID="31" presetClass="emph" presetSubtype="0" grpId="0" nodeType="afterEffect">
                                  <p:stCondLst>
                                    <p:cond delay="0"/>
                                  </p:stCondLst>
                                  <p:childTnLst>
                                    <p:set>
                                      <p:cBhvr override="childStyle">
                                        <p:cTn id="36" dur="1000" fill="hold"/>
                                        <p:tgtEl>
                                          <p:spTgt spid="57401"/>
                                        </p:tgtEl>
                                        <p:attrNameLst>
                                          <p:attrName>style.color</p:attrName>
                                        </p:attrNameLst>
                                      </p:cBhvr>
                                      <p:to>
                                        <p:clrVal>
                                          <a:schemeClr val="accent2"/>
                                        </p:clrVal>
                                      </p:to>
                                    </p:set>
                                    <p:set>
                                      <p:cBhvr override="childStyle">
                                        <p:cTn id="37" dur="1000" fill="hold"/>
                                        <p:tgtEl>
                                          <p:spTgt spid="57401"/>
                                        </p:tgtEl>
                                        <p:attrNameLst>
                                          <p:attrName>style.fontStyle</p:attrName>
                                        </p:attrNameLst>
                                      </p:cBhvr>
                                      <p:to>
                                        <p:strVal val="italic"/>
                                      </p:to>
                                    </p:set>
                                    <p:set>
                                      <p:cBhvr>
                                        <p:cTn id="38" dur="1000" fill="hold"/>
                                        <p:tgtEl>
                                          <p:spTgt spid="57401"/>
                                        </p:tgtEl>
                                        <p:attrNameLst>
                                          <p:attrName>style.fontWeight</p:attrName>
                                        </p:attrNameLst>
                                      </p:cBhvr>
                                      <p:to>
                                        <p:strVal val="bold"/>
                                      </p:to>
                                    </p:set>
                                    <p:set>
                                      <p:cBhvr>
                                        <p:cTn id="39" dur="1000" fill="hold"/>
                                        <p:tgtEl>
                                          <p:spTgt spid="57401"/>
                                        </p:tgtEl>
                                        <p:attrNameLst>
                                          <p:attrName>style.textDecorationUnderline</p:attrName>
                                        </p:attrNameLst>
                                      </p:cBhvr>
                                      <p:to>
                                        <p:strVal val="true"/>
                                      </p:to>
                                    </p:set>
                                  </p:childTnLst>
                                </p:cTn>
                              </p:par>
                            </p:childTnLst>
                          </p:cTn>
                        </p:par>
                        <p:par>
                          <p:cTn id="40" fill="hold" nodeType="afterGroup">
                            <p:stCondLst>
                              <p:cond delay="6494"/>
                            </p:stCondLst>
                            <p:childTnLst>
                              <p:par>
                                <p:cTn id="41" presetID="22" presetClass="entr" presetSubtype="8" fill="hold" grpId="0" nodeType="afterEffect">
                                  <p:stCondLst>
                                    <p:cond delay="0"/>
                                  </p:stCondLst>
                                  <p:childTnLst>
                                    <p:set>
                                      <p:cBhvr>
                                        <p:cTn id="42" dur="1" fill="hold">
                                          <p:stCondLst>
                                            <p:cond delay="0"/>
                                          </p:stCondLst>
                                        </p:cTn>
                                        <p:tgtEl>
                                          <p:spTgt spid="57425"/>
                                        </p:tgtEl>
                                        <p:attrNameLst>
                                          <p:attrName>style.visibility</p:attrName>
                                        </p:attrNameLst>
                                      </p:cBhvr>
                                      <p:to>
                                        <p:strVal val="visible"/>
                                      </p:to>
                                    </p:set>
                                    <p:animEffect transition="in" filter="wipe(left)">
                                      <p:cBhvr>
                                        <p:cTn id="43" dur="1000"/>
                                        <p:tgtEl>
                                          <p:spTgt spid="57425"/>
                                        </p:tgtEl>
                                      </p:cBhvr>
                                    </p:animEffect>
                                  </p:childTnLst>
                                  <p:subTnLst>
                                    <p:animClr clrSpc="rgb" dir="cw">
                                      <p:cBhvr override="childStyle">
                                        <p:cTn dur="1" fill="hold" display="0" masterRel="nextClick" afterEffect="1"/>
                                        <p:tgtEl>
                                          <p:spTgt spid="57425"/>
                                        </p:tgtEl>
                                        <p:attrNameLst>
                                          <p:attrName>ppt_c</p:attrName>
                                        </p:attrNameLst>
                                      </p:cBhvr>
                                      <p:to>
                                        <a:schemeClr val="tx2"/>
                                      </p:to>
                                    </p:animClr>
                                  </p:subTnLst>
                                </p:cTn>
                              </p:par>
                            </p:childTnLst>
                          </p:cTn>
                        </p:par>
                        <p:par>
                          <p:cTn id="44" fill="hold" nodeType="afterGroup">
                            <p:stCondLst>
                              <p:cond delay="7494"/>
                            </p:stCondLst>
                            <p:childTnLst>
                              <p:par>
                                <p:cTn id="45" presetID="22" presetClass="entr" presetSubtype="1" fill="hold" grpId="0" nodeType="afterEffect">
                                  <p:stCondLst>
                                    <p:cond delay="0"/>
                                  </p:stCondLst>
                                  <p:childTnLst>
                                    <p:set>
                                      <p:cBhvr>
                                        <p:cTn id="46" dur="1" fill="hold">
                                          <p:stCondLst>
                                            <p:cond delay="0"/>
                                          </p:stCondLst>
                                        </p:cTn>
                                        <p:tgtEl>
                                          <p:spTgt spid="57429"/>
                                        </p:tgtEl>
                                        <p:attrNameLst>
                                          <p:attrName>style.visibility</p:attrName>
                                        </p:attrNameLst>
                                      </p:cBhvr>
                                      <p:to>
                                        <p:strVal val="visible"/>
                                      </p:to>
                                    </p:set>
                                    <p:animEffect transition="in" filter="wipe(up)">
                                      <p:cBhvr>
                                        <p:cTn id="47" dur="1000"/>
                                        <p:tgtEl>
                                          <p:spTgt spid="57429"/>
                                        </p:tgtEl>
                                      </p:cBhvr>
                                    </p:animEffect>
                                  </p:childTnLst>
                                  <p:subTnLst>
                                    <p:animClr clrSpc="rgb" dir="cw">
                                      <p:cBhvr override="childStyle">
                                        <p:cTn dur="1" fill="hold" display="0" masterRel="nextClick" afterEffect="1"/>
                                        <p:tgtEl>
                                          <p:spTgt spid="57429"/>
                                        </p:tgtEl>
                                        <p:attrNameLst>
                                          <p:attrName>ppt_c</p:attrName>
                                        </p:attrNameLst>
                                      </p:cBhvr>
                                      <p:to>
                                        <a:schemeClr val="tx2"/>
                                      </p:to>
                                    </p:animClr>
                                  </p:subTnLst>
                                </p:cTn>
                              </p:par>
                            </p:childTnLst>
                          </p:cTn>
                        </p:par>
                        <p:par>
                          <p:cTn id="48" fill="hold" nodeType="afterGroup">
                            <p:stCondLst>
                              <p:cond delay="8494"/>
                            </p:stCondLst>
                            <p:childTnLst>
                              <p:par>
                                <p:cTn id="49" presetID="15" presetClass="emph" presetSubtype="0" grpId="0" nodeType="afterEffect">
                                  <p:stCondLst>
                                    <p:cond delay="0"/>
                                  </p:stCondLst>
                                  <p:iterate type="lt">
                                    <p:tmAbs val="300"/>
                                  </p:iterate>
                                  <p:childTnLst>
                                    <p:set>
                                      <p:cBhvr override="childStyle">
                                        <p:cTn id="50" dur="indefinite"/>
                                        <p:tgtEl>
                                          <p:spTgt spid="57434"/>
                                        </p:tgtEl>
                                        <p:attrNameLst>
                                          <p:attrName>style.fontWeight</p:attrName>
                                        </p:attrNameLst>
                                      </p:cBhvr>
                                      <p:to>
                                        <p:strVal val="bold"/>
                                      </p:to>
                                    </p:set>
                                  </p:childTnLst>
                                  <p:subTnLst>
                                    <p:audio>
                                      <p:cMediaNode>
                                        <p:cTn display="0" masterRel="sameClick">
                                          <p:stCondLst>
                                            <p:cond evt="begin" delay="0">
                                              <p:tn val="49"/>
                                            </p:cond>
                                          </p:stCondLst>
                                          <p:endCondLst>
                                            <p:cond evt="onStopAudio" delay="0">
                                              <p:tgtEl>
                                                <p:sldTgt/>
                                              </p:tgtEl>
                                            </p:cond>
                                          </p:endCondLst>
                                        </p:cTn>
                                        <p:tgtEl>
                                          <p:sndTgt r:embed="rId2" name="type.wav"/>
                                        </p:tgtEl>
                                      </p:cMediaNode>
                                    </p:audio>
                                  </p:subTnLst>
                                </p:cTn>
                              </p:par>
                            </p:childTnLst>
                          </p:cTn>
                        </p:par>
                        <p:par>
                          <p:cTn id="51" fill="hold" nodeType="afterGroup">
                            <p:stCondLst>
                              <p:cond delay="7491"/>
                            </p:stCondLst>
                            <p:childTnLst>
                              <p:par>
                                <p:cTn id="52" presetID="26" presetClass="emph" presetSubtype="0" repeatCount="3000" fill="hold" grpId="0" nodeType="afterEffect">
                                  <p:stCondLst>
                                    <p:cond delay="0"/>
                                  </p:stCondLst>
                                  <p:childTnLst>
                                    <p:animEffect transition="out" filter="fade">
                                      <p:cBhvr>
                                        <p:cTn id="53" dur="500" tmFilter="0, 0; .2, .5; .8, .5; 1, 0"/>
                                        <p:tgtEl>
                                          <p:spTgt spid="57436"/>
                                        </p:tgtEl>
                                      </p:cBhvr>
                                    </p:animEffect>
                                    <p:animScale>
                                      <p:cBhvr>
                                        <p:cTn id="54" dur="250" autoRev="1" fill="hold"/>
                                        <p:tgtEl>
                                          <p:spTgt spid="57436"/>
                                        </p:tgtEl>
                                      </p:cBhvr>
                                      <p:by x="105000" y="105000"/>
                                    </p:animScale>
                                  </p:childTnLst>
                                  <p:subTnLst>
                                    <p:audio>
                                      <p:cMediaNode>
                                        <p:cTn display="0" masterRel="sameClick">
                                          <p:stCondLst>
                                            <p:cond evt="begin" delay="0">
                                              <p:tn val="52"/>
                                            </p:cond>
                                          </p:stCondLst>
                                          <p:endCondLst>
                                            <p:cond evt="onStopAudio" delay="0">
                                              <p:tgtEl>
                                                <p:sldTgt/>
                                              </p:tgtEl>
                                            </p:cond>
                                          </p:endCondLst>
                                        </p:cTn>
                                        <p:tgtEl>
                                          <p:sndTgt r:embed="rId2" name="type.wav"/>
                                        </p:tgtEl>
                                      </p:cMediaNode>
                                    </p:audio>
                                  </p:subTnLst>
                                </p:cTn>
                              </p:par>
                            </p:childTnLst>
                          </p:cTn>
                        </p:par>
                        <p:par>
                          <p:cTn id="55" fill="hold" nodeType="afterGroup">
                            <p:stCondLst>
                              <p:cond delay="8991"/>
                            </p:stCondLst>
                            <p:childTnLst>
                              <p:par>
                                <p:cTn id="56" presetID="22" presetClass="entr" presetSubtype="8" fill="hold" grpId="0" nodeType="afterEffect">
                                  <p:stCondLst>
                                    <p:cond delay="0"/>
                                  </p:stCondLst>
                                  <p:childTnLst>
                                    <p:set>
                                      <p:cBhvr>
                                        <p:cTn id="57" dur="1" fill="hold">
                                          <p:stCondLst>
                                            <p:cond delay="0"/>
                                          </p:stCondLst>
                                        </p:cTn>
                                        <p:tgtEl>
                                          <p:spTgt spid="57426"/>
                                        </p:tgtEl>
                                        <p:attrNameLst>
                                          <p:attrName>style.visibility</p:attrName>
                                        </p:attrNameLst>
                                      </p:cBhvr>
                                      <p:to>
                                        <p:strVal val="visible"/>
                                      </p:to>
                                    </p:set>
                                    <p:animEffect transition="in" filter="wipe(left)">
                                      <p:cBhvr>
                                        <p:cTn id="58" dur="1000"/>
                                        <p:tgtEl>
                                          <p:spTgt spid="57426"/>
                                        </p:tgtEl>
                                      </p:cBhvr>
                                    </p:animEffect>
                                  </p:childTnLst>
                                  <p:subTnLst>
                                    <p:animClr clrSpc="rgb" dir="cw">
                                      <p:cBhvr override="childStyle">
                                        <p:cTn dur="1" fill="hold" display="0" masterRel="nextClick" afterEffect="1"/>
                                        <p:tgtEl>
                                          <p:spTgt spid="57426"/>
                                        </p:tgtEl>
                                        <p:attrNameLst>
                                          <p:attrName>ppt_c</p:attrName>
                                        </p:attrNameLst>
                                      </p:cBhvr>
                                      <p:to>
                                        <a:schemeClr val="tx2"/>
                                      </p:to>
                                    </p:animClr>
                                  </p:subTnLst>
                                </p:cTn>
                              </p:par>
                            </p:childTnLst>
                          </p:cTn>
                        </p:par>
                        <p:par>
                          <p:cTn id="59" fill="hold" nodeType="afterGroup">
                            <p:stCondLst>
                              <p:cond delay="9991"/>
                            </p:stCondLst>
                            <p:childTnLst>
                              <p:par>
                                <p:cTn id="60" presetID="22" presetClass="entr" presetSubtype="8" fill="hold" grpId="0" nodeType="afterEffect">
                                  <p:stCondLst>
                                    <p:cond delay="0"/>
                                  </p:stCondLst>
                                  <p:childTnLst>
                                    <p:set>
                                      <p:cBhvr>
                                        <p:cTn id="61" dur="1" fill="hold">
                                          <p:stCondLst>
                                            <p:cond delay="0"/>
                                          </p:stCondLst>
                                        </p:cTn>
                                        <p:tgtEl>
                                          <p:spTgt spid="57428"/>
                                        </p:tgtEl>
                                        <p:attrNameLst>
                                          <p:attrName>style.visibility</p:attrName>
                                        </p:attrNameLst>
                                      </p:cBhvr>
                                      <p:to>
                                        <p:strVal val="visible"/>
                                      </p:to>
                                    </p:set>
                                    <p:animEffect transition="in" filter="wipe(left)">
                                      <p:cBhvr>
                                        <p:cTn id="62" dur="1000"/>
                                        <p:tgtEl>
                                          <p:spTgt spid="57428"/>
                                        </p:tgtEl>
                                      </p:cBhvr>
                                    </p:animEffect>
                                  </p:childTnLst>
                                  <p:subTnLst>
                                    <p:animClr clrSpc="rgb" dir="cw">
                                      <p:cBhvr override="childStyle">
                                        <p:cTn dur="1" fill="hold" display="0" masterRel="nextClick" afterEffect="1"/>
                                        <p:tgtEl>
                                          <p:spTgt spid="57428"/>
                                        </p:tgtEl>
                                        <p:attrNameLst>
                                          <p:attrName>ppt_c</p:attrName>
                                        </p:attrNameLst>
                                      </p:cBhvr>
                                      <p:to>
                                        <a:schemeClr val="tx2"/>
                                      </p:to>
                                    </p:animClr>
                                  </p:subTnLst>
                                </p:cTn>
                              </p:par>
                            </p:childTnLst>
                          </p:cTn>
                        </p:par>
                        <p:par>
                          <p:cTn id="63" fill="hold" nodeType="afterGroup">
                            <p:stCondLst>
                              <p:cond delay="10991"/>
                            </p:stCondLst>
                            <p:childTnLst>
                              <p:par>
                                <p:cTn id="64" presetID="22" presetClass="entr" presetSubtype="1" fill="hold" grpId="0" nodeType="afterEffect">
                                  <p:stCondLst>
                                    <p:cond delay="0"/>
                                  </p:stCondLst>
                                  <p:childTnLst>
                                    <p:set>
                                      <p:cBhvr>
                                        <p:cTn id="65" dur="1" fill="hold">
                                          <p:stCondLst>
                                            <p:cond delay="0"/>
                                          </p:stCondLst>
                                        </p:cTn>
                                        <p:tgtEl>
                                          <p:spTgt spid="57427"/>
                                        </p:tgtEl>
                                        <p:attrNameLst>
                                          <p:attrName>style.visibility</p:attrName>
                                        </p:attrNameLst>
                                      </p:cBhvr>
                                      <p:to>
                                        <p:strVal val="visible"/>
                                      </p:to>
                                    </p:set>
                                    <p:animEffect transition="in" filter="wipe(up)">
                                      <p:cBhvr>
                                        <p:cTn id="66" dur="1000"/>
                                        <p:tgtEl>
                                          <p:spTgt spid="57427"/>
                                        </p:tgtEl>
                                      </p:cBhvr>
                                    </p:animEffect>
                                  </p:childTnLst>
                                  <p:subTnLst>
                                    <p:animClr clrSpc="rgb" dir="cw">
                                      <p:cBhvr override="childStyle">
                                        <p:cTn dur="1" fill="hold" display="0" masterRel="nextClick" afterEffect="1"/>
                                        <p:tgtEl>
                                          <p:spTgt spid="57427"/>
                                        </p:tgtEl>
                                        <p:attrNameLst>
                                          <p:attrName>ppt_c</p:attrName>
                                        </p:attrNameLst>
                                      </p:cBhvr>
                                      <p:to>
                                        <a:schemeClr val="tx2"/>
                                      </p:to>
                                    </p:animClr>
                                  </p:subTnLst>
                                </p:cTn>
                              </p:par>
                            </p:childTnLst>
                          </p:cTn>
                        </p:par>
                        <p:par>
                          <p:cTn id="67" fill="hold" nodeType="afterGroup">
                            <p:stCondLst>
                              <p:cond delay="11991"/>
                            </p:stCondLst>
                            <p:childTnLst>
                              <p:par>
                                <p:cTn id="68" presetID="15" presetClass="emph" presetSubtype="0" grpId="0" nodeType="afterEffect">
                                  <p:stCondLst>
                                    <p:cond delay="0"/>
                                  </p:stCondLst>
                                  <p:iterate type="lt">
                                    <p:tmAbs val="300"/>
                                  </p:iterate>
                                  <p:childTnLst>
                                    <p:set>
                                      <p:cBhvr override="childStyle">
                                        <p:cTn id="69" dur="indefinite"/>
                                        <p:tgtEl>
                                          <p:spTgt spid="57435"/>
                                        </p:tgtEl>
                                        <p:attrNameLst>
                                          <p:attrName>style.fontWeight</p:attrName>
                                        </p:attrNameLst>
                                      </p:cBhvr>
                                      <p:to>
                                        <p:strVal val="bold"/>
                                      </p:to>
                                    </p:set>
                                  </p:childTnLst>
                                  <p:subTnLst>
                                    <p:audio>
                                      <p:cMediaNode>
                                        <p:cTn display="0" masterRel="sameClick">
                                          <p:stCondLst>
                                            <p:cond evt="begin" delay="0">
                                              <p:tn val="68"/>
                                            </p:cond>
                                          </p:stCondLst>
                                          <p:endCondLst>
                                            <p:cond evt="onStopAudio" delay="0">
                                              <p:tgtEl>
                                                <p:sldTgt/>
                                              </p:tgtEl>
                                            </p:cond>
                                          </p:endCondLst>
                                        </p:cTn>
                                        <p:tgtEl>
                                          <p:sndTgt r:embed="rId2" name="type.wav"/>
                                        </p:tgtEl>
                                      </p:cMediaNode>
                                    </p:audio>
                                  </p:subTnLst>
                                </p:cTn>
                              </p:par>
                            </p:childTnLst>
                          </p:cTn>
                        </p:par>
                        <p:par>
                          <p:cTn id="70" fill="hold" nodeType="afterGroup">
                            <p:stCondLst>
                              <p:cond delay="10988"/>
                            </p:stCondLst>
                            <p:childTnLst>
                              <p:par>
                                <p:cTn id="71" presetID="26" presetClass="emph" presetSubtype="0" repeatCount="3000" fill="hold" grpId="0" nodeType="afterEffect">
                                  <p:stCondLst>
                                    <p:cond delay="0"/>
                                  </p:stCondLst>
                                  <p:childTnLst>
                                    <p:animEffect transition="out" filter="fade">
                                      <p:cBhvr>
                                        <p:cTn id="72" dur="500" tmFilter="0, 0; .2, .5; .8, .5; 1, 0"/>
                                        <p:tgtEl>
                                          <p:spTgt spid="57437"/>
                                        </p:tgtEl>
                                      </p:cBhvr>
                                    </p:animEffect>
                                    <p:animScale>
                                      <p:cBhvr>
                                        <p:cTn id="73" dur="250" autoRev="1" fill="hold"/>
                                        <p:tgtEl>
                                          <p:spTgt spid="57437"/>
                                        </p:tgtEl>
                                      </p:cBhvr>
                                      <p:by x="105000" y="105000"/>
                                    </p:animScale>
                                  </p:childTnLst>
                                  <p:subTnLst>
                                    <p:audio>
                                      <p:cMediaNode>
                                        <p:cTn display="0" masterRel="sameClick">
                                          <p:stCondLst>
                                            <p:cond evt="begin" delay="0">
                                              <p:tn val="71"/>
                                            </p:cond>
                                          </p:stCondLst>
                                          <p:endCondLst>
                                            <p:cond evt="onStopAudio" delay="0">
                                              <p:tgtEl>
                                                <p:sldTgt/>
                                              </p:tgtEl>
                                            </p:cond>
                                          </p:endCondLst>
                                        </p:cTn>
                                        <p:tgtEl>
                                          <p:sndTgt r:embed="rId2" name="type.wav"/>
                                        </p:tgtEl>
                                      </p:cMediaNode>
                                    </p:audio>
                                  </p:subTnLst>
                                </p:cTn>
                              </p:par>
                            </p:childTnLst>
                          </p:cTn>
                        </p:par>
                        <p:par>
                          <p:cTn id="74" fill="hold" nodeType="afterGroup">
                            <p:stCondLst>
                              <p:cond delay="12488"/>
                            </p:stCondLst>
                            <p:childTnLst>
                              <p:par>
                                <p:cTn id="75" presetID="22" presetClass="entr" presetSubtype="1" fill="hold" grpId="0" nodeType="afterEffect">
                                  <p:stCondLst>
                                    <p:cond delay="0"/>
                                  </p:stCondLst>
                                  <p:childTnLst>
                                    <p:set>
                                      <p:cBhvr>
                                        <p:cTn id="76" dur="1" fill="hold">
                                          <p:stCondLst>
                                            <p:cond delay="0"/>
                                          </p:stCondLst>
                                        </p:cTn>
                                        <p:tgtEl>
                                          <p:spTgt spid="57438"/>
                                        </p:tgtEl>
                                        <p:attrNameLst>
                                          <p:attrName>style.visibility</p:attrName>
                                        </p:attrNameLst>
                                      </p:cBhvr>
                                      <p:to>
                                        <p:strVal val="visible"/>
                                      </p:to>
                                    </p:set>
                                    <p:animEffect transition="in" filter="wipe(up)">
                                      <p:cBhvr>
                                        <p:cTn id="77" dur="1000"/>
                                        <p:tgtEl>
                                          <p:spTgt spid="57438"/>
                                        </p:tgtEl>
                                      </p:cBhvr>
                                    </p:animEffect>
                                  </p:childTnLst>
                                </p:cTn>
                              </p:par>
                            </p:childTnLst>
                          </p:cTn>
                        </p:par>
                        <p:par>
                          <p:cTn id="78" fill="hold" nodeType="afterGroup">
                            <p:stCondLst>
                              <p:cond delay="13488"/>
                            </p:stCondLst>
                            <p:childTnLst>
                              <p:par>
                                <p:cTn id="79" presetID="22" presetClass="entr" presetSubtype="2" fill="hold" grpId="0" nodeType="afterEffect">
                                  <p:stCondLst>
                                    <p:cond delay="0"/>
                                  </p:stCondLst>
                                  <p:childTnLst>
                                    <p:set>
                                      <p:cBhvr>
                                        <p:cTn id="80" dur="1" fill="hold">
                                          <p:stCondLst>
                                            <p:cond delay="0"/>
                                          </p:stCondLst>
                                        </p:cTn>
                                        <p:tgtEl>
                                          <p:spTgt spid="57440"/>
                                        </p:tgtEl>
                                        <p:attrNameLst>
                                          <p:attrName>style.visibility</p:attrName>
                                        </p:attrNameLst>
                                      </p:cBhvr>
                                      <p:to>
                                        <p:strVal val="visible"/>
                                      </p:to>
                                    </p:set>
                                    <p:animEffect transition="in" filter="wipe(right)">
                                      <p:cBhvr>
                                        <p:cTn id="81" dur="1000"/>
                                        <p:tgtEl>
                                          <p:spTgt spid="57440"/>
                                        </p:tgtEl>
                                      </p:cBhvr>
                                    </p:animEffect>
                                  </p:childTnLst>
                                </p:cTn>
                              </p:par>
                            </p:childTnLst>
                          </p:cTn>
                        </p:par>
                        <p:par>
                          <p:cTn id="82" fill="hold" nodeType="afterGroup">
                            <p:stCondLst>
                              <p:cond delay="14488"/>
                            </p:stCondLst>
                            <p:childTnLst>
                              <p:par>
                                <p:cTn id="83" presetID="22" presetClass="entr" presetSubtype="4" fill="hold" grpId="0" nodeType="afterEffect">
                                  <p:stCondLst>
                                    <p:cond delay="0"/>
                                  </p:stCondLst>
                                  <p:childTnLst>
                                    <p:set>
                                      <p:cBhvr>
                                        <p:cTn id="84" dur="1" fill="hold">
                                          <p:stCondLst>
                                            <p:cond delay="0"/>
                                          </p:stCondLst>
                                        </p:cTn>
                                        <p:tgtEl>
                                          <p:spTgt spid="57439"/>
                                        </p:tgtEl>
                                        <p:attrNameLst>
                                          <p:attrName>style.visibility</p:attrName>
                                        </p:attrNameLst>
                                      </p:cBhvr>
                                      <p:to>
                                        <p:strVal val="visible"/>
                                      </p:to>
                                    </p:set>
                                    <p:animEffect transition="in" filter="wipe(down)">
                                      <p:cBhvr>
                                        <p:cTn id="85" dur="1000"/>
                                        <p:tgtEl>
                                          <p:spTgt spid="57439"/>
                                        </p:tgtEl>
                                      </p:cBhvr>
                                    </p:animEffect>
                                  </p:childTnLst>
                                </p:cTn>
                              </p:par>
                            </p:childTnLst>
                          </p:cTn>
                        </p:par>
                        <p:par>
                          <p:cTn id="86" fill="hold" nodeType="afterGroup">
                            <p:stCondLst>
                              <p:cond delay="15488"/>
                            </p:stCondLst>
                            <p:childTnLst>
                              <p:par>
                                <p:cTn id="87" presetID="22" presetClass="entr" presetSubtype="8" fill="hold" grpId="0" nodeType="afterEffect">
                                  <p:stCondLst>
                                    <p:cond delay="0"/>
                                  </p:stCondLst>
                                  <p:childTnLst>
                                    <p:set>
                                      <p:cBhvr>
                                        <p:cTn id="88" dur="1" fill="hold">
                                          <p:stCondLst>
                                            <p:cond delay="0"/>
                                          </p:stCondLst>
                                        </p:cTn>
                                        <p:tgtEl>
                                          <p:spTgt spid="57441"/>
                                        </p:tgtEl>
                                        <p:attrNameLst>
                                          <p:attrName>style.visibility</p:attrName>
                                        </p:attrNameLst>
                                      </p:cBhvr>
                                      <p:to>
                                        <p:strVal val="visible"/>
                                      </p:to>
                                    </p:set>
                                    <p:animEffect transition="in" filter="wipe(left)">
                                      <p:cBhvr>
                                        <p:cTn id="89" dur="1000"/>
                                        <p:tgtEl>
                                          <p:spTgt spid="57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0" grpId="0" autoUpdateAnimBg="0"/>
      <p:bldP spid="57401" grpId="0" autoUpdateAnimBg="0"/>
      <p:bldP spid="57421" grpId="0" animBg="1"/>
      <p:bldP spid="57422" grpId="0" animBg="1"/>
      <p:bldP spid="57423" grpId="0" animBg="1"/>
      <p:bldP spid="57424" grpId="0" animBg="1"/>
      <p:bldP spid="57425" grpId="0" animBg="1"/>
      <p:bldP spid="57426" grpId="0" animBg="1"/>
      <p:bldP spid="57427" grpId="0" animBg="1"/>
      <p:bldP spid="57428" grpId="0" animBg="1"/>
      <p:bldP spid="57429" grpId="0" animBg="1"/>
      <p:bldP spid="57430" grpId="0" autoUpdateAnimBg="0"/>
      <p:bldP spid="57431" grpId="0" autoUpdateAnimBg="0"/>
      <p:bldP spid="57433" grpId="0" autoUpdateAnimBg="0"/>
      <p:bldP spid="57434" grpId="0" autoUpdateAnimBg="0"/>
      <p:bldP spid="57435" grpId="0" autoUpdateAnimBg="0"/>
      <p:bldP spid="57436" grpId="0" autoUpdateAnimBg="0"/>
      <p:bldP spid="57437" grpId="0" autoUpdateAnimBg="0"/>
      <p:bldP spid="57438" grpId="0" animBg="1"/>
      <p:bldP spid="57439" grpId="0" animBg="1"/>
      <p:bldP spid="57440" grpId="0" animBg="1"/>
      <p:bldP spid="574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ph type="title"/>
          </p:nvPr>
        </p:nvSpPr>
        <p:spPr/>
        <p:txBody>
          <a:bodyPr/>
          <a:lstStyle/>
          <a:p>
            <a:r>
              <a:rPr lang="en-US" altLang="zh-CN"/>
              <a:t>1.2</a:t>
            </a:r>
            <a:r>
              <a:rPr lang="zh-CN" altLang="en-US"/>
              <a:t>　操作系统的发展过程</a:t>
            </a:r>
          </a:p>
        </p:txBody>
      </p:sp>
      <p:sp>
        <p:nvSpPr>
          <p:cNvPr id="58371" name="Rectangle 3"/>
          <p:cNvSpPr>
            <a:spLocks noChangeArrowheads="1"/>
          </p:cNvSpPr>
          <p:nvPr>
            <p:ph type="body" idx="1"/>
          </p:nvPr>
        </p:nvSpPr>
        <p:spPr/>
        <p:txBody>
          <a:bodyPr/>
          <a:lstStyle/>
          <a:p>
            <a:pPr marL="647700" indent="-647700">
              <a:lnSpc>
                <a:spcPct val="100000"/>
              </a:lnSpc>
              <a:buFont typeface="Wingdings" panose="05000000000000000000" pitchFamily="2" charset="2"/>
              <a:buNone/>
            </a:pPr>
            <a:r>
              <a:rPr lang="en-US" altLang="zh-CN"/>
              <a:t>1.2.4</a:t>
            </a:r>
            <a:r>
              <a:rPr lang="zh-CN" altLang="en-US"/>
              <a:t>　分时系统</a:t>
            </a:r>
            <a:r>
              <a:rPr lang="en-US" altLang="zh-CN" sz="3000"/>
              <a:t>(Time Sharing </a:t>
            </a:r>
            <a:r>
              <a:rPr lang="en-US" altLang="zh-CN" sz="3000">
                <a:sym typeface="Arial" panose="020B0604020202020204" pitchFamily="34" charset="0"/>
              </a:rPr>
              <a:t>Operating</a:t>
            </a:r>
            <a:r>
              <a:rPr lang="zh-CN" altLang="en-US" sz="3000">
                <a:sym typeface="Arial" panose="020B0604020202020204" pitchFamily="34" charset="0"/>
              </a:rPr>
              <a:t> </a:t>
            </a:r>
            <a:r>
              <a:rPr lang="en-US" altLang="zh-CN" sz="3000">
                <a:sym typeface="Arial" panose="020B0604020202020204" pitchFamily="34" charset="0"/>
              </a:rPr>
              <a:t>System) </a:t>
            </a:r>
          </a:p>
          <a:p>
            <a:pPr marL="647700" indent="-647700">
              <a:lnSpc>
                <a:spcPct val="100000"/>
              </a:lnSpc>
              <a:buSzPct val="80000"/>
              <a:buFont typeface="Wingdings" panose="05000000000000000000" pitchFamily="2" charset="2"/>
              <a:buNone/>
            </a:pPr>
            <a:r>
              <a:rPr lang="zh-CN" altLang="en-US" sz="2800" b="0">
                <a:solidFill>
                  <a:srgbClr val="993300"/>
                </a:solidFill>
                <a:latin typeface="楷体_GB2312" pitchFamily="49" charset="-122"/>
              </a:rPr>
              <a:t>     </a:t>
            </a:r>
            <a:r>
              <a:rPr lang="zh-CN" altLang="en-US" sz="3000">
                <a:latin typeface="楷体_GB2312" pitchFamily="49" charset="-122"/>
              </a:rPr>
              <a:t>2. 分时系统需解决的</a:t>
            </a:r>
            <a:r>
              <a:rPr lang="en-US" altLang="zh-CN" sz="3000">
                <a:latin typeface="楷体_GB2312" pitchFamily="49" charset="-122"/>
              </a:rPr>
              <a:t>4</a:t>
            </a:r>
            <a:r>
              <a:rPr lang="zh-CN" altLang="en-US" sz="3000">
                <a:latin typeface="楷体_GB2312" pitchFamily="49" charset="-122"/>
              </a:rPr>
              <a:t>个问题</a:t>
            </a:r>
            <a:r>
              <a:rPr lang="en-US" altLang="zh-CN" sz="3000">
                <a:latin typeface="楷体_GB2312" pitchFamily="49" charset="-122"/>
              </a:rPr>
              <a:t>:</a:t>
            </a:r>
          </a:p>
          <a:p>
            <a:pPr marL="647700" indent="-647700">
              <a:lnSpc>
                <a:spcPct val="100000"/>
              </a:lnSpc>
              <a:buClr>
                <a:schemeClr val="hlink"/>
              </a:buClr>
              <a:buSzPct val="70000"/>
              <a:buFont typeface="Wingdings" panose="05000000000000000000" pitchFamily="2" charset="2"/>
              <a:buAutoNum type="circleNumDbPlain"/>
            </a:pPr>
            <a:r>
              <a:rPr lang="zh-CN" altLang="en-US" sz="3000">
                <a:latin typeface="楷体_GB2312" pitchFamily="49" charset="-122"/>
              </a:rPr>
              <a:t>提供一组交互终端命令</a:t>
            </a:r>
          </a:p>
          <a:p>
            <a:pPr marL="647700" indent="-647700">
              <a:lnSpc>
                <a:spcPct val="100000"/>
              </a:lnSpc>
              <a:buClr>
                <a:schemeClr val="hlink"/>
              </a:buClr>
              <a:buSzPct val="70000"/>
              <a:buFont typeface="Wingdings" panose="05000000000000000000" pitchFamily="2" charset="2"/>
              <a:buAutoNum type="circleNumDbPlain"/>
            </a:pPr>
            <a:r>
              <a:rPr lang="zh-CN" altLang="en-US" sz="3000">
                <a:latin typeface="楷体_GB2312" pitchFamily="49" charset="-122"/>
              </a:rPr>
              <a:t>将系统时钟时间划分很小的片段</a:t>
            </a:r>
            <a:r>
              <a:rPr lang="en-US" altLang="zh-CN" sz="3000">
                <a:latin typeface="Arial" panose="020B0604020202020204" pitchFamily="34" charset="0"/>
              </a:rPr>
              <a:t>——</a:t>
            </a:r>
            <a:r>
              <a:rPr lang="zh-CN" altLang="en-US" sz="3000">
                <a:latin typeface="楷体_GB2312" pitchFamily="49" charset="-122"/>
              </a:rPr>
              <a:t>时间片</a:t>
            </a:r>
            <a:r>
              <a:rPr lang="en-US" altLang="zh-CN" sz="3000">
                <a:latin typeface="楷体_GB2312" pitchFamily="49" charset="-122"/>
              </a:rPr>
              <a:t>q=M/n</a:t>
            </a:r>
            <a:r>
              <a:rPr lang="zh-CN" altLang="en-US" sz="3000">
                <a:latin typeface="楷体_GB2312" pitchFamily="49" charset="-122"/>
              </a:rPr>
              <a:t>：以</a:t>
            </a:r>
            <a:r>
              <a:rPr lang="en-US" altLang="zh-CN" sz="3000">
                <a:latin typeface="楷体_GB2312" pitchFamily="49" charset="-122"/>
              </a:rPr>
              <a:t>q</a:t>
            </a:r>
            <a:r>
              <a:rPr lang="zh-CN" altLang="en-US" sz="3000">
                <a:latin typeface="楷体_GB2312" pitchFamily="49" charset="-122"/>
              </a:rPr>
              <a:t>为单位轮流为每个终端服务</a:t>
            </a:r>
            <a:r>
              <a:rPr lang="en-US" altLang="zh-CN" sz="3000">
                <a:latin typeface="楷体_GB2312" pitchFamily="49" charset="-122"/>
              </a:rPr>
              <a:t>(M=</a:t>
            </a:r>
            <a:r>
              <a:rPr lang="zh-CN" altLang="en-US" sz="3000">
                <a:latin typeface="楷体_GB2312" pitchFamily="49" charset="-122"/>
              </a:rPr>
              <a:t>响应周期，</a:t>
            </a:r>
            <a:r>
              <a:rPr lang="en-US" altLang="zh-CN" sz="3000">
                <a:latin typeface="楷体_GB2312" pitchFamily="49" charset="-122"/>
              </a:rPr>
              <a:t>n=</a:t>
            </a:r>
            <a:r>
              <a:rPr lang="zh-CN" altLang="en-US" sz="3000">
                <a:latin typeface="楷体_GB2312" pitchFamily="49" charset="-122"/>
              </a:rPr>
              <a:t>终端个数</a:t>
            </a:r>
            <a:r>
              <a:rPr lang="en-US" altLang="zh-CN" sz="3000">
                <a:latin typeface="楷体_GB2312" pitchFamily="49" charset="-122"/>
              </a:rPr>
              <a:t>)</a:t>
            </a:r>
            <a:r>
              <a:rPr lang="zh-CN" altLang="en-US" sz="3000">
                <a:latin typeface="楷体_GB2312" pitchFamily="49" charset="-122"/>
              </a:rPr>
              <a:t>。</a:t>
            </a:r>
          </a:p>
          <a:p>
            <a:pPr marL="647700" indent="-647700">
              <a:lnSpc>
                <a:spcPct val="100000"/>
              </a:lnSpc>
              <a:buClr>
                <a:schemeClr val="hlink"/>
              </a:buClr>
              <a:buSzPct val="70000"/>
              <a:buFont typeface="Wingdings" panose="05000000000000000000" pitchFamily="2" charset="2"/>
              <a:buAutoNum type="circleNumDbPlain"/>
            </a:pPr>
            <a:r>
              <a:rPr lang="zh-CN" altLang="en-US" sz="3000">
                <a:latin typeface="楷体_GB2312" pitchFamily="49" charset="-122"/>
              </a:rPr>
              <a:t>能及时接收用户的命令：有两个配置；</a:t>
            </a:r>
            <a:r>
              <a:rPr lang="zh-CN" altLang="en-US" sz="3000">
                <a:solidFill>
                  <a:srgbClr val="3333FF"/>
                </a:solidFill>
                <a:latin typeface="楷体_GB2312" pitchFamily="49" charset="-122"/>
              </a:rPr>
              <a:t>多路转接器</a:t>
            </a:r>
            <a:r>
              <a:rPr lang="zh-CN" altLang="en-US" sz="3000">
                <a:latin typeface="楷体_GB2312" pitchFamily="49" charset="-122"/>
              </a:rPr>
              <a:t>（或多路卡）和每个终端配置一个</a:t>
            </a:r>
            <a:r>
              <a:rPr lang="zh-CN" altLang="en-US" sz="3000">
                <a:solidFill>
                  <a:srgbClr val="3333FF"/>
                </a:solidFill>
                <a:latin typeface="楷体_GB2312" pitchFamily="49" charset="-122"/>
              </a:rPr>
              <a:t>缓冲区（</a:t>
            </a:r>
            <a:r>
              <a:rPr lang="zh-CN" altLang="en-US" sz="3000">
                <a:latin typeface="楷体_GB2312" pitchFamily="49" charset="-122"/>
              </a:rPr>
              <a:t>暂存键入的命令）</a:t>
            </a:r>
          </a:p>
          <a:p>
            <a:pPr marL="647700" indent="-647700">
              <a:lnSpc>
                <a:spcPct val="100000"/>
              </a:lnSpc>
              <a:buClr>
                <a:schemeClr val="hlink"/>
              </a:buClr>
              <a:buSzPct val="70000"/>
              <a:buFont typeface="Wingdings" panose="05000000000000000000" pitchFamily="2" charset="2"/>
              <a:buAutoNum type="circleNumDbPlain"/>
            </a:pPr>
            <a:r>
              <a:rPr lang="zh-CN" altLang="en-US" sz="3000">
                <a:latin typeface="楷体_GB2312" pitchFamily="49" charset="-122"/>
              </a:rPr>
              <a:t>及时处理用户键入的命令</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ChangeArrowheads="1"/>
          </p:cNvSpPr>
          <p:nvPr>
            <p:ph type="title"/>
          </p:nvPr>
        </p:nvSpPr>
        <p:spPr/>
        <p:txBody>
          <a:bodyPr/>
          <a:lstStyle/>
          <a:p>
            <a:r>
              <a:rPr lang="en-US" altLang="zh-CN"/>
              <a:t>1.2</a:t>
            </a:r>
            <a:r>
              <a:rPr lang="zh-CN" altLang="en-US"/>
              <a:t>　操作系统的发展过程</a:t>
            </a:r>
          </a:p>
        </p:txBody>
      </p:sp>
      <p:sp>
        <p:nvSpPr>
          <p:cNvPr id="59395" name="Rectangle 3"/>
          <p:cNvSpPr>
            <a:spLocks noChangeArrowheads="1"/>
          </p:cNvSpPr>
          <p:nvPr>
            <p:ph type="body" idx="1"/>
          </p:nvPr>
        </p:nvSpPr>
        <p:spPr/>
        <p:txBody>
          <a:bodyPr/>
          <a:lstStyle/>
          <a:p>
            <a:pPr marL="647700" indent="-647700">
              <a:lnSpc>
                <a:spcPct val="105000"/>
              </a:lnSpc>
              <a:buFont typeface="Wingdings" panose="05000000000000000000" pitchFamily="2" charset="2"/>
              <a:buNone/>
            </a:pPr>
            <a:r>
              <a:rPr lang="en-US" altLang="zh-CN"/>
              <a:t>1.2.4</a:t>
            </a:r>
            <a:r>
              <a:rPr lang="zh-CN" altLang="en-US"/>
              <a:t>　分时系统</a:t>
            </a:r>
          </a:p>
          <a:p>
            <a:pPr marL="647700" indent="-647700">
              <a:lnSpc>
                <a:spcPct val="105000"/>
              </a:lnSpc>
              <a:buFont typeface="Wingdings" panose="05000000000000000000" pitchFamily="2" charset="2"/>
              <a:buNone/>
            </a:pPr>
            <a:r>
              <a:rPr lang="zh-CN" altLang="en-US" sz="3000"/>
              <a:t>         </a:t>
            </a:r>
            <a:r>
              <a:rPr lang="en-US" altLang="zh-CN" sz="3000"/>
              <a:t>3</a:t>
            </a:r>
            <a:r>
              <a:rPr lang="zh-CN" altLang="en-US" sz="3000"/>
              <a:t>．分时系统的特征</a:t>
            </a:r>
          </a:p>
          <a:p>
            <a:pPr marL="647700" indent="-647700">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(1)</a:t>
            </a:r>
            <a:r>
              <a:rPr lang="zh-CN" altLang="en-US" sz="3000">
                <a:solidFill>
                  <a:schemeClr val="tx1"/>
                </a:solidFill>
              </a:rPr>
              <a:t>多路性</a:t>
            </a:r>
            <a:r>
              <a:rPr lang="en-US" altLang="zh-CN" sz="3000">
                <a:solidFill>
                  <a:schemeClr val="tx1"/>
                </a:solidFill>
              </a:rPr>
              <a:t>/</a:t>
            </a:r>
            <a:r>
              <a:rPr lang="zh-CN" altLang="en-US" sz="3000">
                <a:solidFill>
                  <a:schemeClr val="tx1"/>
                </a:solidFill>
              </a:rPr>
              <a:t>同时性：</a:t>
            </a:r>
            <a:r>
              <a:rPr lang="zh-CN" altLang="en-US" sz="3000">
                <a:latin typeface="楷体_GB2312" pitchFamily="49" charset="-122"/>
              </a:rPr>
              <a:t>宏观上同时有多个用户在运行。</a:t>
            </a:r>
          </a:p>
          <a:p>
            <a:pPr marL="647700" indent="-647700">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(2)</a:t>
            </a:r>
            <a:r>
              <a:rPr lang="zh-CN" altLang="en-US" sz="3000">
                <a:solidFill>
                  <a:schemeClr val="tx1"/>
                </a:solidFill>
              </a:rPr>
              <a:t>独立</a:t>
            </a:r>
            <a:r>
              <a:rPr lang="en-US" altLang="zh-CN" sz="3000">
                <a:solidFill>
                  <a:schemeClr val="tx1"/>
                </a:solidFill>
              </a:rPr>
              <a:t>(</a:t>
            </a:r>
            <a:r>
              <a:rPr lang="zh-CN" altLang="en-US" sz="3000">
                <a:solidFill>
                  <a:schemeClr val="tx1"/>
                </a:solidFill>
              </a:rPr>
              <a:t>占</a:t>
            </a:r>
            <a:r>
              <a:rPr lang="en-US" altLang="zh-CN" sz="3000">
                <a:solidFill>
                  <a:schemeClr val="tx1"/>
                </a:solidFill>
              </a:rPr>
              <a:t>)</a:t>
            </a:r>
            <a:r>
              <a:rPr lang="zh-CN" altLang="en-US" sz="3000">
                <a:solidFill>
                  <a:schemeClr val="tx1"/>
                </a:solidFill>
              </a:rPr>
              <a:t>性：</a:t>
            </a:r>
            <a:r>
              <a:rPr lang="zh-CN" altLang="en-US" sz="3000">
                <a:latin typeface="楷体_GB2312" pitchFamily="49" charset="-122"/>
              </a:rPr>
              <a:t>每个用户一个终端，独立操作，互不干扰</a:t>
            </a:r>
          </a:p>
          <a:p>
            <a:pPr marL="647700" indent="-647700">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(3)</a:t>
            </a:r>
            <a:r>
              <a:rPr lang="zh-CN" altLang="en-US" sz="3000">
                <a:solidFill>
                  <a:schemeClr val="tx1"/>
                </a:solidFill>
              </a:rPr>
              <a:t>及时性：</a:t>
            </a:r>
            <a:r>
              <a:rPr lang="zh-CN" altLang="en-US" sz="3000">
                <a:latin typeface="楷体_GB2312" pitchFamily="49" charset="-122"/>
              </a:rPr>
              <a:t>在很短时间内得到响应，小于</a:t>
            </a:r>
            <a:r>
              <a:rPr lang="en-US" altLang="zh-CN" sz="3000">
                <a:latin typeface="楷体_GB2312" pitchFamily="49" charset="-122"/>
              </a:rPr>
              <a:t>2</a:t>
            </a:r>
            <a:r>
              <a:rPr lang="zh-CN" altLang="en-US" sz="3000">
                <a:latin typeface="楷体_GB2312" pitchFamily="49" charset="-122"/>
              </a:rPr>
              <a:t>～</a:t>
            </a:r>
            <a:r>
              <a:rPr lang="en-US" altLang="zh-CN" sz="3000">
                <a:latin typeface="楷体_GB2312" pitchFamily="49" charset="-122"/>
              </a:rPr>
              <a:t>3</a:t>
            </a:r>
            <a:r>
              <a:rPr lang="zh-CN" altLang="en-US" sz="3000">
                <a:latin typeface="楷体_GB2312" pitchFamily="49" charset="-122"/>
              </a:rPr>
              <a:t>秒。 </a:t>
            </a:r>
          </a:p>
          <a:p>
            <a:pPr marL="647700" indent="-647700">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(4)</a:t>
            </a:r>
            <a:r>
              <a:rPr lang="zh-CN" altLang="en-US" sz="3000">
                <a:solidFill>
                  <a:srgbClr val="990033"/>
                </a:solidFill>
              </a:rPr>
              <a:t>交互性：</a:t>
            </a:r>
            <a:r>
              <a:rPr lang="zh-CN" altLang="en-US" sz="3000">
                <a:latin typeface="楷体_GB2312" pitchFamily="49" charset="-122"/>
              </a:rPr>
              <a:t>在终端上编辑、运行程序，或其它操作。</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ph type="title"/>
          </p:nvPr>
        </p:nvSpPr>
        <p:spPr/>
        <p:txBody>
          <a:bodyPr/>
          <a:lstStyle/>
          <a:p>
            <a:r>
              <a:rPr lang="zh-CN" altLang="en-US"/>
              <a:t>考研题举例</a:t>
            </a:r>
          </a:p>
        </p:txBody>
      </p:sp>
      <p:sp>
        <p:nvSpPr>
          <p:cNvPr id="61443" name="Rectangle 3"/>
          <p:cNvSpPr>
            <a:spLocks noChangeArrowheads="1"/>
          </p:cNvSpPr>
          <p:nvPr>
            <p:ph type="body" idx="1"/>
          </p:nvPr>
        </p:nvSpPr>
        <p:spPr/>
        <p:txBody>
          <a:bodyPr/>
          <a:lstStyle/>
          <a:p>
            <a:pPr>
              <a:lnSpc>
                <a:spcPct val="100000"/>
              </a:lnSpc>
            </a:pPr>
            <a:r>
              <a:rPr lang="zh-CN" altLang="en-US" dirty="0"/>
              <a:t>判断：在分时系统中，响应时间≈时间片</a:t>
            </a:r>
            <a:r>
              <a:rPr lang="en-US" altLang="zh-CN" dirty="0"/>
              <a:t>×</a:t>
            </a:r>
            <a:r>
              <a:rPr lang="zh-CN" altLang="en-US" dirty="0"/>
              <a:t>用户数，因此为改善响应时间，常用的原则是使时间片越小越好。（东南大学</a:t>
            </a:r>
            <a:r>
              <a:rPr lang="en-US" altLang="zh-CN" dirty="0"/>
              <a:t>1996</a:t>
            </a:r>
            <a:r>
              <a:rPr lang="zh-CN" altLang="en-US" dirty="0"/>
              <a:t>年试题）</a:t>
            </a:r>
          </a:p>
          <a:p>
            <a:pPr>
              <a:lnSpc>
                <a:spcPct val="100000"/>
              </a:lnSpc>
            </a:pPr>
            <a:r>
              <a:rPr lang="en-US" altLang="zh-CN" dirty="0"/>
              <a:t>【</a:t>
            </a:r>
            <a:r>
              <a:rPr lang="zh-CN" altLang="en-US" dirty="0"/>
              <a:t>分析</a:t>
            </a:r>
            <a:r>
              <a:rPr lang="en-US" altLang="zh-CN" dirty="0" smtClean="0"/>
              <a:t>】</a:t>
            </a:r>
          </a:p>
          <a:p>
            <a:pPr>
              <a:lnSpc>
                <a:spcPct val="100000"/>
              </a:lnSpc>
            </a:pPr>
            <a:r>
              <a:rPr lang="zh-CN" altLang="en-US" dirty="0" smtClean="0"/>
              <a:t>时间片</a:t>
            </a:r>
            <a:r>
              <a:rPr lang="zh-CN" altLang="en-US" dirty="0"/>
              <a:t>越小，进程切换所用的开销就相对越大。因此时间片不是越小越好，一般使用户键入的常用命令能在一个时间片内处理完毕即可。</a:t>
            </a:r>
          </a:p>
          <a:p>
            <a:pPr>
              <a:lnSpc>
                <a:spcPct val="100000"/>
              </a:lnSpc>
            </a:pPr>
            <a:r>
              <a:rPr lang="en-US" altLang="zh-CN" dirty="0"/>
              <a:t>【</a:t>
            </a:r>
            <a:r>
              <a:rPr lang="zh-CN" altLang="en-US" dirty="0"/>
              <a:t>解答</a:t>
            </a:r>
            <a:r>
              <a:rPr lang="en-US" altLang="zh-CN" dirty="0" smtClean="0"/>
              <a:t>】</a:t>
            </a:r>
          </a:p>
          <a:p>
            <a:pPr>
              <a:lnSpc>
                <a:spcPct val="100000"/>
              </a:lnSpc>
            </a:pPr>
            <a:r>
              <a:rPr lang="zh-CN" altLang="en-US" dirty="0" smtClean="0"/>
              <a:t>错误</a:t>
            </a:r>
            <a:r>
              <a:rPr lang="zh-CN" altLang="en-US" dirty="0"/>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ChangeArrowheads="1"/>
          </p:cNvSpPr>
          <p:nvPr>
            <p:ph type="title"/>
          </p:nvPr>
        </p:nvSpPr>
        <p:spPr/>
        <p:txBody>
          <a:bodyPr/>
          <a:lstStyle/>
          <a:p>
            <a:r>
              <a:rPr lang="en-US" altLang="zh-CN"/>
              <a:t>1.2</a:t>
            </a:r>
            <a:r>
              <a:rPr lang="zh-CN" altLang="en-US"/>
              <a:t>　操作系统的发展过程</a:t>
            </a:r>
          </a:p>
        </p:txBody>
      </p:sp>
      <p:sp>
        <p:nvSpPr>
          <p:cNvPr id="62467" name="Rectangle 3"/>
          <p:cNvSpPr>
            <a:spLocks noChangeArrowheads="1"/>
          </p:cNvSpPr>
          <p:nvPr>
            <p:ph type="body" idx="1"/>
          </p:nvPr>
        </p:nvSpPr>
        <p:spPr/>
        <p:txBody>
          <a:bodyPr/>
          <a:lstStyle/>
          <a:p>
            <a:pPr marL="647700" indent="-647700">
              <a:lnSpc>
                <a:spcPct val="110000"/>
              </a:lnSpc>
              <a:buFont typeface="Wingdings" panose="05000000000000000000" pitchFamily="2" charset="2"/>
              <a:buNone/>
            </a:pPr>
            <a:r>
              <a:rPr lang="en-US" altLang="zh-CN" dirty="0"/>
              <a:t>1.2.5    </a:t>
            </a:r>
            <a:r>
              <a:rPr lang="zh-CN" altLang="en-US" dirty="0"/>
              <a:t>实时系统</a:t>
            </a:r>
            <a:r>
              <a:rPr lang="en-US" altLang="zh-CN" sz="3000" dirty="0"/>
              <a:t>(Real-Time </a:t>
            </a:r>
            <a:r>
              <a:rPr lang="zh-CN" altLang="en-US" sz="3000" dirty="0"/>
              <a:t>Operating </a:t>
            </a:r>
            <a:r>
              <a:rPr lang="en-US" altLang="zh-CN" sz="3000" dirty="0"/>
              <a:t>System) </a:t>
            </a:r>
            <a:endParaRPr lang="zh-CN" altLang="en-US" dirty="0"/>
          </a:p>
          <a:p>
            <a:pPr marL="647700" indent="-647700" algn="just">
              <a:lnSpc>
                <a:spcPct val="110000"/>
              </a:lnSpc>
              <a:buClrTx/>
              <a:buFontTx/>
              <a:buNone/>
            </a:pPr>
            <a:r>
              <a:rPr lang="zh-CN" altLang="en-US" sz="3900" b="0" dirty="0">
                <a:solidFill>
                  <a:schemeClr val="tx1"/>
                </a:solidFill>
              </a:rPr>
              <a:t>          </a:t>
            </a:r>
            <a:r>
              <a:rPr lang="zh-CN" altLang="en-US" sz="3000" dirty="0">
                <a:solidFill>
                  <a:schemeClr val="tx1"/>
                </a:solidFill>
              </a:rPr>
              <a:t>实时系统是指系统能及时</a:t>
            </a:r>
            <a:r>
              <a:rPr lang="en-US" altLang="zh-CN" sz="3000" dirty="0">
                <a:solidFill>
                  <a:schemeClr val="tx1"/>
                </a:solidFill>
              </a:rPr>
              <a:t>(</a:t>
            </a:r>
            <a:r>
              <a:rPr lang="zh-CN" altLang="en-US" sz="3000" dirty="0">
                <a:solidFill>
                  <a:schemeClr val="tx1"/>
                </a:solidFill>
              </a:rPr>
              <a:t>或即时</a:t>
            </a:r>
            <a:r>
              <a:rPr lang="en-US" altLang="zh-CN" sz="3000" dirty="0">
                <a:solidFill>
                  <a:schemeClr val="tx1"/>
                </a:solidFill>
              </a:rPr>
              <a:t>)</a:t>
            </a:r>
            <a:r>
              <a:rPr lang="zh-CN" altLang="en-US" sz="3000" dirty="0">
                <a:solidFill>
                  <a:schemeClr val="tx1"/>
                </a:solidFill>
              </a:rPr>
              <a:t>响应外部事件的请求，在规定的时间内完成对该事件的处理，并控制所有实时任务协调一致地运行。</a:t>
            </a:r>
          </a:p>
          <a:p>
            <a:pPr marL="647700" indent="-647700" algn="just">
              <a:lnSpc>
                <a:spcPct val="110000"/>
              </a:lnSpc>
              <a:buClrTx/>
              <a:buFontTx/>
              <a:buChar char="•"/>
            </a:pPr>
            <a:r>
              <a:rPr lang="zh-CN" altLang="en-US" sz="2400" dirty="0">
                <a:solidFill>
                  <a:srgbClr val="FF0000"/>
                </a:solidFill>
                <a:latin typeface="楷体_GB2312" pitchFamily="49" charset="-122"/>
              </a:rPr>
              <a:t>实时操作系统的应用领域  </a:t>
            </a:r>
          </a:p>
          <a:p>
            <a:pPr marL="647700" indent="-647700">
              <a:lnSpc>
                <a:spcPct val="110000"/>
              </a:lnSpc>
              <a:buFont typeface="Wingdings" panose="05000000000000000000" pitchFamily="2" charset="2"/>
              <a:buNone/>
            </a:pPr>
            <a:r>
              <a:rPr lang="zh-CN" altLang="en-US" sz="2400" dirty="0">
                <a:solidFill>
                  <a:schemeClr val="tx2"/>
                </a:solidFill>
                <a:latin typeface="楷体_GB2312" pitchFamily="49" charset="-122"/>
              </a:rPr>
              <a:t>    </a:t>
            </a:r>
            <a:r>
              <a:rPr lang="zh-CN" altLang="en-US" sz="2400" dirty="0">
                <a:latin typeface="楷体_GB2312" pitchFamily="49" charset="-122"/>
              </a:rPr>
              <a:t>有实时要求（有严格确定的时间限制）的领域（过程控制及事务处理）。</a:t>
            </a:r>
          </a:p>
          <a:p>
            <a:pPr marL="647700" indent="-647700">
              <a:lnSpc>
                <a:spcPct val="110000"/>
              </a:lnSpc>
            </a:pPr>
            <a:r>
              <a:rPr lang="zh-CN" altLang="en-US" sz="2400" dirty="0">
                <a:solidFill>
                  <a:srgbClr val="FF0000"/>
                </a:solidFill>
                <a:latin typeface="楷体_GB2312" pitchFamily="49" charset="-122"/>
              </a:rPr>
              <a:t>实时系统分类：</a:t>
            </a:r>
          </a:p>
          <a:p>
            <a:pPr marL="647700" indent="-647700">
              <a:lnSpc>
                <a:spcPct val="110000"/>
              </a:lnSpc>
              <a:buFont typeface="Wingdings" panose="05000000000000000000" pitchFamily="2" charset="2"/>
              <a:buNone/>
            </a:pPr>
            <a:r>
              <a:rPr lang="zh-CN" altLang="en-US" sz="2400" dirty="0">
                <a:solidFill>
                  <a:schemeClr val="tx2"/>
                </a:solidFill>
                <a:latin typeface="楷体_GB2312" pitchFamily="49" charset="-122"/>
              </a:rPr>
              <a:t>   </a:t>
            </a:r>
            <a:r>
              <a:rPr lang="zh-CN" altLang="en-US" sz="2400" dirty="0">
                <a:latin typeface="楷体_GB2312" pitchFamily="49" charset="-122"/>
              </a:rPr>
              <a:t>（</a:t>
            </a:r>
            <a:r>
              <a:rPr lang="en-US" altLang="zh-CN" sz="2400" dirty="0">
                <a:latin typeface="楷体_GB2312" pitchFamily="49" charset="-122"/>
              </a:rPr>
              <a:t>1</a:t>
            </a:r>
            <a:r>
              <a:rPr lang="zh-CN" altLang="en-US" sz="2400" dirty="0">
                <a:latin typeface="楷体_GB2312" pitchFamily="49" charset="-122"/>
              </a:rPr>
              <a:t>）实时控制系统   （</a:t>
            </a:r>
            <a:r>
              <a:rPr lang="en-US" altLang="zh-CN" sz="2400" dirty="0">
                <a:latin typeface="楷体_GB2312" pitchFamily="49" charset="-122"/>
              </a:rPr>
              <a:t>2</a:t>
            </a:r>
            <a:r>
              <a:rPr lang="zh-CN" altLang="en-US" sz="2400" dirty="0">
                <a:latin typeface="楷体_GB2312" pitchFamily="49" charset="-122"/>
              </a:rPr>
              <a:t>）实时信息处理系统</a:t>
            </a:r>
          </a:p>
          <a:p>
            <a:pPr marL="647700" indent="-647700">
              <a:lnSpc>
                <a:spcPct val="110000"/>
              </a:lnSpc>
            </a:pPr>
            <a:r>
              <a:rPr lang="zh-CN" altLang="en-US" sz="2400" dirty="0">
                <a:solidFill>
                  <a:srgbClr val="FF0000"/>
                </a:solidFill>
                <a:latin typeface="楷体_GB2312" pitchFamily="49" charset="-122"/>
              </a:rPr>
              <a:t>实时操作系统的主要特征：</a:t>
            </a:r>
            <a:r>
              <a:rPr lang="zh-CN" altLang="en-US" sz="2400" dirty="0">
                <a:latin typeface="楷体_GB2312" pitchFamily="49" charset="-122"/>
              </a:rPr>
              <a:t>实时性和可靠性；多路性、独立性、交互性</a:t>
            </a:r>
            <a:endParaRPr lang="zh-CN" altLang="en-US" sz="2800" dirty="0">
              <a:latin typeface="楷体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ph type="title"/>
          </p:nvPr>
        </p:nvSpPr>
        <p:spPr/>
        <p:txBody>
          <a:bodyPr/>
          <a:lstStyle/>
          <a:p>
            <a:r>
              <a:rPr lang="zh-CN" altLang="en-US"/>
              <a:t>考研题举例</a:t>
            </a:r>
          </a:p>
        </p:txBody>
      </p:sp>
      <p:sp>
        <p:nvSpPr>
          <p:cNvPr id="64515" name="Rectangle 3"/>
          <p:cNvSpPr>
            <a:spLocks noChangeArrowheads="1"/>
          </p:cNvSpPr>
          <p:nvPr>
            <p:ph type="body" idx="1"/>
          </p:nvPr>
        </p:nvSpPr>
        <p:spPr/>
        <p:txBody>
          <a:bodyPr/>
          <a:lstStyle/>
          <a:p>
            <a:pPr>
              <a:lnSpc>
                <a:spcPct val="100000"/>
              </a:lnSpc>
            </a:pPr>
            <a:r>
              <a:rPr lang="zh-CN" altLang="en-US" sz="3000" dirty="0"/>
              <a:t>实时系统应具备的两个基本特性是（ ）和（ ）。（北京理工大学</a:t>
            </a:r>
            <a:r>
              <a:rPr lang="en-US" altLang="zh-CN" sz="3000" dirty="0"/>
              <a:t>2000</a:t>
            </a:r>
            <a:r>
              <a:rPr lang="zh-CN" altLang="en-US" sz="3000" dirty="0"/>
              <a:t>年试题）</a:t>
            </a:r>
          </a:p>
          <a:p>
            <a:pPr>
              <a:lnSpc>
                <a:spcPct val="100000"/>
              </a:lnSpc>
            </a:pPr>
            <a:r>
              <a:rPr lang="en-US" altLang="zh-CN" sz="3000" dirty="0"/>
              <a:t>【</a:t>
            </a:r>
            <a:r>
              <a:rPr lang="zh-CN" altLang="en-US" sz="3000" dirty="0"/>
              <a:t>分析</a:t>
            </a:r>
            <a:r>
              <a:rPr lang="en-US" altLang="zh-CN" sz="3000" dirty="0" smtClean="0"/>
              <a:t>】</a:t>
            </a:r>
          </a:p>
          <a:p>
            <a:pPr>
              <a:lnSpc>
                <a:spcPct val="100000"/>
              </a:lnSpc>
            </a:pPr>
            <a:r>
              <a:rPr lang="zh-CN" altLang="en-US" sz="3000" dirty="0" smtClean="0"/>
              <a:t>实时系统</a:t>
            </a:r>
            <a:r>
              <a:rPr lang="zh-CN" altLang="en-US" sz="3000" dirty="0"/>
              <a:t>是顺应实时控制和实时信息处理的需要而产生的。所谓</a:t>
            </a:r>
            <a:r>
              <a:rPr lang="en-US" altLang="zh-CN" sz="3000" dirty="0"/>
              <a:t>"</a:t>
            </a:r>
            <a:r>
              <a:rPr lang="zh-CN" altLang="en-US" sz="3000" dirty="0"/>
              <a:t>实时</a:t>
            </a:r>
            <a:r>
              <a:rPr lang="en-US" altLang="zh-CN" sz="3000" dirty="0"/>
              <a:t>"</a:t>
            </a:r>
            <a:r>
              <a:rPr lang="zh-CN" altLang="en-US" sz="3000" dirty="0"/>
              <a:t>是表示</a:t>
            </a:r>
            <a:r>
              <a:rPr lang="en-US" altLang="zh-CN" sz="3000" dirty="0"/>
              <a:t>"</a:t>
            </a:r>
            <a:r>
              <a:rPr lang="zh-CN" altLang="en-US" sz="3000" dirty="0"/>
              <a:t>及时</a:t>
            </a:r>
            <a:r>
              <a:rPr lang="en-US" altLang="zh-CN" sz="3000" dirty="0"/>
              <a:t>"</a:t>
            </a:r>
            <a:r>
              <a:rPr lang="zh-CN" altLang="en-US" sz="3000" dirty="0"/>
              <a:t>、</a:t>
            </a:r>
            <a:r>
              <a:rPr lang="en-US" altLang="zh-CN" sz="3000" dirty="0"/>
              <a:t>"</a:t>
            </a:r>
            <a:r>
              <a:rPr lang="zh-CN" altLang="en-US" sz="3000" dirty="0"/>
              <a:t>即时</a:t>
            </a:r>
            <a:r>
              <a:rPr lang="en-US" altLang="zh-CN" sz="3000" dirty="0"/>
              <a:t>"</a:t>
            </a:r>
            <a:r>
              <a:rPr lang="zh-CN" altLang="en-US" sz="3000" dirty="0"/>
              <a:t>，而实时系统是指系统能及时（或即时）响应外部事件的请求，在规定的时间内完成对该事件的处理，并控制所有实时任务协调一致地运行。实时系统的应用领域决定了它的特性是：①具有实时时钟管理功能；②能进行过载保护；③高可靠性。</a:t>
            </a:r>
          </a:p>
          <a:p>
            <a:pPr>
              <a:lnSpc>
                <a:spcPct val="100000"/>
              </a:lnSpc>
            </a:pPr>
            <a:r>
              <a:rPr lang="en-US" altLang="zh-CN" sz="3000" dirty="0"/>
              <a:t>【</a:t>
            </a:r>
            <a:r>
              <a:rPr lang="zh-CN" altLang="en-US" sz="3000" dirty="0"/>
              <a:t>解答</a:t>
            </a:r>
            <a:r>
              <a:rPr lang="en-US" altLang="zh-CN" sz="3000" dirty="0" smtClean="0"/>
              <a:t>】</a:t>
            </a:r>
          </a:p>
          <a:p>
            <a:pPr>
              <a:lnSpc>
                <a:spcPct val="100000"/>
              </a:lnSpc>
            </a:pPr>
            <a:r>
              <a:rPr lang="zh-CN" altLang="en-US" sz="3000" dirty="0" smtClean="0"/>
              <a:t>及时</a:t>
            </a:r>
            <a:r>
              <a:rPr lang="zh-CN" altLang="en-US" sz="3000" dirty="0"/>
              <a:t>性、高可靠性</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ph type="title"/>
          </p:nvPr>
        </p:nvSpPr>
        <p:spPr/>
        <p:txBody>
          <a:bodyPr/>
          <a:lstStyle/>
          <a:p>
            <a:r>
              <a:rPr lang="zh-CN" altLang="en-US"/>
              <a:t>考研题举例</a:t>
            </a:r>
          </a:p>
        </p:txBody>
      </p:sp>
      <p:sp>
        <p:nvSpPr>
          <p:cNvPr id="65539" name="Rectangle 3"/>
          <p:cNvSpPr>
            <a:spLocks noChangeArrowheads="1"/>
          </p:cNvSpPr>
          <p:nvPr>
            <p:ph type="body" idx="1"/>
          </p:nvPr>
        </p:nvSpPr>
        <p:spPr/>
        <p:txBody>
          <a:bodyPr/>
          <a:lstStyle/>
          <a:p>
            <a:r>
              <a:rPr lang="zh-CN" altLang="en-US" dirty="0"/>
              <a:t>实时信息处理是实时应用的一种，例如（ ）和（ ）都是实时信息处理的例子。（华中科技大学</a:t>
            </a:r>
            <a:r>
              <a:rPr lang="en-US" altLang="zh-CN" dirty="0"/>
              <a:t>2000</a:t>
            </a:r>
            <a:r>
              <a:rPr lang="zh-CN" altLang="en-US" dirty="0"/>
              <a:t>年试题）</a:t>
            </a:r>
          </a:p>
          <a:p>
            <a:r>
              <a:rPr lang="en-US" altLang="zh-CN" dirty="0"/>
              <a:t>【</a:t>
            </a:r>
            <a:r>
              <a:rPr lang="zh-CN" altLang="en-US" dirty="0"/>
              <a:t>解答</a:t>
            </a:r>
            <a:r>
              <a:rPr lang="en-US" altLang="zh-CN" dirty="0"/>
              <a:t>】</a:t>
            </a:r>
            <a:r>
              <a:rPr lang="zh-CN" altLang="en-US" dirty="0"/>
              <a:t>飞机订票系统、图书资料查询系统或情报检索系统</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ph type="title"/>
          </p:nvPr>
        </p:nvSpPr>
        <p:spPr/>
        <p:txBody>
          <a:bodyPr/>
          <a:lstStyle/>
          <a:p>
            <a:r>
              <a:rPr lang="en-US" altLang="zh-CN"/>
              <a:t>1.3</a:t>
            </a:r>
            <a:r>
              <a:rPr lang="zh-CN" altLang="en-US"/>
              <a:t>　操作系统的基本特性</a:t>
            </a:r>
          </a:p>
        </p:txBody>
      </p:sp>
      <p:sp>
        <p:nvSpPr>
          <p:cNvPr id="66563" name="Rectangle 3"/>
          <p:cNvSpPr>
            <a:spLocks noChangeArrowheads="1"/>
          </p:cNvSpPr>
          <p:nvPr>
            <p:ph type="body" idx="1"/>
          </p:nvPr>
        </p:nvSpPr>
        <p:spPr/>
        <p:txBody>
          <a:bodyPr/>
          <a:lstStyle/>
          <a:p>
            <a:pPr>
              <a:lnSpc>
                <a:spcPct val="180000"/>
              </a:lnSpc>
            </a:pPr>
            <a:r>
              <a:rPr lang="zh-CN" altLang="en-US" sz="3200">
                <a:latin typeface="Arial" panose="020B0604020202020204" pitchFamily="34" charset="0"/>
              </a:rPr>
              <a:t>并发</a:t>
            </a:r>
            <a:r>
              <a:rPr lang="en-US" altLang="zh-CN" sz="3200">
                <a:latin typeface="Arial" panose="020B0604020202020204" pitchFamily="34" charset="0"/>
              </a:rPr>
              <a:t>(concurrence)</a:t>
            </a:r>
          </a:p>
          <a:p>
            <a:pPr>
              <a:lnSpc>
                <a:spcPct val="180000"/>
              </a:lnSpc>
            </a:pPr>
            <a:r>
              <a:rPr lang="zh-CN" altLang="en-US" sz="3200">
                <a:latin typeface="Arial" panose="020B0604020202020204" pitchFamily="34" charset="0"/>
              </a:rPr>
              <a:t>共享</a:t>
            </a:r>
            <a:r>
              <a:rPr lang="en-US" altLang="zh-CN" sz="3200">
                <a:latin typeface="Arial" panose="020B0604020202020204" pitchFamily="34" charset="0"/>
              </a:rPr>
              <a:t>(sharing)</a:t>
            </a:r>
          </a:p>
          <a:p>
            <a:pPr>
              <a:lnSpc>
                <a:spcPct val="180000"/>
              </a:lnSpc>
            </a:pPr>
            <a:r>
              <a:rPr lang="zh-CN" altLang="en-US" sz="3200">
                <a:latin typeface="Arial" panose="020B0604020202020204" pitchFamily="34" charset="0"/>
              </a:rPr>
              <a:t>虚拟</a:t>
            </a:r>
            <a:r>
              <a:rPr lang="en-US" altLang="zh-CN" sz="3200">
                <a:latin typeface="Arial" panose="020B0604020202020204" pitchFamily="34" charset="0"/>
              </a:rPr>
              <a:t>(virtual)</a:t>
            </a:r>
          </a:p>
          <a:p>
            <a:pPr>
              <a:lnSpc>
                <a:spcPct val="180000"/>
              </a:lnSpc>
            </a:pPr>
            <a:r>
              <a:rPr lang="zh-CN" altLang="en-US" sz="3200">
                <a:latin typeface="Arial" panose="020B0604020202020204" pitchFamily="34" charset="0"/>
              </a:rPr>
              <a:t>异步性</a:t>
            </a:r>
            <a:r>
              <a:rPr lang="en-US" altLang="zh-CN" sz="3200">
                <a:latin typeface="Arial" panose="020B0604020202020204" pitchFamily="34" charset="0"/>
              </a:rPr>
              <a:t>(asynchronism)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ChangeArrowheads="1"/>
          </p:cNvSpPr>
          <p:nvPr>
            <p:ph type="title"/>
          </p:nvPr>
        </p:nvSpPr>
        <p:spPr/>
        <p:txBody>
          <a:bodyPr/>
          <a:lstStyle/>
          <a:p>
            <a:r>
              <a:rPr lang="en-US" altLang="zh-CN"/>
              <a:t>1.1</a:t>
            </a:r>
            <a:r>
              <a:rPr lang="zh-CN" altLang="en-US"/>
              <a:t>　操作系统的目标和作用</a:t>
            </a:r>
          </a:p>
        </p:txBody>
      </p:sp>
      <p:sp>
        <p:nvSpPr>
          <p:cNvPr id="9219" name="Rectangle 3"/>
          <p:cNvSpPr>
            <a:spLocks noChangeArrowheads="1"/>
          </p:cNvSpPr>
          <p:nvPr>
            <p:ph type="body" idx="1"/>
          </p:nvPr>
        </p:nvSpPr>
        <p:spPr/>
        <p:txBody>
          <a:bodyPr/>
          <a:lstStyle/>
          <a:p>
            <a:pPr>
              <a:lnSpc>
                <a:spcPct val="105000"/>
              </a:lnSpc>
              <a:buFont typeface="Wingdings" panose="05000000000000000000" pitchFamily="2" charset="2"/>
              <a:buNone/>
            </a:pPr>
            <a:r>
              <a:rPr lang="en-US" altLang="zh-CN"/>
              <a:t>1.1.1</a:t>
            </a:r>
            <a:r>
              <a:rPr lang="zh-CN" altLang="en-US"/>
              <a:t>　操作系统的目标</a:t>
            </a:r>
          </a:p>
          <a:p>
            <a:pPr>
              <a:lnSpc>
                <a:spcPct val="105000"/>
              </a:lnSpc>
              <a:buFont typeface="Wingdings" panose="05000000000000000000" pitchFamily="2" charset="2"/>
              <a:buNone/>
            </a:pPr>
            <a:r>
              <a:rPr lang="zh-CN" altLang="en-US" sz="3000"/>
              <a:t>     </a:t>
            </a:r>
            <a:r>
              <a:rPr lang="en-US" altLang="zh-CN" sz="3000" u="sng"/>
              <a:t>2</a:t>
            </a:r>
            <a:r>
              <a:rPr lang="zh-CN" altLang="en-US" sz="3000" u="sng"/>
              <a:t>．方便性</a:t>
            </a:r>
            <a:r>
              <a:rPr lang="en-US" altLang="zh-CN" sz="3000">
                <a:solidFill>
                  <a:srgbClr val="000066"/>
                </a:solidFill>
              </a:rPr>
              <a:t>(</a:t>
            </a:r>
            <a:r>
              <a:rPr lang="zh-CN" altLang="en-US" sz="3000">
                <a:solidFill>
                  <a:srgbClr val="000066"/>
                </a:solidFill>
              </a:rPr>
              <a:t>用户的观点</a:t>
            </a:r>
            <a:r>
              <a:rPr lang="en-US" altLang="zh-CN" sz="3000">
                <a:solidFill>
                  <a:srgbClr val="000066"/>
                </a:solidFill>
              </a:rPr>
              <a:t>)</a:t>
            </a:r>
          </a:p>
          <a:p>
            <a:pPr>
              <a:lnSpc>
                <a:spcPct val="105000"/>
              </a:lnSpc>
              <a:buFont typeface="Wingdings" panose="05000000000000000000" pitchFamily="2" charset="2"/>
              <a:buNone/>
            </a:pPr>
            <a:r>
              <a:rPr lang="zh-CN" altLang="en-US" sz="3000">
                <a:solidFill>
                  <a:schemeClr val="tx1"/>
                </a:solidFill>
              </a:rPr>
              <a:t>   　  </a:t>
            </a:r>
            <a:r>
              <a:rPr lang="zh-CN" altLang="en-US" sz="3000">
                <a:solidFill>
                  <a:schemeClr val="tx1"/>
                </a:solidFill>
                <a:sym typeface="Arial" panose="020B0604020202020204" pitchFamily="34" charset="0"/>
              </a:rPr>
              <a:t>使计算机系统更容易使用</a:t>
            </a:r>
            <a:r>
              <a:rPr lang="zh-CN" altLang="en-US" sz="3000">
                <a:solidFill>
                  <a:schemeClr val="tx1"/>
                </a:solidFill>
              </a:rPr>
              <a:t>。不需要人人都是程序员。</a:t>
            </a:r>
            <a:endParaRPr lang="zh-CN" altLang="en-US" sz="2600">
              <a:solidFill>
                <a:schemeClr val="tx1"/>
              </a:solidFill>
            </a:endParaRPr>
          </a:p>
          <a:p>
            <a:pPr>
              <a:lnSpc>
                <a:spcPct val="105000"/>
              </a:lnSpc>
              <a:buFont typeface="Wingdings" panose="05000000000000000000" pitchFamily="2" charset="2"/>
              <a:buNone/>
            </a:pPr>
            <a:r>
              <a:rPr lang="zh-CN" altLang="en-US" sz="3000">
                <a:solidFill>
                  <a:schemeClr val="tx1"/>
                </a:solidFill>
              </a:rPr>
              <a:t>     </a:t>
            </a:r>
            <a:r>
              <a:rPr lang="en-US" altLang="zh-CN" sz="3000"/>
              <a:t>3</a:t>
            </a:r>
            <a:r>
              <a:rPr lang="zh-CN" altLang="en-US" sz="3000"/>
              <a:t>．可扩充性</a:t>
            </a:r>
            <a:endParaRPr lang="zh-CN" altLang="en-US" sz="2600">
              <a:solidFill>
                <a:srgbClr val="000066"/>
              </a:solidFill>
            </a:endParaRPr>
          </a:p>
          <a:p>
            <a:pPr>
              <a:lnSpc>
                <a:spcPct val="105000"/>
              </a:lnSpc>
              <a:buFont typeface="Wingdings" panose="05000000000000000000" pitchFamily="2" charset="2"/>
              <a:buNone/>
            </a:pPr>
            <a:r>
              <a:rPr lang="zh-CN" altLang="en-US" sz="3000">
                <a:solidFill>
                  <a:schemeClr val="tx1"/>
                </a:solidFill>
              </a:rPr>
              <a:t>          </a:t>
            </a:r>
            <a:r>
              <a:rPr lang="en-US" altLang="zh-CN" sz="3000">
                <a:solidFill>
                  <a:schemeClr val="tx1"/>
                </a:solidFill>
              </a:rPr>
              <a:t>OS</a:t>
            </a:r>
            <a:r>
              <a:rPr lang="zh-CN" altLang="en-US" sz="3000">
                <a:solidFill>
                  <a:schemeClr val="tx1"/>
                </a:solidFill>
              </a:rPr>
              <a:t>必须适应</a:t>
            </a:r>
            <a:r>
              <a:rPr lang="zh-CN" altLang="en-US" sz="3000">
                <a:solidFill>
                  <a:schemeClr val="tx1"/>
                </a:solidFill>
                <a:sym typeface="Arial" panose="020B0604020202020204" pitchFamily="34" charset="0"/>
              </a:rPr>
              <a:t>计算机硬件、体系结构及应用发展的要求</a:t>
            </a:r>
            <a:r>
              <a:rPr lang="zh-CN" altLang="en-US" sz="3000">
                <a:solidFill>
                  <a:schemeClr val="tx1"/>
                </a:solidFill>
              </a:rPr>
              <a:t>，要便于修改和增加功能。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500">
                                          <p:stCondLst>
                                            <p:cond delay="0"/>
                                          </p:stCondLst>
                                        </p:cTn>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fade">
                                      <p:cBhvr>
                                        <p:cTn id="12" dur="500">
                                          <p:stCondLst>
                                            <p:cond delay="0"/>
                                          </p:stCondLst>
                                        </p:cTn>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fade">
                                      <p:cBhvr>
                                        <p:cTn id="17" dur="500">
                                          <p:stCondLst>
                                            <p:cond delay="0"/>
                                          </p:stCondLst>
                                        </p:cTn>
                                        <p:tgtEl>
                                          <p:spTgt spid="92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fade">
                                      <p:cBhvr>
                                        <p:cTn id="22" dur="500">
                                          <p:stCondLst>
                                            <p:cond delay="0"/>
                                          </p:stCondLst>
                                        </p:cTn>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ChangeArrowheads="1"/>
          </p:cNvSpPr>
          <p:nvPr>
            <p:ph type="title"/>
          </p:nvPr>
        </p:nvSpPr>
        <p:spPr/>
        <p:txBody>
          <a:bodyPr/>
          <a:lstStyle/>
          <a:p>
            <a:r>
              <a:rPr lang="en-US" altLang="zh-CN"/>
              <a:t>1.3</a:t>
            </a:r>
            <a:r>
              <a:rPr lang="zh-CN" altLang="en-US"/>
              <a:t>　操作系统的基本特性</a:t>
            </a:r>
          </a:p>
        </p:txBody>
      </p:sp>
      <p:sp>
        <p:nvSpPr>
          <p:cNvPr id="68611" name="Rectangle 3"/>
          <p:cNvSpPr>
            <a:spLocks noChangeArrowheads="1"/>
          </p:cNvSpPr>
          <p:nvPr>
            <p:ph type="body" idx="1"/>
          </p:nvPr>
        </p:nvSpPr>
        <p:spPr/>
        <p:txBody>
          <a:bodyPr/>
          <a:lstStyle/>
          <a:p>
            <a:pPr>
              <a:lnSpc>
                <a:spcPct val="110000"/>
              </a:lnSpc>
              <a:buFont typeface="Wingdings" panose="05000000000000000000" pitchFamily="2" charset="2"/>
              <a:buNone/>
            </a:pPr>
            <a:r>
              <a:rPr lang="en-US" altLang="zh-CN"/>
              <a:t>1.3.1  </a:t>
            </a:r>
            <a:r>
              <a:rPr lang="zh-CN" altLang="en-US"/>
              <a:t>并发性</a:t>
            </a:r>
            <a:r>
              <a:rPr lang="en-US" altLang="zh-CN" sz="3000"/>
              <a:t>(Concurrence) </a:t>
            </a:r>
            <a:endParaRPr lang="zh-CN" altLang="en-US"/>
          </a:p>
          <a:p>
            <a:pPr>
              <a:lnSpc>
                <a:spcPct val="110000"/>
              </a:lnSpc>
            </a:pPr>
            <a:r>
              <a:rPr lang="zh-CN" altLang="en-US" sz="3000">
                <a:solidFill>
                  <a:srgbClr val="FF0000"/>
                </a:solidFill>
                <a:latin typeface="Arial" panose="020B0604020202020204" pitchFamily="34" charset="0"/>
              </a:rPr>
              <a:t>并发：</a:t>
            </a:r>
            <a:r>
              <a:rPr lang="zh-CN" altLang="en-US" sz="3000">
                <a:latin typeface="Arial" panose="020B0604020202020204" pitchFamily="34" charset="0"/>
              </a:rPr>
              <a:t>计算机系统中</a:t>
            </a:r>
            <a:r>
              <a:rPr lang="zh-CN" altLang="en-US" sz="3000">
                <a:solidFill>
                  <a:srgbClr val="FF0000"/>
                </a:solidFill>
                <a:latin typeface="Arial" panose="020B0604020202020204" pitchFamily="34" charset="0"/>
              </a:rPr>
              <a:t>同时存在</a:t>
            </a:r>
            <a:r>
              <a:rPr lang="zh-CN" altLang="en-US" sz="3000">
                <a:latin typeface="Arial" panose="020B0604020202020204" pitchFamily="34" charset="0"/>
              </a:rPr>
              <a:t>多道运行的程序（进程）。</a:t>
            </a:r>
          </a:p>
          <a:p>
            <a:pPr lvl="1" algn="just">
              <a:lnSpc>
                <a:spcPct val="110000"/>
              </a:lnSpc>
              <a:buClr>
                <a:srgbClr val="FF9900"/>
              </a:buClr>
              <a:buSzPct val="60000"/>
              <a:buFont typeface="Wingdings" panose="05000000000000000000" pitchFamily="2" charset="2"/>
              <a:buChar char="p"/>
            </a:pPr>
            <a:r>
              <a:rPr lang="zh-CN" altLang="en-US" sz="2000">
                <a:latin typeface="Arial" panose="020B0604020202020204" pitchFamily="34" charset="0"/>
              </a:rPr>
              <a:t> 宏观上：多道程序同时在执行</a:t>
            </a:r>
          </a:p>
          <a:p>
            <a:pPr lvl="1" algn="just">
              <a:lnSpc>
                <a:spcPct val="110000"/>
              </a:lnSpc>
              <a:buClr>
                <a:srgbClr val="FF9900"/>
              </a:buClr>
              <a:buSzPct val="60000"/>
              <a:buFont typeface="Wingdings" panose="05000000000000000000" pitchFamily="2" charset="2"/>
              <a:buChar char="p"/>
            </a:pPr>
            <a:r>
              <a:rPr lang="zh-CN" altLang="en-US" sz="2000">
                <a:latin typeface="Arial" panose="020B0604020202020204" pitchFamily="34" charset="0"/>
              </a:rPr>
              <a:t> 微观上：单机系统中，任何时刻只有一道程序在执行，即微观上多道程序在</a:t>
            </a:r>
            <a:r>
              <a:rPr lang="en-US" altLang="zh-CN" sz="2000">
                <a:latin typeface="Arial" panose="020B0604020202020204" pitchFamily="34" charset="0"/>
              </a:rPr>
              <a:t>CPU</a:t>
            </a:r>
            <a:r>
              <a:rPr lang="zh-CN" altLang="en-US" sz="2000">
                <a:latin typeface="Arial" panose="020B0604020202020204" pitchFamily="34" charset="0"/>
              </a:rPr>
              <a:t>上轮流（交替）执行</a:t>
            </a:r>
          </a:p>
          <a:p>
            <a:pPr lvl="1" algn="just">
              <a:lnSpc>
                <a:spcPct val="110000"/>
              </a:lnSpc>
              <a:buClr>
                <a:srgbClr val="FF9900"/>
              </a:buClr>
              <a:buSzPct val="60000"/>
              <a:buFont typeface="Wingdings" panose="05000000000000000000" pitchFamily="2" charset="2"/>
              <a:buChar char="p"/>
            </a:pPr>
            <a:endParaRPr lang="zh-CN" altLang="en-US" sz="900">
              <a:latin typeface="Arial" panose="020B0604020202020204" pitchFamily="34" charset="0"/>
            </a:endParaRPr>
          </a:p>
          <a:p>
            <a:pPr>
              <a:lnSpc>
                <a:spcPct val="110000"/>
              </a:lnSpc>
              <a:buClr>
                <a:schemeClr val="folHlink"/>
              </a:buClr>
              <a:buSzPct val="75000"/>
            </a:pPr>
            <a:r>
              <a:rPr lang="zh-CN" altLang="en-US" sz="3000">
                <a:solidFill>
                  <a:srgbClr val="FF0000"/>
                </a:solidFill>
                <a:latin typeface="Arial" panose="020B0604020202020204" pitchFamily="34" charset="0"/>
                <a:sym typeface="Arial" panose="020B0604020202020204" pitchFamily="34" charset="0"/>
              </a:rPr>
              <a:t>并行</a:t>
            </a:r>
            <a:r>
              <a:rPr lang="en-US" altLang="zh-CN" sz="3000">
                <a:latin typeface="Arial" panose="020B0604020202020204" pitchFamily="34" charset="0"/>
              </a:rPr>
              <a:t>(parallel)</a:t>
            </a:r>
            <a:r>
              <a:rPr lang="zh-CN" altLang="en-US" sz="3000">
                <a:latin typeface="Arial" panose="020B0604020202020204" pitchFamily="34" charset="0"/>
              </a:rPr>
              <a:t>：与并发相似，指多道程序在</a:t>
            </a:r>
            <a:r>
              <a:rPr lang="zh-CN" altLang="en-US" sz="3000">
                <a:solidFill>
                  <a:srgbClr val="FF0000"/>
                </a:solidFill>
                <a:latin typeface="Arial" panose="020B0604020202020204" pitchFamily="34" charset="0"/>
              </a:rPr>
              <a:t>同一时刻</a:t>
            </a:r>
            <a:r>
              <a:rPr lang="zh-CN" altLang="en-US" sz="3000">
                <a:latin typeface="Arial" panose="020B0604020202020204" pitchFamily="34" charset="0"/>
              </a:rPr>
              <a:t>执行，但需多个硬件支持。</a:t>
            </a:r>
            <a:r>
              <a:rPr lang="zh-CN" altLang="en-US">
                <a:latin typeface="Arial" panose="020B0604020202020204" pitchFamily="34" charset="0"/>
              </a:rPr>
              <a:t>                                       </a:t>
            </a:r>
          </a:p>
          <a:p>
            <a:pPr algn="just">
              <a:lnSpc>
                <a:spcPct val="110000"/>
              </a:lnSpc>
              <a:buFont typeface="Wingdings" panose="05000000000000000000" pitchFamily="2" charset="2"/>
              <a:buNone/>
            </a:pPr>
            <a:r>
              <a:rPr lang="zh-CN" altLang="en-US">
                <a:latin typeface="Arial" panose="020B0604020202020204" pitchFamily="34" charset="0"/>
              </a:rPr>
              <a:t>      </a:t>
            </a:r>
            <a:r>
              <a:rPr lang="zh-CN" altLang="en-US" sz="2000">
                <a:solidFill>
                  <a:srgbClr val="FF0000"/>
                </a:solidFill>
                <a:latin typeface="Arial" panose="020B0604020202020204" pitchFamily="34" charset="0"/>
              </a:rPr>
              <a:t>注：</a:t>
            </a:r>
            <a:r>
              <a:rPr lang="en-US" altLang="zh-CN" sz="2000">
                <a:solidFill>
                  <a:srgbClr val="FF0000"/>
                </a:solidFill>
                <a:latin typeface="Arial" panose="020B0604020202020204" pitchFamily="34" charset="0"/>
              </a:rPr>
              <a:t>1</a:t>
            </a:r>
            <a:r>
              <a:rPr lang="zh-CN" altLang="en-US" sz="2000">
                <a:solidFill>
                  <a:srgbClr val="FF0000"/>
                </a:solidFill>
                <a:latin typeface="Arial" panose="020B0604020202020204" pitchFamily="34" charset="0"/>
              </a:rPr>
              <a:t>、</a:t>
            </a:r>
            <a:r>
              <a:rPr lang="zh-CN" altLang="en-US" sz="2000">
                <a:latin typeface="Arial" panose="020B0604020202020204" pitchFamily="34" charset="0"/>
              </a:rPr>
              <a:t>程序的并发执行能有效改善系统资源的利用率，但使系统复杂化，因此操作系统必须对并发活动进行控制和管理。</a:t>
            </a:r>
          </a:p>
          <a:p>
            <a:pPr algn="just">
              <a:lnSpc>
                <a:spcPct val="110000"/>
              </a:lnSpc>
            </a:pPr>
            <a:r>
              <a:rPr lang="zh-CN" altLang="en-US" sz="2000">
                <a:solidFill>
                  <a:srgbClr val="0000FF"/>
                </a:solidFill>
                <a:latin typeface="Arial" panose="020B0604020202020204" pitchFamily="34" charset="0"/>
              </a:rPr>
              <a:t>             </a:t>
            </a:r>
            <a:r>
              <a:rPr lang="en-US" altLang="zh-CN" sz="2000">
                <a:solidFill>
                  <a:srgbClr val="FF0000"/>
                </a:solidFill>
                <a:latin typeface="Arial" panose="020B0604020202020204" pitchFamily="34" charset="0"/>
              </a:rPr>
              <a:t>2</a:t>
            </a:r>
            <a:r>
              <a:rPr lang="zh-CN" altLang="en-US" sz="2000">
                <a:solidFill>
                  <a:srgbClr val="FF0000"/>
                </a:solidFill>
                <a:latin typeface="Arial" panose="020B0604020202020204" pitchFamily="34" charset="0"/>
              </a:rPr>
              <a:t>、</a:t>
            </a:r>
            <a:r>
              <a:rPr lang="zh-CN" altLang="en-US" sz="2000">
                <a:latin typeface="Arial" panose="020B0604020202020204" pitchFamily="34" charset="0"/>
              </a:rPr>
              <a:t>并发是操作系统最重要的特征，其它特征均以并发为前提。</a:t>
            </a:r>
            <a:endParaRPr lang="zh-CN" altLang="en-US" sz="30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ChangeArrowheads="1"/>
          </p:cNvSpPr>
          <p:nvPr>
            <p:ph type="title"/>
          </p:nvPr>
        </p:nvSpPr>
        <p:spPr/>
        <p:txBody>
          <a:bodyPr/>
          <a:lstStyle/>
          <a:p>
            <a:r>
              <a:rPr lang="en-US" altLang="zh-CN"/>
              <a:t>1.3</a:t>
            </a:r>
            <a:r>
              <a:rPr lang="zh-CN" altLang="en-US"/>
              <a:t>　操作系统的基本特性</a:t>
            </a:r>
          </a:p>
        </p:txBody>
      </p:sp>
      <p:sp>
        <p:nvSpPr>
          <p:cNvPr id="70659" name="Rectangle 3"/>
          <p:cNvSpPr>
            <a:spLocks noChangeArrowheads="1"/>
          </p:cNvSpPr>
          <p:nvPr>
            <p:ph type="body" idx="1"/>
          </p:nvPr>
        </p:nvSpPr>
        <p:spPr/>
        <p:txBody>
          <a:bodyPr/>
          <a:lstStyle/>
          <a:p>
            <a:pPr>
              <a:buFont typeface="Wingdings" panose="05000000000000000000" pitchFamily="2" charset="2"/>
              <a:buNone/>
            </a:pPr>
            <a:r>
              <a:rPr lang="en-US" altLang="zh-CN"/>
              <a:t>1.3.2  </a:t>
            </a:r>
            <a:r>
              <a:rPr lang="zh-CN" altLang="en-US"/>
              <a:t>共享性</a:t>
            </a:r>
            <a:r>
              <a:rPr lang="en-US" altLang="zh-CN"/>
              <a:t>(Sharing)</a:t>
            </a:r>
          </a:p>
          <a:p>
            <a:r>
              <a:rPr lang="zh-CN" altLang="en-US" sz="2800">
                <a:latin typeface="楷体_GB2312" pitchFamily="49" charset="-122"/>
              </a:rPr>
              <a:t>指系统中的资源不再为某道程序所独占，而是供多道程序共同使用。</a:t>
            </a:r>
          </a:p>
          <a:p>
            <a:r>
              <a:rPr lang="zh-CN" altLang="en-US" sz="3000">
                <a:latin typeface="宋体" panose="02010600030101010101" pitchFamily="2" charset="-122"/>
              </a:rPr>
              <a:t>共享方式：互斥共享、同时共享</a:t>
            </a:r>
          </a:p>
          <a:p>
            <a:r>
              <a:rPr lang="zh-CN" altLang="en-US" sz="3200">
                <a:solidFill>
                  <a:schemeClr val="tx1"/>
                </a:solidFill>
              </a:rPr>
              <a:t>并发和共享是操作系统的两个最基本的特征，它们又是互为存在的条件。</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ChangeArrowheads="1"/>
          </p:cNvSpPr>
          <p:nvPr>
            <p:ph type="title"/>
          </p:nvPr>
        </p:nvSpPr>
        <p:spPr/>
        <p:txBody>
          <a:bodyPr/>
          <a:lstStyle/>
          <a:p>
            <a:r>
              <a:rPr lang="en-US" altLang="zh-CN"/>
              <a:t>1.3</a:t>
            </a:r>
            <a:r>
              <a:rPr lang="zh-CN" altLang="en-US"/>
              <a:t>　操作系统的基本特性</a:t>
            </a:r>
          </a:p>
        </p:txBody>
      </p:sp>
      <p:sp>
        <p:nvSpPr>
          <p:cNvPr id="72707" name="Rectangle 3"/>
          <p:cNvSpPr>
            <a:spLocks noChangeArrowheads="1"/>
          </p:cNvSpPr>
          <p:nvPr>
            <p:ph type="body" idx="1"/>
          </p:nvPr>
        </p:nvSpPr>
        <p:spPr/>
        <p:txBody>
          <a:bodyPr/>
          <a:lstStyle/>
          <a:p>
            <a:pPr marL="571500" indent="-571500">
              <a:buFont typeface="Wingdings" panose="05000000000000000000" pitchFamily="2" charset="2"/>
              <a:buNone/>
            </a:pPr>
            <a:r>
              <a:rPr lang="en-US" altLang="zh-CN"/>
              <a:t>1.3.3  </a:t>
            </a:r>
            <a:r>
              <a:rPr lang="zh-CN" altLang="en-US"/>
              <a:t>虚拟性</a:t>
            </a:r>
            <a:r>
              <a:rPr lang="en-US" altLang="zh-CN"/>
              <a:t>(Virtual)</a:t>
            </a:r>
          </a:p>
          <a:p>
            <a:pPr marL="571500" indent="-571500"/>
            <a:r>
              <a:rPr lang="zh-CN" altLang="en-US" sz="3000"/>
              <a:t>把一个</a:t>
            </a:r>
            <a:r>
              <a:rPr lang="zh-CN" altLang="en-US" sz="3000">
                <a:solidFill>
                  <a:srgbClr val="FF0000"/>
                </a:solidFill>
              </a:rPr>
              <a:t>物理实体</a:t>
            </a:r>
            <a:r>
              <a:rPr lang="zh-CN" altLang="en-US" sz="3000"/>
              <a:t>映射为若干个对应的</a:t>
            </a:r>
            <a:r>
              <a:rPr lang="zh-CN" altLang="en-US" sz="3000">
                <a:solidFill>
                  <a:srgbClr val="FF0000"/>
                </a:solidFill>
              </a:rPr>
              <a:t>逻辑实体</a:t>
            </a:r>
            <a:r>
              <a:rPr lang="en-US" altLang="zh-CN" sz="3000"/>
              <a:t>——</a:t>
            </a:r>
            <a:r>
              <a:rPr lang="zh-CN" altLang="en-US" sz="3000"/>
              <a:t>分时或分空间。</a:t>
            </a:r>
          </a:p>
          <a:p>
            <a:pPr marL="571500" indent="-571500"/>
            <a:r>
              <a:rPr lang="zh-CN" altLang="en-US" sz="3000"/>
              <a:t>虚拟是操作系统管理系统资源的重要手段，可提高资源利用率。如：虚拟处理机、虚拟存储器、虚拟设备</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ChangeArrowheads="1"/>
          </p:cNvSpPr>
          <p:nvPr>
            <p:ph type="title"/>
          </p:nvPr>
        </p:nvSpPr>
        <p:spPr/>
        <p:txBody>
          <a:bodyPr/>
          <a:lstStyle/>
          <a:p>
            <a:r>
              <a:rPr lang="en-US" altLang="zh-CN"/>
              <a:t>1.3</a:t>
            </a:r>
            <a:r>
              <a:rPr lang="zh-CN" altLang="en-US"/>
              <a:t>　操作系统的基本特性</a:t>
            </a:r>
          </a:p>
        </p:txBody>
      </p:sp>
      <p:sp>
        <p:nvSpPr>
          <p:cNvPr id="74755" name="Rectangle 3"/>
          <p:cNvSpPr>
            <a:spLocks noChangeArrowheads="1"/>
          </p:cNvSpPr>
          <p:nvPr>
            <p:ph type="body" idx="1"/>
          </p:nvPr>
        </p:nvSpPr>
        <p:spPr/>
        <p:txBody>
          <a:bodyPr/>
          <a:lstStyle/>
          <a:p>
            <a:pPr marL="571500" indent="-571500">
              <a:buFont typeface="Wingdings" panose="05000000000000000000" pitchFamily="2" charset="2"/>
              <a:buNone/>
            </a:pPr>
            <a:r>
              <a:rPr lang="en-US" altLang="zh-CN"/>
              <a:t>1.3.4   </a:t>
            </a:r>
            <a:r>
              <a:rPr lang="zh-CN" altLang="en-US"/>
              <a:t>异步性</a:t>
            </a:r>
            <a:r>
              <a:rPr lang="en-US" altLang="zh-CN" sz="3200" b="0">
                <a:latin typeface="Arial" panose="020B0604020202020204" pitchFamily="34" charset="0"/>
              </a:rPr>
              <a:t>(asynchronism)</a:t>
            </a:r>
          </a:p>
          <a:p>
            <a:pPr marL="571500" indent="-571500"/>
            <a:r>
              <a:rPr lang="zh-CN" altLang="en-US" sz="2800"/>
              <a:t>也称</a:t>
            </a:r>
            <a:r>
              <a:rPr lang="zh-CN" altLang="en-US" sz="2800">
                <a:solidFill>
                  <a:srgbClr val="FF0000"/>
                </a:solidFill>
              </a:rPr>
              <a:t>不确定性或随机性</a:t>
            </a:r>
            <a:r>
              <a:rPr lang="zh-CN" altLang="en-US" sz="2800"/>
              <a:t>，指进程在执行中，其执行时间、顺序、向前推进的速度和完成的时间等都是不可预知的。</a:t>
            </a:r>
            <a:endParaRPr lang="zh-CN" altLang="en-US" sz="3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ph type="title"/>
          </p:nvPr>
        </p:nvSpPr>
        <p:spPr/>
        <p:txBody>
          <a:bodyPr/>
          <a:lstStyle/>
          <a:p>
            <a:r>
              <a:rPr lang="zh-CN" altLang="en-US"/>
              <a:t>考研题举例</a:t>
            </a:r>
          </a:p>
        </p:txBody>
      </p:sp>
      <p:sp>
        <p:nvSpPr>
          <p:cNvPr id="76803" name="Rectangle 3"/>
          <p:cNvSpPr>
            <a:spLocks noChangeArrowheads="1"/>
          </p:cNvSpPr>
          <p:nvPr>
            <p:ph type="body" idx="1"/>
          </p:nvPr>
        </p:nvSpPr>
        <p:spPr>
          <a:xfrm>
            <a:off x="98425" y="1143000"/>
            <a:ext cx="8870950" cy="4953000"/>
          </a:xfrm>
        </p:spPr>
        <p:txBody>
          <a:bodyPr/>
          <a:lstStyle/>
          <a:p>
            <a:pPr>
              <a:lnSpc>
                <a:spcPct val="100000"/>
              </a:lnSpc>
            </a:pPr>
            <a:r>
              <a:rPr lang="zh-CN" altLang="en-US" sz="3000"/>
              <a:t>什么是操作系统？它有什么基本特征？（哈工大</a:t>
            </a:r>
            <a:r>
              <a:rPr lang="en-US" altLang="zh-CN" sz="3000"/>
              <a:t>2000</a:t>
            </a:r>
            <a:r>
              <a:rPr lang="zh-CN" altLang="en-US" sz="3000"/>
              <a:t>年试题） </a:t>
            </a:r>
          </a:p>
          <a:p>
            <a:pPr>
              <a:lnSpc>
                <a:spcPct val="100000"/>
              </a:lnSpc>
            </a:pPr>
            <a:r>
              <a:rPr lang="zh-CN" altLang="en-US" sz="3000"/>
              <a:t>操作系统是计算机系统中的一个系统软件。它是一些程序模块的集合，这些程序模块管理和控制计算机中的硬件和软件资源，合理地组织计算机工作流程，以便有效地利用这些资源为用户提供一个功能强、使用方便的工作环境，从而在用户及计算机之间起到接口的作用。</a:t>
            </a:r>
          </a:p>
          <a:p>
            <a:pPr>
              <a:lnSpc>
                <a:spcPct val="100000"/>
              </a:lnSpc>
            </a:pPr>
            <a:r>
              <a:rPr lang="zh-CN" altLang="en-US" sz="3000"/>
              <a:t>操作系统的基本特征是并行性、共享性、不确定性、虚拟性。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ph type="title"/>
          </p:nvPr>
        </p:nvSpPr>
        <p:spPr/>
        <p:txBody>
          <a:bodyPr/>
          <a:lstStyle/>
          <a:p>
            <a:r>
              <a:rPr lang="en-US" altLang="zh-CN"/>
              <a:t>1.4</a:t>
            </a:r>
            <a:r>
              <a:rPr lang="zh-CN" altLang="en-US"/>
              <a:t>　操作系统的主要功能</a:t>
            </a:r>
          </a:p>
        </p:txBody>
      </p:sp>
      <p:sp>
        <p:nvSpPr>
          <p:cNvPr id="77827" name="Rectangle 3"/>
          <p:cNvSpPr>
            <a:spLocks noChangeArrowheads="1"/>
          </p:cNvSpPr>
          <p:nvPr>
            <p:ph type="body" idx="1"/>
          </p:nvPr>
        </p:nvSpPr>
        <p:spPr>
          <a:xfrm>
            <a:off x="609704" y="914400"/>
            <a:ext cx="8381896" cy="5562600"/>
          </a:xfrm>
        </p:spPr>
        <p:txBody>
          <a:bodyPr/>
          <a:lstStyle/>
          <a:p>
            <a:r>
              <a:rPr lang="zh-CN" altLang="en-US" dirty="0">
                <a:solidFill>
                  <a:schemeClr val="tx1"/>
                </a:solidFill>
              </a:rPr>
              <a:t>处理机管理</a:t>
            </a:r>
          </a:p>
          <a:p>
            <a:r>
              <a:rPr lang="zh-CN" altLang="en-US" dirty="0">
                <a:solidFill>
                  <a:schemeClr val="tx1"/>
                </a:solidFill>
              </a:rPr>
              <a:t>存储器管理 </a:t>
            </a:r>
          </a:p>
          <a:p>
            <a:r>
              <a:rPr lang="zh-CN" altLang="en-US" dirty="0">
                <a:solidFill>
                  <a:schemeClr val="tx1"/>
                </a:solidFill>
              </a:rPr>
              <a:t>设备管理</a:t>
            </a:r>
          </a:p>
          <a:p>
            <a:r>
              <a:rPr lang="zh-CN" altLang="en-US" dirty="0">
                <a:solidFill>
                  <a:schemeClr val="tx1"/>
                </a:solidFill>
              </a:rPr>
              <a:t>文件管理</a:t>
            </a:r>
          </a:p>
          <a:p>
            <a:r>
              <a:rPr lang="zh-CN" altLang="en-US" dirty="0">
                <a:solidFill>
                  <a:schemeClr val="tx1"/>
                </a:solidFill>
              </a:rPr>
              <a:t>用户接口</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ChangeArrowheads="1"/>
          </p:cNvSpPr>
          <p:nvPr>
            <p:ph type="title"/>
          </p:nvPr>
        </p:nvSpPr>
        <p:spPr/>
        <p:txBody>
          <a:bodyPr/>
          <a:lstStyle/>
          <a:p>
            <a:r>
              <a:rPr lang="en-US" altLang="zh-CN"/>
              <a:t>1.4</a:t>
            </a:r>
            <a:r>
              <a:rPr lang="zh-CN" altLang="en-US"/>
              <a:t>　操作系统的主要功能</a:t>
            </a:r>
          </a:p>
        </p:txBody>
      </p:sp>
      <p:sp>
        <p:nvSpPr>
          <p:cNvPr id="78851" name="Rectangle 3"/>
          <p:cNvSpPr>
            <a:spLocks noChangeArrowheads="1"/>
          </p:cNvSpPr>
          <p:nvPr>
            <p:ph type="body" idx="1"/>
          </p:nvPr>
        </p:nvSpPr>
        <p:spPr/>
        <p:txBody>
          <a:bodyPr/>
          <a:lstStyle/>
          <a:p>
            <a:pPr>
              <a:lnSpc>
                <a:spcPct val="105000"/>
              </a:lnSpc>
              <a:buFont typeface="Wingdings" panose="05000000000000000000" pitchFamily="2" charset="2"/>
              <a:buNone/>
            </a:pPr>
            <a:r>
              <a:rPr lang="zh-CN" altLang="en-US" dirty="0"/>
              <a:t>一、处理机管理</a:t>
            </a:r>
          </a:p>
          <a:p>
            <a:pPr>
              <a:lnSpc>
                <a:spcPct val="100000"/>
              </a:lnSpc>
            </a:pPr>
            <a:r>
              <a:rPr lang="zh-CN" altLang="en-US" sz="2800" dirty="0">
                <a:solidFill>
                  <a:schemeClr val="folHlink"/>
                </a:solidFill>
                <a:latin typeface="楷体_GB2312" pitchFamily="49" charset="-122"/>
              </a:rPr>
              <a:t>主要任务</a:t>
            </a:r>
          </a:p>
          <a:p>
            <a:pPr lvl="1">
              <a:lnSpc>
                <a:spcPct val="100000"/>
              </a:lnSpc>
            </a:pPr>
            <a:r>
              <a:rPr lang="zh-CN" altLang="en-US" sz="2800" dirty="0">
                <a:latin typeface="楷体_GB2312" pitchFamily="49" charset="-122"/>
              </a:rPr>
              <a:t>对处理机进行</a:t>
            </a:r>
            <a:r>
              <a:rPr lang="zh-CN" altLang="en-US" sz="2800" dirty="0">
                <a:solidFill>
                  <a:srgbClr val="FF0000"/>
                </a:solidFill>
                <a:latin typeface="楷体_GB2312" pitchFamily="49" charset="-122"/>
              </a:rPr>
              <a:t>分配</a:t>
            </a:r>
          </a:p>
          <a:p>
            <a:pPr lvl="1">
              <a:lnSpc>
                <a:spcPct val="100000"/>
              </a:lnSpc>
            </a:pPr>
            <a:r>
              <a:rPr lang="zh-CN" altLang="en-US" sz="2800" dirty="0">
                <a:latin typeface="楷体_GB2312" pitchFamily="49" charset="-122"/>
              </a:rPr>
              <a:t>对处理机</a:t>
            </a:r>
            <a:r>
              <a:rPr lang="zh-CN" altLang="en-US" sz="2800" dirty="0">
                <a:solidFill>
                  <a:srgbClr val="FF0000"/>
                </a:solidFill>
                <a:latin typeface="楷体_GB2312" pitchFamily="49" charset="-122"/>
              </a:rPr>
              <a:t>运行进行有效的控制和管理</a:t>
            </a:r>
          </a:p>
          <a:p>
            <a:pPr lvl="1">
              <a:lnSpc>
                <a:spcPct val="100000"/>
              </a:lnSpc>
            </a:pPr>
            <a:r>
              <a:rPr lang="zh-CN" altLang="en-US" sz="2800" dirty="0">
                <a:solidFill>
                  <a:schemeClr val="folHlink"/>
                </a:solidFill>
                <a:latin typeface="楷体_GB2312" pitchFamily="49" charset="-122"/>
              </a:rPr>
              <a:t>注：</a:t>
            </a:r>
            <a:r>
              <a:rPr lang="zh-CN" altLang="en-US" sz="2800" dirty="0">
                <a:latin typeface="楷体_GB2312" pitchFamily="49" charset="-122"/>
              </a:rPr>
              <a:t>处理机的分配和运行以进程(线程)为基本单位，因此对处理机的管理可归结为对进程(线程)的管理。</a:t>
            </a:r>
          </a:p>
          <a:p>
            <a:pPr>
              <a:lnSpc>
                <a:spcPct val="100000"/>
              </a:lnSpc>
            </a:pPr>
            <a:r>
              <a:rPr lang="zh-CN" altLang="en-US" sz="2800" dirty="0">
                <a:latin typeface="楷体_GB2312" pitchFamily="49" charset="-122"/>
              </a:rPr>
              <a:t>功能</a:t>
            </a:r>
          </a:p>
          <a:p>
            <a:pPr lvl="1">
              <a:lnSpc>
                <a:spcPct val="100000"/>
              </a:lnSpc>
            </a:pPr>
            <a:r>
              <a:rPr lang="zh-CN" altLang="en-US" sz="2800" dirty="0">
                <a:solidFill>
                  <a:srgbClr val="000066"/>
                </a:solidFill>
                <a:effectLst>
                  <a:outerShdw blurRad="38100" dist="38100" dir="2700000" algn="tl">
                    <a:srgbClr val="C0C0C0"/>
                  </a:outerShdw>
                </a:effectLst>
                <a:latin typeface="楷体_GB2312" pitchFamily="49" charset="-122"/>
              </a:rPr>
              <a:t>进程控制：创建、撤消、控制进程的状态</a:t>
            </a:r>
          </a:p>
          <a:p>
            <a:pPr lvl="1">
              <a:lnSpc>
                <a:spcPct val="100000"/>
              </a:lnSpc>
            </a:pPr>
            <a:r>
              <a:rPr lang="zh-CN" altLang="en-US" sz="2800" dirty="0">
                <a:solidFill>
                  <a:srgbClr val="000066"/>
                </a:solidFill>
                <a:effectLst>
                  <a:outerShdw blurRad="38100" dist="38100" dir="2700000" algn="tl">
                    <a:srgbClr val="C0C0C0"/>
                  </a:outerShdw>
                </a:effectLst>
                <a:latin typeface="楷体_GB2312" pitchFamily="49" charset="-122"/>
              </a:rPr>
              <a:t>进程同步</a:t>
            </a:r>
            <a:r>
              <a:rPr lang="en-US" altLang="zh-CN" sz="2800" dirty="0">
                <a:solidFill>
                  <a:srgbClr val="000066"/>
                </a:solidFill>
                <a:effectLst>
                  <a:outerShdw blurRad="38100" dist="38100" dir="2700000" algn="tl">
                    <a:srgbClr val="C0C0C0"/>
                  </a:outerShdw>
                </a:effectLst>
                <a:latin typeface="楷体_GB2312" pitchFamily="49" charset="-122"/>
              </a:rPr>
              <a:t>:</a:t>
            </a:r>
            <a:r>
              <a:rPr lang="zh-CN" altLang="en-US" sz="2800" dirty="0">
                <a:solidFill>
                  <a:srgbClr val="000066"/>
                </a:solidFill>
                <a:effectLst>
                  <a:outerShdw blurRad="38100" dist="38100" dir="2700000" algn="tl">
                    <a:srgbClr val="C0C0C0"/>
                  </a:outerShdw>
                </a:effectLst>
                <a:latin typeface="楷体_GB2312" pitchFamily="49" charset="-122"/>
              </a:rPr>
              <a:t>互斥、同步</a:t>
            </a:r>
          </a:p>
          <a:p>
            <a:pPr lvl="1">
              <a:lnSpc>
                <a:spcPct val="100000"/>
              </a:lnSpc>
            </a:pPr>
            <a:r>
              <a:rPr lang="zh-CN" altLang="en-US" sz="2800" dirty="0">
                <a:solidFill>
                  <a:srgbClr val="000066"/>
                </a:solidFill>
                <a:effectLst>
                  <a:outerShdw blurRad="38100" dist="38100" dir="2700000" algn="tl">
                    <a:srgbClr val="C0C0C0"/>
                  </a:outerShdw>
                </a:effectLst>
                <a:latin typeface="楷体_GB2312" pitchFamily="49" charset="-122"/>
              </a:rPr>
              <a:t>进程通信：交换信息</a:t>
            </a:r>
          </a:p>
          <a:p>
            <a:pPr lvl="1">
              <a:lnSpc>
                <a:spcPct val="100000"/>
              </a:lnSpc>
            </a:pPr>
            <a:r>
              <a:rPr lang="zh-CN" altLang="en-US" sz="2800" dirty="0">
                <a:solidFill>
                  <a:srgbClr val="000066"/>
                </a:solidFill>
                <a:effectLst>
                  <a:outerShdw blurRad="38100" dist="38100" dir="2700000" algn="tl">
                    <a:srgbClr val="C0C0C0"/>
                  </a:outerShdw>
                </a:effectLst>
                <a:latin typeface="楷体_GB2312" pitchFamily="49" charset="-122"/>
              </a:rPr>
              <a:t>作业调度和进程调度</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ChangeArrowheads="1"/>
          </p:cNvSpPr>
          <p:nvPr>
            <p:ph type="title"/>
          </p:nvPr>
        </p:nvSpPr>
        <p:spPr/>
        <p:txBody>
          <a:bodyPr/>
          <a:lstStyle/>
          <a:p>
            <a:r>
              <a:rPr lang="en-US" altLang="zh-CN"/>
              <a:t>1.4</a:t>
            </a:r>
            <a:r>
              <a:rPr lang="zh-CN" altLang="en-US"/>
              <a:t>　操作系统的主要功能</a:t>
            </a:r>
          </a:p>
        </p:txBody>
      </p:sp>
      <p:sp>
        <p:nvSpPr>
          <p:cNvPr id="80899" name="Rectangle 3"/>
          <p:cNvSpPr>
            <a:spLocks noChangeArrowheads="1"/>
          </p:cNvSpPr>
          <p:nvPr>
            <p:ph type="body" idx="1"/>
          </p:nvPr>
        </p:nvSpPr>
        <p:spPr/>
        <p:txBody>
          <a:bodyPr/>
          <a:lstStyle/>
          <a:p>
            <a:pPr>
              <a:buFont typeface="Wingdings" panose="05000000000000000000" pitchFamily="2" charset="2"/>
              <a:buNone/>
            </a:pPr>
            <a:r>
              <a:rPr lang="zh-CN" altLang="en-US"/>
              <a:t>二、存储器管理</a:t>
            </a:r>
          </a:p>
          <a:p>
            <a:pPr>
              <a:lnSpc>
                <a:spcPct val="100000"/>
              </a:lnSpc>
            </a:pPr>
            <a:r>
              <a:rPr lang="zh-CN" altLang="en-US" sz="3000"/>
              <a:t>主要任务</a:t>
            </a:r>
          </a:p>
          <a:p>
            <a:pPr lvl="1">
              <a:lnSpc>
                <a:spcPct val="100000"/>
              </a:lnSpc>
            </a:pPr>
            <a:r>
              <a:rPr lang="zh-CN" altLang="en-US"/>
              <a:t>为多道程序的运行提供良好的环境</a:t>
            </a:r>
          </a:p>
          <a:p>
            <a:pPr lvl="1">
              <a:lnSpc>
                <a:spcPct val="100000"/>
              </a:lnSpc>
            </a:pPr>
            <a:r>
              <a:rPr lang="zh-CN" altLang="en-US"/>
              <a:t>方便用户使用存储器</a:t>
            </a:r>
          </a:p>
          <a:p>
            <a:pPr lvl="1">
              <a:lnSpc>
                <a:spcPct val="100000"/>
              </a:lnSpc>
            </a:pPr>
            <a:r>
              <a:rPr lang="zh-CN" altLang="en-US"/>
              <a:t>提高存储器的利用率</a:t>
            </a:r>
          </a:p>
          <a:p>
            <a:pPr lvl="1">
              <a:lnSpc>
                <a:spcPct val="100000"/>
              </a:lnSpc>
            </a:pPr>
            <a:r>
              <a:rPr lang="zh-CN" altLang="en-US"/>
              <a:t>从逻辑上扩充内存</a:t>
            </a:r>
          </a:p>
          <a:p>
            <a:pPr>
              <a:lnSpc>
                <a:spcPct val="100000"/>
              </a:lnSpc>
            </a:pPr>
            <a:r>
              <a:rPr lang="zh-CN" altLang="en-US" sz="3000"/>
              <a:t>功能</a:t>
            </a:r>
          </a:p>
          <a:p>
            <a:pPr lvl="1">
              <a:lnSpc>
                <a:spcPct val="100000"/>
              </a:lnSpc>
            </a:pPr>
            <a:r>
              <a:rPr lang="zh-CN" altLang="en-US"/>
              <a:t>内存分配与回收</a:t>
            </a:r>
          </a:p>
          <a:p>
            <a:pPr lvl="1">
              <a:lnSpc>
                <a:spcPct val="100000"/>
              </a:lnSpc>
            </a:pPr>
            <a:r>
              <a:rPr lang="zh-CN" altLang="en-US"/>
              <a:t>内存保护</a:t>
            </a:r>
          </a:p>
          <a:p>
            <a:pPr lvl="1">
              <a:lnSpc>
                <a:spcPct val="100000"/>
              </a:lnSpc>
            </a:pPr>
            <a:r>
              <a:rPr lang="zh-CN" altLang="en-US"/>
              <a:t>地址映射</a:t>
            </a:r>
          </a:p>
          <a:p>
            <a:pPr lvl="1">
              <a:lnSpc>
                <a:spcPct val="100000"/>
              </a:lnSpc>
            </a:pPr>
            <a:r>
              <a:rPr lang="zh-CN" altLang="en-US">
                <a:sym typeface="Arial" panose="020B0604020202020204" pitchFamily="34" charset="0"/>
              </a:rPr>
              <a:t>内存扩充</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ChangeArrowheads="1"/>
          </p:cNvSpPr>
          <p:nvPr>
            <p:ph type="title"/>
          </p:nvPr>
        </p:nvSpPr>
        <p:spPr/>
        <p:txBody>
          <a:bodyPr/>
          <a:lstStyle/>
          <a:p>
            <a:r>
              <a:rPr lang="en-US" altLang="zh-CN"/>
              <a:t>1.4</a:t>
            </a:r>
            <a:r>
              <a:rPr lang="zh-CN" altLang="en-US"/>
              <a:t>　操作系统的主要功能</a:t>
            </a:r>
          </a:p>
        </p:txBody>
      </p:sp>
      <p:sp>
        <p:nvSpPr>
          <p:cNvPr id="81923" name="Rectangle 3"/>
          <p:cNvSpPr>
            <a:spLocks noChangeArrowheads="1"/>
          </p:cNvSpPr>
          <p:nvPr>
            <p:ph type="body" idx="1"/>
          </p:nvPr>
        </p:nvSpPr>
        <p:spPr/>
        <p:txBody>
          <a:bodyPr/>
          <a:lstStyle/>
          <a:p>
            <a:pPr>
              <a:buFont typeface="Wingdings" panose="05000000000000000000" pitchFamily="2" charset="2"/>
              <a:buNone/>
            </a:pPr>
            <a:r>
              <a:rPr lang="zh-CN" altLang="en-US" sz="3000"/>
              <a:t>三、设备管理</a:t>
            </a:r>
          </a:p>
          <a:p>
            <a:pPr>
              <a:lnSpc>
                <a:spcPct val="100000"/>
              </a:lnSpc>
            </a:pPr>
            <a:r>
              <a:rPr lang="zh-CN" altLang="en-US" sz="2600">
                <a:latin typeface="楷体_GB2312" pitchFamily="49" charset="-122"/>
              </a:rPr>
              <a:t>主要任务</a:t>
            </a:r>
          </a:p>
          <a:p>
            <a:pPr lvl="1">
              <a:lnSpc>
                <a:spcPct val="100000"/>
              </a:lnSpc>
            </a:pPr>
            <a:r>
              <a:rPr lang="zh-CN" altLang="en-US" sz="2600">
                <a:latin typeface="楷体_GB2312" pitchFamily="49" charset="-122"/>
              </a:rPr>
              <a:t>完成用户提出的</a:t>
            </a:r>
            <a:r>
              <a:rPr lang="en-US" altLang="zh-CN" sz="2600">
                <a:latin typeface="楷体_GB2312" pitchFamily="49" charset="-122"/>
              </a:rPr>
              <a:t>I/O</a:t>
            </a:r>
            <a:r>
              <a:rPr lang="zh-CN" altLang="en-US" sz="2600">
                <a:latin typeface="楷体_GB2312" pitchFamily="49" charset="-122"/>
              </a:rPr>
              <a:t>请求</a:t>
            </a:r>
          </a:p>
          <a:p>
            <a:pPr lvl="1">
              <a:lnSpc>
                <a:spcPct val="100000"/>
              </a:lnSpc>
            </a:pPr>
            <a:r>
              <a:rPr lang="zh-CN" altLang="en-US" sz="2600">
                <a:latin typeface="楷体_GB2312" pitchFamily="49" charset="-122"/>
              </a:rPr>
              <a:t>为用户分配</a:t>
            </a:r>
            <a:r>
              <a:rPr lang="en-US" altLang="zh-CN" sz="2600">
                <a:latin typeface="楷体_GB2312" pitchFamily="49" charset="-122"/>
              </a:rPr>
              <a:t>I/O</a:t>
            </a:r>
            <a:r>
              <a:rPr lang="zh-CN" altLang="en-US" sz="2600">
                <a:latin typeface="楷体_GB2312" pitchFamily="49" charset="-122"/>
              </a:rPr>
              <a:t>设备</a:t>
            </a:r>
          </a:p>
          <a:p>
            <a:pPr lvl="1">
              <a:lnSpc>
                <a:spcPct val="100000"/>
              </a:lnSpc>
            </a:pPr>
            <a:r>
              <a:rPr lang="zh-CN" altLang="en-US" sz="2600">
                <a:latin typeface="楷体_GB2312" pitchFamily="49" charset="-122"/>
              </a:rPr>
              <a:t>提高</a:t>
            </a:r>
            <a:r>
              <a:rPr lang="en-US" altLang="zh-CN" sz="2600">
                <a:latin typeface="楷体_GB2312" pitchFamily="49" charset="-122"/>
              </a:rPr>
              <a:t>I/O</a:t>
            </a:r>
            <a:r>
              <a:rPr lang="zh-CN" altLang="en-US" sz="2600">
                <a:latin typeface="楷体_GB2312" pitchFamily="49" charset="-122"/>
              </a:rPr>
              <a:t>设备的利用率及速度</a:t>
            </a:r>
          </a:p>
          <a:p>
            <a:pPr lvl="1">
              <a:lnSpc>
                <a:spcPct val="100000"/>
              </a:lnSpc>
            </a:pPr>
            <a:r>
              <a:rPr lang="zh-CN" altLang="en-US" sz="2600">
                <a:latin typeface="楷体_GB2312" pitchFamily="49" charset="-122"/>
              </a:rPr>
              <a:t>方便用户使用</a:t>
            </a:r>
            <a:r>
              <a:rPr lang="en-US" altLang="zh-CN" sz="2600">
                <a:latin typeface="楷体_GB2312" pitchFamily="49" charset="-122"/>
              </a:rPr>
              <a:t>I/O</a:t>
            </a:r>
            <a:r>
              <a:rPr lang="zh-CN" altLang="en-US" sz="2600">
                <a:latin typeface="楷体_GB2312" pitchFamily="49" charset="-122"/>
              </a:rPr>
              <a:t>设备</a:t>
            </a:r>
          </a:p>
          <a:p>
            <a:pPr>
              <a:lnSpc>
                <a:spcPct val="100000"/>
              </a:lnSpc>
            </a:pPr>
            <a:r>
              <a:rPr lang="zh-CN" altLang="en-US" sz="2600">
                <a:latin typeface="楷体_GB2312" pitchFamily="49" charset="-122"/>
              </a:rPr>
              <a:t>功能</a:t>
            </a:r>
          </a:p>
          <a:p>
            <a:pPr lvl="1">
              <a:lnSpc>
                <a:spcPct val="100000"/>
              </a:lnSpc>
            </a:pPr>
            <a:r>
              <a:rPr lang="zh-CN" altLang="en-US" sz="2600">
                <a:solidFill>
                  <a:srgbClr val="000066"/>
                </a:solidFill>
                <a:effectLst>
                  <a:outerShdw blurRad="38100" dist="38100" dir="2700000" algn="tl">
                    <a:srgbClr val="C0C0C0"/>
                  </a:outerShdw>
                </a:effectLst>
                <a:latin typeface="楷体_GB2312" pitchFamily="49" charset="-122"/>
              </a:rPr>
              <a:t>缓冲管理：</a:t>
            </a: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缓解高速</a:t>
            </a:r>
            <a:r>
              <a:rPr lang="en-US" altLang="zh-CN"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CPU</a:t>
            </a: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与低速</a:t>
            </a:r>
            <a:r>
              <a:rPr lang="en-US" altLang="zh-CN"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I/O</a:t>
            </a: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速度不匹配</a:t>
            </a:r>
          </a:p>
          <a:p>
            <a:pPr lvl="1">
              <a:lnSpc>
                <a:spcPct val="100000"/>
              </a:lnSpc>
            </a:pP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设备分配与回收：响应用户进程分配</a:t>
            </a:r>
            <a:r>
              <a:rPr lang="en-US" altLang="zh-CN"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I/O</a:t>
            </a: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资源</a:t>
            </a:r>
          </a:p>
          <a:p>
            <a:pPr lvl="1">
              <a:lnSpc>
                <a:spcPct val="100000"/>
              </a:lnSpc>
            </a:pP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设备处理：驱动设备工作</a:t>
            </a:r>
          </a:p>
          <a:p>
            <a:pPr lvl="1">
              <a:lnSpc>
                <a:spcPct val="100000"/>
              </a:lnSpc>
            </a:pPr>
            <a:r>
              <a:rPr lang="zh-CN" altLang="en-US" sz="2600">
                <a:solidFill>
                  <a:srgbClr val="000066"/>
                </a:solidFill>
                <a:effectLst>
                  <a:outerShdw blurRad="38100" dist="38100" dir="2700000" algn="tl">
                    <a:srgbClr val="C0C0C0"/>
                  </a:outerShdw>
                </a:effectLst>
                <a:latin typeface="楷体_GB2312" pitchFamily="49" charset="-122"/>
                <a:sym typeface="Arial" panose="020B0604020202020204" pitchFamily="34" charset="0"/>
              </a:rPr>
              <a:t>虚拟设备：设备管理的延伸</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ChangeArrowheads="1"/>
          </p:cNvSpPr>
          <p:nvPr>
            <p:ph type="title"/>
          </p:nvPr>
        </p:nvSpPr>
        <p:spPr/>
        <p:txBody>
          <a:bodyPr/>
          <a:lstStyle/>
          <a:p>
            <a:r>
              <a:rPr lang="en-US" altLang="zh-CN"/>
              <a:t>1.4</a:t>
            </a:r>
            <a:r>
              <a:rPr lang="zh-CN" altLang="en-US"/>
              <a:t>　操作系统的主要功能</a:t>
            </a:r>
          </a:p>
        </p:txBody>
      </p:sp>
      <p:sp>
        <p:nvSpPr>
          <p:cNvPr id="82947" name="Rectangle 3"/>
          <p:cNvSpPr>
            <a:spLocks noChangeArrowheads="1"/>
          </p:cNvSpPr>
          <p:nvPr>
            <p:ph type="body" idx="1"/>
          </p:nvPr>
        </p:nvSpPr>
        <p:spPr/>
        <p:txBody>
          <a:bodyPr/>
          <a:lstStyle/>
          <a:p>
            <a:pPr>
              <a:lnSpc>
                <a:spcPct val="105000"/>
              </a:lnSpc>
              <a:buFont typeface="Wingdings" panose="05000000000000000000" pitchFamily="2" charset="2"/>
              <a:buNone/>
            </a:pPr>
            <a:r>
              <a:rPr lang="zh-CN" altLang="en-US"/>
              <a:t>四、文件管理</a:t>
            </a:r>
          </a:p>
          <a:p>
            <a:pPr>
              <a:lnSpc>
                <a:spcPct val="105000"/>
              </a:lnSpc>
            </a:pPr>
            <a:r>
              <a:rPr lang="zh-CN" altLang="en-US" sz="2800"/>
              <a:t>主要任务</a:t>
            </a:r>
          </a:p>
          <a:p>
            <a:pPr lvl="1">
              <a:lnSpc>
                <a:spcPct val="105000"/>
              </a:lnSpc>
            </a:pPr>
            <a:r>
              <a:rPr lang="zh-CN" altLang="en-US"/>
              <a:t>对用户文件和系统文件进行管理</a:t>
            </a:r>
          </a:p>
          <a:p>
            <a:pPr lvl="1">
              <a:lnSpc>
                <a:spcPct val="105000"/>
              </a:lnSpc>
            </a:pPr>
            <a:r>
              <a:rPr lang="zh-CN" altLang="en-US"/>
              <a:t>方便用户使用文件</a:t>
            </a:r>
          </a:p>
          <a:p>
            <a:pPr lvl="1">
              <a:lnSpc>
                <a:spcPct val="105000"/>
              </a:lnSpc>
            </a:pPr>
            <a:r>
              <a:rPr lang="zh-CN" altLang="en-US"/>
              <a:t>保证文件的安全性</a:t>
            </a:r>
          </a:p>
          <a:p>
            <a:pPr>
              <a:lnSpc>
                <a:spcPct val="105000"/>
              </a:lnSpc>
            </a:pPr>
            <a:r>
              <a:rPr lang="zh-CN" altLang="en-US" sz="2800"/>
              <a:t>功能</a:t>
            </a:r>
          </a:p>
          <a:p>
            <a:pPr lvl="1">
              <a:lnSpc>
                <a:spcPct val="105000"/>
              </a:lnSpc>
            </a:pPr>
            <a:r>
              <a:rPr lang="zh-CN" altLang="en-US"/>
              <a:t>文件存储空间的管理</a:t>
            </a:r>
          </a:p>
          <a:p>
            <a:pPr lvl="1">
              <a:lnSpc>
                <a:spcPct val="105000"/>
              </a:lnSpc>
            </a:pPr>
            <a:r>
              <a:rPr lang="zh-CN" altLang="en-US"/>
              <a:t>目录管理</a:t>
            </a:r>
          </a:p>
          <a:p>
            <a:pPr lvl="1">
              <a:lnSpc>
                <a:spcPct val="105000"/>
              </a:lnSpc>
            </a:pPr>
            <a:r>
              <a:rPr lang="zh-CN" altLang="en-US"/>
              <a:t>文件的读、写管理</a:t>
            </a:r>
          </a:p>
          <a:p>
            <a:pPr lvl="1">
              <a:lnSpc>
                <a:spcPct val="105000"/>
              </a:lnSpc>
            </a:pPr>
            <a:r>
              <a:rPr lang="zh-CN" altLang="en-US"/>
              <a:t>文件的共享与保护</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ChangeArrowheads="1"/>
          </p:cNvSpPr>
          <p:nvPr>
            <p:ph type="title"/>
          </p:nvPr>
        </p:nvSpPr>
        <p:spPr/>
        <p:txBody>
          <a:bodyPr/>
          <a:lstStyle/>
          <a:p>
            <a:r>
              <a:rPr lang="en-US" altLang="zh-CN"/>
              <a:t>1.1</a:t>
            </a:r>
            <a:r>
              <a:rPr lang="zh-CN" altLang="en-US"/>
              <a:t>　操作系统的目标和作用</a:t>
            </a:r>
          </a:p>
        </p:txBody>
      </p:sp>
      <p:sp>
        <p:nvSpPr>
          <p:cNvPr id="11267" name="Rectangle 3"/>
          <p:cNvSpPr>
            <a:spLocks noChangeArrowheads="1"/>
          </p:cNvSpPr>
          <p:nvPr>
            <p:ph type="body" idx="1"/>
          </p:nvPr>
        </p:nvSpPr>
        <p:spPr/>
        <p:txBody>
          <a:bodyPr/>
          <a:lstStyle/>
          <a:p>
            <a:pPr>
              <a:buFont typeface="Wingdings" panose="05000000000000000000" pitchFamily="2" charset="2"/>
              <a:buNone/>
            </a:pPr>
            <a:r>
              <a:rPr lang="en-US" altLang="zh-CN" sz="3800"/>
              <a:t>1.1.1</a:t>
            </a:r>
            <a:r>
              <a:rPr lang="zh-CN" altLang="en-US" sz="3800"/>
              <a:t>　操作系统的目标</a:t>
            </a:r>
          </a:p>
          <a:p>
            <a:pPr>
              <a:buFont typeface="Wingdings" panose="05000000000000000000" pitchFamily="2" charset="2"/>
              <a:buNone/>
            </a:pPr>
            <a:r>
              <a:rPr lang="zh-CN" altLang="en-US"/>
              <a:t>     </a:t>
            </a:r>
            <a:r>
              <a:rPr lang="zh-CN" altLang="en-US" sz="3800">
                <a:solidFill>
                  <a:schemeClr val="tx1"/>
                </a:solidFill>
              </a:rPr>
              <a:t>     </a:t>
            </a:r>
            <a:r>
              <a:rPr lang="en-US" altLang="zh-CN"/>
              <a:t>4 </a:t>
            </a:r>
            <a:r>
              <a:rPr lang="zh-CN" altLang="en-US"/>
              <a:t>．开放性</a:t>
            </a:r>
          </a:p>
          <a:p>
            <a:pPr>
              <a:buFont typeface="Wingdings" panose="05000000000000000000" pitchFamily="2" charset="2"/>
              <a:buNone/>
            </a:pPr>
            <a:r>
              <a:rPr lang="zh-CN" altLang="en-US">
                <a:solidFill>
                  <a:schemeClr val="tx1"/>
                </a:solidFill>
              </a:rPr>
              <a:t>         </a:t>
            </a:r>
            <a:r>
              <a:rPr lang="zh-CN" altLang="en-US" sz="3000">
                <a:solidFill>
                  <a:schemeClr val="tx1"/>
                </a:solidFill>
                <a:sym typeface="Arial" panose="020B0604020202020204" pitchFamily="34" charset="0"/>
              </a:rPr>
              <a:t>系统能支持世界标准规范。要求统一开放的环境，能通过网络集成化，</a:t>
            </a:r>
            <a:r>
              <a:rPr lang="zh-CN" altLang="en-US" sz="3000">
                <a:solidFill>
                  <a:schemeClr val="tx1"/>
                </a:solidFill>
              </a:rPr>
              <a:t>实现在不同硬件系统上协调工作、应用程序的</a:t>
            </a:r>
            <a:r>
              <a:rPr lang="zh-CN" altLang="en-US" sz="3000">
                <a:solidFill>
                  <a:srgbClr val="990033"/>
                </a:solidFill>
              </a:rPr>
              <a:t>可移植性、互操作性</a:t>
            </a:r>
            <a:r>
              <a:rPr lang="zh-CN" altLang="en-US" sz="3000">
                <a:solidFill>
                  <a:schemeClr val="tx1"/>
                </a:solidFill>
              </a:rPr>
              <a:t>。</a:t>
            </a:r>
          </a:p>
          <a:p>
            <a:pPr>
              <a:buFont typeface="Wingdings" panose="05000000000000000000" pitchFamily="2" charset="2"/>
              <a:buNone/>
            </a:pPr>
            <a:r>
              <a:rPr lang="zh-CN" altLang="en-US"/>
              <a:t>         *操作系统的主要目标是有效性</a:t>
            </a:r>
            <a:r>
              <a:rPr lang="en-US" altLang="zh-CN"/>
              <a:t>(</a:t>
            </a:r>
            <a:r>
              <a:rPr lang="zh-CN" altLang="en-US"/>
              <a:t>首要目标</a:t>
            </a:r>
            <a:r>
              <a:rPr lang="en-US" altLang="zh-CN"/>
              <a:t>)</a:t>
            </a:r>
            <a:r>
              <a:rPr lang="zh-CN" altLang="en-US"/>
              <a:t>和方便性。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fade">
                                      <p:cBhvr>
                                        <p:cTn id="7" dur="500">
                                          <p:stCondLst>
                                            <p:cond delay="0"/>
                                          </p:stCondLst>
                                        </p:cTn>
                                        <p:tgtEl>
                                          <p:spTgt spid="112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fade">
                                      <p:cBhvr>
                                        <p:cTn id="12" dur="500">
                                          <p:stCondLst>
                                            <p:cond delay="0"/>
                                          </p:stCondLst>
                                        </p:cTn>
                                        <p:tgtEl>
                                          <p:spTgt spid="112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fade">
                                      <p:cBhvr>
                                        <p:cTn id="17" dur="500">
                                          <p:stCondLst>
                                            <p:cond delay="0"/>
                                          </p:stCondLst>
                                        </p:cTn>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ChangeArrowheads="1"/>
          </p:cNvSpPr>
          <p:nvPr>
            <p:ph type="title"/>
          </p:nvPr>
        </p:nvSpPr>
        <p:spPr/>
        <p:txBody>
          <a:bodyPr/>
          <a:lstStyle/>
          <a:p>
            <a:r>
              <a:rPr lang="en-US" altLang="zh-CN"/>
              <a:t>1.4</a:t>
            </a:r>
            <a:r>
              <a:rPr lang="zh-CN" altLang="en-US"/>
              <a:t>　操作系统的主要功能</a:t>
            </a:r>
          </a:p>
        </p:txBody>
      </p:sp>
      <p:sp>
        <p:nvSpPr>
          <p:cNvPr id="84995" name="Rectangle 3"/>
          <p:cNvSpPr>
            <a:spLocks noChangeArrowheads="1"/>
          </p:cNvSpPr>
          <p:nvPr>
            <p:ph type="body" idx="1"/>
          </p:nvPr>
        </p:nvSpPr>
        <p:spPr/>
        <p:txBody>
          <a:bodyPr/>
          <a:lstStyle/>
          <a:p>
            <a:pPr>
              <a:buFont typeface="Wingdings" panose="05000000000000000000" pitchFamily="2" charset="2"/>
              <a:buNone/>
            </a:pPr>
            <a:r>
              <a:rPr lang="zh-CN" altLang="en-US"/>
              <a:t>五、</a:t>
            </a:r>
            <a:r>
              <a:rPr lang="en-US" altLang="zh-CN"/>
              <a:t>OS</a:t>
            </a:r>
            <a:r>
              <a:rPr lang="zh-CN" altLang="en-US"/>
              <a:t>与用户的接口</a:t>
            </a:r>
          </a:p>
          <a:p>
            <a:pPr>
              <a:lnSpc>
                <a:spcPct val="130000"/>
              </a:lnSpc>
            </a:pPr>
            <a:r>
              <a:rPr lang="zh-CN" altLang="en-US" sz="3200">
                <a:latin typeface="楷体_GB2312" pitchFamily="49" charset="-122"/>
              </a:rPr>
              <a:t>主要任务</a:t>
            </a:r>
          </a:p>
          <a:p>
            <a:pPr lvl="1">
              <a:lnSpc>
                <a:spcPct val="130000"/>
              </a:lnSpc>
            </a:pPr>
            <a:r>
              <a:rPr lang="zh-CN" altLang="en-US" sz="3200">
                <a:latin typeface="楷体_GB2312" pitchFamily="49" charset="-122"/>
              </a:rPr>
              <a:t>方便用户使用操作系统</a:t>
            </a:r>
          </a:p>
          <a:p>
            <a:r>
              <a:rPr lang="zh-CN" altLang="en-US" sz="3200">
                <a:latin typeface="楷体_GB2312" pitchFamily="49" charset="-122"/>
              </a:rPr>
              <a:t>功能</a:t>
            </a:r>
          </a:p>
          <a:p>
            <a:pPr lvl="1"/>
            <a:r>
              <a:rPr lang="zh-CN" altLang="en-US" sz="3200">
                <a:solidFill>
                  <a:srgbClr val="000066"/>
                </a:solidFill>
                <a:effectLst>
                  <a:outerShdw blurRad="38100" dist="38100" dir="2700000" algn="tl">
                    <a:srgbClr val="C0C0C0"/>
                  </a:outerShdw>
                </a:effectLst>
                <a:latin typeface="楷体_GB2312" pitchFamily="49" charset="-122"/>
                <a:sym typeface="Arial" panose="020B0604020202020204" pitchFamily="34" charset="0"/>
              </a:rPr>
              <a:t>命令接口</a:t>
            </a:r>
          </a:p>
          <a:p>
            <a:pPr lvl="1"/>
            <a:r>
              <a:rPr lang="zh-CN" altLang="en-US" sz="3200">
                <a:solidFill>
                  <a:srgbClr val="000066"/>
                </a:solidFill>
                <a:effectLst>
                  <a:outerShdw blurRad="38100" dist="38100" dir="2700000" algn="tl">
                    <a:srgbClr val="C0C0C0"/>
                  </a:outerShdw>
                </a:effectLst>
                <a:latin typeface="楷体_GB2312" pitchFamily="49" charset="-122"/>
                <a:sym typeface="Arial" panose="020B0604020202020204" pitchFamily="34" charset="0"/>
              </a:rPr>
              <a:t>程序接口(系统调用)</a:t>
            </a:r>
          </a:p>
          <a:p>
            <a:pPr lvl="1"/>
            <a:r>
              <a:rPr lang="zh-CN" altLang="en-US" sz="3200">
                <a:solidFill>
                  <a:srgbClr val="000066"/>
                </a:solidFill>
                <a:effectLst>
                  <a:outerShdw blurRad="38100" dist="38100" dir="2700000" algn="tl">
                    <a:srgbClr val="C0C0C0"/>
                  </a:outerShdw>
                </a:effectLst>
                <a:latin typeface="楷体_GB2312" pitchFamily="49" charset="-122"/>
                <a:sym typeface="Arial" panose="020B0604020202020204" pitchFamily="34" charset="0"/>
              </a:rPr>
              <a:t>图形接口</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ph type="title"/>
          </p:nvPr>
        </p:nvSpPr>
        <p:spPr/>
        <p:txBody>
          <a:bodyPr/>
          <a:lstStyle/>
          <a:p>
            <a:r>
              <a:rPr lang="zh-CN" altLang="en-US"/>
              <a:t>考研题举例</a:t>
            </a:r>
          </a:p>
        </p:txBody>
      </p:sp>
      <p:sp>
        <p:nvSpPr>
          <p:cNvPr id="87043" name="Rectangle 3"/>
          <p:cNvSpPr>
            <a:spLocks noChangeArrowheads="1"/>
          </p:cNvSpPr>
          <p:nvPr>
            <p:ph type="body" idx="1"/>
          </p:nvPr>
        </p:nvSpPr>
        <p:spPr/>
        <p:txBody>
          <a:bodyPr/>
          <a:lstStyle/>
          <a:p>
            <a:r>
              <a:rPr lang="zh-CN" altLang="en-US"/>
              <a:t>选择：操作系统的（ ）管理部分负责对进程调度。</a:t>
            </a:r>
          </a:p>
          <a:p>
            <a:r>
              <a:rPr lang="en-US" altLang="zh-CN"/>
              <a:t>A</a:t>
            </a:r>
            <a:r>
              <a:rPr lang="zh-CN" altLang="en-US"/>
              <a:t>．主存储器　</a:t>
            </a:r>
            <a:r>
              <a:rPr lang="en-US" altLang="zh-CN"/>
              <a:t>B</a:t>
            </a:r>
            <a:r>
              <a:rPr lang="zh-CN" altLang="en-US"/>
              <a:t>．控制器　</a:t>
            </a:r>
            <a:r>
              <a:rPr lang="en-US" altLang="zh-CN"/>
              <a:t>C</a:t>
            </a:r>
            <a:r>
              <a:rPr lang="zh-CN" altLang="en-US"/>
              <a:t>．运算器　</a:t>
            </a:r>
            <a:r>
              <a:rPr lang="en-US" altLang="zh-CN"/>
              <a:t>D</a:t>
            </a:r>
            <a:r>
              <a:rPr lang="zh-CN" altLang="en-US"/>
              <a:t>．处理机</a:t>
            </a:r>
          </a:p>
          <a:p>
            <a:r>
              <a:rPr lang="zh-CN" altLang="en-US"/>
              <a:t>这里要防止把处理机与系统结构中所说的处理机的组成混淆起来。</a:t>
            </a:r>
          </a:p>
          <a:p>
            <a:r>
              <a:rPr lang="zh-CN" altLang="en-US"/>
              <a:t>选择</a:t>
            </a:r>
            <a:r>
              <a:rPr lang="en-US" altLang="zh-CN"/>
              <a:t>D</a:t>
            </a:r>
            <a:r>
              <a:rPr lang="zh-CN" altLang="en-US"/>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ph type="title"/>
          </p:nvPr>
        </p:nvSpPr>
        <p:spPr/>
        <p:txBody>
          <a:bodyPr/>
          <a:lstStyle/>
          <a:p>
            <a:r>
              <a:rPr lang="zh-CN" altLang="en-US"/>
              <a:t>考研题举例</a:t>
            </a:r>
          </a:p>
        </p:txBody>
      </p:sp>
      <p:sp>
        <p:nvSpPr>
          <p:cNvPr id="88067" name="Rectangle 3"/>
          <p:cNvSpPr>
            <a:spLocks noChangeArrowheads="1"/>
          </p:cNvSpPr>
          <p:nvPr>
            <p:ph type="body" idx="1"/>
          </p:nvPr>
        </p:nvSpPr>
        <p:spPr/>
        <p:txBody>
          <a:bodyPr/>
          <a:lstStyle/>
          <a:p>
            <a:pPr>
              <a:lnSpc>
                <a:spcPct val="95000"/>
              </a:lnSpc>
            </a:pPr>
            <a:r>
              <a:rPr lang="zh-CN" altLang="en-US" sz="3000"/>
              <a:t>为了支持多道程序运行，存储管理必须要实现的主要功能有（ ）、（ ）和主存扩充。（华中科技大学</a:t>
            </a:r>
            <a:r>
              <a:rPr lang="en-US" altLang="zh-CN" sz="3000"/>
              <a:t>1997</a:t>
            </a:r>
            <a:r>
              <a:rPr lang="zh-CN" altLang="en-US" sz="3000"/>
              <a:t>年试题）</a:t>
            </a:r>
          </a:p>
          <a:p>
            <a:pPr>
              <a:lnSpc>
                <a:spcPct val="95000"/>
              </a:lnSpc>
            </a:pPr>
            <a:r>
              <a:rPr lang="en-US" altLang="zh-CN" sz="3000"/>
              <a:t>【</a:t>
            </a:r>
            <a:r>
              <a:rPr lang="zh-CN" altLang="en-US" sz="3000"/>
              <a:t>分析</a:t>
            </a:r>
            <a:r>
              <a:rPr lang="en-US" altLang="zh-CN" sz="3000"/>
              <a:t>】</a:t>
            </a:r>
            <a:r>
              <a:rPr lang="zh-CN" altLang="en-US" sz="3000"/>
              <a:t>在多道程序运行环境下，程序员无法预知存储管理模块将把他们的程序分配到主存的什么地方，而且程序员也希望摆脱存储地址、存储空间大小等细节问题。因此存储管理模块应该提供地址重定位能力。另外，由于主存中可同时存放多道程序，为了防止程序间相互干扰，存储管理模块必须提供存储保护手段。</a:t>
            </a:r>
          </a:p>
          <a:p>
            <a:pPr>
              <a:lnSpc>
                <a:spcPct val="95000"/>
              </a:lnSpc>
            </a:pPr>
            <a:r>
              <a:rPr lang="en-US" altLang="zh-CN" sz="3000"/>
              <a:t>【</a:t>
            </a:r>
            <a:r>
              <a:rPr lang="zh-CN" altLang="en-US" sz="3000"/>
              <a:t>解答</a:t>
            </a:r>
            <a:r>
              <a:rPr lang="en-US" altLang="zh-CN" sz="3000"/>
              <a:t>】</a:t>
            </a:r>
            <a:r>
              <a:rPr lang="zh-CN" altLang="en-US" sz="3000"/>
              <a:t>存储无关性、存储保护</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ph type="title"/>
          </p:nvPr>
        </p:nvSpPr>
        <p:spPr/>
        <p:txBody>
          <a:bodyPr/>
          <a:lstStyle/>
          <a:p>
            <a:r>
              <a:rPr lang="zh-CN" altLang="en-US"/>
              <a:t>考研题举例</a:t>
            </a:r>
          </a:p>
        </p:txBody>
      </p:sp>
      <p:sp>
        <p:nvSpPr>
          <p:cNvPr id="89091" name="Rectangle 3"/>
          <p:cNvSpPr>
            <a:spLocks noChangeArrowheads="1"/>
          </p:cNvSpPr>
          <p:nvPr>
            <p:ph type="body" idx="1"/>
          </p:nvPr>
        </p:nvSpPr>
        <p:spPr/>
        <p:txBody>
          <a:bodyPr/>
          <a:lstStyle/>
          <a:p>
            <a:pPr>
              <a:lnSpc>
                <a:spcPct val="90000"/>
              </a:lnSpc>
            </a:pPr>
            <a:r>
              <a:rPr lang="zh-CN" altLang="en-US" sz="2600" dirty="0"/>
              <a:t>选择：衡量整个计算机性能指标的参数有：（北京理工大学</a:t>
            </a:r>
            <a:r>
              <a:rPr lang="en-US" altLang="zh-CN" sz="2600" dirty="0"/>
              <a:t>1999</a:t>
            </a:r>
            <a:r>
              <a:rPr lang="zh-CN" altLang="en-US" sz="2600" dirty="0"/>
              <a:t>年试题）</a:t>
            </a:r>
          </a:p>
          <a:p>
            <a:pPr>
              <a:lnSpc>
                <a:spcPct val="90000"/>
              </a:lnSpc>
            </a:pPr>
            <a:r>
              <a:rPr lang="en-US" altLang="zh-CN" sz="2600" dirty="0"/>
              <a:t>A</a:t>
            </a:r>
            <a:r>
              <a:rPr lang="zh-CN" altLang="en-US" sz="2600" dirty="0"/>
              <a:t>．用户接口　　</a:t>
            </a:r>
            <a:r>
              <a:rPr lang="en-US" altLang="zh-CN" sz="2600" dirty="0"/>
              <a:t>B</a:t>
            </a:r>
            <a:r>
              <a:rPr lang="zh-CN" altLang="en-US" sz="2600" dirty="0"/>
              <a:t>．资源利用率　　</a:t>
            </a:r>
            <a:r>
              <a:rPr lang="en-US" altLang="zh-CN" sz="2600" dirty="0"/>
              <a:t>C</a:t>
            </a:r>
            <a:r>
              <a:rPr lang="zh-CN" altLang="en-US" sz="2600" dirty="0"/>
              <a:t>．作业步的多少　　</a:t>
            </a:r>
            <a:r>
              <a:rPr lang="en-US" altLang="zh-CN" sz="2600" dirty="0"/>
              <a:t>D</a:t>
            </a:r>
            <a:r>
              <a:rPr lang="zh-CN" altLang="en-US" sz="2600" dirty="0"/>
              <a:t>．吞吐量　</a:t>
            </a:r>
            <a:r>
              <a:rPr lang="en-US" altLang="zh-CN" sz="2600" dirty="0"/>
              <a:t>E</a:t>
            </a:r>
            <a:r>
              <a:rPr lang="zh-CN" altLang="en-US" sz="2600" dirty="0"/>
              <a:t>．周转时间</a:t>
            </a:r>
          </a:p>
          <a:p>
            <a:pPr>
              <a:lnSpc>
                <a:spcPct val="90000"/>
              </a:lnSpc>
            </a:pPr>
            <a:r>
              <a:rPr lang="en-US" altLang="zh-CN" sz="2600" dirty="0"/>
              <a:t>【</a:t>
            </a:r>
            <a:r>
              <a:rPr lang="zh-CN" altLang="en-US" sz="2600" dirty="0"/>
              <a:t>分析</a:t>
            </a:r>
            <a:r>
              <a:rPr lang="en-US" altLang="zh-CN" sz="2600" dirty="0" smtClean="0"/>
              <a:t>】</a:t>
            </a:r>
          </a:p>
          <a:p>
            <a:pPr>
              <a:lnSpc>
                <a:spcPct val="90000"/>
              </a:lnSpc>
            </a:pPr>
            <a:r>
              <a:rPr lang="zh-CN" altLang="en-US" sz="2600" dirty="0" smtClean="0"/>
              <a:t>操作系统</a:t>
            </a:r>
            <a:r>
              <a:rPr lang="zh-CN" altLang="en-US" sz="2600" dirty="0"/>
              <a:t>的性能与计算机系统工作的优劣有着密切的联系。评价操作系统的性能指标一般有</a:t>
            </a:r>
            <a:r>
              <a:rPr lang="zh-CN" altLang="en-US" sz="2600" dirty="0" smtClean="0"/>
              <a:t>：系统的可靠性</a:t>
            </a:r>
            <a:r>
              <a:rPr lang="zh-CN" altLang="en-US" sz="2600" dirty="0"/>
              <a:t>；系统的吞吐率（量），是指系统在单位时间内所处理的信息量，以每小时或每天所处理的各类作业的数量来度量；系统响应时间，是指用户从提交作业到得到计算结果这段时间，又称周转时间；系统资源利用率，指系统中各个部件、各种设备的使用程度。它用在给定时间内，某一设备实际使用时间所占的比例来度量；可移植性。</a:t>
            </a:r>
          </a:p>
          <a:p>
            <a:pPr>
              <a:lnSpc>
                <a:spcPct val="90000"/>
              </a:lnSpc>
            </a:pPr>
            <a:r>
              <a:rPr lang="en-US" altLang="zh-CN" sz="2600" dirty="0"/>
              <a:t>【</a:t>
            </a:r>
            <a:r>
              <a:rPr lang="zh-CN" altLang="en-US" sz="2600" dirty="0"/>
              <a:t>解答</a:t>
            </a:r>
            <a:r>
              <a:rPr lang="en-US" altLang="zh-CN" sz="2600" dirty="0" smtClean="0"/>
              <a:t>】</a:t>
            </a:r>
          </a:p>
          <a:p>
            <a:pPr>
              <a:lnSpc>
                <a:spcPct val="90000"/>
              </a:lnSpc>
            </a:pPr>
            <a:r>
              <a:rPr lang="zh-CN" altLang="en-US" sz="2600" dirty="0" smtClean="0"/>
              <a:t>选择</a:t>
            </a:r>
            <a:r>
              <a:rPr lang="en-US" altLang="zh-CN" sz="2600" dirty="0"/>
              <a:t>B</a:t>
            </a:r>
            <a:r>
              <a:rPr lang="zh-CN" altLang="en-US" sz="2600" dirty="0"/>
              <a:t>、</a:t>
            </a:r>
            <a:r>
              <a:rPr lang="en-US" altLang="zh-CN" sz="2600" dirty="0"/>
              <a:t>D</a:t>
            </a:r>
            <a:r>
              <a:rPr lang="zh-CN" altLang="en-US" sz="2600" dirty="0"/>
              <a:t>、</a:t>
            </a:r>
            <a:r>
              <a:rPr lang="en-US" altLang="zh-CN" sz="2600" dirty="0"/>
              <a:t>E</a:t>
            </a:r>
            <a:r>
              <a:rPr lang="zh-CN" altLang="en-US" sz="2600" dirty="0"/>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latin typeface="楷体_GB2312" pitchFamily="49" charset="-122"/>
              </a:rPr>
              <a:t>1.5 微内核的</a:t>
            </a:r>
            <a:r>
              <a:rPr lang="en-US" altLang="zh-CN">
                <a:latin typeface="楷体_GB2312" pitchFamily="49" charset="-122"/>
              </a:rPr>
              <a:t>OS</a:t>
            </a:r>
            <a:r>
              <a:rPr lang="zh-CN" altLang="en-US">
                <a:latin typeface="楷体_GB2312" pitchFamily="49" charset="-122"/>
              </a:rPr>
              <a:t>结构</a:t>
            </a:r>
          </a:p>
        </p:txBody>
      </p:sp>
      <p:sp>
        <p:nvSpPr>
          <p:cNvPr id="90115" name="Rectangle 3"/>
          <p:cNvSpPr>
            <a:spLocks noGrp="1" noChangeArrowheads="1"/>
          </p:cNvSpPr>
          <p:nvPr>
            <p:ph type="body" idx="1"/>
          </p:nvPr>
        </p:nvSpPr>
        <p:spPr/>
        <p:txBody>
          <a:bodyPr/>
          <a:lstStyle/>
          <a:p>
            <a:pPr>
              <a:lnSpc>
                <a:spcPct val="120000"/>
              </a:lnSpc>
            </a:pPr>
            <a:r>
              <a:rPr lang="zh-CN" altLang="en-US" sz="2800">
                <a:latin typeface="楷体_GB2312" pitchFamily="49" charset="-122"/>
              </a:rPr>
              <a:t>微内核技术：将OS划分为两大部分：微内核和多个服务器。</a:t>
            </a:r>
          </a:p>
          <a:p>
            <a:pPr>
              <a:lnSpc>
                <a:spcPct val="120000"/>
              </a:lnSpc>
            </a:pPr>
            <a:r>
              <a:rPr lang="zh-CN" altLang="en-US" sz="2800">
                <a:latin typeface="楷体_GB2312" pitchFamily="49" charset="-122"/>
              </a:rPr>
              <a:t>主要思想：在</a:t>
            </a:r>
            <a:r>
              <a:rPr lang="en-US" altLang="zh-CN" sz="2800">
                <a:latin typeface="楷体_GB2312" pitchFamily="49" charset="-122"/>
              </a:rPr>
              <a:t>OS</a:t>
            </a:r>
            <a:r>
              <a:rPr lang="zh-CN" altLang="en-US" sz="2800">
                <a:latin typeface="楷体_GB2312" pitchFamily="49" charset="-122"/>
              </a:rPr>
              <a:t>内核中只留下一些最基本的功能，而将其它服务分离出去，由工作在用户态下的进程来实现，形成所谓</a:t>
            </a:r>
            <a:r>
              <a:rPr lang="zh-CN" altLang="en-US" sz="2800">
                <a:latin typeface="Arial" panose="020B0604020202020204" pitchFamily="34" charset="0"/>
              </a:rPr>
              <a:t>“</a:t>
            </a:r>
            <a:r>
              <a:rPr lang="zh-CN" altLang="en-US" sz="2800">
                <a:latin typeface="楷体_GB2312" pitchFamily="49" charset="-122"/>
              </a:rPr>
              <a:t>客户</a:t>
            </a:r>
            <a:r>
              <a:rPr lang="en-US" altLang="zh-CN" sz="2800">
                <a:latin typeface="楷体_GB2312" pitchFamily="49" charset="-122"/>
              </a:rPr>
              <a:t>/</a:t>
            </a:r>
            <a:r>
              <a:rPr lang="zh-CN" altLang="en-US" sz="2800">
                <a:latin typeface="楷体_GB2312" pitchFamily="49" charset="-122"/>
              </a:rPr>
              <a:t>服务器</a:t>
            </a:r>
            <a:r>
              <a:rPr lang="zh-CN" altLang="en-US" sz="2800">
                <a:latin typeface="Arial" panose="020B0604020202020204" pitchFamily="34" charset="0"/>
              </a:rPr>
              <a:t>”</a:t>
            </a:r>
            <a:r>
              <a:rPr lang="zh-CN" altLang="en-US" sz="2800">
                <a:latin typeface="楷体_GB2312" pitchFamily="49" charset="-122"/>
              </a:rPr>
              <a:t>模式。客户进程可通过内核向服务器进程发送请求，以取得</a:t>
            </a:r>
            <a:r>
              <a:rPr lang="en-US" altLang="zh-CN" sz="2800">
                <a:latin typeface="楷体_GB2312" pitchFamily="49" charset="-122"/>
              </a:rPr>
              <a:t>OS</a:t>
            </a:r>
            <a:r>
              <a:rPr lang="zh-CN" altLang="en-US" sz="2800">
                <a:latin typeface="楷体_GB2312" pitchFamily="49" charset="-122"/>
              </a:rPr>
              <a:t>的服务。</a:t>
            </a:r>
          </a:p>
          <a:p>
            <a:pPr>
              <a:lnSpc>
                <a:spcPct val="120000"/>
              </a:lnSpc>
            </a:pPr>
            <a:r>
              <a:rPr lang="zh-CN" altLang="en-US" sz="2800">
                <a:latin typeface="楷体_GB2312" pitchFamily="49" charset="-122"/>
              </a:rPr>
              <a:t>微内核：精心设计的，能实现现代</a:t>
            </a:r>
            <a:r>
              <a:rPr lang="en-US" altLang="zh-CN" sz="2800">
                <a:latin typeface="楷体_GB2312" pitchFamily="49" charset="-122"/>
              </a:rPr>
              <a:t>OS</a:t>
            </a:r>
            <a:r>
              <a:rPr lang="zh-CN" altLang="en-US" sz="2800">
                <a:latin typeface="楷体_GB2312" pitchFamily="49" charset="-122"/>
              </a:rPr>
              <a:t>核心功能的小型内核，它小而精炼，运行在核心态下，开机后常驻内存，不会因内存紧张而换出，它为构建通用</a:t>
            </a:r>
            <a:r>
              <a:rPr lang="en-US" altLang="zh-CN" sz="2800">
                <a:latin typeface="楷体_GB2312" pitchFamily="49" charset="-122"/>
              </a:rPr>
              <a:t>OS</a:t>
            </a:r>
            <a:r>
              <a:rPr lang="zh-CN" altLang="en-US" sz="2800">
                <a:latin typeface="楷体_GB2312" pitchFamily="49" charset="-122"/>
              </a:rPr>
              <a:t>提供了一个重要基础。</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a:latin typeface="楷体_GB2312" pitchFamily="49" charset="-122"/>
              </a:rPr>
              <a:t>1.5 微内核的</a:t>
            </a:r>
            <a:r>
              <a:rPr lang="en-US" altLang="zh-CN">
                <a:latin typeface="楷体_GB2312" pitchFamily="49" charset="-122"/>
              </a:rPr>
              <a:t>OS</a:t>
            </a:r>
            <a:r>
              <a:rPr lang="zh-CN" altLang="en-US">
                <a:latin typeface="楷体_GB2312" pitchFamily="49" charset="-122"/>
              </a:rPr>
              <a:t>结构</a:t>
            </a:r>
          </a:p>
        </p:txBody>
      </p:sp>
      <p:sp>
        <p:nvSpPr>
          <p:cNvPr id="91139" name="Text Box 3"/>
          <p:cNvSpPr txBox="1">
            <a:spLocks noChangeArrowheads="1"/>
          </p:cNvSpPr>
          <p:nvPr/>
        </p:nvSpPr>
        <p:spPr bwMode="auto">
          <a:xfrm>
            <a:off x="1295400" y="5029200"/>
            <a:ext cx="6524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800" b="1">
                <a:latin typeface="宋体" panose="02010600030101010101" pitchFamily="2" charset="-122"/>
                <a:ea typeface="宋体" panose="02010600030101010101" pitchFamily="2" charset="-122"/>
              </a:rPr>
              <a:t>图</a:t>
            </a:r>
            <a:r>
              <a:rPr lang="en-US" altLang="zh-CN" sz="2800" b="1">
                <a:ea typeface="宋体" panose="02010600030101010101" pitchFamily="2" charset="-122"/>
              </a:rPr>
              <a:t>1-10  </a:t>
            </a:r>
            <a:r>
              <a:rPr lang="zh-CN" altLang="en-US" sz="2800" b="1">
                <a:latin typeface="宋体" panose="02010600030101010101" pitchFamily="2" charset="-122"/>
                <a:ea typeface="宋体" panose="02010600030101010101" pitchFamily="2" charset="-122"/>
              </a:rPr>
              <a:t>在单机环境下的客户</a:t>
            </a:r>
            <a:r>
              <a:rPr lang="en-US" altLang="zh-CN" sz="2800" b="1">
                <a:ea typeface="宋体" panose="02010600030101010101" pitchFamily="2" charset="-122"/>
              </a:rPr>
              <a:t>/</a:t>
            </a:r>
            <a:r>
              <a:rPr lang="zh-CN" altLang="en-US" sz="2800" b="1">
                <a:latin typeface="宋体" panose="02010600030101010101" pitchFamily="2" charset="-122"/>
                <a:ea typeface="宋体" panose="02010600030101010101" pitchFamily="2" charset="-122"/>
              </a:rPr>
              <a:t>服务器模式</a:t>
            </a:r>
            <a:r>
              <a:rPr lang="zh-CN" altLang="en-US">
                <a:ea typeface="宋体" panose="02010600030101010101" pitchFamily="2" charset="-122"/>
              </a:rPr>
              <a:t> </a:t>
            </a:r>
          </a:p>
        </p:txBody>
      </p:sp>
      <p:graphicFrame>
        <p:nvGraphicFramePr>
          <p:cNvPr id="91140" name="Object 4"/>
          <p:cNvGraphicFramePr>
            <a:graphicFrameLocks noChangeAspect="1"/>
          </p:cNvGraphicFramePr>
          <p:nvPr/>
        </p:nvGraphicFramePr>
        <p:xfrm>
          <a:off x="152400" y="1884363"/>
          <a:ext cx="8839200" cy="2316162"/>
        </p:xfrm>
        <a:graphic>
          <a:graphicData uri="http://schemas.openxmlformats.org/presentationml/2006/ole">
            <mc:AlternateContent xmlns:mc="http://schemas.openxmlformats.org/markup-compatibility/2006">
              <mc:Choice xmlns:v="urn:schemas-microsoft-com:vml" Requires="v">
                <p:oleObj spid="_x0000_s91146" r:id="rId3" imgW="3147083" imgH="641297" progId="Visio.Drawing.4">
                  <p:embed/>
                </p:oleObj>
              </mc:Choice>
              <mc:Fallback>
                <p:oleObj r:id="rId3" imgW="3147083" imgH="641297"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2818"/>
                      <a:stretch>
                        <a:fillRect/>
                      </a:stretch>
                    </p:blipFill>
                    <p:spPr bwMode="auto">
                      <a:xfrm>
                        <a:off x="152400" y="1884363"/>
                        <a:ext cx="8839200" cy="231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ph type="title"/>
          </p:nvPr>
        </p:nvSpPr>
        <p:spPr/>
        <p:txBody>
          <a:bodyPr/>
          <a:lstStyle/>
          <a:p>
            <a:r>
              <a:rPr lang="zh-CN" altLang="en-US">
                <a:latin typeface="楷体_GB2312" pitchFamily="49" charset="-122"/>
                <a:sym typeface="Arial" panose="020B0604020202020204" pitchFamily="34" charset="0"/>
              </a:rPr>
              <a:t>1.5  微内核的</a:t>
            </a:r>
            <a:r>
              <a:rPr lang="en-US" altLang="zh-CN">
                <a:latin typeface="楷体_GB2312" pitchFamily="49" charset="-122"/>
                <a:sym typeface="Arial" panose="020B0604020202020204" pitchFamily="34" charset="0"/>
              </a:rPr>
              <a:t>OS</a:t>
            </a:r>
            <a:r>
              <a:rPr lang="zh-CN" altLang="en-US">
                <a:latin typeface="楷体_GB2312" pitchFamily="49" charset="-122"/>
                <a:sym typeface="Arial" panose="020B0604020202020204" pitchFamily="34" charset="0"/>
              </a:rPr>
              <a:t>结构</a:t>
            </a:r>
          </a:p>
        </p:txBody>
      </p:sp>
      <p:sp>
        <p:nvSpPr>
          <p:cNvPr id="92163" name="Rectangle 3"/>
          <p:cNvSpPr>
            <a:spLocks noGrp="1" noChangeArrowheads="1"/>
          </p:cNvSpPr>
          <p:nvPr>
            <p:ph type="body" idx="1"/>
          </p:nvPr>
        </p:nvSpPr>
        <p:spPr/>
        <p:txBody>
          <a:bodyPr/>
          <a:lstStyle/>
          <a:p>
            <a:pPr>
              <a:lnSpc>
                <a:spcPct val="130000"/>
              </a:lnSpc>
            </a:pPr>
            <a:r>
              <a:rPr lang="zh-CN" altLang="en-US" sz="2400">
                <a:latin typeface="Arial" panose="020B0604020202020204" pitchFamily="34" charset="0"/>
              </a:rPr>
              <a:t>微内核的基本功能</a:t>
            </a:r>
          </a:p>
          <a:p>
            <a:pPr lvl="2">
              <a:lnSpc>
                <a:spcPct val="130000"/>
              </a:lnSpc>
            </a:pPr>
            <a:r>
              <a:rPr lang="zh-CN" altLang="en-US">
                <a:latin typeface="Arial" panose="020B0604020202020204" pitchFamily="34" charset="0"/>
              </a:rPr>
              <a:t>进程（线程）管理</a:t>
            </a:r>
          </a:p>
          <a:p>
            <a:pPr lvl="2">
              <a:lnSpc>
                <a:spcPct val="130000"/>
              </a:lnSpc>
            </a:pPr>
            <a:r>
              <a:rPr lang="zh-CN" altLang="en-US">
                <a:latin typeface="Arial" panose="020B0604020202020204" pitchFamily="34" charset="0"/>
              </a:rPr>
              <a:t>低级存储器管理</a:t>
            </a:r>
          </a:p>
          <a:p>
            <a:pPr lvl="2">
              <a:lnSpc>
                <a:spcPct val="130000"/>
              </a:lnSpc>
            </a:pPr>
            <a:r>
              <a:rPr lang="zh-CN" altLang="en-US">
                <a:latin typeface="Arial" panose="020B0604020202020204" pitchFamily="34" charset="0"/>
              </a:rPr>
              <a:t>中断和陷入处理</a:t>
            </a:r>
          </a:p>
          <a:p>
            <a:pPr>
              <a:lnSpc>
                <a:spcPct val="130000"/>
              </a:lnSpc>
            </a:pPr>
            <a:r>
              <a:rPr lang="zh-CN" altLang="en-US" sz="2400">
                <a:latin typeface="Arial" panose="020B0604020202020204" pitchFamily="34" charset="0"/>
              </a:rPr>
              <a:t>特点</a:t>
            </a:r>
          </a:p>
          <a:p>
            <a:pPr lvl="2">
              <a:lnSpc>
                <a:spcPct val="130000"/>
              </a:lnSpc>
            </a:pPr>
            <a:r>
              <a:rPr lang="zh-CN" altLang="en-US">
                <a:latin typeface="Arial" panose="020B0604020202020204" pitchFamily="34" charset="0"/>
              </a:rPr>
              <a:t>小而精练</a:t>
            </a:r>
          </a:p>
          <a:p>
            <a:pPr lvl="2">
              <a:lnSpc>
                <a:spcPct val="130000"/>
              </a:lnSpc>
            </a:pPr>
            <a:r>
              <a:rPr lang="zh-CN" altLang="en-US">
                <a:latin typeface="Arial" panose="020B0604020202020204" pitchFamily="34" charset="0"/>
              </a:rPr>
              <a:t>系统的灵活性和可扩充性好</a:t>
            </a:r>
          </a:p>
          <a:p>
            <a:pPr lvl="2">
              <a:lnSpc>
                <a:spcPct val="130000"/>
              </a:lnSpc>
            </a:pPr>
            <a:r>
              <a:rPr lang="zh-CN" altLang="en-US">
                <a:latin typeface="Arial" panose="020B0604020202020204" pitchFamily="34" charset="0"/>
              </a:rPr>
              <a:t>系统的可靠性高</a:t>
            </a:r>
          </a:p>
          <a:p>
            <a:pPr lvl="2">
              <a:lnSpc>
                <a:spcPct val="130000"/>
              </a:lnSpc>
            </a:pPr>
            <a:r>
              <a:rPr lang="zh-CN" altLang="en-US">
                <a:latin typeface="Arial" panose="020B0604020202020204" pitchFamily="34" charset="0"/>
              </a:rPr>
              <a:t>适用于分布式系统</a:t>
            </a:r>
          </a:p>
          <a:p>
            <a:pPr>
              <a:lnSpc>
                <a:spcPct val="130000"/>
              </a:lnSpc>
            </a:pPr>
            <a:r>
              <a:rPr lang="en-US" altLang="zh-CN" sz="2400">
                <a:latin typeface="Arial" panose="020B0604020202020204" pitchFamily="34" charset="0"/>
              </a:rPr>
              <a:t>windows 2000/XP</a:t>
            </a:r>
            <a:r>
              <a:rPr lang="zh-CN" altLang="en-US" sz="2400">
                <a:latin typeface="Arial" panose="020B0604020202020204" pitchFamily="34" charset="0"/>
              </a:rPr>
              <a:t>、</a:t>
            </a:r>
            <a:r>
              <a:rPr lang="en-US" altLang="zh-CN" sz="2400">
                <a:latin typeface="Arial" panose="020B0604020202020204" pitchFamily="34" charset="0"/>
              </a:rPr>
              <a:t>UNIX</a:t>
            </a:r>
            <a:r>
              <a:rPr lang="zh-CN" altLang="en-US" sz="2400">
                <a:latin typeface="Arial" panose="020B0604020202020204" pitchFamily="34" charset="0"/>
              </a:rPr>
              <a:t>、嵌入式</a:t>
            </a:r>
            <a:r>
              <a:rPr lang="en-US" altLang="zh-CN" sz="2400">
                <a:latin typeface="Arial" panose="020B0604020202020204" pitchFamily="34" charset="0"/>
              </a:rPr>
              <a:t>OS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ChangeArrowheads="1"/>
          </p:cNvSpPr>
          <p:nvPr>
            <p:ph type="title"/>
          </p:nvPr>
        </p:nvSpPr>
        <p:spPr/>
        <p:txBody>
          <a:bodyPr/>
          <a:lstStyle/>
          <a:p>
            <a:r>
              <a:rPr lang="en-US" altLang="zh-CN"/>
              <a:t>1.1</a:t>
            </a:r>
            <a:r>
              <a:rPr lang="zh-CN" altLang="en-US"/>
              <a:t>　操作系统的目标和作用</a:t>
            </a:r>
          </a:p>
        </p:txBody>
      </p:sp>
      <p:sp>
        <p:nvSpPr>
          <p:cNvPr id="13315" name="Rectangle 3"/>
          <p:cNvSpPr>
            <a:spLocks noChangeArrowheads="1"/>
          </p:cNvSpPr>
          <p:nvPr>
            <p:ph type="body" idx="1"/>
          </p:nvPr>
        </p:nvSpPr>
        <p:spPr/>
        <p:txBody>
          <a:bodyPr/>
          <a:lstStyle/>
          <a:p>
            <a:pPr>
              <a:buFont typeface="Wingdings" panose="05000000000000000000" pitchFamily="2" charset="2"/>
              <a:buNone/>
            </a:pPr>
            <a:r>
              <a:rPr lang="en-US" altLang="zh-CN"/>
              <a:t>1.1.2</a:t>
            </a:r>
            <a:r>
              <a:rPr lang="zh-CN" altLang="en-US"/>
              <a:t>　操作系统的作用</a:t>
            </a:r>
          </a:p>
          <a:p>
            <a:pPr>
              <a:buFont typeface="Wingdings" panose="05000000000000000000" pitchFamily="2" charset="2"/>
              <a:buNone/>
            </a:pPr>
            <a:r>
              <a:rPr lang="zh-CN" altLang="en-US">
                <a:solidFill>
                  <a:schemeClr val="tx1"/>
                </a:solidFill>
              </a:rPr>
              <a:t>           </a:t>
            </a:r>
            <a:r>
              <a:rPr lang="en-US" altLang="zh-CN" sz="3000"/>
              <a:t>1</a:t>
            </a:r>
            <a:r>
              <a:rPr lang="zh-CN" altLang="en-US" sz="3000"/>
              <a:t>．用户与计算机硬件系统之间的接口</a:t>
            </a:r>
            <a:r>
              <a:rPr lang="en-US" altLang="zh-CN" sz="3000">
                <a:solidFill>
                  <a:schemeClr val="tx1"/>
                </a:solidFill>
              </a:rPr>
              <a:t>(</a:t>
            </a:r>
            <a:r>
              <a:rPr lang="zh-CN" altLang="en-US" sz="3000">
                <a:solidFill>
                  <a:schemeClr val="tx1"/>
                </a:solidFill>
              </a:rPr>
              <a:t>一般用户观点</a:t>
            </a:r>
            <a:r>
              <a:rPr lang="en-US" altLang="zh-CN" sz="3000">
                <a:solidFill>
                  <a:schemeClr val="tx1"/>
                </a:solidFill>
              </a:rPr>
              <a:t>)</a:t>
            </a:r>
          </a:p>
          <a:p>
            <a:pPr>
              <a:buFont typeface="Wingdings" panose="05000000000000000000" pitchFamily="2" charset="2"/>
              <a:buNone/>
            </a:pPr>
            <a:r>
              <a:rPr lang="zh-CN" altLang="en-US" sz="3000">
                <a:solidFill>
                  <a:schemeClr val="tx1"/>
                </a:solidFill>
              </a:rPr>
              <a:t>           用户通过</a:t>
            </a:r>
            <a:r>
              <a:rPr lang="en-US" altLang="zh-CN" sz="3000">
                <a:solidFill>
                  <a:schemeClr val="tx1"/>
                </a:solidFill>
              </a:rPr>
              <a:t>OS</a:t>
            </a:r>
            <a:r>
              <a:rPr lang="zh-CN" altLang="en-US" sz="3000">
                <a:solidFill>
                  <a:schemeClr val="tx1"/>
                </a:solidFill>
              </a:rPr>
              <a:t>来使用计算机系统。 </a:t>
            </a:r>
            <a:r>
              <a:rPr lang="en-US" altLang="zh-CN" sz="3000">
                <a:solidFill>
                  <a:schemeClr val="tx1"/>
                </a:solidFill>
              </a:rPr>
              <a:t>OS</a:t>
            </a:r>
            <a:r>
              <a:rPr lang="zh-CN" altLang="en-US" sz="3000">
                <a:solidFill>
                  <a:schemeClr val="tx1"/>
                </a:solidFill>
              </a:rPr>
              <a:t>是软件接口。用户可通过</a:t>
            </a:r>
            <a:r>
              <a:rPr lang="zh-CN" altLang="en-US" sz="3000" u="sng">
                <a:solidFill>
                  <a:schemeClr val="tx1"/>
                </a:solidFill>
              </a:rPr>
              <a:t>命令方式</a:t>
            </a:r>
            <a:r>
              <a:rPr lang="zh-CN" altLang="en-US" sz="3000">
                <a:solidFill>
                  <a:schemeClr val="tx1"/>
                </a:solidFill>
              </a:rPr>
              <a:t>、</a:t>
            </a:r>
            <a:r>
              <a:rPr lang="zh-CN" altLang="en-US" sz="3000" u="sng">
                <a:solidFill>
                  <a:schemeClr val="tx1"/>
                </a:solidFill>
              </a:rPr>
              <a:t>系统调用方式</a:t>
            </a:r>
            <a:r>
              <a:rPr lang="en-US" altLang="zh-CN" sz="3000">
                <a:solidFill>
                  <a:schemeClr val="tx1"/>
                </a:solidFill>
              </a:rPr>
              <a:t>(</a:t>
            </a:r>
            <a:r>
              <a:rPr lang="zh-CN" altLang="en-US" sz="3000">
                <a:solidFill>
                  <a:schemeClr val="tx1"/>
                </a:solidFill>
              </a:rPr>
              <a:t>如汇编语言中的</a:t>
            </a:r>
            <a:r>
              <a:rPr lang="en-US" altLang="zh-CN" sz="3000">
                <a:solidFill>
                  <a:schemeClr val="tx1"/>
                </a:solidFill>
              </a:rPr>
              <a:t>int 21h</a:t>
            </a:r>
            <a:r>
              <a:rPr lang="zh-CN" altLang="en-US" sz="3000">
                <a:solidFill>
                  <a:schemeClr val="tx1"/>
                </a:solidFill>
              </a:rPr>
              <a:t>，</a:t>
            </a:r>
            <a:r>
              <a:rPr lang="en-US" altLang="zh-CN" sz="3000">
                <a:solidFill>
                  <a:schemeClr val="tx1"/>
                </a:solidFill>
              </a:rPr>
              <a:t>C</a:t>
            </a:r>
            <a:r>
              <a:rPr lang="zh-CN" altLang="en-US" sz="3000">
                <a:solidFill>
                  <a:schemeClr val="tx1"/>
                </a:solidFill>
              </a:rPr>
              <a:t>语言中的库函数</a:t>
            </a:r>
            <a:r>
              <a:rPr lang="en-US" altLang="zh-CN" sz="3000">
                <a:solidFill>
                  <a:schemeClr val="tx1"/>
                </a:solidFill>
              </a:rPr>
              <a:t>)</a:t>
            </a:r>
            <a:r>
              <a:rPr lang="zh-CN" altLang="en-US" sz="3000">
                <a:solidFill>
                  <a:schemeClr val="tx1"/>
                </a:solidFill>
              </a:rPr>
              <a:t>及</a:t>
            </a:r>
            <a:r>
              <a:rPr lang="zh-CN" altLang="en-US" sz="3000" u="sng">
                <a:solidFill>
                  <a:schemeClr val="tx1"/>
                </a:solidFill>
              </a:rPr>
              <a:t>图形、窗口</a:t>
            </a:r>
            <a:r>
              <a:rPr lang="en-US" altLang="zh-CN" sz="3000" u="sng">
                <a:solidFill>
                  <a:schemeClr val="tx1"/>
                </a:solidFill>
              </a:rPr>
              <a:t>(GUI)</a:t>
            </a:r>
            <a:r>
              <a:rPr lang="zh-CN" altLang="en-US" sz="3000" u="sng">
                <a:solidFill>
                  <a:schemeClr val="tx1"/>
                </a:solidFill>
              </a:rPr>
              <a:t>方式</a:t>
            </a:r>
            <a:r>
              <a:rPr lang="zh-CN" altLang="en-US" sz="3000">
                <a:solidFill>
                  <a:schemeClr val="tx1"/>
                </a:solidFill>
              </a:rPr>
              <a:t>三种方式使用计算机。</a:t>
            </a:r>
            <a:r>
              <a:rPr lang="zh-CN" altLang="en-US" sz="30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20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2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ChangeArrowheads="1"/>
          </p:cNvSpPr>
          <p:nvPr>
            <p:ph type="title"/>
          </p:nvPr>
        </p:nvSpPr>
        <p:spPr/>
        <p:txBody>
          <a:bodyPr/>
          <a:lstStyle/>
          <a:p>
            <a:r>
              <a:rPr lang="en-US" altLang="zh-CN"/>
              <a:t>1.1</a:t>
            </a:r>
            <a:r>
              <a:rPr lang="zh-CN" altLang="en-US"/>
              <a:t>　操作系统的目标和作用</a:t>
            </a:r>
          </a:p>
        </p:txBody>
      </p:sp>
      <p:sp>
        <p:nvSpPr>
          <p:cNvPr id="15363" name="Rectangle 3"/>
          <p:cNvSpPr>
            <a:spLocks noChangeArrowheads="1"/>
          </p:cNvSpPr>
          <p:nvPr>
            <p:ph type="body" idx="1"/>
          </p:nvPr>
        </p:nvSpPr>
        <p:spPr/>
        <p:txBody>
          <a:bodyPr/>
          <a:lstStyle/>
          <a:p>
            <a:pPr>
              <a:buFont typeface="Wingdings" panose="05000000000000000000" pitchFamily="2" charset="2"/>
              <a:buNone/>
            </a:pPr>
            <a:r>
              <a:rPr lang="en-US" altLang="zh-CN"/>
              <a:t>1.1.2</a:t>
            </a:r>
            <a:r>
              <a:rPr lang="zh-CN" altLang="en-US"/>
              <a:t>　操作系统的作用</a:t>
            </a:r>
          </a:p>
          <a:p>
            <a:pPr>
              <a:buFont typeface="Wingdings" panose="05000000000000000000" pitchFamily="2" charset="2"/>
              <a:buNone/>
            </a:pPr>
            <a:r>
              <a:rPr lang="zh-CN" altLang="en-US">
                <a:solidFill>
                  <a:schemeClr val="tx1"/>
                </a:solidFill>
              </a:rPr>
              <a:t>           </a:t>
            </a:r>
            <a:r>
              <a:rPr lang="en-US" altLang="zh-CN" sz="3000"/>
              <a:t>1</a:t>
            </a:r>
            <a:r>
              <a:rPr lang="zh-CN" altLang="en-US" sz="3000"/>
              <a:t>．用户与计算机硬件系统之间的接口</a:t>
            </a:r>
            <a:r>
              <a:rPr lang="en-US" altLang="zh-CN" sz="3000">
                <a:solidFill>
                  <a:schemeClr val="tx1"/>
                </a:solidFill>
              </a:rPr>
              <a:t>(</a:t>
            </a:r>
            <a:r>
              <a:rPr lang="zh-CN" altLang="en-US" sz="3000">
                <a:solidFill>
                  <a:schemeClr val="tx1"/>
                </a:solidFill>
              </a:rPr>
              <a:t>一般用户观点</a:t>
            </a:r>
            <a:r>
              <a:rPr lang="en-US" altLang="zh-CN" sz="3000">
                <a:solidFill>
                  <a:schemeClr val="tx1"/>
                </a:solidFill>
              </a:rPr>
              <a:t>)</a:t>
            </a:r>
            <a:endParaRPr lang="en-US" altLang="zh-CN" sz="3000"/>
          </a:p>
        </p:txBody>
      </p:sp>
      <p:sp>
        <p:nvSpPr>
          <p:cNvPr id="15364" name="Text Box 4"/>
          <p:cNvSpPr txBox="1">
            <a:spLocks noChangeArrowheads="1"/>
          </p:cNvSpPr>
          <p:nvPr/>
        </p:nvSpPr>
        <p:spPr bwMode="auto">
          <a:xfrm>
            <a:off x="2514600" y="5749925"/>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18" charset="0"/>
                <a:ea typeface="宋体" panose="02010600030101010101" pitchFamily="2" charset="-122"/>
              </a:rPr>
              <a:t>1-1</a:t>
            </a:r>
            <a:r>
              <a:rPr lang="zh-CN" altLang="en-US" sz="2400">
                <a:latin typeface="宋体" panose="02010600030101010101" pitchFamily="2" charset="-122"/>
                <a:ea typeface="宋体" panose="02010600030101010101" pitchFamily="2" charset="-122"/>
              </a:rPr>
              <a:t>　</a:t>
            </a:r>
            <a:r>
              <a:rPr lang="en-US" altLang="zh-CN" sz="2400">
                <a:latin typeface="Times New Roman" panose="02020603050405020304" pitchFamily="18" charset="0"/>
                <a:ea typeface="宋体" panose="02010600030101010101" pitchFamily="2" charset="-122"/>
              </a:rPr>
              <a:t>OS</a:t>
            </a:r>
            <a:r>
              <a:rPr lang="zh-CN" altLang="en-US" sz="2400">
                <a:latin typeface="宋体" panose="02010600030101010101" pitchFamily="2" charset="-122"/>
                <a:ea typeface="宋体" panose="02010600030101010101" pitchFamily="2" charset="-122"/>
              </a:rPr>
              <a:t>作为接口的示意图</a:t>
            </a:r>
            <a:r>
              <a:rPr lang="zh-CN" altLang="en-US" sz="2400">
                <a:latin typeface="Times New Roman" panose="02020603050405020304" pitchFamily="18" charset="0"/>
                <a:ea typeface="宋体" panose="02010600030101010101" pitchFamily="2" charset="-122"/>
              </a:rPr>
              <a:t> </a:t>
            </a:r>
          </a:p>
        </p:txBody>
      </p:sp>
      <p:graphicFrame>
        <p:nvGraphicFramePr>
          <p:cNvPr id="15365" name="Object 5"/>
          <p:cNvGraphicFramePr>
            <a:graphicFrameLocks noChangeAspect="1"/>
          </p:cNvGraphicFramePr>
          <p:nvPr/>
        </p:nvGraphicFramePr>
        <p:xfrm>
          <a:off x="1828800" y="3276600"/>
          <a:ext cx="5334000" cy="2568575"/>
        </p:xfrm>
        <a:graphic>
          <a:graphicData uri="http://schemas.openxmlformats.org/presentationml/2006/ole">
            <mc:AlternateContent xmlns:mc="http://schemas.openxmlformats.org/markup-compatibility/2006">
              <mc:Choice xmlns:v="urn:schemas-microsoft-com:vml" Requires="v">
                <p:oleObj spid="_x0000_s15371" r:id="rId4" imgW="2081533" imgH="1001356" progId="Visio.Drawing.4">
                  <p:embed/>
                </p:oleObj>
              </mc:Choice>
              <mc:Fallback>
                <p:oleObj r:id="rId4" imgW="2081533" imgH="1001356" progId="Visio.Drawing.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76600"/>
                        <a:ext cx="53340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par>
                                <p:cTn id="8" presetID="9" presetClass="entr" presetSubtype="0" fill="hold" nodeType="withEffect">
                                  <p:stCondLst>
                                    <p:cond delay="0"/>
                                  </p:stCondLst>
                                  <p:childTnLst>
                                    <p:set>
                                      <p:cBhvr>
                                        <p:cTn id="9" dur="1" fill="hold">
                                          <p:stCondLst>
                                            <p:cond delay="0"/>
                                          </p:stCondLst>
                                        </p:cTn>
                                        <p:tgtEl>
                                          <p:spTgt spid="15365"/>
                                        </p:tgtEl>
                                        <p:attrNameLst>
                                          <p:attrName>style.visibility</p:attrName>
                                        </p:attrNameLst>
                                      </p:cBhvr>
                                      <p:to>
                                        <p:strVal val="visible"/>
                                      </p:to>
                                    </p:set>
                                    <p:animEffect transition="in" filter="dissolve">
                                      <p:cBhvr>
                                        <p:cTn id="10"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ChangeArrowheads="1"/>
          </p:cNvSpPr>
          <p:nvPr>
            <p:ph type="title"/>
          </p:nvPr>
        </p:nvSpPr>
        <p:spPr/>
        <p:txBody>
          <a:bodyPr/>
          <a:lstStyle/>
          <a:p>
            <a:r>
              <a:rPr lang="en-US" altLang="zh-CN"/>
              <a:t>1.1</a:t>
            </a:r>
            <a:r>
              <a:rPr lang="zh-CN" altLang="en-US"/>
              <a:t>　操作系统的目标和作用</a:t>
            </a:r>
          </a:p>
        </p:txBody>
      </p:sp>
      <p:sp>
        <p:nvSpPr>
          <p:cNvPr id="17411" name="Rectangle 3"/>
          <p:cNvSpPr>
            <a:spLocks noChangeArrowheads="1"/>
          </p:cNvSpPr>
          <p:nvPr>
            <p:ph type="body" idx="1"/>
          </p:nvPr>
        </p:nvSpPr>
        <p:spPr/>
        <p:txBody>
          <a:bodyPr/>
          <a:lstStyle/>
          <a:p>
            <a:pPr>
              <a:buFont typeface="Wingdings" panose="05000000000000000000" pitchFamily="2" charset="2"/>
              <a:buNone/>
            </a:pPr>
            <a:r>
              <a:rPr lang="en-US" altLang="zh-CN"/>
              <a:t>1.1.2</a:t>
            </a:r>
            <a:r>
              <a:rPr lang="zh-CN" altLang="en-US"/>
              <a:t>　操作系统的作用</a:t>
            </a:r>
          </a:p>
          <a:p>
            <a:pPr>
              <a:buFont typeface="Wingdings" panose="05000000000000000000" pitchFamily="2" charset="2"/>
              <a:buNone/>
            </a:pPr>
            <a:r>
              <a:rPr lang="zh-CN" altLang="en-US" sz="2600">
                <a:solidFill>
                  <a:schemeClr val="tx1"/>
                </a:solidFill>
              </a:rPr>
              <a:t>           </a:t>
            </a:r>
            <a:r>
              <a:rPr lang="en-US" altLang="zh-CN" sz="3000"/>
              <a:t>2</a:t>
            </a:r>
            <a:r>
              <a:rPr lang="zh-CN" altLang="en-US" sz="3000"/>
              <a:t>．计算机系统资源的管理者</a:t>
            </a:r>
            <a:r>
              <a:rPr lang="en-US" altLang="zh-CN" sz="3000">
                <a:solidFill>
                  <a:schemeClr val="tx1"/>
                </a:solidFill>
              </a:rPr>
              <a:t>(</a:t>
            </a:r>
            <a:r>
              <a:rPr lang="zh-CN" altLang="en-US" sz="3000">
                <a:solidFill>
                  <a:schemeClr val="tx1"/>
                </a:solidFill>
              </a:rPr>
              <a:t>资源管理观点</a:t>
            </a:r>
            <a:r>
              <a:rPr lang="en-US" altLang="zh-CN" sz="3000">
                <a:solidFill>
                  <a:schemeClr val="tx1"/>
                </a:solidFill>
              </a:rPr>
              <a:t>)</a:t>
            </a:r>
          </a:p>
          <a:p>
            <a:pPr>
              <a:buFont typeface="Wingdings" panose="05000000000000000000" pitchFamily="2" charset="2"/>
              <a:buNone/>
            </a:pPr>
            <a:r>
              <a:rPr lang="zh-CN" altLang="en-US" sz="2600">
                <a:solidFill>
                  <a:schemeClr val="tx1"/>
                </a:solidFill>
              </a:rPr>
              <a:t>            </a:t>
            </a:r>
            <a:r>
              <a:rPr lang="zh-CN" altLang="en-US" sz="3000">
                <a:solidFill>
                  <a:srgbClr val="990033"/>
                </a:solidFill>
              </a:rPr>
              <a:t>处理机管理</a:t>
            </a:r>
            <a:r>
              <a:rPr lang="zh-CN" altLang="en-US" sz="3000">
                <a:solidFill>
                  <a:schemeClr val="tx1"/>
                </a:solidFill>
              </a:rPr>
              <a:t>：分配和控制处理机；</a:t>
            </a:r>
          </a:p>
          <a:p>
            <a:pPr>
              <a:buFont typeface="Wingdings" panose="05000000000000000000" pitchFamily="2" charset="2"/>
              <a:buNone/>
            </a:pPr>
            <a:r>
              <a:rPr lang="zh-CN" altLang="en-US" sz="3000">
                <a:solidFill>
                  <a:schemeClr val="tx1"/>
                </a:solidFill>
              </a:rPr>
              <a:t>          </a:t>
            </a:r>
            <a:r>
              <a:rPr lang="zh-CN" altLang="en-US" sz="3000">
                <a:solidFill>
                  <a:srgbClr val="990033"/>
                </a:solidFill>
              </a:rPr>
              <a:t>存储器管理</a:t>
            </a:r>
            <a:r>
              <a:rPr lang="zh-CN" altLang="en-US" sz="3000">
                <a:solidFill>
                  <a:schemeClr val="tx1"/>
                </a:solidFill>
              </a:rPr>
              <a:t>：主要负责内存的分配与回收；</a:t>
            </a:r>
          </a:p>
          <a:p>
            <a:pPr>
              <a:buFont typeface="Wingdings" panose="05000000000000000000" pitchFamily="2" charset="2"/>
              <a:buNone/>
            </a:pPr>
            <a:r>
              <a:rPr lang="zh-CN" altLang="en-US" sz="3000">
                <a:solidFill>
                  <a:schemeClr val="tx1"/>
                </a:solidFill>
              </a:rPr>
              <a:t>          </a:t>
            </a:r>
            <a:r>
              <a:rPr lang="en-US" altLang="zh-CN" sz="3000">
                <a:solidFill>
                  <a:srgbClr val="990033"/>
                </a:solidFill>
              </a:rPr>
              <a:t>I/O</a:t>
            </a:r>
            <a:r>
              <a:rPr lang="zh-CN" altLang="en-US" sz="3000">
                <a:solidFill>
                  <a:srgbClr val="990033"/>
                </a:solidFill>
              </a:rPr>
              <a:t>设备管理</a:t>
            </a:r>
            <a:r>
              <a:rPr lang="zh-CN" altLang="en-US" sz="3000">
                <a:solidFill>
                  <a:schemeClr val="tx1"/>
                </a:solidFill>
              </a:rPr>
              <a:t>：负责</a:t>
            </a:r>
            <a:r>
              <a:rPr lang="en-US" altLang="zh-CN" sz="3000">
                <a:solidFill>
                  <a:schemeClr val="tx1"/>
                </a:solidFill>
              </a:rPr>
              <a:t>I/O</a:t>
            </a:r>
            <a:r>
              <a:rPr lang="zh-CN" altLang="en-US" sz="3000">
                <a:solidFill>
                  <a:schemeClr val="tx1"/>
                </a:solidFill>
              </a:rPr>
              <a:t>设备的分配与操纵；</a:t>
            </a:r>
          </a:p>
          <a:p>
            <a:pPr>
              <a:buFont typeface="Wingdings" panose="05000000000000000000" pitchFamily="2" charset="2"/>
              <a:buNone/>
            </a:pPr>
            <a:r>
              <a:rPr lang="zh-CN" altLang="en-US" sz="3000">
                <a:solidFill>
                  <a:srgbClr val="990033"/>
                </a:solidFill>
              </a:rPr>
              <a:t>          文件管理</a:t>
            </a:r>
            <a:r>
              <a:rPr lang="zh-CN" altLang="en-US" sz="3000">
                <a:solidFill>
                  <a:schemeClr val="tx1"/>
                </a:solidFill>
              </a:rPr>
              <a:t>：负责文件的存取、共享和保护。</a:t>
            </a:r>
          </a:p>
          <a:p>
            <a:pPr>
              <a:buFont typeface="Wingdings" panose="05000000000000000000" pitchFamily="2" charset="2"/>
              <a:buNone/>
            </a:pPr>
            <a:r>
              <a:rPr lang="zh-CN" altLang="en-US" sz="3000">
                <a:solidFill>
                  <a:schemeClr val="tx1"/>
                </a:solidFill>
              </a:rPr>
              <a:t>          当今世界上广为流行的一个关于</a:t>
            </a:r>
            <a:r>
              <a:rPr lang="en-US" altLang="zh-CN" sz="3000">
                <a:solidFill>
                  <a:schemeClr val="tx1"/>
                </a:solidFill>
              </a:rPr>
              <a:t>OS</a:t>
            </a:r>
            <a:r>
              <a:rPr lang="zh-CN" altLang="en-US" sz="3000">
                <a:solidFill>
                  <a:schemeClr val="tx1"/>
                </a:solidFill>
              </a:rPr>
              <a:t>作用的观点，正是把</a:t>
            </a:r>
            <a:r>
              <a:rPr lang="en-US" altLang="zh-CN" sz="3000">
                <a:solidFill>
                  <a:schemeClr val="tx1"/>
                </a:solidFill>
              </a:rPr>
              <a:t>OS</a:t>
            </a:r>
            <a:r>
              <a:rPr lang="zh-CN" altLang="en-US" sz="3000">
                <a:solidFill>
                  <a:schemeClr val="tx1"/>
                </a:solidFill>
              </a:rPr>
              <a:t>作为计算机系统的资源管理者。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500">
                                          <p:stCondLst>
                                            <p:cond delay="0"/>
                                          </p:stCondLst>
                                        </p:cTn>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fade">
                                      <p:cBhvr>
                                        <p:cTn id="12" dur="500">
                                          <p:stCondLst>
                                            <p:cond delay="0"/>
                                          </p:stCondLst>
                                        </p:cTn>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fade">
                                      <p:cBhvr>
                                        <p:cTn id="17" dur="500">
                                          <p:stCondLst>
                                            <p:cond delay="0"/>
                                          </p:stCondLst>
                                        </p:cTn>
                                        <p:tgtEl>
                                          <p:spTgt spid="17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fade">
                                      <p:cBhvr>
                                        <p:cTn id="22" dur="500">
                                          <p:stCondLst>
                                            <p:cond delay="0"/>
                                          </p:stCondLst>
                                        </p:cTn>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fade">
                                      <p:cBhvr>
                                        <p:cTn id="27" dur="500">
                                          <p:stCondLst>
                                            <p:cond delay="0"/>
                                          </p:stCondLst>
                                        </p:cTn>
                                        <p:tgtEl>
                                          <p:spTgt spid="174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iterate type="lt">
                                    <p:tmPct val="10000"/>
                                  </p:iterate>
                                  <p:childTnLst>
                                    <p:set>
                                      <p:cBhvr>
                                        <p:cTn id="31" dur="1" fill="hold">
                                          <p:stCondLst>
                                            <p:cond delay="0"/>
                                          </p:stCondLst>
                                        </p:cTn>
                                        <p:tgtEl>
                                          <p:spTgt spid="17411">
                                            <p:txEl>
                                              <p:pRg st="6" end="6"/>
                                            </p:txEl>
                                          </p:spTgt>
                                        </p:tgtEl>
                                        <p:attrNameLst>
                                          <p:attrName>style.visibility</p:attrName>
                                        </p:attrNameLst>
                                      </p:cBhvr>
                                      <p:to>
                                        <p:strVal val="visible"/>
                                      </p:to>
                                    </p:set>
                                    <p:animEffect transition="in" filter="fade">
                                      <p:cBhvr>
                                        <p:cTn id="32" dur="500">
                                          <p:stCondLst>
                                            <p:cond delay="0"/>
                                          </p:stCondLst>
                                        </p:cTn>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ChangeArrowheads="1"/>
          </p:cNvSpPr>
          <p:nvPr>
            <p:ph type="title"/>
          </p:nvPr>
        </p:nvSpPr>
        <p:spPr/>
        <p:txBody>
          <a:bodyPr/>
          <a:lstStyle/>
          <a:p>
            <a:r>
              <a:rPr lang="en-US" altLang="zh-CN"/>
              <a:t>1.1</a:t>
            </a:r>
            <a:r>
              <a:rPr lang="zh-CN" altLang="en-US"/>
              <a:t>　操作系统的目标和作用</a:t>
            </a:r>
          </a:p>
        </p:txBody>
      </p:sp>
      <p:sp>
        <p:nvSpPr>
          <p:cNvPr id="19459" name="Rectangle 3"/>
          <p:cNvSpPr>
            <a:spLocks noChangeArrowheads="1"/>
          </p:cNvSpPr>
          <p:nvPr>
            <p:ph type="body" sz="half" idx="1"/>
          </p:nvPr>
        </p:nvSpPr>
        <p:spPr>
          <a:xfrm>
            <a:off x="76200" y="785813"/>
            <a:ext cx="8837613" cy="5691187"/>
          </a:xfrm>
        </p:spPr>
        <p:txBody>
          <a:bodyPr/>
          <a:lstStyle/>
          <a:p>
            <a:pPr>
              <a:lnSpc>
                <a:spcPct val="110000"/>
              </a:lnSpc>
              <a:buFont typeface="Wingdings" panose="05000000000000000000" pitchFamily="2" charset="2"/>
              <a:buNone/>
            </a:pPr>
            <a:r>
              <a:rPr lang="en-US" altLang="zh-CN" sz="3200" dirty="0"/>
              <a:t>1.1.2</a:t>
            </a:r>
            <a:r>
              <a:rPr lang="zh-CN" altLang="en-US" sz="3200" dirty="0"/>
              <a:t>　操作系统的作用</a:t>
            </a:r>
          </a:p>
          <a:p>
            <a:pPr>
              <a:lnSpc>
                <a:spcPct val="110000"/>
              </a:lnSpc>
              <a:buFont typeface="Wingdings" panose="05000000000000000000" pitchFamily="2" charset="2"/>
              <a:buNone/>
            </a:pPr>
            <a:r>
              <a:rPr lang="zh-CN" altLang="en-US" sz="3200" dirty="0">
                <a:solidFill>
                  <a:schemeClr val="tx1"/>
                </a:solidFill>
              </a:rPr>
              <a:t>           </a:t>
            </a:r>
            <a:r>
              <a:rPr lang="en-US" altLang="zh-CN" sz="2800" dirty="0"/>
              <a:t>3</a:t>
            </a:r>
            <a:r>
              <a:rPr lang="zh-CN" altLang="en-US" sz="2800" dirty="0"/>
              <a:t>．用作虚拟机</a:t>
            </a:r>
            <a:r>
              <a:rPr lang="en-US" altLang="zh-CN" sz="2800" dirty="0">
                <a:solidFill>
                  <a:schemeClr val="tx1"/>
                </a:solidFill>
              </a:rPr>
              <a:t>(</a:t>
            </a:r>
            <a:r>
              <a:rPr lang="zh-CN" altLang="en-US" sz="2800" dirty="0">
                <a:solidFill>
                  <a:schemeClr val="tx1"/>
                </a:solidFill>
              </a:rPr>
              <a:t>虚拟机器观点</a:t>
            </a:r>
            <a:r>
              <a:rPr lang="en-US" altLang="zh-CN" sz="2800" dirty="0">
                <a:solidFill>
                  <a:schemeClr val="tx1"/>
                </a:solidFill>
              </a:rPr>
              <a:t>)</a:t>
            </a:r>
          </a:p>
          <a:p>
            <a:pPr lvl="1">
              <a:lnSpc>
                <a:spcPct val="110000"/>
              </a:lnSpc>
            </a:pPr>
            <a:r>
              <a:rPr lang="zh-CN" altLang="en-US" sz="2800" dirty="0">
                <a:sym typeface="Arial" panose="020B0604020202020204" pitchFamily="34" charset="0"/>
              </a:rPr>
              <a:t>完全无软件的计算机系统称为裸机；</a:t>
            </a:r>
          </a:p>
          <a:p>
            <a:pPr lvl="1">
              <a:lnSpc>
                <a:spcPct val="110000"/>
              </a:lnSpc>
            </a:pPr>
            <a:r>
              <a:rPr lang="zh-CN" altLang="en-US" sz="2800" dirty="0"/>
              <a:t>通常把覆盖了软件的机器称为扩充机器（</a:t>
            </a:r>
            <a:r>
              <a:rPr lang="en-US" altLang="zh-CN" sz="2800" dirty="0">
                <a:solidFill>
                  <a:srgbClr val="009999"/>
                </a:solidFill>
              </a:rPr>
              <a:t>Extended Machine</a:t>
            </a:r>
            <a:r>
              <a:rPr lang="zh-CN" altLang="en-US" sz="2800" dirty="0"/>
              <a:t>）或虚机器（</a:t>
            </a:r>
            <a:r>
              <a:rPr lang="en-US" altLang="zh-CN" sz="2800" dirty="0">
                <a:solidFill>
                  <a:srgbClr val="009999"/>
                </a:solidFill>
              </a:rPr>
              <a:t>Virtual Machine</a:t>
            </a:r>
            <a:r>
              <a:rPr lang="zh-CN" altLang="en-US" sz="2800" dirty="0"/>
              <a:t>）</a:t>
            </a:r>
            <a:r>
              <a:rPr lang="zh-CN" altLang="en-US" sz="2800" dirty="0" smtClean="0"/>
              <a:t>。</a:t>
            </a:r>
          </a:p>
          <a:p>
            <a:pPr lvl="1">
              <a:lnSpc>
                <a:spcPct val="110000"/>
              </a:lnSpc>
            </a:pPr>
            <a:r>
              <a:rPr lang="en-US" altLang="zh-CN" sz="2800" dirty="0" smtClean="0"/>
              <a:t>OS</a:t>
            </a:r>
            <a:r>
              <a:rPr lang="zh-CN" altLang="en-US" sz="2800" dirty="0" smtClean="0"/>
              <a:t>是铺设在计算机硬件上的多层系统软件，不仅增强了系统的功能(</a:t>
            </a:r>
            <a:r>
              <a:rPr lang="en-US" altLang="zh-CN" sz="2800" dirty="0" smtClean="0"/>
              <a:t>OS</a:t>
            </a:r>
            <a:r>
              <a:rPr lang="zh-CN" altLang="en-US" sz="2800" dirty="0" smtClean="0"/>
              <a:t>还能扩充计算机的数量</a:t>
            </a:r>
            <a:r>
              <a:rPr lang="en-US" altLang="zh-CN" sz="2800" dirty="0" smtClean="0"/>
              <a:t>(</a:t>
            </a:r>
            <a:r>
              <a:rPr lang="zh-CN" altLang="en-US" sz="2800" dirty="0" smtClean="0"/>
              <a:t>分时系统</a:t>
            </a:r>
            <a:r>
              <a:rPr lang="en-US" altLang="zh-CN" sz="2800" dirty="0" smtClean="0"/>
              <a:t>)</a:t>
            </a:r>
            <a:r>
              <a:rPr lang="zh-CN" altLang="en-US" sz="2800" dirty="0" smtClean="0"/>
              <a:t>，而且隐藏了对系统操作的细节，实现了多个层次的抽象。 </a:t>
            </a:r>
            <a:endParaRPr lang="zh-CN" altLang="en-US" sz="2800" dirty="0"/>
          </a:p>
        </p:txBody>
      </p:sp>
      <p:graphicFrame>
        <p:nvGraphicFramePr>
          <p:cNvPr id="19460" name="Object 4"/>
          <p:cNvGraphicFramePr>
            <a:graphicFrameLocks noChangeAspect="1"/>
          </p:cNvGraphicFramePr>
          <p:nvPr>
            <p:ph sz="half" idx="2"/>
            <p:extLst>
              <p:ext uri="{D42A27DB-BD31-4B8C-83A1-F6EECF244321}">
                <p14:modId xmlns:p14="http://schemas.microsoft.com/office/powerpoint/2010/main" val="611692711"/>
              </p:ext>
            </p:extLst>
          </p:nvPr>
        </p:nvGraphicFramePr>
        <p:xfrm>
          <a:off x="4267208" y="4724366"/>
          <a:ext cx="4257675" cy="1873250"/>
        </p:xfrm>
        <a:graphic>
          <a:graphicData uri="http://schemas.openxmlformats.org/presentationml/2006/ole">
            <mc:AlternateContent xmlns:mc="http://schemas.openxmlformats.org/markup-compatibility/2006">
              <mc:Choice xmlns:v="urn:schemas-microsoft-com:vml" Requires="v">
                <p:oleObj spid="_x0000_s19467" name="ABC FlowCharter" r:id="rId4" imgW="2500200" imgH="1145880" progId="ABCFlow">
                  <p:embed/>
                </p:oleObj>
              </mc:Choice>
              <mc:Fallback>
                <p:oleObj name="ABC FlowCharter" r:id="rId4" imgW="2500200" imgH="1145880" progId="ABCFlow">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3885" t="6395" r="3848" b="7780"/>
                      <a:stretch>
                        <a:fillRect/>
                      </a:stretch>
                    </p:blipFill>
                    <p:spPr bwMode="auto">
                      <a:xfrm>
                        <a:off x="4267208" y="4724366"/>
                        <a:ext cx="4257675" cy="1873250"/>
                      </a:xfrm>
                      <a:prstGeom prst="rect">
                        <a:avLst/>
                      </a:prstGeom>
                      <a:solidFill>
                        <a:srgbClr val="FFFF66"/>
                      </a:solidFill>
                      <a:ln>
                        <a:noFill/>
                      </a:ln>
                      <a:effectLst>
                        <a:outerShdw dist="117088" dir="2963922"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fade">
                                      <p:cBhvr>
                                        <p:cTn id="7" dur="500">
                                          <p:stCondLst>
                                            <p:cond delay="0"/>
                                          </p:stCondLst>
                                        </p:cTn>
                                        <p:tgtEl>
                                          <p:spTgt spid="19459">
                                            <p:txEl>
                                              <p:pRg st="1" end="1"/>
                                            </p:txEl>
                                          </p:spTgt>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fade">
                                      <p:cBhvr>
                                        <p:cTn id="10" dur="500">
                                          <p:stCondLst>
                                            <p:cond delay="0"/>
                                          </p:stCondLst>
                                        </p:cTn>
                                        <p:tgtEl>
                                          <p:spTgt spid="194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iterate type="lt">
                                    <p:tmPct val="10000"/>
                                  </p:iterate>
                                  <p:childTnLst>
                                    <p:set>
                                      <p:cBhvr>
                                        <p:cTn id="14" dur="1" fill="hold">
                                          <p:stCondLst>
                                            <p:cond delay="0"/>
                                          </p:stCondLst>
                                        </p:cTn>
                                        <p:tgtEl>
                                          <p:spTgt spid="19459">
                                            <p:txEl>
                                              <p:pRg st="3" end="3"/>
                                            </p:txEl>
                                          </p:spTgt>
                                        </p:tgtEl>
                                        <p:attrNameLst>
                                          <p:attrName>style.visibility</p:attrName>
                                        </p:attrNameLst>
                                      </p:cBhvr>
                                      <p:to>
                                        <p:strVal val="visible"/>
                                      </p:to>
                                    </p:set>
                                    <p:animEffect transition="in" filter="fade">
                                      <p:cBhvr>
                                        <p:cTn id="15" dur="500">
                                          <p:stCondLst>
                                            <p:cond delay="0"/>
                                          </p:stCondLst>
                                        </p:cTn>
                                        <p:tgtEl>
                                          <p:spTgt spid="19459">
                                            <p:txEl>
                                              <p:pRg st="3" end="3"/>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9459">
                                            <p:txEl>
                                              <p:pRg st="4" end="4"/>
                                            </p:txEl>
                                          </p:spTgt>
                                        </p:tgtEl>
                                        <p:attrNameLst>
                                          <p:attrName>style.visibility</p:attrName>
                                        </p:attrNameLst>
                                      </p:cBhvr>
                                      <p:to>
                                        <p:strVal val="visible"/>
                                      </p:to>
                                    </p:set>
                                    <p:animEffect transition="in" filter="fade">
                                      <p:cBhvr>
                                        <p:cTn id="18" dur="500">
                                          <p:stCondLst>
                                            <p:cond delay="0"/>
                                          </p:stCondLst>
                                        </p:cTn>
                                        <p:tgtEl>
                                          <p:spTgt spid="1945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9460"/>
                                        </p:tgtEl>
                                        <p:attrNameLst>
                                          <p:attrName>style.visibility</p:attrName>
                                        </p:attrNameLst>
                                      </p:cBhvr>
                                      <p:to>
                                        <p:strVal val="visible"/>
                                      </p:to>
                                    </p:set>
                                    <p:animEffect transition="in" filter="dissolve">
                                      <p:cBhvr>
                                        <p:cTn id="23"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autoUpdateAnimBg="0"/>
    </p:bldLst>
  </p:timing>
</p:sld>
</file>

<file path=ppt/theme/theme1.xml><?xml version="1.0" encoding="utf-8"?>
<a:theme xmlns:a="http://schemas.openxmlformats.org/drawingml/2006/main" name="sample">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Glass Layers</Template>
  <TotalTime>261</TotalTime>
  <Pages>0</Pages>
  <Words>5390</Words>
  <Characters>0</Characters>
  <Application>Microsoft Office PowerPoint</Application>
  <DocSecurity>0</DocSecurity>
  <PresentationFormat>全屏显示(4:3)</PresentationFormat>
  <Lines>0</Lines>
  <Paragraphs>634</Paragraphs>
  <Slides>56</Slides>
  <Notes>30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70" baseType="lpstr">
      <vt:lpstr>Arial</vt:lpstr>
      <vt:lpstr>Times New Roman</vt:lpstr>
      <vt:lpstr>楷体_GB2312</vt:lpstr>
      <vt:lpstr>Wingdings</vt:lpstr>
      <vt:lpstr>宋体</vt:lpstr>
      <vt:lpstr>Tahoma</vt:lpstr>
      <vt:lpstr>华文隶书</vt:lpstr>
      <vt:lpstr>楷体</vt:lpstr>
      <vt:lpstr>华文细黑</vt:lpstr>
      <vt:lpstr>Courier New</vt:lpstr>
      <vt:lpstr>sample</vt:lpstr>
      <vt:lpstr>Visio.Drawing.4</vt:lpstr>
      <vt:lpstr>ABC FlowCharter</vt:lpstr>
      <vt:lpstr>ABCFlow</vt:lpstr>
      <vt:lpstr>PowerPoint 演示文稿</vt:lpstr>
      <vt:lpstr>1.1　操作系统的目标和作用</vt:lpstr>
      <vt:lpstr>考研题举例</vt:lpstr>
      <vt:lpstr>1.1　操作系统的目标和作用</vt:lpstr>
      <vt:lpstr>1.1　操作系统的目标和作用</vt:lpstr>
      <vt:lpstr>1.1　操作系统的目标和作用</vt:lpstr>
      <vt:lpstr>1.1　操作系统的目标和作用</vt:lpstr>
      <vt:lpstr>1.1　操作系统的目标和作用</vt:lpstr>
      <vt:lpstr>1.1　操作系统的目标和作用</vt:lpstr>
      <vt:lpstr>1.1　操作系统的目标和作用</vt:lpstr>
      <vt:lpstr>1.2　操作系统的发展过程 </vt:lpstr>
      <vt:lpstr>1.2　操作系统的发展过程 </vt:lpstr>
      <vt:lpstr>1.2　操作系统的发展过程 </vt:lpstr>
      <vt:lpstr>1.2　操作系统的发展过程 </vt:lpstr>
      <vt:lpstr>1.2　操作系统的发展过程 </vt:lpstr>
      <vt:lpstr>1.2　操作系统的发展过程 </vt:lpstr>
      <vt:lpstr>1.2　操作系统的发展过程</vt:lpstr>
      <vt:lpstr>1.2　操作系统的发展过程</vt:lpstr>
      <vt:lpstr>1.2　操作系统的发展过程</vt:lpstr>
      <vt:lpstr>1.2　操作系统的发展过程</vt:lpstr>
      <vt:lpstr>1.2　操作系统的发展过程</vt:lpstr>
      <vt:lpstr>PowerPoint 演示文稿</vt:lpstr>
      <vt:lpstr>PowerPoint 演示文稿</vt:lpstr>
      <vt:lpstr>PowerPoint 演示文稿</vt:lpstr>
      <vt:lpstr>思考题</vt:lpstr>
      <vt:lpstr>1.2　操作系统的发展过程</vt:lpstr>
      <vt:lpstr>1.2　操作系统的发展过程</vt:lpstr>
      <vt:lpstr>考研题举例</vt:lpstr>
      <vt:lpstr>考研题举例</vt:lpstr>
      <vt:lpstr>思考题</vt:lpstr>
      <vt:lpstr>1.2　操作系统的发展过程</vt:lpstr>
      <vt:lpstr>1.2　操作系统的发展过程</vt:lpstr>
      <vt:lpstr>1.2　操作系统的发展过程</vt:lpstr>
      <vt:lpstr>1.2　操作系统的发展过程</vt:lpstr>
      <vt:lpstr>考研题举例</vt:lpstr>
      <vt:lpstr>1.2　操作系统的发展过程</vt:lpstr>
      <vt:lpstr>考研题举例</vt:lpstr>
      <vt:lpstr>考研题举例</vt:lpstr>
      <vt:lpstr>1.3　操作系统的基本特性</vt:lpstr>
      <vt:lpstr>1.3　操作系统的基本特性</vt:lpstr>
      <vt:lpstr>1.3　操作系统的基本特性</vt:lpstr>
      <vt:lpstr>1.3　操作系统的基本特性</vt:lpstr>
      <vt:lpstr>1.3　操作系统的基本特性</vt:lpstr>
      <vt:lpstr>考研题举例</vt:lpstr>
      <vt:lpstr>1.4　操作系统的主要功能</vt:lpstr>
      <vt:lpstr>1.4　操作系统的主要功能</vt:lpstr>
      <vt:lpstr>1.4　操作系统的主要功能</vt:lpstr>
      <vt:lpstr>1.4　操作系统的主要功能</vt:lpstr>
      <vt:lpstr>1.4　操作系统的主要功能</vt:lpstr>
      <vt:lpstr>1.4　操作系统的主要功能</vt:lpstr>
      <vt:lpstr>考研题举例</vt:lpstr>
      <vt:lpstr>考研题举例</vt:lpstr>
      <vt:lpstr>考研题举例</vt:lpstr>
      <vt:lpstr>1.5 微内核的OS结构</vt:lpstr>
      <vt:lpstr>1.5 微内核的OS结构</vt:lpstr>
      <vt:lpstr>1.5  微内核的OS结构</vt:lpstr>
    </vt:vector>
  </TitlesOfParts>
  <Manager/>
  <Company>Guilddesign</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
  <dc:creator>Sung Ha, Park</dc:creator>
  <cp:keywords/>
  <dc:description/>
  <cp:lastModifiedBy>Rao Jun</cp:lastModifiedBy>
  <cp:revision>272</cp:revision>
  <cp:lastPrinted>1899-12-30T00:00:00Z</cp:lastPrinted>
  <dcterms:created xsi:type="dcterms:W3CDTF">2004-08-26T06:30:40Z</dcterms:created>
  <dcterms:modified xsi:type="dcterms:W3CDTF">2018-09-12T03:26:02Z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