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540" r:id="rId2"/>
    <p:sldId id="644" r:id="rId3"/>
    <p:sldId id="260" r:id="rId4"/>
    <p:sldId id="493" r:id="rId5"/>
    <p:sldId id="541" r:id="rId6"/>
    <p:sldId id="494" r:id="rId7"/>
    <p:sldId id="607" r:id="rId8"/>
    <p:sldId id="608" r:id="rId9"/>
    <p:sldId id="609" r:id="rId10"/>
    <p:sldId id="610" r:id="rId11"/>
    <p:sldId id="611" r:id="rId12"/>
    <p:sldId id="612" r:id="rId13"/>
    <p:sldId id="654" r:id="rId14"/>
    <p:sldId id="655" r:id="rId15"/>
    <p:sldId id="614" r:id="rId16"/>
    <p:sldId id="664" r:id="rId17"/>
    <p:sldId id="615" r:id="rId18"/>
    <p:sldId id="618" r:id="rId19"/>
    <p:sldId id="623" r:id="rId20"/>
    <p:sldId id="299" r:id="rId21"/>
    <p:sldId id="625" r:id="rId22"/>
    <p:sldId id="544" r:id="rId23"/>
    <p:sldId id="656" r:id="rId24"/>
    <p:sldId id="657" r:id="rId25"/>
    <p:sldId id="658" r:id="rId26"/>
    <p:sldId id="645" r:id="rId27"/>
    <p:sldId id="626" r:id="rId28"/>
    <p:sldId id="661" r:id="rId29"/>
    <p:sldId id="663" r:id="rId30"/>
    <p:sldId id="627" r:id="rId31"/>
    <p:sldId id="646" r:id="rId32"/>
    <p:sldId id="648" r:id="rId33"/>
    <p:sldId id="628" r:id="rId34"/>
    <p:sldId id="629" r:id="rId35"/>
    <p:sldId id="631" r:id="rId36"/>
    <p:sldId id="630" r:id="rId37"/>
    <p:sldId id="652" r:id="rId38"/>
    <p:sldId id="649" r:id="rId39"/>
    <p:sldId id="266" r:id="rId40"/>
    <p:sldId id="636" r:id="rId41"/>
    <p:sldId id="637" r:id="rId42"/>
    <p:sldId id="638" r:id="rId43"/>
    <p:sldId id="639" r:id="rId44"/>
    <p:sldId id="503" r:id="rId45"/>
    <p:sldId id="640" r:id="rId46"/>
    <p:sldId id="505" r:id="rId47"/>
    <p:sldId id="506" r:id="rId48"/>
    <p:sldId id="507" r:id="rId49"/>
    <p:sldId id="508" r:id="rId50"/>
    <p:sldId id="641" r:id="rId51"/>
    <p:sldId id="642" r:id="rId52"/>
    <p:sldId id="547" r:id="rId53"/>
    <p:sldId id="650" r:id="rId54"/>
    <p:sldId id="511" r:id="rId55"/>
    <p:sldId id="515" r:id="rId56"/>
    <p:sldId id="643" r:id="rId57"/>
    <p:sldId id="548" r:id="rId58"/>
    <p:sldId id="516" r:id="rId59"/>
    <p:sldId id="549" r:id="rId60"/>
    <p:sldId id="517" r:id="rId61"/>
    <p:sldId id="660" r:id="rId62"/>
    <p:sldId id="518" r:id="rId63"/>
    <p:sldId id="653" r:id="rId64"/>
  </p:sldIdLst>
  <p:sldSz cx="9144000" cy="6858000" type="screen4x3"/>
  <p:notesSz cx="6858000" cy="9144000"/>
  <p:defaultTextStyle>
    <a:defPPr>
      <a:defRPr lang="zh-CN"/>
    </a:defPPr>
    <a:lvl1pPr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1pPr>
    <a:lvl2pPr marL="4572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2pPr>
    <a:lvl3pPr marL="9144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3pPr>
    <a:lvl4pPr marL="13716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4pPr>
    <a:lvl5pPr marL="1828800" algn="ctr" rtl="0" fontAlgn="base">
      <a:spcBef>
        <a:spcPct val="0"/>
      </a:spcBef>
      <a:spcAft>
        <a:spcPct val="0"/>
      </a:spcAft>
      <a:defRPr sz="2800" b="1" kern="1200">
        <a:solidFill>
          <a:srgbClr val="CC3300"/>
        </a:solidFill>
        <a:latin typeface="楷体_GB2312" pitchFamily="49" charset="-122"/>
        <a:ea typeface="楷体_GB2312" pitchFamily="49" charset="-122"/>
        <a:cs typeface="+mn-cs"/>
      </a:defRPr>
    </a:lvl5pPr>
    <a:lvl6pPr marL="2286000" algn="l" defTabSz="914400" rtl="0" eaLnBrk="1" latinLnBrk="0" hangingPunct="1">
      <a:defRPr sz="2800" b="1" kern="1200">
        <a:solidFill>
          <a:srgbClr val="CC3300"/>
        </a:solidFill>
        <a:latin typeface="楷体_GB2312" pitchFamily="49" charset="-122"/>
        <a:ea typeface="楷体_GB2312" pitchFamily="49" charset="-122"/>
        <a:cs typeface="+mn-cs"/>
      </a:defRPr>
    </a:lvl6pPr>
    <a:lvl7pPr marL="2743200" algn="l" defTabSz="914400" rtl="0" eaLnBrk="1" latinLnBrk="0" hangingPunct="1">
      <a:defRPr sz="2800" b="1" kern="1200">
        <a:solidFill>
          <a:srgbClr val="CC3300"/>
        </a:solidFill>
        <a:latin typeface="楷体_GB2312" pitchFamily="49" charset="-122"/>
        <a:ea typeface="楷体_GB2312" pitchFamily="49" charset="-122"/>
        <a:cs typeface="+mn-cs"/>
      </a:defRPr>
    </a:lvl7pPr>
    <a:lvl8pPr marL="3200400" algn="l" defTabSz="914400" rtl="0" eaLnBrk="1" latinLnBrk="0" hangingPunct="1">
      <a:defRPr sz="2800" b="1" kern="1200">
        <a:solidFill>
          <a:srgbClr val="CC3300"/>
        </a:solidFill>
        <a:latin typeface="楷体_GB2312" pitchFamily="49" charset="-122"/>
        <a:ea typeface="楷体_GB2312" pitchFamily="49" charset="-122"/>
        <a:cs typeface="+mn-cs"/>
      </a:defRPr>
    </a:lvl8pPr>
    <a:lvl9pPr marL="3657600" algn="l" defTabSz="914400" rtl="0" eaLnBrk="1" latinLnBrk="0" hangingPunct="1">
      <a:defRPr sz="2800" b="1" kern="1200">
        <a:solidFill>
          <a:srgbClr val="CC3300"/>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E3908"/>
    <a:srgbClr val="70B794"/>
    <a:srgbClr val="FF99FF"/>
    <a:srgbClr val="FFFFFF"/>
    <a:srgbClr val="FFCCFF"/>
    <a:srgbClr val="FFFF99"/>
    <a:srgbClr val="FFFFCC"/>
    <a:srgbClr val="99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86438" autoAdjust="0"/>
  </p:normalViewPr>
  <p:slideViewPr>
    <p:cSldViewPr>
      <p:cViewPr varScale="1">
        <p:scale>
          <a:sx n="64" d="100"/>
          <a:sy n="64" d="100"/>
        </p:scale>
        <p:origin x="414" y="66"/>
      </p:cViewPr>
      <p:guideLst>
        <p:guide orient="horz" pos="2160"/>
        <p:guide pos="2880"/>
      </p:guideLst>
    </p:cSldViewPr>
  </p:slideViewPr>
  <p:outlineViewPr>
    <p:cViewPr>
      <p:scale>
        <a:sx n="33" d="100"/>
        <a:sy n="33" d="100"/>
      </p:scale>
      <p:origin x="0" y="34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100" d="100"/>
        <a:sy n="100" d="100"/>
      </p:scale>
      <p:origin x="0" y="12906"/>
    </p:cViewPr>
  </p:sorterViewPr>
  <p:notesViewPr>
    <p:cSldViewPr>
      <p:cViewPr varScale="1">
        <p:scale>
          <a:sx n="54" d="100"/>
          <a:sy n="54" d="100"/>
        </p:scale>
        <p:origin x="-12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28.xml"/><Relationship Id="rId13" Type="http://schemas.openxmlformats.org/officeDocument/2006/relationships/slide" Target="slides/slide44.xml"/><Relationship Id="rId18" Type="http://schemas.openxmlformats.org/officeDocument/2006/relationships/slide" Target="slides/slide54.xml"/><Relationship Id="rId3" Type="http://schemas.openxmlformats.org/officeDocument/2006/relationships/slide" Target="slides/slide5.xml"/><Relationship Id="rId21" Type="http://schemas.openxmlformats.org/officeDocument/2006/relationships/slide" Target="slides/slide58.xml"/><Relationship Id="rId7" Type="http://schemas.openxmlformats.org/officeDocument/2006/relationships/slide" Target="slides/slide26.xml"/><Relationship Id="rId12" Type="http://schemas.openxmlformats.org/officeDocument/2006/relationships/slide" Target="slides/slide39.xml"/><Relationship Id="rId17" Type="http://schemas.openxmlformats.org/officeDocument/2006/relationships/slide" Target="slides/slide53.xml"/><Relationship Id="rId2" Type="http://schemas.openxmlformats.org/officeDocument/2006/relationships/slide" Target="slides/slide3.xml"/><Relationship Id="rId16" Type="http://schemas.openxmlformats.org/officeDocument/2006/relationships/slide" Target="slides/slide52.xml"/><Relationship Id="rId20" Type="http://schemas.openxmlformats.org/officeDocument/2006/relationships/slide" Target="slides/slide57.xml"/><Relationship Id="rId1" Type="http://schemas.openxmlformats.org/officeDocument/2006/relationships/slide" Target="slides/slide1.xml"/><Relationship Id="rId6" Type="http://schemas.openxmlformats.org/officeDocument/2006/relationships/slide" Target="slides/slide24.xml"/><Relationship Id="rId11" Type="http://schemas.openxmlformats.org/officeDocument/2006/relationships/slide" Target="slides/slide38.xml"/><Relationship Id="rId5" Type="http://schemas.openxmlformats.org/officeDocument/2006/relationships/slide" Target="slides/slide20.xml"/><Relationship Id="rId15" Type="http://schemas.openxmlformats.org/officeDocument/2006/relationships/slide" Target="slides/slide49.xml"/><Relationship Id="rId23" Type="http://schemas.openxmlformats.org/officeDocument/2006/relationships/slide" Target="slides/slide63.xml"/><Relationship Id="rId10" Type="http://schemas.openxmlformats.org/officeDocument/2006/relationships/slide" Target="slides/slide37.xml"/><Relationship Id="rId19" Type="http://schemas.openxmlformats.org/officeDocument/2006/relationships/slide" Target="slides/slide55.xml"/><Relationship Id="rId4" Type="http://schemas.openxmlformats.org/officeDocument/2006/relationships/slide" Target="slides/slide6.xml"/><Relationship Id="rId9" Type="http://schemas.openxmlformats.org/officeDocument/2006/relationships/slide" Target="slides/slide29.xml"/><Relationship Id="rId14" Type="http://schemas.openxmlformats.org/officeDocument/2006/relationships/slide" Target="slides/slide46.xml"/><Relationship Id="rId2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ahoma" panose="020B0604030504040204" pitchFamily="34" charset="0"/>
                <a:ea typeface="宋体" panose="02010600030101010101" pitchFamily="2" charset="-122"/>
              </a:defRPr>
            </a:lvl1pPr>
          </a:lstStyle>
          <a:p>
            <a:fld id="{8D69D652-7EA5-4861-9327-973C4FC0EC54}" type="slidenum">
              <a:rPr lang="en-US" altLang="zh-CN"/>
              <a:pPr/>
              <a:t>‹#›</a:t>
            </a:fld>
            <a:endParaRPr lang="en-US" altLang="zh-CN"/>
          </a:p>
        </p:txBody>
      </p:sp>
    </p:spTree>
    <p:extLst>
      <p:ext uri="{BB962C8B-B14F-4D97-AF65-F5344CB8AC3E}">
        <p14:creationId xmlns:p14="http://schemas.microsoft.com/office/powerpoint/2010/main" val="541232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1064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665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65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smtClean="0">
                <a:solidFill>
                  <a:schemeClr val="tx1"/>
                </a:solidFill>
                <a:latin typeface="Tahoma" pitchFamily="34" charset="0"/>
                <a:ea typeface="宋体" pitchFamily="2" charset="-122"/>
              </a:defRPr>
            </a:lvl1pPr>
          </a:lstStyle>
          <a:p>
            <a:pPr>
              <a:defRPr/>
            </a:pPr>
            <a:endParaRPr lang="en-US" altLang="zh-CN"/>
          </a:p>
        </p:txBody>
      </p:sp>
      <p:sp>
        <p:nvSpPr>
          <p:cNvPr id="1065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ahoma" panose="020B0604030504040204" pitchFamily="34" charset="0"/>
                <a:ea typeface="宋体" panose="02010600030101010101" pitchFamily="2" charset="-122"/>
              </a:defRPr>
            </a:lvl1pPr>
          </a:lstStyle>
          <a:p>
            <a:fld id="{0840223C-5D19-438D-B25A-62AC0880A946}" type="slidenum">
              <a:rPr lang="en-US" altLang="zh-CN"/>
              <a:pPr/>
              <a:t>‹#›</a:t>
            </a:fld>
            <a:endParaRPr lang="en-US" altLang="zh-CN"/>
          </a:p>
        </p:txBody>
      </p:sp>
    </p:spTree>
    <p:extLst>
      <p:ext uri="{BB962C8B-B14F-4D97-AF65-F5344CB8AC3E}">
        <p14:creationId xmlns:p14="http://schemas.microsoft.com/office/powerpoint/2010/main" val="937559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8991A097-0382-4552-8904-F9C847E9E86C}" type="slidenum">
              <a:rPr lang="en-US" altLang="zh-CN" sz="1200" b="0">
                <a:solidFill>
                  <a:schemeClr val="tx1"/>
                </a:solidFill>
                <a:latin typeface="Tahoma" panose="020B0604030504040204" pitchFamily="34" charset="0"/>
                <a:ea typeface="宋体" panose="02010600030101010101" pitchFamily="2" charset="-122"/>
              </a:rPr>
              <a:pPr eaLnBrk="1" hangingPunct="1"/>
              <a:t>1</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60000"/>
              </a:lnSpc>
            </a:pPr>
            <a:r>
              <a:rPr lang="zh-CN" altLang="en-US" sz="1400" b="1" smtClean="0">
                <a:solidFill>
                  <a:srgbClr val="CC3300"/>
                </a:solidFill>
                <a:latin typeface="楷体_GB2312" pitchFamily="49" charset="-122"/>
                <a:ea typeface="楷体_GB2312" pitchFamily="49" charset="-122"/>
              </a:rPr>
              <a:t>把</a:t>
            </a:r>
            <a:r>
              <a:rPr lang="en-US" altLang="zh-CN" sz="1400" b="1" smtClean="0">
                <a:solidFill>
                  <a:srgbClr val="CC3300"/>
                </a:solidFill>
                <a:latin typeface="楷体_GB2312" pitchFamily="49" charset="-122"/>
                <a:ea typeface="楷体_GB2312" pitchFamily="49" charset="-122"/>
              </a:rPr>
              <a:t>OS</a:t>
            </a:r>
            <a:r>
              <a:rPr lang="zh-CN" altLang="en-US" sz="1400" b="1" smtClean="0">
                <a:solidFill>
                  <a:srgbClr val="CC3300"/>
                </a:solidFill>
                <a:latin typeface="楷体_GB2312" pitchFamily="49" charset="-122"/>
                <a:ea typeface="楷体_GB2312" pitchFamily="49" charset="-122"/>
              </a:rPr>
              <a:t>看作由若干个可独立运行的程序</a:t>
            </a:r>
            <a:r>
              <a:rPr lang="en-US" altLang="zh-CN" sz="1400" b="1" smtClean="0">
                <a:solidFill>
                  <a:srgbClr val="CC3300"/>
                </a:solidFill>
                <a:latin typeface="楷体_GB2312" pitchFamily="49" charset="-122"/>
                <a:ea typeface="楷体_GB2312" pitchFamily="49" charset="-122"/>
              </a:rPr>
              <a:t>(</a:t>
            </a:r>
            <a:r>
              <a:rPr lang="zh-CN" altLang="en-US" sz="1400" b="1" smtClean="0">
                <a:latin typeface="楷体_GB2312" pitchFamily="49" charset="-122"/>
                <a:ea typeface="楷体_GB2312" pitchFamily="49" charset="-122"/>
              </a:rPr>
              <a:t>进程</a:t>
            </a:r>
            <a:r>
              <a:rPr lang="en-US" altLang="zh-CN" sz="1400" b="1" smtClean="0">
                <a:latin typeface="楷体_GB2312" pitchFamily="49" charset="-122"/>
                <a:ea typeface="楷体_GB2312" pitchFamily="49" charset="-122"/>
              </a:rPr>
              <a:t>)</a:t>
            </a:r>
            <a:r>
              <a:rPr lang="zh-CN" altLang="en-US" sz="1400" b="1" smtClean="0">
                <a:solidFill>
                  <a:srgbClr val="CC3300"/>
                </a:solidFill>
                <a:latin typeface="楷体_GB2312" pitchFamily="49" charset="-122"/>
                <a:ea typeface="楷体_GB2312" pitchFamily="49" charset="-122"/>
              </a:rPr>
              <a:t>和一个可对这些程序进行协调控制的核心（</a:t>
            </a:r>
            <a:r>
              <a:rPr lang="zh-CN" altLang="en-US" sz="1400" b="1" smtClean="0">
                <a:latin typeface="楷体_GB2312" pitchFamily="49" charset="-122"/>
                <a:ea typeface="楷体_GB2312" pitchFamily="49" charset="-122"/>
              </a:rPr>
              <a:t>内核</a:t>
            </a:r>
            <a:r>
              <a:rPr lang="zh-CN" altLang="en-US" sz="1400" b="1" smtClean="0">
                <a:solidFill>
                  <a:srgbClr val="CC3300"/>
                </a:solidFill>
                <a:latin typeface="楷体_GB2312" pitchFamily="49" charset="-122"/>
                <a:ea typeface="楷体_GB2312" pitchFamily="49" charset="-122"/>
              </a:rPr>
              <a:t>）组成。</a:t>
            </a:r>
            <a:r>
              <a:rPr lang="zh-CN" altLang="en-US" sz="1400" b="1" smtClean="0">
                <a:solidFill>
                  <a:srgbClr val="0000FF"/>
                </a:solidFill>
                <a:latin typeface="楷体_GB2312" pitchFamily="49" charset="-122"/>
                <a:ea typeface="楷体_GB2312" pitchFamily="49" charset="-122"/>
              </a:rPr>
              <a:t>进程</a:t>
            </a:r>
            <a:r>
              <a:rPr lang="zh-CN" altLang="en-US" sz="1400" b="1" smtClean="0">
                <a:latin typeface="楷体_GB2312" pitchFamily="49" charset="-122"/>
                <a:ea typeface="楷体_GB2312" pitchFamily="49" charset="-122"/>
              </a:rPr>
              <a:t>是资源分配和独立运行的基本单位，每一进程都完成某一特定任务；而</a:t>
            </a:r>
            <a:r>
              <a:rPr lang="zh-CN" altLang="en-US" sz="1400" b="1" smtClean="0">
                <a:solidFill>
                  <a:srgbClr val="0000FF"/>
                </a:solidFill>
                <a:latin typeface="楷体_GB2312" pitchFamily="49" charset="-122"/>
                <a:ea typeface="楷体_GB2312" pitchFamily="49" charset="-122"/>
              </a:rPr>
              <a:t>内核</a:t>
            </a:r>
            <a:r>
              <a:rPr lang="zh-CN" altLang="en-US" sz="1400" b="1" smtClean="0">
                <a:latin typeface="楷体_GB2312" pitchFamily="49" charset="-122"/>
                <a:ea typeface="楷体_GB2312" pitchFamily="49" charset="-122"/>
              </a:rPr>
              <a:t>则必须要控制和协调这些进程的运行</a:t>
            </a:r>
            <a:r>
              <a:rPr lang="en-US" altLang="zh-CN" sz="1400" b="1" smtClean="0">
                <a:latin typeface="楷体_GB2312" pitchFamily="49" charset="-122"/>
                <a:ea typeface="楷体_GB2312" pitchFamily="49" charset="-122"/>
              </a:rPr>
              <a:t>(</a:t>
            </a:r>
            <a:r>
              <a:rPr lang="zh-CN" altLang="en-US" sz="1400" b="1" smtClean="0">
                <a:latin typeface="楷体_GB2312" pitchFamily="49" charset="-122"/>
                <a:ea typeface="楷体_GB2312" pitchFamily="49" charset="-122"/>
              </a:rPr>
              <a:t>并发</a:t>
            </a:r>
            <a:r>
              <a:rPr lang="en-US" altLang="zh-CN" sz="1400" b="1" smtClean="0">
                <a:latin typeface="楷体_GB2312" pitchFamily="49" charset="-122"/>
                <a:ea typeface="楷体_GB2312" pitchFamily="49" charset="-122"/>
              </a:rPr>
              <a:t>)</a:t>
            </a:r>
            <a:r>
              <a:rPr lang="zh-CN" altLang="en-US" sz="1400" b="1" smtClean="0">
                <a:latin typeface="楷体_GB2312" pitchFamily="49" charset="-122"/>
                <a:ea typeface="楷体_GB2312" pitchFamily="49" charset="-122"/>
              </a:rPr>
              <a:t>，解决进程之间的通信，并解决由此带来的共享资源的竞争问题。</a:t>
            </a:r>
          </a:p>
          <a:p>
            <a:pPr eaLnBrk="1" hangingPunct="1"/>
            <a:endParaRPr lang="en-US" altLang="zh-CN" smtClean="0"/>
          </a:p>
        </p:txBody>
      </p:sp>
    </p:spTree>
    <p:extLst>
      <p:ext uri="{BB962C8B-B14F-4D97-AF65-F5344CB8AC3E}">
        <p14:creationId xmlns:p14="http://schemas.microsoft.com/office/powerpoint/2010/main" val="301967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9C77659A-4539-44F1-A42E-EEC662BB9005}" type="slidenum">
              <a:rPr lang="en-US" altLang="zh-CN" sz="1200" b="0">
                <a:solidFill>
                  <a:schemeClr val="tx1"/>
                </a:solidFill>
                <a:latin typeface="Tahoma" panose="020B0604030504040204" pitchFamily="34" charset="0"/>
                <a:ea typeface="宋体" panose="02010600030101010101" pitchFamily="2" charset="-122"/>
              </a:rPr>
              <a:pPr eaLnBrk="1" hangingPunct="1"/>
              <a:t>16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rgbClr val="FF0000"/>
                </a:solidFill>
              </a:rPr>
              <a:t>制约性：</a:t>
            </a:r>
            <a:r>
              <a:rPr lang="zh-CN" altLang="en-US" smtClean="0"/>
              <a:t>程序在并发执行时需要共享资源或为完成同一任务而相互合作，导致并发程序之间存在一种相互制约的关系</a:t>
            </a:r>
          </a:p>
          <a:p>
            <a:pPr lvl="1" eaLnBrk="1" hangingPunct="1"/>
            <a:r>
              <a:rPr lang="zh-CN" altLang="en-US" smtClean="0">
                <a:solidFill>
                  <a:srgbClr val="FF0000"/>
                </a:solidFill>
              </a:rPr>
              <a:t>非封闭性：</a:t>
            </a:r>
            <a:r>
              <a:rPr lang="zh-CN" altLang="en-US" smtClean="0"/>
              <a:t>程序执行的结果不仅依赖于程序的初始条件，还依赖于程序执行时的相对速度</a:t>
            </a:r>
          </a:p>
          <a:p>
            <a:pPr lvl="1" eaLnBrk="1" hangingPunct="1"/>
            <a:r>
              <a:rPr lang="zh-CN" altLang="en-US" smtClean="0">
                <a:solidFill>
                  <a:srgbClr val="FF0000"/>
                </a:solidFill>
              </a:rPr>
              <a:t>间断性</a:t>
            </a:r>
            <a:r>
              <a:rPr lang="en-US" altLang="zh-CN" smtClean="0">
                <a:solidFill>
                  <a:srgbClr val="FF0000"/>
                </a:solidFill>
              </a:rPr>
              <a:t>/</a:t>
            </a:r>
            <a:r>
              <a:rPr lang="zh-CN" altLang="en-US" smtClean="0">
                <a:solidFill>
                  <a:srgbClr val="FF0000"/>
                </a:solidFill>
              </a:rPr>
              <a:t>异步性：</a:t>
            </a:r>
            <a:r>
              <a:rPr lang="zh-CN" altLang="en-US" smtClean="0"/>
              <a:t>一个程序不是一次性运行完成的，有可能被其它进程中断，走走停停</a:t>
            </a:r>
            <a:endParaRPr lang="zh-CN" altLang="en-US" smtClean="0">
              <a:solidFill>
                <a:srgbClr val="FF0000"/>
              </a:solidFill>
            </a:endParaRPr>
          </a:p>
          <a:p>
            <a:pPr lvl="1" eaLnBrk="1" hangingPunct="1"/>
            <a:r>
              <a:rPr lang="zh-CN" altLang="en-US" smtClean="0">
                <a:solidFill>
                  <a:srgbClr val="FF0000"/>
                </a:solidFill>
              </a:rPr>
              <a:t>不可再现性：</a:t>
            </a:r>
            <a:r>
              <a:rPr lang="zh-CN" altLang="en-US" smtClean="0"/>
              <a:t>外界环境在程序的两次执行期间发生变化，失去原有的可重复特征</a:t>
            </a:r>
          </a:p>
          <a:p>
            <a:pPr lvl="2" eaLnBrk="1" hangingPunct="1"/>
            <a:r>
              <a:rPr lang="zh-CN" altLang="en-US" smtClean="0"/>
              <a:t>推进顺序不可再现</a:t>
            </a:r>
            <a:r>
              <a:rPr lang="en-US" altLang="zh-CN" smtClean="0"/>
              <a:t>-</a:t>
            </a:r>
            <a:r>
              <a:rPr lang="zh-CN" altLang="en-US" smtClean="0"/>
              <a:t>支持</a:t>
            </a:r>
          </a:p>
          <a:p>
            <a:pPr lvl="2" eaLnBrk="1" hangingPunct="1"/>
            <a:r>
              <a:rPr lang="zh-CN" altLang="en-US" smtClean="0"/>
              <a:t>运行结果不可再现</a:t>
            </a:r>
            <a:r>
              <a:rPr lang="en-US" altLang="zh-CN" smtClean="0"/>
              <a:t>-</a:t>
            </a:r>
            <a:r>
              <a:rPr lang="zh-CN" altLang="en-US" smtClean="0"/>
              <a:t>应避免</a:t>
            </a:r>
          </a:p>
          <a:p>
            <a:pPr eaLnBrk="1" hangingPunct="1"/>
            <a:endParaRPr lang="en-US" altLang="zh-CN" smtClean="0"/>
          </a:p>
        </p:txBody>
      </p:sp>
    </p:spTree>
    <p:extLst>
      <p:ext uri="{BB962C8B-B14F-4D97-AF65-F5344CB8AC3E}">
        <p14:creationId xmlns:p14="http://schemas.microsoft.com/office/powerpoint/2010/main" val="1691464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E432F0A1-8D2E-4B1C-8C2C-26BD555FAAC4}" type="slidenum">
              <a:rPr lang="en-US" altLang="zh-CN" sz="1200" b="0">
                <a:solidFill>
                  <a:schemeClr val="tx1"/>
                </a:solidFill>
                <a:latin typeface="Tahoma" panose="020B0604030504040204" pitchFamily="34" charset="0"/>
                <a:ea typeface="宋体" panose="02010600030101010101" pitchFamily="2" charset="-122"/>
              </a:rPr>
              <a:pPr eaLnBrk="1" hangingPunct="1"/>
              <a:t>17</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0"/>
              </a:spcBef>
            </a:pPr>
            <a:r>
              <a:rPr kumimoji="0" lang="zh-CN" altLang="en-US" sz="1000" b="1" smtClean="0"/>
              <a:t>例</a:t>
            </a:r>
            <a:r>
              <a:rPr kumimoji="0" lang="en-US" altLang="zh-CN" sz="1000" b="1" smtClean="0"/>
              <a:t>2</a:t>
            </a:r>
            <a:r>
              <a:rPr kumimoji="0" lang="zh-CN" altLang="en-US" sz="1000" b="1" smtClean="0"/>
              <a:t>：假定一个航班售票系统运行在一个多终端分时系统上共享主机系统数据（库）资源，并在一个城市有两个终端售票机</a:t>
            </a:r>
            <a:r>
              <a:rPr kumimoji="0" lang="en-US" altLang="zh-CN" sz="1000" b="1" smtClean="0"/>
              <a:t>B1</a:t>
            </a:r>
            <a:r>
              <a:rPr kumimoji="0" lang="zh-CN" altLang="en-US" sz="1000" b="1" smtClean="0"/>
              <a:t>，</a:t>
            </a:r>
            <a:r>
              <a:rPr kumimoji="0" lang="en-US" altLang="zh-CN" sz="1000" b="1" smtClean="0"/>
              <a:t>B2</a:t>
            </a:r>
            <a:r>
              <a:rPr kumimoji="0" lang="zh-CN" altLang="en-US" sz="1000" b="1" smtClean="0"/>
              <a:t>，任意航班的座位按顺序预定，简单座位形式如图所示；其中黑色部分表示已售，空白部分为未售。设定有</a:t>
            </a:r>
            <a:r>
              <a:rPr kumimoji="0" lang="en-US" altLang="zh-CN" sz="1000" b="1" smtClean="0"/>
              <a:t>n</a:t>
            </a:r>
            <a:r>
              <a:rPr kumimoji="0" lang="zh-CN" altLang="en-US" sz="1000" b="1" smtClean="0"/>
              <a:t>排，每排</a:t>
            </a:r>
            <a:r>
              <a:rPr kumimoji="0" lang="en-US" altLang="zh-CN" sz="1000" b="1" smtClean="0"/>
              <a:t>m</a:t>
            </a:r>
            <a:r>
              <a:rPr kumimoji="0" lang="zh-CN" altLang="en-US" sz="1000" b="1" smtClean="0"/>
              <a:t>个座位（</a:t>
            </a:r>
            <a:r>
              <a:rPr kumimoji="0" lang="en-US" altLang="zh-CN" sz="1000" b="1" smtClean="0"/>
              <a:t>n</a:t>
            </a:r>
            <a:r>
              <a:rPr kumimoji="0" lang="zh-CN" altLang="en-US" sz="1000" b="1" smtClean="0"/>
              <a:t>，</a:t>
            </a:r>
            <a:r>
              <a:rPr kumimoji="0" lang="en-US" altLang="zh-CN" sz="1000" b="1" smtClean="0"/>
              <a:t>m≥1</a:t>
            </a:r>
            <a:r>
              <a:rPr kumimoji="0" lang="zh-CN" altLang="en-US" sz="1000" b="1" smtClean="0"/>
              <a:t>），又假定座位按顺序预定。两个终端售票机</a:t>
            </a:r>
            <a:r>
              <a:rPr kumimoji="0" lang="en-US" altLang="zh-CN" sz="1000" b="1" smtClean="0"/>
              <a:t>B1</a:t>
            </a:r>
            <a:r>
              <a:rPr kumimoji="0" lang="zh-CN" altLang="en-US" sz="1000" b="1" smtClean="0"/>
              <a:t>、</a:t>
            </a:r>
            <a:r>
              <a:rPr kumimoji="0" lang="en-US" altLang="zh-CN" sz="1000" b="1" smtClean="0"/>
              <a:t>B2</a:t>
            </a:r>
            <a:r>
              <a:rPr kumimoji="0" lang="zh-CN" altLang="en-US" sz="1000" b="1" smtClean="0"/>
              <a:t>有下面虚线框的公共数据（库）与相同的预定程序； </a:t>
            </a:r>
          </a:p>
          <a:p>
            <a:pPr eaLnBrk="1" hangingPunct="1">
              <a:lnSpc>
                <a:spcPct val="90000"/>
              </a:lnSpc>
            </a:pPr>
            <a:r>
              <a:rPr kumimoji="0" lang="en-US" altLang="zh-CN" sz="1000" b="1" smtClean="0"/>
              <a:t>var</a:t>
            </a:r>
          </a:p>
          <a:p>
            <a:pPr eaLnBrk="1" hangingPunct="1">
              <a:lnSpc>
                <a:spcPct val="90000"/>
              </a:lnSpc>
            </a:pPr>
            <a:r>
              <a:rPr kumimoji="0" lang="en-US" altLang="zh-CN" sz="1000" b="1" smtClean="0"/>
              <a:t>row</a:t>
            </a:r>
            <a:r>
              <a:rPr kumimoji="0" lang="zh-CN" altLang="en-US" sz="1000" b="1" smtClean="0"/>
              <a:t>，</a:t>
            </a:r>
            <a:r>
              <a:rPr kumimoji="0" lang="en-US" altLang="zh-CN" sz="1000" b="1" smtClean="0"/>
              <a:t>col : integer;</a:t>
            </a:r>
          </a:p>
          <a:p>
            <a:pPr eaLnBrk="1" hangingPunct="1">
              <a:lnSpc>
                <a:spcPct val="90000"/>
              </a:lnSpc>
            </a:pPr>
            <a:r>
              <a:rPr kumimoji="0" lang="en-US" altLang="zh-CN" sz="1000" b="1" smtClean="0"/>
              <a:t>ticket[n][m] : integer;</a:t>
            </a:r>
          </a:p>
          <a:p>
            <a:pPr eaLnBrk="1" hangingPunct="1">
              <a:lnSpc>
                <a:spcPct val="90000"/>
              </a:lnSpc>
            </a:pPr>
            <a:r>
              <a:rPr kumimoji="0" lang="en-US" altLang="zh-CN" sz="1000" b="1" smtClean="0"/>
              <a:t>         ┅</a:t>
            </a:r>
          </a:p>
          <a:p>
            <a:pPr eaLnBrk="1" hangingPunct="1">
              <a:lnSpc>
                <a:spcPct val="90000"/>
              </a:lnSpc>
            </a:pPr>
            <a:r>
              <a:rPr kumimoji="0" lang="en-US" altLang="zh-CN" sz="1000" b="1" smtClean="0"/>
              <a:t>    procedure booking</a:t>
            </a:r>
          </a:p>
          <a:p>
            <a:pPr eaLnBrk="1" hangingPunct="1">
              <a:lnSpc>
                <a:spcPct val="90000"/>
              </a:lnSpc>
            </a:pPr>
            <a:r>
              <a:rPr kumimoji="0" lang="en-US" altLang="zh-CN" sz="1000" b="1" smtClean="0"/>
              <a:t>  1</a:t>
            </a:r>
            <a:r>
              <a:rPr kumimoji="0" lang="zh-CN" altLang="en-US" sz="1000" b="1" smtClean="0"/>
              <a:t>：</a:t>
            </a:r>
            <a:r>
              <a:rPr kumimoji="0" lang="en-US" altLang="zh-CN" sz="1000" b="1" smtClean="0"/>
              <a:t>begin</a:t>
            </a:r>
          </a:p>
          <a:p>
            <a:pPr eaLnBrk="1" hangingPunct="1">
              <a:lnSpc>
                <a:spcPct val="90000"/>
              </a:lnSpc>
            </a:pPr>
            <a:r>
              <a:rPr kumimoji="0" lang="en-US" altLang="zh-CN" sz="1000" b="1" smtClean="0"/>
              <a:t>  2</a:t>
            </a:r>
            <a:r>
              <a:rPr kumimoji="0" lang="zh-CN" altLang="en-US" sz="1000" b="1" smtClean="0"/>
              <a:t>：  </a:t>
            </a:r>
            <a:r>
              <a:rPr kumimoji="0" lang="en-US" altLang="zh-CN" sz="1000" b="1" smtClean="0"/>
              <a:t>if row &lt;= n</a:t>
            </a:r>
          </a:p>
          <a:p>
            <a:pPr eaLnBrk="1" hangingPunct="1">
              <a:lnSpc>
                <a:spcPct val="90000"/>
              </a:lnSpc>
            </a:pPr>
            <a:r>
              <a:rPr kumimoji="0" lang="en-US" altLang="zh-CN" sz="1000" b="1" smtClean="0"/>
              <a:t>  3</a:t>
            </a:r>
            <a:r>
              <a:rPr kumimoji="0" lang="zh-CN" altLang="en-US" sz="1000" b="1" smtClean="0"/>
              <a:t>：    </a:t>
            </a:r>
            <a:r>
              <a:rPr kumimoji="0" lang="en-US" altLang="zh-CN" sz="1000" b="1" smtClean="0"/>
              <a:t>begin</a:t>
            </a:r>
          </a:p>
          <a:p>
            <a:pPr eaLnBrk="1" hangingPunct="1">
              <a:lnSpc>
                <a:spcPct val="90000"/>
              </a:lnSpc>
            </a:pPr>
            <a:r>
              <a:rPr kumimoji="0" lang="en-US" altLang="zh-CN" sz="1000" b="1" smtClean="0"/>
              <a:t>  4</a:t>
            </a:r>
            <a:r>
              <a:rPr kumimoji="0" lang="zh-CN" altLang="en-US" sz="1000" b="1" smtClean="0"/>
              <a:t>：      </a:t>
            </a:r>
            <a:r>
              <a:rPr kumimoji="0" lang="en-US" altLang="zh-CN" sz="1000" b="1" smtClean="0"/>
              <a:t>ticket[row][col]:= 1; </a:t>
            </a:r>
            <a:r>
              <a:rPr kumimoji="0" lang="zh-CN" altLang="en-US" sz="1000" b="1" smtClean="0"/>
              <a:t>赋值</a:t>
            </a:r>
            <a:r>
              <a:rPr kumimoji="0" lang="en-US" altLang="zh-CN" sz="1000" b="1" smtClean="0"/>
              <a:t>1</a:t>
            </a:r>
            <a:r>
              <a:rPr kumimoji="0" lang="zh-CN" altLang="en-US" sz="1000" b="1" smtClean="0"/>
              <a:t>表示已售</a:t>
            </a:r>
          </a:p>
          <a:p>
            <a:pPr eaLnBrk="1" hangingPunct="1">
              <a:lnSpc>
                <a:spcPct val="90000"/>
              </a:lnSpc>
            </a:pPr>
            <a:r>
              <a:rPr kumimoji="0" lang="zh-CN" altLang="en-US" sz="1000" b="1" smtClean="0"/>
              <a:t>  </a:t>
            </a:r>
            <a:r>
              <a:rPr kumimoji="0" lang="en-US" altLang="zh-CN" sz="1000" b="1" smtClean="0"/>
              <a:t>5</a:t>
            </a:r>
            <a:r>
              <a:rPr kumimoji="0" lang="zh-CN" altLang="en-US" sz="1000" b="1" smtClean="0"/>
              <a:t>：      </a:t>
            </a:r>
            <a:r>
              <a:rPr kumimoji="0" lang="en-US" altLang="zh-CN" sz="1000" b="1" smtClean="0"/>
              <a:t>write (“</a:t>
            </a:r>
            <a:r>
              <a:rPr kumimoji="0" lang="zh-CN" altLang="en-US" sz="1000" b="1" smtClean="0"/>
              <a:t>座位：”</a:t>
            </a:r>
            <a:r>
              <a:rPr kumimoji="0" lang="en-US" altLang="zh-CN" sz="1000" b="1" smtClean="0"/>
              <a:t>row“</a:t>
            </a:r>
            <a:r>
              <a:rPr kumimoji="0" lang="zh-CN" altLang="en-US" sz="1000" b="1" smtClean="0"/>
              <a:t>排”，</a:t>
            </a:r>
            <a:r>
              <a:rPr kumimoji="0" lang="en-US" altLang="zh-CN" sz="1000" b="1" smtClean="0"/>
              <a:t>col “</a:t>
            </a:r>
            <a:r>
              <a:rPr kumimoji="0" lang="zh-CN" altLang="en-US" sz="1000" b="1" smtClean="0"/>
              <a:t>号”</a:t>
            </a:r>
            <a:r>
              <a:rPr kumimoji="0" lang="en-US" altLang="zh-CN" sz="1000" b="1" smtClean="0"/>
              <a:t>);</a:t>
            </a:r>
          </a:p>
          <a:p>
            <a:pPr eaLnBrk="1" hangingPunct="1">
              <a:lnSpc>
                <a:spcPct val="90000"/>
              </a:lnSpc>
            </a:pPr>
            <a:r>
              <a:rPr kumimoji="0" lang="en-US" altLang="zh-CN" sz="1000" b="1" smtClean="0"/>
              <a:t>  6</a:t>
            </a:r>
            <a:r>
              <a:rPr kumimoji="0" lang="zh-CN" altLang="en-US" sz="1000" b="1" smtClean="0"/>
              <a:t>：      </a:t>
            </a:r>
            <a:r>
              <a:rPr kumimoji="0" lang="en-US" altLang="zh-CN" sz="1000" b="1" smtClean="0"/>
              <a:t>col = col mod m + 1;</a:t>
            </a:r>
          </a:p>
          <a:p>
            <a:pPr eaLnBrk="1" hangingPunct="1">
              <a:lnSpc>
                <a:spcPct val="90000"/>
              </a:lnSpc>
            </a:pPr>
            <a:r>
              <a:rPr kumimoji="0" lang="en-US" altLang="zh-CN" sz="1000" b="1" smtClean="0"/>
              <a:t>  7</a:t>
            </a:r>
            <a:r>
              <a:rPr kumimoji="0" lang="zh-CN" altLang="en-US" sz="1000" b="1" smtClean="0"/>
              <a:t>：      </a:t>
            </a:r>
            <a:r>
              <a:rPr kumimoji="0" lang="en-US" altLang="zh-CN" sz="1000" b="1" smtClean="0"/>
              <a:t>if col = 1;</a:t>
            </a:r>
          </a:p>
          <a:p>
            <a:pPr eaLnBrk="1" hangingPunct="1">
              <a:lnSpc>
                <a:spcPct val="90000"/>
              </a:lnSpc>
            </a:pPr>
            <a:r>
              <a:rPr kumimoji="0" lang="en-US" altLang="zh-CN" sz="1000" b="1" smtClean="0"/>
              <a:t>  8</a:t>
            </a:r>
            <a:r>
              <a:rPr kumimoji="0" lang="zh-CN" altLang="en-US" sz="1000" b="1" smtClean="0"/>
              <a:t>：        </a:t>
            </a:r>
            <a:r>
              <a:rPr kumimoji="0" lang="en-US" altLang="zh-CN" sz="1000" b="1" smtClean="0"/>
              <a:t>row= row + 1;</a:t>
            </a:r>
          </a:p>
          <a:p>
            <a:pPr eaLnBrk="1" hangingPunct="1">
              <a:lnSpc>
                <a:spcPct val="90000"/>
              </a:lnSpc>
            </a:pPr>
            <a:r>
              <a:rPr kumimoji="0" lang="en-US" altLang="zh-CN" sz="1000" b="1" smtClean="0"/>
              <a:t>  9</a:t>
            </a:r>
            <a:r>
              <a:rPr kumimoji="0" lang="zh-CN" altLang="en-US" sz="1000" b="1" smtClean="0"/>
              <a:t>：    </a:t>
            </a:r>
            <a:r>
              <a:rPr kumimoji="0" lang="en-US" altLang="zh-CN" sz="1000" b="1" smtClean="0"/>
              <a:t>end</a:t>
            </a:r>
          </a:p>
          <a:p>
            <a:pPr eaLnBrk="1" hangingPunct="1">
              <a:lnSpc>
                <a:spcPct val="90000"/>
              </a:lnSpc>
            </a:pPr>
            <a:r>
              <a:rPr kumimoji="0" lang="en-US" altLang="zh-CN" sz="1000" b="1" smtClean="0"/>
              <a:t>  10</a:t>
            </a:r>
            <a:r>
              <a:rPr kumimoji="0" lang="zh-CN" altLang="en-US" sz="1000" b="1" smtClean="0"/>
              <a:t>：  </a:t>
            </a:r>
            <a:r>
              <a:rPr kumimoji="0" lang="en-US" altLang="zh-CN" sz="1000" b="1" smtClean="0"/>
              <a:t>else</a:t>
            </a:r>
          </a:p>
          <a:p>
            <a:pPr eaLnBrk="1" hangingPunct="1">
              <a:lnSpc>
                <a:spcPct val="90000"/>
              </a:lnSpc>
            </a:pPr>
            <a:r>
              <a:rPr kumimoji="0" lang="en-US" altLang="zh-CN" sz="1000" b="1" smtClean="0"/>
              <a:t>  11</a:t>
            </a:r>
            <a:r>
              <a:rPr kumimoji="0" lang="zh-CN" altLang="en-US" sz="1000" b="1" smtClean="0"/>
              <a:t>：    </a:t>
            </a:r>
            <a:r>
              <a:rPr kumimoji="0" lang="en-US" altLang="zh-CN" sz="1000" b="1" smtClean="0"/>
              <a:t>write </a:t>
            </a:r>
            <a:r>
              <a:rPr kumimoji="0" lang="zh-CN" altLang="en-US" sz="1000" b="1" smtClean="0"/>
              <a:t>（“座位已售完！”）</a:t>
            </a:r>
            <a:r>
              <a:rPr kumimoji="0" lang="en-US" altLang="zh-CN" sz="1000" b="1" smtClean="0"/>
              <a:t>;</a:t>
            </a:r>
          </a:p>
          <a:p>
            <a:pPr eaLnBrk="1" hangingPunct="1">
              <a:lnSpc>
                <a:spcPct val="90000"/>
              </a:lnSpc>
            </a:pPr>
            <a:r>
              <a:rPr kumimoji="0" lang="en-US" altLang="zh-CN" sz="1000" b="1" smtClean="0"/>
              <a:t>  12</a:t>
            </a:r>
            <a:r>
              <a:rPr kumimoji="0" lang="zh-CN" altLang="en-US" sz="1000" b="1" smtClean="0"/>
              <a:t>：</a:t>
            </a:r>
            <a:r>
              <a:rPr kumimoji="0" lang="en-US" altLang="zh-CN" sz="1000" b="1" smtClean="0"/>
              <a:t>end</a:t>
            </a:r>
          </a:p>
          <a:p>
            <a:pPr eaLnBrk="1" hangingPunct="1">
              <a:lnSpc>
                <a:spcPct val="90000"/>
              </a:lnSpc>
            </a:pPr>
            <a:endParaRPr lang="en-US" altLang="zh-CN" sz="1000" smtClean="0"/>
          </a:p>
        </p:txBody>
      </p:sp>
    </p:spTree>
    <p:extLst>
      <p:ext uri="{BB962C8B-B14F-4D97-AF65-F5344CB8AC3E}">
        <p14:creationId xmlns:p14="http://schemas.microsoft.com/office/powerpoint/2010/main" val="3448412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34A610FC-0021-4067-9261-AF777CBE6E7E}" type="slidenum">
              <a:rPr lang="en-US" altLang="zh-CN" sz="1200" b="0">
                <a:solidFill>
                  <a:schemeClr val="tx1"/>
                </a:solidFill>
                <a:latin typeface="Tahoma" panose="020B0604030504040204" pitchFamily="34" charset="0"/>
                <a:ea typeface="宋体" panose="02010600030101010101" pitchFamily="2" charset="-122"/>
              </a:rPr>
              <a:pPr eaLnBrk="1" hangingPunct="1"/>
              <a:t>18</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并发执行的程序段必须按照特定的规则和方法进行资源共享和竞争</a:t>
            </a:r>
          </a:p>
          <a:p>
            <a:pPr eaLnBrk="1" hangingPunct="1">
              <a:spcBef>
                <a:spcPct val="50000"/>
              </a:spcBef>
            </a:pPr>
            <a:r>
              <a:rPr kumimoji="0" lang="zh-CN" altLang="en-US" b="1" smtClean="0"/>
              <a:t>从上述讨论可以看出，</a:t>
            </a:r>
            <a:r>
              <a:rPr kumimoji="0" lang="zh-CN" altLang="en-US" b="1" smtClean="0">
                <a:solidFill>
                  <a:srgbClr val="0000FF"/>
                </a:solidFill>
              </a:rPr>
              <a:t>用程序段作为描述其执行过程和共享资源的基本单位</a:t>
            </a:r>
            <a:r>
              <a:rPr kumimoji="0" lang="zh-CN" altLang="en-US" b="1" smtClean="0"/>
              <a:t>既增加操作系统设计和实现的复杂性，也</a:t>
            </a:r>
            <a:r>
              <a:rPr kumimoji="0" lang="zh-CN" altLang="en-US" b="1" smtClean="0">
                <a:solidFill>
                  <a:srgbClr val="0000FF"/>
                </a:solidFill>
              </a:rPr>
              <a:t>无法反映操作系统所应该具有的程序段执行的并发性、用户随机性，以及资源共享等特征</a:t>
            </a:r>
            <a:r>
              <a:rPr kumimoji="0" lang="zh-CN" altLang="en-US" b="1" smtClean="0"/>
              <a:t>。也就是说，用程序作为描述其执行过程以及共享资源的基本单位是不合适的。需要有一个</a:t>
            </a:r>
            <a:r>
              <a:rPr kumimoji="0" lang="zh-CN" altLang="en-US" b="1" smtClean="0">
                <a:solidFill>
                  <a:srgbClr val="CC3300"/>
                </a:solidFill>
              </a:rPr>
              <a:t>能描述程序的执行过程且能用来共享资源的基本单位</a:t>
            </a:r>
            <a:r>
              <a:rPr kumimoji="0" lang="zh-CN" altLang="en-US" b="1" smtClean="0"/>
              <a:t>。这个基本单位被称为</a:t>
            </a:r>
            <a:r>
              <a:rPr kumimoji="0" lang="zh-CN" altLang="en-US" b="1" u="sng" smtClean="0">
                <a:solidFill>
                  <a:srgbClr val="CC3300"/>
                </a:solidFill>
              </a:rPr>
              <a:t>进程（或任务）</a:t>
            </a:r>
            <a:r>
              <a:rPr kumimoji="0" lang="zh-CN" altLang="en-US" b="1" smtClean="0"/>
              <a:t>。 </a:t>
            </a:r>
          </a:p>
          <a:p>
            <a:pPr eaLnBrk="1" hangingPunct="1"/>
            <a:r>
              <a:rPr lang="zh-CN" altLang="en-US" smtClean="0"/>
              <a:t>在多道程序设计环境中，需要采用某些策略达到封闭性和执行结果的可再现性。也就是</a:t>
            </a:r>
            <a:r>
              <a:rPr lang="zh-CN" altLang="en-US" smtClean="0">
                <a:solidFill>
                  <a:srgbClr val="FF0000"/>
                </a:solidFill>
              </a:rPr>
              <a:t>并发控制</a:t>
            </a:r>
            <a:r>
              <a:rPr lang="zh-CN" altLang="en-US" smtClean="0"/>
              <a:t>。</a:t>
            </a:r>
          </a:p>
          <a:p>
            <a:pPr eaLnBrk="1" hangingPunct="1"/>
            <a:r>
              <a:rPr lang="zh-CN" altLang="en-US" smtClean="0"/>
              <a:t>程序这个静态概念已不适合于描述在多道程序设计环境中程序的运行状态了，为了描述程序在计算机系统内的执行情况，首先要引入进程概念       </a:t>
            </a:r>
            <a:endParaRPr lang="en-US" altLang="zh-CN" smtClean="0"/>
          </a:p>
          <a:p>
            <a:pPr eaLnBrk="1" hangingPunct="1"/>
            <a:r>
              <a:rPr lang="zh-CN" altLang="en-US" smtClean="0"/>
              <a:t>进程</a:t>
            </a:r>
            <a:r>
              <a:rPr lang="en-US" altLang="zh-CN" smtClean="0"/>
              <a:t>=</a:t>
            </a:r>
            <a:r>
              <a:rPr lang="zh-CN" altLang="en-US" smtClean="0"/>
              <a:t>程序（</a:t>
            </a:r>
            <a:r>
              <a:rPr lang="en-US" altLang="zh-CN" smtClean="0"/>
              <a:t>+</a:t>
            </a:r>
            <a:r>
              <a:rPr lang="zh-CN" altLang="en-US" smtClean="0"/>
              <a:t>数据）</a:t>
            </a:r>
            <a:r>
              <a:rPr lang="en-US" altLang="zh-CN" smtClean="0"/>
              <a:t>+</a:t>
            </a:r>
            <a:r>
              <a:rPr lang="zh-CN" altLang="en-US" smtClean="0"/>
              <a:t>控制</a:t>
            </a:r>
          </a:p>
          <a:p>
            <a:pPr eaLnBrk="1" hangingPunct="1"/>
            <a:r>
              <a:rPr lang="zh-CN" altLang="en-US" smtClean="0"/>
              <a:t>程序面向用户，进程面向</a:t>
            </a:r>
            <a:r>
              <a:rPr lang="en-US" altLang="zh-CN" smtClean="0"/>
              <a:t>OS</a:t>
            </a:r>
          </a:p>
          <a:p>
            <a:pPr eaLnBrk="1" hangingPunct="1">
              <a:spcBef>
                <a:spcPct val="50000"/>
              </a:spcBef>
            </a:pPr>
            <a:endParaRPr kumimoji="0" lang="en-US" altLang="zh-CN" b="1" smtClean="0"/>
          </a:p>
          <a:p>
            <a:pPr eaLnBrk="1" hangingPunct="1"/>
            <a:endParaRPr kumimoji="0" lang="en-US" altLang="zh-CN" b="1" smtClean="0"/>
          </a:p>
        </p:txBody>
      </p:sp>
    </p:spTree>
    <p:extLst>
      <p:ext uri="{BB962C8B-B14F-4D97-AF65-F5344CB8AC3E}">
        <p14:creationId xmlns:p14="http://schemas.microsoft.com/office/powerpoint/2010/main" val="106667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2F233FCB-DD96-4129-9720-E83500E41E51}" type="slidenum">
              <a:rPr lang="en-US" altLang="zh-CN" sz="1200" b="0">
                <a:solidFill>
                  <a:schemeClr val="tx1"/>
                </a:solidFill>
                <a:latin typeface="Tahoma" panose="020B0604030504040204" pitchFamily="34" charset="0"/>
                <a:ea typeface="宋体" panose="02010600030101010101" pitchFamily="2" charset="-122"/>
              </a:rPr>
              <a:pPr eaLnBrk="1" hangingPunct="1"/>
              <a:t>19</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进程的概念是</a:t>
            </a:r>
            <a:r>
              <a:rPr kumimoji="0" lang="en-US" altLang="zh-CN" b="1" smtClean="0"/>
              <a:t>60</a:t>
            </a:r>
            <a:r>
              <a:rPr kumimoji="0" lang="zh-CN" altLang="en-US" b="1" smtClean="0"/>
              <a:t>年代初期，人们对进程下过许多各式各样的定义：</a:t>
            </a:r>
          </a:p>
        </p:txBody>
      </p:sp>
    </p:spTree>
    <p:extLst>
      <p:ext uri="{BB962C8B-B14F-4D97-AF65-F5344CB8AC3E}">
        <p14:creationId xmlns:p14="http://schemas.microsoft.com/office/powerpoint/2010/main" val="3706278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738AF8D-A067-44B5-AA91-147A134D5642}" type="slidenum">
              <a:rPr lang="en-US" altLang="zh-CN" sz="1200" b="0">
                <a:solidFill>
                  <a:schemeClr val="tx1"/>
                </a:solidFill>
                <a:latin typeface="Tahoma" panose="020B0604030504040204" pitchFamily="34" charset="0"/>
                <a:ea typeface="宋体" panose="02010600030101010101" pitchFamily="2" charset="-122"/>
              </a:rPr>
              <a:pPr eaLnBrk="1" hangingPunct="1"/>
              <a:t>20</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0"/>
              </a:spcBef>
              <a:buClr>
                <a:srgbClr val="0000FF"/>
              </a:buClr>
              <a:buSzPct val="150000"/>
              <a:buFont typeface="Wingdings" panose="05000000000000000000" pitchFamily="2" charset="2"/>
              <a:buNone/>
            </a:pPr>
            <a:endParaRPr lang="en-US" altLang="zh-CN" sz="1400" b="1" smtClean="0">
              <a:latin typeface="Arial" panose="020B0604020202020204" pitchFamily="34" charset="0"/>
              <a:ea typeface="楷体_GB2312" pitchFamily="49" charset="-122"/>
            </a:endParaRPr>
          </a:p>
          <a:p>
            <a:pPr eaLnBrk="1" hangingPunct="1">
              <a:lnSpc>
                <a:spcPct val="115000"/>
              </a:lnSpc>
              <a:spcBef>
                <a:spcPct val="0"/>
              </a:spcBef>
              <a:buClr>
                <a:srgbClr val="0000FF"/>
              </a:buClr>
              <a:buSzPct val="150000"/>
              <a:buFont typeface="Wingdings" panose="05000000000000000000" pitchFamily="2" charset="2"/>
              <a:buNone/>
            </a:pPr>
            <a:r>
              <a:rPr lang="zh-CN" altLang="en-US" sz="1400" b="1" smtClean="0">
                <a:latin typeface="Arial" panose="020B0604020202020204" pitchFamily="34" charset="0"/>
                <a:ea typeface="楷体_GB2312" pitchFamily="49" charset="-122"/>
              </a:rPr>
              <a:t>注：</a:t>
            </a:r>
            <a:r>
              <a:rPr lang="en-US" altLang="zh-CN" sz="1400" b="1" smtClean="0">
                <a:latin typeface="Arial" panose="020B0604020202020204" pitchFamily="34" charset="0"/>
                <a:ea typeface="楷体_GB2312" pitchFamily="49" charset="-122"/>
              </a:rPr>
              <a:t>1.</a:t>
            </a:r>
            <a:r>
              <a:rPr lang="zh-CN" altLang="en-US" sz="1400" b="1" smtClean="0">
                <a:latin typeface="Arial" panose="020B0604020202020204" pitchFamily="34" charset="0"/>
                <a:ea typeface="楷体_GB2312" pitchFamily="49" charset="-122"/>
              </a:rPr>
              <a:t>在早期</a:t>
            </a:r>
            <a:r>
              <a:rPr lang="en-US" altLang="zh-CN" sz="1400" b="1" smtClean="0">
                <a:latin typeface="Arial" panose="020B0604020202020204" pitchFamily="34" charset="0"/>
                <a:ea typeface="楷体_GB2312" pitchFamily="49" charset="-122"/>
              </a:rPr>
              <a:t>UNIX</a:t>
            </a:r>
            <a:r>
              <a:rPr lang="zh-CN" altLang="en-US" sz="1400" b="1" smtClean="0">
                <a:latin typeface="Arial" panose="020B0604020202020204" pitchFamily="34" charset="0"/>
                <a:ea typeface="楷体_GB2312" pitchFamily="49" charset="-122"/>
              </a:rPr>
              <a:t>版本中称进程的三个组成部分为“进程映像”</a:t>
            </a:r>
          </a:p>
          <a:p>
            <a:pPr lvl="1" eaLnBrk="1" hangingPunct="1">
              <a:lnSpc>
                <a:spcPct val="115000"/>
              </a:lnSpc>
              <a:spcBef>
                <a:spcPct val="0"/>
              </a:spcBef>
              <a:buClr>
                <a:srgbClr val="0000FF"/>
              </a:buClr>
              <a:buSzPct val="150000"/>
              <a:buFont typeface="Wingdings" panose="05000000000000000000" pitchFamily="2" charset="2"/>
              <a:buNone/>
            </a:pPr>
            <a:r>
              <a:rPr lang="zh-CN" altLang="en-US" sz="1400" b="1" smtClean="0">
                <a:latin typeface="Arial" panose="020B0604020202020204" pitchFamily="34" charset="0"/>
                <a:ea typeface="楷体_GB2312" pitchFamily="49" charset="-122"/>
              </a:rPr>
              <a:t>  </a:t>
            </a:r>
            <a:r>
              <a:rPr lang="en-US" altLang="zh-CN" sz="1400" b="1" smtClean="0">
                <a:latin typeface="Arial" panose="020B0604020202020204" pitchFamily="34" charset="0"/>
                <a:ea typeface="楷体_GB2312" pitchFamily="49" charset="-122"/>
              </a:rPr>
              <a:t>2.</a:t>
            </a:r>
            <a:r>
              <a:rPr lang="zh-CN" altLang="en-US" sz="1400" b="1" smtClean="0">
                <a:latin typeface="Arial" panose="020B0604020202020204" pitchFamily="34" charset="0"/>
                <a:ea typeface="楷体_GB2312" pitchFamily="49" charset="-122"/>
              </a:rPr>
              <a:t>区别进程实体和进程。</a:t>
            </a:r>
          </a:p>
          <a:p>
            <a:pPr eaLnBrk="1" hangingPunct="1">
              <a:lnSpc>
                <a:spcPct val="115000"/>
              </a:lnSpc>
              <a:spcBef>
                <a:spcPct val="0"/>
              </a:spcBef>
              <a:buClr>
                <a:srgbClr val="0000FF"/>
              </a:buClr>
              <a:buSzPct val="150000"/>
              <a:buFont typeface="Wingdings" panose="05000000000000000000" pitchFamily="2" charset="2"/>
              <a:buNone/>
            </a:pPr>
            <a:r>
              <a:rPr lang="zh-CN" altLang="en-US" sz="1400" b="1" smtClean="0">
                <a:latin typeface="Arial" panose="020B0604020202020204" pitchFamily="34" charset="0"/>
                <a:ea typeface="楷体_GB2312" pitchFamily="49" charset="-122"/>
              </a:rPr>
              <a:t> </a:t>
            </a:r>
            <a:endParaRPr lang="zh-CN" altLang="zh-CN" sz="1400" b="1" smtClean="0">
              <a:latin typeface="Arial" panose="020B0604020202020204" pitchFamily="34" charset="0"/>
              <a:ea typeface="楷体_GB2312" pitchFamily="49" charset="-122"/>
            </a:endParaRPr>
          </a:p>
          <a:p>
            <a:pPr eaLnBrk="1" hangingPunct="1"/>
            <a:endParaRPr lang="en-US" altLang="zh-CN" smtClean="0"/>
          </a:p>
        </p:txBody>
      </p:sp>
    </p:spTree>
    <p:extLst>
      <p:ext uri="{BB962C8B-B14F-4D97-AF65-F5344CB8AC3E}">
        <p14:creationId xmlns:p14="http://schemas.microsoft.com/office/powerpoint/2010/main" val="206522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28012139-8812-4C1F-BAA0-CA76887F0E30}" type="slidenum">
              <a:rPr lang="en-US" altLang="zh-CN" sz="1200" b="0">
                <a:solidFill>
                  <a:schemeClr val="tx1"/>
                </a:solidFill>
                <a:latin typeface="Tahoma" panose="020B0604030504040204" pitchFamily="34" charset="0"/>
                <a:ea typeface="宋体" panose="02010600030101010101" pitchFamily="2" charset="-122"/>
              </a:rPr>
              <a:pPr eaLnBrk="1" hangingPunct="1"/>
              <a:t>22</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进程的类型</a:t>
            </a:r>
          </a:p>
          <a:p>
            <a:pPr lvl="1" algn="just" eaLnBrk="1" hangingPunct="1">
              <a:buFont typeface="楷体_GB2312" pitchFamily="49" charset="-122"/>
              <a:buNone/>
            </a:pPr>
            <a:r>
              <a:rPr lang="zh-CN" altLang="en-US" smtClean="0">
                <a:solidFill>
                  <a:srgbClr val="FF0000"/>
                </a:solidFill>
              </a:rPr>
              <a:t>系统进程：</a:t>
            </a:r>
            <a:r>
              <a:rPr lang="zh-CN" altLang="en-US" smtClean="0"/>
              <a:t>起资源管理和控制的作用。执行</a:t>
            </a:r>
            <a:r>
              <a:rPr lang="en-US" altLang="zh-CN" smtClean="0"/>
              <a:t>OS</a:t>
            </a:r>
            <a:r>
              <a:rPr lang="zh-CN" altLang="en-US" smtClean="0"/>
              <a:t>代码。</a:t>
            </a:r>
          </a:p>
          <a:p>
            <a:pPr lvl="1" algn="just" eaLnBrk="1" hangingPunct="1">
              <a:buFont typeface="楷体_GB2312" pitchFamily="49" charset="-122"/>
              <a:buNone/>
            </a:pPr>
            <a:r>
              <a:rPr lang="zh-CN" altLang="en-US" smtClean="0">
                <a:solidFill>
                  <a:srgbClr val="FF0000"/>
                </a:solidFill>
              </a:rPr>
              <a:t>用户进程：</a:t>
            </a:r>
            <a:r>
              <a:rPr lang="zh-CN" altLang="en-US" smtClean="0"/>
              <a:t>执行用户程序代码。</a:t>
            </a:r>
          </a:p>
          <a:p>
            <a:pPr lvl="1" algn="just" eaLnBrk="1" hangingPunct="1"/>
            <a:r>
              <a:rPr lang="zh-CN" altLang="en-US" smtClean="0"/>
              <a:t>或</a:t>
            </a:r>
          </a:p>
          <a:p>
            <a:pPr lvl="1" algn="just" eaLnBrk="1" hangingPunct="1">
              <a:buFont typeface="楷体_GB2312" pitchFamily="49" charset="-122"/>
              <a:buNone/>
            </a:pPr>
            <a:r>
              <a:rPr lang="zh-CN" altLang="en-US" smtClean="0"/>
              <a:t>计算进程</a:t>
            </a:r>
          </a:p>
          <a:p>
            <a:pPr lvl="1" algn="just" eaLnBrk="1" hangingPunct="1">
              <a:buFont typeface="楷体_GB2312" pitchFamily="49" charset="-122"/>
              <a:buNone/>
            </a:pPr>
            <a:r>
              <a:rPr lang="en-US" altLang="zh-CN" smtClean="0"/>
              <a:t>I/O</a:t>
            </a:r>
            <a:r>
              <a:rPr lang="zh-CN" altLang="en-US" smtClean="0"/>
              <a:t>进程</a:t>
            </a:r>
          </a:p>
          <a:p>
            <a:pPr eaLnBrk="1" hangingPunct="1"/>
            <a:endParaRPr lang="en-US" altLang="zh-CN" smtClean="0"/>
          </a:p>
        </p:txBody>
      </p:sp>
    </p:spTree>
    <p:extLst>
      <p:ext uri="{BB962C8B-B14F-4D97-AF65-F5344CB8AC3E}">
        <p14:creationId xmlns:p14="http://schemas.microsoft.com/office/powerpoint/2010/main" val="2062809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13430232-B965-4A2F-A073-2FFEF122A590}" type="slidenum">
              <a:rPr lang="en-US" altLang="zh-CN" sz="1200" b="0">
                <a:solidFill>
                  <a:schemeClr val="tx1"/>
                </a:solidFill>
                <a:latin typeface="Tahoma" panose="020B0604030504040204" pitchFamily="34" charset="0"/>
                <a:ea typeface="宋体" panose="02010600030101010101" pitchFamily="2" charset="-122"/>
              </a:rPr>
              <a:pPr eaLnBrk="1" hangingPunct="1"/>
              <a:t>25</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一个程序可以对应一个或多个进程（执行次数）</a:t>
            </a:r>
          </a:p>
          <a:p>
            <a:pPr lvl="1" eaLnBrk="1" hangingPunct="1"/>
            <a:r>
              <a:rPr lang="zh-CN" altLang="en-US" smtClean="0"/>
              <a:t>一个进程可以对应一段程序、一个程序或（通过调用）多个程序</a:t>
            </a:r>
          </a:p>
          <a:p>
            <a:pPr eaLnBrk="1" hangingPunct="1"/>
            <a:endParaRPr lang="en-US" altLang="zh-CN" smtClean="0"/>
          </a:p>
        </p:txBody>
      </p:sp>
    </p:spTree>
    <p:extLst>
      <p:ext uri="{BB962C8B-B14F-4D97-AF65-F5344CB8AC3E}">
        <p14:creationId xmlns:p14="http://schemas.microsoft.com/office/powerpoint/2010/main" val="65121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9F07933-4856-4799-9862-C64BCA95D142}" type="slidenum">
              <a:rPr lang="en-US" altLang="zh-CN" sz="1200" b="0">
                <a:solidFill>
                  <a:schemeClr val="tx1"/>
                </a:solidFill>
                <a:latin typeface="Tahoma" panose="020B0604030504040204" pitchFamily="34" charset="0"/>
                <a:ea typeface="宋体" panose="02010600030101010101" pitchFamily="2" charset="-122"/>
              </a:rPr>
              <a:pPr eaLnBrk="1" hangingPunct="1"/>
              <a:t>27</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问：</a:t>
            </a:r>
            <a:r>
              <a:rPr lang="en-US" altLang="zh-CN" smtClean="0"/>
              <a:t>n</a:t>
            </a:r>
            <a:r>
              <a:rPr lang="zh-CN" altLang="en-US" smtClean="0"/>
              <a:t>个进程时，各个状态的进程可能有多少个？</a:t>
            </a:r>
          </a:p>
        </p:txBody>
      </p:sp>
    </p:spTree>
    <p:extLst>
      <p:ext uri="{BB962C8B-B14F-4D97-AF65-F5344CB8AC3E}">
        <p14:creationId xmlns:p14="http://schemas.microsoft.com/office/powerpoint/2010/main" val="3368056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C56C6B1A-4398-4821-B6F7-047822E6ED20}" type="slidenum">
              <a:rPr lang="en-US" altLang="zh-CN" sz="1200" b="0">
                <a:solidFill>
                  <a:schemeClr val="tx1"/>
                </a:solidFill>
                <a:latin typeface="Tahoma" panose="020B0604030504040204" pitchFamily="34" charset="0"/>
                <a:ea typeface="宋体" panose="02010600030101010101" pitchFamily="2" charset="-122"/>
              </a:rPr>
              <a:pPr eaLnBrk="1" hangingPunct="1"/>
              <a:t>30</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chemeClr val="accent2"/>
                </a:solidFill>
              </a:rPr>
              <a:t>运行状态</a:t>
            </a:r>
            <a:r>
              <a:rPr lang="en-US" altLang="zh-CN" smtClean="0">
                <a:solidFill>
                  <a:schemeClr val="accent2"/>
                </a:solidFill>
              </a:rPr>
              <a:t>(Running)</a:t>
            </a:r>
            <a:r>
              <a:rPr lang="zh-CN" altLang="en-US" smtClean="0">
                <a:solidFill>
                  <a:schemeClr val="accent2"/>
                </a:solidFill>
              </a:rPr>
              <a:t>：</a:t>
            </a:r>
            <a:r>
              <a:rPr lang="zh-CN" altLang="en-US" smtClean="0"/>
              <a:t>占用处理器资源</a:t>
            </a:r>
          </a:p>
          <a:p>
            <a:pPr lvl="1" eaLnBrk="1" hangingPunct="1"/>
            <a:r>
              <a:rPr lang="zh-CN" altLang="en-US" smtClean="0">
                <a:solidFill>
                  <a:schemeClr val="accent2"/>
                </a:solidFill>
              </a:rPr>
              <a:t>就绪状态</a:t>
            </a:r>
            <a:r>
              <a:rPr lang="en-US" altLang="zh-CN" smtClean="0">
                <a:solidFill>
                  <a:schemeClr val="accent2"/>
                </a:solidFill>
              </a:rPr>
              <a:t>(Ready)</a:t>
            </a:r>
            <a:r>
              <a:rPr lang="zh-CN" altLang="en-US" smtClean="0">
                <a:solidFill>
                  <a:schemeClr val="accent2"/>
                </a:solidFill>
              </a:rPr>
              <a:t>：</a:t>
            </a:r>
            <a:r>
              <a:rPr lang="zh-CN" altLang="en-US" smtClean="0"/>
              <a:t>进程已获得除处理器外的所需资源，等待分配处理器资源；只要分配</a:t>
            </a:r>
            <a:r>
              <a:rPr lang="en-US" altLang="zh-CN" smtClean="0"/>
              <a:t>CPU</a:t>
            </a:r>
            <a:r>
              <a:rPr lang="zh-CN" altLang="en-US" smtClean="0"/>
              <a:t>就可执行</a:t>
            </a:r>
            <a:endParaRPr lang="zh-CN" altLang="en-US" smtClean="0">
              <a:solidFill>
                <a:schemeClr val="accent2"/>
              </a:solidFill>
            </a:endParaRPr>
          </a:p>
          <a:p>
            <a:pPr lvl="1" eaLnBrk="1" hangingPunct="1"/>
            <a:r>
              <a:rPr lang="zh-CN" altLang="en-US" smtClean="0">
                <a:solidFill>
                  <a:schemeClr val="accent2"/>
                </a:solidFill>
              </a:rPr>
              <a:t>阻塞状态</a:t>
            </a:r>
            <a:r>
              <a:rPr lang="en-US" altLang="zh-CN" smtClean="0">
                <a:solidFill>
                  <a:schemeClr val="accent2"/>
                </a:solidFill>
              </a:rPr>
              <a:t>(Blocked)</a:t>
            </a:r>
            <a:r>
              <a:rPr lang="zh-CN" altLang="en-US" smtClean="0">
                <a:solidFill>
                  <a:schemeClr val="accent2"/>
                </a:solidFill>
              </a:rPr>
              <a:t>：</a:t>
            </a:r>
            <a:r>
              <a:rPr lang="zh-CN" altLang="en-US" smtClean="0"/>
              <a:t>由于进程等待某种条件（如</a:t>
            </a:r>
            <a:r>
              <a:rPr lang="en-US" altLang="zh-CN" smtClean="0"/>
              <a:t>I/O</a:t>
            </a:r>
            <a:r>
              <a:rPr lang="zh-CN" altLang="en-US" smtClean="0"/>
              <a:t>操作或进程同步），在条件满足之前无法继续执行。该事件发生前即使把处理器分配给该进程，也无法运行。如：等待</a:t>
            </a:r>
            <a:r>
              <a:rPr lang="en-US" altLang="zh-CN" smtClean="0"/>
              <a:t>I/O</a:t>
            </a:r>
            <a:r>
              <a:rPr lang="zh-CN" altLang="en-US" smtClean="0"/>
              <a:t>操作的完成</a:t>
            </a:r>
          </a:p>
          <a:p>
            <a:pPr eaLnBrk="1" hangingPunct="1"/>
            <a:endParaRPr lang="en-US" altLang="zh-CN" smtClean="0"/>
          </a:p>
        </p:txBody>
      </p:sp>
    </p:spTree>
    <p:extLst>
      <p:ext uri="{BB962C8B-B14F-4D97-AF65-F5344CB8AC3E}">
        <p14:creationId xmlns:p14="http://schemas.microsoft.com/office/powerpoint/2010/main" val="3864276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E8214576-33D5-4F15-8F4D-4EDCF07FE232}" type="slidenum">
              <a:rPr lang="en-US" altLang="zh-CN" sz="1200" b="0">
                <a:solidFill>
                  <a:schemeClr val="tx1"/>
                </a:solidFill>
                <a:latin typeface="Tahoma" panose="020B0604030504040204" pitchFamily="34" charset="0"/>
                <a:ea typeface="宋体" panose="02010600030101010101" pitchFamily="2" charset="-122"/>
              </a:rPr>
              <a:pPr eaLnBrk="1" hangingPunct="1"/>
              <a:t>31</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chemeClr val="accent2"/>
                </a:solidFill>
              </a:rPr>
              <a:t>运行状态</a:t>
            </a:r>
            <a:r>
              <a:rPr lang="en-US" altLang="zh-CN" smtClean="0">
                <a:solidFill>
                  <a:schemeClr val="accent2"/>
                </a:solidFill>
              </a:rPr>
              <a:t>(Running)</a:t>
            </a:r>
            <a:r>
              <a:rPr lang="zh-CN" altLang="en-US" smtClean="0">
                <a:solidFill>
                  <a:schemeClr val="accent2"/>
                </a:solidFill>
              </a:rPr>
              <a:t>：</a:t>
            </a:r>
            <a:r>
              <a:rPr lang="zh-CN" altLang="en-US" smtClean="0"/>
              <a:t>占用处理器资源</a:t>
            </a:r>
          </a:p>
          <a:p>
            <a:pPr lvl="1" eaLnBrk="1" hangingPunct="1"/>
            <a:r>
              <a:rPr lang="zh-CN" altLang="en-US" smtClean="0">
                <a:solidFill>
                  <a:schemeClr val="accent2"/>
                </a:solidFill>
              </a:rPr>
              <a:t>就绪状态</a:t>
            </a:r>
            <a:r>
              <a:rPr lang="en-US" altLang="zh-CN" smtClean="0">
                <a:solidFill>
                  <a:schemeClr val="accent2"/>
                </a:solidFill>
              </a:rPr>
              <a:t>(Ready)</a:t>
            </a:r>
            <a:r>
              <a:rPr lang="zh-CN" altLang="en-US" smtClean="0">
                <a:solidFill>
                  <a:schemeClr val="accent2"/>
                </a:solidFill>
              </a:rPr>
              <a:t>：</a:t>
            </a:r>
            <a:r>
              <a:rPr lang="zh-CN" altLang="en-US" smtClean="0"/>
              <a:t>进程已获得除处理器外的所需资源，等待分配处理器资源；只要分配</a:t>
            </a:r>
            <a:r>
              <a:rPr lang="en-US" altLang="zh-CN" smtClean="0"/>
              <a:t>CPU</a:t>
            </a:r>
            <a:r>
              <a:rPr lang="zh-CN" altLang="en-US" smtClean="0"/>
              <a:t>就可执行</a:t>
            </a:r>
            <a:endParaRPr lang="zh-CN" altLang="en-US" smtClean="0">
              <a:solidFill>
                <a:schemeClr val="accent2"/>
              </a:solidFill>
            </a:endParaRPr>
          </a:p>
          <a:p>
            <a:pPr lvl="1" eaLnBrk="1" hangingPunct="1"/>
            <a:r>
              <a:rPr lang="zh-CN" altLang="en-US" smtClean="0">
                <a:solidFill>
                  <a:schemeClr val="accent2"/>
                </a:solidFill>
              </a:rPr>
              <a:t>阻塞状态</a:t>
            </a:r>
            <a:r>
              <a:rPr lang="en-US" altLang="zh-CN" smtClean="0">
                <a:solidFill>
                  <a:schemeClr val="accent2"/>
                </a:solidFill>
              </a:rPr>
              <a:t>(Blocked)</a:t>
            </a:r>
            <a:r>
              <a:rPr lang="zh-CN" altLang="en-US" smtClean="0">
                <a:solidFill>
                  <a:schemeClr val="accent2"/>
                </a:solidFill>
              </a:rPr>
              <a:t>：</a:t>
            </a:r>
            <a:r>
              <a:rPr lang="zh-CN" altLang="en-US" smtClean="0"/>
              <a:t>由于进程等待某种条件（如</a:t>
            </a:r>
            <a:r>
              <a:rPr lang="en-US" altLang="zh-CN" smtClean="0"/>
              <a:t>I/O</a:t>
            </a:r>
            <a:r>
              <a:rPr lang="zh-CN" altLang="en-US" smtClean="0"/>
              <a:t>操作或进程同步），在条件满足之前无法继续执行。该事件发生前即使把处理器分配给该进程，也无法运行。如：等待</a:t>
            </a:r>
            <a:r>
              <a:rPr lang="en-US" altLang="zh-CN" smtClean="0"/>
              <a:t>I/O</a:t>
            </a:r>
            <a:r>
              <a:rPr lang="zh-CN" altLang="en-US" smtClean="0"/>
              <a:t>操作的完成</a:t>
            </a:r>
          </a:p>
          <a:p>
            <a:pPr eaLnBrk="1" hangingPunct="1"/>
            <a:endParaRPr lang="en-US" altLang="zh-CN" smtClean="0"/>
          </a:p>
        </p:txBody>
      </p:sp>
    </p:spTree>
    <p:extLst>
      <p:ext uri="{BB962C8B-B14F-4D97-AF65-F5344CB8AC3E}">
        <p14:creationId xmlns:p14="http://schemas.microsoft.com/office/powerpoint/2010/main" val="285754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程序 </a:t>
            </a:r>
            <a:r>
              <a:rPr lang="en-US" altLang="zh-CN" smtClean="0"/>
              <a:t>Program</a:t>
            </a:r>
            <a:r>
              <a:rPr lang="zh-CN" altLang="en-US" smtClean="0"/>
              <a:t> 包含多条语句 </a:t>
            </a:r>
            <a:r>
              <a:rPr lang="en-US" altLang="zh-CN" smtClean="0"/>
              <a:t>Statement</a:t>
            </a:r>
            <a:endParaRPr lang="zh-CN" altLang="en-US"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7B76205E-A27C-4611-95A8-D8AA46DA4C20}" type="slidenum">
              <a:rPr lang="en-US" altLang="zh-CN" sz="1200" b="0">
                <a:solidFill>
                  <a:schemeClr val="tx1"/>
                </a:solidFill>
                <a:latin typeface="Tahoma" panose="020B0604030504040204" pitchFamily="34" charset="0"/>
                <a:ea typeface="宋体" panose="02010600030101010101" pitchFamily="2" charset="-122"/>
              </a:rPr>
              <a:pPr eaLnBrk="1" hangingPunct="1"/>
              <a:t>5</a:t>
            </a:fld>
            <a:endParaRPr lang="en-US" altLang="zh-CN" sz="1200" b="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70202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7460ED8C-74EE-4F2A-924C-F2AE6A9D51C7}" type="slidenum">
              <a:rPr lang="en-US" altLang="zh-CN" sz="1200" b="0">
                <a:solidFill>
                  <a:schemeClr val="tx1"/>
                </a:solidFill>
                <a:latin typeface="Tahoma" panose="020B0604030504040204" pitchFamily="34" charset="0"/>
                <a:ea typeface="宋体" panose="02010600030101010101" pitchFamily="2" charset="-122"/>
              </a:rPr>
              <a:pPr eaLnBrk="1" hangingPunct="1"/>
              <a:t>32</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进程的状态会由于它获得的资源的性质及等待条件的变化而变化</a:t>
            </a:r>
          </a:p>
        </p:txBody>
      </p:sp>
    </p:spTree>
    <p:extLst>
      <p:ext uri="{BB962C8B-B14F-4D97-AF65-F5344CB8AC3E}">
        <p14:creationId xmlns:p14="http://schemas.microsoft.com/office/powerpoint/2010/main" val="107399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B300EE8E-1F3D-453F-9A6C-37CCFAFFE0FB}" type="slidenum">
              <a:rPr lang="en-US" altLang="zh-CN" sz="1200" b="0">
                <a:solidFill>
                  <a:schemeClr val="tx1"/>
                </a:solidFill>
                <a:latin typeface="Tahoma" panose="020B0604030504040204" pitchFamily="34" charset="0"/>
                <a:ea typeface="宋体" panose="02010600030101010101" pitchFamily="2" charset="-122"/>
              </a:rPr>
              <a:pPr eaLnBrk="1" hangingPunct="1"/>
              <a:t>35</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事实上，进程的状态转换是一个非常复杂的过程。从一个状态到另一个状态的转换除了不同的控制过程，有时还要借助于硬件才能完成 。</a:t>
            </a:r>
          </a:p>
        </p:txBody>
      </p:sp>
    </p:spTree>
    <p:extLst>
      <p:ext uri="{BB962C8B-B14F-4D97-AF65-F5344CB8AC3E}">
        <p14:creationId xmlns:p14="http://schemas.microsoft.com/office/powerpoint/2010/main" val="186396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F8636EAF-F525-4B5F-BF01-63FFD3B2A46C}" type="slidenum">
              <a:rPr lang="en-US" altLang="zh-CN" sz="1200" b="0">
                <a:solidFill>
                  <a:schemeClr val="tx1"/>
                </a:solidFill>
                <a:latin typeface="Tahoma" panose="020B0604030504040204" pitchFamily="34" charset="0"/>
                <a:ea typeface="宋体" panose="02010600030101010101" pitchFamily="2" charset="-122"/>
              </a:rPr>
              <a:pPr eaLnBrk="1" hangingPunct="1"/>
              <a:t>36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8067" name="Rectangle 2"/>
          <p:cNvSpPr>
            <a:spLocks noChangeArrowheads="1" noTextEdit="1"/>
          </p:cNvSpPr>
          <p:nvPr>
            <p:ph type="sldImg"/>
          </p:nvPr>
        </p:nvSpPr>
        <p:spPr>
          <a:ln/>
        </p:spPr>
      </p:sp>
      <p:sp>
        <p:nvSpPr>
          <p:cNvPr id="507907" name="Rectangle 3"/>
          <p:cNvSpPr>
            <a:spLocks noGrp="1" noChangeArrowheads="1"/>
          </p:cNvSpPr>
          <p:nvPr>
            <p:ph type="body" idx="1"/>
          </p:nvPr>
        </p:nvSpPr>
        <p:spPr/>
        <p:txBody>
          <a:bodyPr/>
          <a:lstStyle/>
          <a:p>
            <a:pPr marL="228600" indent="-228600" eaLnBrk="1" hangingPunct="1">
              <a:defRPr/>
            </a:pPr>
            <a:r>
              <a:rPr lang="zh-CN" altLang="en-US" b="1" smtClean="0"/>
              <a:t>进程在运行期间并非固定处于某个状态，而是不断从一个状态转换到另一个状态。</a:t>
            </a:r>
            <a:endParaRPr kumimoji="0" lang="zh-CN" altLang="en-US" b="1" smtClean="0">
              <a:solidFill>
                <a:srgbClr val="0000FF"/>
              </a:solidFill>
              <a:effectLst>
                <a:outerShdw blurRad="38100" dist="38100" dir="2700000" algn="tl">
                  <a:srgbClr val="C0C0C0"/>
                </a:outerShdw>
              </a:effectLst>
            </a:endParaRPr>
          </a:p>
          <a:p>
            <a:pPr marL="228600" indent="-228600" eaLnBrk="1" hangingPunct="1">
              <a:defRPr/>
            </a:pPr>
            <a:r>
              <a:rPr kumimoji="0" lang="zh-CN" altLang="en-US" b="1" smtClean="0">
                <a:solidFill>
                  <a:srgbClr val="0000FF"/>
                </a:solidFill>
                <a:effectLst>
                  <a:outerShdw blurRad="38100" dist="38100" dir="2700000" algn="tl">
                    <a:srgbClr val="C0C0C0"/>
                  </a:outerShdw>
                </a:effectLst>
              </a:rPr>
              <a:t>状态转换原因</a:t>
            </a:r>
          </a:p>
          <a:p>
            <a:pPr marL="228600" indent="-228600" eaLnBrk="1" hangingPunct="1">
              <a:defRPr/>
            </a:pPr>
            <a:r>
              <a:rPr kumimoji="0" lang="zh-CN" altLang="en-US" b="1" smtClean="0">
                <a:solidFill>
                  <a:srgbClr val="0000FF"/>
                </a:solidFill>
              </a:rPr>
              <a:t>调度运行</a:t>
            </a:r>
            <a:r>
              <a:rPr kumimoji="0" lang="en-US" altLang="zh-CN" b="1" smtClean="0">
                <a:solidFill>
                  <a:srgbClr val="0000FF"/>
                </a:solidFill>
              </a:rPr>
              <a:t>(Dispatch)</a:t>
            </a:r>
            <a:r>
              <a:rPr kumimoji="0" lang="zh-CN" altLang="en-US" b="1" smtClean="0">
                <a:solidFill>
                  <a:srgbClr val="0000FF"/>
                </a:solidFill>
              </a:rPr>
              <a:t>：</a:t>
            </a:r>
            <a:r>
              <a:rPr kumimoji="0" lang="en-US" altLang="zh-CN" b="1" smtClean="0">
                <a:solidFill>
                  <a:srgbClr val="0000FF"/>
                </a:solidFill>
              </a:rPr>
              <a:t>OS</a:t>
            </a:r>
            <a:r>
              <a:rPr kumimoji="0" lang="zh-CN" altLang="en-US" b="1" smtClean="0">
                <a:solidFill>
                  <a:srgbClr val="0000FF"/>
                </a:solidFill>
              </a:rPr>
              <a:t>从就绪进程队列中选择一个进程，进入运行状态</a:t>
            </a:r>
          </a:p>
          <a:p>
            <a:pPr marL="228600" indent="-228600" eaLnBrk="1" hangingPunct="1">
              <a:defRPr/>
            </a:pPr>
            <a:r>
              <a:rPr kumimoji="0" lang="zh-CN" altLang="en-US" b="1" smtClean="0">
                <a:solidFill>
                  <a:srgbClr val="0000FF"/>
                </a:solidFill>
              </a:rPr>
              <a:t>超时</a:t>
            </a:r>
            <a:r>
              <a:rPr kumimoji="0" lang="en-US" altLang="zh-CN" b="1" smtClean="0">
                <a:solidFill>
                  <a:srgbClr val="0000FF"/>
                </a:solidFill>
              </a:rPr>
              <a:t>/</a:t>
            </a:r>
            <a:r>
              <a:rPr kumimoji="0" lang="zh-CN" altLang="en-US" b="1" smtClean="0">
                <a:solidFill>
                  <a:srgbClr val="0000FF"/>
                </a:solidFill>
              </a:rPr>
              <a:t>时间片到</a:t>
            </a:r>
            <a:r>
              <a:rPr kumimoji="0" lang="en-US" altLang="zh-CN" b="1" smtClean="0">
                <a:solidFill>
                  <a:srgbClr val="0000FF"/>
                </a:solidFill>
              </a:rPr>
              <a:t>(Time-out)</a:t>
            </a:r>
            <a:r>
              <a:rPr kumimoji="0" lang="zh-CN" altLang="en-US" b="1" smtClean="0">
                <a:solidFill>
                  <a:srgbClr val="0000FF"/>
                </a:solidFill>
              </a:rPr>
              <a:t>：由于用完时间片或高优先进程被调度等导致进程暂停运行</a:t>
            </a:r>
          </a:p>
          <a:p>
            <a:pPr marL="228600" indent="-228600" eaLnBrk="1" hangingPunct="1">
              <a:defRPr/>
            </a:pPr>
            <a:r>
              <a:rPr kumimoji="0" lang="zh-CN" altLang="en-US" b="1" smtClean="0">
                <a:solidFill>
                  <a:srgbClr val="0000FF"/>
                </a:solidFill>
              </a:rPr>
              <a:t>事件等待（</a:t>
            </a:r>
            <a:r>
              <a:rPr kumimoji="0" lang="en-US" altLang="zh-CN" b="1" smtClean="0">
                <a:solidFill>
                  <a:srgbClr val="0000FF"/>
                </a:solidFill>
              </a:rPr>
              <a:t>Event Wait</a:t>
            </a:r>
            <a:r>
              <a:rPr kumimoji="0" lang="zh-CN" altLang="en-US" b="1" smtClean="0">
                <a:solidFill>
                  <a:srgbClr val="0000FF"/>
                </a:solidFill>
              </a:rPr>
              <a:t>）：进程要求的事件未出现而进入阻塞。可能的原因包括：申请系统服务或资源、进程通信、等待</a:t>
            </a:r>
            <a:r>
              <a:rPr kumimoji="0" lang="en-US" altLang="zh-CN" b="1" smtClean="0">
                <a:solidFill>
                  <a:srgbClr val="0000FF"/>
                </a:solidFill>
              </a:rPr>
              <a:t>I/O</a:t>
            </a:r>
            <a:r>
              <a:rPr kumimoji="0" lang="zh-CN" altLang="en-US" b="1" smtClean="0">
                <a:solidFill>
                  <a:srgbClr val="0000FF"/>
                </a:solidFill>
              </a:rPr>
              <a:t>操作等</a:t>
            </a:r>
          </a:p>
          <a:p>
            <a:pPr marL="228600" indent="-228600" eaLnBrk="1" hangingPunct="1">
              <a:defRPr/>
            </a:pPr>
            <a:r>
              <a:rPr kumimoji="0" lang="zh-CN" altLang="en-US" b="1" smtClean="0">
                <a:solidFill>
                  <a:srgbClr val="0000FF"/>
                </a:solidFill>
              </a:rPr>
              <a:t>事件出现（</a:t>
            </a:r>
            <a:r>
              <a:rPr kumimoji="0" lang="en-US" altLang="zh-CN" b="1" smtClean="0">
                <a:solidFill>
                  <a:srgbClr val="0000FF"/>
                </a:solidFill>
              </a:rPr>
              <a:t>Event Occurs</a:t>
            </a:r>
            <a:r>
              <a:rPr kumimoji="0" lang="zh-CN" altLang="en-US" b="1" smtClean="0">
                <a:solidFill>
                  <a:srgbClr val="0000FF"/>
                </a:solidFill>
              </a:rPr>
              <a:t>）：进程等待的事件出现而被唤醒。如：</a:t>
            </a:r>
            <a:r>
              <a:rPr kumimoji="0" lang="en-US" altLang="zh-CN" b="1" smtClean="0">
                <a:solidFill>
                  <a:srgbClr val="0000FF"/>
                </a:solidFill>
              </a:rPr>
              <a:t>I/O</a:t>
            </a:r>
            <a:r>
              <a:rPr kumimoji="0" lang="zh-CN" altLang="en-US" b="1" smtClean="0">
                <a:solidFill>
                  <a:srgbClr val="0000FF"/>
                </a:solidFill>
              </a:rPr>
              <a:t>操作完成、申请资源成功等</a:t>
            </a:r>
          </a:p>
          <a:p>
            <a:pPr marL="228600" indent="-228600" eaLnBrk="1" hangingPunct="1">
              <a:defRPr/>
            </a:pPr>
            <a:endParaRPr lang="en-US" altLang="zh-CN" smtClean="0"/>
          </a:p>
        </p:txBody>
      </p:sp>
    </p:spTree>
    <p:extLst>
      <p:ext uri="{BB962C8B-B14F-4D97-AF65-F5344CB8AC3E}">
        <p14:creationId xmlns:p14="http://schemas.microsoft.com/office/powerpoint/2010/main" val="1425484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7E65855E-74F4-4634-8EC2-CAD608BD5310}" type="slidenum">
              <a:rPr lang="en-US" altLang="zh-CN" sz="1200" b="0">
                <a:solidFill>
                  <a:schemeClr val="tx1"/>
                </a:solidFill>
                <a:latin typeface="Tahoma" panose="020B0604030504040204" pitchFamily="34" charset="0"/>
                <a:ea typeface="宋体" panose="02010600030101010101" pitchFamily="2" charset="-122"/>
              </a:rPr>
              <a:pPr eaLnBrk="1" hangingPunct="1"/>
              <a:t>38</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处理器管理：进程管理</a:t>
            </a:r>
            <a:r>
              <a:rPr lang="en-US" altLang="zh-CN" smtClean="0"/>
              <a:t>+</a:t>
            </a:r>
            <a:r>
              <a:rPr lang="zh-CN" altLang="en-US" smtClean="0"/>
              <a:t>进程调度</a:t>
            </a:r>
          </a:p>
        </p:txBody>
      </p:sp>
    </p:spTree>
    <p:extLst>
      <p:ext uri="{BB962C8B-B14F-4D97-AF65-F5344CB8AC3E}">
        <p14:creationId xmlns:p14="http://schemas.microsoft.com/office/powerpoint/2010/main" val="197547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B31796E-F8D9-4061-AF14-1BF169DDDD8C}" type="slidenum">
              <a:rPr lang="en-US" altLang="zh-CN" sz="1200" b="0">
                <a:solidFill>
                  <a:schemeClr val="tx1"/>
                </a:solidFill>
                <a:latin typeface="Tahoma" panose="020B0604030504040204" pitchFamily="34" charset="0"/>
                <a:ea typeface="宋体" panose="02010600030101010101" pitchFamily="2" charset="-122"/>
              </a:rPr>
              <a:pPr eaLnBrk="1" hangingPunct="1"/>
              <a:t>40</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t>标识信息</a:t>
            </a:r>
            <a:r>
              <a:rPr lang="zh-CN" altLang="en-US" smtClean="0"/>
              <a:t>；通常存在两个标识，一个是由用户（进程）访问该进程时使用的</a:t>
            </a:r>
            <a:r>
              <a:rPr lang="zh-CN" altLang="en-US" b="1" smtClean="0">
                <a:solidFill>
                  <a:srgbClr val="0000FF"/>
                </a:solidFill>
              </a:rPr>
              <a:t>外部标识符</a:t>
            </a:r>
            <a:r>
              <a:rPr lang="zh-CN" altLang="en-US" smtClean="0"/>
              <a:t>，称为进程名。另一个是</a:t>
            </a:r>
            <a:r>
              <a:rPr lang="zh-CN" altLang="en-US" b="1" smtClean="0">
                <a:solidFill>
                  <a:srgbClr val="0000FF"/>
                </a:solidFill>
              </a:rPr>
              <a:t>内部标识符，通常为一整数</a:t>
            </a:r>
            <a:r>
              <a:rPr lang="zh-CN" altLang="en-US" smtClean="0"/>
              <a:t>，</a:t>
            </a:r>
            <a:r>
              <a:rPr lang="zh-CN" altLang="en-US" b="1" smtClean="0">
                <a:solidFill>
                  <a:srgbClr val="0000FF"/>
                </a:solidFill>
              </a:rPr>
              <a:t>称为进程号</a:t>
            </a:r>
            <a:r>
              <a:rPr lang="zh-CN" altLang="en-US" smtClean="0"/>
              <a:t>。所属用户也存在用户标识，同样有外部和内部用的用户标识。家族联系是用于记录父进程与子进程的联系指针。</a:t>
            </a:r>
          </a:p>
          <a:p>
            <a:pPr eaLnBrk="1" hangingPunct="1"/>
            <a:endParaRPr lang="en-US" altLang="zh-CN" smtClean="0"/>
          </a:p>
        </p:txBody>
      </p:sp>
    </p:spTree>
    <p:extLst>
      <p:ext uri="{BB962C8B-B14F-4D97-AF65-F5344CB8AC3E}">
        <p14:creationId xmlns:p14="http://schemas.microsoft.com/office/powerpoint/2010/main" val="288232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31A0230-A8B8-4390-875A-3BEE48FDE6E7}" type="slidenum">
              <a:rPr lang="en-US" altLang="zh-CN" sz="1200" b="0">
                <a:solidFill>
                  <a:schemeClr val="tx1"/>
                </a:solidFill>
                <a:latin typeface="Tahoma" panose="020B0604030504040204" pitchFamily="34" charset="0"/>
                <a:ea typeface="宋体" panose="02010600030101010101" pitchFamily="2" charset="-122"/>
              </a:rPr>
              <a:pPr eaLnBrk="1" hangingPunct="1"/>
              <a:t>46</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b="1" smtClean="0">
                <a:latin typeface="Arial" panose="020B0604020202020204" pitchFamily="34" charset="0"/>
                <a:ea typeface="楷体_GB2312" pitchFamily="49" charset="-122"/>
              </a:rPr>
              <a:t>在一个系统中，通常存在着许多进程，它们所处的状态不同，为了方便进程的调度和管理，需要将各进程的</a:t>
            </a:r>
            <a:r>
              <a:rPr lang="en-US" altLang="zh-CN" sz="1400" b="1" smtClean="0">
                <a:latin typeface="Arial" panose="020B0604020202020204" pitchFamily="34" charset="0"/>
                <a:ea typeface="楷体_GB2312" pitchFamily="49" charset="-122"/>
              </a:rPr>
              <a:t>PCB</a:t>
            </a:r>
            <a:r>
              <a:rPr lang="zh-CN" altLang="en-US" sz="1400" b="1" smtClean="0">
                <a:latin typeface="Arial" panose="020B0604020202020204" pitchFamily="34" charset="0"/>
                <a:ea typeface="楷体_GB2312" pitchFamily="49" charset="-122"/>
              </a:rPr>
              <a:t>用适当方法组织起来。</a:t>
            </a:r>
          </a:p>
        </p:txBody>
      </p:sp>
    </p:spTree>
    <p:extLst>
      <p:ext uri="{BB962C8B-B14F-4D97-AF65-F5344CB8AC3E}">
        <p14:creationId xmlns:p14="http://schemas.microsoft.com/office/powerpoint/2010/main" val="71076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612AD9B1-1481-46BB-A66C-AA390FD3D304}" type="slidenum">
              <a:rPr lang="en-US" altLang="zh-CN" sz="1200" b="0">
                <a:solidFill>
                  <a:schemeClr val="tx1"/>
                </a:solidFill>
                <a:latin typeface="Tahoma" panose="020B0604030504040204" pitchFamily="34" charset="0"/>
                <a:ea typeface="宋体" panose="02010600030101010101" pitchFamily="2" charset="-122"/>
              </a:rPr>
              <a:pPr eaLnBrk="1" hangingPunct="1"/>
              <a:t>6</a:t>
            </a:fld>
            <a:endParaRPr lang="en-US" altLang="zh-CN" sz="1200" b="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29183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C1BD6D95-0466-467E-9619-154349CC4BC9}" type="slidenum">
              <a:rPr lang="en-US" altLang="zh-CN" sz="1200" b="0">
                <a:solidFill>
                  <a:schemeClr val="tx1"/>
                </a:solidFill>
                <a:latin typeface="Tahoma" panose="020B0604030504040204" pitchFamily="34" charset="0"/>
                <a:ea typeface="宋体" panose="02010600030101010101" pitchFamily="2" charset="-122"/>
              </a:rPr>
              <a:pPr eaLnBrk="1" hangingPunct="1"/>
              <a:t>7</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三条语句分别对应于</a:t>
            </a:r>
            <a:r>
              <a:rPr lang="en-US" altLang="zh-CN" smtClean="0"/>
              <a:t>I</a:t>
            </a:r>
            <a:r>
              <a:rPr lang="zh-CN" altLang="en-US" smtClean="0"/>
              <a:t>、</a:t>
            </a:r>
            <a:r>
              <a:rPr lang="en-US" altLang="zh-CN" smtClean="0"/>
              <a:t>C</a:t>
            </a:r>
            <a:r>
              <a:rPr lang="zh-CN" altLang="en-US" smtClean="0"/>
              <a:t>、</a:t>
            </a:r>
            <a:r>
              <a:rPr lang="en-US" altLang="zh-CN" smtClean="0"/>
              <a:t>P</a:t>
            </a:r>
          </a:p>
        </p:txBody>
      </p:sp>
    </p:spTree>
    <p:extLst>
      <p:ext uri="{BB962C8B-B14F-4D97-AF65-F5344CB8AC3E}">
        <p14:creationId xmlns:p14="http://schemas.microsoft.com/office/powerpoint/2010/main" val="393219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81E50A3E-B5C0-4CFF-B50C-02E4B69D2986}" type="slidenum">
              <a:rPr lang="en-US" altLang="zh-CN" sz="1200" b="0">
                <a:solidFill>
                  <a:schemeClr val="tx1"/>
                </a:solidFill>
                <a:latin typeface="Tahoma" panose="020B0604030504040204" pitchFamily="34" charset="0"/>
                <a:ea typeface="宋体" panose="02010600030101010101" pitchFamily="2" charset="-122"/>
              </a:rPr>
              <a:pPr eaLnBrk="1" hangingPunct="1"/>
              <a:t>9</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sz="1400" smtClean="0">
                <a:solidFill>
                  <a:srgbClr val="FF0000"/>
                </a:solidFill>
              </a:rPr>
              <a:t>封闭性</a:t>
            </a:r>
          </a:p>
          <a:p>
            <a:pPr lvl="1" algn="just" eaLnBrk="1" hangingPunct="1"/>
            <a:r>
              <a:rPr lang="zh-CN" altLang="en-US" sz="1400" smtClean="0"/>
              <a:t>程序一旦开始执行，其计算结果不受外界的影响，当程序的初始条件给定之后，其后的状态只能由程序本身确定，即只有本程序才能改变它，不受外界环境影响。</a:t>
            </a:r>
          </a:p>
          <a:p>
            <a:pPr algn="just" eaLnBrk="1" hangingPunct="1"/>
            <a:r>
              <a:rPr lang="zh-CN" altLang="en-US" sz="1400" smtClean="0">
                <a:solidFill>
                  <a:srgbClr val="FF0000"/>
                </a:solidFill>
              </a:rPr>
              <a:t>可再现性</a:t>
            </a:r>
          </a:p>
          <a:p>
            <a:pPr lvl="1" algn="just" eaLnBrk="1" hangingPunct="1"/>
            <a:r>
              <a:rPr lang="zh-CN" altLang="en-US" sz="1400" smtClean="0"/>
              <a:t>程序执行的结果与初始条件有关，而与执行时间无关。即只要程序的初始条件相同，它的执行结果是相同的，不论它在什么时间执行，也不管计算机的运行速度</a:t>
            </a:r>
            <a:endParaRPr lang="zh-CN" altLang="en-US" sz="1600" smtClean="0"/>
          </a:p>
          <a:p>
            <a:pPr lvl="1" algn="just" eaLnBrk="1" hangingPunct="1"/>
            <a:endParaRPr lang="zh-CN" altLang="en-US" sz="1600" smtClean="0"/>
          </a:p>
          <a:p>
            <a:pPr eaLnBrk="1" hangingPunct="1"/>
            <a:endParaRPr lang="en-US" altLang="zh-CN" smtClean="0"/>
          </a:p>
        </p:txBody>
      </p:sp>
    </p:spTree>
    <p:extLst>
      <p:ext uri="{BB962C8B-B14F-4D97-AF65-F5344CB8AC3E}">
        <p14:creationId xmlns:p14="http://schemas.microsoft.com/office/powerpoint/2010/main" val="256776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1AF3D98E-F90B-4664-B7F2-5E364BC7CDD2}" type="slidenum">
              <a:rPr lang="en-US" altLang="zh-CN" sz="1200" b="0">
                <a:solidFill>
                  <a:schemeClr val="tx1"/>
                </a:solidFill>
                <a:latin typeface="Tahoma" panose="020B0604030504040204" pitchFamily="34" charset="0"/>
                <a:ea typeface="宋体" panose="02010600030101010101" pitchFamily="2" charset="-122"/>
              </a:rPr>
              <a:pPr eaLnBrk="1" hangingPunct="1"/>
              <a:t>10</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b="1" smtClean="0"/>
              <a:t>并发性是增强计算机系统的处理能力和提高资源利用率所采取的一种技术。</a:t>
            </a:r>
          </a:p>
          <a:p>
            <a:pPr eaLnBrk="1" hangingPunct="1"/>
            <a:r>
              <a:rPr lang="zh-CN" altLang="en-US" smtClean="0"/>
              <a:t>打比方，把人的活动分解为：吃饭，工作，睡觉。若一个人吃完了后工作，则另一个人则可以同时吃饭</a:t>
            </a:r>
          </a:p>
        </p:txBody>
      </p:sp>
    </p:spTree>
    <p:extLst>
      <p:ext uri="{BB962C8B-B14F-4D97-AF65-F5344CB8AC3E}">
        <p14:creationId xmlns:p14="http://schemas.microsoft.com/office/powerpoint/2010/main" val="390507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D829E65E-5CFE-4CBE-8EF8-6D40A7AFADA3}" type="slidenum">
              <a:rPr lang="en-US" altLang="zh-CN" sz="1200" b="0">
                <a:solidFill>
                  <a:schemeClr val="tx1"/>
                </a:solidFill>
                <a:latin typeface="Tahoma" panose="020B0604030504040204" pitchFamily="34" charset="0"/>
                <a:ea typeface="宋体" panose="02010600030101010101" pitchFamily="2" charset="-122"/>
              </a:rPr>
              <a:pPr eaLnBrk="1" hangingPunct="1"/>
              <a:t>13</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与</a:t>
            </a:r>
            <a:r>
              <a:rPr lang="en-US" altLang="zh-CN" smtClean="0"/>
              <a:t>OS</a:t>
            </a:r>
            <a:r>
              <a:rPr lang="zh-CN" altLang="en-US" smtClean="0"/>
              <a:t>的特征对应</a:t>
            </a:r>
          </a:p>
        </p:txBody>
      </p:sp>
    </p:spTree>
    <p:extLst>
      <p:ext uri="{BB962C8B-B14F-4D97-AF65-F5344CB8AC3E}">
        <p14:creationId xmlns:p14="http://schemas.microsoft.com/office/powerpoint/2010/main" val="2764385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4E11682E-AA0F-42B6-866B-C4081814C110}" type="slidenum">
              <a:rPr lang="en-US" altLang="zh-CN" sz="1200" b="0">
                <a:solidFill>
                  <a:schemeClr val="tx1"/>
                </a:solidFill>
                <a:latin typeface="Tahoma" panose="020B0604030504040204" pitchFamily="34" charset="0"/>
                <a:ea typeface="宋体" panose="02010600030101010101" pitchFamily="2" charset="-122"/>
              </a:rPr>
              <a:pPr eaLnBrk="1" hangingPunct="1"/>
              <a:t>14</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与</a:t>
            </a:r>
            <a:r>
              <a:rPr lang="en-US" altLang="zh-CN" smtClean="0"/>
              <a:t>OS</a:t>
            </a:r>
            <a:r>
              <a:rPr lang="zh-CN" altLang="en-US" smtClean="0"/>
              <a:t>的特征对应</a:t>
            </a:r>
          </a:p>
        </p:txBody>
      </p:sp>
    </p:spTree>
    <p:extLst>
      <p:ext uri="{BB962C8B-B14F-4D97-AF65-F5344CB8AC3E}">
        <p14:creationId xmlns:p14="http://schemas.microsoft.com/office/powerpoint/2010/main" val="276010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fld id="{9C77659A-4539-44F1-A42E-EEC662BB9005}" type="slidenum">
              <a:rPr lang="en-US" altLang="zh-CN" sz="1200" b="0">
                <a:solidFill>
                  <a:schemeClr val="tx1"/>
                </a:solidFill>
                <a:latin typeface="Tahoma" panose="020B0604030504040204" pitchFamily="34" charset="0"/>
                <a:ea typeface="宋体" panose="02010600030101010101" pitchFamily="2" charset="-122"/>
              </a:rPr>
              <a:pPr eaLnBrk="1" hangingPunct="1"/>
              <a:t>15</a:t>
            </a:fld>
            <a:endParaRPr lang="en-US" altLang="zh-CN" sz="1200" b="0">
              <a:solidFill>
                <a:schemeClr val="tx1"/>
              </a:solidFill>
              <a:latin typeface="Tahoma" panose="020B0604030504040204" pitchFamily="34" charset="0"/>
              <a:ea typeface="宋体" panose="02010600030101010101" pitchFamily="2" charset="-122"/>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olidFill>
                  <a:srgbClr val="FF0000"/>
                </a:solidFill>
              </a:rPr>
              <a:t>制约性：</a:t>
            </a:r>
            <a:r>
              <a:rPr lang="zh-CN" altLang="en-US" smtClean="0"/>
              <a:t>程序在并发执行时需要共享资源或为完成同一任务而相互合作，导致并发程序之间存在一种相互制约的关系</a:t>
            </a:r>
          </a:p>
          <a:p>
            <a:pPr lvl="1" eaLnBrk="1" hangingPunct="1"/>
            <a:r>
              <a:rPr lang="zh-CN" altLang="en-US" smtClean="0">
                <a:solidFill>
                  <a:srgbClr val="FF0000"/>
                </a:solidFill>
              </a:rPr>
              <a:t>非封闭性：</a:t>
            </a:r>
            <a:r>
              <a:rPr lang="zh-CN" altLang="en-US" smtClean="0"/>
              <a:t>程序执行的结果不仅依赖于程序的初始条件，还依赖于程序执行时的相对速度</a:t>
            </a:r>
          </a:p>
          <a:p>
            <a:pPr lvl="1" eaLnBrk="1" hangingPunct="1"/>
            <a:r>
              <a:rPr lang="zh-CN" altLang="en-US" smtClean="0">
                <a:solidFill>
                  <a:srgbClr val="FF0000"/>
                </a:solidFill>
              </a:rPr>
              <a:t>间断性</a:t>
            </a:r>
            <a:r>
              <a:rPr lang="en-US" altLang="zh-CN" smtClean="0">
                <a:solidFill>
                  <a:srgbClr val="FF0000"/>
                </a:solidFill>
              </a:rPr>
              <a:t>/</a:t>
            </a:r>
            <a:r>
              <a:rPr lang="zh-CN" altLang="en-US" smtClean="0">
                <a:solidFill>
                  <a:srgbClr val="FF0000"/>
                </a:solidFill>
              </a:rPr>
              <a:t>异步性：</a:t>
            </a:r>
            <a:r>
              <a:rPr lang="zh-CN" altLang="en-US" smtClean="0"/>
              <a:t>一个程序不是一次性运行完成的，有可能被其它进程中断，走走停停</a:t>
            </a:r>
            <a:endParaRPr lang="zh-CN" altLang="en-US" smtClean="0">
              <a:solidFill>
                <a:srgbClr val="FF0000"/>
              </a:solidFill>
            </a:endParaRPr>
          </a:p>
          <a:p>
            <a:pPr lvl="1" eaLnBrk="1" hangingPunct="1"/>
            <a:r>
              <a:rPr lang="zh-CN" altLang="en-US" smtClean="0">
                <a:solidFill>
                  <a:srgbClr val="FF0000"/>
                </a:solidFill>
              </a:rPr>
              <a:t>不可再现性：</a:t>
            </a:r>
            <a:r>
              <a:rPr lang="zh-CN" altLang="en-US" smtClean="0"/>
              <a:t>外界环境在程序的两次执行期间发生变化，失去原有的可重复特征</a:t>
            </a:r>
          </a:p>
          <a:p>
            <a:pPr lvl="2" eaLnBrk="1" hangingPunct="1"/>
            <a:r>
              <a:rPr lang="zh-CN" altLang="en-US" smtClean="0"/>
              <a:t>推进顺序不可再现</a:t>
            </a:r>
            <a:r>
              <a:rPr lang="en-US" altLang="zh-CN" smtClean="0"/>
              <a:t>-</a:t>
            </a:r>
            <a:r>
              <a:rPr lang="zh-CN" altLang="en-US" smtClean="0"/>
              <a:t>支持</a:t>
            </a:r>
          </a:p>
          <a:p>
            <a:pPr lvl="2" eaLnBrk="1" hangingPunct="1"/>
            <a:r>
              <a:rPr lang="zh-CN" altLang="en-US" smtClean="0"/>
              <a:t>运行结果不可再现</a:t>
            </a:r>
            <a:r>
              <a:rPr lang="en-US" altLang="zh-CN" smtClean="0"/>
              <a:t>-</a:t>
            </a:r>
            <a:r>
              <a:rPr lang="zh-CN" altLang="en-US" smtClean="0"/>
              <a:t>应避免</a:t>
            </a:r>
          </a:p>
          <a:p>
            <a:pPr eaLnBrk="1" hangingPunct="1"/>
            <a:endParaRPr lang="en-US" altLang="zh-CN" smtClean="0"/>
          </a:p>
        </p:txBody>
      </p:sp>
    </p:spTree>
    <p:extLst>
      <p:ext uri="{BB962C8B-B14F-4D97-AF65-F5344CB8AC3E}">
        <p14:creationId xmlns:p14="http://schemas.microsoft.com/office/powerpoint/2010/main" val="340210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180"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C4990201-2459-4124-A45B-6517BBFFF6AC}" type="slidenum">
              <a:rPr lang="en-US" altLang="zh-CN"/>
              <a:pPr/>
              <a:t>‹#›</a:t>
            </a:fld>
            <a:endParaRPr lang="en-US" altLang="zh-CN"/>
          </a:p>
        </p:txBody>
      </p:sp>
    </p:spTree>
    <p:extLst>
      <p:ext uri="{BB962C8B-B14F-4D97-AF65-F5344CB8AC3E}">
        <p14:creationId xmlns:p14="http://schemas.microsoft.com/office/powerpoint/2010/main" val="1389374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8BD64C55-E223-4A7B-B052-75B7F7D0FC4D}" type="slidenum">
              <a:rPr lang="en-US" altLang="zh-CN"/>
              <a:pPr/>
              <a:t>‹#›</a:t>
            </a:fld>
            <a:endParaRPr lang="en-US" altLang="zh-CN"/>
          </a:p>
        </p:txBody>
      </p:sp>
    </p:spTree>
    <p:extLst>
      <p:ext uri="{BB962C8B-B14F-4D97-AF65-F5344CB8AC3E}">
        <p14:creationId xmlns:p14="http://schemas.microsoft.com/office/powerpoint/2010/main" val="253004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44450"/>
            <a:ext cx="1951038" cy="5338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44450"/>
            <a:ext cx="5700712" cy="5338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A5FEFDDD-6F57-4C95-849C-F32B919C539D}" type="slidenum">
              <a:rPr lang="en-US" altLang="zh-CN"/>
              <a:pPr/>
              <a:t>‹#›</a:t>
            </a:fld>
            <a:endParaRPr lang="en-US" altLang="zh-CN"/>
          </a:p>
        </p:txBody>
      </p:sp>
    </p:spTree>
    <p:extLst>
      <p:ext uri="{BB962C8B-B14F-4D97-AF65-F5344CB8AC3E}">
        <p14:creationId xmlns:p14="http://schemas.microsoft.com/office/powerpoint/2010/main" val="241030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20667C42-EBE0-4738-B378-47061A7E0C9D}" type="slidenum">
              <a:rPr lang="en-US" altLang="zh-CN"/>
              <a:pPr/>
              <a:t>‹#›</a:t>
            </a:fld>
            <a:endParaRPr lang="en-US" altLang="zh-CN"/>
          </a:p>
        </p:txBody>
      </p:sp>
    </p:spTree>
    <p:extLst>
      <p:ext uri="{BB962C8B-B14F-4D97-AF65-F5344CB8AC3E}">
        <p14:creationId xmlns:p14="http://schemas.microsoft.com/office/powerpoint/2010/main" val="195790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40E68D5D-1093-40CD-B3CD-D07BB6A59D7F}" type="slidenum">
              <a:rPr lang="en-US" altLang="zh-CN"/>
              <a:pPr/>
              <a:t>‹#›</a:t>
            </a:fld>
            <a:endParaRPr lang="en-US" altLang="zh-CN"/>
          </a:p>
        </p:txBody>
      </p:sp>
    </p:spTree>
    <p:extLst>
      <p:ext uri="{BB962C8B-B14F-4D97-AF65-F5344CB8AC3E}">
        <p14:creationId xmlns:p14="http://schemas.microsoft.com/office/powerpoint/2010/main" val="295187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DF341725-CAC0-422E-AC96-71C2968FEA38}" type="slidenum">
              <a:rPr lang="en-US" altLang="zh-CN"/>
              <a:pPr/>
              <a:t>‹#›</a:t>
            </a:fld>
            <a:endParaRPr lang="en-US" altLang="zh-CN"/>
          </a:p>
        </p:txBody>
      </p:sp>
    </p:spTree>
    <p:extLst>
      <p:ext uri="{BB962C8B-B14F-4D97-AF65-F5344CB8AC3E}">
        <p14:creationId xmlns:p14="http://schemas.microsoft.com/office/powerpoint/2010/main" val="63068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fld id="{B3D3A42B-6289-4951-9E9E-8D30B7E0D40C}" type="slidenum">
              <a:rPr lang="en-US" altLang="zh-CN"/>
              <a:pPr/>
              <a:t>‹#›</a:t>
            </a:fld>
            <a:endParaRPr lang="en-US" altLang="zh-CN"/>
          </a:p>
        </p:txBody>
      </p:sp>
    </p:spTree>
    <p:extLst>
      <p:ext uri="{BB962C8B-B14F-4D97-AF65-F5344CB8AC3E}">
        <p14:creationId xmlns:p14="http://schemas.microsoft.com/office/powerpoint/2010/main" val="131922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fld id="{2689714E-12F8-4C63-89FD-59A84A4E92C6}" type="slidenum">
              <a:rPr lang="en-US" altLang="zh-CN"/>
              <a:pPr/>
              <a:t>‹#›</a:t>
            </a:fld>
            <a:endParaRPr lang="en-US" altLang="zh-CN"/>
          </a:p>
        </p:txBody>
      </p:sp>
    </p:spTree>
    <p:extLst>
      <p:ext uri="{BB962C8B-B14F-4D97-AF65-F5344CB8AC3E}">
        <p14:creationId xmlns:p14="http://schemas.microsoft.com/office/powerpoint/2010/main" val="35473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fld id="{F546FB9A-51F5-4D38-8F97-51F82CB285EA}" type="slidenum">
              <a:rPr lang="en-US" altLang="zh-CN"/>
              <a:pPr/>
              <a:t>‹#›</a:t>
            </a:fld>
            <a:endParaRPr lang="en-US" altLang="zh-CN"/>
          </a:p>
        </p:txBody>
      </p:sp>
    </p:spTree>
    <p:extLst>
      <p:ext uri="{BB962C8B-B14F-4D97-AF65-F5344CB8AC3E}">
        <p14:creationId xmlns:p14="http://schemas.microsoft.com/office/powerpoint/2010/main" val="196974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F490698A-21AA-46BD-9192-E85AD5B100AA}" type="slidenum">
              <a:rPr lang="en-US" altLang="zh-CN"/>
              <a:pPr/>
              <a:t>‹#›</a:t>
            </a:fld>
            <a:endParaRPr lang="en-US" altLang="zh-CN"/>
          </a:p>
        </p:txBody>
      </p:sp>
    </p:spTree>
    <p:extLst>
      <p:ext uri="{BB962C8B-B14F-4D97-AF65-F5344CB8AC3E}">
        <p14:creationId xmlns:p14="http://schemas.microsoft.com/office/powerpoint/2010/main" val="7882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B8F340A0-1F55-403E-B95E-A6B1238220A9}" type="slidenum">
              <a:rPr lang="en-US" altLang="zh-CN"/>
              <a:pPr/>
              <a:t>‹#›</a:t>
            </a:fld>
            <a:endParaRPr lang="en-US" altLang="zh-CN"/>
          </a:p>
        </p:txBody>
      </p:sp>
    </p:spTree>
    <p:extLst>
      <p:ext uri="{BB962C8B-B14F-4D97-AF65-F5344CB8AC3E}">
        <p14:creationId xmlns:p14="http://schemas.microsoft.com/office/powerpoint/2010/main" val="314108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038"/>
          <p:cNvGrpSpPr>
            <a:grpSpLocks/>
          </p:cNvGrpSpPr>
          <p:nvPr userDrawn="1"/>
        </p:nvGrpSpPr>
        <p:grpSpPr bwMode="auto">
          <a:xfrm>
            <a:off x="127000" y="188913"/>
            <a:ext cx="8542338" cy="1052512"/>
            <a:chOff x="80" y="624"/>
            <a:chExt cx="5381" cy="663"/>
          </a:xfrm>
        </p:grpSpPr>
        <p:sp>
          <p:nvSpPr>
            <p:cNvPr id="6146" name="Rectangle 1026"/>
            <p:cNvSpPr>
              <a:spLocks noChangeArrowheads="1"/>
            </p:cNvSpPr>
            <p:nvPr/>
          </p:nvSpPr>
          <p:spPr bwMode="ltGray">
            <a:xfrm>
              <a:off x="263" y="692"/>
              <a:ext cx="276" cy="299"/>
            </a:xfrm>
            <a:prstGeom prst="rect">
              <a:avLst/>
            </a:prstGeom>
            <a:solidFill>
              <a:schemeClr val="accent2"/>
            </a:soli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47" name="Rectangle 1027"/>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48" name="Rectangle 1028"/>
            <p:cNvSpPr>
              <a:spLocks noChangeArrowheads="1"/>
            </p:cNvSpPr>
            <p:nvPr/>
          </p:nvSpPr>
          <p:spPr bwMode="ltGray">
            <a:xfrm>
              <a:off x="341" y="958"/>
              <a:ext cx="266" cy="299"/>
            </a:xfrm>
            <a:prstGeom prst="rect">
              <a:avLst/>
            </a:prstGeom>
            <a:solidFill>
              <a:schemeClr val="folHlink"/>
            </a:soli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49" name="Rectangle 1029"/>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50" name="Rectangle 1030"/>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51" name="Rectangle 1031"/>
            <p:cNvSpPr>
              <a:spLocks noChangeArrowheads="1"/>
            </p:cNvSpPr>
            <p:nvPr/>
          </p:nvSpPr>
          <p:spPr bwMode="gray">
            <a:xfrm>
              <a:off x="480" y="624"/>
              <a:ext cx="20" cy="663"/>
            </a:xfrm>
            <a:prstGeom prst="rect">
              <a:avLst/>
            </a:prstGeom>
            <a:solidFill>
              <a:schemeClr val="bg2"/>
            </a:soli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sp>
          <p:nvSpPr>
            <p:cNvPr id="6152" name="Rectangle 1032"/>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zh-CN" altLang="zh-CN" sz="2400" b="0">
                <a:solidFill>
                  <a:schemeClr val="tx1"/>
                </a:solidFill>
                <a:latin typeface="Tahoma" pitchFamily="34" charset="0"/>
                <a:ea typeface="宋体" pitchFamily="2" charset="-122"/>
              </a:endParaRPr>
            </a:p>
          </p:txBody>
        </p:sp>
      </p:grpSp>
      <p:sp>
        <p:nvSpPr>
          <p:cNvPr id="6153" name="Rectangle 1033"/>
          <p:cNvSpPr>
            <a:spLocks noGrp="1" noChangeArrowheads="1"/>
          </p:cNvSpPr>
          <p:nvPr>
            <p:ph type="title"/>
          </p:nvPr>
        </p:nvSpPr>
        <p:spPr bwMode="auto">
          <a:xfrm>
            <a:off x="1150938" y="44450"/>
            <a:ext cx="779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34"/>
          <p:cNvSpPr>
            <a:spLocks noGrp="1" noChangeArrowheads="1"/>
          </p:cNvSpPr>
          <p:nvPr>
            <p:ph type="body" idx="1"/>
          </p:nvPr>
        </p:nvSpPr>
        <p:spPr bwMode="auto">
          <a:xfrm>
            <a:off x="1182688" y="12684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smtClean="0">
                <a:solidFill>
                  <a:schemeClr val="tx1"/>
                </a:solidFill>
                <a:latin typeface="+mn-lt"/>
                <a:ea typeface="+mn-ea"/>
              </a:defRPr>
            </a:lvl1pPr>
          </a:lstStyle>
          <a:p>
            <a:pPr>
              <a:defRPr/>
            </a:pPr>
            <a:endParaRPr lang="en-US" altLang="zh-CN"/>
          </a:p>
        </p:txBody>
      </p:sp>
      <p:sp>
        <p:nvSpPr>
          <p:cNvPr id="6156"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smtClean="0">
                <a:solidFill>
                  <a:schemeClr val="tx1"/>
                </a:solidFill>
                <a:latin typeface="+mn-lt"/>
                <a:ea typeface="+mn-ea"/>
              </a:defRPr>
            </a:lvl1pPr>
          </a:lstStyle>
          <a:p>
            <a:pPr>
              <a:defRPr/>
            </a:pPr>
            <a:endParaRPr lang="en-US" altLang="zh-CN"/>
          </a:p>
        </p:txBody>
      </p:sp>
      <p:sp>
        <p:nvSpPr>
          <p:cNvPr id="6157"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panose="020B0604030504040204" pitchFamily="34" charset="0"/>
                <a:ea typeface="宋体" panose="02010600030101010101" pitchFamily="2" charset="-122"/>
              </a:defRPr>
            </a:lvl1pPr>
          </a:lstStyle>
          <a:p>
            <a:fld id="{A01E14AA-4D67-41B7-B8F9-F241AE678D1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153"/>
                                        </p:tgtEl>
                                        <p:attrNameLst>
                                          <p:attrName>style.visibility</p:attrName>
                                        </p:attrNameLst>
                                      </p:cBhvr>
                                      <p:to>
                                        <p:strVal val="visible"/>
                                      </p:to>
                                    </p:set>
                                    <p:animEffect transition="in" filter="fade">
                                      <p:cBhvr>
                                        <p:cTn id="7" dur="1000">
                                          <p:stCondLst>
                                            <p:cond delay="0"/>
                                          </p:stCondLst>
                                        </p:cTn>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6154">
                                            <p:txEl>
                                              <p:pRg st="0" end="0"/>
                                            </p:txEl>
                                          </p:spTgt>
                                        </p:tgtEl>
                                        <p:attrNameLst>
                                          <p:attrName>style.visibility</p:attrName>
                                        </p:attrNameLst>
                                      </p:cBhvr>
                                      <p:to>
                                        <p:strVal val="visible"/>
                                      </p:to>
                                    </p:set>
                                    <p:animEffect transition="in" filter="fade">
                                      <p:cBhvr>
                                        <p:cTn id="12" dur="500">
                                          <p:stCondLst>
                                            <p:cond delay="0"/>
                                          </p:stCondLst>
                                        </p:cTn>
                                        <p:tgtEl>
                                          <p:spTgt spid="6154">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6154">
                                            <p:txEl>
                                              <p:pRg st="1" end="1"/>
                                            </p:txEl>
                                          </p:spTgt>
                                        </p:tgtEl>
                                        <p:attrNameLst>
                                          <p:attrName>style.visibility</p:attrName>
                                        </p:attrNameLst>
                                      </p:cBhvr>
                                      <p:to>
                                        <p:strVal val="visible"/>
                                      </p:to>
                                    </p:set>
                                    <p:animEffect transition="in" filter="fade">
                                      <p:cBhvr>
                                        <p:cTn id="15" dur="500">
                                          <p:stCondLst>
                                            <p:cond delay="0"/>
                                          </p:stCondLst>
                                        </p:cTn>
                                        <p:tgtEl>
                                          <p:spTgt spid="6154">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6154">
                                            <p:txEl>
                                              <p:pRg st="2" end="2"/>
                                            </p:txEl>
                                          </p:spTgt>
                                        </p:tgtEl>
                                        <p:attrNameLst>
                                          <p:attrName>style.visibility</p:attrName>
                                        </p:attrNameLst>
                                      </p:cBhvr>
                                      <p:to>
                                        <p:strVal val="visible"/>
                                      </p:to>
                                    </p:set>
                                    <p:animEffect transition="in" filter="fade">
                                      <p:cBhvr>
                                        <p:cTn id="18" dur="500">
                                          <p:stCondLst>
                                            <p:cond delay="0"/>
                                          </p:stCondLst>
                                        </p:cTn>
                                        <p:tgtEl>
                                          <p:spTgt spid="6154">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6154">
                                            <p:txEl>
                                              <p:pRg st="3" end="3"/>
                                            </p:txEl>
                                          </p:spTgt>
                                        </p:tgtEl>
                                        <p:attrNameLst>
                                          <p:attrName>style.visibility</p:attrName>
                                        </p:attrNameLst>
                                      </p:cBhvr>
                                      <p:to>
                                        <p:strVal val="visible"/>
                                      </p:to>
                                    </p:set>
                                    <p:animEffect transition="in" filter="fade">
                                      <p:cBhvr>
                                        <p:cTn id="21" dur="500">
                                          <p:stCondLst>
                                            <p:cond delay="0"/>
                                          </p:stCondLst>
                                        </p:cTn>
                                        <p:tgtEl>
                                          <p:spTgt spid="6154">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6154">
                                            <p:txEl>
                                              <p:pRg st="4" end="4"/>
                                            </p:txEl>
                                          </p:spTgt>
                                        </p:tgtEl>
                                        <p:attrNameLst>
                                          <p:attrName>style.visibility</p:attrName>
                                        </p:attrNameLst>
                                      </p:cBhvr>
                                      <p:to>
                                        <p:strVal val="visible"/>
                                      </p:to>
                                    </p:set>
                                    <p:animEffect transition="in" filter="fade">
                                      <p:cBhvr>
                                        <p:cTn id="24" dur="500">
                                          <p:stCondLst>
                                            <p:cond delay="0"/>
                                          </p:stCondLst>
                                        </p:cTn>
                                        <p:tgtEl>
                                          <p:spTgt spid="61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6154"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6154"/>
                        </p:tgtEl>
                        <p:attrNameLst>
                          <p:attrName>style.visibility</p:attrName>
                        </p:attrNameLst>
                      </p:cBhvr>
                      <p:to>
                        <p:strVal val="visible"/>
                      </p:to>
                    </p:set>
                    <p:animEffect transition="in" filter="fade">
                      <p:cBhvr>
                        <p:cTn dur="500">
                          <p:stCondLst>
                            <p:cond delay="0"/>
                          </p:stCondLst>
                        </p:cTn>
                        <p:tgtEl>
                          <p:spTgt spid="6154"/>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6154"/>
                        </p:tgtEl>
                        <p:attrNameLst>
                          <p:attrName>style.visibility</p:attrName>
                        </p:attrNameLst>
                      </p:cBhvr>
                      <p:to>
                        <p:strVal val="visible"/>
                      </p:to>
                    </p:set>
                    <p:animEffect transition="in" filter="fade">
                      <p:cBhvr>
                        <p:cTn dur="500">
                          <p:stCondLst>
                            <p:cond delay="0"/>
                          </p:stCondLst>
                        </p:cTn>
                        <p:tgtEl>
                          <p:spTgt spid="6154"/>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6154"/>
                        </p:tgtEl>
                        <p:attrNameLst>
                          <p:attrName>style.visibility</p:attrName>
                        </p:attrNameLst>
                      </p:cBhvr>
                      <p:to>
                        <p:strVal val="visible"/>
                      </p:to>
                    </p:set>
                    <p:animEffect transition="in" filter="fade">
                      <p:cBhvr>
                        <p:cTn dur="500">
                          <p:stCondLst>
                            <p:cond delay="0"/>
                          </p:stCondLst>
                        </p:cTn>
                        <p:tgtEl>
                          <p:spTgt spid="6154"/>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6154"/>
                        </p:tgtEl>
                        <p:attrNameLst>
                          <p:attrName>style.visibility</p:attrName>
                        </p:attrNameLst>
                      </p:cBhvr>
                      <p:to>
                        <p:strVal val="visible"/>
                      </p:to>
                    </p:set>
                    <p:animEffect transition="in" filter="fade">
                      <p:cBhvr>
                        <p:cTn dur="500">
                          <p:stCondLst>
                            <p:cond delay="0"/>
                          </p:stCondLst>
                        </p:cTn>
                        <p:tgtEl>
                          <p:spTgt spid="6154"/>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6154"/>
                        </p:tgtEl>
                        <p:attrNameLst>
                          <p:attrName>style.visibility</p:attrName>
                        </p:attrNameLst>
                      </p:cBhvr>
                      <p:to>
                        <p:strVal val="visible"/>
                      </p:to>
                    </p:set>
                    <p:animEffect transition="in" filter="fade">
                      <p:cBhvr>
                        <p:cTn dur="500">
                          <p:stCondLst>
                            <p:cond delay="0"/>
                          </p:stCondLst>
                        </p:cTn>
                        <p:tgtEl>
                          <p:spTgt spid="6154"/>
                        </p:tgtEl>
                      </p:cBhvr>
                    </p:animEffect>
                  </p:childTnLst>
                </p:cTn>
              </p:par>
            </p:tnLst>
          </p:tmpl>
        </p:tmplLst>
      </p:bldP>
    </p:bldLst>
  </p:timing>
  <p:txStyles>
    <p:titleStyle>
      <a:lvl1pPr algn="l" rtl="0" eaLnBrk="0" fontAlgn="base" hangingPunct="0">
        <a:spcBef>
          <a:spcPct val="0"/>
        </a:spcBef>
        <a:spcAft>
          <a:spcPct val="0"/>
        </a:spcAft>
        <a:defRPr kumimoji="1" sz="3600">
          <a:solidFill>
            <a:schemeClr val="folHlink"/>
          </a:solidFill>
          <a:latin typeface="+mj-lt"/>
          <a:ea typeface="+mj-ea"/>
          <a:cs typeface="+mj-cs"/>
        </a:defRPr>
      </a:lvl1pPr>
      <a:lvl2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2pPr>
      <a:lvl3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3pPr>
      <a:lvl4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4pPr>
      <a:lvl5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5pPr>
      <a:lvl6pPr marL="457200" algn="l" rtl="0" fontAlgn="base">
        <a:spcBef>
          <a:spcPct val="0"/>
        </a:spcBef>
        <a:spcAft>
          <a:spcPct val="0"/>
        </a:spcAft>
        <a:defRPr kumimoji="1" sz="3600">
          <a:solidFill>
            <a:schemeClr val="folHlink"/>
          </a:solidFill>
          <a:latin typeface="Tahoma" pitchFamily="34" charset="0"/>
          <a:ea typeface="华文仿宋" pitchFamily="2" charset="-122"/>
        </a:defRPr>
      </a:lvl6pPr>
      <a:lvl7pPr marL="914400" algn="l" rtl="0" fontAlgn="base">
        <a:spcBef>
          <a:spcPct val="0"/>
        </a:spcBef>
        <a:spcAft>
          <a:spcPct val="0"/>
        </a:spcAft>
        <a:defRPr kumimoji="1" sz="3600">
          <a:solidFill>
            <a:schemeClr val="folHlink"/>
          </a:solidFill>
          <a:latin typeface="Tahoma" pitchFamily="34" charset="0"/>
          <a:ea typeface="华文仿宋" pitchFamily="2" charset="-122"/>
        </a:defRPr>
      </a:lvl7pPr>
      <a:lvl8pPr marL="1371600" algn="l" rtl="0" fontAlgn="base">
        <a:spcBef>
          <a:spcPct val="0"/>
        </a:spcBef>
        <a:spcAft>
          <a:spcPct val="0"/>
        </a:spcAft>
        <a:defRPr kumimoji="1" sz="3600">
          <a:solidFill>
            <a:schemeClr val="folHlink"/>
          </a:solidFill>
          <a:latin typeface="Tahoma" pitchFamily="34" charset="0"/>
          <a:ea typeface="华文仿宋" pitchFamily="2" charset="-122"/>
        </a:defRPr>
      </a:lvl8pPr>
      <a:lvl9pPr marL="1828800" algn="l" rtl="0" fontAlgn="base">
        <a:spcBef>
          <a:spcPct val="0"/>
        </a:spcBef>
        <a:spcAft>
          <a:spcPct val="0"/>
        </a:spcAft>
        <a:defRPr kumimoji="1" sz="3600">
          <a:solidFill>
            <a:schemeClr val="folHlink"/>
          </a:solidFill>
          <a:latin typeface="Tahoma" pitchFamily="34" charset="0"/>
          <a:ea typeface="华文仿宋"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280988"/>
            <a:ext cx="7793037" cy="700087"/>
          </a:xfrm>
        </p:spPr>
        <p:txBody>
          <a:bodyPr/>
          <a:lstStyle/>
          <a:p>
            <a:pPr eaLnBrk="1" hangingPunct="1"/>
            <a:r>
              <a:rPr lang="zh-CN" altLang="en-US" sz="4000" b="1" smtClean="0">
                <a:ea typeface="楷体_GB2312" pitchFamily="49" charset="-122"/>
              </a:rPr>
              <a:t>从进程的观点研究</a:t>
            </a:r>
            <a:r>
              <a:rPr lang="en-US" altLang="zh-CN" sz="4000" b="1" smtClean="0">
                <a:ea typeface="楷体_GB2312" pitchFamily="49" charset="-122"/>
              </a:rPr>
              <a:t>OS</a:t>
            </a:r>
          </a:p>
        </p:txBody>
      </p:sp>
      <p:sp>
        <p:nvSpPr>
          <p:cNvPr id="3075" name="Rectangle 3"/>
          <p:cNvSpPr>
            <a:spLocks noGrp="1" noChangeArrowheads="1"/>
          </p:cNvSpPr>
          <p:nvPr>
            <p:ph type="body" idx="1"/>
          </p:nvPr>
        </p:nvSpPr>
        <p:spPr>
          <a:xfrm>
            <a:off x="323850" y="1052513"/>
            <a:ext cx="8496300" cy="4537075"/>
          </a:xfrm>
        </p:spPr>
        <p:txBody>
          <a:bodyPr/>
          <a:lstStyle/>
          <a:p>
            <a:pPr eaLnBrk="1" hangingPunct="1"/>
            <a:r>
              <a:rPr lang="zh-CN" altLang="en-US" sz="3200" b="1" smtClean="0">
                <a:latin typeface="Times New Roman" panose="02020603050405020304" pitchFamily="18" charset="0"/>
                <a:ea typeface="楷体_GB2312" pitchFamily="49" charset="-122"/>
              </a:rPr>
              <a:t>处理器的主要功能是执行程序。</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要实现对处理器的管理离不开与程序有关的许多概念，如进程就是</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中最基本、最重要的概念。</a:t>
            </a:r>
          </a:p>
          <a:p>
            <a:pPr eaLnBrk="1" hangingPunct="1"/>
            <a:r>
              <a:rPr lang="zh-CN" altLang="en-US" sz="3200" b="1" smtClean="0">
                <a:latin typeface="Times New Roman" panose="02020603050405020304" pitchFamily="18" charset="0"/>
                <a:ea typeface="楷体_GB2312" pitchFamily="49" charset="-122"/>
              </a:rPr>
              <a:t>很多</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的设计是基于进程的概念的。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grpSp>
        <p:nvGrpSpPr>
          <p:cNvPr id="12291" name="Group 6"/>
          <p:cNvGrpSpPr>
            <a:grpSpLocks/>
          </p:cNvGrpSpPr>
          <p:nvPr/>
        </p:nvGrpSpPr>
        <p:grpSpPr bwMode="auto">
          <a:xfrm>
            <a:off x="1042988" y="2636838"/>
            <a:ext cx="7086600" cy="2209800"/>
            <a:chOff x="960" y="1536"/>
            <a:chExt cx="4464" cy="1392"/>
          </a:xfrm>
        </p:grpSpPr>
        <p:grpSp>
          <p:nvGrpSpPr>
            <p:cNvPr id="12294" name="Group 7"/>
            <p:cNvGrpSpPr>
              <a:grpSpLocks/>
            </p:cNvGrpSpPr>
            <p:nvPr/>
          </p:nvGrpSpPr>
          <p:grpSpPr bwMode="auto">
            <a:xfrm>
              <a:off x="960" y="1536"/>
              <a:ext cx="2880" cy="288"/>
              <a:chOff x="1488" y="1584"/>
              <a:chExt cx="2880" cy="288"/>
            </a:xfrm>
          </p:grpSpPr>
          <p:sp>
            <p:nvSpPr>
              <p:cNvPr id="12321" name="Oval 8"/>
              <p:cNvSpPr>
                <a:spLocks noChangeArrowheads="1"/>
              </p:cNvSpPr>
              <p:nvPr/>
            </p:nvSpPr>
            <p:spPr bwMode="auto">
              <a:xfrm>
                <a:off x="148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I1</a:t>
                </a:r>
              </a:p>
            </p:txBody>
          </p:sp>
          <p:sp>
            <p:nvSpPr>
              <p:cNvPr id="12322" name="Oval 9"/>
              <p:cNvSpPr>
                <a:spLocks noChangeArrowheads="1"/>
              </p:cNvSpPr>
              <p:nvPr/>
            </p:nvSpPr>
            <p:spPr bwMode="auto">
              <a:xfrm>
                <a:off x="220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I2</a:t>
                </a:r>
              </a:p>
            </p:txBody>
          </p:sp>
          <p:sp>
            <p:nvSpPr>
              <p:cNvPr id="12323" name="Oval 10"/>
              <p:cNvSpPr>
                <a:spLocks noChangeArrowheads="1"/>
              </p:cNvSpPr>
              <p:nvPr/>
            </p:nvSpPr>
            <p:spPr bwMode="auto">
              <a:xfrm>
                <a:off x="297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I3</a:t>
                </a:r>
              </a:p>
            </p:txBody>
          </p:sp>
          <p:sp>
            <p:nvSpPr>
              <p:cNvPr id="12324" name="Line 11"/>
              <p:cNvSpPr>
                <a:spLocks noChangeShapeType="1"/>
              </p:cNvSpPr>
              <p:nvPr/>
            </p:nvSpPr>
            <p:spPr bwMode="auto">
              <a:xfrm>
                <a:off x="1920"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5" name="Line 12"/>
              <p:cNvSpPr>
                <a:spLocks noChangeShapeType="1"/>
              </p:cNvSpPr>
              <p:nvPr/>
            </p:nvSpPr>
            <p:spPr bwMode="auto">
              <a:xfrm>
                <a:off x="2688"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6" name="Oval 13"/>
              <p:cNvSpPr>
                <a:spLocks noChangeArrowheads="1"/>
              </p:cNvSpPr>
              <p:nvPr/>
            </p:nvSpPr>
            <p:spPr bwMode="auto">
              <a:xfrm>
                <a:off x="369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I4</a:t>
                </a:r>
              </a:p>
            </p:txBody>
          </p:sp>
          <p:sp>
            <p:nvSpPr>
              <p:cNvPr id="12327" name="Line 14"/>
              <p:cNvSpPr>
                <a:spLocks noChangeShapeType="1"/>
              </p:cNvSpPr>
              <p:nvPr/>
            </p:nvSpPr>
            <p:spPr bwMode="auto">
              <a:xfrm>
                <a:off x="3360" y="172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8" name="Line 15"/>
              <p:cNvSpPr>
                <a:spLocks noChangeShapeType="1"/>
              </p:cNvSpPr>
              <p:nvPr/>
            </p:nvSpPr>
            <p:spPr bwMode="auto">
              <a:xfrm>
                <a:off x="4128" y="1728"/>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295" name="Group 16"/>
            <p:cNvGrpSpPr>
              <a:grpSpLocks/>
            </p:cNvGrpSpPr>
            <p:nvPr/>
          </p:nvGrpSpPr>
          <p:grpSpPr bwMode="auto">
            <a:xfrm>
              <a:off x="1776" y="2064"/>
              <a:ext cx="2880" cy="288"/>
              <a:chOff x="1488" y="1584"/>
              <a:chExt cx="2880" cy="288"/>
            </a:xfrm>
          </p:grpSpPr>
          <p:sp>
            <p:nvSpPr>
              <p:cNvPr id="12313" name="Oval 17"/>
              <p:cNvSpPr>
                <a:spLocks noChangeArrowheads="1"/>
              </p:cNvSpPr>
              <p:nvPr/>
            </p:nvSpPr>
            <p:spPr bwMode="auto">
              <a:xfrm>
                <a:off x="148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C1</a:t>
                </a:r>
              </a:p>
            </p:txBody>
          </p:sp>
          <p:sp>
            <p:nvSpPr>
              <p:cNvPr id="12314" name="Oval 18"/>
              <p:cNvSpPr>
                <a:spLocks noChangeArrowheads="1"/>
              </p:cNvSpPr>
              <p:nvPr/>
            </p:nvSpPr>
            <p:spPr bwMode="auto">
              <a:xfrm>
                <a:off x="220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C2</a:t>
                </a:r>
              </a:p>
            </p:txBody>
          </p:sp>
          <p:sp>
            <p:nvSpPr>
              <p:cNvPr id="12315" name="Oval 19"/>
              <p:cNvSpPr>
                <a:spLocks noChangeArrowheads="1"/>
              </p:cNvSpPr>
              <p:nvPr/>
            </p:nvSpPr>
            <p:spPr bwMode="auto">
              <a:xfrm>
                <a:off x="297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C3</a:t>
                </a:r>
              </a:p>
            </p:txBody>
          </p:sp>
          <p:sp>
            <p:nvSpPr>
              <p:cNvPr id="12316" name="Line 20"/>
              <p:cNvSpPr>
                <a:spLocks noChangeShapeType="1"/>
              </p:cNvSpPr>
              <p:nvPr/>
            </p:nvSpPr>
            <p:spPr bwMode="auto">
              <a:xfrm>
                <a:off x="1920"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7" name="Line 21"/>
              <p:cNvSpPr>
                <a:spLocks noChangeShapeType="1"/>
              </p:cNvSpPr>
              <p:nvPr/>
            </p:nvSpPr>
            <p:spPr bwMode="auto">
              <a:xfrm>
                <a:off x="2688"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8" name="Oval 22"/>
              <p:cNvSpPr>
                <a:spLocks noChangeArrowheads="1"/>
              </p:cNvSpPr>
              <p:nvPr/>
            </p:nvSpPr>
            <p:spPr bwMode="auto">
              <a:xfrm>
                <a:off x="369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C4</a:t>
                </a:r>
              </a:p>
            </p:txBody>
          </p:sp>
          <p:sp>
            <p:nvSpPr>
              <p:cNvPr id="12319" name="Line 23"/>
              <p:cNvSpPr>
                <a:spLocks noChangeShapeType="1"/>
              </p:cNvSpPr>
              <p:nvPr/>
            </p:nvSpPr>
            <p:spPr bwMode="auto">
              <a:xfrm>
                <a:off x="3360" y="172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0" name="Line 24"/>
              <p:cNvSpPr>
                <a:spLocks noChangeShapeType="1"/>
              </p:cNvSpPr>
              <p:nvPr/>
            </p:nvSpPr>
            <p:spPr bwMode="auto">
              <a:xfrm>
                <a:off x="4128" y="1728"/>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296" name="Group 25"/>
            <p:cNvGrpSpPr>
              <a:grpSpLocks/>
            </p:cNvGrpSpPr>
            <p:nvPr/>
          </p:nvGrpSpPr>
          <p:grpSpPr bwMode="auto">
            <a:xfrm>
              <a:off x="2544" y="2640"/>
              <a:ext cx="2880" cy="288"/>
              <a:chOff x="1488" y="1584"/>
              <a:chExt cx="2880" cy="288"/>
            </a:xfrm>
          </p:grpSpPr>
          <p:sp>
            <p:nvSpPr>
              <p:cNvPr id="12305" name="Oval 26"/>
              <p:cNvSpPr>
                <a:spLocks noChangeArrowheads="1"/>
              </p:cNvSpPr>
              <p:nvPr/>
            </p:nvSpPr>
            <p:spPr bwMode="auto">
              <a:xfrm>
                <a:off x="148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P1</a:t>
                </a:r>
              </a:p>
            </p:txBody>
          </p:sp>
          <p:sp>
            <p:nvSpPr>
              <p:cNvPr id="12306" name="Oval 27"/>
              <p:cNvSpPr>
                <a:spLocks noChangeArrowheads="1"/>
              </p:cNvSpPr>
              <p:nvPr/>
            </p:nvSpPr>
            <p:spPr bwMode="auto">
              <a:xfrm>
                <a:off x="2208"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P2</a:t>
                </a:r>
              </a:p>
            </p:txBody>
          </p:sp>
          <p:sp>
            <p:nvSpPr>
              <p:cNvPr id="12307" name="Oval 28"/>
              <p:cNvSpPr>
                <a:spLocks noChangeArrowheads="1"/>
              </p:cNvSpPr>
              <p:nvPr/>
            </p:nvSpPr>
            <p:spPr bwMode="auto">
              <a:xfrm>
                <a:off x="297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P3</a:t>
                </a:r>
              </a:p>
            </p:txBody>
          </p:sp>
          <p:sp>
            <p:nvSpPr>
              <p:cNvPr id="12308" name="Line 29"/>
              <p:cNvSpPr>
                <a:spLocks noChangeShapeType="1"/>
              </p:cNvSpPr>
              <p:nvPr/>
            </p:nvSpPr>
            <p:spPr bwMode="auto">
              <a:xfrm>
                <a:off x="1920"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9" name="Line 30"/>
              <p:cNvSpPr>
                <a:spLocks noChangeShapeType="1"/>
              </p:cNvSpPr>
              <p:nvPr/>
            </p:nvSpPr>
            <p:spPr bwMode="auto">
              <a:xfrm>
                <a:off x="2688"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0" name="Oval 31"/>
              <p:cNvSpPr>
                <a:spLocks noChangeArrowheads="1"/>
              </p:cNvSpPr>
              <p:nvPr/>
            </p:nvSpPr>
            <p:spPr bwMode="auto">
              <a:xfrm>
                <a:off x="3696"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b="0">
                    <a:solidFill>
                      <a:schemeClr val="tx1"/>
                    </a:solidFill>
                    <a:latin typeface="Tahoma" panose="020B0604030504040204" pitchFamily="34" charset="0"/>
                    <a:ea typeface="宋体" panose="02010600030101010101" pitchFamily="2" charset="-122"/>
                  </a:rPr>
                  <a:t>P4</a:t>
                </a:r>
              </a:p>
            </p:txBody>
          </p:sp>
          <p:sp>
            <p:nvSpPr>
              <p:cNvPr id="12311" name="Line 32"/>
              <p:cNvSpPr>
                <a:spLocks noChangeShapeType="1"/>
              </p:cNvSpPr>
              <p:nvPr/>
            </p:nvSpPr>
            <p:spPr bwMode="auto">
              <a:xfrm>
                <a:off x="3360" y="172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12" name="Line 33"/>
              <p:cNvSpPr>
                <a:spLocks noChangeShapeType="1"/>
              </p:cNvSpPr>
              <p:nvPr/>
            </p:nvSpPr>
            <p:spPr bwMode="auto">
              <a:xfrm>
                <a:off x="4128" y="1728"/>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297" name="Line 34"/>
            <p:cNvSpPr>
              <a:spLocks noChangeShapeType="1"/>
            </p:cNvSpPr>
            <p:nvPr/>
          </p:nvSpPr>
          <p:spPr bwMode="auto">
            <a:xfrm>
              <a:off x="1344" y="1728"/>
              <a:ext cx="480" cy="43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298" name="Line 35"/>
            <p:cNvSpPr>
              <a:spLocks noChangeShapeType="1"/>
            </p:cNvSpPr>
            <p:nvPr/>
          </p:nvSpPr>
          <p:spPr bwMode="auto">
            <a:xfrm>
              <a:off x="2064" y="2304"/>
              <a:ext cx="528" cy="48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299" name="Line 36"/>
            <p:cNvSpPr>
              <a:spLocks noChangeShapeType="1"/>
            </p:cNvSpPr>
            <p:nvPr/>
          </p:nvSpPr>
          <p:spPr bwMode="auto">
            <a:xfrm>
              <a:off x="2112" y="1776"/>
              <a:ext cx="432" cy="336"/>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0" name="Line 37"/>
            <p:cNvSpPr>
              <a:spLocks noChangeShapeType="1"/>
            </p:cNvSpPr>
            <p:nvPr/>
          </p:nvSpPr>
          <p:spPr bwMode="auto">
            <a:xfrm>
              <a:off x="2880" y="2304"/>
              <a:ext cx="432" cy="384"/>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1" name="Line 38"/>
            <p:cNvSpPr>
              <a:spLocks noChangeShapeType="1"/>
            </p:cNvSpPr>
            <p:nvPr/>
          </p:nvSpPr>
          <p:spPr bwMode="auto">
            <a:xfrm>
              <a:off x="2880" y="1776"/>
              <a:ext cx="432"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2" name="Line 39"/>
            <p:cNvSpPr>
              <a:spLocks noChangeShapeType="1"/>
            </p:cNvSpPr>
            <p:nvPr/>
          </p:nvSpPr>
          <p:spPr bwMode="auto">
            <a:xfrm>
              <a:off x="3600" y="2304"/>
              <a:ext cx="528"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3" name="Line 40"/>
            <p:cNvSpPr>
              <a:spLocks noChangeShapeType="1"/>
            </p:cNvSpPr>
            <p:nvPr/>
          </p:nvSpPr>
          <p:spPr bwMode="auto">
            <a:xfrm>
              <a:off x="3600" y="1728"/>
              <a:ext cx="432"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4" name="Line 41"/>
            <p:cNvSpPr>
              <a:spLocks noChangeShapeType="1"/>
            </p:cNvSpPr>
            <p:nvPr/>
          </p:nvSpPr>
          <p:spPr bwMode="auto">
            <a:xfrm>
              <a:off x="4320" y="2304"/>
              <a:ext cx="48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292" name="Rectangle 42"/>
          <p:cNvSpPr>
            <a:spLocks noChangeArrowheads="1"/>
          </p:cNvSpPr>
          <p:nvPr/>
        </p:nvSpPr>
        <p:spPr bwMode="auto">
          <a:xfrm>
            <a:off x="539750" y="1844675"/>
            <a:ext cx="839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a:solidFill>
                  <a:schemeClr val="tx1"/>
                </a:solidFill>
                <a:latin typeface="Tahoma" panose="020B0604030504040204" pitchFamily="34" charset="0"/>
              </a:rPr>
              <a:t>在处理一批作业时，有的程序之间可实现并发执行。</a:t>
            </a:r>
          </a:p>
        </p:txBody>
      </p:sp>
      <p:sp>
        <p:nvSpPr>
          <p:cNvPr id="12293" name="Text Box 44"/>
          <p:cNvSpPr txBox="1">
            <a:spLocks noChangeArrowheads="1"/>
          </p:cNvSpPr>
          <p:nvPr/>
        </p:nvSpPr>
        <p:spPr bwMode="auto">
          <a:xfrm>
            <a:off x="2987675" y="5276850"/>
            <a:ext cx="388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400" dirty="0">
                <a:solidFill>
                  <a:schemeClr val="tx1"/>
                </a:solidFill>
                <a:latin typeface="Times New Roman" panose="02020603050405020304" pitchFamily="18" charset="0"/>
              </a:rPr>
              <a:t>图</a:t>
            </a:r>
            <a:r>
              <a:rPr kumimoji="1" lang="en-US" altLang="zh-CN" sz="2400" dirty="0">
                <a:solidFill>
                  <a:schemeClr val="tx1"/>
                </a:solidFill>
                <a:latin typeface="Times New Roman" panose="02020603050405020304" pitchFamily="18" charset="0"/>
              </a:rPr>
              <a:t>2-3  </a:t>
            </a:r>
            <a:r>
              <a:rPr kumimoji="1" lang="zh-CN" altLang="en-US" sz="2400" dirty="0">
                <a:solidFill>
                  <a:srgbClr val="FF0000"/>
                </a:solidFill>
                <a:latin typeface="Times New Roman" panose="02020603050405020304" pitchFamily="18" charset="0"/>
              </a:rPr>
              <a:t>并发执行</a:t>
            </a:r>
            <a:r>
              <a:rPr kumimoji="1" lang="zh-CN" altLang="en-US" sz="2400" dirty="0">
                <a:solidFill>
                  <a:schemeClr val="tx1"/>
                </a:solidFill>
                <a:latin typeface="Times New Roman" panose="02020603050405020304" pitchFamily="18" charset="0"/>
              </a:rPr>
              <a:t>时的前趋图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a:grpSpLocks/>
          </p:cNvGrpSpPr>
          <p:nvPr/>
        </p:nvGrpSpPr>
        <p:grpSpPr bwMode="auto">
          <a:xfrm>
            <a:off x="5649011" y="2817962"/>
            <a:ext cx="885825" cy="576263"/>
            <a:chOff x="4059" y="1525"/>
            <a:chExt cx="558" cy="363"/>
          </a:xfrm>
        </p:grpSpPr>
        <p:sp>
          <p:nvSpPr>
            <p:cNvPr id="13408" name="Oval 82"/>
            <p:cNvSpPr>
              <a:spLocks noChangeArrowheads="1"/>
            </p:cNvSpPr>
            <p:nvPr/>
          </p:nvSpPr>
          <p:spPr bwMode="auto">
            <a:xfrm>
              <a:off x="4059" y="1525"/>
              <a:ext cx="545" cy="363"/>
            </a:xfrm>
            <a:prstGeom prst="ellipse">
              <a:avLst/>
            </a:prstGeom>
            <a:solidFill>
              <a:srgbClr val="FFFFFF"/>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409" name="Text Box 83"/>
            <p:cNvSpPr txBox="1">
              <a:spLocks noChangeArrowheads="1"/>
            </p:cNvSpPr>
            <p:nvPr/>
          </p:nvSpPr>
          <p:spPr bwMode="auto">
            <a:xfrm>
              <a:off x="4073" y="1542"/>
              <a:ext cx="544"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latin typeface="Arial" panose="020B0604020202020204" pitchFamily="34" charset="0"/>
                  <a:ea typeface="宋体" panose="02010600030101010101" pitchFamily="2" charset="-122"/>
                </a:rPr>
                <a:t>并行</a:t>
              </a:r>
            </a:p>
          </p:txBody>
        </p:sp>
      </p:grpSp>
      <p:sp>
        <p:nvSpPr>
          <p:cNvPr id="13315"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13316" name="Text Box 5"/>
          <p:cNvSpPr txBox="1">
            <a:spLocks noChangeArrowheads="1"/>
          </p:cNvSpPr>
          <p:nvPr/>
        </p:nvSpPr>
        <p:spPr bwMode="auto">
          <a:xfrm>
            <a:off x="323850" y="519445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b="0">
                <a:solidFill>
                  <a:schemeClr val="tx1"/>
                </a:solidFill>
                <a:latin typeface="Arial" panose="020B0604020202020204" pitchFamily="34" charset="0"/>
                <a:ea typeface="宋体" panose="02010600030101010101" pitchFamily="2" charset="-122"/>
              </a:rPr>
              <a:t>  </a:t>
            </a:r>
          </a:p>
        </p:txBody>
      </p:sp>
      <p:sp>
        <p:nvSpPr>
          <p:cNvPr id="13317" name="Line 6"/>
          <p:cNvSpPr>
            <a:spLocks noChangeShapeType="1"/>
          </p:cNvSpPr>
          <p:nvPr/>
        </p:nvSpPr>
        <p:spPr bwMode="auto">
          <a:xfrm>
            <a:off x="1768475" y="2411562"/>
            <a:ext cx="0" cy="307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Line 7"/>
          <p:cNvSpPr>
            <a:spLocks noChangeShapeType="1"/>
          </p:cNvSpPr>
          <p:nvPr/>
        </p:nvSpPr>
        <p:spPr bwMode="auto">
          <a:xfrm>
            <a:off x="987425" y="5319862"/>
            <a:ext cx="7862888"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9" name="Text Box 8"/>
          <p:cNvSpPr txBox="1">
            <a:spLocks noChangeArrowheads="1"/>
          </p:cNvSpPr>
          <p:nvPr/>
        </p:nvSpPr>
        <p:spPr bwMode="auto">
          <a:xfrm>
            <a:off x="395288" y="2386163"/>
            <a:ext cx="1368425" cy="240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r" eaLnBrk="1" hangingPunct="1">
              <a:lnSpc>
                <a:spcPct val="110000"/>
              </a:lnSpc>
            </a:pPr>
            <a:r>
              <a:rPr lang="zh-CN" altLang="en-US" sz="2000" dirty="0">
                <a:solidFill>
                  <a:schemeClr val="tx1"/>
                </a:solidFill>
                <a:latin typeface="Times New Roman" panose="02020603050405020304" pitchFamily="18" charset="0"/>
                <a:ea typeface="宋体" panose="02010600030101010101" pitchFamily="2" charset="-122"/>
              </a:rPr>
              <a:t>输入：</a:t>
            </a:r>
          </a:p>
          <a:p>
            <a:pPr algn="r" eaLnBrk="1" hangingPunct="1">
              <a:lnSpc>
                <a:spcPct val="110000"/>
              </a:lnSpc>
            </a:pPr>
            <a:endParaRPr lang="zh-CN" altLang="en-US" sz="2000" dirty="0">
              <a:solidFill>
                <a:schemeClr val="tx1"/>
              </a:solidFill>
              <a:latin typeface="Times New Roman" panose="02020603050405020304" pitchFamily="18" charset="0"/>
              <a:ea typeface="宋体" panose="02010600030101010101" pitchFamily="2" charset="-122"/>
            </a:endParaRPr>
          </a:p>
          <a:p>
            <a:pPr algn="r" eaLnBrk="1" hangingPunct="1">
              <a:lnSpc>
                <a:spcPct val="110000"/>
              </a:lnSpc>
            </a:pPr>
            <a:endParaRPr lang="zh-CN" altLang="en-US" sz="2000" dirty="0">
              <a:solidFill>
                <a:schemeClr val="tx1"/>
              </a:solidFill>
              <a:latin typeface="Times New Roman" panose="02020603050405020304" pitchFamily="18" charset="0"/>
              <a:ea typeface="宋体" panose="02010600030101010101" pitchFamily="2" charset="-122"/>
            </a:endParaRPr>
          </a:p>
          <a:p>
            <a:pPr algn="r" eaLnBrk="1" hangingPunct="1">
              <a:lnSpc>
                <a:spcPct val="110000"/>
              </a:lnSpc>
            </a:pPr>
            <a:r>
              <a:rPr lang="zh-CN" altLang="en-US" sz="2000" dirty="0">
                <a:solidFill>
                  <a:schemeClr val="tx1"/>
                </a:solidFill>
                <a:latin typeface="Times New Roman" panose="02020603050405020304" pitchFamily="18" charset="0"/>
                <a:ea typeface="宋体" panose="02010600030101010101" pitchFamily="2" charset="-122"/>
              </a:rPr>
              <a:t>计算：</a:t>
            </a:r>
          </a:p>
          <a:p>
            <a:pPr algn="r" eaLnBrk="1" hangingPunct="1">
              <a:lnSpc>
                <a:spcPct val="140000"/>
              </a:lnSpc>
            </a:pPr>
            <a:endParaRPr lang="zh-CN" altLang="en-US" sz="2000" dirty="0">
              <a:solidFill>
                <a:schemeClr val="tx1"/>
              </a:solidFill>
              <a:latin typeface="Times New Roman" panose="02020603050405020304" pitchFamily="18" charset="0"/>
              <a:ea typeface="宋体" panose="02010600030101010101" pitchFamily="2" charset="-122"/>
            </a:endParaRPr>
          </a:p>
          <a:p>
            <a:pPr algn="r" eaLnBrk="1" hangingPunct="1">
              <a:lnSpc>
                <a:spcPct val="140000"/>
              </a:lnSpc>
            </a:pPr>
            <a:r>
              <a:rPr lang="zh-CN" altLang="en-US" sz="2000" dirty="0">
                <a:solidFill>
                  <a:schemeClr val="tx1"/>
                </a:solidFill>
                <a:latin typeface="Times New Roman" panose="02020603050405020304" pitchFamily="18" charset="0"/>
                <a:ea typeface="宋体" panose="02010600030101010101" pitchFamily="2" charset="-122"/>
              </a:rPr>
              <a:t>输出：</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3320" name="Text Box 9"/>
          <p:cNvSpPr txBox="1">
            <a:spLocks noChangeArrowheads="1"/>
          </p:cNvSpPr>
          <p:nvPr/>
        </p:nvSpPr>
        <p:spPr bwMode="auto">
          <a:xfrm>
            <a:off x="595313" y="5353200"/>
            <a:ext cx="75771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000" b="0" dirty="0">
                <a:solidFill>
                  <a:schemeClr val="tx1"/>
                </a:solidFill>
                <a:latin typeface="Times New Roman" panose="02020603050405020304" pitchFamily="18" charset="0"/>
                <a:ea typeface="宋体" panose="02010600030101010101" pitchFamily="2" charset="-122"/>
              </a:rPr>
              <a:t>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0</a:t>
            </a:r>
            <a:r>
              <a:rPr lang="en-US" altLang="zh-CN" sz="2400" b="0" dirty="0">
                <a:solidFill>
                  <a:schemeClr val="tx1"/>
                </a:solidFill>
                <a:latin typeface="Times New Roman" panose="02020603050405020304" pitchFamily="18" charset="0"/>
                <a:ea typeface="宋体" panose="02010600030101010101" pitchFamily="2" charset="-122"/>
              </a:rPr>
              <a:t>          t</a:t>
            </a:r>
            <a:r>
              <a:rPr lang="en-US" altLang="zh-CN" sz="2400" b="0" baseline="-25000" dirty="0">
                <a:solidFill>
                  <a:schemeClr val="tx1"/>
                </a:solidFill>
                <a:latin typeface="Times New Roman" panose="02020603050405020304" pitchFamily="18" charset="0"/>
                <a:ea typeface="宋体" panose="02010600030101010101" pitchFamily="2" charset="-122"/>
              </a:rPr>
              <a:t>1 </a:t>
            </a:r>
            <a:r>
              <a:rPr lang="en-US" altLang="zh-CN" sz="2400" b="0" dirty="0">
                <a:solidFill>
                  <a:schemeClr val="tx1"/>
                </a:solidFill>
                <a:latin typeface="Times New Roman" panose="02020603050405020304" pitchFamily="18" charset="0"/>
                <a:ea typeface="宋体" panose="02010600030101010101" pitchFamily="2" charset="-122"/>
              </a:rPr>
              <a:t>          t</a:t>
            </a:r>
            <a:r>
              <a:rPr lang="en-US" altLang="zh-CN" sz="2400" b="0" baseline="-25000" dirty="0">
                <a:solidFill>
                  <a:schemeClr val="tx1"/>
                </a:solidFill>
                <a:latin typeface="Times New Roman" panose="02020603050405020304" pitchFamily="18" charset="0"/>
                <a:ea typeface="宋体" panose="02010600030101010101" pitchFamily="2" charset="-122"/>
              </a:rPr>
              <a:t>2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3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4               </a:t>
            </a:r>
            <a:r>
              <a:rPr lang="en-US" altLang="zh-CN" sz="2400" b="0" dirty="0">
                <a:solidFill>
                  <a:schemeClr val="tx1"/>
                </a:solidFill>
                <a:latin typeface="Times New Roman" panose="02020603050405020304" pitchFamily="18" charset="0"/>
                <a:ea typeface="宋体" panose="02010600030101010101" pitchFamily="2" charset="-122"/>
              </a:rPr>
              <a:t>t</a:t>
            </a:r>
            <a:r>
              <a:rPr lang="en-US" altLang="zh-CN" sz="2400" b="0" baseline="-25000" dirty="0">
                <a:solidFill>
                  <a:schemeClr val="tx1"/>
                </a:solidFill>
                <a:latin typeface="Times New Roman" panose="02020603050405020304" pitchFamily="18" charset="0"/>
                <a:ea typeface="宋体" panose="02010600030101010101" pitchFamily="2" charset="-122"/>
              </a:rPr>
              <a:t>5              </a:t>
            </a:r>
            <a:endParaRPr lang="en-US" altLang="zh-CN" sz="2400" b="0" dirty="0">
              <a:solidFill>
                <a:schemeClr val="tx1"/>
              </a:solidFill>
              <a:latin typeface="Arial" panose="020B0604020202020204" pitchFamily="34" charset="0"/>
              <a:ea typeface="宋体" panose="02010600030101010101" pitchFamily="2" charset="-122"/>
            </a:endParaRPr>
          </a:p>
        </p:txBody>
      </p:sp>
      <p:sp>
        <p:nvSpPr>
          <p:cNvPr id="13321" name="AutoShape 10"/>
          <p:cNvSpPr>
            <a:spLocks/>
          </p:cNvSpPr>
          <p:nvPr/>
        </p:nvSpPr>
        <p:spPr bwMode="auto">
          <a:xfrm rot="16200000">
            <a:off x="2108994" y="4974581"/>
            <a:ext cx="246063" cy="936625"/>
          </a:xfrm>
          <a:prstGeom prst="leftBrace">
            <a:avLst>
              <a:gd name="adj1" fmla="val 3172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22" name="Text Box 11"/>
          <p:cNvSpPr txBox="1">
            <a:spLocks noChangeArrowheads="1"/>
          </p:cNvSpPr>
          <p:nvPr/>
        </p:nvSpPr>
        <p:spPr bwMode="auto">
          <a:xfrm>
            <a:off x="1835150" y="5545287"/>
            <a:ext cx="8080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800">
                <a:solidFill>
                  <a:schemeClr val="tx1"/>
                </a:solidFill>
                <a:latin typeface="宋体" panose="02010600030101010101" pitchFamily="2" charset="-122"/>
                <a:ea typeface="宋体" panose="02010600030101010101" pitchFamily="2" charset="-122"/>
              </a:rPr>
              <a:t>Δt</a:t>
            </a:r>
            <a:endParaRPr lang="en-US" altLang="zh-CN" sz="1800">
              <a:solidFill>
                <a:schemeClr val="tx1"/>
              </a:solidFill>
              <a:latin typeface="Arial" panose="020B0604020202020204" pitchFamily="34" charset="0"/>
              <a:ea typeface="宋体" panose="02010600030101010101" pitchFamily="2" charset="-122"/>
            </a:endParaRPr>
          </a:p>
        </p:txBody>
      </p:sp>
      <p:sp>
        <p:nvSpPr>
          <p:cNvPr id="13323" name="Text Box 12"/>
          <p:cNvSpPr txBox="1">
            <a:spLocks noChangeArrowheads="1"/>
          </p:cNvSpPr>
          <p:nvPr/>
        </p:nvSpPr>
        <p:spPr bwMode="auto">
          <a:xfrm>
            <a:off x="8459788" y="4907112"/>
            <a:ext cx="4032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t</a:t>
            </a:r>
            <a:endParaRPr lang="en-US" altLang="zh-CN" sz="2400">
              <a:solidFill>
                <a:schemeClr val="tx1"/>
              </a:solidFill>
              <a:latin typeface="Arial" panose="020B0604020202020204" pitchFamily="34" charset="0"/>
              <a:ea typeface="宋体" panose="02010600030101010101" pitchFamily="2" charset="-122"/>
            </a:endParaRPr>
          </a:p>
        </p:txBody>
      </p:sp>
      <p:sp>
        <p:nvSpPr>
          <p:cNvPr id="13324" name="Line 13"/>
          <p:cNvSpPr>
            <a:spLocks noChangeShapeType="1"/>
          </p:cNvSpPr>
          <p:nvPr/>
        </p:nvSpPr>
        <p:spPr bwMode="auto">
          <a:xfrm>
            <a:off x="1765986"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14"/>
          <p:cNvSpPr>
            <a:spLocks noChangeShapeType="1"/>
          </p:cNvSpPr>
          <p:nvPr/>
        </p:nvSpPr>
        <p:spPr bwMode="auto">
          <a:xfrm>
            <a:off x="2702611"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15"/>
          <p:cNvSpPr>
            <a:spLocks noChangeShapeType="1"/>
          </p:cNvSpPr>
          <p:nvPr/>
        </p:nvSpPr>
        <p:spPr bwMode="auto">
          <a:xfrm>
            <a:off x="3640824"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6"/>
          <p:cNvSpPr>
            <a:spLocks noChangeShapeType="1"/>
          </p:cNvSpPr>
          <p:nvPr/>
        </p:nvSpPr>
        <p:spPr bwMode="auto">
          <a:xfrm>
            <a:off x="4577449"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7"/>
          <p:cNvSpPr>
            <a:spLocks noChangeShapeType="1"/>
          </p:cNvSpPr>
          <p:nvPr/>
        </p:nvSpPr>
        <p:spPr bwMode="auto">
          <a:xfrm>
            <a:off x="5515661"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8"/>
          <p:cNvGrpSpPr>
            <a:grpSpLocks/>
          </p:cNvGrpSpPr>
          <p:nvPr/>
        </p:nvGrpSpPr>
        <p:grpSpPr bwMode="auto">
          <a:xfrm>
            <a:off x="1505636" y="2386162"/>
            <a:ext cx="542925" cy="512763"/>
            <a:chOff x="1540" y="1434"/>
            <a:chExt cx="342" cy="323"/>
          </a:xfrm>
        </p:grpSpPr>
        <p:sp>
          <p:nvSpPr>
            <p:cNvPr id="13406" name="Oval 19"/>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407" name="Text Box 20"/>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422933" name="Line 21"/>
          <p:cNvSpPr>
            <a:spLocks noChangeShapeType="1"/>
          </p:cNvSpPr>
          <p:nvPr/>
        </p:nvSpPr>
        <p:spPr bwMode="auto">
          <a:xfrm>
            <a:off x="1765986" y="2924325"/>
            <a:ext cx="0" cy="22256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4" name="Line 22"/>
          <p:cNvSpPr>
            <a:spLocks noChangeShapeType="1"/>
          </p:cNvSpPr>
          <p:nvPr/>
        </p:nvSpPr>
        <p:spPr bwMode="auto">
          <a:xfrm>
            <a:off x="2707374" y="2871937"/>
            <a:ext cx="6350" cy="523875"/>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5" name="Line 23"/>
          <p:cNvSpPr>
            <a:spLocks noChangeShapeType="1"/>
          </p:cNvSpPr>
          <p:nvPr/>
        </p:nvSpPr>
        <p:spPr bwMode="auto">
          <a:xfrm>
            <a:off x="2702611" y="3867300"/>
            <a:ext cx="0" cy="12827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6" name="Line 24"/>
          <p:cNvSpPr>
            <a:spLocks noChangeShapeType="1"/>
          </p:cNvSpPr>
          <p:nvPr/>
        </p:nvSpPr>
        <p:spPr bwMode="auto">
          <a:xfrm>
            <a:off x="3640824" y="3899050"/>
            <a:ext cx="0" cy="34290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7" name="Line 25"/>
          <p:cNvSpPr>
            <a:spLocks noChangeShapeType="1"/>
          </p:cNvSpPr>
          <p:nvPr/>
        </p:nvSpPr>
        <p:spPr bwMode="auto">
          <a:xfrm>
            <a:off x="3632886" y="2859237"/>
            <a:ext cx="7938" cy="536575"/>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8" name="Line 26"/>
          <p:cNvSpPr>
            <a:spLocks noChangeShapeType="1"/>
          </p:cNvSpPr>
          <p:nvPr/>
        </p:nvSpPr>
        <p:spPr bwMode="auto">
          <a:xfrm>
            <a:off x="4577449" y="3899050"/>
            <a:ext cx="0" cy="34290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9" name="Line 27"/>
          <p:cNvSpPr>
            <a:spLocks noChangeShapeType="1"/>
          </p:cNvSpPr>
          <p:nvPr/>
        </p:nvSpPr>
        <p:spPr bwMode="auto">
          <a:xfrm>
            <a:off x="5515661" y="4764237"/>
            <a:ext cx="0" cy="5556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0" name="Freeform 28"/>
          <p:cNvSpPr>
            <a:spLocks/>
          </p:cNvSpPr>
          <p:nvPr/>
        </p:nvSpPr>
        <p:spPr bwMode="auto">
          <a:xfrm>
            <a:off x="1867586" y="2852887"/>
            <a:ext cx="681038" cy="627063"/>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41" name="Freeform 29"/>
          <p:cNvSpPr>
            <a:spLocks/>
          </p:cNvSpPr>
          <p:nvPr/>
        </p:nvSpPr>
        <p:spPr bwMode="auto">
          <a:xfrm>
            <a:off x="2899461" y="3819675"/>
            <a:ext cx="595313" cy="554037"/>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39" name="Text Box 30"/>
          <p:cNvSpPr txBox="1">
            <a:spLocks noChangeArrowheads="1"/>
          </p:cNvSpPr>
          <p:nvPr/>
        </p:nvSpPr>
        <p:spPr bwMode="auto">
          <a:xfrm>
            <a:off x="1765596" y="5940574"/>
            <a:ext cx="57181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lang="zh-CN" altLang="en-US" dirty="0">
                <a:solidFill>
                  <a:srgbClr val="0000FF"/>
                </a:solidFill>
                <a:latin typeface="宋体" panose="02010600030101010101" pitchFamily="2" charset="-122"/>
              </a:rPr>
              <a:t>三个程序并发执行的前趋图</a:t>
            </a:r>
            <a:endParaRPr lang="zh-CN" altLang="en-US" dirty="0">
              <a:solidFill>
                <a:srgbClr val="0000FF"/>
              </a:solidFill>
              <a:latin typeface="Arial" panose="020B0604020202020204" pitchFamily="34" charset="0"/>
            </a:endParaRPr>
          </a:p>
        </p:txBody>
      </p:sp>
      <p:sp>
        <p:nvSpPr>
          <p:cNvPr id="13340" name="Line 31"/>
          <p:cNvSpPr>
            <a:spLocks noChangeShapeType="1"/>
          </p:cNvSpPr>
          <p:nvPr/>
        </p:nvSpPr>
        <p:spPr bwMode="auto">
          <a:xfrm>
            <a:off x="6452286" y="5150000"/>
            <a:ext cx="0" cy="341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4" name="Freeform 32"/>
          <p:cNvSpPr>
            <a:spLocks/>
          </p:cNvSpPr>
          <p:nvPr/>
        </p:nvSpPr>
        <p:spPr bwMode="auto">
          <a:xfrm>
            <a:off x="2005699" y="2629050"/>
            <a:ext cx="447675" cy="1587"/>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45" name="Line 33"/>
          <p:cNvSpPr>
            <a:spLocks noChangeShapeType="1"/>
          </p:cNvSpPr>
          <p:nvPr/>
        </p:nvSpPr>
        <p:spPr bwMode="auto">
          <a:xfrm>
            <a:off x="3632886" y="4732487"/>
            <a:ext cx="7938" cy="5873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6" name="Line 34"/>
          <p:cNvSpPr>
            <a:spLocks noChangeShapeType="1"/>
          </p:cNvSpPr>
          <p:nvPr/>
        </p:nvSpPr>
        <p:spPr bwMode="auto">
          <a:xfrm>
            <a:off x="4569511" y="4759475"/>
            <a:ext cx="7938" cy="56038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7" name="Freeform 35"/>
          <p:cNvSpPr>
            <a:spLocks/>
          </p:cNvSpPr>
          <p:nvPr/>
        </p:nvSpPr>
        <p:spPr bwMode="auto">
          <a:xfrm>
            <a:off x="3856724" y="4681687"/>
            <a:ext cx="711200" cy="627063"/>
          </a:xfrm>
          <a:custGeom>
            <a:avLst/>
            <a:gdLst>
              <a:gd name="T0" fmla="*/ 0 w 448"/>
              <a:gd name="T1" fmla="*/ 0 h 395"/>
              <a:gd name="T2" fmla="*/ 448 w 448"/>
              <a:gd name="T3" fmla="*/ 395 h 395"/>
              <a:gd name="T4" fmla="*/ 0 60000 65536"/>
              <a:gd name="T5" fmla="*/ 0 60000 65536"/>
              <a:gd name="T6" fmla="*/ 0 w 448"/>
              <a:gd name="T7" fmla="*/ 0 h 395"/>
              <a:gd name="T8" fmla="*/ 448 w 448"/>
              <a:gd name="T9" fmla="*/ 395 h 395"/>
            </a:gdLst>
            <a:ahLst/>
            <a:cxnLst>
              <a:cxn ang="T4">
                <a:pos x="T0" y="T1"/>
              </a:cxn>
              <a:cxn ang="T5">
                <a:pos x="T2" y="T3"/>
              </a:cxn>
            </a:cxnLst>
            <a:rect l="T6" t="T7" r="T8" b="T9"/>
            <a:pathLst>
              <a:path w="448" h="395">
                <a:moveTo>
                  <a:pt x="0" y="0"/>
                </a:moveTo>
                <a:lnTo>
                  <a:pt x="448"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4" name="Group 37"/>
          <p:cNvGrpSpPr>
            <a:grpSpLocks/>
          </p:cNvGrpSpPr>
          <p:nvPr/>
        </p:nvGrpSpPr>
        <p:grpSpPr bwMode="auto">
          <a:xfrm>
            <a:off x="2480361" y="2386162"/>
            <a:ext cx="547688" cy="512763"/>
            <a:chOff x="2154" y="1434"/>
            <a:chExt cx="345" cy="323"/>
          </a:xfrm>
        </p:grpSpPr>
        <p:sp>
          <p:nvSpPr>
            <p:cNvPr id="13404" name="Text Box 38"/>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3405" name="Oval 39"/>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5" name="Group 40"/>
          <p:cNvGrpSpPr>
            <a:grpSpLocks/>
          </p:cNvGrpSpPr>
          <p:nvPr/>
        </p:nvGrpSpPr>
        <p:grpSpPr bwMode="auto">
          <a:xfrm>
            <a:off x="3416986" y="2386162"/>
            <a:ext cx="547688" cy="512763"/>
            <a:chOff x="2744" y="1434"/>
            <a:chExt cx="345" cy="323"/>
          </a:xfrm>
        </p:grpSpPr>
        <p:sp>
          <p:nvSpPr>
            <p:cNvPr id="13402" name="Text Box 41"/>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3403" name="Oval 42"/>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 name="Group 43"/>
          <p:cNvGrpSpPr>
            <a:grpSpLocks/>
          </p:cNvGrpSpPr>
          <p:nvPr/>
        </p:nvGrpSpPr>
        <p:grpSpPr bwMode="auto">
          <a:xfrm>
            <a:off x="2458136" y="3383112"/>
            <a:ext cx="604838" cy="512763"/>
            <a:chOff x="2140" y="2062"/>
            <a:chExt cx="381" cy="323"/>
          </a:xfrm>
        </p:grpSpPr>
        <p:sp>
          <p:nvSpPr>
            <p:cNvPr id="13400" name="Text Box 44"/>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3401" name="Oval 45"/>
            <p:cNvSpPr>
              <a:spLocks noChangeArrowheads="1"/>
            </p:cNvSpPr>
            <p:nvPr/>
          </p:nvSpPr>
          <p:spPr bwMode="auto">
            <a:xfrm>
              <a:off x="215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7" name="Group 46"/>
          <p:cNvGrpSpPr>
            <a:grpSpLocks/>
          </p:cNvGrpSpPr>
          <p:nvPr/>
        </p:nvGrpSpPr>
        <p:grpSpPr bwMode="auto">
          <a:xfrm>
            <a:off x="3386824" y="3375175"/>
            <a:ext cx="606425" cy="512762"/>
            <a:chOff x="2725" y="2057"/>
            <a:chExt cx="382" cy="323"/>
          </a:xfrm>
        </p:grpSpPr>
        <p:sp>
          <p:nvSpPr>
            <p:cNvPr id="13398" name="Text Box 47"/>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3399" name="Oval 48"/>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8" name="Group 49"/>
          <p:cNvGrpSpPr>
            <a:grpSpLocks/>
          </p:cNvGrpSpPr>
          <p:nvPr/>
        </p:nvGrpSpPr>
        <p:grpSpPr bwMode="auto">
          <a:xfrm>
            <a:off x="4353611" y="3386287"/>
            <a:ext cx="604838" cy="512763"/>
            <a:chOff x="3334" y="2064"/>
            <a:chExt cx="381" cy="323"/>
          </a:xfrm>
        </p:grpSpPr>
        <p:sp>
          <p:nvSpPr>
            <p:cNvPr id="13396" name="Text Box 50"/>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3397" name="Oval 51"/>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9" name="Group 52"/>
          <p:cNvGrpSpPr>
            <a:grpSpLocks/>
          </p:cNvGrpSpPr>
          <p:nvPr/>
        </p:nvGrpSpPr>
        <p:grpSpPr bwMode="auto">
          <a:xfrm>
            <a:off x="3439211" y="4259412"/>
            <a:ext cx="625475" cy="512763"/>
            <a:chOff x="2758" y="2614"/>
            <a:chExt cx="394" cy="323"/>
          </a:xfrm>
        </p:grpSpPr>
        <p:sp>
          <p:nvSpPr>
            <p:cNvPr id="13394" name="Text Box 53"/>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3395" name="Oval 54"/>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0" name="Group 55"/>
          <p:cNvGrpSpPr>
            <a:grpSpLocks/>
          </p:cNvGrpSpPr>
          <p:nvPr/>
        </p:nvGrpSpPr>
        <p:grpSpPr bwMode="auto">
          <a:xfrm>
            <a:off x="4353611" y="4249887"/>
            <a:ext cx="604838" cy="512763"/>
            <a:chOff x="3334" y="2608"/>
            <a:chExt cx="381" cy="323"/>
          </a:xfrm>
        </p:grpSpPr>
        <p:sp>
          <p:nvSpPr>
            <p:cNvPr id="13392" name="Text Box 56"/>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3393" name="Oval 57"/>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1" name="Group 58"/>
          <p:cNvGrpSpPr>
            <a:grpSpLocks/>
          </p:cNvGrpSpPr>
          <p:nvPr/>
        </p:nvGrpSpPr>
        <p:grpSpPr bwMode="auto">
          <a:xfrm>
            <a:off x="5288649" y="4259412"/>
            <a:ext cx="604837" cy="512763"/>
            <a:chOff x="3923" y="2614"/>
            <a:chExt cx="381" cy="323"/>
          </a:xfrm>
        </p:grpSpPr>
        <p:sp>
          <p:nvSpPr>
            <p:cNvPr id="13390" name="Text Box 59"/>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3391" name="Oval 60"/>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422973" name="Freeform 61"/>
          <p:cNvSpPr>
            <a:spLocks/>
          </p:cNvSpPr>
          <p:nvPr/>
        </p:nvSpPr>
        <p:spPr bwMode="auto">
          <a:xfrm>
            <a:off x="2985186" y="2602062"/>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4" name="Freeform 62"/>
          <p:cNvSpPr>
            <a:spLocks/>
          </p:cNvSpPr>
          <p:nvPr/>
        </p:nvSpPr>
        <p:spPr bwMode="auto">
          <a:xfrm>
            <a:off x="2969311" y="3608537"/>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5" name="Freeform 63"/>
          <p:cNvSpPr>
            <a:spLocks/>
          </p:cNvSpPr>
          <p:nvPr/>
        </p:nvSpPr>
        <p:spPr bwMode="auto">
          <a:xfrm>
            <a:off x="3905936" y="3608537"/>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6" name="Freeform 64"/>
          <p:cNvSpPr>
            <a:spLocks/>
          </p:cNvSpPr>
          <p:nvPr/>
        </p:nvSpPr>
        <p:spPr bwMode="auto">
          <a:xfrm>
            <a:off x="3920224" y="4475312"/>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7" name="Freeform 65"/>
          <p:cNvSpPr>
            <a:spLocks/>
          </p:cNvSpPr>
          <p:nvPr/>
        </p:nvSpPr>
        <p:spPr bwMode="auto">
          <a:xfrm>
            <a:off x="4856849" y="4475312"/>
            <a:ext cx="447675" cy="1588"/>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8" name="Freeform 66"/>
          <p:cNvSpPr>
            <a:spLocks/>
          </p:cNvSpPr>
          <p:nvPr/>
        </p:nvSpPr>
        <p:spPr bwMode="auto">
          <a:xfrm>
            <a:off x="4791761" y="4661050"/>
            <a:ext cx="723900" cy="657225"/>
          </a:xfrm>
          <a:custGeom>
            <a:avLst/>
            <a:gdLst>
              <a:gd name="T0" fmla="*/ 0 w 456"/>
              <a:gd name="T1" fmla="*/ 0 h 414"/>
              <a:gd name="T2" fmla="*/ 456 w 456"/>
              <a:gd name="T3" fmla="*/ 414 h 414"/>
              <a:gd name="T4" fmla="*/ 0 60000 65536"/>
              <a:gd name="T5" fmla="*/ 0 60000 65536"/>
              <a:gd name="T6" fmla="*/ 0 w 456"/>
              <a:gd name="T7" fmla="*/ 0 h 414"/>
              <a:gd name="T8" fmla="*/ 456 w 456"/>
              <a:gd name="T9" fmla="*/ 414 h 414"/>
            </a:gdLst>
            <a:ahLst/>
            <a:cxnLst>
              <a:cxn ang="T4">
                <a:pos x="T0" y="T1"/>
              </a:cxn>
              <a:cxn ang="T5">
                <a:pos x="T2" y="T3"/>
              </a:cxn>
            </a:cxnLst>
            <a:rect l="T6" t="T7" r="T8" b="T9"/>
            <a:pathLst>
              <a:path w="456" h="414">
                <a:moveTo>
                  <a:pt x="0" y="0"/>
                </a:moveTo>
                <a:lnTo>
                  <a:pt x="456" y="414"/>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79" name="Freeform 67"/>
          <p:cNvSpPr>
            <a:spLocks/>
          </p:cNvSpPr>
          <p:nvPr/>
        </p:nvSpPr>
        <p:spPr bwMode="auto">
          <a:xfrm>
            <a:off x="5717274" y="4670575"/>
            <a:ext cx="723900" cy="647700"/>
          </a:xfrm>
          <a:custGeom>
            <a:avLst/>
            <a:gdLst>
              <a:gd name="T0" fmla="*/ 0 w 456"/>
              <a:gd name="T1" fmla="*/ 0 h 408"/>
              <a:gd name="T2" fmla="*/ 456 w 456"/>
              <a:gd name="T3" fmla="*/ 408 h 408"/>
              <a:gd name="T4" fmla="*/ 0 60000 65536"/>
              <a:gd name="T5" fmla="*/ 0 60000 65536"/>
              <a:gd name="T6" fmla="*/ 0 w 456"/>
              <a:gd name="T7" fmla="*/ 0 h 408"/>
              <a:gd name="T8" fmla="*/ 456 w 456"/>
              <a:gd name="T9" fmla="*/ 408 h 408"/>
            </a:gdLst>
            <a:ahLst/>
            <a:cxnLst>
              <a:cxn ang="T4">
                <a:pos x="T0" y="T1"/>
              </a:cxn>
              <a:cxn ang="T5">
                <a:pos x="T2" y="T3"/>
              </a:cxn>
            </a:cxnLst>
            <a:rect l="T6" t="T7" r="T8" b="T9"/>
            <a:pathLst>
              <a:path w="456" h="408">
                <a:moveTo>
                  <a:pt x="0" y="0"/>
                </a:moveTo>
                <a:lnTo>
                  <a:pt x="456" y="408"/>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0" name="Freeform 68"/>
          <p:cNvSpPr>
            <a:spLocks/>
          </p:cNvSpPr>
          <p:nvPr/>
        </p:nvSpPr>
        <p:spPr bwMode="auto">
          <a:xfrm>
            <a:off x="3840849" y="3799037"/>
            <a:ext cx="595312" cy="554038"/>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1" name="Freeform 69"/>
          <p:cNvSpPr>
            <a:spLocks/>
          </p:cNvSpPr>
          <p:nvPr/>
        </p:nvSpPr>
        <p:spPr bwMode="auto">
          <a:xfrm>
            <a:off x="4780649" y="3810150"/>
            <a:ext cx="582612" cy="542925"/>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2" name="Freeform 70"/>
          <p:cNvSpPr>
            <a:spLocks/>
          </p:cNvSpPr>
          <p:nvPr/>
        </p:nvSpPr>
        <p:spPr bwMode="auto">
          <a:xfrm>
            <a:off x="2824849" y="2832250"/>
            <a:ext cx="669925" cy="627062"/>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3" name="Freeform 71"/>
          <p:cNvSpPr>
            <a:spLocks/>
          </p:cNvSpPr>
          <p:nvPr/>
        </p:nvSpPr>
        <p:spPr bwMode="auto">
          <a:xfrm>
            <a:off x="3782111" y="2832250"/>
            <a:ext cx="660400" cy="6350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22987" name="Line 75"/>
          <p:cNvSpPr>
            <a:spLocks noChangeShapeType="1"/>
          </p:cNvSpPr>
          <p:nvPr/>
        </p:nvSpPr>
        <p:spPr bwMode="auto">
          <a:xfrm>
            <a:off x="6463399" y="4468962"/>
            <a:ext cx="0" cy="8651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2988" name="Line 76"/>
          <p:cNvSpPr>
            <a:spLocks noChangeShapeType="1"/>
          </p:cNvSpPr>
          <p:nvPr/>
        </p:nvSpPr>
        <p:spPr bwMode="auto">
          <a:xfrm>
            <a:off x="1761224" y="5316687"/>
            <a:ext cx="460851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77"/>
          <p:cNvGrpSpPr>
            <a:grpSpLocks/>
          </p:cNvGrpSpPr>
          <p:nvPr/>
        </p:nvGrpSpPr>
        <p:grpSpPr bwMode="auto">
          <a:xfrm>
            <a:off x="640326" y="1502068"/>
            <a:ext cx="8036130" cy="461819"/>
            <a:chOff x="4052" y="2160"/>
            <a:chExt cx="1088" cy="1359"/>
          </a:xfrm>
        </p:grpSpPr>
        <p:sp>
          <p:nvSpPr>
            <p:cNvPr id="13388" name="AutoShape 78"/>
            <p:cNvSpPr>
              <a:spLocks noChangeArrowheads="1"/>
            </p:cNvSpPr>
            <p:nvPr/>
          </p:nvSpPr>
          <p:spPr bwMode="auto">
            <a:xfrm>
              <a:off x="4080" y="2160"/>
              <a:ext cx="997" cy="273"/>
            </a:xfrm>
            <a:prstGeom prst="roundRect">
              <a:avLst>
                <a:gd name="adj" fmla="val 16667"/>
              </a:avLst>
            </a:prstGeom>
            <a:solidFill>
              <a:srgbClr val="FFFFCC">
                <a:alpha val="30196"/>
              </a:srgbClr>
            </a:solidFill>
            <a:ln w="28575">
              <a:solidFill>
                <a:srgbClr val="339966"/>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89" name="Text Box 79"/>
            <p:cNvSpPr txBox="1">
              <a:spLocks noChangeArrowheads="1"/>
            </p:cNvSpPr>
            <p:nvPr/>
          </p:nvSpPr>
          <p:spPr bwMode="auto">
            <a:xfrm>
              <a:off x="4052" y="2160"/>
              <a:ext cx="1088" cy="135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smtClean="0">
                  <a:solidFill>
                    <a:schemeClr val="tx1"/>
                  </a:solidFill>
                  <a:latin typeface="Arial" panose="020B0604020202020204" pitchFamily="34" charset="0"/>
                  <a:ea typeface="宋体" panose="02010600030101010101" pitchFamily="2" charset="-122"/>
                </a:rPr>
                <a:t>时间减少为</a:t>
              </a:r>
              <a:r>
                <a:rPr lang="en-US" altLang="zh-CN" sz="2400" dirty="0" smtClean="0">
                  <a:solidFill>
                    <a:schemeClr val="tx1"/>
                  </a:solidFill>
                  <a:latin typeface="Arial" panose="020B0604020202020204" pitchFamily="34" charset="0"/>
                  <a:ea typeface="宋体" panose="02010600030101010101" pitchFamily="2" charset="-122"/>
                </a:rPr>
                <a:t>5</a:t>
              </a:r>
              <a:r>
                <a:rPr lang="zh-CN" altLang="en-US" sz="2400" dirty="0" smtClean="0">
                  <a:solidFill>
                    <a:schemeClr val="tx1"/>
                  </a:solidFill>
                  <a:latin typeface="Arial" panose="020B0604020202020204" pitchFamily="34" charset="0"/>
                  <a:ea typeface="宋体" panose="02010600030101010101" pitchFamily="2" charset="-122"/>
                </a:rPr>
                <a:t>个</a:t>
              </a:r>
              <a:r>
                <a:rPr lang="en-US" altLang="zh-CN" sz="2400" dirty="0" err="1" smtClean="0">
                  <a:solidFill>
                    <a:schemeClr val="tx1"/>
                  </a:solidFill>
                  <a:latin typeface="Arial" panose="020B0604020202020204" pitchFamily="34" charset="0"/>
                  <a:ea typeface="宋体" panose="02010600030101010101" pitchFamily="2" charset="-122"/>
                </a:rPr>
                <a:t>Δt</a:t>
              </a:r>
              <a:r>
                <a:rPr lang="zh-CN" altLang="en-US" sz="2400" dirty="0" smtClean="0">
                  <a:solidFill>
                    <a:schemeClr val="tx1"/>
                  </a:solidFill>
                  <a:latin typeface="Arial" panose="020B0604020202020204" pitchFamily="34" charset="0"/>
                  <a:ea typeface="宋体" panose="02010600030101010101" pitchFamily="2" charset="-122"/>
                </a:rPr>
                <a:t>，资源利用率提高 </a:t>
              </a:r>
              <a:r>
                <a:rPr lang="en-US" altLang="zh-CN" sz="2400" dirty="0" smtClean="0">
                  <a:solidFill>
                    <a:schemeClr val="tx1"/>
                  </a:solidFill>
                  <a:latin typeface="Arial" panose="020B0604020202020204" pitchFamily="34" charset="0"/>
                  <a:ea typeface="宋体" panose="02010600030101010101" pitchFamily="2" charset="-122"/>
                </a:rPr>
                <a:t>(9-5)/9 * 100% = 44%</a:t>
              </a:r>
            </a:p>
          </p:txBody>
        </p:sp>
      </p:grpSp>
      <p:sp>
        <p:nvSpPr>
          <p:cNvPr id="422992" name="AutoShape 80"/>
          <p:cNvSpPr>
            <a:spLocks noChangeArrowheads="1"/>
          </p:cNvSpPr>
          <p:nvPr/>
        </p:nvSpPr>
        <p:spPr bwMode="auto">
          <a:xfrm>
            <a:off x="2337486" y="2243287"/>
            <a:ext cx="790575" cy="1871663"/>
          </a:xfrm>
          <a:prstGeom prst="wedgeEllipseCallout">
            <a:avLst>
              <a:gd name="adj1" fmla="val -141167"/>
              <a:gd name="adj2" fmla="val 34139"/>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sz="1800" b="0">
              <a:solidFill>
                <a:schemeClr val="tx1"/>
              </a:solidFill>
              <a:latin typeface="Arial" panose="020B0604020202020204" pitchFamily="34" charset="0"/>
              <a:ea typeface="宋体" panose="02010600030101010101" pitchFamily="2" charset="-122"/>
            </a:endParaRPr>
          </a:p>
        </p:txBody>
      </p:sp>
      <p:grpSp>
        <p:nvGrpSpPr>
          <p:cNvPr id="13" name="Group 84"/>
          <p:cNvGrpSpPr>
            <a:grpSpLocks/>
          </p:cNvGrpSpPr>
          <p:nvPr/>
        </p:nvGrpSpPr>
        <p:grpSpPr bwMode="auto">
          <a:xfrm>
            <a:off x="1763713" y="3683150"/>
            <a:ext cx="885825" cy="576262"/>
            <a:chOff x="4059" y="1525"/>
            <a:chExt cx="558" cy="363"/>
          </a:xfrm>
        </p:grpSpPr>
        <p:sp>
          <p:nvSpPr>
            <p:cNvPr id="13386" name="Oval 85"/>
            <p:cNvSpPr>
              <a:spLocks noChangeArrowheads="1"/>
            </p:cNvSpPr>
            <p:nvPr/>
          </p:nvSpPr>
          <p:spPr bwMode="auto">
            <a:xfrm>
              <a:off x="4059" y="1525"/>
              <a:ext cx="545" cy="363"/>
            </a:xfrm>
            <a:prstGeom prst="ellipse">
              <a:avLst/>
            </a:prstGeom>
            <a:solidFill>
              <a:srgbClr val="FFFFFF"/>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87" name="Text Box 86"/>
            <p:cNvSpPr txBox="1">
              <a:spLocks noChangeArrowheads="1"/>
            </p:cNvSpPr>
            <p:nvPr/>
          </p:nvSpPr>
          <p:spPr bwMode="auto">
            <a:xfrm>
              <a:off x="4073" y="1542"/>
              <a:ext cx="544"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a:latin typeface="Arial" panose="020B0604020202020204" pitchFamily="34" charset="0"/>
                  <a:ea typeface="宋体" panose="02010600030101010101" pitchFamily="2" charset="-122"/>
                </a:rPr>
                <a:t>并行</a:t>
              </a:r>
            </a:p>
          </p:txBody>
        </p:sp>
      </p:grpSp>
      <p:sp>
        <p:nvSpPr>
          <p:cNvPr id="422999" name="AutoShape 87"/>
          <p:cNvSpPr>
            <a:spLocks noChangeArrowheads="1"/>
          </p:cNvSpPr>
          <p:nvPr/>
        </p:nvSpPr>
        <p:spPr bwMode="auto">
          <a:xfrm>
            <a:off x="3239186" y="2225825"/>
            <a:ext cx="860425" cy="2681287"/>
          </a:xfrm>
          <a:prstGeom prst="wedgeEllipseCallout">
            <a:avLst>
              <a:gd name="adj1" fmla="val 118083"/>
              <a:gd name="adj2" fmla="val -37509"/>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sz="1800" b="0">
              <a:solidFill>
                <a:schemeClr val="tx1"/>
              </a:solidFill>
              <a:latin typeface="Arial" panose="020B0604020202020204" pitchFamily="34" charset="0"/>
              <a:ea typeface="宋体" panose="02010600030101010101" pitchFamily="2" charset="-122"/>
            </a:endParaRPr>
          </a:p>
        </p:txBody>
      </p:sp>
      <p:grpSp>
        <p:nvGrpSpPr>
          <p:cNvPr id="14" name="Group 88"/>
          <p:cNvGrpSpPr>
            <a:grpSpLocks/>
          </p:cNvGrpSpPr>
          <p:nvPr/>
        </p:nvGrpSpPr>
        <p:grpSpPr bwMode="auto">
          <a:xfrm>
            <a:off x="4640949" y="2314725"/>
            <a:ext cx="885825" cy="576262"/>
            <a:chOff x="4059" y="1525"/>
            <a:chExt cx="558" cy="363"/>
          </a:xfrm>
        </p:grpSpPr>
        <p:sp>
          <p:nvSpPr>
            <p:cNvPr id="13384" name="Oval 89"/>
            <p:cNvSpPr>
              <a:spLocks noChangeArrowheads="1"/>
            </p:cNvSpPr>
            <p:nvPr/>
          </p:nvSpPr>
          <p:spPr bwMode="auto">
            <a:xfrm>
              <a:off x="4059" y="1525"/>
              <a:ext cx="545" cy="363"/>
            </a:xfrm>
            <a:prstGeom prst="ellipse">
              <a:avLst/>
            </a:prstGeom>
            <a:solidFill>
              <a:srgbClr val="FFFFFF"/>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3385" name="Text Box 90"/>
            <p:cNvSpPr txBox="1">
              <a:spLocks noChangeArrowheads="1"/>
            </p:cNvSpPr>
            <p:nvPr/>
          </p:nvSpPr>
          <p:spPr bwMode="auto">
            <a:xfrm>
              <a:off x="4073" y="1542"/>
              <a:ext cx="544"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latin typeface="Arial" panose="020B0604020202020204" pitchFamily="34" charset="0"/>
                  <a:ea typeface="宋体" panose="02010600030101010101" pitchFamily="2" charset="-122"/>
                </a:rPr>
                <a:t>并行</a:t>
              </a:r>
            </a:p>
          </p:txBody>
        </p:sp>
      </p:grpSp>
      <p:sp>
        <p:nvSpPr>
          <p:cNvPr id="423003" name="AutoShape 91"/>
          <p:cNvSpPr>
            <a:spLocks noChangeArrowheads="1"/>
          </p:cNvSpPr>
          <p:nvPr/>
        </p:nvSpPr>
        <p:spPr bwMode="auto">
          <a:xfrm>
            <a:off x="4209149" y="3251350"/>
            <a:ext cx="790575" cy="1655762"/>
          </a:xfrm>
          <a:prstGeom prst="wedgeEllipseCallout">
            <a:avLst>
              <a:gd name="adj1" fmla="val 134537"/>
              <a:gd name="adj2" fmla="val -55560"/>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sz="1800" b="0">
              <a:solidFill>
                <a:schemeClr val="tx1"/>
              </a:solidFill>
              <a:latin typeface="Arial" panose="020B0604020202020204" pitchFamily="34" charset="0"/>
              <a:ea typeface="宋体" panose="02010600030101010101" pitchFamily="2" charset="-122"/>
            </a:endParaRPr>
          </a:p>
        </p:txBody>
      </p:sp>
      <p:grpSp>
        <p:nvGrpSpPr>
          <p:cNvPr id="18" name="组合 17"/>
          <p:cNvGrpSpPr/>
          <p:nvPr/>
        </p:nvGrpSpPr>
        <p:grpSpPr>
          <a:xfrm>
            <a:off x="6876257" y="2348880"/>
            <a:ext cx="2160240" cy="1450157"/>
            <a:chOff x="6876256" y="3080354"/>
            <a:chExt cx="2093913" cy="1588783"/>
          </a:xfrm>
        </p:grpSpPr>
        <p:grpSp>
          <p:nvGrpSpPr>
            <p:cNvPr id="15" name="Group 104"/>
            <p:cNvGrpSpPr>
              <a:grpSpLocks/>
            </p:cNvGrpSpPr>
            <p:nvPr/>
          </p:nvGrpSpPr>
          <p:grpSpPr bwMode="auto">
            <a:xfrm>
              <a:off x="6876256" y="3080354"/>
              <a:ext cx="2093913" cy="1034596"/>
              <a:chOff x="4332" y="824"/>
              <a:chExt cx="1319" cy="717"/>
            </a:xfrm>
          </p:grpSpPr>
          <p:sp>
            <p:nvSpPr>
              <p:cNvPr id="13378" name="Line 106"/>
              <p:cNvSpPr>
                <a:spLocks noChangeShapeType="1"/>
              </p:cNvSpPr>
              <p:nvPr/>
            </p:nvSpPr>
            <p:spPr bwMode="auto">
              <a:xfrm flipV="1">
                <a:off x="4332" y="978"/>
                <a:ext cx="348" cy="3"/>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80" name="Text Box 108"/>
              <p:cNvSpPr txBox="1">
                <a:spLocks noChangeArrowheads="1"/>
              </p:cNvSpPr>
              <p:nvPr/>
            </p:nvSpPr>
            <p:spPr bwMode="auto">
              <a:xfrm>
                <a:off x="4743" y="824"/>
                <a:ext cx="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dirty="0">
                    <a:solidFill>
                      <a:schemeClr val="tx1"/>
                    </a:solidFill>
                    <a:latin typeface="Tahoma" panose="020B0604030504040204" pitchFamily="34" charset="0"/>
                    <a:ea typeface="宋体" panose="02010600030101010101" pitchFamily="2" charset="-122"/>
                  </a:rPr>
                  <a:t>前驱关系</a:t>
                </a:r>
              </a:p>
            </p:txBody>
          </p:sp>
          <p:sp>
            <p:nvSpPr>
              <p:cNvPr id="13382" name="Line 110"/>
              <p:cNvSpPr>
                <a:spLocks noChangeShapeType="1"/>
              </p:cNvSpPr>
              <p:nvPr/>
            </p:nvSpPr>
            <p:spPr bwMode="auto">
              <a:xfrm>
                <a:off x="4362" y="1162"/>
                <a:ext cx="318" cy="273"/>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83" name="Text Box 111"/>
              <p:cNvSpPr txBox="1">
                <a:spLocks noChangeArrowheads="1"/>
              </p:cNvSpPr>
              <p:nvPr/>
            </p:nvSpPr>
            <p:spPr bwMode="auto">
              <a:xfrm>
                <a:off x="4740" y="1253"/>
                <a:ext cx="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dirty="0">
                    <a:solidFill>
                      <a:schemeClr val="tx1"/>
                    </a:solidFill>
                    <a:latin typeface="Tahoma" panose="020B0604030504040204" pitchFamily="34" charset="0"/>
                    <a:ea typeface="宋体" panose="02010600030101010101" pitchFamily="2" charset="-122"/>
                  </a:rPr>
                  <a:t>执行顺序</a:t>
                </a:r>
              </a:p>
            </p:txBody>
          </p:sp>
        </p:grpSp>
        <p:sp>
          <p:nvSpPr>
            <p:cNvPr id="100" name="Line 22"/>
            <p:cNvSpPr>
              <a:spLocks noChangeShapeType="1"/>
            </p:cNvSpPr>
            <p:nvPr/>
          </p:nvSpPr>
          <p:spPr bwMode="auto">
            <a:xfrm>
              <a:off x="7178566" y="4145262"/>
              <a:ext cx="6350" cy="523875"/>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矩形 16"/>
            <p:cNvSpPr/>
            <p:nvPr/>
          </p:nvSpPr>
          <p:spPr>
            <a:xfrm>
              <a:off x="7524330" y="4180081"/>
              <a:ext cx="1422184" cy="461665"/>
            </a:xfrm>
            <a:prstGeom prst="rect">
              <a:avLst/>
            </a:prstGeom>
          </p:spPr>
          <p:txBody>
            <a:bodyPr wrap="none">
              <a:spAutoFit/>
            </a:bodyPr>
            <a:lstStyle/>
            <a:p>
              <a:r>
                <a:rPr kumimoji="1" lang="zh-CN" altLang="en-US" sz="2400" dirty="0" smtClean="0">
                  <a:solidFill>
                    <a:schemeClr val="tx1"/>
                  </a:solidFill>
                  <a:latin typeface="Tahoma" panose="020B0604030504040204" pitchFamily="34" charset="0"/>
                  <a:ea typeface="宋体" panose="02010600030101010101" pitchFamily="2" charset="-122"/>
                </a:rPr>
                <a:t>并发关系</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422933"/>
                                        </p:tgtEl>
                                        <p:attrNameLst>
                                          <p:attrName>style.visibility</p:attrName>
                                        </p:attrNameLst>
                                      </p:cBhvr>
                                      <p:to>
                                        <p:strVal val="visible"/>
                                      </p:to>
                                    </p:set>
                                    <p:anim calcmode="lin" valueType="num">
                                      <p:cBhvr>
                                        <p:cTn id="10" dur="500" fill="hold"/>
                                        <p:tgtEl>
                                          <p:spTgt spid="422933"/>
                                        </p:tgtEl>
                                        <p:attrNameLst>
                                          <p:attrName>ppt_w</p:attrName>
                                        </p:attrNameLst>
                                      </p:cBhvr>
                                      <p:tavLst>
                                        <p:tav tm="0">
                                          <p:val>
                                            <p:fltVal val="0"/>
                                          </p:val>
                                        </p:tav>
                                        <p:tav tm="100000">
                                          <p:val>
                                            <p:strVal val="#ppt_w"/>
                                          </p:val>
                                        </p:tav>
                                      </p:tavLst>
                                    </p:anim>
                                    <p:anim calcmode="lin" valueType="num">
                                      <p:cBhvr>
                                        <p:cTn id="11" dur="500" fill="hold"/>
                                        <p:tgtEl>
                                          <p:spTgt spid="422933"/>
                                        </p:tgtEl>
                                        <p:attrNameLst>
                                          <p:attrName>ppt_h</p:attrName>
                                        </p:attrNameLst>
                                      </p:cBhvr>
                                      <p:tavLst>
                                        <p:tav tm="0">
                                          <p:val>
                                            <p:fltVal val="0"/>
                                          </p:val>
                                        </p:tav>
                                        <p:tav tm="100000">
                                          <p:val>
                                            <p:strVal val="#ppt_h"/>
                                          </p:val>
                                        </p:tav>
                                      </p:tavLst>
                                    </p:anim>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22944"/>
                                        </p:tgtEl>
                                        <p:attrNameLst>
                                          <p:attrName>style.visibility</p:attrName>
                                        </p:attrNameLst>
                                      </p:cBhvr>
                                      <p:to>
                                        <p:strVal val="visible"/>
                                      </p:to>
                                    </p:set>
                                    <p:animEffect transition="in" filter="wipe(left)">
                                      <p:cBhvr>
                                        <p:cTn id="15" dur="500"/>
                                        <p:tgtEl>
                                          <p:spTgt spid="42294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22940"/>
                                        </p:tgtEl>
                                        <p:attrNameLst>
                                          <p:attrName>style.visibility</p:attrName>
                                        </p:attrNameLst>
                                      </p:cBhvr>
                                      <p:to>
                                        <p:strVal val="visible"/>
                                      </p:to>
                                    </p:set>
                                    <p:animEffect transition="in" filter="wipe(up)">
                                      <p:cBhvr>
                                        <p:cTn id="18" dur="3000"/>
                                        <p:tgtEl>
                                          <p:spTgt spid="4229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par>
                                <p:cTn id="24" presetID="23" presetClass="entr" presetSubtype="16" fill="hold" grpId="0" nodeType="withEffect">
                                  <p:stCondLst>
                                    <p:cond delay="0"/>
                                  </p:stCondLst>
                                  <p:childTnLst>
                                    <p:set>
                                      <p:cBhvr>
                                        <p:cTn id="25" dur="1" fill="hold">
                                          <p:stCondLst>
                                            <p:cond delay="0"/>
                                          </p:stCondLst>
                                        </p:cTn>
                                        <p:tgtEl>
                                          <p:spTgt spid="422934"/>
                                        </p:tgtEl>
                                        <p:attrNameLst>
                                          <p:attrName>style.visibility</p:attrName>
                                        </p:attrNameLst>
                                      </p:cBhvr>
                                      <p:to>
                                        <p:strVal val="visible"/>
                                      </p:to>
                                    </p:set>
                                    <p:anim calcmode="lin" valueType="num">
                                      <p:cBhvr>
                                        <p:cTn id="26" dur="500" fill="hold"/>
                                        <p:tgtEl>
                                          <p:spTgt spid="422934"/>
                                        </p:tgtEl>
                                        <p:attrNameLst>
                                          <p:attrName>ppt_w</p:attrName>
                                        </p:attrNameLst>
                                      </p:cBhvr>
                                      <p:tavLst>
                                        <p:tav tm="0">
                                          <p:val>
                                            <p:fltVal val="0"/>
                                          </p:val>
                                        </p:tav>
                                        <p:tav tm="100000">
                                          <p:val>
                                            <p:strVal val="#ppt_w"/>
                                          </p:val>
                                        </p:tav>
                                      </p:tavLst>
                                    </p:anim>
                                    <p:anim calcmode="lin" valueType="num">
                                      <p:cBhvr>
                                        <p:cTn id="27" dur="500" fill="hold"/>
                                        <p:tgtEl>
                                          <p:spTgt spid="422934"/>
                                        </p:tgtEl>
                                        <p:attrNameLst>
                                          <p:attrName>ppt_h</p:attrName>
                                        </p:attrNameLst>
                                      </p:cBhvr>
                                      <p:tavLst>
                                        <p:tav tm="0">
                                          <p:val>
                                            <p:fltVal val="0"/>
                                          </p:val>
                                        </p:tav>
                                        <p:tav tm="100000">
                                          <p:val>
                                            <p:strVal val="#ppt_h"/>
                                          </p:val>
                                        </p:tav>
                                      </p:tavLst>
                                    </p:anim>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2000"/>
                                        <p:tgtEl>
                                          <p:spTgt spid="6"/>
                                        </p:tgtEl>
                                      </p:cBhvr>
                                    </p:animEffect>
                                  </p:childTnLst>
                                </p:cTn>
                              </p:par>
                              <p:par>
                                <p:cTn id="31" presetID="23" presetClass="entr" presetSubtype="16" fill="hold" grpId="0" nodeType="withEffect">
                                  <p:stCondLst>
                                    <p:cond delay="0"/>
                                  </p:stCondLst>
                                  <p:childTnLst>
                                    <p:set>
                                      <p:cBhvr>
                                        <p:cTn id="32" dur="1" fill="hold">
                                          <p:stCondLst>
                                            <p:cond delay="0"/>
                                          </p:stCondLst>
                                        </p:cTn>
                                        <p:tgtEl>
                                          <p:spTgt spid="422935"/>
                                        </p:tgtEl>
                                        <p:attrNameLst>
                                          <p:attrName>style.visibility</p:attrName>
                                        </p:attrNameLst>
                                      </p:cBhvr>
                                      <p:to>
                                        <p:strVal val="visible"/>
                                      </p:to>
                                    </p:set>
                                    <p:anim calcmode="lin" valueType="num">
                                      <p:cBhvr>
                                        <p:cTn id="33" dur="500" fill="hold"/>
                                        <p:tgtEl>
                                          <p:spTgt spid="422935"/>
                                        </p:tgtEl>
                                        <p:attrNameLst>
                                          <p:attrName>ppt_w</p:attrName>
                                        </p:attrNameLst>
                                      </p:cBhvr>
                                      <p:tavLst>
                                        <p:tav tm="0">
                                          <p:val>
                                            <p:fltVal val="0"/>
                                          </p:val>
                                        </p:tav>
                                        <p:tav tm="100000">
                                          <p:val>
                                            <p:strVal val="#ppt_w"/>
                                          </p:val>
                                        </p:tav>
                                      </p:tavLst>
                                    </p:anim>
                                    <p:anim calcmode="lin" valueType="num">
                                      <p:cBhvr>
                                        <p:cTn id="34" dur="500" fill="hold"/>
                                        <p:tgtEl>
                                          <p:spTgt spid="42293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22973"/>
                                        </p:tgtEl>
                                        <p:attrNameLst>
                                          <p:attrName>style.visibility</p:attrName>
                                        </p:attrNameLst>
                                      </p:cBhvr>
                                      <p:to>
                                        <p:strVal val="visible"/>
                                      </p:to>
                                    </p:set>
                                    <p:animEffect transition="in" filter="wipe(left)">
                                      <p:cBhvr>
                                        <p:cTn id="38" dur="500"/>
                                        <p:tgtEl>
                                          <p:spTgt spid="42297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22982"/>
                                        </p:tgtEl>
                                        <p:attrNameLst>
                                          <p:attrName>style.visibility</p:attrName>
                                        </p:attrNameLst>
                                      </p:cBhvr>
                                      <p:to>
                                        <p:strVal val="visible"/>
                                      </p:to>
                                    </p:set>
                                    <p:animEffect transition="in" filter="wipe(up)">
                                      <p:cBhvr>
                                        <p:cTn id="41" dur="3000"/>
                                        <p:tgtEl>
                                          <p:spTgt spid="42298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22974"/>
                                        </p:tgtEl>
                                        <p:attrNameLst>
                                          <p:attrName>style.visibility</p:attrName>
                                        </p:attrNameLst>
                                      </p:cBhvr>
                                      <p:to>
                                        <p:strVal val="visible"/>
                                      </p:to>
                                    </p:set>
                                    <p:animEffect transition="in" filter="wipe(left)">
                                      <p:cBhvr>
                                        <p:cTn id="44" dur="500"/>
                                        <p:tgtEl>
                                          <p:spTgt spid="42297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22941"/>
                                        </p:tgtEl>
                                        <p:attrNameLst>
                                          <p:attrName>style.visibility</p:attrName>
                                        </p:attrNameLst>
                                      </p:cBhvr>
                                      <p:to>
                                        <p:strVal val="visible"/>
                                      </p:to>
                                    </p:set>
                                    <p:animEffect transition="in" filter="wipe(up)">
                                      <p:cBhvr>
                                        <p:cTn id="47" dur="3000"/>
                                        <p:tgtEl>
                                          <p:spTgt spid="4229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2000"/>
                                        <p:tgtEl>
                                          <p:spTgt spid="5"/>
                                        </p:tgtEl>
                                      </p:cBhvr>
                                    </p:animEffect>
                                  </p:childTnLst>
                                </p:cTn>
                              </p:par>
                              <p:par>
                                <p:cTn id="53" presetID="23" presetClass="entr" presetSubtype="16" fill="hold" grpId="0" nodeType="withEffect">
                                  <p:stCondLst>
                                    <p:cond delay="0"/>
                                  </p:stCondLst>
                                  <p:childTnLst>
                                    <p:set>
                                      <p:cBhvr>
                                        <p:cTn id="54" dur="1" fill="hold">
                                          <p:stCondLst>
                                            <p:cond delay="0"/>
                                          </p:stCondLst>
                                        </p:cTn>
                                        <p:tgtEl>
                                          <p:spTgt spid="422937"/>
                                        </p:tgtEl>
                                        <p:attrNameLst>
                                          <p:attrName>style.visibility</p:attrName>
                                        </p:attrNameLst>
                                      </p:cBhvr>
                                      <p:to>
                                        <p:strVal val="visible"/>
                                      </p:to>
                                    </p:set>
                                    <p:anim calcmode="lin" valueType="num">
                                      <p:cBhvr>
                                        <p:cTn id="55" dur="500" fill="hold"/>
                                        <p:tgtEl>
                                          <p:spTgt spid="422937"/>
                                        </p:tgtEl>
                                        <p:attrNameLst>
                                          <p:attrName>ppt_w</p:attrName>
                                        </p:attrNameLst>
                                      </p:cBhvr>
                                      <p:tavLst>
                                        <p:tav tm="0">
                                          <p:val>
                                            <p:fltVal val="0"/>
                                          </p:val>
                                        </p:tav>
                                        <p:tav tm="100000">
                                          <p:val>
                                            <p:strVal val="#ppt_w"/>
                                          </p:val>
                                        </p:tav>
                                      </p:tavLst>
                                    </p:anim>
                                    <p:anim calcmode="lin" valueType="num">
                                      <p:cBhvr>
                                        <p:cTn id="56" dur="500" fill="hold"/>
                                        <p:tgtEl>
                                          <p:spTgt spid="422937"/>
                                        </p:tgtEl>
                                        <p:attrNameLst>
                                          <p:attrName>ppt_h</p:attrName>
                                        </p:attrNameLst>
                                      </p:cBhvr>
                                      <p:tavLst>
                                        <p:tav tm="0">
                                          <p:val>
                                            <p:fltVal val="0"/>
                                          </p:val>
                                        </p:tav>
                                        <p:tav tm="100000">
                                          <p:val>
                                            <p:strVal val="#ppt_h"/>
                                          </p:val>
                                        </p:tav>
                                      </p:tavLst>
                                    </p:anim>
                                  </p:childTnLst>
                                </p:cTn>
                              </p:par>
                              <p:par>
                                <p:cTn id="57" presetID="22" presetClass="entr" presetSubtype="8"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23" presetClass="entr" presetSubtype="16" fill="hold" grpId="0" nodeType="withEffect">
                                  <p:stCondLst>
                                    <p:cond delay="0"/>
                                  </p:stCondLst>
                                  <p:childTnLst>
                                    <p:set>
                                      <p:cBhvr>
                                        <p:cTn id="61" dur="1" fill="hold">
                                          <p:stCondLst>
                                            <p:cond delay="0"/>
                                          </p:stCondLst>
                                        </p:cTn>
                                        <p:tgtEl>
                                          <p:spTgt spid="422936"/>
                                        </p:tgtEl>
                                        <p:attrNameLst>
                                          <p:attrName>style.visibility</p:attrName>
                                        </p:attrNameLst>
                                      </p:cBhvr>
                                      <p:to>
                                        <p:strVal val="visible"/>
                                      </p:to>
                                    </p:set>
                                    <p:anim calcmode="lin" valueType="num">
                                      <p:cBhvr>
                                        <p:cTn id="62" dur="500" fill="hold"/>
                                        <p:tgtEl>
                                          <p:spTgt spid="422936"/>
                                        </p:tgtEl>
                                        <p:attrNameLst>
                                          <p:attrName>ppt_w</p:attrName>
                                        </p:attrNameLst>
                                      </p:cBhvr>
                                      <p:tavLst>
                                        <p:tav tm="0">
                                          <p:val>
                                            <p:fltVal val="0"/>
                                          </p:val>
                                        </p:tav>
                                        <p:tav tm="100000">
                                          <p:val>
                                            <p:strVal val="#ppt_w"/>
                                          </p:val>
                                        </p:tav>
                                      </p:tavLst>
                                    </p:anim>
                                    <p:anim calcmode="lin" valueType="num">
                                      <p:cBhvr>
                                        <p:cTn id="63" dur="500" fill="hold"/>
                                        <p:tgtEl>
                                          <p:spTgt spid="422936"/>
                                        </p:tgtEl>
                                        <p:attrNameLst>
                                          <p:attrName>ppt_h</p:attrName>
                                        </p:attrNameLst>
                                      </p:cBhvr>
                                      <p:tavLst>
                                        <p:tav tm="0">
                                          <p:val>
                                            <p:fltVal val="0"/>
                                          </p:val>
                                        </p:tav>
                                        <p:tav tm="100000">
                                          <p:val>
                                            <p:strVal val="#ppt_h"/>
                                          </p:val>
                                        </p:tav>
                                      </p:tavLst>
                                    </p:anim>
                                  </p:childTnLst>
                                </p:cTn>
                              </p:par>
                              <p:par>
                                <p:cTn id="64" presetID="22" presetClass="entr" presetSubtype="8" fill="hold"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2000"/>
                                        <p:tgtEl>
                                          <p:spTgt spid="9"/>
                                        </p:tgtEl>
                                      </p:cBhvr>
                                    </p:animEffect>
                                  </p:childTnLst>
                                </p:cTn>
                              </p:par>
                              <p:par>
                                <p:cTn id="67" presetID="23" presetClass="entr" presetSubtype="16" fill="hold" grpId="0" nodeType="withEffect">
                                  <p:stCondLst>
                                    <p:cond delay="0"/>
                                  </p:stCondLst>
                                  <p:childTnLst>
                                    <p:set>
                                      <p:cBhvr>
                                        <p:cTn id="68" dur="1" fill="hold">
                                          <p:stCondLst>
                                            <p:cond delay="0"/>
                                          </p:stCondLst>
                                        </p:cTn>
                                        <p:tgtEl>
                                          <p:spTgt spid="422945"/>
                                        </p:tgtEl>
                                        <p:attrNameLst>
                                          <p:attrName>style.visibility</p:attrName>
                                        </p:attrNameLst>
                                      </p:cBhvr>
                                      <p:to>
                                        <p:strVal val="visible"/>
                                      </p:to>
                                    </p:set>
                                    <p:anim calcmode="lin" valueType="num">
                                      <p:cBhvr>
                                        <p:cTn id="69" dur="500" fill="hold"/>
                                        <p:tgtEl>
                                          <p:spTgt spid="422945"/>
                                        </p:tgtEl>
                                        <p:attrNameLst>
                                          <p:attrName>ppt_w</p:attrName>
                                        </p:attrNameLst>
                                      </p:cBhvr>
                                      <p:tavLst>
                                        <p:tav tm="0">
                                          <p:val>
                                            <p:fltVal val="0"/>
                                          </p:val>
                                        </p:tav>
                                        <p:tav tm="100000">
                                          <p:val>
                                            <p:strVal val="#ppt_w"/>
                                          </p:val>
                                        </p:tav>
                                      </p:tavLst>
                                    </p:anim>
                                    <p:anim calcmode="lin" valueType="num">
                                      <p:cBhvr>
                                        <p:cTn id="70" dur="500" fill="hold"/>
                                        <p:tgtEl>
                                          <p:spTgt spid="422945"/>
                                        </p:tgtEl>
                                        <p:attrNameLst>
                                          <p:attrName>ppt_h</p:attrName>
                                        </p:attrNameLst>
                                      </p:cBhvr>
                                      <p:tavLst>
                                        <p:tav tm="0">
                                          <p:val>
                                            <p:fltVal val="0"/>
                                          </p:val>
                                        </p:tav>
                                        <p:tav tm="100000">
                                          <p:val>
                                            <p:strVal val="#ppt_h"/>
                                          </p:val>
                                        </p:tav>
                                      </p:tavLst>
                                    </p:anim>
                                  </p:childTnLst>
                                </p:cTn>
                              </p:par>
                            </p:childTnLst>
                          </p:cTn>
                        </p:par>
                        <p:par>
                          <p:cTn id="71" fill="hold" nodeType="afterGroup">
                            <p:stCondLst>
                              <p:cond delay="2000"/>
                            </p:stCondLst>
                            <p:childTnLst>
                              <p:par>
                                <p:cTn id="72" presetID="22" presetClass="entr" presetSubtype="1" fill="hold" grpId="0" nodeType="afterEffect">
                                  <p:stCondLst>
                                    <p:cond delay="0"/>
                                  </p:stCondLst>
                                  <p:childTnLst>
                                    <p:set>
                                      <p:cBhvr>
                                        <p:cTn id="73" dur="1" fill="hold">
                                          <p:stCondLst>
                                            <p:cond delay="0"/>
                                          </p:stCondLst>
                                        </p:cTn>
                                        <p:tgtEl>
                                          <p:spTgt spid="422983"/>
                                        </p:tgtEl>
                                        <p:attrNameLst>
                                          <p:attrName>style.visibility</p:attrName>
                                        </p:attrNameLst>
                                      </p:cBhvr>
                                      <p:to>
                                        <p:strVal val="visible"/>
                                      </p:to>
                                    </p:set>
                                    <p:animEffect transition="in" filter="wipe(up)">
                                      <p:cBhvr>
                                        <p:cTn id="74" dur="3000"/>
                                        <p:tgtEl>
                                          <p:spTgt spid="42298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2975"/>
                                        </p:tgtEl>
                                        <p:attrNameLst>
                                          <p:attrName>style.visibility</p:attrName>
                                        </p:attrNameLst>
                                      </p:cBhvr>
                                      <p:to>
                                        <p:strVal val="visible"/>
                                      </p:to>
                                    </p:set>
                                    <p:animEffect transition="in" filter="wipe(left)">
                                      <p:cBhvr>
                                        <p:cTn id="77" dur="500"/>
                                        <p:tgtEl>
                                          <p:spTgt spid="422975"/>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22980"/>
                                        </p:tgtEl>
                                        <p:attrNameLst>
                                          <p:attrName>style.visibility</p:attrName>
                                        </p:attrNameLst>
                                      </p:cBhvr>
                                      <p:to>
                                        <p:strVal val="visible"/>
                                      </p:to>
                                    </p:set>
                                    <p:animEffect transition="in" filter="wipe(up)">
                                      <p:cBhvr>
                                        <p:cTn id="80" dur="3000"/>
                                        <p:tgtEl>
                                          <p:spTgt spid="42298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22976"/>
                                        </p:tgtEl>
                                        <p:attrNameLst>
                                          <p:attrName>style.visibility</p:attrName>
                                        </p:attrNameLst>
                                      </p:cBhvr>
                                      <p:to>
                                        <p:strVal val="visible"/>
                                      </p:to>
                                    </p:set>
                                    <p:animEffect transition="in" filter="wipe(left)">
                                      <p:cBhvr>
                                        <p:cTn id="83" dur="500"/>
                                        <p:tgtEl>
                                          <p:spTgt spid="422976"/>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22947"/>
                                        </p:tgtEl>
                                        <p:attrNameLst>
                                          <p:attrName>style.visibility</p:attrName>
                                        </p:attrNameLst>
                                      </p:cBhvr>
                                      <p:to>
                                        <p:strVal val="visible"/>
                                      </p:to>
                                    </p:set>
                                    <p:animEffect transition="in" filter="wipe(up)">
                                      <p:cBhvr>
                                        <p:cTn id="86" dur="3000"/>
                                        <p:tgtEl>
                                          <p:spTgt spid="42294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wipe(left)">
                                      <p:cBhvr>
                                        <p:cTn id="91" dur="2000"/>
                                        <p:tgtEl>
                                          <p:spTgt spid="8"/>
                                        </p:tgtEl>
                                      </p:cBhvr>
                                    </p:animEffect>
                                  </p:childTnLst>
                                </p:cTn>
                              </p:par>
                              <p:par>
                                <p:cTn id="92" presetID="23" presetClass="entr" presetSubtype="16" fill="hold" grpId="0" nodeType="withEffect">
                                  <p:stCondLst>
                                    <p:cond delay="0"/>
                                  </p:stCondLst>
                                  <p:childTnLst>
                                    <p:set>
                                      <p:cBhvr>
                                        <p:cTn id="93" dur="1" fill="hold">
                                          <p:stCondLst>
                                            <p:cond delay="0"/>
                                          </p:stCondLst>
                                        </p:cTn>
                                        <p:tgtEl>
                                          <p:spTgt spid="422938"/>
                                        </p:tgtEl>
                                        <p:attrNameLst>
                                          <p:attrName>style.visibility</p:attrName>
                                        </p:attrNameLst>
                                      </p:cBhvr>
                                      <p:to>
                                        <p:strVal val="visible"/>
                                      </p:to>
                                    </p:set>
                                    <p:anim calcmode="lin" valueType="num">
                                      <p:cBhvr>
                                        <p:cTn id="94" dur="500" fill="hold"/>
                                        <p:tgtEl>
                                          <p:spTgt spid="422938"/>
                                        </p:tgtEl>
                                        <p:attrNameLst>
                                          <p:attrName>ppt_w</p:attrName>
                                        </p:attrNameLst>
                                      </p:cBhvr>
                                      <p:tavLst>
                                        <p:tav tm="0">
                                          <p:val>
                                            <p:fltVal val="0"/>
                                          </p:val>
                                        </p:tav>
                                        <p:tav tm="100000">
                                          <p:val>
                                            <p:strVal val="#ppt_w"/>
                                          </p:val>
                                        </p:tav>
                                      </p:tavLst>
                                    </p:anim>
                                    <p:anim calcmode="lin" valueType="num">
                                      <p:cBhvr>
                                        <p:cTn id="95" dur="500" fill="hold"/>
                                        <p:tgtEl>
                                          <p:spTgt spid="422938"/>
                                        </p:tgtEl>
                                        <p:attrNameLst>
                                          <p:attrName>ppt_h</p:attrName>
                                        </p:attrNameLst>
                                      </p:cBhvr>
                                      <p:tavLst>
                                        <p:tav tm="0">
                                          <p:val>
                                            <p:fltVal val="0"/>
                                          </p:val>
                                        </p:tav>
                                        <p:tav tm="100000">
                                          <p:val>
                                            <p:strVal val="#ppt_h"/>
                                          </p:val>
                                        </p:tav>
                                      </p:tavLst>
                                    </p:anim>
                                  </p:childTnLst>
                                </p:cTn>
                              </p:par>
                              <p:par>
                                <p:cTn id="96" presetID="22" presetClass="entr" presetSubtype="8" fill="hold" nodeType="with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wipe(left)">
                                      <p:cBhvr>
                                        <p:cTn id="98" dur="2000"/>
                                        <p:tgtEl>
                                          <p:spTgt spid="10"/>
                                        </p:tgtEl>
                                      </p:cBhvr>
                                    </p:animEffect>
                                  </p:childTnLst>
                                </p:cTn>
                              </p:par>
                              <p:par>
                                <p:cTn id="99" presetID="23" presetClass="entr" presetSubtype="16" fill="hold" grpId="0" nodeType="withEffect">
                                  <p:stCondLst>
                                    <p:cond delay="0"/>
                                  </p:stCondLst>
                                  <p:childTnLst>
                                    <p:set>
                                      <p:cBhvr>
                                        <p:cTn id="100" dur="1" fill="hold">
                                          <p:stCondLst>
                                            <p:cond delay="0"/>
                                          </p:stCondLst>
                                        </p:cTn>
                                        <p:tgtEl>
                                          <p:spTgt spid="422946"/>
                                        </p:tgtEl>
                                        <p:attrNameLst>
                                          <p:attrName>style.visibility</p:attrName>
                                        </p:attrNameLst>
                                      </p:cBhvr>
                                      <p:to>
                                        <p:strVal val="visible"/>
                                      </p:to>
                                    </p:set>
                                    <p:anim calcmode="lin" valueType="num">
                                      <p:cBhvr>
                                        <p:cTn id="101" dur="500" fill="hold"/>
                                        <p:tgtEl>
                                          <p:spTgt spid="422946"/>
                                        </p:tgtEl>
                                        <p:attrNameLst>
                                          <p:attrName>ppt_w</p:attrName>
                                        </p:attrNameLst>
                                      </p:cBhvr>
                                      <p:tavLst>
                                        <p:tav tm="0">
                                          <p:val>
                                            <p:fltVal val="0"/>
                                          </p:val>
                                        </p:tav>
                                        <p:tav tm="100000">
                                          <p:val>
                                            <p:strVal val="#ppt_w"/>
                                          </p:val>
                                        </p:tav>
                                      </p:tavLst>
                                    </p:anim>
                                    <p:anim calcmode="lin" valueType="num">
                                      <p:cBhvr>
                                        <p:cTn id="102" dur="500" fill="hold"/>
                                        <p:tgtEl>
                                          <p:spTgt spid="422946"/>
                                        </p:tgtEl>
                                        <p:attrNameLst>
                                          <p:attrName>ppt_h</p:attrName>
                                        </p:attrNameLst>
                                      </p:cBhvr>
                                      <p:tavLst>
                                        <p:tav tm="0">
                                          <p:val>
                                            <p:fltVal val="0"/>
                                          </p:val>
                                        </p:tav>
                                        <p:tav tm="100000">
                                          <p:val>
                                            <p:strVal val="#ppt_h"/>
                                          </p:val>
                                        </p:tav>
                                      </p:tavLst>
                                    </p:anim>
                                  </p:childTnLst>
                                </p:cTn>
                              </p:par>
                            </p:childTnLst>
                          </p:cTn>
                        </p:par>
                        <p:par>
                          <p:cTn id="103" fill="hold" nodeType="afterGroup">
                            <p:stCondLst>
                              <p:cond delay="2000"/>
                            </p:stCondLst>
                            <p:childTnLst>
                              <p:par>
                                <p:cTn id="104" presetID="22" presetClass="entr" presetSubtype="1" fill="hold" grpId="0" nodeType="afterEffect">
                                  <p:stCondLst>
                                    <p:cond delay="0"/>
                                  </p:stCondLst>
                                  <p:childTnLst>
                                    <p:set>
                                      <p:cBhvr>
                                        <p:cTn id="105" dur="1" fill="hold">
                                          <p:stCondLst>
                                            <p:cond delay="0"/>
                                          </p:stCondLst>
                                        </p:cTn>
                                        <p:tgtEl>
                                          <p:spTgt spid="422981"/>
                                        </p:tgtEl>
                                        <p:attrNameLst>
                                          <p:attrName>style.visibility</p:attrName>
                                        </p:attrNameLst>
                                      </p:cBhvr>
                                      <p:to>
                                        <p:strVal val="visible"/>
                                      </p:to>
                                    </p:set>
                                    <p:animEffect transition="in" filter="wipe(up)">
                                      <p:cBhvr>
                                        <p:cTn id="106" dur="3000"/>
                                        <p:tgtEl>
                                          <p:spTgt spid="42298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22977"/>
                                        </p:tgtEl>
                                        <p:attrNameLst>
                                          <p:attrName>style.visibility</p:attrName>
                                        </p:attrNameLst>
                                      </p:cBhvr>
                                      <p:to>
                                        <p:strVal val="visible"/>
                                      </p:to>
                                    </p:set>
                                    <p:animEffect transition="in" filter="wipe(left)">
                                      <p:cBhvr>
                                        <p:cTn id="109" dur="500"/>
                                        <p:tgtEl>
                                          <p:spTgt spid="42297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22978"/>
                                        </p:tgtEl>
                                        <p:attrNameLst>
                                          <p:attrName>style.visibility</p:attrName>
                                        </p:attrNameLst>
                                      </p:cBhvr>
                                      <p:to>
                                        <p:strVal val="visible"/>
                                      </p:to>
                                    </p:set>
                                    <p:animEffect transition="in" filter="wipe(left)">
                                      <p:cBhvr>
                                        <p:cTn id="112" dur="3000"/>
                                        <p:tgtEl>
                                          <p:spTgt spid="422978"/>
                                        </p:tgtEl>
                                      </p:cBhvr>
                                    </p:animEffect>
                                  </p:childTnLst>
                                </p:cTn>
                              </p:par>
                            </p:childTnLst>
                          </p:cTn>
                        </p:par>
                        <p:par>
                          <p:cTn id="113" fill="hold" nodeType="afterGroup">
                            <p:stCondLst>
                              <p:cond delay="5000"/>
                            </p:stCondLst>
                            <p:childTnLst>
                              <p:par>
                                <p:cTn id="114" presetID="22" presetClass="entr" presetSubtype="8"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ipe(left)">
                                      <p:cBhvr>
                                        <p:cTn id="116" dur="2000"/>
                                        <p:tgtEl>
                                          <p:spTgt spid="11"/>
                                        </p:tgtEl>
                                      </p:cBhvr>
                                    </p:animEffect>
                                  </p:childTnLst>
                                </p:cTn>
                              </p:par>
                              <p:par>
                                <p:cTn id="117" presetID="23" presetClass="entr" presetSubtype="16" fill="hold" grpId="0" nodeType="withEffect">
                                  <p:stCondLst>
                                    <p:cond delay="0"/>
                                  </p:stCondLst>
                                  <p:childTnLst>
                                    <p:set>
                                      <p:cBhvr>
                                        <p:cTn id="118" dur="1" fill="hold">
                                          <p:stCondLst>
                                            <p:cond delay="0"/>
                                          </p:stCondLst>
                                        </p:cTn>
                                        <p:tgtEl>
                                          <p:spTgt spid="422939"/>
                                        </p:tgtEl>
                                        <p:attrNameLst>
                                          <p:attrName>style.visibility</p:attrName>
                                        </p:attrNameLst>
                                      </p:cBhvr>
                                      <p:to>
                                        <p:strVal val="visible"/>
                                      </p:to>
                                    </p:set>
                                    <p:anim calcmode="lin" valueType="num">
                                      <p:cBhvr>
                                        <p:cTn id="119" dur="500" fill="hold"/>
                                        <p:tgtEl>
                                          <p:spTgt spid="422939"/>
                                        </p:tgtEl>
                                        <p:attrNameLst>
                                          <p:attrName>ppt_w</p:attrName>
                                        </p:attrNameLst>
                                      </p:cBhvr>
                                      <p:tavLst>
                                        <p:tav tm="0">
                                          <p:val>
                                            <p:fltVal val="0"/>
                                          </p:val>
                                        </p:tav>
                                        <p:tav tm="100000">
                                          <p:val>
                                            <p:strVal val="#ppt_w"/>
                                          </p:val>
                                        </p:tav>
                                      </p:tavLst>
                                    </p:anim>
                                    <p:anim calcmode="lin" valueType="num">
                                      <p:cBhvr>
                                        <p:cTn id="120" dur="500" fill="hold"/>
                                        <p:tgtEl>
                                          <p:spTgt spid="422939"/>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7000"/>
                            </p:stCondLst>
                            <p:childTnLst>
                              <p:par>
                                <p:cTn id="122" presetID="22" presetClass="entr" presetSubtype="1" fill="hold" grpId="0" nodeType="afterEffect">
                                  <p:stCondLst>
                                    <p:cond delay="0"/>
                                  </p:stCondLst>
                                  <p:childTnLst>
                                    <p:set>
                                      <p:cBhvr>
                                        <p:cTn id="123" dur="1" fill="hold">
                                          <p:stCondLst>
                                            <p:cond delay="0"/>
                                          </p:stCondLst>
                                        </p:cTn>
                                        <p:tgtEl>
                                          <p:spTgt spid="422979"/>
                                        </p:tgtEl>
                                        <p:attrNameLst>
                                          <p:attrName>style.visibility</p:attrName>
                                        </p:attrNameLst>
                                      </p:cBhvr>
                                      <p:to>
                                        <p:strVal val="visible"/>
                                      </p:to>
                                    </p:set>
                                    <p:animEffect transition="in" filter="wipe(up)">
                                      <p:cBhvr>
                                        <p:cTn id="124" dur="2000"/>
                                        <p:tgtEl>
                                          <p:spTgt spid="422979"/>
                                        </p:tgtEl>
                                      </p:cBhvr>
                                    </p:animEffect>
                                  </p:childTnLst>
                                </p:cTn>
                              </p:par>
                            </p:childTnLst>
                          </p:cTn>
                        </p:par>
                        <p:par>
                          <p:cTn id="125" fill="hold" nodeType="afterGroup">
                            <p:stCondLst>
                              <p:cond delay="9000"/>
                            </p:stCondLst>
                            <p:childTnLst>
                              <p:par>
                                <p:cTn id="126" presetID="22" presetClass="entr" presetSubtype="8" fill="hold" grpId="0" nodeType="afterEffect">
                                  <p:stCondLst>
                                    <p:cond delay="0"/>
                                  </p:stCondLst>
                                  <p:childTnLst>
                                    <p:set>
                                      <p:cBhvr>
                                        <p:cTn id="127" dur="1" fill="hold">
                                          <p:stCondLst>
                                            <p:cond delay="0"/>
                                          </p:stCondLst>
                                        </p:cTn>
                                        <p:tgtEl>
                                          <p:spTgt spid="422988"/>
                                        </p:tgtEl>
                                        <p:attrNameLst>
                                          <p:attrName>style.visibility</p:attrName>
                                        </p:attrNameLst>
                                      </p:cBhvr>
                                      <p:to>
                                        <p:strVal val="visible"/>
                                      </p:to>
                                    </p:set>
                                    <p:animEffect transition="in" filter="wipe(left)">
                                      <p:cBhvr>
                                        <p:cTn id="128" dur="1000"/>
                                        <p:tgtEl>
                                          <p:spTgt spid="422988"/>
                                        </p:tgtEl>
                                      </p:cBhvr>
                                    </p:animEffect>
                                  </p:childTnLst>
                                </p:cTn>
                              </p:par>
                            </p:childTnLst>
                          </p:cTn>
                        </p:par>
                        <p:par>
                          <p:cTn id="129" fill="hold" nodeType="afterGroup">
                            <p:stCondLst>
                              <p:cond delay="10000"/>
                            </p:stCondLst>
                            <p:childTnLst>
                              <p:par>
                                <p:cTn id="130" presetID="47" presetClass="entr" presetSubtype="0" fill="hold" grpId="0" nodeType="afterEffect">
                                  <p:stCondLst>
                                    <p:cond delay="0"/>
                                  </p:stCondLst>
                                  <p:childTnLst>
                                    <p:set>
                                      <p:cBhvr>
                                        <p:cTn id="131" dur="1" fill="hold">
                                          <p:stCondLst>
                                            <p:cond delay="0"/>
                                          </p:stCondLst>
                                        </p:cTn>
                                        <p:tgtEl>
                                          <p:spTgt spid="422987"/>
                                        </p:tgtEl>
                                        <p:attrNameLst>
                                          <p:attrName>style.visibility</p:attrName>
                                        </p:attrNameLst>
                                      </p:cBhvr>
                                      <p:to>
                                        <p:strVal val="visible"/>
                                      </p:to>
                                    </p:set>
                                    <p:animEffect transition="in" filter="fade">
                                      <p:cBhvr>
                                        <p:cTn id="132" dur="1000"/>
                                        <p:tgtEl>
                                          <p:spTgt spid="422987"/>
                                        </p:tgtEl>
                                      </p:cBhvr>
                                    </p:animEffect>
                                    <p:anim calcmode="lin" valueType="num">
                                      <p:cBhvr>
                                        <p:cTn id="133" dur="1000" fill="hold"/>
                                        <p:tgtEl>
                                          <p:spTgt spid="422987"/>
                                        </p:tgtEl>
                                        <p:attrNameLst>
                                          <p:attrName>ppt_x</p:attrName>
                                        </p:attrNameLst>
                                      </p:cBhvr>
                                      <p:tavLst>
                                        <p:tav tm="0">
                                          <p:val>
                                            <p:strVal val="#ppt_x"/>
                                          </p:val>
                                        </p:tav>
                                        <p:tav tm="100000">
                                          <p:val>
                                            <p:strVal val="#ppt_x"/>
                                          </p:val>
                                        </p:tav>
                                      </p:tavLst>
                                    </p:anim>
                                    <p:anim calcmode="lin" valueType="num">
                                      <p:cBhvr>
                                        <p:cTn id="134" dur="1000" fill="hold"/>
                                        <p:tgtEl>
                                          <p:spTgt spid="422987"/>
                                        </p:tgtEl>
                                        <p:attrNameLst>
                                          <p:attrName>ppt_y</p:attrName>
                                        </p:attrNameLst>
                                      </p:cBhvr>
                                      <p:tavLst>
                                        <p:tav tm="0">
                                          <p:val>
                                            <p:strVal val="#ppt_y-.1"/>
                                          </p:val>
                                        </p:tav>
                                        <p:tav tm="100000">
                                          <p:val>
                                            <p:strVal val="#ppt_y"/>
                                          </p:val>
                                        </p:tav>
                                      </p:tavLst>
                                    </p:anim>
                                  </p:childTnLst>
                                </p:cTn>
                              </p:par>
                            </p:childTnLst>
                          </p:cTn>
                        </p:par>
                        <p:par>
                          <p:cTn id="135" fill="hold" nodeType="afterGroup">
                            <p:stCondLst>
                              <p:cond delay="11000"/>
                            </p:stCondLst>
                            <p:childTnLst>
                              <p:par>
                                <p:cTn id="136" presetID="1" presetClass="entr" presetSubtype="0" fill="hold" nodeType="afterEffect">
                                  <p:stCondLst>
                                    <p:cond delay="0"/>
                                  </p:stCondLst>
                                  <p:childTnLst>
                                    <p:set>
                                      <p:cBhvr>
                                        <p:cTn id="137" dur="1" fill="hold">
                                          <p:stCondLst>
                                            <p:cond delay="0"/>
                                          </p:stCondLst>
                                        </p:cTn>
                                        <p:tgtEl>
                                          <p:spTgt spid="1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53" presetClass="entr" presetSubtype="0" fill="hold" nodeType="clickEffect">
                                  <p:stCondLst>
                                    <p:cond delay="0"/>
                                  </p:stCondLst>
                                  <p:childTnLst>
                                    <p:set>
                                      <p:cBhvr>
                                        <p:cTn id="141" dur="1" fill="hold">
                                          <p:stCondLst>
                                            <p:cond delay="0"/>
                                          </p:stCondLst>
                                        </p:cTn>
                                        <p:tgtEl>
                                          <p:spTgt spid="12"/>
                                        </p:tgtEl>
                                        <p:attrNameLst>
                                          <p:attrName>style.visibility</p:attrName>
                                        </p:attrNameLst>
                                      </p:cBhvr>
                                      <p:to>
                                        <p:strVal val="visible"/>
                                      </p:to>
                                    </p:set>
                                    <p:anim calcmode="lin" valueType="num">
                                      <p:cBhvr>
                                        <p:cTn id="142" dur="500" fill="hold"/>
                                        <p:tgtEl>
                                          <p:spTgt spid="12"/>
                                        </p:tgtEl>
                                        <p:attrNameLst>
                                          <p:attrName>ppt_w</p:attrName>
                                        </p:attrNameLst>
                                      </p:cBhvr>
                                      <p:tavLst>
                                        <p:tav tm="0">
                                          <p:val>
                                            <p:fltVal val="0"/>
                                          </p:val>
                                        </p:tav>
                                        <p:tav tm="100000">
                                          <p:val>
                                            <p:strVal val="#ppt_w"/>
                                          </p:val>
                                        </p:tav>
                                      </p:tavLst>
                                    </p:anim>
                                    <p:anim calcmode="lin" valueType="num">
                                      <p:cBhvr>
                                        <p:cTn id="143" dur="500" fill="hold"/>
                                        <p:tgtEl>
                                          <p:spTgt spid="12"/>
                                        </p:tgtEl>
                                        <p:attrNameLst>
                                          <p:attrName>ppt_h</p:attrName>
                                        </p:attrNameLst>
                                      </p:cBhvr>
                                      <p:tavLst>
                                        <p:tav tm="0">
                                          <p:val>
                                            <p:fltVal val="0"/>
                                          </p:val>
                                        </p:tav>
                                        <p:tav tm="100000">
                                          <p:val>
                                            <p:strVal val="#ppt_h"/>
                                          </p:val>
                                        </p:tav>
                                      </p:tavLst>
                                    </p:anim>
                                    <p:animEffect transition="in" filter="fade">
                                      <p:cBhvr>
                                        <p:cTn id="144" dur="500"/>
                                        <p:tgtEl>
                                          <p:spTgt spid="1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53" presetClass="entr" presetSubtype="0" fill="hold" grpId="0" nodeType="clickEffect">
                                  <p:stCondLst>
                                    <p:cond delay="0"/>
                                  </p:stCondLst>
                                  <p:childTnLst>
                                    <p:set>
                                      <p:cBhvr>
                                        <p:cTn id="148" dur="1" fill="hold">
                                          <p:stCondLst>
                                            <p:cond delay="0"/>
                                          </p:stCondLst>
                                        </p:cTn>
                                        <p:tgtEl>
                                          <p:spTgt spid="422992"/>
                                        </p:tgtEl>
                                        <p:attrNameLst>
                                          <p:attrName>style.visibility</p:attrName>
                                        </p:attrNameLst>
                                      </p:cBhvr>
                                      <p:to>
                                        <p:strVal val="visible"/>
                                      </p:to>
                                    </p:set>
                                    <p:anim calcmode="lin" valueType="num">
                                      <p:cBhvr>
                                        <p:cTn id="149" dur="1000" fill="hold"/>
                                        <p:tgtEl>
                                          <p:spTgt spid="422992"/>
                                        </p:tgtEl>
                                        <p:attrNameLst>
                                          <p:attrName>ppt_w</p:attrName>
                                        </p:attrNameLst>
                                      </p:cBhvr>
                                      <p:tavLst>
                                        <p:tav tm="0">
                                          <p:val>
                                            <p:fltVal val="0"/>
                                          </p:val>
                                        </p:tav>
                                        <p:tav tm="100000">
                                          <p:val>
                                            <p:strVal val="#ppt_w"/>
                                          </p:val>
                                        </p:tav>
                                      </p:tavLst>
                                    </p:anim>
                                    <p:anim calcmode="lin" valueType="num">
                                      <p:cBhvr>
                                        <p:cTn id="150" dur="1000" fill="hold"/>
                                        <p:tgtEl>
                                          <p:spTgt spid="422992"/>
                                        </p:tgtEl>
                                        <p:attrNameLst>
                                          <p:attrName>ppt_h</p:attrName>
                                        </p:attrNameLst>
                                      </p:cBhvr>
                                      <p:tavLst>
                                        <p:tav tm="0">
                                          <p:val>
                                            <p:fltVal val="0"/>
                                          </p:val>
                                        </p:tav>
                                        <p:tav tm="100000">
                                          <p:val>
                                            <p:strVal val="#ppt_h"/>
                                          </p:val>
                                        </p:tav>
                                      </p:tavLst>
                                    </p:anim>
                                    <p:animEffect transition="in" filter="fade">
                                      <p:cBhvr>
                                        <p:cTn id="151" dur="1000"/>
                                        <p:tgtEl>
                                          <p:spTgt spid="422992"/>
                                        </p:tgtEl>
                                      </p:cBhvr>
                                    </p:animEffect>
                                  </p:childTnLst>
                                </p:cTn>
                              </p:par>
                              <p:par>
                                <p:cTn id="152" presetID="51" presetClass="entr" presetSubtype="0" fill="hold" nodeType="withEffect">
                                  <p:stCondLst>
                                    <p:cond delay="0"/>
                                  </p:stCondLst>
                                  <p:childTnLst>
                                    <p:set>
                                      <p:cBhvr>
                                        <p:cTn id="153" dur="1" fill="hold">
                                          <p:stCondLst>
                                            <p:cond delay="0"/>
                                          </p:stCondLst>
                                        </p:cTn>
                                        <p:tgtEl>
                                          <p:spTgt spid="13"/>
                                        </p:tgtEl>
                                        <p:attrNameLst>
                                          <p:attrName>style.visibility</p:attrName>
                                        </p:attrNameLst>
                                      </p:cBhvr>
                                      <p:to>
                                        <p:strVal val="visible"/>
                                      </p:to>
                                    </p:set>
                                    <p:animEffect transition="in" filter="fade">
                                      <p:cBhvr>
                                        <p:cTn id="154" dur="770" decel="100000"/>
                                        <p:tgtEl>
                                          <p:spTgt spid="13"/>
                                        </p:tgtEl>
                                      </p:cBhvr>
                                    </p:animEffect>
                                    <p:animScale>
                                      <p:cBhvr>
                                        <p:cTn id="155" dur="770" decel="100000"/>
                                        <p:tgtEl>
                                          <p:spTgt spid="13"/>
                                        </p:tgtEl>
                                      </p:cBhvr>
                                      <p:from x="10000" y="10000"/>
                                      <p:to x="200000" y="450000"/>
                                    </p:animScale>
                                    <p:animScale>
                                      <p:cBhvr>
                                        <p:cTn id="156" dur="1230" accel="100000" fill="hold">
                                          <p:stCondLst>
                                            <p:cond delay="770"/>
                                          </p:stCondLst>
                                        </p:cTn>
                                        <p:tgtEl>
                                          <p:spTgt spid="13"/>
                                        </p:tgtEl>
                                      </p:cBhvr>
                                      <p:from x="200000" y="450000"/>
                                      <p:to x="100000" y="100000"/>
                                    </p:animScale>
                                    <p:set>
                                      <p:cBhvr>
                                        <p:cTn id="157" dur="770" fill="hold"/>
                                        <p:tgtEl>
                                          <p:spTgt spid="13"/>
                                        </p:tgtEl>
                                        <p:attrNameLst>
                                          <p:attrName>ppt_x</p:attrName>
                                        </p:attrNameLst>
                                      </p:cBhvr>
                                      <p:to>
                                        <p:strVal val="(0.5)"/>
                                      </p:to>
                                    </p:set>
                                    <p:anim from="(0.5)" to="(#ppt_x)" calcmode="lin" valueType="num">
                                      <p:cBhvr>
                                        <p:cTn id="158" dur="1230" accel="100000" fill="hold">
                                          <p:stCondLst>
                                            <p:cond delay="770"/>
                                          </p:stCondLst>
                                        </p:cTn>
                                        <p:tgtEl>
                                          <p:spTgt spid="13"/>
                                        </p:tgtEl>
                                        <p:attrNameLst>
                                          <p:attrName>ppt_x</p:attrName>
                                        </p:attrNameLst>
                                      </p:cBhvr>
                                    </p:anim>
                                    <p:set>
                                      <p:cBhvr>
                                        <p:cTn id="159" dur="770" fill="hold"/>
                                        <p:tgtEl>
                                          <p:spTgt spid="13"/>
                                        </p:tgtEl>
                                        <p:attrNameLst>
                                          <p:attrName>ppt_y</p:attrName>
                                        </p:attrNameLst>
                                      </p:cBhvr>
                                      <p:to>
                                        <p:strVal val="(#ppt_y+0.4)"/>
                                      </p:to>
                                    </p:set>
                                    <p:anim from="(#ppt_y+0.4)" to="(#ppt_y)" calcmode="lin" valueType="num">
                                      <p:cBhvr>
                                        <p:cTn id="160" dur="1230" accel="100000" fill="hold">
                                          <p:stCondLst>
                                            <p:cond delay="770"/>
                                          </p:stCondLst>
                                        </p:cTn>
                                        <p:tgtEl>
                                          <p:spTgt spid="13"/>
                                        </p:tgtEl>
                                        <p:attrNameLst>
                                          <p:attrName>ppt_y</p:attrName>
                                        </p:attrNameLst>
                                      </p:cBhvr>
                                    </p:anim>
                                  </p:childTnLst>
                                </p:cTn>
                              </p:par>
                            </p:childTnLst>
                          </p:cTn>
                        </p:par>
                        <p:par>
                          <p:cTn id="161" fill="hold" nodeType="afterGroup">
                            <p:stCondLst>
                              <p:cond delay="2000"/>
                            </p:stCondLst>
                            <p:childTnLst>
                              <p:par>
                                <p:cTn id="162" presetID="53" presetClass="entr" presetSubtype="0" fill="hold" grpId="0" nodeType="afterEffect">
                                  <p:stCondLst>
                                    <p:cond delay="0"/>
                                  </p:stCondLst>
                                  <p:childTnLst>
                                    <p:set>
                                      <p:cBhvr>
                                        <p:cTn id="163" dur="1" fill="hold">
                                          <p:stCondLst>
                                            <p:cond delay="0"/>
                                          </p:stCondLst>
                                        </p:cTn>
                                        <p:tgtEl>
                                          <p:spTgt spid="422999"/>
                                        </p:tgtEl>
                                        <p:attrNameLst>
                                          <p:attrName>style.visibility</p:attrName>
                                        </p:attrNameLst>
                                      </p:cBhvr>
                                      <p:to>
                                        <p:strVal val="visible"/>
                                      </p:to>
                                    </p:set>
                                    <p:anim calcmode="lin" valueType="num">
                                      <p:cBhvr>
                                        <p:cTn id="164" dur="500" fill="hold"/>
                                        <p:tgtEl>
                                          <p:spTgt spid="422999"/>
                                        </p:tgtEl>
                                        <p:attrNameLst>
                                          <p:attrName>ppt_w</p:attrName>
                                        </p:attrNameLst>
                                      </p:cBhvr>
                                      <p:tavLst>
                                        <p:tav tm="0">
                                          <p:val>
                                            <p:fltVal val="0"/>
                                          </p:val>
                                        </p:tav>
                                        <p:tav tm="100000">
                                          <p:val>
                                            <p:strVal val="#ppt_w"/>
                                          </p:val>
                                        </p:tav>
                                      </p:tavLst>
                                    </p:anim>
                                    <p:anim calcmode="lin" valueType="num">
                                      <p:cBhvr>
                                        <p:cTn id="165" dur="500" fill="hold"/>
                                        <p:tgtEl>
                                          <p:spTgt spid="422999"/>
                                        </p:tgtEl>
                                        <p:attrNameLst>
                                          <p:attrName>ppt_h</p:attrName>
                                        </p:attrNameLst>
                                      </p:cBhvr>
                                      <p:tavLst>
                                        <p:tav tm="0">
                                          <p:val>
                                            <p:fltVal val="0"/>
                                          </p:val>
                                        </p:tav>
                                        <p:tav tm="100000">
                                          <p:val>
                                            <p:strVal val="#ppt_h"/>
                                          </p:val>
                                        </p:tav>
                                      </p:tavLst>
                                    </p:anim>
                                    <p:animEffect transition="in" filter="fade">
                                      <p:cBhvr>
                                        <p:cTn id="166" dur="500"/>
                                        <p:tgtEl>
                                          <p:spTgt spid="422999"/>
                                        </p:tgtEl>
                                      </p:cBhvr>
                                    </p:animEffect>
                                  </p:childTnLst>
                                </p:cTn>
                              </p:par>
                              <p:par>
                                <p:cTn id="167" presetID="51" presetClass="entr" presetSubtype="0" fill="hold" nodeType="withEffect">
                                  <p:stCondLst>
                                    <p:cond delay="0"/>
                                  </p:stCondLst>
                                  <p:childTnLst>
                                    <p:set>
                                      <p:cBhvr>
                                        <p:cTn id="168" dur="1" fill="hold">
                                          <p:stCondLst>
                                            <p:cond delay="0"/>
                                          </p:stCondLst>
                                        </p:cTn>
                                        <p:tgtEl>
                                          <p:spTgt spid="14"/>
                                        </p:tgtEl>
                                        <p:attrNameLst>
                                          <p:attrName>style.visibility</p:attrName>
                                        </p:attrNameLst>
                                      </p:cBhvr>
                                      <p:to>
                                        <p:strVal val="visible"/>
                                      </p:to>
                                    </p:set>
                                    <p:animEffect transition="in" filter="fade">
                                      <p:cBhvr>
                                        <p:cTn id="169" dur="770" decel="100000"/>
                                        <p:tgtEl>
                                          <p:spTgt spid="14"/>
                                        </p:tgtEl>
                                      </p:cBhvr>
                                    </p:animEffect>
                                    <p:animScale>
                                      <p:cBhvr>
                                        <p:cTn id="170" dur="770" decel="100000"/>
                                        <p:tgtEl>
                                          <p:spTgt spid="14"/>
                                        </p:tgtEl>
                                      </p:cBhvr>
                                      <p:from x="10000" y="10000"/>
                                      <p:to x="200000" y="450000"/>
                                    </p:animScale>
                                    <p:animScale>
                                      <p:cBhvr>
                                        <p:cTn id="171" dur="1230" accel="100000" fill="hold">
                                          <p:stCondLst>
                                            <p:cond delay="770"/>
                                          </p:stCondLst>
                                        </p:cTn>
                                        <p:tgtEl>
                                          <p:spTgt spid="14"/>
                                        </p:tgtEl>
                                      </p:cBhvr>
                                      <p:from x="200000" y="450000"/>
                                      <p:to x="100000" y="100000"/>
                                    </p:animScale>
                                    <p:set>
                                      <p:cBhvr>
                                        <p:cTn id="172" dur="770" fill="hold"/>
                                        <p:tgtEl>
                                          <p:spTgt spid="14"/>
                                        </p:tgtEl>
                                        <p:attrNameLst>
                                          <p:attrName>ppt_x</p:attrName>
                                        </p:attrNameLst>
                                      </p:cBhvr>
                                      <p:to>
                                        <p:strVal val="(0.5)"/>
                                      </p:to>
                                    </p:set>
                                    <p:anim from="(0.5)" to="(#ppt_x)" calcmode="lin" valueType="num">
                                      <p:cBhvr>
                                        <p:cTn id="173" dur="1230" accel="100000" fill="hold">
                                          <p:stCondLst>
                                            <p:cond delay="770"/>
                                          </p:stCondLst>
                                        </p:cTn>
                                        <p:tgtEl>
                                          <p:spTgt spid="14"/>
                                        </p:tgtEl>
                                        <p:attrNameLst>
                                          <p:attrName>ppt_x</p:attrName>
                                        </p:attrNameLst>
                                      </p:cBhvr>
                                    </p:anim>
                                    <p:set>
                                      <p:cBhvr>
                                        <p:cTn id="174" dur="770" fill="hold"/>
                                        <p:tgtEl>
                                          <p:spTgt spid="14"/>
                                        </p:tgtEl>
                                        <p:attrNameLst>
                                          <p:attrName>ppt_y</p:attrName>
                                        </p:attrNameLst>
                                      </p:cBhvr>
                                      <p:to>
                                        <p:strVal val="(#ppt_y+0.4)"/>
                                      </p:to>
                                    </p:set>
                                    <p:anim from="(#ppt_y+0.4)" to="(#ppt_y)" calcmode="lin" valueType="num">
                                      <p:cBhvr>
                                        <p:cTn id="175" dur="1230" accel="100000" fill="hold">
                                          <p:stCondLst>
                                            <p:cond delay="770"/>
                                          </p:stCondLst>
                                        </p:cTn>
                                        <p:tgtEl>
                                          <p:spTgt spid="14"/>
                                        </p:tgtEl>
                                        <p:attrNameLst>
                                          <p:attrName>ppt_y</p:attrName>
                                        </p:attrNameLst>
                                      </p:cBhvr>
                                    </p:anim>
                                  </p:childTnLst>
                                </p:cTn>
                              </p:par>
                            </p:childTnLst>
                          </p:cTn>
                        </p:par>
                        <p:par>
                          <p:cTn id="176" fill="hold" nodeType="afterGroup">
                            <p:stCondLst>
                              <p:cond delay="4000"/>
                            </p:stCondLst>
                            <p:childTnLst>
                              <p:par>
                                <p:cTn id="177" presetID="53" presetClass="entr" presetSubtype="0" fill="hold" grpId="0" nodeType="afterEffect">
                                  <p:stCondLst>
                                    <p:cond delay="0"/>
                                  </p:stCondLst>
                                  <p:childTnLst>
                                    <p:set>
                                      <p:cBhvr>
                                        <p:cTn id="178" dur="1" fill="hold">
                                          <p:stCondLst>
                                            <p:cond delay="0"/>
                                          </p:stCondLst>
                                        </p:cTn>
                                        <p:tgtEl>
                                          <p:spTgt spid="423003"/>
                                        </p:tgtEl>
                                        <p:attrNameLst>
                                          <p:attrName>style.visibility</p:attrName>
                                        </p:attrNameLst>
                                      </p:cBhvr>
                                      <p:to>
                                        <p:strVal val="visible"/>
                                      </p:to>
                                    </p:set>
                                    <p:anim calcmode="lin" valueType="num">
                                      <p:cBhvr>
                                        <p:cTn id="179" dur="500" fill="hold"/>
                                        <p:tgtEl>
                                          <p:spTgt spid="423003"/>
                                        </p:tgtEl>
                                        <p:attrNameLst>
                                          <p:attrName>ppt_w</p:attrName>
                                        </p:attrNameLst>
                                      </p:cBhvr>
                                      <p:tavLst>
                                        <p:tav tm="0">
                                          <p:val>
                                            <p:fltVal val="0"/>
                                          </p:val>
                                        </p:tav>
                                        <p:tav tm="100000">
                                          <p:val>
                                            <p:strVal val="#ppt_w"/>
                                          </p:val>
                                        </p:tav>
                                      </p:tavLst>
                                    </p:anim>
                                    <p:anim calcmode="lin" valueType="num">
                                      <p:cBhvr>
                                        <p:cTn id="180" dur="500" fill="hold"/>
                                        <p:tgtEl>
                                          <p:spTgt spid="423003"/>
                                        </p:tgtEl>
                                        <p:attrNameLst>
                                          <p:attrName>ppt_h</p:attrName>
                                        </p:attrNameLst>
                                      </p:cBhvr>
                                      <p:tavLst>
                                        <p:tav tm="0">
                                          <p:val>
                                            <p:fltVal val="0"/>
                                          </p:val>
                                        </p:tav>
                                        <p:tav tm="100000">
                                          <p:val>
                                            <p:strVal val="#ppt_h"/>
                                          </p:val>
                                        </p:tav>
                                      </p:tavLst>
                                    </p:anim>
                                    <p:animEffect transition="in" filter="fade">
                                      <p:cBhvr>
                                        <p:cTn id="181" dur="500"/>
                                        <p:tgtEl>
                                          <p:spTgt spid="423003"/>
                                        </p:tgtEl>
                                      </p:cBhvr>
                                    </p:animEffect>
                                  </p:childTnLst>
                                </p:cTn>
                              </p:par>
                              <p:par>
                                <p:cTn id="182" presetID="51" presetClass="entr" presetSubtype="0" fill="hold" nodeType="withEffect">
                                  <p:stCondLst>
                                    <p:cond delay="0"/>
                                  </p:stCondLst>
                                  <p:childTnLst>
                                    <p:set>
                                      <p:cBhvr>
                                        <p:cTn id="183" dur="1" fill="hold">
                                          <p:stCondLst>
                                            <p:cond delay="0"/>
                                          </p:stCondLst>
                                        </p:cTn>
                                        <p:tgtEl>
                                          <p:spTgt spid="2"/>
                                        </p:tgtEl>
                                        <p:attrNameLst>
                                          <p:attrName>style.visibility</p:attrName>
                                        </p:attrNameLst>
                                      </p:cBhvr>
                                      <p:to>
                                        <p:strVal val="visible"/>
                                      </p:to>
                                    </p:set>
                                    <p:animEffect transition="in" filter="fade">
                                      <p:cBhvr>
                                        <p:cTn id="184" dur="770" decel="100000"/>
                                        <p:tgtEl>
                                          <p:spTgt spid="2"/>
                                        </p:tgtEl>
                                      </p:cBhvr>
                                    </p:animEffect>
                                    <p:animScale>
                                      <p:cBhvr>
                                        <p:cTn id="185" dur="770" decel="100000"/>
                                        <p:tgtEl>
                                          <p:spTgt spid="2"/>
                                        </p:tgtEl>
                                      </p:cBhvr>
                                      <p:from x="10000" y="10000"/>
                                      <p:to x="200000" y="450000"/>
                                    </p:animScale>
                                    <p:animScale>
                                      <p:cBhvr>
                                        <p:cTn id="186" dur="1230" accel="100000" fill="hold">
                                          <p:stCondLst>
                                            <p:cond delay="770"/>
                                          </p:stCondLst>
                                        </p:cTn>
                                        <p:tgtEl>
                                          <p:spTgt spid="2"/>
                                        </p:tgtEl>
                                      </p:cBhvr>
                                      <p:from x="200000" y="450000"/>
                                      <p:to x="100000" y="100000"/>
                                    </p:animScale>
                                    <p:set>
                                      <p:cBhvr>
                                        <p:cTn id="187" dur="770" fill="hold"/>
                                        <p:tgtEl>
                                          <p:spTgt spid="2"/>
                                        </p:tgtEl>
                                        <p:attrNameLst>
                                          <p:attrName>ppt_x</p:attrName>
                                        </p:attrNameLst>
                                      </p:cBhvr>
                                      <p:to>
                                        <p:strVal val="(0.5)"/>
                                      </p:to>
                                    </p:set>
                                    <p:anim from="(0.5)" to="(#ppt_x)" calcmode="lin" valueType="num">
                                      <p:cBhvr>
                                        <p:cTn id="188" dur="1230" accel="100000" fill="hold">
                                          <p:stCondLst>
                                            <p:cond delay="770"/>
                                          </p:stCondLst>
                                        </p:cTn>
                                        <p:tgtEl>
                                          <p:spTgt spid="2"/>
                                        </p:tgtEl>
                                        <p:attrNameLst>
                                          <p:attrName>ppt_x</p:attrName>
                                        </p:attrNameLst>
                                      </p:cBhvr>
                                    </p:anim>
                                    <p:set>
                                      <p:cBhvr>
                                        <p:cTn id="189" dur="770" fill="hold"/>
                                        <p:tgtEl>
                                          <p:spTgt spid="2"/>
                                        </p:tgtEl>
                                        <p:attrNameLst>
                                          <p:attrName>ppt_y</p:attrName>
                                        </p:attrNameLst>
                                      </p:cBhvr>
                                      <p:to>
                                        <p:strVal val="(#ppt_y+0.4)"/>
                                      </p:to>
                                    </p:set>
                                    <p:anim from="(#ppt_y+0.4)" to="(#ppt_y)" calcmode="lin" valueType="num">
                                      <p:cBhvr>
                                        <p:cTn id="190" dur="1230" accel="100000" fill="hold">
                                          <p:stCondLst>
                                            <p:cond delay="770"/>
                                          </p:stCondLst>
                                        </p:cTn>
                                        <p:tgtEl>
                                          <p:spTgt spid="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3" grpId="0" animBg="1"/>
      <p:bldP spid="422934" grpId="0" animBg="1"/>
      <p:bldP spid="422935" grpId="0" animBg="1"/>
      <p:bldP spid="422936" grpId="0" animBg="1"/>
      <p:bldP spid="422937" grpId="0" animBg="1"/>
      <p:bldP spid="422938" grpId="0" animBg="1"/>
      <p:bldP spid="422939" grpId="0" animBg="1"/>
      <p:bldP spid="422940" grpId="0" animBg="1"/>
      <p:bldP spid="422941" grpId="0" animBg="1"/>
      <p:bldP spid="422944" grpId="0" animBg="1"/>
      <p:bldP spid="422945" grpId="0" animBg="1"/>
      <p:bldP spid="422946" grpId="0" animBg="1"/>
      <p:bldP spid="422947" grpId="0" animBg="1"/>
      <p:bldP spid="422973" grpId="0" animBg="1"/>
      <p:bldP spid="422974" grpId="0" animBg="1"/>
      <p:bldP spid="422975" grpId="0" animBg="1"/>
      <p:bldP spid="422976" grpId="0" animBg="1"/>
      <p:bldP spid="422977" grpId="0" animBg="1"/>
      <p:bldP spid="422978" grpId="0" animBg="1"/>
      <p:bldP spid="422979" grpId="0" animBg="1"/>
      <p:bldP spid="422980" grpId="0" animBg="1"/>
      <p:bldP spid="422981" grpId="0" animBg="1"/>
      <p:bldP spid="422982" grpId="0" animBg="1"/>
      <p:bldP spid="422983" grpId="0" animBg="1"/>
      <p:bldP spid="422987" grpId="0" animBg="1"/>
      <p:bldP spid="422988" grpId="0" animBg="1"/>
      <p:bldP spid="422992" grpId="0" animBg="1"/>
      <p:bldP spid="422999" grpId="0" animBg="1"/>
      <p:bldP spid="4230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423941" name="Text Box 5"/>
          <p:cNvSpPr txBox="1">
            <a:spLocks noChangeArrowheads="1"/>
          </p:cNvSpPr>
          <p:nvPr/>
        </p:nvSpPr>
        <p:spPr bwMode="auto">
          <a:xfrm>
            <a:off x="468313" y="1412875"/>
            <a:ext cx="4032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Char char="n"/>
            </a:pPr>
            <a:r>
              <a:rPr lang="en-US" altLang="zh-CN" dirty="0">
                <a:solidFill>
                  <a:schemeClr val="tx1"/>
                </a:solidFill>
                <a:latin typeface="Times New Roman" panose="02020603050405020304" pitchFamily="18" charset="0"/>
              </a:rPr>
              <a:t> </a:t>
            </a:r>
            <a:r>
              <a:rPr lang="zh-CN" altLang="en-US" dirty="0">
                <a:solidFill>
                  <a:srgbClr val="70B794"/>
                </a:solidFill>
                <a:latin typeface="Times New Roman" panose="02020603050405020304" pitchFamily="18" charset="0"/>
              </a:rPr>
              <a:t>程序内保持 </a:t>
            </a:r>
            <a:r>
              <a:rPr lang="en-US" altLang="zh-CN" dirty="0" err="1">
                <a:solidFill>
                  <a:srgbClr val="70B794"/>
                </a:solidFill>
                <a:latin typeface="Times New Roman" panose="02020603050405020304" pitchFamily="18" charset="0"/>
              </a:rPr>
              <a:t>I</a:t>
            </a:r>
            <a:r>
              <a:rPr lang="en-US" altLang="zh-CN" baseline="-25000" dirty="0" err="1">
                <a:solidFill>
                  <a:srgbClr val="70B794"/>
                </a:solidFill>
                <a:latin typeface="Times New Roman" panose="02020603050405020304" pitchFamily="18" charset="0"/>
              </a:rPr>
              <a:t>i</a:t>
            </a:r>
            <a:r>
              <a:rPr lang="en-US" altLang="zh-CN" dirty="0" err="1">
                <a:solidFill>
                  <a:srgbClr val="70B794"/>
                </a:solidFill>
                <a:latin typeface="Times New Roman" panose="02020603050405020304" pitchFamily="18" charset="0"/>
              </a:rPr>
              <a:t>→C</a:t>
            </a:r>
            <a:r>
              <a:rPr lang="en-US" altLang="zh-CN" baseline="-25000" dirty="0" err="1">
                <a:solidFill>
                  <a:srgbClr val="70B794"/>
                </a:solidFill>
                <a:latin typeface="Times New Roman" panose="02020603050405020304" pitchFamily="18" charset="0"/>
              </a:rPr>
              <a:t>i</a:t>
            </a:r>
            <a:r>
              <a:rPr lang="en-US" altLang="zh-CN" dirty="0" err="1">
                <a:solidFill>
                  <a:srgbClr val="70B794"/>
                </a:solidFill>
                <a:latin typeface="Times New Roman" panose="02020603050405020304" pitchFamily="18" charset="0"/>
              </a:rPr>
              <a:t>→P</a:t>
            </a:r>
            <a:r>
              <a:rPr lang="en-US" altLang="zh-CN" baseline="-25000" dirty="0" err="1">
                <a:solidFill>
                  <a:srgbClr val="70B794"/>
                </a:solidFill>
                <a:latin typeface="Times New Roman" panose="02020603050405020304" pitchFamily="18" charset="0"/>
              </a:rPr>
              <a:t>i</a:t>
            </a:r>
            <a:r>
              <a:rPr lang="en-US" altLang="zh-CN" dirty="0">
                <a:solidFill>
                  <a:srgbClr val="70B794"/>
                </a:solidFill>
                <a:latin typeface="Times New Roman" panose="02020603050405020304" pitchFamily="18" charset="0"/>
              </a:rPr>
              <a:t>  </a:t>
            </a:r>
            <a:r>
              <a:rPr lang="zh-CN" altLang="en-US" u="sng" dirty="0">
                <a:solidFill>
                  <a:srgbClr val="70B794"/>
                </a:solidFill>
                <a:latin typeface="Times New Roman" panose="02020603050405020304" pitchFamily="18" charset="0"/>
              </a:rPr>
              <a:t>程序逻辑顺序</a:t>
            </a:r>
            <a:r>
              <a:rPr lang="zh-CN" altLang="en-US" dirty="0">
                <a:solidFill>
                  <a:srgbClr val="70B794"/>
                </a:solidFill>
                <a:latin typeface="Times New Roman" panose="02020603050405020304" pitchFamily="18" charset="0"/>
              </a:rPr>
              <a:t>性。 </a:t>
            </a:r>
          </a:p>
        </p:txBody>
      </p:sp>
      <p:sp>
        <p:nvSpPr>
          <p:cNvPr id="423942" name="Text Box 6"/>
          <p:cNvSpPr txBox="1">
            <a:spLocks noChangeArrowheads="1"/>
          </p:cNvSpPr>
          <p:nvPr/>
        </p:nvSpPr>
        <p:spPr bwMode="auto">
          <a:xfrm>
            <a:off x="468313" y="2636838"/>
            <a:ext cx="47101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Char char="n"/>
            </a:pPr>
            <a:r>
              <a:rPr lang="en-US" altLang="zh-CN" dirty="0">
                <a:solidFill>
                  <a:schemeClr val="tx1"/>
                </a:solidFill>
                <a:latin typeface="Times New Roman" panose="02020603050405020304" pitchFamily="18" charset="0"/>
              </a:rPr>
              <a:t> </a:t>
            </a:r>
            <a:r>
              <a:rPr lang="zh-CN" altLang="en-US" dirty="0">
                <a:solidFill>
                  <a:srgbClr val="0000FF"/>
                </a:solidFill>
                <a:latin typeface="Times New Roman" panose="02020603050405020304" pitchFamily="18" charset="0"/>
              </a:rPr>
              <a:t>存在</a:t>
            </a:r>
            <a:r>
              <a:rPr lang="en-US" altLang="zh-CN" dirty="0">
                <a:solidFill>
                  <a:srgbClr val="0000FF"/>
                </a:solidFill>
                <a:latin typeface="Times New Roman" panose="02020603050405020304" pitchFamily="18" charset="0"/>
              </a:rPr>
              <a:t>I</a:t>
            </a:r>
            <a:r>
              <a:rPr lang="en-US" altLang="zh-CN" baseline="-25000"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→I</a:t>
            </a:r>
            <a:r>
              <a:rPr lang="en-US" altLang="zh-CN" baseline="-25000" dirty="0">
                <a:solidFill>
                  <a:srgbClr val="0000FF"/>
                </a:solidFill>
                <a:latin typeface="Times New Roman" panose="02020603050405020304" pitchFamily="18" charset="0"/>
              </a:rPr>
              <a:t>i+1</a:t>
            </a:r>
            <a:r>
              <a:rPr lang="zh-CN" altLang="en-US" dirty="0">
                <a:solidFill>
                  <a:srgbClr val="0000FF"/>
                </a:solidFill>
                <a:latin typeface="Times New Roman" panose="02020603050405020304" pitchFamily="18" charset="0"/>
              </a:rPr>
              <a:t>；</a:t>
            </a:r>
            <a:r>
              <a:rPr lang="en-US" altLang="zh-CN"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i+1</a:t>
            </a:r>
            <a:r>
              <a:rPr lang="en-US" altLang="zh-CN" dirty="0">
                <a:solidFill>
                  <a:srgbClr val="0000FF"/>
                </a:solidFill>
                <a:latin typeface="Times New Roman" panose="02020603050405020304" pitchFamily="18" charset="0"/>
              </a:rPr>
              <a:t>; P</a:t>
            </a:r>
            <a:r>
              <a:rPr lang="en-US" altLang="zh-CN" baseline="-25000" dirty="0">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→P</a:t>
            </a:r>
            <a:r>
              <a:rPr lang="en-US" altLang="zh-CN" baseline="-25000" dirty="0">
                <a:solidFill>
                  <a:srgbClr val="0000FF"/>
                </a:solidFill>
                <a:latin typeface="Times New Roman" panose="02020603050405020304" pitchFamily="18" charset="0"/>
              </a:rPr>
              <a:t>i+1</a:t>
            </a:r>
            <a:r>
              <a:rPr lang="zh-CN" altLang="en-US" dirty="0">
                <a:solidFill>
                  <a:srgbClr val="0000FF"/>
                </a:solidFill>
                <a:latin typeface="Times New Roman" panose="02020603050405020304" pitchFamily="18" charset="0"/>
              </a:rPr>
              <a:t>：表明系统</a:t>
            </a:r>
            <a:r>
              <a:rPr lang="zh-CN" altLang="en-US" u="sng" dirty="0">
                <a:solidFill>
                  <a:srgbClr val="0000FF"/>
                </a:solidFill>
                <a:latin typeface="Times New Roman" panose="02020603050405020304" pitchFamily="18" charset="0"/>
              </a:rPr>
              <a:t>资源竞争</a:t>
            </a:r>
            <a:r>
              <a:rPr lang="zh-CN" altLang="en-US" dirty="0">
                <a:solidFill>
                  <a:srgbClr val="0000FF"/>
                </a:solidFill>
                <a:latin typeface="Times New Roman" panose="02020603050405020304" pitchFamily="18" charset="0"/>
              </a:rPr>
              <a:t>带来顺序性前趋关系。 </a:t>
            </a:r>
          </a:p>
        </p:txBody>
      </p:sp>
      <p:sp>
        <p:nvSpPr>
          <p:cNvPr id="423943" name="Text Box 7"/>
          <p:cNvSpPr txBox="1">
            <a:spLocks noChangeArrowheads="1"/>
          </p:cNvSpPr>
          <p:nvPr/>
        </p:nvSpPr>
        <p:spPr bwMode="auto">
          <a:xfrm>
            <a:off x="468313" y="4292600"/>
            <a:ext cx="7991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Char char="n"/>
            </a:pPr>
            <a:r>
              <a:rPr lang="en-US" altLang="zh-CN" dirty="0">
                <a:solidFill>
                  <a:srgbClr val="CE3908"/>
                </a:solidFill>
                <a:latin typeface="Times New Roman" panose="02020603050405020304" pitchFamily="18" charset="0"/>
              </a:rPr>
              <a:t> </a:t>
            </a:r>
            <a:r>
              <a:rPr lang="zh-CN" altLang="en-US" dirty="0">
                <a:solidFill>
                  <a:srgbClr val="CE3908"/>
                </a:solidFill>
                <a:latin typeface="Times New Roman" panose="02020603050405020304" pitchFamily="18" charset="0"/>
              </a:rPr>
              <a:t>不同程序之间 </a:t>
            </a:r>
            <a:r>
              <a:rPr lang="en-US" altLang="zh-CN" dirty="0">
                <a:solidFill>
                  <a:srgbClr val="CE3908"/>
                </a:solidFill>
                <a:latin typeface="Times New Roman" panose="02020603050405020304" pitchFamily="18" charset="0"/>
              </a:rPr>
              <a:t>I</a:t>
            </a:r>
            <a:r>
              <a:rPr lang="en-US" altLang="zh-CN" baseline="-25000" dirty="0">
                <a:solidFill>
                  <a:srgbClr val="CE3908"/>
                </a:solidFill>
                <a:latin typeface="Times New Roman" panose="02020603050405020304" pitchFamily="18" charset="0"/>
              </a:rPr>
              <a:t>i+2</a:t>
            </a:r>
            <a:r>
              <a:rPr lang="zh-CN" altLang="en-US" dirty="0">
                <a:solidFill>
                  <a:srgbClr val="CE3908"/>
                </a:solidFill>
                <a:latin typeface="Times New Roman" panose="02020603050405020304" pitchFamily="18" charset="0"/>
              </a:rPr>
              <a:t>、</a:t>
            </a:r>
            <a:r>
              <a:rPr lang="en-US" altLang="zh-CN" dirty="0">
                <a:solidFill>
                  <a:srgbClr val="CE3908"/>
                </a:solidFill>
                <a:latin typeface="Times New Roman" panose="02020603050405020304" pitchFamily="18" charset="0"/>
              </a:rPr>
              <a:t>C</a:t>
            </a:r>
            <a:r>
              <a:rPr lang="en-US" altLang="zh-CN" baseline="-25000" dirty="0">
                <a:solidFill>
                  <a:srgbClr val="CE3908"/>
                </a:solidFill>
                <a:latin typeface="Times New Roman" panose="02020603050405020304" pitchFamily="18" charset="0"/>
              </a:rPr>
              <a:t>i+1</a:t>
            </a:r>
            <a:r>
              <a:rPr lang="en-US" altLang="zh-CN" dirty="0">
                <a:solidFill>
                  <a:srgbClr val="CE3908"/>
                </a:solidFill>
                <a:latin typeface="Times New Roman" panose="02020603050405020304" pitchFamily="18" charset="0"/>
              </a:rPr>
              <a:t> </a:t>
            </a:r>
            <a:r>
              <a:rPr lang="zh-CN" altLang="en-US" dirty="0">
                <a:solidFill>
                  <a:srgbClr val="CE3908"/>
                </a:solidFill>
                <a:latin typeface="Times New Roman" panose="02020603050405020304" pitchFamily="18" charset="0"/>
              </a:rPr>
              <a:t>和</a:t>
            </a:r>
            <a:r>
              <a:rPr lang="en-US" altLang="zh-CN" dirty="0">
                <a:solidFill>
                  <a:srgbClr val="CE3908"/>
                </a:solidFill>
                <a:latin typeface="Times New Roman" panose="02020603050405020304" pitchFamily="18" charset="0"/>
              </a:rPr>
              <a:t>P</a:t>
            </a:r>
            <a:r>
              <a:rPr lang="en-US" altLang="zh-CN" baseline="-25000" dirty="0">
                <a:solidFill>
                  <a:srgbClr val="CE3908"/>
                </a:solidFill>
                <a:latin typeface="Times New Roman" panose="02020603050405020304" pitchFamily="18" charset="0"/>
              </a:rPr>
              <a:t>i</a:t>
            </a:r>
            <a:r>
              <a:rPr lang="en-US" altLang="zh-CN" dirty="0">
                <a:solidFill>
                  <a:srgbClr val="CE3908"/>
                </a:solidFill>
                <a:latin typeface="Times New Roman" panose="02020603050405020304" pitchFamily="18" charset="0"/>
              </a:rPr>
              <a:t> </a:t>
            </a:r>
            <a:r>
              <a:rPr lang="zh-CN" altLang="en-US" dirty="0">
                <a:solidFill>
                  <a:srgbClr val="CE3908"/>
                </a:solidFill>
                <a:latin typeface="Times New Roman" panose="02020603050405020304" pitchFamily="18" charset="0"/>
              </a:rPr>
              <a:t>，没有前趋关系，说明可以</a:t>
            </a:r>
            <a:r>
              <a:rPr lang="zh-CN" altLang="en-US" u="sng" dirty="0">
                <a:solidFill>
                  <a:srgbClr val="CE3908"/>
                </a:solidFill>
                <a:latin typeface="Times New Roman" panose="02020603050405020304" pitchFamily="18" charset="0"/>
              </a:rPr>
              <a:t>并发执行</a:t>
            </a:r>
            <a:r>
              <a:rPr lang="zh-CN" altLang="en-US" dirty="0">
                <a:solidFill>
                  <a:srgbClr val="CE3908"/>
                </a:solidFill>
                <a:latin typeface="Times New Roman" panose="02020603050405020304" pitchFamily="18" charset="0"/>
              </a:rPr>
              <a:t>，这是系统的并发</a:t>
            </a:r>
            <a:r>
              <a:rPr lang="zh-CN" altLang="en-US" dirty="0" smtClean="0">
                <a:solidFill>
                  <a:srgbClr val="CE3908"/>
                </a:solidFill>
                <a:latin typeface="Times New Roman" panose="02020603050405020304" pitchFamily="18" charset="0"/>
              </a:rPr>
              <a:t>性。 </a:t>
            </a:r>
            <a:endParaRPr lang="zh-CN" altLang="en-US" dirty="0">
              <a:solidFill>
                <a:srgbClr val="CE3908"/>
              </a:solidFill>
              <a:latin typeface="Times New Roman" panose="02020603050405020304" pitchFamily="18" charset="0"/>
            </a:endParaRPr>
          </a:p>
        </p:txBody>
      </p:sp>
      <p:grpSp>
        <p:nvGrpSpPr>
          <p:cNvPr id="2" name="Group 8"/>
          <p:cNvGrpSpPr>
            <a:grpSpLocks/>
          </p:cNvGrpSpPr>
          <p:nvPr/>
        </p:nvGrpSpPr>
        <p:grpSpPr bwMode="auto">
          <a:xfrm>
            <a:off x="4756150" y="1474788"/>
            <a:ext cx="4387850" cy="2386012"/>
            <a:chOff x="1540" y="1434"/>
            <a:chExt cx="2764" cy="1503"/>
          </a:xfrm>
        </p:grpSpPr>
        <p:grpSp>
          <p:nvGrpSpPr>
            <p:cNvPr id="14345" name="Group 9"/>
            <p:cNvGrpSpPr>
              <a:grpSpLocks/>
            </p:cNvGrpSpPr>
            <p:nvPr/>
          </p:nvGrpSpPr>
          <p:grpSpPr bwMode="auto">
            <a:xfrm>
              <a:off x="1540" y="1434"/>
              <a:ext cx="342" cy="323"/>
              <a:chOff x="1540" y="1434"/>
              <a:chExt cx="342" cy="323"/>
            </a:xfrm>
          </p:grpSpPr>
          <p:sp>
            <p:nvSpPr>
              <p:cNvPr id="14386" name="Oval 10"/>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87" name="Text Box 11"/>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14346" name="Line 12"/>
            <p:cNvSpPr>
              <a:spLocks noChangeShapeType="1"/>
            </p:cNvSpPr>
            <p:nvPr/>
          </p:nvSpPr>
          <p:spPr bwMode="auto">
            <a:xfrm>
              <a:off x="2297" y="1740"/>
              <a:ext cx="4" cy="33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Line 13"/>
            <p:cNvSpPr>
              <a:spLocks noChangeShapeType="1"/>
            </p:cNvSpPr>
            <p:nvPr/>
          </p:nvSpPr>
          <p:spPr bwMode="auto">
            <a:xfrm>
              <a:off x="288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Line 14"/>
            <p:cNvSpPr>
              <a:spLocks noChangeShapeType="1"/>
            </p:cNvSpPr>
            <p:nvPr/>
          </p:nvSpPr>
          <p:spPr bwMode="auto">
            <a:xfrm>
              <a:off x="2880" y="1732"/>
              <a:ext cx="5" cy="338"/>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15"/>
            <p:cNvSpPr>
              <a:spLocks noChangeShapeType="1"/>
            </p:cNvSpPr>
            <p:nvPr/>
          </p:nvSpPr>
          <p:spPr bwMode="auto">
            <a:xfrm>
              <a:off x="347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Freeform 16"/>
            <p:cNvSpPr>
              <a:spLocks/>
            </p:cNvSpPr>
            <p:nvPr/>
          </p:nvSpPr>
          <p:spPr bwMode="auto">
            <a:xfrm>
              <a:off x="1768" y="1728"/>
              <a:ext cx="429" cy="395"/>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51" name="Freeform 17"/>
            <p:cNvSpPr>
              <a:spLocks/>
            </p:cNvSpPr>
            <p:nvPr/>
          </p:nvSpPr>
          <p:spPr bwMode="auto">
            <a:xfrm>
              <a:off x="2418" y="2337"/>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52" name="Freeform 18"/>
            <p:cNvSpPr>
              <a:spLocks/>
            </p:cNvSpPr>
            <p:nvPr/>
          </p:nvSpPr>
          <p:spPr bwMode="auto">
            <a:xfrm>
              <a:off x="1855" y="1587"/>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14353" name="Group 19"/>
            <p:cNvGrpSpPr>
              <a:grpSpLocks/>
            </p:cNvGrpSpPr>
            <p:nvPr/>
          </p:nvGrpSpPr>
          <p:grpSpPr bwMode="auto">
            <a:xfrm>
              <a:off x="2154" y="1434"/>
              <a:ext cx="345" cy="323"/>
              <a:chOff x="2154" y="1434"/>
              <a:chExt cx="345" cy="323"/>
            </a:xfrm>
          </p:grpSpPr>
          <p:sp>
            <p:nvSpPr>
              <p:cNvPr id="14384" name="Text Box 20"/>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4385" name="Oval 21"/>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4" name="Group 22"/>
            <p:cNvGrpSpPr>
              <a:grpSpLocks/>
            </p:cNvGrpSpPr>
            <p:nvPr/>
          </p:nvGrpSpPr>
          <p:grpSpPr bwMode="auto">
            <a:xfrm>
              <a:off x="2744" y="1434"/>
              <a:ext cx="345" cy="323"/>
              <a:chOff x="2744" y="1434"/>
              <a:chExt cx="345" cy="323"/>
            </a:xfrm>
          </p:grpSpPr>
          <p:sp>
            <p:nvSpPr>
              <p:cNvPr id="14382" name="Text Box 23"/>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4383" name="Oval 24"/>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5" name="Group 25"/>
            <p:cNvGrpSpPr>
              <a:grpSpLocks/>
            </p:cNvGrpSpPr>
            <p:nvPr/>
          </p:nvGrpSpPr>
          <p:grpSpPr bwMode="auto">
            <a:xfrm>
              <a:off x="2140" y="2062"/>
              <a:ext cx="381" cy="323"/>
              <a:chOff x="2140" y="2062"/>
              <a:chExt cx="381" cy="323"/>
            </a:xfrm>
          </p:grpSpPr>
          <p:sp>
            <p:nvSpPr>
              <p:cNvPr id="14380" name="Text Box 26"/>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4381" name="Oval 27"/>
              <p:cNvSpPr>
                <a:spLocks noChangeArrowheads="1"/>
              </p:cNvSpPr>
              <p:nvPr/>
            </p:nvSpPr>
            <p:spPr bwMode="auto">
              <a:xfrm>
                <a:off x="215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6" name="Group 28"/>
            <p:cNvGrpSpPr>
              <a:grpSpLocks/>
            </p:cNvGrpSpPr>
            <p:nvPr/>
          </p:nvGrpSpPr>
          <p:grpSpPr bwMode="auto">
            <a:xfrm>
              <a:off x="2725" y="2057"/>
              <a:ext cx="382" cy="323"/>
              <a:chOff x="2725" y="2057"/>
              <a:chExt cx="382" cy="323"/>
            </a:xfrm>
          </p:grpSpPr>
          <p:sp>
            <p:nvSpPr>
              <p:cNvPr id="14378" name="Text Box 29"/>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4379" name="Oval 30"/>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7" name="Group 31"/>
            <p:cNvGrpSpPr>
              <a:grpSpLocks/>
            </p:cNvGrpSpPr>
            <p:nvPr/>
          </p:nvGrpSpPr>
          <p:grpSpPr bwMode="auto">
            <a:xfrm>
              <a:off x="3334" y="2064"/>
              <a:ext cx="381" cy="323"/>
              <a:chOff x="3334" y="2064"/>
              <a:chExt cx="381" cy="323"/>
            </a:xfrm>
          </p:grpSpPr>
          <p:sp>
            <p:nvSpPr>
              <p:cNvPr id="14376" name="Text Box 32"/>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C</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4377" name="Oval 33"/>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8" name="Group 34"/>
            <p:cNvGrpSpPr>
              <a:grpSpLocks/>
            </p:cNvGrpSpPr>
            <p:nvPr/>
          </p:nvGrpSpPr>
          <p:grpSpPr bwMode="auto">
            <a:xfrm>
              <a:off x="2758" y="2614"/>
              <a:ext cx="394" cy="323"/>
              <a:chOff x="2758" y="2614"/>
              <a:chExt cx="394" cy="323"/>
            </a:xfrm>
          </p:grpSpPr>
          <p:sp>
            <p:nvSpPr>
              <p:cNvPr id="14374" name="Text Box 35"/>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4375" name="Oval 36"/>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59" name="Group 37"/>
            <p:cNvGrpSpPr>
              <a:grpSpLocks/>
            </p:cNvGrpSpPr>
            <p:nvPr/>
          </p:nvGrpSpPr>
          <p:grpSpPr bwMode="auto">
            <a:xfrm>
              <a:off x="3334" y="2608"/>
              <a:ext cx="381" cy="323"/>
              <a:chOff x="3334" y="2608"/>
              <a:chExt cx="381" cy="323"/>
            </a:xfrm>
          </p:grpSpPr>
          <p:sp>
            <p:nvSpPr>
              <p:cNvPr id="14372" name="Text Box 38"/>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4373" name="Oval 39"/>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4360" name="Group 40"/>
            <p:cNvGrpSpPr>
              <a:grpSpLocks/>
            </p:cNvGrpSpPr>
            <p:nvPr/>
          </p:nvGrpSpPr>
          <p:grpSpPr bwMode="auto">
            <a:xfrm>
              <a:off x="3923" y="2614"/>
              <a:ext cx="381" cy="323"/>
              <a:chOff x="3923" y="2614"/>
              <a:chExt cx="381" cy="323"/>
            </a:xfrm>
          </p:grpSpPr>
          <p:sp>
            <p:nvSpPr>
              <p:cNvPr id="14370" name="Text Box 41"/>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4371" name="Oval 42"/>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4361" name="Freeform 43"/>
            <p:cNvSpPr>
              <a:spLocks/>
            </p:cNvSpPr>
            <p:nvPr/>
          </p:nvSpPr>
          <p:spPr bwMode="auto">
            <a:xfrm>
              <a:off x="2472" y="157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2" name="Freeform 44"/>
            <p:cNvSpPr>
              <a:spLocks/>
            </p:cNvSpPr>
            <p:nvPr/>
          </p:nvSpPr>
          <p:spPr bwMode="auto">
            <a:xfrm>
              <a:off x="246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3" name="Freeform 45"/>
            <p:cNvSpPr>
              <a:spLocks/>
            </p:cNvSpPr>
            <p:nvPr/>
          </p:nvSpPr>
          <p:spPr bwMode="auto">
            <a:xfrm>
              <a:off x="305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4" name="Freeform 46"/>
            <p:cNvSpPr>
              <a:spLocks/>
            </p:cNvSpPr>
            <p:nvPr/>
          </p:nvSpPr>
          <p:spPr bwMode="auto">
            <a:xfrm>
              <a:off x="306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5" name="Freeform 47"/>
            <p:cNvSpPr>
              <a:spLocks/>
            </p:cNvSpPr>
            <p:nvPr/>
          </p:nvSpPr>
          <p:spPr bwMode="auto">
            <a:xfrm>
              <a:off x="365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6" name="Freeform 48"/>
            <p:cNvSpPr>
              <a:spLocks/>
            </p:cNvSpPr>
            <p:nvPr/>
          </p:nvSpPr>
          <p:spPr bwMode="auto">
            <a:xfrm>
              <a:off x="3011" y="2324"/>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7" name="Freeform 49"/>
            <p:cNvSpPr>
              <a:spLocks/>
            </p:cNvSpPr>
            <p:nvPr/>
          </p:nvSpPr>
          <p:spPr bwMode="auto">
            <a:xfrm>
              <a:off x="3603" y="2331"/>
              <a:ext cx="367" cy="342"/>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8" name="Freeform 50"/>
            <p:cNvSpPr>
              <a:spLocks/>
            </p:cNvSpPr>
            <p:nvPr/>
          </p:nvSpPr>
          <p:spPr bwMode="auto">
            <a:xfrm>
              <a:off x="2371" y="1715"/>
              <a:ext cx="422" cy="395"/>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4369" name="Freeform 51"/>
            <p:cNvSpPr>
              <a:spLocks/>
            </p:cNvSpPr>
            <p:nvPr/>
          </p:nvSpPr>
          <p:spPr bwMode="auto">
            <a:xfrm>
              <a:off x="2974" y="1715"/>
              <a:ext cx="416" cy="4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423991" name="Rectangle 55"/>
          <p:cNvSpPr>
            <a:spLocks noChangeArrowheads="1"/>
          </p:cNvSpPr>
          <p:nvPr/>
        </p:nvSpPr>
        <p:spPr bwMode="auto">
          <a:xfrm>
            <a:off x="6443663" y="1268413"/>
            <a:ext cx="936625" cy="2736850"/>
          </a:xfrm>
          <a:prstGeom prst="rect">
            <a:avLst/>
          </a:prstGeom>
          <a:noFill/>
          <a:ln w="25400" algn="ctr">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a:p>
        </p:txBody>
      </p:sp>
      <p:sp>
        <p:nvSpPr>
          <p:cNvPr id="423992" name="Rectangle 56"/>
          <p:cNvSpPr>
            <a:spLocks noChangeArrowheads="1"/>
          </p:cNvSpPr>
          <p:nvPr/>
        </p:nvSpPr>
        <p:spPr bwMode="auto">
          <a:xfrm>
            <a:off x="2987675" y="4221163"/>
            <a:ext cx="2376488" cy="576262"/>
          </a:xfrm>
          <a:prstGeom prst="rect">
            <a:avLst/>
          </a:prstGeom>
          <a:noFill/>
          <a:ln w="25400" algn="ctr">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 calcmode="lin" valueType="num">
                                      <p:cBhvr additive="base">
                                        <p:cTn id="7" dur="500" fill="hold"/>
                                        <p:tgtEl>
                                          <p:spTgt spid="423941"/>
                                        </p:tgtEl>
                                        <p:attrNameLst>
                                          <p:attrName>ppt_x</p:attrName>
                                        </p:attrNameLst>
                                      </p:cBhvr>
                                      <p:tavLst>
                                        <p:tav tm="0">
                                          <p:val>
                                            <p:strVal val="0-#ppt_w/2"/>
                                          </p:val>
                                        </p:tav>
                                        <p:tav tm="100000">
                                          <p:val>
                                            <p:strVal val="#ppt_x"/>
                                          </p:val>
                                        </p:tav>
                                      </p:tavLst>
                                    </p:anim>
                                    <p:anim calcmode="lin" valueType="num">
                                      <p:cBhvr additive="base">
                                        <p:cTn id="8" dur="500" fill="hold"/>
                                        <p:tgtEl>
                                          <p:spTgt spid="423941"/>
                                        </p:tgtEl>
                                        <p:attrNameLst>
                                          <p:attrName>ppt_y</p:attrName>
                                        </p:attrNameLst>
                                      </p:cBhvr>
                                      <p:tavLst>
                                        <p:tav tm="0">
                                          <p:val>
                                            <p:strVal val="#ppt_y"/>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23942"/>
                                        </p:tgtEl>
                                        <p:attrNameLst>
                                          <p:attrName>style.visibility</p:attrName>
                                        </p:attrNameLst>
                                      </p:cBhvr>
                                      <p:to>
                                        <p:strVal val="visible"/>
                                      </p:to>
                                    </p:set>
                                    <p:anim calcmode="lin" valueType="num">
                                      <p:cBhvr additive="base">
                                        <p:cTn id="18" dur="500" fill="hold"/>
                                        <p:tgtEl>
                                          <p:spTgt spid="423942"/>
                                        </p:tgtEl>
                                        <p:attrNameLst>
                                          <p:attrName>ppt_x</p:attrName>
                                        </p:attrNameLst>
                                      </p:cBhvr>
                                      <p:tavLst>
                                        <p:tav tm="0">
                                          <p:val>
                                            <p:strVal val="0-#ppt_w/2"/>
                                          </p:val>
                                        </p:tav>
                                        <p:tav tm="100000">
                                          <p:val>
                                            <p:strVal val="#ppt_x"/>
                                          </p:val>
                                        </p:tav>
                                      </p:tavLst>
                                    </p:anim>
                                    <p:anim calcmode="lin" valueType="num">
                                      <p:cBhvr additive="base">
                                        <p:cTn id="19" dur="500" fill="hold"/>
                                        <p:tgtEl>
                                          <p:spTgt spid="42394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23943"/>
                                        </p:tgtEl>
                                        <p:attrNameLst>
                                          <p:attrName>style.visibility</p:attrName>
                                        </p:attrNameLst>
                                      </p:cBhvr>
                                      <p:to>
                                        <p:strVal val="visible"/>
                                      </p:to>
                                    </p:set>
                                    <p:anim calcmode="lin" valueType="num">
                                      <p:cBhvr additive="base">
                                        <p:cTn id="24" dur="500" fill="hold"/>
                                        <p:tgtEl>
                                          <p:spTgt spid="423943"/>
                                        </p:tgtEl>
                                        <p:attrNameLst>
                                          <p:attrName>ppt_x</p:attrName>
                                        </p:attrNameLst>
                                      </p:cBhvr>
                                      <p:tavLst>
                                        <p:tav tm="0">
                                          <p:val>
                                            <p:strVal val="0-#ppt_w/2"/>
                                          </p:val>
                                        </p:tav>
                                        <p:tav tm="100000">
                                          <p:val>
                                            <p:strVal val="#ppt_x"/>
                                          </p:val>
                                        </p:tav>
                                      </p:tavLst>
                                    </p:anim>
                                    <p:anim calcmode="lin" valueType="num">
                                      <p:cBhvr additive="base">
                                        <p:cTn id="25" dur="500" fill="hold"/>
                                        <p:tgtEl>
                                          <p:spTgt spid="423943"/>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23991"/>
                                        </p:tgtEl>
                                        <p:attrNameLst>
                                          <p:attrName>style.visibility</p:attrName>
                                        </p:attrNameLst>
                                      </p:cBhvr>
                                      <p:to>
                                        <p:strVal val="visible"/>
                                      </p:to>
                                    </p:set>
                                    <p:animEffect transition="in" filter="blinds(horizontal)">
                                      <p:cBhvr>
                                        <p:cTn id="29" dur="500"/>
                                        <p:tgtEl>
                                          <p:spTgt spid="423991"/>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423992"/>
                                        </p:tgtEl>
                                        <p:attrNameLst>
                                          <p:attrName>style.visibility</p:attrName>
                                        </p:attrNameLst>
                                      </p:cBhvr>
                                      <p:to>
                                        <p:strVal val="visible"/>
                                      </p:to>
                                    </p:set>
                                    <p:animEffect transition="in" filter="blinds(horizontal)">
                                      <p:cBhvr>
                                        <p:cTn id="33" dur="500"/>
                                        <p:tgtEl>
                                          <p:spTgt spid="423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p:bldP spid="423942" grpId="0"/>
      <p:bldP spid="423943" grpId="0"/>
      <p:bldP spid="423991" grpId="0" animBg="1"/>
      <p:bldP spid="4239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339725"/>
            <a:ext cx="6373812" cy="641350"/>
          </a:xfrm>
        </p:spPr>
        <p:txBody>
          <a:bodyPr/>
          <a:lstStyle/>
          <a:p>
            <a:pPr eaLnBrk="1" hangingPunct="1"/>
            <a:r>
              <a:rPr lang="zh-CN" altLang="en-US" sz="4000" b="1" smtClean="0">
                <a:latin typeface="隶书" panose="02010509060101010101" pitchFamily="49" charset="-122"/>
                <a:ea typeface="隶书" panose="02010509060101010101" pitchFamily="49" charset="-122"/>
              </a:rPr>
              <a:t>三、程序并发执行</a:t>
            </a:r>
          </a:p>
        </p:txBody>
      </p:sp>
      <p:sp>
        <p:nvSpPr>
          <p:cNvPr id="528387" name="Text Box 3"/>
          <p:cNvSpPr txBox="1">
            <a:spLocks noChangeArrowheads="1"/>
          </p:cNvSpPr>
          <p:nvPr/>
        </p:nvSpPr>
        <p:spPr bwMode="auto">
          <a:xfrm>
            <a:off x="611188" y="1268413"/>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dirty="0">
                <a:solidFill>
                  <a:schemeClr val="tx1"/>
                </a:solidFill>
              </a:rPr>
              <a:t>程序并发执行产生与顺序执行有所不同的</a:t>
            </a:r>
            <a:r>
              <a:rPr lang="zh-CN" altLang="en-US" sz="3200" dirty="0">
                <a:solidFill>
                  <a:srgbClr val="FF0000"/>
                </a:solidFill>
              </a:rPr>
              <a:t>新特征</a:t>
            </a:r>
            <a:r>
              <a:rPr lang="zh-CN" altLang="en-US" dirty="0">
                <a:solidFill>
                  <a:schemeClr val="tx1"/>
                </a:solidFill>
              </a:rPr>
              <a:t>：</a:t>
            </a:r>
          </a:p>
        </p:txBody>
      </p:sp>
      <p:sp>
        <p:nvSpPr>
          <p:cNvPr id="528435" name="Text Box 51"/>
          <p:cNvSpPr txBox="1">
            <a:spLocks noChangeArrowheads="1"/>
          </p:cNvSpPr>
          <p:nvPr/>
        </p:nvSpPr>
        <p:spPr bwMode="auto">
          <a:xfrm>
            <a:off x="519113" y="2439988"/>
            <a:ext cx="7869237"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prstDash val="dash"/>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en-US" altLang="zh-CN">
                <a:solidFill>
                  <a:schemeClr val="tx1"/>
                </a:solidFill>
              </a:rPr>
              <a:t>1</a:t>
            </a:r>
            <a:r>
              <a:rPr lang="zh-CN" altLang="en-US">
                <a:solidFill>
                  <a:schemeClr val="tx1"/>
                </a:solidFill>
              </a:rPr>
              <a:t>、间断性</a:t>
            </a:r>
            <a:r>
              <a:rPr lang="en-US" altLang="zh-CN">
                <a:solidFill>
                  <a:schemeClr val="tx1"/>
                </a:solidFill>
              </a:rPr>
              <a:t>/</a:t>
            </a:r>
            <a:r>
              <a:rPr lang="zh-CN" altLang="en-US">
                <a:solidFill>
                  <a:schemeClr val="tx1"/>
                </a:solidFill>
              </a:rPr>
              <a:t>异步性：程序在并发执行时，由于它们共享资源或为完成某一项任务而合作，致使在</a:t>
            </a:r>
            <a:r>
              <a:rPr lang="zh-CN" altLang="en-US"/>
              <a:t>并发程序之间存在相互制约的关系。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339725"/>
            <a:ext cx="6373812" cy="641350"/>
          </a:xfrm>
        </p:spPr>
        <p:txBody>
          <a:bodyPr/>
          <a:lstStyle/>
          <a:p>
            <a:pPr eaLnBrk="1" hangingPunct="1"/>
            <a:r>
              <a:rPr lang="zh-CN" altLang="en-US" sz="4000" b="1" smtClean="0">
                <a:latin typeface="隶书" panose="02010509060101010101" pitchFamily="49" charset="-122"/>
                <a:ea typeface="隶书" panose="02010509060101010101" pitchFamily="49" charset="-122"/>
              </a:rPr>
              <a:t>三、程序并发执行</a:t>
            </a:r>
          </a:p>
        </p:txBody>
      </p:sp>
      <p:grpSp>
        <p:nvGrpSpPr>
          <p:cNvPr id="16387" name="Group 5"/>
          <p:cNvGrpSpPr>
            <a:grpSpLocks/>
          </p:cNvGrpSpPr>
          <p:nvPr/>
        </p:nvGrpSpPr>
        <p:grpSpPr bwMode="auto">
          <a:xfrm>
            <a:off x="2124075" y="1412182"/>
            <a:ext cx="4387850" cy="2376487"/>
            <a:chOff x="1540" y="1434"/>
            <a:chExt cx="2764" cy="1503"/>
          </a:xfrm>
        </p:grpSpPr>
        <p:grpSp>
          <p:nvGrpSpPr>
            <p:cNvPr id="16389" name="Group 6"/>
            <p:cNvGrpSpPr>
              <a:grpSpLocks/>
            </p:cNvGrpSpPr>
            <p:nvPr/>
          </p:nvGrpSpPr>
          <p:grpSpPr bwMode="auto">
            <a:xfrm>
              <a:off x="1540" y="1434"/>
              <a:ext cx="342" cy="323"/>
              <a:chOff x="1540" y="1434"/>
              <a:chExt cx="342" cy="323"/>
            </a:xfrm>
          </p:grpSpPr>
          <p:sp>
            <p:nvSpPr>
              <p:cNvPr id="16430" name="Oval 7"/>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31" name="Text Box 8"/>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16390" name="Line 9"/>
            <p:cNvSpPr>
              <a:spLocks noChangeShapeType="1"/>
            </p:cNvSpPr>
            <p:nvPr/>
          </p:nvSpPr>
          <p:spPr bwMode="auto">
            <a:xfrm>
              <a:off x="2297" y="1740"/>
              <a:ext cx="4" cy="33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10"/>
            <p:cNvSpPr>
              <a:spLocks noChangeShapeType="1"/>
            </p:cNvSpPr>
            <p:nvPr/>
          </p:nvSpPr>
          <p:spPr bwMode="auto">
            <a:xfrm>
              <a:off x="288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11"/>
            <p:cNvSpPr>
              <a:spLocks noChangeShapeType="1"/>
            </p:cNvSpPr>
            <p:nvPr/>
          </p:nvSpPr>
          <p:spPr bwMode="auto">
            <a:xfrm>
              <a:off x="2880" y="1732"/>
              <a:ext cx="5" cy="338"/>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12"/>
            <p:cNvSpPr>
              <a:spLocks noChangeShapeType="1"/>
            </p:cNvSpPr>
            <p:nvPr/>
          </p:nvSpPr>
          <p:spPr bwMode="auto">
            <a:xfrm>
              <a:off x="347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Freeform 13"/>
            <p:cNvSpPr>
              <a:spLocks/>
            </p:cNvSpPr>
            <p:nvPr/>
          </p:nvSpPr>
          <p:spPr bwMode="auto">
            <a:xfrm>
              <a:off x="1768" y="1728"/>
              <a:ext cx="429" cy="395"/>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395" name="Freeform 14"/>
            <p:cNvSpPr>
              <a:spLocks/>
            </p:cNvSpPr>
            <p:nvPr/>
          </p:nvSpPr>
          <p:spPr bwMode="auto">
            <a:xfrm>
              <a:off x="2418" y="2337"/>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396" name="Freeform 15"/>
            <p:cNvSpPr>
              <a:spLocks/>
            </p:cNvSpPr>
            <p:nvPr/>
          </p:nvSpPr>
          <p:spPr bwMode="auto">
            <a:xfrm>
              <a:off x="1855" y="1587"/>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16397" name="Group 16"/>
            <p:cNvGrpSpPr>
              <a:grpSpLocks/>
            </p:cNvGrpSpPr>
            <p:nvPr/>
          </p:nvGrpSpPr>
          <p:grpSpPr bwMode="auto">
            <a:xfrm>
              <a:off x="2154" y="1434"/>
              <a:ext cx="345" cy="323"/>
              <a:chOff x="2154" y="1434"/>
              <a:chExt cx="345" cy="323"/>
            </a:xfrm>
          </p:grpSpPr>
          <p:sp>
            <p:nvSpPr>
              <p:cNvPr id="16428" name="Text Box 17"/>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I</a:t>
                </a:r>
                <a:r>
                  <a:rPr lang="en-US" altLang="zh-CN" sz="2400" baseline="-250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6429" name="Oval 18"/>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398" name="Group 19"/>
            <p:cNvGrpSpPr>
              <a:grpSpLocks/>
            </p:cNvGrpSpPr>
            <p:nvPr/>
          </p:nvGrpSpPr>
          <p:grpSpPr bwMode="auto">
            <a:xfrm>
              <a:off x="2744" y="1434"/>
              <a:ext cx="345" cy="323"/>
              <a:chOff x="2744" y="1434"/>
              <a:chExt cx="345" cy="323"/>
            </a:xfrm>
          </p:grpSpPr>
          <p:sp>
            <p:nvSpPr>
              <p:cNvPr id="16426" name="Text Box 20"/>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I</a:t>
                </a:r>
                <a:r>
                  <a:rPr lang="en-US" altLang="zh-CN" sz="2400" baseline="-25000" dirty="0">
                    <a:solidFill>
                      <a:srgbClr val="FF0000"/>
                    </a:solidFill>
                    <a:latin typeface="Times New Roman" panose="02020603050405020304" pitchFamily="18" charset="0"/>
                    <a:ea typeface="宋体" panose="02010600030101010101" pitchFamily="2" charset="-122"/>
                  </a:rPr>
                  <a:t>3</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6427" name="Oval 21"/>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399" name="Group 22"/>
            <p:cNvGrpSpPr>
              <a:grpSpLocks/>
            </p:cNvGrpSpPr>
            <p:nvPr/>
          </p:nvGrpSpPr>
          <p:grpSpPr bwMode="auto">
            <a:xfrm>
              <a:off x="2140" y="2062"/>
              <a:ext cx="381" cy="323"/>
              <a:chOff x="2140" y="2062"/>
              <a:chExt cx="381" cy="323"/>
            </a:xfrm>
          </p:grpSpPr>
          <p:sp>
            <p:nvSpPr>
              <p:cNvPr id="16424" name="Text Box 23"/>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C</a:t>
                </a:r>
                <a:r>
                  <a:rPr lang="en-US" altLang="zh-CN" sz="2400" baseline="-250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6425" name="Oval 24"/>
              <p:cNvSpPr>
                <a:spLocks noChangeArrowheads="1"/>
              </p:cNvSpPr>
              <p:nvPr/>
            </p:nvSpPr>
            <p:spPr bwMode="auto">
              <a:xfrm>
                <a:off x="2154" y="2069"/>
                <a:ext cx="303" cy="304"/>
              </a:xfrm>
              <a:prstGeom prst="ellipse">
                <a:avLst/>
              </a:prstGeom>
              <a:no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0" name="Group 25"/>
            <p:cNvGrpSpPr>
              <a:grpSpLocks/>
            </p:cNvGrpSpPr>
            <p:nvPr/>
          </p:nvGrpSpPr>
          <p:grpSpPr bwMode="auto">
            <a:xfrm>
              <a:off x="2725" y="2057"/>
              <a:ext cx="382" cy="323"/>
              <a:chOff x="2725" y="2057"/>
              <a:chExt cx="382" cy="323"/>
            </a:xfrm>
          </p:grpSpPr>
          <p:sp>
            <p:nvSpPr>
              <p:cNvPr id="16422" name="Text Box 26"/>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C</a:t>
                </a:r>
                <a:r>
                  <a:rPr lang="en-US" altLang="zh-CN" sz="2400" baseline="-25000" dirty="0">
                    <a:solidFill>
                      <a:srgbClr val="FF0000"/>
                    </a:solidFill>
                    <a:latin typeface="Times New Roman" panose="02020603050405020304" pitchFamily="18" charset="0"/>
                    <a:ea typeface="宋体" panose="02010600030101010101" pitchFamily="2" charset="-122"/>
                  </a:rPr>
                  <a:t>2</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6423" name="Oval 27"/>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1" name="Group 28"/>
            <p:cNvGrpSpPr>
              <a:grpSpLocks/>
            </p:cNvGrpSpPr>
            <p:nvPr/>
          </p:nvGrpSpPr>
          <p:grpSpPr bwMode="auto">
            <a:xfrm>
              <a:off x="3334" y="2064"/>
              <a:ext cx="381" cy="323"/>
              <a:chOff x="3334" y="2064"/>
              <a:chExt cx="381" cy="323"/>
            </a:xfrm>
          </p:grpSpPr>
          <p:sp>
            <p:nvSpPr>
              <p:cNvPr id="16420" name="Text Box 29"/>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00B0F0"/>
                    </a:solidFill>
                    <a:latin typeface="Times New Roman" panose="02020603050405020304" pitchFamily="18" charset="0"/>
                    <a:ea typeface="宋体" panose="02010600030101010101" pitchFamily="2" charset="-122"/>
                  </a:rPr>
                  <a:t>C</a:t>
                </a:r>
                <a:r>
                  <a:rPr lang="en-US" altLang="zh-CN" sz="2400" baseline="-25000" dirty="0">
                    <a:solidFill>
                      <a:srgbClr val="00B0F0"/>
                    </a:solidFill>
                    <a:latin typeface="Times New Roman" panose="02020603050405020304" pitchFamily="18" charset="0"/>
                    <a:ea typeface="宋体" panose="02010600030101010101" pitchFamily="2" charset="-122"/>
                  </a:rPr>
                  <a:t>3</a:t>
                </a:r>
                <a:endParaRPr lang="en-US" altLang="zh-CN" sz="2400" dirty="0">
                  <a:solidFill>
                    <a:srgbClr val="00B0F0"/>
                  </a:solidFill>
                  <a:latin typeface="Arial" panose="020B0604020202020204" pitchFamily="34" charset="0"/>
                  <a:ea typeface="宋体" panose="02010600030101010101" pitchFamily="2" charset="-122"/>
                </a:endParaRPr>
              </a:p>
            </p:txBody>
          </p:sp>
          <p:sp>
            <p:nvSpPr>
              <p:cNvPr id="16421" name="Oval 30"/>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2" name="Group 31"/>
            <p:cNvGrpSpPr>
              <a:grpSpLocks/>
            </p:cNvGrpSpPr>
            <p:nvPr/>
          </p:nvGrpSpPr>
          <p:grpSpPr bwMode="auto">
            <a:xfrm>
              <a:off x="2758" y="2614"/>
              <a:ext cx="394" cy="323"/>
              <a:chOff x="2758" y="2614"/>
              <a:chExt cx="394" cy="323"/>
            </a:xfrm>
          </p:grpSpPr>
          <p:sp>
            <p:nvSpPr>
              <p:cNvPr id="16418" name="Text Box 32"/>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16419" name="Oval 33"/>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3" name="Group 34"/>
            <p:cNvGrpSpPr>
              <a:grpSpLocks/>
            </p:cNvGrpSpPr>
            <p:nvPr/>
          </p:nvGrpSpPr>
          <p:grpSpPr bwMode="auto">
            <a:xfrm>
              <a:off x="3334" y="2608"/>
              <a:ext cx="381" cy="323"/>
              <a:chOff x="3334" y="2608"/>
              <a:chExt cx="381" cy="323"/>
            </a:xfrm>
          </p:grpSpPr>
          <p:sp>
            <p:nvSpPr>
              <p:cNvPr id="16416" name="Text Box 35"/>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16417" name="Oval 36"/>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6404" name="Group 37"/>
            <p:cNvGrpSpPr>
              <a:grpSpLocks/>
            </p:cNvGrpSpPr>
            <p:nvPr/>
          </p:nvGrpSpPr>
          <p:grpSpPr bwMode="auto">
            <a:xfrm>
              <a:off x="3923" y="2614"/>
              <a:ext cx="381" cy="323"/>
              <a:chOff x="3923" y="2614"/>
              <a:chExt cx="381" cy="323"/>
            </a:xfrm>
          </p:grpSpPr>
          <p:sp>
            <p:nvSpPr>
              <p:cNvPr id="16414" name="Text Box 38"/>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16415" name="Oval 39"/>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6405" name="Freeform 40"/>
            <p:cNvSpPr>
              <a:spLocks/>
            </p:cNvSpPr>
            <p:nvPr/>
          </p:nvSpPr>
          <p:spPr bwMode="auto">
            <a:xfrm>
              <a:off x="2472" y="157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6" name="Freeform 41"/>
            <p:cNvSpPr>
              <a:spLocks/>
            </p:cNvSpPr>
            <p:nvPr/>
          </p:nvSpPr>
          <p:spPr bwMode="auto">
            <a:xfrm>
              <a:off x="246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7" name="Freeform 42"/>
            <p:cNvSpPr>
              <a:spLocks/>
            </p:cNvSpPr>
            <p:nvPr/>
          </p:nvSpPr>
          <p:spPr bwMode="auto">
            <a:xfrm>
              <a:off x="305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8" name="Freeform 43"/>
            <p:cNvSpPr>
              <a:spLocks/>
            </p:cNvSpPr>
            <p:nvPr/>
          </p:nvSpPr>
          <p:spPr bwMode="auto">
            <a:xfrm>
              <a:off x="306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09" name="Freeform 44"/>
            <p:cNvSpPr>
              <a:spLocks/>
            </p:cNvSpPr>
            <p:nvPr/>
          </p:nvSpPr>
          <p:spPr bwMode="auto">
            <a:xfrm>
              <a:off x="365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0" name="Freeform 45"/>
            <p:cNvSpPr>
              <a:spLocks/>
            </p:cNvSpPr>
            <p:nvPr/>
          </p:nvSpPr>
          <p:spPr bwMode="auto">
            <a:xfrm>
              <a:off x="3011" y="2324"/>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1" name="Freeform 46"/>
            <p:cNvSpPr>
              <a:spLocks/>
            </p:cNvSpPr>
            <p:nvPr/>
          </p:nvSpPr>
          <p:spPr bwMode="auto">
            <a:xfrm>
              <a:off x="3603" y="2331"/>
              <a:ext cx="367" cy="342"/>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2" name="Freeform 47"/>
            <p:cNvSpPr>
              <a:spLocks/>
            </p:cNvSpPr>
            <p:nvPr/>
          </p:nvSpPr>
          <p:spPr bwMode="auto">
            <a:xfrm>
              <a:off x="2371" y="1715"/>
              <a:ext cx="422" cy="395"/>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6413" name="Freeform 48"/>
            <p:cNvSpPr>
              <a:spLocks/>
            </p:cNvSpPr>
            <p:nvPr/>
          </p:nvSpPr>
          <p:spPr bwMode="auto">
            <a:xfrm>
              <a:off x="2974" y="1715"/>
              <a:ext cx="416" cy="4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6388" name="Text Box 49"/>
          <p:cNvSpPr txBox="1">
            <a:spLocks noChangeArrowheads="1"/>
          </p:cNvSpPr>
          <p:nvPr/>
        </p:nvSpPr>
        <p:spPr bwMode="auto">
          <a:xfrm>
            <a:off x="539948" y="4005064"/>
            <a:ext cx="80645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ts val="0"/>
              </a:spcBef>
              <a:buClr>
                <a:srgbClr val="3333FF"/>
              </a:buClr>
              <a:buSzPct val="70000"/>
              <a:buFont typeface="Wingdings" panose="05000000000000000000" pitchFamily="2" charset="2"/>
              <a:buNone/>
            </a:pPr>
            <a:r>
              <a:rPr lang="en-US" altLang="zh-CN"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C</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P</a:t>
            </a:r>
            <a:r>
              <a:rPr lang="zh-CN" altLang="en-US" dirty="0">
                <a:solidFill>
                  <a:schemeClr val="tx1"/>
                </a:solidFill>
                <a:latin typeface="Times New Roman" panose="02020603050405020304" pitchFamily="18" charset="0"/>
              </a:rPr>
              <a:t>是三个相互合作</a:t>
            </a:r>
            <a:r>
              <a:rPr lang="zh-CN" altLang="en-US" dirty="0" smtClean="0">
                <a:solidFill>
                  <a:schemeClr val="tx1"/>
                </a:solidFill>
                <a:latin typeface="Times New Roman" panose="02020603050405020304" pitchFamily="18" charset="0"/>
              </a:rPr>
              <a:t>的子程序</a:t>
            </a:r>
            <a:r>
              <a:rPr lang="en-US" altLang="zh-CN" dirty="0" smtClean="0">
                <a:solidFill>
                  <a:schemeClr val="tx1"/>
                </a:solidFill>
                <a:latin typeface="Times New Roman" panose="02020603050405020304" pitchFamily="18" charset="0"/>
              </a:rPr>
              <a:t>;</a:t>
            </a:r>
          </a:p>
          <a:p>
            <a:pPr algn="l" eaLnBrk="1" hangingPunct="1">
              <a:spcBef>
                <a:spcPts val="0"/>
              </a:spcBef>
              <a:buClr>
                <a:srgbClr val="3333FF"/>
              </a:buClr>
              <a:buSzPct val="70000"/>
              <a:buFont typeface="Wingdings" panose="05000000000000000000" pitchFamily="2" charset="2"/>
              <a:buNone/>
            </a:pPr>
            <a:r>
              <a:rPr lang="zh-CN" altLang="en-US" dirty="0" smtClean="0">
                <a:solidFill>
                  <a:schemeClr val="tx1"/>
                </a:solidFill>
                <a:latin typeface="Times New Roman" panose="02020603050405020304" pitchFamily="18" charset="0"/>
              </a:rPr>
              <a:t>当</a:t>
            </a:r>
            <a:r>
              <a:rPr lang="zh-CN" altLang="en-US" dirty="0">
                <a:solidFill>
                  <a:schemeClr val="tx1"/>
                </a:solidFill>
                <a:latin typeface="Times New Roman" panose="02020603050405020304" pitchFamily="18" charset="0"/>
              </a:rPr>
              <a:t>计算程序完成</a:t>
            </a:r>
            <a:r>
              <a:rPr lang="en-US" altLang="zh-CN" dirty="0">
                <a:solidFill>
                  <a:srgbClr val="FF0000"/>
                </a:solidFill>
                <a:latin typeface="Times New Roman" panose="02020603050405020304" pitchFamily="18" charset="0"/>
              </a:rPr>
              <a:t>C</a:t>
            </a:r>
            <a:r>
              <a:rPr lang="en-US" altLang="zh-CN" baseline="-25000" dirty="0">
                <a:solidFill>
                  <a:srgbClr val="FF0000"/>
                </a:solidFill>
                <a:latin typeface="Times New Roman" panose="02020603050405020304" pitchFamily="18" charset="0"/>
              </a:rPr>
              <a:t>i-1</a:t>
            </a:r>
            <a:r>
              <a:rPr lang="en-US" altLang="zh-CN" dirty="0">
                <a:solidFill>
                  <a:srgbClr val="FF0000"/>
                </a:solidFill>
                <a:latin typeface="Times New Roman" panose="02020603050405020304" pitchFamily="18" charset="0"/>
              </a:rPr>
              <a:t> </a:t>
            </a:r>
            <a:r>
              <a:rPr lang="zh-CN" altLang="en-US" dirty="0">
                <a:solidFill>
                  <a:schemeClr val="tx1"/>
                </a:solidFill>
                <a:latin typeface="Times New Roman" panose="02020603050405020304" pitchFamily="18" charset="0"/>
              </a:rPr>
              <a:t>的计算后，如果输入程序 </a:t>
            </a:r>
            <a:r>
              <a:rPr lang="en-US" altLang="zh-CN" dirty="0">
                <a:solidFill>
                  <a:schemeClr val="tx1"/>
                </a:solidFill>
                <a:latin typeface="Times New Roman" panose="02020603050405020304" pitchFamily="18" charset="0"/>
              </a:rPr>
              <a:t>I </a:t>
            </a:r>
            <a:r>
              <a:rPr lang="zh-CN" altLang="en-US" dirty="0">
                <a:solidFill>
                  <a:schemeClr val="tx1"/>
                </a:solidFill>
                <a:latin typeface="Times New Roman" panose="02020603050405020304" pitchFamily="18" charset="0"/>
              </a:rPr>
              <a:t>尚未完成对</a:t>
            </a:r>
            <a:r>
              <a:rPr lang="en-US" altLang="zh-CN" dirty="0">
                <a:solidFill>
                  <a:srgbClr val="FF0000"/>
                </a:solidFill>
                <a:latin typeface="Times New Roman" panose="02020603050405020304" pitchFamily="18" charset="0"/>
              </a:rPr>
              <a:t>I</a:t>
            </a:r>
            <a:r>
              <a:rPr lang="en-US" altLang="zh-CN"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rPr>
              <a:t> </a:t>
            </a:r>
            <a:r>
              <a:rPr lang="zh-CN" altLang="en-US" dirty="0">
                <a:solidFill>
                  <a:schemeClr val="tx1"/>
                </a:solidFill>
                <a:latin typeface="Times New Roman" panose="02020603050405020304" pitchFamily="18" charset="0"/>
              </a:rPr>
              <a:t>的处理</a:t>
            </a:r>
            <a:r>
              <a:rPr lang="zh-CN" altLang="en-US" dirty="0" smtClean="0">
                <a:solidFill>
                  <a:schemeClr val="tx1"/>
                </a:solidFill>
                <a:latin typeface="Times New Roman" panose="02020603050405020304" pitchFamily="18" charset="0"/>
              </a:rPr>
              <a:t>，则</a:t>
            </a:r>
            <a:r>
              <a:rPr lang="zh-CN" altLang="en-US" dirty="0">
                <a:solidFill>
                  <a:schemeClr val="tx1"/>
                </a:solidFill>
                <a:latin typeface="Times New Roman" panose="02020603050405020304" pitchFamily="18" charset="0"/>
              </a:rPr>
              <a:t>计算程序无法进行</a:t>
            </a:r>
            <a:r>
              <a:rPr lang="en-US" altLang="zh-CN" dirty="0">
                <a:solidFill>
                  <a:srgbClr val="00B0F0"/>
                </a:solidFill>
                <a:latin typeface="Times New Roman" panose="02020603050405020304" pitchFamily="18" charset="0"/>
              </a:rPr>
              <a:t>C</a:t>
            </a:r>
            <a:r>
              <a:rPr lang="en-US" altLang="zh-CN" baseline="-25000" dirty="0">
                <a:solidFill>
                  <a:srgbClr val="00B0F0"/>
                </a:solidFill>
                <a:latin typeface="Times New Roman" panose="02020603050405020304" pitchFamily="18" charset="0"/>
              </a:rPr>
              <a:t>i </a:t>
            </a:r>
            <a:r>
              <a:rPr lang="zh-CN" altLang="en-US" dirty="0" smtClean="0">
                <a:solidFill>
                  <a:schemeClr val="tx1"/>
                </a:solidFill>
                <a:latin typeface="Times New Roman" panose="02020603050405020304" pitchFamily="18" charset="0"/>
              </a:rPr>
              <a:t>处理</a:t>
            </a:r>
            <a:r>
              <a:rPr lang="en-US" altLang="zh-CN" dirty="0" smtClean="0">
                <a:solidFill>
                  <a:schemeClr val="tx1"/>
                </a:solidFill>
                <a:latin typeface="Times New Roman" panose="02020603050405020304" pitchFamily="18" charset="0"/>
              </a:rPr>
              <a:t>;</a:t>
            </a:r>
          </a:p>
          <a:p>
            <a:pPr algn="l" eaLnBrk="1" hangingPunct="1">
              <a:spcBef>
                <a:spcPts val="0"/>
              </a:spcBef>
              <a:buClr>
                <a:srgbClr val="3333FF"/>
              </a:buClr>
              <a:buSzPct val="70000"/>
              <a:buFont typeface="Wingdings" panose="05000000000000000000" pitchFamily="2" charset="2"/>
              <a:buNone/>
            </a:pPr>
            <a:r>
              <a:rPr lang="zh-CN" altLang="en-US" dirty="0" smtClean="0">
                <a:solidFill>
                  <a:schemeClr val="tx1"/>
                </a:solidFill>
                <a:latin typeface="Times New Roman" panose="02020603050405020304" pitchFamily="18" charset="0"/>
              </a:rPr>
              <a:t>致使</a:t>
            </a:r>
            <a:r>
              <a:rPr lang="zh-CN" altLang="en-US" dirty="0">
                <a:solidFill>
                  <a:schemeClr val="tx1"/>
                </a:solidFill>
                <a:latin typeface="Times New Roman" panose="02020603050405020304" pitchFamily="18" charset="0"/>
              </a:rPr>
              <a:t>计算程序暂停运行。这时程序的顺序性演变成间断性。</a:t>
            </a:r>
          </a:p>
        </p:txBody>
      </p:sp>
      <p:sp>
        <p:nvSpPr>
          <p:cNvPr id="2" name="圆角矩形 1"/>
          <p:cNvSpPr/>
          <p:nvPr/>
        </p:nvSpPr>
        <p:spPr bwMode="auto">
          <a:xfrm rot="13533865">
            <a:off x="3380716" y="2240537"/>
            <a:ext cx="3597576" cy="646491"/>
          </a:xfrm>
          <a:prstGeom prst="roundRect">
            <a:avLst/>
          </a:prstGeom>
          <a:noFill/>
          <a:ln w="25400" cap="flat" cmpd="sng" algn="ctr">
            <a:solidFill>
              <a:schemeClr val="bg1">
                <a:lumMod val="50000"/>
              </a:schemeClr>
            </a:solidFill>
            <a:prstDash val="dash"/>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endParaRPr>
          </a:p>
        </p:txBody>
      </p:sp>
      <p:sp>
        <p:nvSpPr>
          <p:cNvPr id="4" name="等于号 3"/>
          <p:cNvSpPr/>
          <p:nvPr/>
        </p:nvSpPr>
        <p:spPr bwMode="auto">
          <a:xfrm rot="7875307">
            <a:off x="4465062" y="1865973"/>
            <a:ext cx="455176" cy="509873"/>
          </a:xfrm>
          <a:prstGeom prst="mathEqual">
            <a:avLst>
              <a:gd name="adj1" fmla="val 18439"/>
              <a:gd name="adj2" fmla="val 11760"/>
            </a:avLst>
          </a:prstGeom>
          <a:solidFill>
            <a:srgbClr val="FF0000"/>
          </a:solidFill>
          <a:ln w="25400" cap="flat" cmpd="sng" algn="ctr">
            <a:noFill/>
            <a:prstDash val="dash"/>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wipe(left)">
                                      <p:cBhvr>
                                        <p:cTn id="7" dur="1500"/>
                                        <p:tgtEl>
                                          <p:spTgt spid="1638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388">
                                            <p:txEl>
                                              <p:pRg st="1" end="1"/>
                                            </p:txEl>
                                          </p:spTgt>
                                        </p:tgtEl>
                                        <p:attrNameLst>
                                          <p:attrName>style.visibility</p:attrName>
                                        </p:attrNameLst>
                                      </p:cBhvr>
                                      <p:to>
                                        <p:strVal val="visible"/>
                                      </p:to>
                                    </p:set>
                                    <p:animEffect transition="in" filter="wipe(up)">
                                      <p:cBhvr>
                                        <p:cTn id="15" dur="1500"/>
                                        <p:tgtEl>
                                          <p:spTgt spid="16388">
                                            <p:txEl>
                                              <p:pRg st="1" end="1"/>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Effect transition="in" filter="fade">
                                      <p:cBhvr>
                                        <p:cTn id="21" dur="1000"/>
                                        <p:tgtEl>
                                          <p:spTgt spid="4"/>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16388">
                                            <p:txEl>
                                              <p:pRg st="2" end="2"/>
                                            </p:txEl>
                                          </p:spTgt>
                                        </p:tgtEl>
                                        <p:attrNameLst>
                                          <p:attrName>style.visibility</p:attrName>
                                        </p:attrNameLst>
                                      </p:cBhvr>
                                      <p:to>
                                        <p:strVal val="visible"/>
                                      </p:to>
                                    </p:set>
                                    <p:animEffect transition="in" filter="wipe(up)">
                                      <p:cBhvr>
                                        <p:cTn id="25" dur="1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uiExpand="1" build="p"/>
      <p:bldP spid="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dirty="0">
                <a:solidFill>
                  <a:schemeClr val="folHlink"/>
                </a:solidFill>
                <a:latin typeface="隶书" panose="02010509060101010101" pitchFamily="49" charset="-122"/>
                <a:ea typeface="隶书" panose="02010509060101010101" pitchFamily="49" charset="-122"/>
              </a:rPr>
              <a:t>三、程序并发执行</a:t>
            </a:r>
          </a:p>
        </p:txBody>
      </p:sp>
      <p:sp>
        <p:nvSpPr>
          <p:cNvPr id="425989" name="Text Box 5"/>
          <p:cNvSpPr txBox="1">
            <a:spLocks noChangeArrowheads="1"/>
          </p:cNvSpPr>
          <p:nvPr/>
        </p:nvSpPr>
        <p:spPr bwMode="auto">
          <a:xfrm>
            <a:off x="542009" y="4134559"/>
            <a:ext cx="80645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3333FF"/>
              </a:buClr>
              <a:buSzPct val="70000"/>
              <a:buFont typeface="Wingdings" panose="05000000000000000000" pitchFamily="2" charset="2"/>
              <a:buNone/>
            </a:pPr>
            <a:r>
              <a:rPr lang="en-US" altLang="zh-CN" dirty="0">
                <a:solidFill>
                  <a:schemeClr val="tx1"/>
                </a:solidFill>
              </a:rPr>
              <a:t>2</a:t>
            </a:r>
            <a:r>
              <a:rPr lang="zh-CN" altLang="en-US" dirty="0">
                <a:solidFill>
                  <a:schemeClr val="tx1"/>
                </a:solidFill>
              </a:rPr>
              <a:t>、非封闭性：程序在并发执行时，是</a:t>
            </a:r>
            <a:r>
              <a:rPr lang="zh-CN" altLang="en-US" dirty="0">
                <a:solidFill>
                  <a:srgbClr val="FF0000"/>
                </a:solidFill>
              </a:rPr>
              <a:t>多个程序共享系统中的各种资源</a:t>
            </a:r>
            <a:r>
              <a:rPr lang="zh-CN" altLang="en-US" dirty="0">
                <a:solidFill>
                  <a:schemeClr val="tx1"/>
                </a:solidFill>
              </a:rPr>
              <a:t>，因而这些资源的状态将由多个程序来改变，致使程序的运行失去了封闭性。当处理机资源被其它程序占用时，有条件运行的任何程序都必须等待</a:t>
            </a:r>
            <a:r>
              <a:rPr lang="zh-CN" altLang="en-US" dirty="0" smtClean="0">
                <a:solidFill>
                  <a:schemeClr val="tx1"/>
                </a:solidFill>
              </a:rPr>
              <a:t>。</a:t>
            </a:r>
            <a:endParaRPr lang="en-US" altLang="zh-CN" dirty="0" smtClean="0">
              <a:solidFill>
                <a:schemeClr val="tx1"/>
              </a:solidFill>
            </a:endParaRPr>
          </a:p>
        </p:txBody>
      </p:sp>
      <p:grpSp>
        <p:nvGrpSpPr>
          <p:cNvPr id="53" name="Group 5"/>
          <p:cNvGrpSpPr>
            <a:grpSpLocks/>
          </p:cNvGrpSpPr>
          <p:nvPr/>
        </p:nvGrpSpPr>
        <p:grpSpPr bwMode="auto">
          <a:xfrm>
            <a:off x="1979712" y="1268476"/>
            <a:ext cx="4630950" cy="2717905"/>
            <a:chOff x="1540" y="1434"/>
            <a:chExt cx="2764" cy="1503"/>
          </a:xfrm>
        </p:grpSpPr>
        <p:grpSp>
          <p:nvGrpSpPr>
            <p:cNvPr id="54" name="Group 6"/>
            <p:cNvGrpSpPr>
              <a:grpSpLocks/>
            </p:cNvGrpSpPr>
            <p:nvPr/>
          </p:nvGrpSpPr>
          <p:grpSpPr bwMode="auto">
            <a:xfrm>
              <a:off x="1540" y="1434"/>
              <a:ext cx="342" cy="323"/>
              <a:chOff x="1540" y="1434"/>
              <a:chExt cx="342" cy="323"/>
            </a:xfrm>
          </p:grpSpPr>
          <p:sp>
            <p:nvSpPr>
              <p:cNvPr id="95" name="Oval 7"/>
              <p:cNvSpPr>
                <a:spLocks noChangeArrowheads="1"/>
              </p:cNvSpPr>
              <p:nvPr/>
            </p:nvSpPr>
            <p:spPr bwMode="auto">
              <a:xfrm>
                <a:off x="1540"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6" name="Text Box 8"/>
              <p:cNvSpPr txBox="1">
                <a:spLocks noChangeArrowheads="1"/>
              </p:cNvSpPr>
              <p:nvPr/>
            </p:nvSpPr>
            <p:spPr bwMode="auto">
              <a:xfrm>
                <a:off x="1583"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I</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grpSp>
        <p:sp>
          <p:nvSpPr>
            <p:cNvPr id="55" name="Line 9"/>
            <p:cNvSpPr>
              <a:spLocks noChangeShapeType="1"/>
            </p:cNvSpPr>
            <p:nvPr/>
          </p:nvSpPr>
          <p:spPr bwMode="auto">
            <a:xfrm>
              <a:off x="2297" y="1740"/>
              <a:ext cx="4" cy="330"/>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0"/>
            <p:cNvSpPr>
              <a:spLocks noChangeShapeType="1"/>
            </p:cNvSpPr>
            <p:nvPr/>
          </p:nvSpPr>
          <p:spPr bwMode="auto">
            <a:xfrm>
              <a:off x="288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1"/>
            <p:cNvSpPr>
              <a:spLocks noChangeShapeType="1"/>
            </p:cNvSpPr>
            <p:nvPr/>
          </p:nvSpPr>
          <p:spPr bwMode="auto">
            <a:xfrm>
              <a:off x="2880" y="1732"/>
              <a:ext cx="5" cy="338"/>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2"/>
            <p:cNvSpPr>
              <a:spLocks noChangeShapeType="1"/>
            </p:cNvSpPr>
            <p:nvPr/>
          </p:nvSpPr>
          <p:spPr bwMode="auto">
            <a:xfrm>
              <a:off x="3475" y="2387"/>
              <a:ext cx="0" cy="216"/>
            </a:xfrm>
            <a:prstGeom prst="line">
              <a:avLst/>
            </a:prstGeom>
            <a:noFill/>
            <a:ln w="76200" cmpd="tri">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13"/>
            <p:cNvSpPr>
              <a:spLocks/>
            </p:cNvSpPr>
            <p:nvPr/>
          </p:nvSpPr>
          <p:spPr bwMode="auto">
            <a:xfrm>
              <a:off x="1768" y="1728"/>
              <a:ext cx="429" cy="395"/>
            </a:xfrm>
            <a:custGeom>
              <a:avLst/>
              <a:gdLst>
                <a:gd name="T0" fmla="*/ 0 w 429"/>
                <a:gd name="T1" fmla="*/ 0 h 395"/>
                <a:gd name="T2" fmla="*/ 429 w 429"/>
                <a:gd name="T3" fmla="*/ 395 h 395"/>
                <a:gd name="T4" fmla="*/ 0 60000 65536"/>
                <a:gd name="T5" fmla="*/ 0 60000 65536"/>
                <a:gd name="T6" fmla="*/ 0 w 429"/>
                <a:gd name="T7" fmla="*/ 0 h 395"/>
                <a:gd name="T8" fmla="*/ 429 w 429"/>
                <a:gd name="T9" fmla="*/ 395 h 395"/>
              </a:gdLst>
              <a:ahLst/>
              <a:cxnLst>
                <a:cxn ang="T4">
                  <a:pos x="T0" y="T1"/>
                </a:cxn>
                <a:cxn ang="T5">
                  <a:pos x="T2" y="T3"/>
                </a:cxn>
              </a:cxnLst>
              <a:rect l="T6" t="T7" r="T8" b="T9"/>
              <a:pathLst>
                <a:path w="429" h="395">
                  <a:moveTo>
                    <a:pt x="0" y="0"/>
                  </a:moveTo>
                  <a:lnTo>
                    <a:pt x="429"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60" name="Freeform 14"/>
            <p:cNvSpPr>
              <a:spLocks/>
            </p:cNvSpPr>
            <p:nvPr/>
          </p:nvSpPr>
          <p:spPr bwMode="auto">
            <a:xfrm>
              <a:off x="2418" y="2337"/>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61" name="Freeform 15"/>
            <p:cNvSpPr>
              <a:spLocks/>
            </p:cNvSpPr>
            <p:nvPr/>
          </p:nvSpPr>
          <p:spPr bwMode="auto">
            <a:xfrm>
              <a:off x="1855" y="1587"/>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62" name="Group 16"/>
            <p:cNvGrpSpPr>
              <a:grpSpLocks/>
            </p:cNvGrpSpPr>
            <p:nvPr/>
          </p:nvGrpSpPr>
          <p:grpSpPr bwMode="auto">
            <a:xfrm>
              <a:off x="2154" y="1434"/>
              <a:ext cx="345" cy="323"/>
              <a:chOff x="2154" y="1434"/>
              <a:chExt cx="345" cy="323"/>
            </a:xfrm>
          </p:grpSpPr>
          <p:sp>
            <p:nvSpPr>
              <p:cNvPr id="93" name="Text Box 17"/>
              <p:cNvSpPr txBox="1">
                <a:spLocks noChangeArrowheads="1"/>
              </p:cNvSpPr>
              <p:nvPr/>
            </p:nvSpPr>
            <p:spPr bwMode="auto">
              <a:xfrm>
                <a:off x="2200" y="1434"/>
                <a:ext cx="2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I</a:t>
                </a:r>
                <a:r>
                  <a:rPr lang="en-US" altLang="zh-CN" sz="2400" baseline="-250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94" name="Oval 18"/>
              <p:cNvSpPr>
                <a:spLocks noChangeArrowheads="1"/>
              </p:cNvSpPr>
              <p:nvPr/>
            </p:nvSpPr>
            <p:spPr bwMode="auto">
              <a:xfrm>
                <a:off x="215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3" name="Group 19"/>
            <p:cNvGrpSpPr>
              <a:grpSpLocks/>
            </p:cNvGrpSpPr>
            <p:nvPr/>
          </p:nvGrpSpPr>
          <p:grpSpPr bwMode="auto">
            <a:xfrm>
              <a:off x="2744" y="1434"/>
              <a:ext cx="345" cy="323"/>
              <a:chOff x="2744" y="1434"/>
              <a:chExt cx="345" cy="323"/>
            </a:xfrm>
          </p:grpSpPr>
          <p:sp>
            <p:nvSpPr>
              <p:cNvPr id="91" name="Text Box 20"/>
              <p:cNvSpPr txBox="1">
                <a:spLocks noChangeArrowheads="1"/>
              </p:cNvSpPr>
              <p:nvPr/>
            </p:nvSpPr>
            <p:spPr bwMode="auto">
              <a:xfrm>
                <a:off x="2789" y="1434"/>
                <a:ext cx="3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I</a:t>
                </a:r>
                <a:r>
                  <a:rPr lang="en-US" altLang="zh-CN" sz="2400" baseline="-25000" dirty="0">
                    <a:solidFill>
                      <a:srgbClr val="FF0000"/>
                    </a:solidFill>
                    <a:latin typeface="Times New Roman" panose="02020603050405020304" pitchFamily="18" charset="0"/>
                    <a:ea typeface="宋体" panose="02010600030101010101" pitchFamily="2" charset="-122"/>
                  </a:rPr>
                  <a:t>3</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92" name="Oval 21"/>
              <p:cNvSpPr>
                <a:spLocks noChangeArrowheads="1"/>
              </p:cNvSpPr>
              <p:nvPr/>
            </p:nvSpPr>
            <p:spPr bwMode="auto">
              <a:xfrm>
                <a:off x="2744" y="143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4" name="Group 22"/>
            <p:cNvGrpSpPr>
              <a:grpSpLocks/>
            </p:cNvGrpSpPr>
            <p:nvPr/>
          </p:nvGrpSpPr>
          <p:grpSpPr bwMode="auto">
            <a:xfrm>
              <a:off x="2140" y="2062"/>
              <a:ext cx="381" cy="323"/>
              <a:chOff x="2140" y="2062"/>
              <a:chExt cx="381" cy="323"/>
            </a:xfrm>
          </p:grpSpPr>
          <p:sp>
            <p:nvSpPr>
              <p:cNvPr id="89" name="Text Box 23"/>
              <p:cNvSpPr txBox="1">
                <a:spLocks noChangeArrowheads="1"/>
              </p:cNvSpPr>
              <p:nvPr/>
            </p:nvSpPr>
            <p:spPr bwMode="auto">
              <a:xfrm>
                <a:off x="2140" y="2062"/>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chemeClr val="tx1"/>
                    </a:solidFill>
                    <a:latin typeface="Times New Roman" panose="02020603050405020304" pitchFamily="18" charset="0"/>
                    <a:ea typeface="宋体" panose="02010600030101010101" pitchFamily="2" charset="-122"/>
                  </a:rPr>
                  <a:t>C</a:t>
                </a:r>
                <a:r>
                  <a:rPr lang="en-US" altLang="zh-CN" sz="2400" baseline="-250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90" name="Oval 24"/>
              <p:cNvSpPr>
                <a:spLocks noChangeArrowheads="1"/>
              </p:cNvSpPr>
              <p:nvPr/>
            </p:nvSpPr>
            <p:spPr bwMode="auto">
              <a:xfrm>
                <a:off x="2154" y="2069"/>
                <a:ext cx="303" cy="304"/>
              </a:xfrm>
              <a:prstGeom prst="ellipse">
                <a:avLst/>
              </a:prstGeom>
              <a:no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5" name="Group 25"/>
            <p:cNvGrpSpPr>
              <a:grpSpLocks/>
            </p:cNvGrpSpPr>
            <p:nvPr/>
          </p:nvGrpSpPr>
          <p:grpSpPr bwMode="auto">
            <a:xfrm>
              <a:off x="2725" y="2057"/>
              <a:ext cx="382" cy="323"/>
              <a:chOff x="2725" y="2057"/>
              <a:chExt cx="382" cy="323"/>
            </a:xfrm>
          </p:grpSpPr>
          <p:sp>
            <p:nvSpPr>
              <p:cNvPr id="87" name="Text Box 26"/>
              <p:cNvSpPr txBox="1">
                <a:spLocks noChangeArrowheads="1"/>
              </p:cNvSpPr>
              <p:nvPr/>
            </p:nvSpPr>
            <p:spPr bwMode="auto">
              <a:xfrm>
                <a:off x="2725" y="2057"/>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FF0000"/>
                    </a:solidFill>
                    <a:latin typeface="Times New Roman" panose="02020603050405020304" pitchFamily="18" charset="0"/>
                    <a:ea typeface="宋体" panose="02010600030101010101" pitchFamily="2" charset="-122"/>
                  </a:rPr>
                  <a:t>C</a:t>
                </a:r>
                <a:r>
                  <a:rPr lang="en-US" altLang="zh-CN" sz="2400" baseline="-25000" dirty="0">
                    <a:solidFill>
                      <a:srgbClr val="FF0000"/>
                    </a:solidFill>
                    <a:latin typeface="Times New Roman" panose="02020603050405020304" pitchFamily="18" charset="0"/>
                    <a:ea typeface="宋体" panose="02010600030101010101" pitchFamily="2" charset="-122"/>
                  </a:rPr>
                  <a:t>2</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88" name="Oval 27"/>
              <p:cNvSpPr>
                <a:spLocks noChangeArrowheads="1"/>
              </p:cNvSpPr>
              <p:nvPr/>
            </p:nvSpPr>
            <p:spPr bwMode="auto">
              <a:xfrm>
                <a:off x="274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6" name="Group 28"/>
            <p:cNvGrpSpPr>
              <a:grpSpLocks/>
            </p:cNvGrpSpPr>
            <p:nvPr/>
          </p:nvGrpSpPr>
          <p:grpSpPr bwMode="auto">
            <a:xfrm>
              <a:off x="3334" y="2064"/>
              <a:ext cx="381" cy="323"/>
              <a:chOff x="3334" y="2064"/>
              <a:chExt cx="381" cy="323"/>
            </a:xfrm>
          </p:grpSpPr>
          <p:sp>
            <p:nvSpPr>
              <p:cNvPr id="85" name="Text Box 29"/>
              <p:cNvSpPr txBox="1">
                <a:spLocks noChangeArrowheads="1"/>
              </p:cNvSpPr>
              <p:nvPr/>
            </p:nvSpPr>
            <p:spPr bwMode="auto">
              <a:xfrm>
                <a:off x="3334" y="206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dirty="0">
                    <a:solidFill>
                      <a:srgbClr val="00B0F0"/>
                    </a:solidFill>
                    <a:latin typeface="Times New Roman" panose="02020603050405020304" pitchFamily="18" charset="0"/>
                    <a:ea typeface="宋体" panose="02010600030101010101" pitchFamily="2" charset="-122"/>
                  </a:rPr>
                  <a:t>C</a:t>
                </a:r>
                <a:r>
                  <a:rPr lang="en-US" altLang="zh-CN" sz="2400" baseline="-25000" dirty="0">
                    <a:solidFill>
                      <a:srgbClr val="00B0F0"/>
                    </a:solidFill>
                    <a:latin typeface="Times New Roman" panose="02020603050405020304" pitchFamily="18" charset="0"/>
                    <a:ea typeface="宋体" panose="02010600030101010101" pitchFamily="2" charset="-122"/>
                  </a:rPr>
                  <a:t>3</a:t>
                </a:r>
                <a:endParaRPr lang="en-US" altLang="zh-CN" sz="2400" dirty="0">
                  <a:solidFill>
                    <a:srgbClr val="00B0F0"/>
                  </a:solidFill>
                  <a:latin typeface="Arial" panose="020B0604020202020204" pitchFamily="34" charset="0"/>
                  <a:ea typeface="宋体" panose="02010600030101010101" pitchFamily="2" charset="-122"/>
                </a:endParaRPr>
              </a:p>
            </p:txBody>
          </p:sp>
          <p:sp>
            <p:nvSpPr>
              <p:cNvPr id="86" name="Oval 30"/>
              <p:cNvSpPr>
                <a:spLocks noChangeArrowheads="1"/>
              </p:cNvSpPr>
              <p:nvPr/>
            </p:nvSpPr>
            <p:spPr bwMode="auto">
              <a:xfrm>
                <a:off x="3334" y="2069"/>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7" name="Group 31"/>
            <p:cNvGrpSpPr>
              <a:grpSpLocks/>
            </p:cNvGrpSpPr>
            <p:nvPr/>
          </p:nvGrpSpPr>
          <p:grpSpPr bwMode="auto">
            <a:xfrm>
              <a:off x="2758" y="2614"/>
              <a:ext cx="394" cy="323"/>
              <a:chOff x="2758" y="2614"/>
              <a:chExt cx="394" cy="323"/>
            </a:xfrm>
          </p:grpSpPr>
          <p:sp>
            <p:nvSpPr>
              <p:cNvPr id="83" name="Text Box 32"/>
              <p:cNvSpPr txBox="1">
                <a:spLocks noChangeArrowheads="1"/>
              </p:cNvSpPr>
              <p:nvPr/>
            </p:nvSpPr>
            <p:spPr bwMode="auto">
              <a:xfrm>
                <a:off x="2770" y="2614"/>
                <a:ext cx="38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p:txBody>
          </p:sp>
          <p:sp>
            <p:nvSpPr>
              <p:cNvPr id="84" name="Oval 33"/>
              <p:cNvSpPr>
                <a:spLocks noChangeArrowheads="1"/>
              </p:cNvSpPr>
              <p:nvPr/>
            </p:nvSpPr>
            <p:spPr bwMode="auto">
              <a:xfrm>
                <a:off x="275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8" name="Group 34"/>
            <p:cNvGrpSpPr>
              <a:grpSpLocks/>
            </p:cNvGrpSpPr>
            <p:nvPr/>
          </p:nvGrpSpPr>
          <p:grpSpPr bwMode="auto">
            <a:xfrm>
              <a:off x="3334" y="2608"/>
              <a:ext cx="381" cy="323"/>
              <a:chOff x="3334" y="2608"/>
              <a:chExt cx="381" cy="323"/>
            </a:xfrm>
          </p:grpSpPr>
          <p:sp>
            <p:nvSpPr>
              <p:cNvPr id="81" name="Text Box 35"/>
              <p:cNvSpPr txBox="1">
                <a:spLocks noChangeArrowheads="1"/>
              </p:cNvSpPr>
              <p:nvPr/>
            </p:nvSpPr>
            <p:spPr bwMode="auto">
              <a:xfrm>
                <a:off x="3334" y="2608"/>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2</a:t>
                </a:r>
                <a:endParaRPr lang="en-US" altLang="zh-CN" sz="2400">
                  <a:solidFill>
                    <a:schemeClr val="tx1"/>
                  </a:solidFill>
                  <a:latin typeface="Arial" panose="020B0604020202020204" pitchFamily="34" charset="0"/>
                  <a:ea typeface="宋体" panose="02010600030101010101" pitchFamily="2" charset="-122"/>
                </a:endParaRPr>
              </a:p>
            </p:txBody>
          </p:sp>
          <p:sp>
            <p:nvSpPr>
              <p:cNvPr id="82" name="Oval 36"/>
              <p:cNvSpPr>
                <a:spLocks noChangeArrowheads="1"/>
              </p:cNvSpPr>
              <p:nvPr/>
            </p:nvSpPr>
            <p:spPr bwMode="auto">
              <a:xfrm>
                <a:off x="3348"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69" name="Group 37"/>
            <p:cNvGrpSpPr>
              <a:grpSpLocks/>
            </p:cNvGrpSpPr>
            <p:nvPr/>
          </p:nvGrpSpPr>
          <p:grpSpPr bwMode="auto">
            <a:xfrm>
              <a:off x="3923" y="2614"/>
              <a:ext cx="381" cy="323"/>
              <a:chOff x="3923" y="2614"/>
              <a:chExt cx="381" cy="323"/>
            </a:xfrm>
          </p:grpSpPr>
          <p:sp>
            <p:nvSpPr>
              <p:cNvPr id="79" name="Text Box 38"/>
              <p:cNvSpPr txBox="1">
                <a:spLocks noChangeArrowheads="1"/>
              </p:cNvSpPr>
              <p:nvPr/>
            </p:nvSpPr>
            <p:spPr bwMode="auto">
              <a:xfrm>
                <a:off x="3923" y="2614"/>
                <a:ext cx="38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P</a:t>
                </a:r>
                <a:r>
                  <a:rPr lang="en-US" altLang="zh-CN" sz="2400" baseline="-25000">
                    <a:solidFill>
                      <a:schemeClr val="tx1"/>
                    </a:solidFill>
                    <a:latin typeface="Times New Roman" panose="02020603050405020304" pitchFamily="18" charset="0"/>
                    <a:ea typeface="宋体" panose="02010600030101010101" pitchFamily="2" charset="-122"/>
                  </a:rPr>
                  <a:t>3</a:t>
                </a:r>
                <a:endParaRPr lang="en-US" altLang="zh-CN" sz="2400">
                  <a:solidFill>
                    <a:schemeClr val="tx1"/>
                  </a:solidFill>
                  <a:latin typeface="Arial" panose="020B0604020202020204" pitchFamily="34" charset="0"/>
                  <a:ea typeface="宋体" panose="02010600030101010101" pitchFamily="2" charset="-122"/>
                </a:endParaRPr>
              </a:p>
            </p:txBody>
          </p:sp>
          <p:sp>
            <p:nvSpPr>
              <p:cNvPr id="80" name="Oval 39"/>
              <p:cNvSpPr>
                <a:spLocks noChangeArrowheads="1"/>
              </p:cNvSpPr>
              <p:nvPr/>
            </p:nvSpPr>
            <p:spPr bwMode="auto">
              <a:xfrm>
                <a:off x="3923" y="2614"/>
                <a:ext cx="303" cy="304"/>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70" name="Freeform 40"/>
            <p:cNvSpPr>
              <a:spLocks/>
            </p:cNvSpPr>
            <p:nvPr/>
          </p:nvSpPr>
          <p:spPr bwMode="auto">
            <a:xfrm>
              <a:off x="2472" y="157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1" name="Freeform 41"/>
            <p:cNvSpPr>
              <a:spLocks/>
            </p:cNvSpPr>
            <p:nvPr/>
          </p:nvSpPr>
          <p:spPr bwMode="auto">
            <a:xfrm>
              <a:off x="246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2" name="Freeform 42"/>
            <p:cNvSpPr>
              <a:spLocks/>
            </p:cNvSpPr>
            <p:nvPr/>
          </p:nvSpPr>
          <p:spPr bwMode="auto">
            <a:xfrm>
              <a:off x="3052" y="2204"/>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3" name="Freeform 43"/>
            <p:cNvSpPr>
              <a:spLocks/>
            </p:cNvSpPr>
            <p:nvPr/>
          </p:nvSpPr>
          <p:spPr bwMode="auto">
            <a:xfrm>
              <a:off x="306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4" name="Freeform 44"/>
            <p:cNvSpPr>
              <a:spLocks/>
            </p:cNvSpPr>
            <p:nvPr/>
          </p:nvSpPr>
          <p:spPr bwMode="auto">
            <a:xfrm>
              <a:off x="3651" y="2750"/>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5" name="Freeform 45"/>
            <p:cNvSpPr>
              <a:spLocks/>
            </p:cNvSpPr>
            <p:nvPr/>
          </p:nvSpPr>
          <p:spPr bwMode="auto">
            <a:xfrm>
              <a:off x="3011" y="2324"/>
              <a:ext cx="375" cy="349"/>
            </a:xfrm>
            <a:custGeom>
              <a:avLst/>
              <a:gdLst>
                <a:gd name="T0" fmla="*/ 0 w 375"/>
                <a:gd name="T1" fmla="*/ 0 h 349"/>
                <a:gd name="T2" fmla="*/ 375 w 375"/>
                <a:gd name="T3" fmla="*/ 349 h 349"/>
                <a:gd name="T4" fmla="*/ 0 60000 65536"/>
                <a:gd name="T5" fmla="*/ 0 60000 65536"/>
                <a:gd name="T6" fmla="*/ 0 w 375"/>
                <a:gd name="T7" fmla="*/ 0 h 349"/>
                <a:gd name="T8" fmla="*/ 375 w 375"/>
                <a:gd name="T9" fmla="*/ 349 h 349"/>
              </a:gdLst>
              <a:ahLst/>
              <a:cxnLst>
                <a:cxn ang="T4">
                  <a:pos x="T0" y="T1"/>
                </a:cxn>
                <a:cxn ang="T5">
                  <a:pos x="T2" y="T3"/>
                </a:cxn>
              </a:cxnLst>
              <a:rect l="T6" t="T7" r="T8" b="T9"/>
              <a:pathLst>
                <a:path w="375" h="349">
                  <a:moveTo>
                    <a:pt x="0" y="0"/>
                  </a:moveTo>
                  <a:lnTo>
                    <a:pt x="375" y="349"/>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6" name="Freeform 46"/>
            <p:cNvSpPr>
              <a:spLocks/>
            </p:cNvSpPr>
            <p:nvPr/>
          </p:nvSpPr>
          <p:spPr bwMode="auto">
            <a:xfrm>
              <a:off x="3603" y="2331"/>
              <a:ext cx="367" cy="342"/>
            </a:xfrm>
            <a:custGeom>
              <a:avLst/>
              <a:gdLst>
                <a:gd name="T0" fmla="*/ 0 w 367"/>
                <a:gd name="T1" fmla="*/ 0 h 342"/>
                <a:gd name="T2" fmla="*/ 367 w 367"/>
                <a:gd name="T3" fmla="*/ 342 h 342"/>
                <a:gd name="T4" fmla="*/ 0 60000 65536"/>
                <a:gd name="T5" fmla="*/ 0 60000 65536"/>
                <a:gd name="T6" fmla="*/ 0 w 367"/>
                <a:gd name="T7" fmla="*/ 0 h 342"/>
                <a:gd name="T8" fmla="*/ 367 w 367"/>
                <a:gd name="T9" fmla="*/ 342 h 342"/>
              </a:gdLst>
              <a:ahLst/>
              <a:cxnLst>
                <a:cxn ang="T4">
                  <a:pos x="T0" y="T1"/>
                </a:cxn>
                <a:cxn ang="T5">
                  <a:pos x="T2" y="T3"/>
                </a:cxn>
              </a:cxnLst>
              <a:rect l="T6" t="T7" r="T8" b="T9"/>
              <a:pathLst>
                <a:path w="367" h="342">
                  <a:moveTo>
                    <a:pt x="0" y="0"/>
                  </a:moveTo>
                  <a:lnTo>
                    <a:pt x="367" y="342"/>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7" name="Freeform 47"/>
            <p:cNvSpPr>
              <a:spLocks/>
            </p:cNvSpPr>
            <p:nvPr/>
          </p:nvSpPr>
          <p:spPr bwMode="auto">
            <a:xfrm>
              <a:off x="2371" y="1715"/>
              <a:ext cx="422" cy="395"/>
            </a:xfrm>
            <a:custGeom>
              <a:avLst/>
              <a:gdLst>
                <a:gd name="T0" fmla="*/ 0 w 422"/>
                <a:gd name="T1" fmla="*/ 0 h 395"/>
                <a:gd name="T2" fmla="*/ 422 w 422"/>
                <a:gd name="T3" fmla="*/ 395 h 395"/>
                <a:gd name="T4" fmla="*/ 0 60000 65536"/>
                <a:gd name="T5" fmla="*/ 0 60000 65536"/>
                <a:gd name="T6" fmla="*/ 0 w 422"/>
                <a:gd name="T7" fmla="*/ 0 h 395"/>
                <a:gd name="T8" fmla="*/ 422 w 422"/>
                <a:gd name="T9" fmla="*/ 395 h 395"/>
              </a:gdLst>
              <a:ahLst/>
              <a:cxnLst>
                <a:cxn ang="T4">
                  <a:pos x="T0" y="T1"/>
                </a:cxn>
                <a:cxn ang="T5">
                  <a:pos x="T2" y="T3"/>
                </a:cxn>
              </a:cxnLst>
              <a:rect l="T6" t="T7" r="T8" b="T9"/>
              <a:pathLst>
                <a:path w="422" h="395">
                  <a:moveTo>
                    <a:pt x="0" y="0"/>
                  </a:moveTo>
                  <a:lnTo>
                    <a:pt x="422" y="395"/>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78" name="Freeform 48"/>
            <p:cNvSpPr>
              <a:spLocks/>
            </p:cNvSpPr>
            <p:nvPr/>
          </p:nvSpPr>
          <p:spPr bwMode="auto">
            <a:xfrm>
              <a:off x="2974" y="1715"/>
              <a:ext cx="416" cy="400"/>
            </a:xfrm>
            <a:custGeom>
              <a:avLst/>
              <a:gdLst>
                <a:gd name="T0" fmla="*/ 0 w 416"/>
                <a:gd name="T1" fmla="*/ 0 h 400"/>
                <a:gd name="T2" fmla="*/ 416 w 416"/>
                <a:gd name="T3" fmla="*/ 400 h 400"/>
                <a:gd name="T4" fmla="*/ 0 60000 65536"/>
                <a:gd name="T5" fmla="*/ 0 60000 65536"/>
                <a:gd name="T6" fmla="*/ 0 w 416"/>
                <a:gd name="T7" fmla="*/ 0 h 400"/>
                <a:gd name="T8" fmla="*/ 416 w 416"/>
                <a:gd name="T9" fmla="*/ 400 h 400"/>
              </a:gdLst>
              <a:ahLst/>
              <a:cxnLst>
                <a:cxn ang="T4">
                  <a:pos x="T0" y="T1"/>
                </a:cxn>
                <a:cxn ang="T5">
                  <a:pos x="T2" y="T3"/>
                </a:cxn>
              </a:cxnLst>
              <a:rect l="T6" t="T7" r="T8" b="T9"/>
              <a:pathLst>
                <a:path w="416" h="400">
                  <a:moveTo>
                    <a:pt x="0" y="0"/>
                  </a:moveTo>
                  <a:lnTo>
                    <a:pt x="416" y="400"/>
                  </a:lnTo>
                </a:path>
              </a:pathLst>
            </a:custGeom>
            <a:noFill/>
            <a:ln w="38100">
              <a:solidFill>
                <a:srgbClr val="3399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99" name="圆角矩形 98"/>
          <p:cNvSpPr/>
          <p:nvPr/>
        </p:nvSpPr>
        <p:spPr bwMode="auto">
          <a:xfrm>
            <a:off x="3724735" y="1052924"/>
            <a:ext cx="1966144" cy="2165007"/>
          </a:xfrm>
          <a:prstGeom prst="roundRect">
            <a:avLst/>
          </a:prstGeom>
          <a:noFill/>
          <a:ln w="25400" cap="flat" cmpd="sng" algn="ctr">
            <a:solidFill>
              <a:srgbClr val="FF0000"/>
            </a:solidFill>
            <a:prstDash val="dash"/>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endParaRPr>
          </a:p>
        </p:txBody>
      </p:sp>
      <p:sp>
        <p:nvSpPr>
          <p:cNvPr id="100" name="云形标注 99"/>
          <p:cNvSpPr/>
          <p:nvPr/>
        </p:nvSpPr>
        <p:spPr bwMode="auto">
          <a:xfrm flipV="1">
            <a:off x="6089609" y="548680"/>
            <a:ext cx="2910170" cy="1355058"/>
          </a:xfrm>
          <a:prstGeom prst="cloudCallout">
            <a:avLst>
              <a:gd name="adj1" fmla="val -66134"/>
              <a:gd name="adj2" fmla="val -57652"/>
            </a:avLst>
          </a:prstGeom>
          <a:noFill/>
          <a:ln w="25400" cap="flat" cmpd="sng" algn="ctr">
            <a:solidFill>
              <a:srgbClr val="FF0000"/>
            </a:solidFill>
            <a:prstDash val="solid"/>
            <a:round/>
            <a:headEnd type="none" w="med" len="med"/>
            <a:tailEnd type="none" w="med" len="med"/>
          </a:ln>
          <a:effectLst/>
        </p:spPr>
        <p:txBody>
          <a:bodyPr rot="10800000"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0" dirty="0" smtClean="0">
                <a:ln>
                  <a:solidFill>
                    <a:schemeClr val="tx1"/>
                  </a:solidFill>
                  <a:prstDash val="solid"/>
                </a:ln>
                <a:solidFill>
                  <a:srgbClr val="FF0000"/>
                </a:solidFill>
                <a:latin typeface="+mn-ea"/>
                <a:ea typeface="+mn-ea"/>
              </a:rPr>
              <a:t>更复杂的</a:t>
            </a:r>
            <a:r>
              <a:rPr kumimoji="0" lang="zh-CN" altLang="en-US" sz="2000" b="0" i="0" u="none" strike="noStrike" cap="none" normalizeH="0" baseline="0" dirty="0" smtClean="0">
                <a:ln>
                  <a:solidFill>
                    <a:schemeClr val="tx1"/>
                  </a:solidFill>
                  <a:prstDash val="solid"/>
                </a:ln>
                <a:solidFill>
                  <a:srgbClr val="FF0000"/>
                </a:solidFill>
                <a:effectLst/>
                <a:latin typeface="+mn-ea"/>
                <a:ea typeface="+mn-ea"/>
              </a:rPr>
              <a:t>局部前趋关系</a:t>
            </a:r>
            <a:endParaRPr kumimoji="0" lang="zh-CN" altLang="en-US" sz="2000" b="0" i="0" u="none" strike="noStrike" cap="none" normalizeH="0" baseline="0" dirty="0" smtClean="0">
              <a:ln>
                <a:solidFill>
                  <a:schemeClr val="tx1"/>
                </a:solidFill>
                <a:prstDash val="solid"/>
              </a:ln>
              <a:solidFill>
                <a:srgbClr val="FF0000"/>
              </a:solidFill>
              <a:effectLst/>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425989" name="Text Box 5"/>
          <p:cNvSpPr txBox="1">
            <a:spLocks noChangeArrowheads="1"/>
          </p:cNvSpPr>
          <p:nvPr/>
        </p:nvSpPr>
        <p:spPr bwMode="auto">
          <a:xfrm>
            <a:off x="539552" y="1484784"/>
            <a:ext cx="80645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ts val="0"/>
              </a:spcBef>
              <a:buClr>
                <a:srgbClr val="3333FF"/>
              </a:buClr>
              <a:buSzPct val="70000"/>
              <a:buFont typeface="Wingdings" panose="05000000000000000000" pitchFamily="2" charset="2"/>
              <a:buNone/>
            </a:pPr>
            <a:r>
              <a:rPr lang="en-US" altLang="zh-CN" sz="3200" dirty="0" smtClean="0">
                <a:solidFill>
                  <a:schemeClr val="tx1"/>
                </a:solidFill>
              </a:rPr>
              <a:t>3</a:t>
            </a:r>
            <a:r>
              <a:rPr lang="zh-CN" altLang="en-US" sz="3200" dirty="0" smtClean="0">
                <a:solidFill>
                  <a:schemeClr val="tx1"/>
                </a:solidFill>
              </a:rPr>
              <a:t>、不可再现性：程序在并发执行时，由于失去了封闭性，也导致失去了可再现性。</a:t>
            </a:r>
          </a:p>
          <a:p>
            <a:pPr lvl="1" algn="l" eaLnBrk="1" hangingPunct="1">
              <a:spcBef>
                <a:spcPts val="0"/>
              </a:spcBef>
              <a:buClr>
                <a:srgbClr val="3333FF"/>
              </a:buClr>
              <a:buSzPct val="70000"/>
              <a:buFont typeface="Wingdings" panose="05000000000000000000" pitchFamily="2" charset="2"/>
              <a:buChar char="n"/>
            </a:pPr>
            <a:r>
              <a:rPr lang="zh-CN" altLang="en-US" sz="3200" dirty="0" smtClean="0">
                <a:solidFill>
                  <a:srgbClr val="111111"/>
                </a:solidFill>
              </a:rPr>
              <a:t>推进顺序不可再现</a:t>
            </a:r>
          </a:p>
          <a:p>
            <a:pPr lvl="1" algn="l" eaLnBrk="1" hangingPunct="1">
              <a:spcBef>
                <a:spcPts val="0"/>
              </a:spcBef>
              <a:buClr>
                <a:srgbClr val="3333FF"/>
              </a:buClr>
              <a:buSzPct val="70000"/>
              <a:buFont typeface="Wingdings" panose="05000000000000000000" pitchFamily="2" charset="2"/>
              <a:buChar char="n"/>
            </a:pPr>
            <a:r>
              <a:rPr lang="zh-CN" altLang="en-US" sz="3200" dirty="0" smtClean="0">
                <a:solidFill>
                  <a:srgbClr val="111111"/>
                </a:solidFill>
              </a:rPr>
              <a:t>运行结果不可再现</a:t>
            </a:r>
            <a:r>
              <a:rPr lang="en-US" altLang="zh-CN" sz="3200" dirty="0" smtClean="0">
                <a:solidFill>
                  <a:srgbClr val="111111"/>
                </a:solidFill>
                <a:latin typeface="Times New Roman" panose="02020603050405020304" pitchFamily="18" charset="0"/>
              </a:rPr>
              <a:t>——</a:t>
            </a:r>
            <a:r>
              <a:rPr lang="zh-CN" altLang="en-US" sz="3200" dirty="0" smtClean="0">
                <a:solidFill>
                  <a:srgbClr val="111111"/>
                </a:solidFill>
              </a:rPr>
              <a:t>应避免</a:t>
            </a:r>
            <a:r>
              <a:rPr lang="zh-CN" altLang="en-US" sz="3200" dirty="0" smtClean="0">
                <a:solidFill>
                  <a:schemeClr val="tx1"/>
                </a:solidFill>
              </a:rPr>
              <a:t> </a:t>
            </a:r>
            <a:endParaRPr lang="zh-CN" altLang="en-US" sz="3200" dirty="0">
              <a:solidFill>
                <a:schemeClr val="tx1"/>
              </a:solidFill>
            </a:endParaRPr>
          </a:p>
        </p:txBody>
      </p:sp>
    </p:spTree>
    <p:extLst>
      <p:ext uri="{BB962C8B-B14F-4D97-AF65-F5344CB8AC3E}">
        <p14:creationId xmlns:p14="http://schemas.microsoft.com/office/powerpoint/2010/main" val="3650898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4000" dirty="0" smtClean="0">
                <a:solidFill>
                  <a:schemeClr val="folHlink"/>
                </a:solidFill>
                <a:latin typeface="隶书" panose="02010509060101010101" pitchFamily="49" charset="-122"/>
                <a:ea typeface="隶书" panose="02010509060101010101" pitchFamily="49" charset="-122"/>
              </a:rPr>
              <a:t>不可再现性示例</a:t>
            </a:r>
          </a:p>
        </p:txBody>
      </p:sp>
      <p:sp>
        <p:nvSpPr>
          <p:cNvPr id="427014" name="Text Box 6"/>
          <p:cNvSpPr txBox="1">
            <a:spLocks noChangeArrowheads="1"/>
          </p:cNvSpPr>
          <p:nvPr/>
        </p:nvSpPr>
        <p:spPr bwMode="auto">
          <a:xfrm>
            <a:off x="246363" y="1124744"/>
            <a:ext cx="8675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sz="2400" dirty="0">
                <a:solidFill>
                  <a:srgbClr val="0000FF"/>
                </a:solidFill>
                <a:latin typeface="Times New Roman" panose="02020603050405020304" pitchFamily="18" charset="0"/>
              </a:rPr>
              <a:t>例：两个程序</a:t>
            </a:r>
            <a:r>
              <a:rPr lang="en-US" altLang="zh-CN" sz="2400" dirty="0">
                <a:solidFill>
                  <a:srgbClr val="0000FF"/>
                </a:solidFill>
                <a:latin typeface="Times New Roman" panose="02020603050405020304" pitchFamily="18" charset="0"/>
              </a:rPr>
              <a:t>A</a:t>
            </a:r>
            <a:r>
              <a:rPr lang="zh-CN" altLang="en-US" sz="2400" dirty="0">
                <a:solidFill>
                  <a:srgbClr val="0000FF"/>
                </a:solidFill>
                <a:latin typeface="Times New Roman" panose="02020603050405020304" pitchFamily="18" charset="0"/>
              </a:rPr>
              <a:t>和</a:t>
            </a:r>
            <a:r>
              <a:rPr lang="en-US" altLang="zh-CN" sz="2400" dirty="0">
                <a:solidFill>
                  <a:srgbClr val="0000FF"/>
                </a:solidFill>
                <a:latin typeface="Times New Roman" panose="02020603050405020304" pitchFamily="18" charset="0"/>
              </a:rPr>
              <a:t>B</a:t>
            </a:r>
            <a:r>
              <a:rPr lang="zh-CN" altLang="en-US" sz="2400" dirty="0">
                <a:solidFill>
                  <a:srgbClr val="0000FF"/>
                </a:solidFill>
                <a:latin typeface="Times New Roman" panose="02020603050405020304" pitchFamily="18" charset="0"/>
              </a:rPr>
              <a:t>共享一个变量 </a:t>
            </a:r>
            <a:r>
              <a:rPr lang="en-US" altLang="zh-CN" sz="2400" dirty="0">
                <a:solidFill>
                  <a:srgbClr val="0000FF"/>
                </a:solidFill>
                <a:latin typeface="Times New Roman" panose="02020603050405020304" pitchFamily="18" charset="0"/>
              </a:rPr>
              <a:t>N (</a:t>
            </a:r>
            <a:r>
              <a:rPr lang="zh-CN" altLang="en-US" sz="2400" dirty="0">
                <a:solidFill>
                  <a:srgbClr val="0000FF"/>
                </a:solidFill>
                <a:latin typeface="Times New Roman" panose="02020603050405020304" pitchFamily="18" charset="0"/>
              </a:rPr>
              <a:t>当前值为 </a:t>
            </a:r>
            <a:r>
              <a:rPr lang="en-US" altLang="zh-CN" sz="2400" dirty="0">
                <a:solidFill>
                  <a:srgbClr val="0000FF"/>
                </a:solidFill>
                <a:latin typeface="Times New Roman" panose="02020603050405020304" pitchFamily="18" charset="0"/>
              </a:rPr>
              <a:t>n)</a:t>
            </a:r>
            <a:r>
              <a:rPr lang="zh-CN" altLang="en-US" sz="2400" dirty="0">
                <a:solidFill>
                  <a:srgbClr val="0000FF"/>
                </a:solidFill>
                <a:latin typeface="Times New Roman" panose="02020603050405020304" pitchFamily="18" charset="0"/>
              </a:rPr>
              <a:t>。 </a:t>
            </a:r>
          </a:p>
        </p:txBody>
      </p:sp>
      <p:sp>
        <p:nvSpPr>
          <p:cNvPr id="427015" name="Text Box 7"/>
          <p:cNvSpPr txBox="1">
            <a:spLocks noChangeArrowheads="1"/>
          </p:cNvSpPr>
          <p:nvPr/>
        </p:nvSpPr>
        <p:spPr bwMode="auto">
          <a:xfrm>
            <a:off x="468313" y="1976959"/>
            <a:ext cx="1790700" cy="1439863"/>
          </a:xfrm>
          <a:prstGeom prst="rect">
            <a:avLst/>
          </a:prstGeom>
          <a:solidFill>
            <a:srgbClr val="EAEAEA"/>
          </a:solidFill>
          <a:ln w="12700" cap="rnd" algn="ctr">
            <a:solidFill>
              <a:srgbClr val="000000"/>
            </a:solidFill>
            <a:prstDash val="sysDot"/>
            <a:miter lim="800000"/>
            <a:headEnd/>
            <a:tailEnd/>
          </a:ln>
          <a:effectLst>
            <a:outerShdw dist="35921" dir="2700000" algn="ctr" rotWithShape="0">
              <a:srgbClr val="808080"/>
            </a:outerShdw>
          </a:effectLst>
        </p:spPr>
        <p:txBody>
          <a:bodyPr/>
          <a:lstStyle/>
          <a:p>
            <a:pPr algn="just">
              <a:defRPr/>
            </a:pPr>
            <a:r>
              <a:rPr lang="zh-CN" altLang="en-US" sz="2400">
                <a:solidFill>
                  <a:schemeClr val="tx1"/>
                </a:solidFill>
                <a:latin typeface="Times New Roman" pitchFamily="18" charset="0"/>
                <a:ea typeface="宋体" pitchFamily="2" charset="-122"/>
              </a:rPr>
              <a:t>程序</a:t>
            </a:r>
            <a:r>
              <a:rPr lang="en-US" altLang="zh-CN" sz="2400">
                <a:solidFill>
                  <a:schemeClr val="tx1"/>
                </a:solidFill>
                <a:latin typeface="Times New Roman" pitchFamily="18" charset="0"/>
                <a:ea typeface="宋体" pitchFamily="2" charset="-122"/>
              </a:rPr>
              <a:t>A</a:t>
            </a:r>
            <a:r>
              <a:rPr lang="zh-CN" altLang="en-US" sz="2400">
                <a:solidFill>
                  <a:schemeClr val="tx1"/>
                </a:solidFill>
                <a:latin typeface="Times New Roman" pitchFamily="18" charset="0"/>
                <a:ea typeface="宋体" pitchFamily="2" charset="-122"/>
              </a:rPr>
              <a:t>：</a:t>
            </a:r>
          </a:p>
          <a:p>
            <a:pPr algn="just">
              <a:defRPr/>
            </a:pPr>
            <a:r>
              <a:rPr lang="zh-CN" altLang="en-US" sz="2400">
                <a:solidFill>
                  <a:schemeClr val="tx1"/>
                </a:solidFill>
                <a:latin typeface="Times New Roman" pitchFamily="18" charset="0"/>
                <a:ea typeface="宋体" pitchFamily="2" charset="-122"/>
              </a:rPr>
              <a:t>  </a:t>
            </a:r>
            <a:r>
              <a:rPr lang="zh-CN" altLang="en-US" sz="2400">
                <a:solidFill>
                  <a:schemeClr val="tx1"/>
                </a:solidFill>
                <a:latin typeface="宋体" pitchFamily="2" charset="-122"/>
                <a:ea typeface="宋体" pitchFamily="2" charset="-122"/>
              </a:rPr>
              <a:t>┅</a:t>
            </a:r>
            <a:endParaRPr lang="zh-CN" altLang="en-US" sz="2400">
              <a:solidFill>
                <a:schemeClr val="tx1"/>
              </a:solidFill>
              <a:latin typeface="Times New Roman" pitchFamily="18" charset="0"/>
              <a:ea typeface="宋体" pitchFamily="2" charset="-122"/>
            </a:endParaRPr>
          </a:p>
          <a:p>
            <a:pPr algn="just">
              <a:defRPr/>
            </a:pPr>
            <a:r>
              <a:rPr lang="en-US" altLang="zh-CN" sz="2400">
                <a:solidFill>
                  <a:schemeClr val="tx1"/>
                </a:solidFill>
                <a:latin typeface="Times New Roman" pitchFamily="18" charset="0"/>
                <a:ea typeface="宋体" pitchFamily="2" charset="-122"/>
              </a:rPr>
              <a:t>N = N+1;</a:t>
            </a:r>
          </a:p>
          <a:p>
            <a:pPr algn="just">
              <a:defRPr/>
            </a:pPr>
            <a:r>
              <a:rPr lang="en-US" altLang="zh-CN" sz="2400">
                <a:solidFill>
                  <a:schemeClr val="tx1"/>
                </a:solidFill>
                <a:latin typeface="宋体" pitchFamily="2" charset="-122"/>
                <a:ea typeface="宋体" pitchFamily="2" charset="-122"/>
              </a:rPr>
              <a:t>┅</a:t>
            </a:r>
            <a:endParaRPr lang="en-US" altLang="zh-CN" sz="2400">
              <a:solidFill>
                <a:schemeClr val="tx1"/>
              </a:solidFill>
              <a:latin typeface="Arial" charset="0"/>
              <a:ea typeface="宋体" pitchFamily="2" charset="-122"/>
            </a:endParaRPr>
          </a:p>
        </p:txBody>
      </p:sp>
      <p:sp>
        <p:nvSpPr>
          <p:cNvPr id="427016" name="Text Box 8"/>
          <p:cNvSpPr txBox="1">
            <a:spLocks noChangeArrowheads="1"/>
          </p:cNvSpPr>
          <p:nvPr/>
        </p:nvSpPr>
        <p:spPr bwMode="auto">
          <a:xfrm>
            <a:off x="468313" y="3561284"/>
            <a:ext cx="1800225" cy="1871663"/>
          </a:xfrm>
          <a:prstGeom prst="rect">
            <a:avLst/>
          </a:prstGeom>
          <a:solidFill>
            <a:srgbClr val="EAEAEA"/>
          </a:solidFill>
          <a:ln w="12700" algn="ctr">
            <a:solidFill>
              <a:srgbClr val="000000"/>
            </a:solidFill>
            <a:miter lim="800000"/>
            <a:headEnd/>
            <a:tailEnd/>
          </a:ln>
          <a:effectLst>
            <a:outerShdw dist="35921" dir="2700000" algn="ctr" rotWithShape="0">
              <a:srgbClr val="808080"/>
            </a:outerShdw>
          </a:effectLst>
        </p:spPr>
        <p:txBody>
          <a:bodyPr/>
          <a:lstStyle/>
          <a:p>
            <a:pPr algn="just">
              <a:defRPr/>
            </a:pPr>
            <a:r>
              <a:rPr lang="zh-CN" altLang="en-US" sz="2400">
                <a:solidFill>
                  <a:schemeClr val="tx1"/>
                </a:solidFill>
                <a:latin typeface="Times New Roman" pitchFamily="18" charset="0"/>
                <a:ea typeface="宋体" pitchFamily="2" charset="-122"/>
              </a:rPr>
              <a:t>程序</a:t>
            </a:r>
            <a:r>
              <a:rPr lang="en-US" altLang="zh-CN" sz="2400">
                <a:solidFill>
                  <a:schemeClr val="tx1"/>
                </a:solidFill>
                <a:latin typeface="Times New Roman" pitchFamily="18" charset="0"/>
                <a:ea typeface="宋体" pitchFamily="2" charset="-122"/>
              </a:rPr>
              <a:t>B</a:t>
            </a:r>
            <a:r>
              <a:rPr lang="zh-CN" altLang="en-US" sz="2400">
                <a:solidFill>
                  <a:schemeClr val="tx1"/>
                </a:solidFill>
                <a:latin typeface="Times New Roman" pitchFamily="18" charset="0"/>
                <a:ea typeface="宋体" pitchFamily="2" charset="-122"/>
              </a:rPr>
              <a:t>：</a:t>
            </a:r>
          </a:p>
          <a:p>
            <a:pPr algn="just">
              <a:defRPr/>
            </a:pPr>
            <a:r>
              <a:rPr lang="zh-CN" altLang="en-US" sz="2400">
                <a:solidFill>
                  <a:schemeClr val="tx1"/>
                </a:solidFill>
                <a:latin typeface="宋体" pitchFamily="2" charset="-122"/>
                <a:ea typeface="宋体" pitchFamily="2" charset="-122"/>
              </a:rPr>
              <a:t>┅</a:t>
            </a:r>
            <a:endParaRPr lang="zh-CN" altLang="en-US" sz="2400">
              <a:solidFill>
                <a:schemeClr val="tx1"/>
              </a:solidFill>
              <a:latin typeface="Times New Roman" pitchFamily="18" charset="0"/>
              <a:ea typeface="宋体" pitchFamily="2" charset="-122"/>
            </a:endParaRPr>
          </a:p>
          <a:p>
            <a:pPr algn="just">
              <a:defRPr/>
            </a:pPr>
            <a:r>
              <a:rPr lang="en-US" altLang="zh-CN" sz="2400">
                <a:solidFill>
                  <a:schemeClr val="tx1"/>
                </a:solidFill>
                <a:latin typeface="Times New Roman" pitchFamily="18" charset="0"/>
                <a:ea typeface="宋体" pitchFamily="2" charset="-122"/>
              </a:rPr>
              <a:t>print(N )</a:t>
            </a:r>
            <a:r>
              <a:rPr lang="zh-CN" altLang="en-US" sz="2400">
                <a:solidFill>
                  <a:schemeClr val="tx1"/>
                </a:solidFill>
                <a:latin typeface="Times New Roman" pitchFamily="18" charset="0"/>
                <a:ea typeface="宋体" pitchFamily="2" charset="-122"/>
              </a:rPr>
              <a:t>；</a:t>
            </a:r>
          </a:p>
          <a:p>
            <a:pPr algn="just">
              <a:defRPr/>
            </a:pPr>
            <a:r>
              <a:rPr lang="en-US" altLang="zh-CN" sz="2400">
                <a:solidFill>
                  <a:schemeClr val="tx1"/>
                </a:solidFill>
                <a:latin typeface="Times New Roman" pitchFamily="18" charset="0"/>
                <a:ea typeface="宋体" pitchFamily="2" charset="-122"/>
              </a:rPr>
              <a:t>N = 0;</a:t>
            </a:r>
          </a:p>
          <a:p>
            <a:pPr algn="just">
              <a:defRPr/>
            </a:pPr>
            <a:r>
              <a:rPr lang="en-US" altLang="zh-CN" sz="2400">
                <a:solidFill>
                  <a:schemeClr val="tx1"/>
                </a:solidFill>
                <a:latin typeface="宋体" pitchFamily="2" charset="-122"/>
                <a:ea typeface="宋体" pitchFamily="2" charset="-122"/>
              </a:rPr>
              <a:t>┅</a:t>
            </a:r>
            <a:endParaRPr lang="en-US" altLang="zh-CN" sz="2400">
              <a:solidFill>
                <a:schemeClr val="tx1"/>
              </a:solidFill>
              <a:latin typeface="Arial" charset="0"/>
              <a:ea typeface="宋体" pitchFamily="2" charset="-122"/>
            </a:endParaRPr>
          </a:p>
        </p:txBody>
      </p:sp>
      <p:sp>
        <p:nvSpPr>
          <p:cNvPr id="427017" name="Text Box 9"/>
          <p:cNvSpPr txBox="1">
            <a:spLocks noChangeArrowheads="1"/>
          </p:cNvSpPr>
          <p:nvPr/>
        </p:nvSpPr>
        <p:spPr bwMode="auto">
          <a:xfrm>
            <a:off x="2771775" y="1618184"/>
            <a:ext cx="6048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sz="2400">
                <a:solidFill>
                  <a:schemeClr val="tx1"/>
                </a:solidFill>
                <a:latin typeface="Times New Roman" panose="02020603050405020304" pitchFamily="18" charset="0"/>
              </a:rPr>
              <a:t>在处理机上执行关于</a:t>
            </a:r>
            <a:r>
              <a:rPr lang="en-US" altLang="zh-CN" sz="2400">
                <a:solidFill>
                  <a:schemeClr val="tx1"/>
                </a:solidFill>
                <a:latin typeface="Times New Roman" panose="02020603050405020304" pitchFamily="18" charset="0"/>
              </a:rPr>
              <a:t>N</a:t>
            </a:r>
            <a:r>
              <a:rPr lang="zh-CN" altLang="en-US" sz="2400">
                <a:solidFill>
                  <a:schemeClr val="tx1"/>
                </a:solidFill>
                <a:latin typeface="Times New Roman" panose="02020603050405020304" pitchFamily="18" charset="0"/>
              </a:rPr>
              <a:t>的</a:t>
            </a:r>
            <a:r>
              <a:rPr lang="en-US" altLang="zh-CN" sz="2400">
                <a:solidFill>
                  <a:schemeClr val="tx1"/>
                </a:solidFill>
                <a:latin typeface="Times New Roman" panose="02020603050405020304" pitchFamily="18" charset="0"/>
              </a:rPr>
              <a:t>3</a:t>
            </a:r>
            <a:r>
              <a:rPr lang="zh-CN" altLang="en-US" sz="2400">
                <a:solidFill>
                  <a:schemeClr val="tx1"/>
                </a:solidFill>
                <a:latin typeface="Times New Roman" panose="02020603050405020304" pitchFamily="18" charset="0"/>
              </a:rPr>
              <a:t>条指令，由于并发性，有理由假定</a:t>
            </a:r>
            <a:r>
              <a:rPr lang="en-US" altLang="zh-CN" sz="2400" u="sng">
                <a:latin typeface="Times New Roman" panose="02020603050405020304" pitchFamily="18" charset="0"/>
              </a:rPr>
              <a:t>3</a:t>
            </a:r>
            <a:r>
              <a:rPr lang="zh-CN" altLang="en-US" sz="2400" u="sng">
                <a:latin typeface="Times New Roman" panose="02020603050405020304" pitchFamily="18" charset="0"/>
              </a:rPr>
              <a:t>个可能的执行序列</a:t>
            </a:r>
            <a:r>
              <a:rPr lang="zh-CN" altLang="en-US" sz="2400">
                <a:solidFill>
                  <a:schemeClr val="tx1"/>
                </a:solidFill>
                <a:latin typeface="Times New Roman" panose="02020603050405020304" pitchFamily="18" charset="0"/>
              </a:rPr>
              <a:t>：</a:t>
            </a:r>
          </a:p>
        </p:txBody>
      </p:sp>
      <p:sp>
        <p:nvSpPr>
          <p:cNvPr id="427018" name="Text Box 10"/>
          <p:cNvSpPr txBox="1">
            <a:spLocks noChangeArrowheads="1"/>
          </p:cNvSpPr>
          <p:nvPr/>
        </p:nvSpPr>
        <p:spPr bwMode="auto">
          <a:xfrm>
            <a:off x="2843213" y="2553222"/>
            <a:ext cx="5976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latin typeface="Arial" panose="020B0604020202020204" pitchFamily="34" charset="0"/>
                <a:ea typeface="宋体" panose="02010600030101010101" pitchFamily="2" charset="-122"/>
              </a:rPr>
              <a:t>①</a:t>
            </a:r>
            <a:r>
              <a:rPr lang="en-US" altLang="zh-CN" sz="2400">
                <a:solidFill>
                  <a:schemeClr val="tx1"/>
                </a:solidFill>
                <a:latin typeface="Arial" panose="020B0604020202020204" pitchFamily="34" charset="0"/>
                <a:ea typeface="宋体" panose="02010600030101010101" pitchFamily="2" charset="-122"/>
              </a:rPr>
              <a:t> N=N+1; print(N); N=0;(</a:t>
            </a:r>
            <a:r>
              <a:rPr lang="zh-CN" altLang="en-US" sz="2400">
                <a:solidFill>
                  <a:schemeClr val="tx1"/>
                </a:solidFill>
                <a:latin typeface="Arial" panose="020B0604020202020204" pitchFamily="34" charset="0"/>
                <a:ea typeface="宋体" panose="02010600030101010101" pitchFamily="2" charset="-122"/>
              </a:rPr>
              <a:t>完全顺序</a:t>
            </a:r>
            <a:r>
              <a:rPr lang="en-US" altLang="zh-CN" sz="2400">
                <a:solidFill>
                  <a:schemeClr val="tx1"/>
                </a:solidFill>
                <a:latin typeface="Arial" panose="020B0604020202020204" pitchFamily="34" charset="0"/>
                <a:ea typeface="宋体" panose="02010600030101010101" pitchFamily="2" charset="-122"/>
              </a:rPr>
              <a:t>A→B)</a:t>
            </a:r>
          </a:p>
        </p:txBody>
      </p:sp>
      <p:sp>
        <p:nvSpPr>
          <p:cNvPr id="427019" name="Text Box 11"/>
          <p:cNvSpPr txBox="1">
            <a:spLocks noChangeArrowheads="1"/>
          </p:cNvSpPr>
          <p:nvPr/>
        </p:nvSpPr>
        <p:spPr bwMode="auto">
          <a:xfrm>
            <a:off x="2771775" y="3634309"/>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chemeClr val="tx1"/>
                </a:solidFill>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②</a:t>
            </a:r>
            <a:r>
              <a:rPr lang="en-US" altLang="zh-CN" sz="2400">
                <a:solidFill>
                  <a:schemeClr val="tx1"/>
                </a:solidFill>
                <a:latin typeface="Arial" panose="020B0604020202020204" pitchFamily="34" charset="0"/>
                <a:ea typeface="宋体" panose="02010600030101010101" pitchFamily="2" charset="-122"/>
              </a:rPr>
              <a:t> print(N); N=0; N=N+1;(</a:t>
            </a:r>
            <a:r>
              <a:rPr lang="zh-CN" altLang="en-US" sz="2400">
                <a:solidFill>
                  <a:schemeClr val="tx1"/>
                </a:solidFill>
                <a:latin typeface="Arial" panose="020B0604020202020204" pitchFamily="34" charset="0"/>
                <a:ea typeface="宋体" panose="02010600030101010101" pitchFamily="2" charset="-122"/>
              </a:rPr>
              <a:t>完全顺序</a:t>
            </a:r>
            <a:r>
              <a:rPr lang="en-US" altLang="zh-CN" sz="2400">
                <a:solidFill>
                  <a:schemeClr val="tx1"/>
                </a:solidFill>
                <a:latin typeface="Arial" panose="020B0604020202020204" pitchFamily="34" charset="0"/>
                <a:ea typeface="宋体" panose="02010600030101010101" pitchFamily="2" charset="-122"/>
              </a:rPr>
              <a:t>B→A)</a:t>
            </a:r>
          </a:p>
        </p:txBody>
      </p:sp>
      <p:sp>
        <p:nvSpPr>
          <p:cNvPr id="427020" name="Text Box 12"/>
          <p:cNvSpPr txBox="1">
            <a:spLocks noChangeArrowheads="1"/>
          </p:cNvSpPr>
          <p:nvPr/>
        </p:nvSpPr>
        <p:spPr bwMode="auto">
          <a:xfrm>
            <a:off x="2771775" y="4569347"/>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chemeClr val="tx1"/>
                </a:solidFill>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③</a:t>
            </a:r>
            <a:r>
              <a:rPr lang="en-US" altLang="zh-CN" sz="2400">
                <a:solidFill>
                  <a:schemeClr val="tx1"/>
                </a:solidFill>
                <a:latin typeface="Arial" panose="020B0604020202020204" pitchFamily="34" charset="0"/>
                <a:ea typeface="宋体" panose="02010600030101010101" pitchFamily="2" charset="-122"/>
              </a:rPr>
              <a:t> print(N); N=N+1; N=0; (B, A</a:t>
            </a:r>
            <a:r>
              <a:rPr lang="zh-CN" altLang="en-US" sz="2400">
                <a:solidFill>
                  <a:schemeClr val="tx1"/>
                </a:solidFill>
                <a:latin typeface="Arial" panose="020B0604020202020204" pitchFamily="34" charset="0"/>
                <a:ea typeface="宋体" panose="02010600030101010101" pitchFamily="2" charset="-122"/>
              </a:rPr>
              <a:t>交替运行</a:t>
            </a:r>
            <a:r>
              <a:rPr lang="en-US" altLang="zh-CN" sz="2400">
                <a:solidFill>
                  <a:schemeClr val="tx1"/>
                </a:solidFill>
                <a:latin typeface="Arial" panose="020B0604020202020204" pitchFamily="34" charset="0"/>
                <a:ea typeface="宋体" panose="02010600030101010101" pitchFamily="2" charset="-122"/>
              </a:rPr>
              <a:t>)</a:t>
            </a:r>
          </a:p>
        </p:txBody>
      </p:sp>
      <p:sp>
        <p:nvSpPr>
          <p:cNvPr id="427021" name="Text Box 13"/>
          <p:cNvSpPr txBox="1">
            <a:spLocks noChangeArrowheads="1"/>
          </p:cNvSpPr>
          <p:nvPr/>
        </p:nvSpPr>
        <p:spPr bwMode="auto">
          <a:xfrm>
            <a:off x="3492500" y="3129484"/>
            <a:ext cx="5040313" cy="485775"/>
          </a:xfrm>
          <a:prstGeom prst="rect">
            <a:avLst/>
          </a:prstGeom>
          <a:noFill/>
          <a:ln w="28575">
            <a:solidFill>
              <a:srgbClr val="CC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1</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1</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0</a:t>
            </a:r>
            <a:r>
              <a:rPr lang="zh-CN" altLang="en-US" sz="2400">
                <a:solidFill>
                  <a:srgbClr val="0000CC"/>
                </a:solidFill>
                <a:latin typeface="Arial" panose="020B0604020202020204" pitchFamily="34" charset="0"/>
                <a:ea typeface="宋体" panose="02010600030101010101" pitchFamily="2" charset="-122"/>
              </a:rPr>
              <a:t>，最终</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的结果为 </a:t>
            </a:r>
            <a:r>
              <a:rPr lang="en-US" altLang="zh-CN" sz="2400">
                <a:latin typeface="Arial" panose="020B0604020202020204" pitchFamily="34" charset="0"/>
                <a:ea typeface="宋体" panose="02010600030101010101" pitchFamily="2" charset="-122"/>
              </a:rPr>
              <a:t>0</a:t>
            </a:r>
            <a:r>
              <a:rPr lang="en-US" altLang="zh-CN" sz="1800">
                <a:solidFill>
                  <a:schemeClr val="tx1"/>
                </a:solidFill>
                <a:latin typeface="Arial" panose="020B0604020202020204" pitchFamily="34" charset="0"/>
                <a:ea typeface="宋体" panose="02010600030101010101" pitchFamily="2" charset="-122"/>
              </a:rPr>
              <a:t> </a:t>
            </a:r>
          </a:p>
        </p:txBody>
      </p:sp>
      <p:sp>
        <p:nvSpPr>
          <p:cNvPr id="427022" name="Text Box 14"/>
          <p:cNvSpPr txBox="1">
            <a:spLocks noChangeArrowheads="1"/>
          </p:cNvSpPr>
          <p:nvPr/>
        </p:nvSpPr>
        <p:spPr bwMode="auto">
          <a:xfrm>
            <a:off x="3492500" y="4066109"/>
            <a:ext cx="5040313" cy="485775"/>
          </a:xfrm>
          <a:prstGeom prst="rect">
            <a:avLst/>
          </a:prstGeom>
          <a:noFill/>
          <a:ln w="28575">
            <a:solidFill>
              <a:srgbClr val="CC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 </a:t>
            </a:r>
            <a:r>
              <a:rPr lang="en-US" altLang="zh-CN" sz="2400">
                <a:solidFill>
                  <a:srgbClr val="0000CC"/>
                </a:solidFill>
                <a:latin typeface="Arial" panose="020B0604020202020204" pitchFamily="34" charset="0"/>
                <a:ea typeface="宋体" panose="02010600030101010101" pitchFamily="2" charset="-122"/>
              </a:rPr>
              <a:t>0 </a:t>
            </a:r>
            <a:r>
              <a:rPr lang="zh-CN" altLang="en-US" sz="2400">
                <a:solidFill>
                  <a:srgbClr val="0000CC"/>
                </a:solidFill>
                <a:latin typeface="Arial" panose="020B0604020202020204" pitchFamily="34" charset="0"/>
                <a:ea typeface="宋体" panose="02010600030101010101" pitchFamily="2" charset="-122"/>
              </a:rPr>
              <a:t>，</a:t>
            </a:r>
            <a:r>
              <a:rPr lang="en-US" altLang="zh-CN" sz="2400">
                <a:solidFill>
                  <a:srgbClr val="0000CC"/>
                </a:solidFill>
                <a:latin typeface="Arial" panose="020B0604020202020204" pitchFamily="34" charset="0"/>
                <a:ea typeface="宋体" panose="02010600030101010101" pitchFamily="2" charset="-122"/>
              </a:rPr>
              <a:t>1</a:t>
            </a:r>
            <a:r>
              <a:rPr lang="zh-CN" altLang="en-US" sz="2400">
                <a:solidFill>
                  <a:srgbClr val="0000CC"/>
                </a:solidFill>
                <a:latin typeface="Arial" panose="020B0604020202020204" pitchFamily="34" charset="0"/>
                <a:ea typeface="宋体" panose="02010600030101010101" pitchFamily="2" charset="-122"/>
              </a:rPr>
              <a:t>，         最终</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的结果为 </a:t>
            </a:r>
            <a:r>
              <a:rPr lang="en-US" altLang="zh-CN" sz="2400">
                <a:latin typeface="Arial" panose="020B0604020202020204" pitchFamily="34" charset="0"/>
                <a:ea typeface="宋体" panose="02010600030101010101" pitchFamily="2" charset="-122"/>
              </a:rPr>
              <a:t>1</a:t>
            </a:r>
            <a:r>
              <a:rPr lang="en-US" altLang="zh-CN" sz="1800">
                <a:solidFill>
                  <a:schemeClr val="tx1"/>
                </a:solidFill>
                <a:latin typeface="Arial" panose="020B0604020202020204" pitchFamily="34" charset="0"/>
                <a:ea typeface="宋体" panose="02010600030101010101" pitchFamily="2" charset="-122"/>
              </a:rPr>
              <a:t> </a:t>
            </a:r>
          </a:p>
        </p:txBody>
      </p:sp>
      <p:sp>
        <p:nvSpPr>
          <p:cNvPr id="427023" name="Text Box 15"/>
          <p:cNvSpPr txBox="1">
            <a:spLocks noChangeArrowheads="1"/>
          </p:cNvSpPr>
          <p:nvPr/>
        </p:nvSpPr>
        <p:spPr bwMode="auto">
          <a:xfrm>
            <a:off x="3492500" y="5091634"/>
            <a:ext cx="5040313" cy="485775"/>
          </a:xfrm>
          <a:prstGeom prst="rect">
            <a:avLst/>
          </a:prstGeom>
          <a:noFill/>
          <a:ln w="28575">
            <a:solidFill>
              <a:srgbClr val="CC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 </a:t>
            </a:r>
            <a:r>
              <a:rPr lang="en-US" altLang="zh-CN" sz="2400">
                <a:solidFill>
                  <a:srgbClr val="0000CC"/>
                </a:solidFill>
                <a:latin typeface="Arial" panose="020B0604020202020204" pitchFamily="34" charset="0"/>
                <a:ea typeface="宋体" panose="02010600030101010101" pitchFamily="2" charset="-122"/>
              </a:rPr>
              <a:t>1 </a:t>
            </a:r>
            <a:r>
              <a:rPr lang="zh-CN" altLang="en-US" sz="2400">
                <a:solidFill>
                  <a:srgbClr val="0000CC"/>
                </a:solidFill>
                <a:latin typeface="Arial" panose="020B0604020202020204" pitchFamily="34" charset="0"/>
                <a:ea typeface="宋体" panose="02010600030101010101" pitchFamily="2" charset="-122"/>
              </a:rPr>
              <a:t>， </a:t>
            </a:r>
            <a:r>
              <a:rPr lang="en-US" altLang="zh-CN" sz="2400">
                <a:solidFill>
                  <a:srgbClr val="0000CC"/>
                </a:solidFill>
                <a:latin typeface="Arial" panose="020B0604020202020204" pitchFamily="34" charset="0"/>
                <a:ea typeface="宋体" panose="02010600030101010101" pitchFamily="2" charset="-122"/>
              </a:rPr>
              <a:t>0 </a:t>
            </a:r>
            <a:r>
              <a:rPr lang="zh-CN" altLang="en-US" sz="2400">
                <a:solidFill>
                  <a:srgbClr val="0000CC"/>
                </a:solidFill>
                <a:latin typeface="Arial" panose="020B0604020202020204" pitchFamily="34" charset="0"/>
                <a:ea typeface="宋体" panose="02010600030101010101" pitchFamily="2" charset="-122"/>
              </a:rPr>
              <a:t>，       最终</a:t>
            </a:r>
            <a:r>
              <a:rPr lang="en-US" altLang="zh-CN" sz="2400">
                <a:solidFill>
                  <a:srgbClr val="0000CC"/>
                </a:solidFill>
                <a:latin typeface="Arial" panose="020B0604020202020204" pitchFamily="34" charset="0"/>
                <a:ea typeface="宋体" panose="02010600030101010101" pitchFamily="2" charset="-122"/>
              </a:rPr>
              <a:t>N</a:t>
            </a:r>
            <a:r>
              <a:rPr lang="zh-CN" altLang="en-US" sz="2400">
                <a:solidFill>
                  <a:srgbClr val="0000CC"/>
                </a:solidFill>
                <a:latin typeface="Arial" panose="020B0604020202020204" pitchFamily="34" charset="0"/>
                <a:ea typeface="宋体" panose="02010600030101010101" pitchFamily="2" charset="-122"/>
              </a:rPr>
              <a:t>的结果为 </a:t>
            </a:r>
            <a:r>
              <a:rPr lang="en-US" altLang="zh-CN" sz="2400">
                <a:latin typeface="Arial" panose="020B0604020202020204" pitchFamily="34" charset="0"/>
                <a:ea typeface="宋体" panose="02010600030101010101" pitchFamily="2" charset="-122"/>
              </a:rPr>
              <a:t>0</a:t>
            </a:r>
            <a:r>
              <a:rPr lang="en-US" altLang="zh-CN" sz="1800">
                <a:solidFill>
                  <a:schemeClr val="tx1"/>
                </a:solidFill>
                <a:latin typeface="Arial" panose="020B0604020202020204" pitchFamily="34" charset="0"/>
                <a:ea typeface="宋体" panose="02010600030101010101" pitchFamily="2" charset="-122"/>
              </a:rPr>
              <a:t> </a:t>
            </a:r>
          </a:p>
        </p:txBody>
      </p:sp>
      <p:sp>
        <p:nvSpPr>
          <p:cNvPr id="427025" name="Text Box 17"/>
          <p:cNvSpPr txBox="1">
            <a:spLocks noChangeArrowheads="1"/>
          </p:cNvSpPr>
          <p:nvPr/>
        </p:nvSpPr>
        <p:spPr bwMode="auto">
          <a:xfrm>
            <a:off x="395536" y="5877272"/>
            <a:ext cx="8317457" cy="830997"/>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a:solidFill>
                  <a:schemeClr val="tx1"/>
                </a:solidFill>
                <a:latin typeface="Arial" panose="020B0604020202020204" pitchFamily="34" charset="0"/>
                <a:ea typeface="宋体" panose="02010600030101010101" pitchFamily="2" charset="-122"/>
              </a:rPr>
              <a:t>说明程序在并发执行时，由于失去了封闭性，其</a:t>
            </a:r>
            <a:r>
              <a:rPr lang="zh-CN" altLang="en-US" sz="2400" dirty="0">
                <a:latin typeface="Arial" panose="020B0604020202020204" pitchFamily="34" charset="0"/>
                <a:ea typeface="宋体" panose="02010600030101010101" pitchFamily="2" charset="-122"/>
              </a:rPr>
              <a:t>计算结果已与并发程序的</a:t>
            </a:r>
            <a:r>
              <a:rPr lang="zh-CN" altLang="en-US" sz="2400" u="sng" dirty="0">
                <a:latin typeface="Arial" panose="020B0604020202020204" pitchFamily="34" charset="0"/>
                <a:ea typeface="宋体" panose="02010600030101010101" pitchFamily="2" charset="-122"/>
              </a:rPr>
              <a:t>执行速度</a:t>
            </a:r>
            <a:r>
              <a:rPr lang="zh-CN" altLang="en-US" sz="2400" dirty="0">
                <a:latin typeface="Arial" panose="020B0604020202020204" pitchFamily="34" charset="0"/>
                <a:ea typeface="宋体" panose="02010600030101010101" pitchFamily="2" charset="-122"/>
              </a:rPr>
              <a:t>有关，</a:t>
            </a:r>
            <a:r>
              <a:rPr lang="zh-CN" altLang="en-US" sz="2400" dirty="0">
                <a:solidFill>
                  <a:schemeClr val="tx1"/>
                </a:solidFill>
                <a:latin typeface="Arial" panose="020B0604020202020204" pitchFamily="34" charset="0"/>
                <a:ea typeface="宋体" panose="02010600030101010101" pitchFamily="2" charset="-122"/>
              </a:rPr>
              <a:t>使程序也</a:t>
            </a:r>
            <a:r>
              <a:rPr lang="zh-CN" altLang="en-US" sz="2400" dirty="0">
                <a:solidFill>
                  <a:srgbClr val="3333FF"/>
                </a:solidFill>
                <a:latin typeface="Arial" panose="020B0604020202020204" pitchFamily="34" charset="0"/>
                <a:ea typeface="宋体" panose="02010600030101010101" pitchFamily="2" charset="-122"/>
              </a:rPr>
              <a:t>失去可再现性</a:t>
            </a:r>
            <a:r>
              <a:rPr lang="zh-CN" altLang="en-US" sz="2000" dirty="0">
                <a:solidFill>
                  <a:schemeClr val="tx1"/>
                </a:solidFill>
                <a:latin typeface="Arial" panose="020B0604020202020204" pitchFamily="34" charset="0"/>
                <a:ea typeface="宋体" panose="02010600030101010101" pitchFamily="2" charset="-122"/>
              </a:rPr>
              <a:t>。</a:t>
            </a:r>
            <a:r>
              <a:rPr lang="zh-CN" altLang="en-US" sz="1600" dirty="0">
                <a:solidFill>
                  <a:schemeClr val="tx1"/>
                </a:solidFill>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7014"/>
                                        </p:tgtEl>
                                        <p:attrNameLst>
                                          <p:attrName>style.visibility</p:attrName>
                                        </p:attrNameLst>
                                      </p:cBhvr>
                                      <p:to>
                                        <p:strVal val="visible"/>
                                      </p:to>
                                    </p:set>
                                    <p:anim calcmode="lin" valueType="num">
                                      <p:cBhvr additive="base">
                                        <p:cTn id="7" dur="500" fill="hold"/>
                                        <p:tgtEl>
                                          <p:spTgt spid="427014"/>
                                        </p:tgtEl>
                                        <p:attrNameLst>
                                          <p:attrName>ppt_x</p:attrName>
                                        </p:attrNameLst>
                                      </p:cBhvr>
                                      <p:tavLst>
                                        <p:tav tm="0">
                                          <p:val>
                                            <p:strVal val="0-#ppt_w/2"/>
                                          </p:val>
                                        </p:tav>
                                        <p:tav tm="100000">
                                          <p:val>
                                            <p:strVal val="#ppt_x"/>
                                          </p:val>
                                        </p:tav>
                                      </p:tavLst>
                                    </p:anim>
                                    <p:anim calcmode="lin" valueType="num">
                                      <p:cBhvr additive="base">
                                        <p:cTn id="8" dur="500" fill="hold"/>
                                        <p:tgtEl>
                                          <p:spTgt spid="4270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27015"/>
                                        </p:tgtEl>
                                        <p:attrNameLst>
                                          <p:attrName>style.visibility</p:attrName>
                                        </p:attrNameLst>
                                      </p:cBhvr>
                                      <p:to>
                                        <p:strVal val="visible"/>
                                      </p:to>
                                    </p:set>
                                    <p:anim calcmode="lin" valueType="num">
                                      <p:cBhvr additive="base">
                                        <p:cTn id="12" dur="500" fill="hold"/>
                                        <p:tgtEl>
                                          <p:spTgt spid="427015"/>
                                        </p:tgtEl>
                                        <p:attrNameLst>
                                          <p:attrName>ppt_x</p:attrName>
                                        </p:attrNameLst>
                                      </p:cBhvr>
                                      <p:tavLst>
                                        <p:tav tm="0">
                                          <p:val>
                                            <p:strVal val="0-#ppt_w/2"/>
                                          </p:val>
                                        </p:tav>
                                        <p:tav tm="100000">
                                          <p:val>
                                            <p:strVal val="#ppt_x"/>
                                          </p:val>
                                        </p:tav>
                                      </p:tavLst>
                                    </p:anim>
                                    <p:anim calcmode="lin" valueType="num">
                                      <p:cBhvr additive="base">
                                        <p:cTn id="13" dur="500" fill="hold"/>
                                        <p:tgtEl>
                                          <p:spTgt spid="427015"/>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27016"/>
                                        </p:tgtEl>
                                        <p:attrNameLst>
                                          <p:attrName>style.visibility</p:attrName>
                                        </p:attrNameLst>
                                      </p:cBhvr>
                                      <p:to>
                                        <p:strVal val="visible"/>
                                      </p:to>
                                    </p:set>
                                    <p:anim calcmode="lin" valueType="num">
                                      <p:cBhvr additive="base">
                                        <p:cTn id="16" dur="500" fill="hold"/>
                                        <p:tgtEl>
                                          <p:spTgt spid="427016"/>
                                        </p:tgtEl>
                                        <p:attrNameLst>
                                          <p:attrName>ppt_x</p:attrName>
                                        </p:attrNameLst>
                                      </p:cBhvr>
                                      <p:tavLst>
                                        <p:tav tm="0">
                                          <p:val>
                                            <p:strVal val="#ppt_x"/>
                                          </p:val>
                                        </p:tav>
                                        <p:tav tm="100000">
                                          <p:val>
                                            <p:strVal val="#ppt_x"/>
                                          </p:val>
                                        </p:tav>
                                      </p:tavLst>
                                    </p:anim>
                                    <p:anim calcmode="lin" valueType="num">
                                      <p:cBhvr additive="base">
                                        <p:cTn id="17" dur="500" fill="hold"/>
                                        <p:tgtEl>
                                          <p:spTgt spid="42701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27017"/>
                                        </p:tgtEl>
                                        <p:attrNameLst>
                                          <p:attrName>style.visibility</p:attrName>
                                        </p:attrNameLst>
                                      </p:cBhvr>
                                      <p:to>
                                        <p:strVal val="visible"/>
                                      </p:to>
                                    </p:set>
                                    <p:anim calcmode="lin" valueType="num">
                                      <p:cBhvr additive="base">
                                        <p:cTn id="21" dur="500" fill="hold"/>
                                        <p:tgtEl>
                                          <p:spTgt spid="427017"/>
                                        </p:tgtEl>
                                        <p:attrNameLst>
                                          <p:attrName>ppt_x</p:attrName>
                                        </p:attrNameLst>
                                      </p:cBhvr>
                                      <p:tavLst>
                                        <p:tav tm="0">
                                          <p:val>
                                            <p:strVal val="#ppt_x"/>
                                          </p:val>
                                        </p:tav>
                                        <p:tav tm="100000">
                                          <p:val>
                                            <p:strVal val="#ppt_x"/>
                                          </p:val>
                                        </p:tav>
                                      </p:tavLst>
                                    </p:anim>
                                    <p:anim calcmode="lin" valueType="num">
                                      <p:cBhvr additive="base">
                                        <p:cTn id="22" dur="500" fill="hold"/>
                                        <p:tgtEl>
                                          <p:spTgt spid="42701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427018"/>
                                        </p:tgtEl>
                                        <p:attrNameLst>
                                          <p:attrName>style.visibility</p:attrName>
                                        </p:attrNameLst>
                                      </p:cBhvr>
                                      <p:to>
                                        <p:strVal val="visible"/>
                                      </p:to>
                                    </p:set>
                                    <p:animEffect transition="in" filter="wipe(left)">
                                      <p:cBhvr>
                                        <p:cTn id="27" dur="1000"/>
                                        <p:tgtEl>
                                          <p:spTgt spid="4270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27021"/>
                                        </p:tgtEl>
                                        <p:attrNameLst>
                                          <p:attrName>style.visibility</p:attrName>
                                        </p:attrNameLst>
                                      </p:cBhvr>
                                      <p:to>
                                        <p:strVal val="visible"/>
                                      </p:to>
                                    </p:set>
                                    <p:animEffect transition="in" filter="wipe(left)">
                                      <p:cBhvr>
                                        <p:cTn id="30" dur="5000"/>
                                        <p:tgtEl>
                                          <p:spTgt spid="427021"/>
                                        </p:tgtEl>
                                      </p:cBhvr>
                                    </p:animEffect>
                                  </p:childTnLst>
                                </p:cTn>
                              </p:par>
                            </p:childTnLst>
                          </p:cTn>
                        </p:par>
                        <p:par>
                          <p:cTn id="31" fill="hold" nodeType="afterGroup">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427019"/>
                                        </p:tgtEl>
                                        <p:attrNameLst>
                                          <p:attrName>style.visibility</p:attrName>
                                        </p:attrNameLst>
                                      </p:cBhvr>
                                      <p:to>
                                        <p:strVal val="visible"/>
                                      </p:to>
                                    </p:set>
                                    <p:animEffect transition="in" filter="wipe(left)">
                                      <p:cBhvr>
                                        <p:cTn id="34" dur="2000"/>
                                        <p:tgtEl>
                                          <p:spTgt spid="4270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27022"/>
                                        </p:tgtEl>
                                        <p:attrNameLst>
                                          <p:attrName>style.visibility</p:attrName>
                                        </p:attrNameLst>
                                      </p:cBhvr>
                                      <p:to>
                                        <p:strVal val="visible"/>
                                      </p:to>
                                    </p:set>
                                    <p:animEffect transition="in" filter="wipe(left)">
                                      <p:cBhvr>
                                        <p:cTn id="37" dur="5000"/>
                                        <p:tgtEl>
                                          <p:spTgt spid="427022"/>
                                        </p:tgtEl>
                                      </p:cBhvr>
                                    </p:animEffect>
                                  </p:childTnLst>
                                </p:cTn>
                              </p:par>
                            </p:childTnLst>
                          </p:cTn>
                        </p:par>
                        <p:par>
                          <p:cTn id="38" fill="hold" nodeType="afterGroup">
                            <p:stCondLst>
                              <p:cond delay="10000"/>
                            </p:stCondLst>
                            <p:childTnLst>
                              <p:par>
                                <p:cTn id="39" presetID="22" presetClass="entr" presetSubtype="8" fill="hold" grpId="0" nodeType="afterEffect">
                                  <p:stCondLst>
                                    <p:cond delay="0"/>
                                  </p:stCondLst>
                                  <p:childTnLst>
                                    <p:set>
                                      <p:cBhvr>
                                        <p:cTn id="40" dur="1" fill="hold">
                                          <p:stCondLst>
                                            <p:cond delay="0"/>
                                          </p:stCondLst>
                                        </p:cTn>
                                        <p:tgtEl>
                                          <p:spTgt spid="427020"/>
                                        </p:tgtEl>
                                        <p:attrNameLst>
                                          <p:attrName>style.visibility</p:attrName>
                                        </p:attrNameLst>
                                      </p:cBhvr>
                                      <p:to>
                                        <p:strVal val="visible"/>
                                      </p:to>
                                    </p:set>
                                    <p:animEffect transition="in" filter="wipe(left)">
                                      <p:cBhvr>
                                        <p:cTn id="41" dur="2000"/>
                                        <p:tgtEl>
                                          <p:spTgt spid="42702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27023"/>
                                        </p:tgtEl>
                                        <p:attrNameLst>
                                          <p:attrName>style.visibility</p:attrName>
                                        </p:attrNameLst>
                                      </p:cBhvr>
                                      <p:to>
                                        <p:strVal val="visible"/>
                                      </p:to>
                                    </p:set>
                                    <p:animEffect transition="in" filter="wipe(left)">
                                      <p:cBhvr>
                                        <p:cTn id="44" dur="3000"/>
                                        <p:tgtEl>
                                          <p:spTgt spid="4270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xit" presetSubtype="0" fill="hold" grpId="1" nodeType="clickEffect">
                                  <p:stCondLst>
                                    <p:cond delay="0"/>
                                  </p:stCondLst>
                                  <p:childTnLst>
                                    <p:anim calcmode="lin" valueType="num">
                                      <p:cBhvr>
                                        <p:cTn id="48" dur="500"/>
                                        <p:tgtEl>
                                          <p:spTgt spid="427015"/>
                                        </p:tgtEl>
                                        <p:attrNameLst>
                                          <p:attrName>ppt_w</p:attrName>
                                        </p:attrNameLst>
                                      </p:cBhvr>
                                      <p:tavLst>
                                        <p:tav tm="0">
                                          <p:val>
                                            <p:strVal val="ppt_w"/>
                                          </p:val>
                                        </p:tav>
                                        <p:tav tm="100000">
                                          <p:val>
                                            <p:fltVal val="0"/>
                                          </p:val>
                                        </p:tav>
                                      </p:tavLst>
                                    </p:anim>
                                    <p:anim calcmode="lin" valueType="num">
                                      <p:cBhvr>
                                        <p:cTn id="49" dur="500"/>
                                        <p:tgtEl>
                                          <p:spTgt spid="427015"/>
                                        </p:tgtEl>
                                        <p:attrNameLst>
                                          <p:attrName>ppt_h</p:attrName>
                                        </p:attrNameLst>
                                      </p:cBhvr>
                                      <p:tavLst>
                                        <p:tav tm="0">
                                          <p:val>
                                            <p:strVal val="ppt_h"/>
                                          </p:val>
                                        </p:tav>
                                        <p:tav tm="100000">
                                          <p:val>
                                            <p:fltVal val="0"/>
                                          </p:val>
                                        </p:tav>
                                      </p:tavLst>
                                    </p:anim>
                                    <p:animEffect transition="out" filter="fade">
                                      <p:cBhvr>
                                        <p:cTn id="50" dur="500"/>
                                        <p:tgtEl>
                                          <p:spTgt spid="427015"/>
                                        </p:tgtEl>
                                      </p:cBhvr>
                                    </p:animEffect>
                                    <p:set>
                                      <p:cBhvr>
                                        <p:cTn id="51" dur="1" fill="hold">
                                          <p:stCondLst>
                                            <p:cond delay="499"/>
                                          </p:stCondLst>
                                        </p:cTn>
                                        <p:tgtEl>
                                          <p:spTgt spid="427015"/>
                                        </p:tgtEl>
                                        <p:attrNameLst>
                                          <p:attrName>style.visibility</p:attrName>
                                        </p:attrNameLst>
                                      </p:cBhvr>
                                      <p:to>
                                        <p:strVal val="hidden"/>
                                      </p:to>
                                    </p:set>
                                  </p:childTnLst>
                                </p:cTn>
                              </p:par>
                              <p:par>
                                <p:cTn id="52" presetID="53" presetClass="exit" presetSubtype="0" fill="hold" grpId="1" nodeType="withEffect">
                                  <p:stCondLst>
                                    <p:cond delay="0"/>
                                  </p:stCondLst>
                                  <p:childTnLst>
                                    <p:anim calcmode="lin" valueType="num">
                                      <p:cBhvr>
                                        <p:cTn id="53" dur="500"/>
                                        <p:tgtEl>
                                          <p:spTgt spid="427016"/>
                                        </p:tgtEl>
                                        <p:attrNameLst>
                                          <p:attrName>ppt_w</p:attrName>
                                        </p:attrNameLst>
                                      </p:cBhvr>
                                      <p:tavLst>
                                        <p:tav tm="0">
                                          <p:val>
                                            <p:strVal val="ppt_w"/>
                                          </p:val>
                                        </p:tav>
                                        <p:tav tm="100000">
                                          <p:val>
                                            <p:fltVal val="0"/>
                                          </p:val>
                                        </p:tav>
                                      </p:tavLst>
                                    </p:anim>
                                    <p:anim calcmode="lin" valueType="num">
                                      <p:cBhvr>
                                        <p:cTn id="54" dur="500"/>
                                        <p:tgtEl>
                                          <p:spTgt spid="427016"/>
                                        </p:tgtEl>
                                        <p:attrNameLst>
                                          <p:attrName>ppt_h</p:attrName>
                                        </p:attrNameLst>
                                      </p:cBhvr>
                                      <p:tavLst>
                                        <p:tav tm="0">
                                          <p:val>
                                            <p:strVal val="ppt_h"/>
                                          </p:val>
                                        </p:tav>
                                        <p:tav tm="100000">
                                          <p:val>
                                            <p:fltVal val="0"/>
                                          </p:val>
                                        </p:tav>
                                      </p:tavLst>
                                    </p:anim>
                                    <p:animEffect transition="out" filter="fade">
                                      <p:cBhvr>
                                        <p:cTn id="55" dur="500"/>
                                        <p:tgtEl>
                                          <p:spTgt spid="427016"/>
                                        </p:tgtEl>
                                      </p:cBhvr>
                                    </p:animEffect>
                                    <p:set>
                                      <p:cBhvr>
                                        <p:cTn id="56" dur="1" fill="hold">
                                          <p:stCondLst>
                                            <p:cond delay="499"/>
                                          </p:stCondLst>
                                        </p:cTn>
                                        <p:tgtEl>
                                          <p:spTgt spid="427016"/>
                                        </p:tgtEl>
                                        <p:attrNameLst>
                                          <p:attrName>style.visibility</p:attrName>
                                        </p:attrNameLst>
                                      </p:cBhvr>
                                      <p:to>
                                        <p:strVal val="hidden"/>
                                      </p:to>
                                    </p:set>
                                  </p:childTnLst>
                                </p:cTn>
                              </p:par>
                            </p:childTnLst>
                          </p:cTn>
                        </p:par>
                        <p:par>
                          <p:cTn id="57" fill="hold" nodeType="afterGroup">
                            <p:stCondLst>
                              <p:cond delay="500"/>
                            </p:stCondLst>
                            <p:childTnLst>
                              <p:par>
                                <p:cTn id="58" presetID="53" presetClass="entr" presetSubtype="0" fill="hold" grpId="0" nodeType="afterEffect">
                                  <p:stCondLst>
                                    <p:cond delay="0"/>
                                  </p:stCondLst>
                                  <p:childTnLst>
                                    <p:set>
                                      <p:cBhvr>
                                        <p:cTn id="59" dur="1" fill="hold">
                                          <p:stCondLst>
                                            <p:cond delay="0"/>
                                          </p:stCondLst>
                                        </p:cTn>
                                        <p:tgtEl>
                                          <p:spTgt spid="427025"/>
                                        </p:tgtEl>
                                        <p:attrNameLst>
                                          <p:attrName>style.visibility</p:attrName>
                                        </p:attrNameLst>
                                      </p:cBhvr>
                                      <p:to>
                                        <p:strVal val="visible"/>
                                      </p:to>
                                    </p:set>
                                    <p:anim calcmode="lin" valueType="num">
                                      <p:cBhvr>
                                        <p:cTn id="60" dur="500" fill="hold"/>
                                        <p:tgtEl>
                                          <p:spTgt spid="427025"/>
                                        </p:tgtEl>
                                        <p:attrNameLst>
                                          <p:attrName>ppt_w</p:attrName>
                                        </p:attrNameLst>
                                      </p:cBhvr>
                                      <p:tavLst>
                                        <p:tav tm="0">
                                          <p:val>
                                            <p:fltVal val="0"/>
                                          </p:val>
                                        </p:tav>
                                        <p:tav tm="100000">
                                          <p:val>
                                            <p:strVal val="#ppt_w"/>
                                          </p:val>
                                        </p:tav>
                                      </p:tavLst>
                                    </p:anim>
                                    <p:anim calcmode="lin" valueType="num">
                                      <p:cBhvr>
                                        <p:cTn id="61" dur="500" fill="hold"/>
                                        <p:tgtEl>
                                          <p:spTgt spid="427025"/>
                                        </p:tgtEl>
                                        <p:attrNameLst>
                                          <p:attrName>ppt_h</p:attrName>
                                        </p:attrNameLst>
                                      </p:cBhvr>
                                      <p:tavLst>
                                        <p:tav tm="0">
                                          <p:val>
                                            <p:fltVal val="0"/>
                                          </p:val>
                                        </p:tav>
                                        <p:tav tm="100000">
                                          <p:val>
                                            <p:strVal val="#ppt_h"/>
                                          </p:val>
                                        </p:tav>
                                      </p:tavLst>
                                    </p:anim>
                                    <p:animEffect transition="in" filter="fade">
                                      <p:cBhvr>
                                        <p:cTn id="62" dur="500"/>
                                        <p:tgtEl>
                                          <p:spTgt spid="427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p:bldP spid="427015" grpId="0" animBg="1"/>
      <p:bldP spid="427015" grpId="1" animBg="1"/>
      <p:bldP spid="427016" grpId="0" animBg="1"/>
      <p:bldP spid="427016" grpId="1" animBg="1"/>
      <p:bldP spid="427017" grpId="0"/>
      <p:bldP spid="427018" grpId="0"/>
      <p:bldP spid="427019" grpId="0"/>
      <p:bldP spid="427020" grpId="0"/>
      <p:bldP spid="427021" grpId="0" animBg="1"/>
      <p:bldP spid="427022" grpId="0" animBg="1"/>
      <p:bldP spid="427023" grpId="0" animBg="1"/>
      <p:bldP spid="4270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Text Box 4"/>
          <p:cNvSpPr txBox="1">
            <a:spLocks noChangeArrowheads="1"/>
          </p:cNvSpPr>
          <p:nvPr/>
        </p:nvSpPr>
        <p:spPr bwMode="auto">
          <a:xfrm>
            <a:off x="684213" y="1052513"/>
            <a:ext cx="80645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Font typeface="Wingdings" panose="05000000000000000000" pitchFamily="2" charset="2"/>
              <a:buNone/>
            </a:pPr>
            <a:r>
              <a:rPr lang="en-US" altLang="zh-CN">
                <a:solidFill>
                  <a:schemeClr val="tx1"/>
                </a:solidFill>
              </a:rPr>
              <a:t>    </a:t>
            </a:r>
            <a:r>
              <a:rPr lang="zh-CN" altLang="en-US">
                <a:solidFill>
                  <a:schemeClr val="tx1"/>
                </a:solidFill>
              </a:rPr>
              <a:t>在某些情况下，程序的并发执行使得执行结果不再具有封闭性和可再现性，且可能造成出现错误（</a:t>
            </a:r>
            <a:r>
              <a:rPr lang="zh-CN" altLang="en-US"/>
              <a:t>执行结果受执行速度影响的结果</a:t>
            </a:r>
            <a:r>
              <a:rPr lang="zh-CN" altLang="en-US">
                <a:solidFill>
                  <a:schemeClr val="tx1"/>
                </a:solidFill>
              </a:rPr>
              <a:t>）。       </a:t>
            </a:r>
          </a:p>
        </p:txBody>
      </p:sp>
      <p:sp>
        <p:nvSpPr>
          <p:cNvPr id="19459" name="Rectangle 5"/>
          <p:cNvSpPr>
            <a:spLocks noChangeArrowheads="1"/>
          </p:cNvSpPr>
          <p:nvPr/>
        </p:nvSpPr>
        <p:spPr bwMode="auto">
          <a:xfrm>
            <a:off x="1150938" y="339725"/>
            <a:ext cx="637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三、程序并发执行</a:t>
            </a:r>
          </a:p>
        </p:txBody>
      </p:sp>
      <p:sp>
        <p:nvSpPr>
          <p:cNvPr id="430087" name="AutoShape 7"/>
          <p:cNvSpPr>
            <a:spLocks noChangeArrowheads="1"/>
          </p:cNvSpPr>
          <p:nvPr/>
        </p:nvSpPr>
        <p:spPr bwMode="auto">
          <a:xfrm>
            <a:off x="3995738" y="2416175"/>
            <a:ext cx="576262" cy="863600"/>
          </a:xfrm>
          <a:prstGeom prst="downArrow">
            <a:avLst>
              <a:gd name="adj1" fmla="val 50000"/>
              <a:gd name="adj2" fmla="val 37466"/>
            </a:avLst>
          </a:prstGeom>
          <a:solidFill>
            <a:schemeClr val="accent2"/>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30088" name="AutoShape 8"/>
          <p:cNvSpPr>
            <a:spLocks noChangeArrowheads="1"/>
          </p:cNvSpPr>
          <p:nvPr/>
        </p:nvSpPr>
        <p:spPr bwMode="auto">
          <a:xfrm>
            <a:off x="3995738" y="4216400"/>
            <a:ext cx="576262" cy="863600"/>
          </a:xfrm>
          <a:prstGeom prst="downArrow">
            <a:avLst>
              <a:gd name="adj1" fmla="val 50000"/>
              <a:gd name="adj2" fmla="val 37466"/>
            </a:avLst>
          </a:prstGeom>
          <a:solidFill>
            <a:schemeClr val="accent2"/>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30089" name="Text Box 9"/>
          <p:cNvSpPr txBox="1">
            <a:spLocks noChangeArrowheads="1"/>
          </p:cNvSpPr>
          <p:nvPr/>
        </p:nvSpPr>
        <p:spPr bwMode="auto">
          <a:xfrm>
            <a:off x="611188" y="2847975"/>
            <a:ext cx="80645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Font typeface="Wingdings" panose="05000000000000000000" pitchFamily="2" charset="2"/>
              <a:buNone/>
            </a:pPr>
            <a:endParaRPr lang="en-US" altLang="zh-CN">
              <a:solidFill>
                <a:schemeClr val="tx1"/>
              </a:solidFill>
            </a:endParaRPr>
          </a:p>
          <a:p>
            <a:pPr algn="l" eaLnBrk="1" hangingPunct="1">
              <a:buFont typeface="Wingdings" panose="05000000000000000000" pitchFamily="2" charset="2"/>
              <a:buNone/>
            </a:pPr>
            <a:r>
              <a:rPr lang="en-US" altLang="zh-CN">
                <a:solidFill>
                  <a:schemeClr val="tx1"/>
                </a:solidFill>
              </a:rPr>
              <a:t>    </a:t>
            </a:r>
            <a:r>
              <a:rPr lang="zh-CN" altLang="en-US">
                <a:solidFill>
                  <a:schemeClr val="tx1"/>
                </a:solidFill>
              </a:rPr>
              <a:t>为了使在并发执行时不出现错误结果，必须</a:t>
            </a:r>
            <a:r>
              <a:rPr lang="zh-CN" altLang="en-US"/>
              <a:t>采取某些措施来制约、控制各并发程序段执行速度</a:t>
            </a:r>
            <a:r>
              <a:rPr lang="en-US" altLang="zh-CN"/>
              <a:t>(</a:t>
            </a:r>
            <a:r>
              <a:rPr lang="zh-CN" altLang="en-US"/>
              <a:t>并发控制</a:t>
            </a:r>
            <a:r>
              <a:rPr lang="en-US" altLang="zh-CN"/>
              <a:t>)</a:t>
            </a:r>
            <a:r>
              <a:rPr lang="zh-CN" altLang="en-US">
                <a:solidFill>
                  <a:schemeClr val="tx1"/>
                </a:solidFill>
              </a:rPr>
              <a:t>。</a:t>
            </a:r>
          </a:p>
          <a:p>
            <a:pPr algn="l" eaLnBrk="1" hangingPunct="1">
              <a:buFont typeface="Wingdings" panose="05000000000000000000" pitchFamily="2" charset="2"/>
              <a:buNone/>
            </a:pPr>
            <a:r>
              <a:rPr lang="zh-CN" altLang="en-US">
                <a:solidFill>
                  <a:schemeClr val="tx1"/>
                </a:solidFill>
              </a:rPr>
              <a:t>       </a:t>
            </a:r>
          </a:p>
        </p:txBody>
      </p:sp>
      <p:sp>
        <p:nvSpPr>
          <p:cNvPr id="430091" name="Rectangle 11"/>
          <p:cNvSpPr>
            <a:spLocks noChangeArrowheads="1"/>
          </p:cNvSpPr>
          <p:nvPr/>
        </p:nvSpPr>
        <p:spPr bwMode="auto">
          <a:xfrm>
            <a:off x="395288" y="5008563"/>
            <a:ext cx="84978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a:solidFill>
                  <a:srgbClr val="0033CC"/>
                </a:solidFill>
                <a:latin typeface="Tahoma" panose="020B0604030504040204" pitchFamily="34" charset="0"/>
              </a:rPr>
              <a:t>为了控制和协调各程序执行过程中的软、硬件资源的共享和竞争</a:t>
            </a:r>
            <a:r>
              <a:rPr lang="zh-CN" altLang="en-US">
                <a:solidFill>
                  <a:schemeClr val="tx1"/>
                </a:solidFill>
                <a:latin typeface="Tahoma" panose="020B0604030504040204" pitchFamily="34" charset="0"/>
              </a:rPr>
              <a:t>，显然，</a:t>
            </a:r>
            <a:r>
              <a:rPr lang="zh-CN" altLang="en-US">
                <a:latin typeface="Tahoma" panose="020B0604030504040204" pitchFamily="34" charset="0"/>
              </a:rPr>
              <a:t>必须应有一个描述各程序段执行过程和共享资源的</a:t>
            </a:r>
            <a:r>
              <a:rPr lang="zh-CN" altLang="en-US" u="sng">
                <a:latin typeface="Tahoma" panose="020B0604030504040204" pitchFamily="34" charset="0"/>
              </a:rPr>
              <a:t>基本单位，</a:t>
            </a:r>
            <a:r>
              <a:rPr lang="zh-CN" altLang="en-US">
                <a:solidFill>
                  <a:schemeClr val="tx1"/>
                </a:solidFill>
                <a:latin typeface="Tahoma" panose="020B0604030504040204" pitchFamily="34" charset="0"/>
              </a:rPr>
              <a:t>称为</a:t>
            </a:r>
            <a:r>
              <a:rPr lang="zh-CN" altLang="en-US" u="sng">
                <a:latin typeface="Tahoma" panose="020B0604030504040204" pitchFamily="34" charset="0"/>
              </a:rPr>
              <a:t>进程（或任务）</a:t>
            </a:r>
            <a:r>
              <a:rPr lang="zh-CN" altLang="en-US">
                <a:solidFill>
                  <a:schemeClr val="tx1"/>
                </a:solidFill>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blinds(horizontal)">
                                      <p:cBhvr>
                                        <p:cTn id="7" dur="500"/>
                                        <p:tgtEl>
                                          <p:spTgt spid="430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0087"/>
                                        </p:tgtEl>
                                        <p:attrNameLst>
                                          <p:attrName>style.visibility</p:attrName>
                                        </p:attrNameLst>
                                      </p:cBhvr>
                                      <p:to>
                                        <p:strVal val="visible"/>
                                      </p:to>
                                    </p:set>
                                    <p:anim calcmode="lin" valueType="num">
                                      <p:cBhvr additive="base">
                                        <p:cTn id="12" dur="500" fill="hold"/>
                                        <p:tgtEl>
                                          <p:spTgt spid="430087"/>
                                        </p:tgtEl>
                                        <p:attrNameLst>
                                          <p:attrName>ppt_x</p:attrName>
                                        </p:attrNameLst>
                                      </p:cBhvr>
                                      <p:tavLst>
                                        <p:tav tm="0">
                                          <p:val>
                                            <p:strVal val="#ppt_x"/>
                                          </p:val>
                                        </p:tav>
                                        <p:tav tm="100000">
                                          <p:val>
                                            <p:strVal val="#ppt_x"/>
                                          </p:val>
                                        </p:tav>
                                      </p:tavLst>
                                    </p:anim>
                                    <p:anim calcmode="lin" valueType="num">
                                      <p:cBhvr additive="base">
                                        <p:cTn id="13" dur="500" fill="hold"/>
                                        <p:tgtEl>
                                          <p:spTgt spid="43008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0089"/>
                                        </p:tgtEl>
                                        <p:attrNameLst>
                                          <p:attrName>style.visibility</p:attrName>
                                        </p:attrNameLst>
                                      </p:cBhvr>
                                      <p:to>
                                        <p:strVal val="visible"/>
                                      </p:to>
                                    </p:set>
                                    <p:animEffect transition="in" filter="blinds(horizontal)">
                                      <p:cBhvr>
                                        <p:cTn id="18" dur="500"/>
                                        <p:tgtEl>
                                          <p:spTgt spid="4300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0088"/>
                                        </p:tgtEl>
                                        <p:attrNameLst>
                                          <p:attrName>style.visibility</p:attrName>
                                        </p:attrNameLst>
                                      </p:cBhvr>
                                      <p:to>
                                        <p:strVal val="visible"/>
                                      </p:to>
                                    </p:set>
                                    <p:animEffect transition="in" filter="blinds(horizontal)">
                                      <p:cBhvr>
                                        <p:cTn id="23" dur="500"/>
                                        <p:tgtEl>
                                          <p:spTgt spid="4300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30091"/>
                                        </p:tgtEl>
                                        <p:attrNameLst>
                                          <p:attrName>style.visibility</p:attrName>
                                        </p:attrNameLst>
                                      </p:cBhvr>
                                      <p:to>
                                        <p:strVal val="visible"/>
                                      </p:to>
                                    </p:set>
                                    <p:anim calcmode="discrete" valueType="clr">
                                      <p:cBhvr override="childStyle">
                                        <p:cTn id="28" dur="80"/>
                                        <p:tgtEl>
                                          <p:spTgt spid="43009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30091"/>
                                        </p:tgtEl>
                                        <p:attrNameLst>
                                          <p:attrName>fillcolor</p:attrName>
                                        </p:attrNameLst>
                                      </p:cBhvr>
                                      <p:tavLst>
                                        <p:tav tm="0">
                                          <p:val>
                                            <p:clrVal>
                                              <a:schemeClr val="accent2"/>
                                            </p:clrVal>
                                          </p:val>
                                        </p:tav>
                                        <p:tav tm="50000">
                                          <p:val>
                                            <p:clrVal>
                                              <a:schemeClr val="hlink"/>
                                            </p:clrVal>
                                          </p:val>
                                        </p:tav>
                                      </p:tavLst>
                                    </p:anim>
                                    <p:set>
                                      <p:cBhvr>
                                        <p:cTn id="30" dur="80"/>
                                        <p:tgtEl>
                                          <p:spTgt spid="43009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p:bldP spid="430087" grpId="0" animBg="1"/>
      <p:bldP spid="430088" grpId="0" animBg="1"/>
      <p:bldP spid="430089" grpId="0"/>
      <p:bldP spid="4300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8" name="Text Box 8"/>
          <p:cNvSpPr txBox="1">
            <a:spLocks noChangeArrowheads="1"/>
          </p:cNvSpPr>
          <p:nvPr/>
        </p:nvSpPr>
        <p:spPr bwMode="auto">
          <a:xfrm>
            <a:off x="323850" y="1700213"/>
            <a:ext cx="9170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进程是可以并行执行的计算部分</a:t>
            </a:r>
            <a:r>
              <a:rPr lang="en-US" altLang="zh-CN">
                <a:solidFill>
                  <a:schemeClr val="tx1"/>
                </a:solidFill>
                <a:latin typeface="Times New Roman" panose="02020603050405020304" pitchFamily="18" charset="0"/>
              </a:rPr>
              <a:t>(S.E.Madnick)</a:t>
            </a:r>
          </a:p>
        </p:txBody>
      </p:sp>
      <p:sp>
        <p:nvSpPr>
          <p:cNvPr id="435209" name="Text Box 9"/>
          <p:cNvSpPr txBox="1">
            <a:spLocks noChangeArrowheads="1"/>
          </p:cNvSpPr>
          <p:nvPr/>
        </p:nvSpPr>
        <p:spPr bwMode="auto">
          <a:xfrm>
            <a:off x="323850" y="2276475"/>
            <a:ext cx="8977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进程是一个独立的可以调度的活动</a:t>
            </a:r>
            <a:r>
              <a:rPr lang="en-US" altLang="zh-CN">
                <a:solidFill>
                  <a:schemeClr val="tx1"/>
                </a:solidFill>
                <a:latin typeface="Times New Roman" panose="02020603050405020304" pitchFamily="18" charset="0"/>
              </a:rPr>
              <a:t>(E.Cohen,…)</a:t>
            </a:r>
          </a:p>
        </p:txBody>
      </p:sp>
      <p:sp>
        <p:nvSpPr>
          <p:cNvPr id="435210" name="Text Box 10"/>
          <p:cNvSpPr txBox="1">
            <a:spLocks noChangeArrowheads="1"/>
          </p:cNvSpPr>
          <p:nvPr/>
        </p:nvSpPr>
        <p:spPr bwMode="auto">
          <a:xfrm>
            <a:off x="323850" y="2852738"/>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进程是一抽象实体，当它执行某个任务时，将要分配和释放各种资源（</a:t>
            </a:r>
            <a:r>
              <a:rPr lang="en-US" altLang="zh-CN">
                <a:solidFill>
                  <a:schemeClr val="tx1"/>
                </a:solidFill>
                <a:latin typeface="Times New Roman" panose="02020603050405020304" pitchFamily="18" charset="0"/>
              </a:rPr>
              <a:t>P.Denning</a:t>
            </a:r>
            <a:r>
              <a:rPr lang="zh-CN" altLang="en-US">
                <a:solidFill>
                  <a:schemeClr val="tx1"/>
                </a:solidFill>
                <a:latin typeface="Times New Roman" panose="02020603050405020304" pitchFamily="18" charset="0"/>
              </a:rPr>
              <a:t>） </a:t>
            </a:r>
          </a:p>
        </p:txBody>
      </p:sp>
      <p:sp>
        <p:nvSpPr>
          <p:cNvPr id="435211" name="Text Box 11"/>
          <p:cNvSpPr txBox="1">
            <a:spLocks noChangeArrowheads="1"/>
          </p:cNvSpPr>
          <p:nvPr/>
        </p:nvSpPr>
        <p:spPr bwMode="auto">
          <a:xfrm>
            <a:off x="323850" y="3778250"/>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行为的规则叫程序，程序在处理机上执行时的活动称为进程（</a:t>
            </a:r>
            <a:r>
              <a:rPr lang="en-US" altLang="zh-CN">
                <a:solidFill>
                  <a:schemeClr val="tx1"/>
                </a:solidFill>
                <a:latin typeface="Times New Roman" panose="02020603050405020304" pitchFamily="18" charset="0"/>
              </a:rPr>
              <a:t>E.W.Dijkstra</a:t>
            </a:r>
            <a:r>
              <a:rPr lang="zh-CN" altLang="en-US">
                <a:solidFill>
                  <a:schemeClr val="tx1"/>
                </a:solidFill>
                <a:latin typeface="Times New Roman" panose="02020603050405020304" pitchFamily="18" charset="0"/>
              </a:rPr>
              <a:t>） </a:t>
            </a:r>
          </a:p>
        </p:txBody>
      </p:sp>
      <p:sp>
        <p:nvSpPr>
          <p:cNvPr id="20486" name="Rectangle 14"/>
          <p:cNvSpPr>
            <a:spLocks noChangeArrowheads="1"/>
          </p:cNvSpPr>
          <p:nvPr/>
        </p:nvSpPr>
        <p:spPr bwMode="auto">
          <a:xfrm>
            <a:off x="1403350" y="398463"/>
            <a:ext cx="6000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a:t>
            </a:r>
          </a:p>
        </p:txBody>
      </p:sp>
      <p:sp>
        <p:nvSpPr>
          <p:cNvPr id="20487" name="Rectangle 16"/>
          <p:cNvSpPr>
            <a:spLocks noChangeArrowheads="1"/>
          </p:cNvSpPr>
          <p:nvPr/>
        </p:nvSpPr>
        <p:spPr bwMode="auto">
          <a:xfrm>
            <a:off x="755650" y="1125538"/>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en-US" altLang="zh-CN">
                <a:solidFill>
                  <a:schemeClr val="tx1"/>
                </a:solidFill>
                <a:latin typeface="Tahoma" panose="020B0604030504040204" pitchFamily="34" charset="0"/>
                <a:ea typeface="隶书" panose="02010509060101010101" pitchFamily="49" charset="-122"/>
              </a:rPr>
              <a:t>1</a:t>
            </a:r>
            <a:r>
              <a:rPr kumimoji="1" lang="zh-CN" altLang="en-US">
                <a:solidFill>
                  <a:schemeClr val="tx1"/>
                </a:solidFill>
                <a:latin typeface="Tahoma" panose="020B0604030504040204" pitchFamily="34" charset="0"/>
                <a:ea typeface="隶书" panose="02010509060101010101" pitchFamily="49" charset="-122"/>
              </a:rPr>
              <a:t>、</a:t>
            </a:r>
            <a:r>
              <a:rPr kumimoji="1" lang="zh-CN" altLang="en-US">
                <a:solidFill>
                  <a:schemeClr val="folHlink"/>
                </a:solidFill>
                <a:latin typeface="Tahoma" panose="020B0604030504040204" pitchFamily="34" charset="0"/>
                <a:ea typeface="隶书" panose="02010509060101010101" pitchFamily="49" charset="-122"/>
              </a:rPr>
              <a:t>进程</a:t>
            </a:r>
            <a:r>
              <a:rPr kumimoji="1" lang="en-US" altLang="zh-CN">
                <a:solidFill>
                  <a:schemeClr val="folHlink"/>
                </a:solidFill>
                <a:latin typeface="Tahoma" panose="020B0604030504040204" pitchFamily="34" charset="0"/>
                <a:ea typeface="隶书" panose="02010509060101010101" pitchFamily="49" charset="-122"/>
              </a:rPr>
              <a:t>process</a:t>
            </a:r>
            <a:r>
              <a:rPr kumimoji="1" lang="zh-CN" altLang="en-US">
                <a:solidFill>
                  <a:schemeClr val="folHlink"/>
                </a:solidFill>
                <a:latin typeface="Tahoma" panose="020B0604030504040204" pitchFamily="34" charset="0"/>
                <a:ea typeface="隶书" panose="02010509060101010101" pitchFamily="49" charset="-122"/>
              </a:rPr>
              <a:t>的各种定义</a:t>
            </a:r>
          </a:p>
        </p:txBody>
      </p:sp>
      <p:sp>
        <p:nvSpPr>
          <p:cNvPr id="435217" name="Text Box 17"/>
          <p:cNvSpPr txBox="1">
            <a:spLocks noChangeArrowheads="1"/>
          </p:cNvSpPr>
          <p:nvPr/>
        </p:nvSpPr>
        <p:spPr bwMode="auto">
          <a:xfrm>
            <a:off x="323850" y="4867275"/>
            <a:ext cx="835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None/>
            </a:pPr>
            <a:r>
              <a:rPr lang="zh-CN" altLang="en-US">
                <a:solidFill>
                  <a:schemeClr val="tx1"/>
                </a:solidFill>
                <a:latin typeface="Times New Roman" panose="02020603050405020304" pitchFamily="18" charset="0"/>
              </a:rPr>
              <a:t>以上定义尽管各有侧重，但在本质上是相同的：进程是一个</a:t>
            </a:r>
            <a:r>
              <a:rPr lang="zh-CN" altLang="en-US">
                <a:latin typeface="Times New Roman" panose="02020603050405020304" pitchFamily="18" charset="0"/>
              </a:rPr>
              <a:t>动态的执行过程</a:t>
            </a:r>
            <a:r>
              <a:rPr lang="zh-CN" altLang="en-US">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5208"/>
                                        </p:tgtEl>
                                        <p:attrNameLst>
                                          <p:attrName>style.visibility</p:attrName>
                                        </p:attrNameLst>
                                      </p:cBhvr>
                                      <p:to>
                                        <p:strVal val="visible"/>
                                      </p:to>
                                    </p:set>
                                    <p:anim calcmode="lin" valueType="num">
                                      <p:cBhvr additive="base">
                                        <p:cTn id="7" dur="500" fill="hold"/>
                                        <p:tgtEl>
                                          <p:spTgt spid="435208"/>
                                        </p:tgtEl>
                                        <p:attrNameLst>
                                          <p:attrName>ppt_x</p:attrName>
                                        </p:attrNameLst>
                                      </p:cBhvr>
                                      <p:tavLst>
                                        <p:tav tm="0">
                                          <p:val>
                                            <p:strVal val="1+#ppt_w/2"/>
                                          </p:val>
                                        </p:tav>
                                        <p:tav tm="100000">
                                          <p:val>
                                            <p:strVal val="#ppt_x"/>
                                          </p:val>
                                        </p:tav>
                                      </p:tavLst>
                                    </p:anim>
                                    <p:anim calcmode="lin" valueType="num">
                                      <p:cBhvr additive="base">
                                        <p:cTn id="8" dur="500" fill="hold"/>
                                        <p:tgtEl>
                                          <p:spTgt spid="4352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5209"/>
                                        </p:tgtEl>
                                        <p:attrNameLst>
                                          <p:attrName>style.visibility</p:attrName>
                                        </p:attrNameLst>
                                      </p:cBhvr>
                                      <p:to>
                                        <p:strVal val="visible"/>
                                      </p:to>
                                    </p:set>
                                    <p:anim calcmode="lin" valueType="num">
                                      <p:cBhvr additive="base">
                                        <p:cTn id="13" dur="500" fill="hold"/>
                                        <p:tgtEl>
                                          <p:spTgt spid="435209"/>
                                        </p:tgtEl>
                                        <p:attrNameLst>
                                          <p:attrName>ppt_x</p:attrName>
                                        </p:attrNameLst>
                                      </p:cBhvr>
                                      <p:tavLst>
                                        <p:tav tm="0">
                                          <p:val>
                                            <p:strVal val="1+#ppt_w/2"/>
                                          </p:val>
                                        </p:tav>
                                        <p:tav tm="100000">
                                          <p:val>
                                            <p:strVal val="#ppt_x"/>
                                          </p:val>
                                        </p:tav>
                                      </p:tavLst>
                                    </p:anim>
                                    <p:anim calcmode="lin" valueType="num">
                                      <p:cBhvr additive="base">
                                        <p:cTn id="14" dur="500" fill="hold"/>
                                        <p:tgtEl>
                                          <p:spTgt spid="4352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5210"/>
                                        </p:tgtEl>
                                        <p:attrNameLst>
                                          <p:attrName>style.visibility</p:attrName>
                                        </p:attrNameLst>
                                      </p:cBhvr>
                                      <p:to>
                                        <p:strVal val="visible"/>
                                      </p:to>
                                    </p:set>
                                    <p:anim calcmode="lin" valueType="num">
                                      <p:cBhvr additive="base">
                                        <p:cTn id="19" dur="500" fill="hold"/>
                                        <p:tgtEl>
                                          <p:spTgt spid="435210"/>
                                        </p:tgtEl>
                                        <p:attrNameLst>
                                          <p:attrName>ppt_x</p:attrName>
                                        </p:attrNameLst>
                                      </p:cBhvr>
                                      <p:tavLst>
                                        <p:tav tm="0">
                                          <p:val>
                                            <p:strVal val="1+#ppt_w/2"/>
                                          </p:val>
                                        </p:tav>
                                        <p:tav tm="100000">
                                          <p:val>
                                            <p:strVal val="#ppt_x"/>
                                          </p:val>
                                        </p:tav>
                                      </p:tavLst>
                                    </p:anim>
                                    <p:anim calcmode="lin" valueType="num">
                                      <p:cBhvr additive="base">
                                        <p:cTn id="20" dur="500" fill="hold"/>
                                        <p:tgtEl>
                                          <p:spTgt spid="4352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5211"/>
                                        </p:tgtEl>
                                        <p:attrNameLst>
                                          <p:attrName>style.visibility</p:attrName>
                                        </p:attrNameLst>
                                      </p:cBhvr>
                                      <p:to>
                                        <p:strVal val="visible"/>
                                      </p:to>
                                    </p:set>
                                    <p:anim calcmode="lin" valueType="num">
                                      <p:cBhvr additive="base">
                                        <p:cTn id="25" dur="500" fill="hold"/>
                                        <p:tgtEl>
                                          <p:spTgt spid="435211"/>
                                        </p:tgtEl>
                                        <p:attrNameLst>
                                          <p:attrName>ppt_x</p:attrName>
                                        </p:attrNameLst>
                                      </p:cBhvr>
                                      <p:tavLst>
                                        <p:tav tm="0">
                                          <p:val>
                                            <p:strVal val="1+#ppt_w/2"/>
                                          </p:val>
                                        </p:tav>
                                        <p:tav tm="100000">
                                          <p:val>
                                            <p:strVal val="#ppt_x"/>
                                          </p:val>
                                        </p:tav>
                                      </p:tavLst>
                                    </p:anim>
                                    <p:anim calcmode="lin" valueType="num">
                                      <p:cBhvr additive="base">
                                        <p:cTn id="26" dur="500" fill="hold"/>
                                        <p:tgtEl>
                                          <p:spTgt spid="43521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435217"/>
                                        </p:tgtEl>
                                        <p:attrNameLst>
                                          <p:attrName>style.visibility</p:attrName>
                                        </p:attrNameLst>
                                      </p:cBhvr>
                                      <p:to>
                                        <p:strVal val="visible"/>
                                      </p:to>
                                    </p:set>
                                    <p:anim calcmode="lin" valueType="num">
                                      <p:cBhvr additive="base">
                                        <p:cTn id="30" dur="500" fill="hold"/>
                                        <p:tgtEl>
                                          <p:spTgt spid="435217"/>
                                        </p:tgtEl>
                                        <p:attrNameLst>
                                          <p:attrName>ppt_x</p:attrName>
                                        </p:attrNameLst>
                                      </p:cBhvr>
                                      <p:tavLst>
                                        <p:tav tm="0">
                                          <p:val>
                                            <p:strVal val="1+#ppt_w/2"/>
                                          </p:val>
                                        </p:tav>
                                        <p:tav tm="100000">
                                          <p:val>
                                            <p:strVal val="#ppt_x"/>
                                          </p:val>
                                        </p:tav>
                                      </p:tavLst>
                                    </p:anim>
                                    <p:anim calcmode="lin" valueType="num">
                                      <p:cBhvr additive="base">
                                        <p:cTn id="31" dur="500" fill="hold"/>
                                        <p:tgtEl>
                                          <p:spTgt spid="435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8" grpId="0"/>
      <p:bldP spid="435209" grpId="0"/>
      <p:bldP spid="435210" grpId="0"/>
      <p:bldP spid="435211" grpId="0"/>
      <p:bldP spid="4352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05000" y="928688"/>
            <a:ext cx="56578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800" b="0">
                <a:solidFill>
                  <a:schemeClr val="tx1"/>
                </a:solidFill>
                <a:latin typeface="华文行楷" panose="02010800040101010101" pitchFamily="2" charset="-122"/>
                <a:ea typeface="华文行楷" panose="02010800040101010101" pitchFamily="2" charset="-122"/>
              </a:rPr>
              <a:t>第二章　进 程 管 理 </a:t>
            </a:r>
          </a:p>
        </p:txBody>
      </p:sp>
      <p:sp>
        <p:nvSpPr>
          <p:cNvPr id="4099" name="Text Box 3"/>
          <p:cNvSpPr txBox="1">
            <a:spLocks noChangeArrowheads="1"/>
          </p:cNvSpPr>
          <p:nvPr/>
        </p:nvSpPr>
        <p:spPr bwMode="auto">
          <a:xfrm>
            <a:off x="2441575" y="1847850"/>
            <a:ext cx="50609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pPr>
            <a:r>
              <a:rPr kumimoji="1" lang="en-US" altLang="zh-CN" sz="3200">
                <a:solidFill>
                  <a:schemeClr val="tx1"/>
                </a:solidFill>
              </a:rPr>
              <a:t>2.1</a:t>
            </a:r>
            <a:r>
              <a:rPr kumimoji="1" lang="zh-CN" altLang="en-US" sz="3200">
                <a:solidFill>
                  <a:schemeClr val="tx1"/>
                </a:solidFill>
              </a:rPr>
              <a:t>　进程的基本概念 </a:t>
            </a:r>
          </a:p>
          <a:p>
            <a:pPr algn="l" eaLnBrk="1" hangingPunct="1">
              <a:lnSpc>
                <a:spcPct val="120000"/>
              </a:lnSpc>
            </a:pPr>
            <a:r>
              <a:rPr kumimoji="1" lang="en-US" altLang="zh-CN" sz="3200">
                <a:solidFill>
                  <a:schemeClr val="tx1"/>
                </a:solidFill>
              </a:rPr>
              <a:t>2.2</a:t>
            </a:r>
            <a:r>
              <a:rPr kumimoji="1" lang="zh-CN" altLang="en-US" sz="3200">
                <a:solidFill>
                  <a:schemeClr val="tx1"/>
                </a:solidFill>
              </a:rPr>
              <a:t>　</a:t>
            </a:r>
            <a:r>
              <a:rPr kumimoji="1" lang="zh-CN" altLang="en-US" sz="3200" u="sng">
                <a:solidFill>
                  <a:schemeClr val="tx1"/>
                </a:solidFill>
              </a:rPr>
              <a:t>进程控制</a:t>
            </a:r>
            <a:r>
              <a:rPr kumimoji="1" lang="zh-CN" altLang="en-US" sz="3200">
                <a:solidFill>
                  <a:schemeClr val="tx1"/>
                </a:solidFill>
              </a:rPr>
              <a:t> </a:t>
            </a:r>
          </a:p>
          <a:p>
            <a:pPr algn="l" eaLnBrk="1" hangingPunct="1">
              <a:lnSpc>
                <a:spcPct val="120000"/>
              </a:lnSpc>
            </a:pPr>
            <a:r>
              <a:rPr kumimoji="1" lang="en-US" altLang="zh-CN" sz="3200">
                <a:solidFill>
                  <a:schemeClr val="tx1"/>
                </a:solidFill>
              </a:rPr>
              <a:t>2.3</a:t>
            </a:r>
            <a:r>
              <a:rPr kumimoji="1" lang="zh-CN" altLang="en-US" sz="3200">
                <a:solidFill>
                  <a:schemeClr val="tx1"/>
                </a:solidFill>
              </a:rPr>
              <a:t>　</a:t>
            </a:r>
            <a:r>
              <a:rPr kumimoji="1" lang="zh-CN" altLang="en-US" sz="3200" u="sng">
                <a:solidFill>
                  <a:schemeClr val="tx1"/>
                </a:solidFill>
              </a:rPr>
              <a:t>进程同步</a:t>
            </a:r>
            <a:r>
              <a:rPr kumimoji="1" lang="zh-CN" altLang="en-US" sz="3200">
                <a:solidFill>
                  <a:schemeClr val="tx1"/>
                </a:solidFill>
              </a:rPr>
              <a:t> </a:t>
            </a:r>
          </a:p>
          <a:p>
            <a:pPr algn="l" eaLnBrk="1" hangingPunct="1">
              <a:lnSpc>
                <a:spcPct val="120000"/>
              </a:lnSpc>
            </a:pPr>
            <a:r>
              <a:rPr kumimoji="1" lang="en-US" altLang="zh-CN" sz="3200">
                <a:solidFill>
                  <a:schemeClr val="tx1"/>
                </a:solidFill>
              </a:rPr>
              <a:t>2.4</a:t>
            </a:r>
            <a:r>
              <a:rPr kumimoji="1" lang="zh-CN" altLang="en-US" sz="3200">
                <a:solidFill>
                  <a:schemeClr val="tx1"/>
                </a:solidFill>
              </a:rPr>
              <a:t>　经典进程的同步问题 </a:t>
            </a:r>
          </a:p>
          <a:p>
            <a:pPr algn="l" eaLnBrk="1" hangingPunct="1">
              <a:lnSpc>
                <a:spcPct val="120000"/>
              </a:lnSpc>
            </a:pPr>
            <a:r>
              <a:rPr kumimoji="1" lang="en-US" altLang="zh-CN" sz="3200">
                <a:solidFill>
                  <a:schemeClr val="tx1"/>
                </a:solidFill>
              </a:rPr>
              <a:t>2.5  </a:t>
            </a:r>
            <a:r>
              <a:rPr kumimoji="1" lang="zh-CN" altLang="en-US" sz="3200" u="sng">
                <a:solidFill>
                  <a:schemeClr val="tx1"/>
                </a:solidFill>
              </a:rPr>
              <a:t>进程通信</a:t>
            </a:r>
            <a:r>
              <a:rPr kumimoji="1" lang="zh-CN" altLang="en-US" sz="3200">
                <a:solidFill>
                  <a:schemeClr val="tx1"/>
                </a:solidFill>
              </a:rPr>
              <a:t> </a:t>
            </a:r>
            <a:r>
              <a:rPr kumimoji="1" lang="en-US" altLang="zh-CN" sz="3200">
                <a:solidFill>
                  <a:schemeClr val="tx1"/>
                </a:solidFill>
              </a:rPr>
              <a:t>(</a:t>
            </a:r>
            <a:r>
              <a:rPr kumimoji="1" lang="zh-CN" altLang="en-US" sz="3200">
                <a:solidFill>
                  <a:schemeClr val="tx1"/>
                </a:solidFill>
              </a:rPr>
              <a:t>自学</a:t>
            </a:r>
            <a:r>
              <a:rPr kumimoji="1" lang="en-US" altLang="zh-CN" sz="3200">
                <a:solidFill>
                  <a:schemeClr val="tx1"/>
                </a:solidFill>
              </a:rPr>
              <a:t>)</a:t>
            </a:r>
          </a:p>
          <a:p>
            <a:pPr algn="l" eaLnBrk="1" hangingPunct="1">
              <a:lnSpc>
                <a:spcPct val="120000"/>
              </a:lnSpc>
            </a:pPr>
            <a:r>
              <a:rPr kumimoji="1" lang="en-US" altLang="zh-CN" sz="3200">
                <a:solidFill>
                  <a:schemeClr val="tx1"/>
                </a:solidFill>
              </a:rPr>
              <a:t>2.6</a:t>
            </a:r>
            <a:r>
              <a:rPr kumimoji="1" lang="zh-CN" altLang="en-US" sz="3200">
                <a:solidFill>
                  <a:schemeClr val="tx1"/>
                </a:solidFill>
              </a:rPr>
              <a:t>　线程</a:t>
            </a:r>
            <a:r>
              <a:rPr kumimoji="1" lang="en-US" altLang="zh-CN" sz="3200">
                <a:solidFill>
                  <a:schemeClr val="tx1"/>
                </a:solidFill>
              </a:rPr>
              <a:t>(</a:t>
            </a:r>
            <a:r>
              <a:rPr kumimoji="1" lang="zh-CN" altLang="en-US" sz="3200">
                <a:solidFill>
                  <a:schemeClr val="tx1"/>
                </a:solidFill>
              </a:rPr>
              <a:t>自学</a:t>
            </a:r>
            <a:r>
              <a:rPr kumimoji="1" lang="en-US" altLang="zh-CN" sz="3200">
                <a:solidFill>
                  <a:schemeClr val="tx1"/>
                </a:solidFill>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323850" y="1268413"/>
            <a:ext cx="8640763" cy="5111750"/>
          </a:xfrm>
        </p:spPr>
        <p:txBody>
          <a:bodyPr/>
          <a:lstStyle/>
          <a:p>
            <a:pPr eaLnBrk="1" hangingPunct="1">
              <a:lnSpc>
                <a:spcPct val="115000"/>
              </a:lnSpc>
              <a:spcBef>
                <a:spcPct val="0"/>
              </a:spcBef>
              <a:buClr>
                <a:srgbClr val="0000FF"/>
              </a:buClr>
              <a:buSzPct val="150000"/>
              <a:buFont typeface="Wingdings" panose="05000000000000000000" pitchFamily="2" charset="2"/>
              <a:buNone/>
            </a:pPr>
            <a:r>
              <a:rPr lang="en-US" altLang="zh-CN" sz="3200" b="1" smtClean="0">
                <a:latin typeface="隶书" panose="02010509060101010101" pitchFamily="49" charset="-122"/>
                <a:ea typeface="隶书" panose="02010509060101010101" pitchFamily="49" charset="-122"/>
              </a:rPr>
              <a:t>2</a:t>
            </a:r>
            <a:r>
              <a:rPr lang="zh-CN" altLang="en-US" sz="3200" b="1" smtClean="0">
                <a:latin typeface="隶书" panose="02010509060101010101" pitchFamily="49" charset="-122"/>
                <a:ea typeface="隶书" panose="02010509060101010101" pitchFamily="49" charset="-122"/>
              </a:rPr>
              <a:t>、</a:t>
            </a:r>
            <a:r>
              <a:rPr lang="zh-CN" altLang="en-US" sz="3200" b="1" smtClean="0">
                <a:solidFill>
                  <a:schemeClr val="folHlink"/>
                </a:solidFill>
                <a:latin typeface="隶书" panose="02010509060101010101" pitchFamily="49" charset="-122"/>
                <a:ea typeface="隶书" panose="02010509060101010101" pitchFamily="49" charset="-122"/>
              </a:rPr>
              <a:t>进程</a:t>
            </a:r>
            <a:r>
              <a:rPr lang="en-US" altLang="zh-CN" sz="3200" b="1" smtClean="0">
                <a:solidFill>
                  <a:schemeClr val="folHlink"/>
                </a:solidFill>
                <a:latin typeface="隶书" panose="02010509060101010101" pitchFamily="49" charset="-122"/>
                <a:ea typeface="隶书" panose="02010509060101010101" pitchFamily="49" charset="-122"/>
              </a:rPr>
              <a:t>process</a:t>
            </a:r>
            <a:r>
              <a:rPr lang="zh-CN" altLang="en-US" sz="3200" b="1" smtClean="0">
                <a:solidFill>
                  <a:schemeClr val="folHlink"/>
                </a:solidFill>
                <a:latin typeface="隶书" panose="02010509060101010101" pitchFamily="49" charset="-122"/>
                <a:ea typeface="隶书" panose="02010509060101010101" pitchFamily="49" charset="-122"/>
              </a:rPr>
              <a:t>的基本特征</a:t>
            </a:r>
          </a:p>
          <a:p>
            <a:pPr eaLnBrk="1" hangingPunct="1">
              <a:lnSpc>
                <a:spcPct val="115000"/>
              </a:lnSpc>
              <a:spcBef>
                <a:spcPct val="0"/>
              </a:spcBef>
              <a:buClr>
                <a:srgbClr val="0000FF"/>
              </a:buClr>
              <a:buSzPct val="150000"/>
              <a:buFont typeface="Wingdings" panose="05000000000000000000" pitchFamily="2" charset="2"/>
              <a:buNone/>
            </a:pPr>
            <a:r>
              <a:rPr lang="zh-CN" altLang="en-US" sz="3200" b="1" smtClean="0">
                <a:latin typeface="Arial" panose="020B0604020202020204" pitchFamily="34" charset="0"/>
                <a:ea typeface="楷体_GB2312" pitchFamily="49" charset="-122"/>
                <a:sym typeface="Wingdings" panose="05000000000000000000" pitchFamily="2" charset="2"/>
              </a:rPr>
              <a:t> </a:t>
            </a:r>
            <a:r>
              <a:rPr lang="zh-CN" altLang="en-US" sz="3200" b="1" smtClean="0">
                <a:solidFill>
                  <a:schemeClr val="folHlink"/>
                </a:solidFill>
                <a:latin typeface="Arial" panose="020B0604020202020204" pitchFamily="34" charset="0"/>
                <a:ea typeface="楷体_GB2312" pitchFamily="49" charset="-122"/>
                <a:sym typeface="Wingdings" panose="05000000000000000000" pitchFamily="2" charset="2"/>
              </a:rPr>
              <a:t>（</a:t>
            </a:r>
            <a:r>
              <a:rPr lang="en-US" altLang="zh-CN" sz="3200" b="1" smtClean="0">
                <a:solidFill>
                  <a:schemeClr val="folHlink"/>
                </a:solidFill>
                <a:latin typeface="Arial" panose="020B0604020202020204" pitchFamily="34" charset="0"/>
                <a:ea typeface="楷体_GB2312" pitchFamily="49" charset="-122"/>
                <a:sym typeface="Wingdings" panose="05000000000000000000" pitchFamily="2" charset="2"/>
              </a:rPr>
              <a:t>1</a:t>
            </a:r>
            <a:r>
              <a:rPr lang="zh-CN" altLang="en-US" sz="3200" b="1" smtClean="0">
                <a:solidFill>
                  <a:schemeClr val="folHlink"/>
                </a:solidFill>
                <a:latin typeface="Arial" panose="020B0604020202020204" pitchFamily="34" charset="0"/>
                <a:ea typeface="楷体_GB2312" pitchFamily="49" charset="-122"/>
                <a:sym typeface="Wingdings" panose="05000000000000000000" pitchFamily="2" charset="2"/>
              </a:rPr>
              <a:t>）</a:t>
            </a:r>
            <a:r>
              <a:rPr lang="zh-CN" altLang="en-US" sz="3200" b="1" smtClean="0">
                <a:solidFill>
                  <a:schemeClr val="folHlink"/>
                </a:solidFill>
                <a:latin typeface="Arial" panose="020B0604020202020204" pitchFamily="34" charset="0"/>
                <a:ea typeface="楷体_GB2312" pitchFamily="49" charset="-122"/>
              </a:rPr>
              <a:t>结构性</a:t>
            </a:r>
          </a:p>
          <a:p>
            <a:pPr eaLnBrk="1" hangingPunct="1">
              <a:lnSpc>
                <a:spcPct val="115000"/>
              </a:lnSpc>
              <a:spcBef>
                <a:spcPct val="0"/>
              </a:spcBef>
              <a:buClr>
                <a:srgbClr val="0000FF"/>
              </a:buClr>
              <a:buSzPct val="150000"/>
              <a:buFont typeface="Wingdings" panose="05000000000000000000" pitchFamily="2" charset="2"/>
              <a:buNone/>
            </a:pPr>
            <a:r>
              <a:rPr lang="zh-CN" altLang="en-US" sz="3200" b="1" smtClean="0">
                <a:latin typeface="Arial" panose="020B0604020202020204" pitchFamily="34" charset="0"/>
                <a:ea typeface="楷体_GB2312" pitchFamily="49" charset="-122"/>
              </a:rPr>
              <a:t>           为了描述和记录进程的运动变化过程，并使之能正确运行，每个进程都应配置一个</a:t>
            </a:r>
            <a:r>
              <a:rPr lang="en-US" altLang="zh-CN" sz="3200" b="1" smtClean="0">
                <a:latin typeface="Arial" panose="020B0604020202020204" pitchFamily="34" charset="0"/>
                <a:ea typeface="楷体_GB2312" pitchFamily="49" charset="-122"/>
              </a:rPr>
              <a:t>PCB</a:t>
            </a:r>
            <a:r>
              <a:rPr lang="zh-CN" altLang="en-US" sz="3200" b="1" smtClean="0">
                <a:latin typeface="Arial" panose="020B0604020202020204" pitchFamily="34" charset="0"/>
                <a:ea typeface="楷体_GB2312" pitchFamily="49" charset="-122"/>
              </a:rPr>
              <a:t>。所以，从结构上看，每个进程（进程实体）都是由</a:t>
            </a:r>
            <a:r>
              <a:rPr lang="zh-CN" altLang="en-US" sz="3200" b="1" smtClean="0">
                <a:solidFill>
                  <a:schemeClr val="hlink"/>
                </a:solidFill>
                <a:latin typeface="Arial" panose="020B0604020202020204" pitchFamily="34" charset="0"/>
                <a:ea typeface="楷体_GB2312" pitchFamily="49" charset="-122"/>
              </a:rPr>
              <a:t>程序段、相关数据段及进程控制块（</a:t>
            </a:r>
            <a:r>
              <a:rPr lang="en-US" altLang="zh-CN" sz="3200" b="1" smtClean="0">
                <a:solidFill>
                  <a:schemeClr val="hlink"/>
                </a:solidFill>
                <a:latin typeface="Arial" panose="020B0604020202020204" pitchFamily="34" charset="0"/>
                <a:ea typeface="楷体_GB2312" pitchFamily="49" charset="-122"/>
              </a:rPr>
              <a:t>PCB</a:t>
            </a:r>
            <a:r>
              <a:rPr lang="zh-CN" altLang="en-US" sz="3200" b="1" smtClean="0">
                <a:solidFill>
                  <a:schemeClr val="hlink"/>
                </a:solidFill>
                <a:latin typeface="Arial" panose="020B0604020202020204" pitchFamily="34" charset="0"/>
                <a:ea typeface="楷体_GB2312" pitchFamily="49" charset="-122"/>
              </a:rPr>
              <a:t>）</a:t>
            </a:r>
            <a:r>
              <a:rPr lang="zh-CN" altLang="en-US" sz="3200" b="1" smtClean="0">
                <a:latin typeface="Arial" panose="020B0604020202020204" pitchFamily="34" charset="0"/>
                <a:ea typeface="楷体_GB2312" pitchFamily="49" charset="-122"/>
              </a:rPr>
              <a:t>组成。</a:t>
            </a:r>
          </a:p>
          <a:p>
            <a:pPr eaLnBrk="1" hangingPunct="1">
              <a:lnSpc>
                <a:spcPct val="115000"/>
              </a:lnSpc>
              <a:spcBef>
                <a:spcPct val="0"/>
              </a:spcBef>
              <a:buClr>
                <a:srgbClr val="0000FF"/>
              </a:buClr>
              <a:buSzPct val="150000"/>
              <a:buFont typeface="Wingdings" panose="05000000000000000000" pitchFamily="2" charset="2"/>
              <a:buNone/>
            </a:pPr>
            <a:r>
              <a:rPr lang="zh-CN" altLang="en-US" sz="2800" smtClean="0"/>
              <a:t>    </a:t>
            </a:r>
            <a:r>
              <a:rPr lang="zh-CN" altLang="en-US" sz="3200" b="1" smtClean="0">
                <a:latin typeface="Arial" panose="020B0604020202020204" pitchFamily="34" charset="0"/>
                <a:ea typeface="楷体_GB2312" pitchFamily="49" charset="-122"/>
              </a:rPr>
              <a:t>进程</a:t>
            </a:r>
            <a:r>
              <a:rPr lang="en-US" altLang="zh-CN" sz="3200" b="1" smtClean="0">
                <a:latin typeface="Arial" panose="020B0604020202020204" pitchFamily="34" charset="0"/>
                <a:ea typeface="楷体_GB2312" pitchFamily="49" charset="-122"/>
              </a:rPr>
              <a:t>=PCB+</a:t>
            </a:r>
            <a:r>
              <a:rPr lang="zh-CN" altLang="en-US" sz="3200" b="1" smtClean="0">
                <a:latin typeface="Arial" panose="020B0604020202020204" pitchFamily="34" charset="0"/>
                <a:ea typeface="楷体_GB2312" pitchFamily="49" charset="-122"/>
              </a:rPr>
              <a:t>程序</a:t>
            </a:r>
            <a:r>
              <a:rPr lang="en-US" altLang="zh-CN" sz="3200" b="1" smtClean="0">
                <a:latin typeface="Arial" panose="020B0604020202020204" pitchFamily="34" charset="0"/>
                <a:ea typeface="楷体_GB2312" pitchFamily="49" charset="-122"/>
              </a:rPr>
              <a:t>+</a:t>
            </a:r>
            <a:r>
              <a:rPr lang="zh-CN" altLang="en-US" sz="3200" b="1" smtClean="0">
                <a:latin typeface="Arial" panose="020B0604020202020204" pitchFamily="34" charset="0"/>
                <a:ea typeface="楷体_GB2312" pitchFamily="49" charset="-122"/>
              </a:rPr>
              <a:t>数据集合</a:t>
            </a:r>
            <a:endParaRPr lang="zh-CN" altLang="zh-CN" sz="3200" b="1" smtClean="0">
              <a:latin typeface="Arial" panose="020B0604020202020204" pitchFamily="34" charset="0"/>
              <a:ea typeface="楷体_GB2312" pitchFamily="49" charset="-122"/>
            </a:endParaRPr>
          </a:p>
        </p:txBody>
      </p:sp>
      <p:pic>
        <p:nvPicPr>
          <p:cNvPr id="21507" name="Picture 9" descr="13.gif (18382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99350" y="115888"/>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10"/>
          <p:cNvSpPr>
            <a:spLocks noGrp="1" noChangeArrowheads="1"/>
          </p:cNvSpPr>
          <p:nvPr>
            <p:ph type="title"/>
          </p:nvPr>
        </p:nvSpPr>
        <p:spPr>
          <a:xfrm>
            <a:off x="1150938" y="458788"/>
            <a:ext cx="5581650" cy="522287"/>
          </a:xfrm>
        </p:spPr>
        <p:txBody>
          <a:bodyPr/>
          <a:lstStyle/>
          <a:p>
            <a:pPr eaLnBrk="1" hangingPunct="1"/>
            <a:r>
              <a:rPr lang="zh-CN" altLang="en-US" sz="4000" b="1" smtClean="0">
                <a:latin typeface="隶书" panose="02010509060101010101" pitchFamily="49" charset="-122"/>
                <a:ea typeface="隶书" panose="02010509060101010101" pitchFamily="49" charset="-122"/>
              </a:rPr>
              <a:t>一、进程的定义、特征</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150938" y="458788"/>
            <a:ext cx="5581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a:t>
            </a:r>
          </a:p>
        </p:txBody>
      </p:sp>
      <p:sp>
        <p:nvSpPr>
          <p:cNvPr id="437253" name="Rectangle 5"/>
          <p:cNvSpPr>
            <a:spLocks noChangeArrowheads="1"/>
          </p:cNvSpPr>
          <p:nvPr/>
        </p:nvSpPr>
        <p:spPr bwMode="auto">
          <a:xfrm>
            <a:off x="323850" y="1268413"/>
            <a:ext cx="86407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rgbClr val="0000FF"/>
              </a:buClr>
              <a:buSzPct val="150000"/>
              <a:buFont typeface="Wingdings" panose="05000000000000000000" pitchFamily="2" charset="2"/>
              <a:buNone/>
            </a:pPr>
            <a:r>
              <a:rPr kumimoji="1" lang="en-US" altLang="zh-CN" sz="3200">
                <a:solidFill>
                  <a:schemeClr val="tx1"/>
                </a:solidFill>
                <a:latin typeface="隶书" panose="02010509060101010101" pitchFamily="49" charset="-122"/>
                <a:ea typeface="隶书" panose="02010509060101010101" pitchFamily="49" charset="-122"/>
              </a:rPr>
              <a:t>2</a:t>
            </a:r>
            <a:r>
              <a:rPr kumimoji="1" lang="zh-CN" altLang="en-US" sz="3200">
                <a:solidFill>
                  <a:schemeClr val="tx1"/>
                </a:solidFill>
                <a:latin typeface="隶书" panose="02010509060101010101" pitchFamily="49" charset="-122"/>
                <a:ea typeface="隶书" panose="02010509060101010101" pitchFamily="49" charset="-122"/>
              </a:rPr>
              <a:t>、</a:t>
            </a:r>
            <a:r>
              <a:rPr kumimoji="1" lang="zh-CN" altLang="en-US" sz="3200">
                <a:solidFill>
                  <a:schemeClr val="folHlink"/>
                </a:solidFill>
                <a:latin typeface="隶书" panose="02010509060101010101" pitchFamily="49" charset="-122"/>
                <a:ea typeface="隶书" panose="02010509060101010101" pitchFamily="49" charset="-122"/>
              </a:rPr>
              <a:t>进程</a:t>
            </a:r>
            <a:r>
              <a:rPr kumimoji="1" lang="en-US" altLang="zh-CN" sz="3200">
                <a:solidFill>
                  <a:schemeClr val="folHlink"/>
                </a:solidFill>
                <a:latin typeface="隶书" panose="02010509060101010101" pitchFamily="49" charset="-122"/>
                <a:ea typeface="隶书" panose="02010509060101010101" pitchFamily="49" charset="-122"/>
              </a:rPr>
              <a:t>process</a:t>
            </a:r>
            <a:r>
              <a:rPr kumimoji="1" lang="zh-CN" altLang="en-US" sz="3200">
                <a:solidFill>
                  <a:schemeClr val="folHlink"/>
                </a:solidFill>
                <a:latin typeface="隶书" panose="02010509060101010101" pitchFamily="49" charset="-122"/>
                <a:ea typeface="隶书" panose="02010509060101010101" pitchFamily="49" charset="-122"/>
              </a:rPr>
              <a:t>的基本特征</a:t>
            </a:r>
          </a:p>
          <a:p>
            <a:pPr algn="l" eaLnBrk="1" hangingPunct="1">
              <a:lnSpc>
                <a:spcPct val="120000"/>
              </a:lnSpc>
              <a:buClr>
                <a:srgbClr val="0000FF"/>
              </a:buClr>
              <a:buSzPct val="150000"/>
              <a:buFont typeface="Wingdings" panose="05000000000000000000" pitchFamily="2" charset="2"/>
              <a:buNone/>
            </a:pPr>
            <a:r>
              <a:rPr kumimoji="1" lang="zh-CN" altLang="en-US" sz="3200">
                <a:solidFill>
                  <a:schemeClr val="tx1"/>
                </a:solidFill>
                <a:latin typeface="Arial" panose="020B0604020202020204" pitchFamily="34" charset="0"/>
                <a:sym typeface="Wingdings" panose="05000000000000000000" pitchFamily="2" charset="2"/>
              </a:rPr>
              <a:t> </a:t>
            </a:r>
            <a:r>
              <a:rPr kumimoji="1" lang="zh-CN" altLang="en-US" sz="3200">
                <a:solidFill>
                  <a:schemeClr val="tx1"/>
                </a:solidFill>
                <a:latin typeface="Arial" panose="020B0604020202020204" pitchFamily="34" charset="0"/>
              </a:rPr>
              <a:t> </a:t>
            </a:r>
            <a:r>
              <a:rPr kumimoji="1" lang="zh-CN" altLang="en-US" sz="3200">
                <a:solidFill>
                  <a:schemeClr val="folHlink"/>
                </a:solidFill>
                <a:latin typeface="Arial" panose="020B0604020202020204" pitchFamily="34" charset="0"/>
              </a:rPr>
              <a:t>（</a:t>
            </a:r>
            <a:r>
              <a:rPr kumimoji="1" lang="en-US" altLang="zh-CN" sz="3200">
                <a:solidFill>
                  <a:schemeClr val="folHlink"/>
                </a:solidFill>
                <a:latin typeface="Arial" panose="020B0604020202020204" pitchFamily="34" charset="0"/>
              </a:rPr>
              <a:t>2</a:t>
            </a:r>
            <a:r>
              <a:rPr kumimoji="1" lang="zh-CN" altLang="en-US" sz="3200">
                <a:solidFill>
                  <a:schemeClr val="folHlink"/>
                </a:solidFill>
                <a:latin typeface="Arial" panose="020B0604020202020204" pitchFamily="34" charset="0"/>
              </a:rPr>
              <a:t>）动态性</a:t>
            </a:r>
            <a:r>
              <a:rPr kumimoji="1" lang="zh-CN" altLang="en-US" sz="3200">
                <a:solidFill>
                  <a:schemeClr val="tx1"/>
                </a:solidFill>
                <a:latin typeface="Arial" panose="020B0604020202020204" pitchFamily="34" charset="0"/>
              </a:rPr>
              <a:t> </a:t>
            </a:r>
          </a:p>
          <a:p>
            <a:pPr algn="l" eaLnBrk="1" hangingPunct="1">
              <a:lnSpc>
                <a:spcPct val="120000"/>
              </a:lnSpc>
              <a:buClr>
                <a:srgbClr val="0000FF"/>
              </a:buClr>
              <a:buSzPct val="150000"/>
              <a:buFont typeface="Wingdings" panose="05000000000000000000" pitchFamily="2" charset="2"/>
              <a:buNone/>
            </a:pPr>
            <a:r>
              <a:rPr kumimoji="1" lang="zh-CN" altLang="en-US" sz="3200">
                <a:solidFill>
                  <a:schemeClr val="tx1"/>
                </a:solidFill>
                <a:latin typeface="Arial" panose="020B0604020202020204" pitchFamily="34" charset="0"/>
              </a:rPr>
              <a:t>         进程的实质是</a:t>
            </a:r>
            <a:r>
              <a:rPr kumimoji="1" lang="zh-CN" altLang="en-US" sz="3200">
                <a:solidFill>
                  <a:schemeClr val="accent1"/>
                </a:solidFill>
                <a:latin typeface="Arial" panose="020B0604020202020204" pitchFamily="34" charset="0"/>
              </a:rPr>
              <a:t>程序在处理机上的一次执行过程</a:t>
            </a:r>
            <a:r>
              <a:rPr kumimoji="1" lang="zh-CN" altLang="en-US" sz="3200">
                <a:solidFill>
                  <a:schemeClr val="tx1"/>
                </a:solidFill>
                <a:latin typeface="Arial" panose="020B0604020202020204" pitchFamily="34" charset="0"/>
              </a:rPr>
              <a:t>，因此是动态的。所以动态性是进程的</a:t>
            </a:r>
            <a:r>
              <a:rPr kumimoji="1" lang="zh-CN" altLang="en-US" sz="3200">
                <a:solidFill>
                  <a:schemeClr val="accent1"/>
                </a:solidFill>
                <a:latin typeface="Arial" panose="020B0604020202020204" pitchFamily="34" charset="0"/>
              </a:rPr>
              <a:t>最基本的特征</a:t>
            </a:r>
            <a:r>
              <a:rPr kumimoji="1" lang="zh-CN" altLang="en-US" sz="3200">
                <a:solidFill>
                  <a:schemeClr val="tx1"/>
                </a:solidFill>
                <a:latin typeface="Arial" panose="020B0604020202020204" pitchFamily="34" charset="0"/>
              </a:rPr>
              <a:t>。同时动态性还表现在</a:t>
            </a:r>
            <a:r>
              <a:rPr kumimoji="1" lang="zh-CN" altLang="en-US" sz="3200">
                <a:solidFill>
                  <a:schemeClr val="hlink"/>
                </a:solidFill>
                <a:latin typeface="Arial" panose="020B0604020202020204" pitchFamily="34" charset="0"/>
              </a:rPr>
              <a:t> 进程是有生命期</a:t>
            </a:r>
            <a:r>
              <a:rPr kumimoji="1" lang="zh-CN" altLang="en-US" sz="3200">
                <a:solidFill>
                  <a:schemeClr val="tx1"/>
                </a:solidFill>
                <a:latin typeface="Arial" panose="020B0604020202020204" pitchFamily="34" charset="0"/>
              </a:rPr>
              <a:t>的，它因创建而产生，因调度而执行，因得不到资源而暂停，因撤消而消亡。</a:t>
            </a:r>
            <a:endParaRPr kumimoji="1" lang="zh-CN" altLang="zh-CN" sz="32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3"/>
                                        </p:tgtEl>
                                        <p:attrNameLst>
                                          <p:attrName>style.visibility</p:attrName>
                                        </p:attrNameLst>
                                      </p:cBhvr>
                                      <p:to>
                                        <p:strVal val="visible"/>
                                      </p:to>
                                    </p:set>
                                    <p:animEffect transition="in" filter="blinds(horizontal)">
                                      <p:cBhvr>
                                        <p:cTn id="7" dur="500"/>
                                        <p:tgtEl>
                                          <p:spTgt spid="4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323850" y="1268413"/>
            <a:ext cx="86407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rgbClr val="0000FF"/>
              </a:buClr>
              <a:buSzPct val="150000"/>
              <a:buFont typeface="Wingdings" panose="05000000000000000000" pitchFamily="2" charset="2"/>
              <a:buNone/>
            </a:pPr>
            <a:r>
              <a:rPr kumimoji="1" lang="en-US" altLang="zh-CN">
                <a:solidFill>
                  <a:schemeClr val="tx1"/>
                </a:solidFill>
                <a:latin typeface="Tahoma" panose="020B0604030504040204" pitchFamily="34" charset="0"/>
                <a:ea typeface="隶书" panose="02010509060101010101" pitchFamily="49" charset="-122"/>
              </a:rPr>
              <a:t>2</a:t>
            </a:r>
            <a:r>
              <a:rPr kumimoji="1" lang="zh-CN" altLang="en-US">
                <a:solidFill>
                  <a:schemeClr val="tx1"/>
                </a:solidFill>
                <a:latin typeface="Tahoma" panose="020B0604030504040204" pitchFamily="34" charset="0"/>
                <a:ea typeface="隶书" panose="02010509060101010101" pitchFamily="49" charset="-122"/>
              </a:rPr>
              <a:t>、</a:t>
            </a:r>
            <a:r>
              <a:rPr kumimoji="1" lang="zh-CN" altLang="en-US">
                <a:solidFill>
                  <a:schemeClr val="folHlink"/>
                </a:solidFill>
                <a:latin typeface="Tahoma" panose="020B0604030504040204" pitchFamily="34" charset="0"/>
                <a:ea typeface="隶书" panose="02010509060101010101" pitchFamily="49" charset="-122"/>
              </a:rPr>
              <a:t>进程</a:t>
            </a:r>
            <a:r>
              <a:rPr kumimoji="1" lang="en-US" altLang="zh-CN">
                <a:solidFill>
                  <a:schemeClr val="folHlink"/>
                </a:solidFill>
                <a:latin typeface="Tahoma" panose="020B0604030504040204" pitchFamily="34" charset="0"/>
                <a:ea typeface="隶书" panose="02010509060101010101" pitchFamily="49" charset="-122"/>
              </a:rPr>
              <a:t>process</a:t>
            </a:r>
            <a:r>
              <a:rPr kumimoji="1" lang="zh-CN" altLang="en-US">
                <a:solidFill>
                  <a:schemeClr val="folHlink"/>
                </a:solidFill>
                <a:latin typeface="Tahoma" panose="020B0604030504040204" pitchFamily="34" charset="0"/>
                <a:ea typeface="隶书" panose="02010509060101010101" pitchFamily="49" charset="-122"/>
              </a:rPr>
              <a:t>的基本特征</a:t>
            </a:r>
            <a:endParaRPr kumimoji="1" lang="zh-CN" altLang="en-US">
              <a:solidFill>
                <a:schemeClr val="tx1"/>
              </a:solidFill>
            </a:endParaRPr>
          </a:p>
          <a:p>
            <a:pPr algn="l" eaLnBrk="1" hangingPunct="1">
              <a:lnSpc>
                <a:spcPct val="110000"/>
              </a:lnSpc>
            </a:pPr>
            <a:r>
              <a:rPr kumimoji="1" lang="zh-CN" altLang="en-US">
                <a:solidFill>
                  <a:schemeClr val="folHlink"/>
                </a:solidFill>
              </a:rPr>
              <a:t>（</a:t>
            </a:r>
            <a:r>
              <a:rPr kumimoji="1" lang="en-US" altLang="zh-CN">
                <a:solidFill>
                  <a:schemeClr val="folHlink"/>
                </a:solidFill>
              </a:rPr>
              <a:t>3</a:t>
            </a:r>
            <a:r>
              <a:rPr kumimoji="1" lang="zh-CN" altLang="en-US">
                <a:solidFill>
                  <a:schemeClr val="folHlink"/>
                </a:solidFill>
              </a:rPr>
              <a:t>）并发性</a:t>
            </a:r>
          </a:p>
          <a:p>
            <a:pPr algn="l" eaLnBrk="1" hangingPunct="1">
              <a:lnSpc>
                <a:spcPct val="110000"/>
              </a:lnSpc>
            </a:pPr>
            <a:r>
              <a:rPr kumimoji="1" lang="zh-CN" altLang="en-US">
                <a:solidFill>
                  <a:schemeClr val="tx1"/>
                </a:solidFill>
              </a:rPr>
              <a:t>    指多个进程实体同时存在于内存中，能在一段时间内同时运行。</a:t>
            </a:r>
          </a:p>
          <a:p>
            <a:pPr algn="l" eaLnBrk="1" hangingPunct="1">
              <a:lnSpc>
                <a:spcPct val="110000"/>
              </a:lnSpc>
              <a:buClr>
                <a:srgbClr val="0000FF"/>
              </a:buClr>
              <a:buSzPct val="150000"/>
              <a:buFont typeface="Wingdings" panose="05000000000000000000" pitchFamily="2" charset="2"/>
              <a:buNone/>
            </a:pPr>
            <a:r>
              <a:rPr kumimoji="1" lang="zh-CN" altLang="en-US">
                <a:solidFill>
                  <a:schemeClr val="folHlink"/>
                </a:solidFill>
              </a:rPr>
              <a:t>（</a:t>
            </a:r>
            <a:r>
              <a:rPr kumimoji="1" lang="en-US" altLang="zh-CN">
                <a:solidFill>
                  <a:schemeClr val="folHlink"/>
                </a:solidFill>
              </a:rPr>
              <a:t>4</a:t>
            </a:r>
            <a:r>
              <a:rPr kumimoji="1" lang="zh-CN" altLang="en-US">
                <a:solidFill>
                  <a:schemeClr val="folHlink"/>
                </a:solidFill>
              </a:rPr>
              <a:t>）独立性</a:t>
            </a:r>
          </a:p>
          <a:p>
            <a:pPr algn="l" eaLnBrk="1" hangingPunct="1">
              <a:lnSpc>
                <a:spcPct val="110000"/>
              </a:lnSpc>
              <a:buClr>
                <a:srgbClr val="0000FF"/>
              </a:buClr>
              <a:buSzPct val="150000"/>
              <a:buFont typeface="Wingdings" panose="05000000000000000000" pitchFamily="2" charset="2"/>
              <a:buNone/>
            </a:pPr>
            <a:r>
              <a:rPr kumimoji="1" lang="zh-CN" altLang="en-US">
                <a:solidFill>
                  <a:schemeClr val="tx1"/>
                </a:solidFill>
              </a:rPr>
              <a:t>    指进程是一个能独立运行的基本单位，也是系统进行资源分配和调度的独立单位。</a:t>
            </a:r>
            <a:endParaRPr kumimoji="1" lang="zh-CN" altLang="en-US">
              <a:solidFill>
                <a:schemeClr val="folHlink"/>
              </a:solidFill>
            </a:endParaRPr>
          </a:p>
          <a:p>
            <a:pPr algn="l" eaLnBrk="1" hangingPunct="1">
              <a:lnSpc>
                <a:spcPct val="110000"/>
              </a:lnSpc>
              <a:buClr>
                <a:srgbClr val="0000FF"/>
              </a:buClr>
              <a:buSzPct val="150000"/>
              <a:buFont typeface="Wingdings" panose="05000000000000000000" pitchFamily="2" charset="2"/>
              <a:buNone/>
            </a:pPr>
            <a:endParaRPr kumimoji="1" lang="en-US" altLang="zh-CN">
              <a:solidFill>
                <a:schemeClr val="tx1"/>
              </a:solidFill>
            </a:endParaRPr>
          </a:p>
        </p:txBody>
      </p:sp>
      <p:pic>
        <p:nvPicPr>
          <p:cNvPr id="23555" name="Picture 4" descr="13.gif (18382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72375" y="260350"/>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5"/>
          <p:cNvSpPr>
            <a:spLocks noChangeArrowheads="1"/>
          </p:cNvSpPr>
          <p:nvPr/>
        </p:nvSpPr>
        <p:spPr bwMode="auto">
          <a:xfrm>
            <a:off x="971550" y="333375"/>
            <a:ext cx="70929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一、进程的定义、特征（续）</a:t>
            </a:r>
          </a:p>
        </p:txBody>
      </p:sp>
      <p:sp>
        <p:nvSpPr>
          <p:cNvPr id="342022" name="Text Box 6"/>
          <p:cNvSpPr txBox="1">
            <a:spLocks noChangeArrowheads="1"/>
          </p:cNvSpPr>
          <p:nvPr/>
        </p:nvSpPr>
        <p:spPr bwMode="auto">
          <a:xfrm>
            <a:off x="323850" y="4616450"/>
            <a:ext cx="86407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rgbClr val="0000FF"/>
              </a:buClr>
              <a:buSzPct val="150000"/>
              <a:buFont typeface="Wingdings" panose="05000000000000000000" pitchFamily="2" charset="2"/>
              <a:buNone/>
            </a:pPr>
            <a:r>
              <a:rPr kumimoji="1" lang="zh-CN" altLang="en-US">
                <a:solidFill>
                  <a:schemeClr val="folHlink"/>
                </a:solidFill>
              </a:rPr>
              <a:t>（</a:t>
            </a:r>
            <a:r>
              <a:rPr kumimoji="1" lang="en-US" altLang="zh-CN">
                <a:solidFill>
                  <a:schemeClr val="folHlink"/>
                </a:solidFill>
              </a:rPr>
              <a:t>5</a:t>
            </a:r>
            <a:r>
              <a:rPr kumimoji="1" lang="zh-CN" altLang="en-US">
                <a:solidFill>
                  <a:schemeClr val="folHlink"/>
                </a:solidFill>
              </a:rPr>
              <a:t>）异步性</a:t>
            </a:r>
          </a:p>
          <a:p>
            <a:pPr algn="l" eaLnBrk="1" hangingPunct="1">
              <a:lnSpc>
                <a:spcPct val="120000"/>
              </a:lnSpc>
              <a:buClr>
                <a:srgbClr val="0000FF"/>
              </a:buClr>
              <a:buSzPct val="150000"/>
              <a:buFont typeface="Wingdings" panose="05000000000000000000" pitchFamily="2" charset="2"/>
              <a:buNone/>
            </a:pPr>
            <a:r>
              <a:rPr kumimoji="1" lang="zh-CN" altLang="en-US">
                <a:solidFill>
                  <a:schemeClr val="tx1"/>
                </a:solidFill>
              </a:rPr>
              <a:t>    指进程以各自独立的、不可预知的速度向前推进。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018"/>
                                        </p:tgtEl>
                                        <p:attrNameLst>
                                          <p:attrName>style.visibility</p:attrName>
                                        </p:attrNameLst>
                                      </p:cBhvr>
                                      <p:to>
                                        <p:strVal val="visible"/>
                                      </p:to>
                                    </p:set>
                                    <p:animEffect transition="in" filter="blinds(horizontal)">
                                      <p:cBhvr>
                                        <p:cTn id="7" dur="500"/>
                                        <p:tgtEl>
                                          <p:spTgt spid="342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2022"/>
                                        </p:tgtEl>
                                        <p:attrNameLst>
                                          <p:attrName>style.visibility</p:attrName>
                                        </p:attrNameLst>
                                      </p:cBhvr>
                                      <p:to>
                                        <p:strVal val="visible"/>
                                      </p:to>
                                    </p:set>
                                    <p:animEffect transition="in" filter="blinds(horizontal)">
                                      <p:cBhvr>
                                        <p:cTn id="12" dur="500"/>
                                        <p:tgtEl>
                                          <p:spTgt spid="34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P spid="3420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403350" y="398463"/>
            <a:ext cx="6000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一、进程的定义、特征</a:t>
            </a:r>
          </a:p>
        </p:txBody>
      </p:sp>
      <p:sp>
        <p:nvSpPr>
          <p:cNvPr id="24579" name="Text Box 3"/>
          <p:cNvSpPr txBox="1">
            <a:spLocks noChangeArrowheads="1"/>
          </p:cNvSpPr>
          <p:nvPr/>
        </p:nvSpPr>
        <p:spPr bwMode="auto">
          <a:xfrm>
            <a:off x="611188" y="1557338"/>
            <a:ext cx="792003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200">
                <a:solidFill>
                  <a:schemeClr val="tx1"/>
                </a:solidFill>
                <a:latin typeface="Tahoma" panose="020B0604030504040204" pitchFamily="34" charset="0"/>
              </a:rPr>
              <a:t>本书定义：</a:t>
            </a:r>
          </a:p>
          <a:p>
            <a:pPr algn="l" eaLnBrk="1" hangingPunct="1">
              <a:spcBef>
                <a:spcPct val="50000"/>
              </a:spcBef>
              <a:buClr>
                <a:schemeClr val="hlink"/>
              </a:buClr>
              <a:buFont typeface="Tahoma" panose="020B0604030504040204" pitchFamily="34" charset="0"/>
              <a:buChar char="*"/>
            </a:pPr>
            <a:r>
              <a:rPr kumimoji="1" lang="zh-CN" altLang="en-US" sz="3200">
                <a:solidFill>
                  <a:schemeClr val="tx1"/>
                </a:solidFill>
                <a:latin typeface="Tahoma" panose="020B0604030504040204" pitchFamily="34" charset="0"/>
              </a:rPr>
              <a:t>进程是进程实体的运行过程，是系统进行资源分配和调度的一个独立单位。</a:t>
            </a:r>
          </a:p>
          <a:p>
            <a:pPr algn="l" eaLnBrk="1" hangingPunct="1">
              <a:spcBef>
                <a:spcPct val="50000"/>
              </a:spcBef>
              <a:buClr>
                <a:schemeClr val="hlink"/>
              </a:buClr>
              <a:buFont typeface="Tahoma" panose="020B0604030504040204" pitchFamily="34" charset="0"/>
              <a:buChar char="*"/>
            </a:pPr>
            <a:endParaRPr kumimoji="1" lang="zh-CN" altLang="en-US" sz="3200">
              <a:solidFill>
                <a:schemeClr val="tx1"/>
              </a:solidFill>
              <a:latin typeface="Tahoma" panose="020B0604030504040204" pitchFamily="34" charset="0"/>
            </a:endParaRPr>
          </a:p>
          <a:p>
            <a:pPr algn="l" eaLnBrk="1" hangingPunct="1">
              <a:spcBef>
                <a:spcPct val="50000"/>
              </a:spcBef>
            </a:pPr>
            <a:r>
              <a:rPr kumimoji="1" lang="zh-CN" altLang="en-US" sz="3200">
                <a:solidFill>
                  <a:schemeClr val="tx1"/>
                </a:solidFill>
                <a:latin typeface="Tahoma" panose="020B0604030504040204" pitchFamily="34" charset="0"/>
              </a:rPr>
              <a:t>有的教材上的定义：</a:t>
            </a:r>
          </a:p>
          <a:p>
            <a:pPr algn="just" eaLnBrk="1" latinLnBrk="1" hangingPunct="1">
              <a:spcBef>
                <a:spcPct val="20000"/>
              </a:spcBef>
              <a:buClr>
                <a:srgbClr val="FF0000"/>
              </a:buClr>
              <a:buFont typeface="楷体_GB2312" pitchFamily="49" charset="-122"/>
              <a:buChar char="*"/>
            </a:pPr>
            <a:r>
              <a:rPr lang="zh-CN" altLang="en-US" sz="3200">
                <a:solidFill>
                  <a:srgbClr val="FF0000"/>
                </a:solidFill>
                <a:latin typeface="Times New Roman" panose="02020603050405020304" pitchFamily="18" charset="0"/>
              </a:rPr>
              <a:t>进程</a:t>
            </a:r>
            <a:r>
              <a:rPr lang="zh-CN" altLang="en-US" sz="3200">
                <a:solidFill>
                  <a:schemeClr val="tx1"/>
                </a:solidFill>
                <a:latin typeface="Times New Roman" panose="02020603050405020304" pitchFamily="18" charset="0"/>
              </a:rPr>
              <a:t>是一个具有一定独立功能的</a:t>
            </a:r>
            <a:r>
              <a:rPr lang="zh-CN" altLang="en-US" sz="3200" u="sng">
                <a:solidFill>
                  <a:srgbClr val="008000"/>
                </a:solidFill>
                <a:latin typeface="Times New Roman" panose="02020603050405020304" pitchFamily="18" charset="0"/>
              </a:rPr>
              <a:t>程序</a:t>
            </a:r>
            <a:r>
              <a:rPr lang="zh-CN" altLang="en-US" sz="3200">
                <a:solidFill>
                  <a:schemeClr val="tx1"/>
                </a:solidFill>
                <a:latin typeface="Times New Roman" panose="02020603050405020304" pitchFamily="18" charset="0"/>
              </a:rPr>
              <a:t>关于</a:t>
            </a:r>
            <a:r>
              <a:rPr lang="zh-CN" altLang="en-US" sz="3200" u="sng">
                <a:solidFill>
                  <a:schemeClr val="tx1"/>
                </a:solidFill>
                <a:latin typeface="Times New Roman" panose="02020603050405020304" pitchFamily="18" charset="0"/>
              </a:rPr>
              <a:t>某个</a:t>
            </a:r>
            <a:r>
              <a:rPr lang="zh-CN" altLang="en-US" sz="3200" u="sng">
                <a:solidFill>
                  <a:srgbClr val="008000"/>
                </a:solidFill>
                <a:latin typeface="Times New Roman" panose="02020603050405020304" pitchFamily="18" charset="0"/>
              </a:rPr>
              <a:t>数据</a:t>
            </a:r>
            <a:r>
              <a:rPr lang="zh-CN" altLang="en-US" sz="3200">
                <a:solidFill>
                  <a:schemeClr val="tx1"/>
                </a:solidFill>
                <a:latin typeface="Times New Roman" panose="02020603050405020304" pitchFamily="18" charset="0"/>
              </a:rPr>
              <a:t>集合的</a:t>
            </a:r>
            <a:r>
              <a:rPr lang="zh-CN" altLang="en-US" sz="3200" u="sng">
                <a:solidFill>
                  <a:srgbClr val="008000"/>
                </a:solidFill>
                <a:latin typeface="Times New Roman" panose="02020603050405020304" pitchFamily="18" charset="0"/>
              </a:rPr>
              <a:t>一次运行活动</a:t>
            </a:r>
            <a:r>
              <a:rPr lang="zh-CN" altLang="en-US" sz="3200">
                <a:solidFill>
                  <a:schemeClr val="tx1"/>
                </a:solidFill>
                <a:latin typeface="Times New Roman" panose="02020603050405020304" pitchFamily="18" charset="0"/>
              </a:rPr>
              <a:t>。</a:t>
            </a:r>
            <a:endParaRPr kumimoji="1" lang="zh-CN" altLang="en-US" sz="32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350838"/>
            <a:ext cx="6445250" cy="630237"/>
          </a:xfrm>
        </p:spPr>
        <p:txBody>
          <a:bodyPr/>
          <a:lstStyle/>
          <a:p>
            <a:pPr eaLnBrk="1" hangingPunct="1">
              <a:buClr>
                <a:srgbClr val="13ED1D"/>
              </a:buClr>
              <a:buSzPct val="155000"/>
            </a:pPr>
            <a:r>
              <a:rPr lang="zh-CN" altLang="en-US" sz="4000" b="1" smtClean="0">
                <a:ea typeface="隶书" panose="02010509060101010101" pitchFamily="49" charset="-122"/>
              </a:rPr>
              <a:t>注：进程与程序的主要区别</a:t>
            </a:r>
          </a:p>
        </p:txBody>
      </p:sp>
      <p:sp>
        <p:nvSpPr>
          <p:cNvPr id="25603" name="Rectangle 3"/>
          <p:cNvSpPr>
            <a:spLocks noGrp="1" noChangeArrowheads="1"/>
          </p:cNvSpPr>
          <p:nvPr>
            <p:ph type="body" idx="1"/>
          </p:nvPr>
        </p:nvSpPr>
        <p:spPr>
          <a:xfrm>
            <a:off x="827088" y="1196975"/>
            <a:ext cx="7775575" cy="5183188"/>
          </a:xfrm>
        </p:spPr>
        <p:txBody>
          <a:bodyPr/>
          <a:lstStyle/>
          <a:p>
            <a:pPr eaLnBrk="1" hangingPunct="1">
              <a:lnSpc>
                <a:spcPct val="110000"/>
              </a:lnSpc>
              <a:spcBef>
                <a:spcPct val="10000"/>
              </a:spcBef>
              <a:buFont typeface="Wingdings" panose="05000000000000000000" pitchFamily="2" charset="2"/>
              <a:buNone/>
            </a:pPr>
            <a:r>
              <a:rPr lang="en-US" altLang="zh-CN" sz="2800" b="1" smtClean="0">
                <a:latin typeface="Times New Roman" panose="02020603050405020304" pitchFamily="18" charset="0"/>
                <a:ea typeface="楷体_GB2312" pitchFamily="49" charset="-122"/>
              </a:rPr>
              <a:t>1</a:t>
            </a:r>
            <a:r>
              <a:rPr lang="zh-CN" altLang="en-US" sz="2800" b="1" smtClean="0">
                <a:latin typeface="Times New Roman" panose="02020603050405020304" pitchFamily="18" charset="0"/>
                <a:ea typeface="楷体_GB2312" pitchFamily="49" charset="-122"/>
              </a:rPr>
              <a:t>）</a:t>
            </a:r>
            <a:r>
              <a:rPr lang="zh-CN" altLang="en-US" sz="2800" b="1" smtClean="0">
                <a:solidFill>
                  <a:srgbClr val="0000FF"/>
                </a:solidFill>
                <a:latin typeface="Times New Roman" panose="02020603050405020304" pitchFamily="18" charset="0"/>
                <a:ea typeface="楷体_GB2312" pitchFamily="49" charset="-122"/>
              </a:rPr>
              <a:t>进程</a:t>
            </a:r>
            <a:r>
              <a:rPr lang="zh-CN" altLang="en-US" sz="2800" b="1" smtClean="0">
                <a:latin typeface="Times New Roman" panose="02020603050405020304" pitchFamily="18" charset="0"/>
                <a:ea typeface="楷体_GB2312" pitchFamily="49" charset="-122"/>
              </a:rPr>
              <a:t>是</a:t>
            </a:r>
            <a:r>
              <a:rPr lang="zh-CN" altLang="en-US" sz="2800" b="1" smtClean="0">
                <a:solidFill>
                  <a:srgbClr val="0000FF"/>
                </a:solidFill>
                <a:latin typeface="Times New Roman" panose="02020603050405020304" pitchFamily="18" charset="0"/>
                <a:ea typeface="楷体_GB2312" pitchFamily="49" charset="-122"/>
              </a:rPr>
              <a:t>动态</a:t>
            </a:r>
            <a:r>
              <a:rPr lang="zh-CN" altLang="en-US" sz="2800" b="1" smtClean="0">
                <a:latin typeface="Times New Roman" panose="02020603050405020304" pitchFamily="18" charset="0"/>
                <a:ea typeface="楷体_GB2312" pitchFamily="49" charset="-122"/>
              </a:rPr>
              <a:t>的程序执行过程，</a:t>
            </a:r>
            <a:r>
              <a:rPr lang="zh-CN" altLang="en-US" sz="2800" b="1" smtClean="0">
                <a:solidFill>
                  <a:srgbClr val="0000FF"/>
                </a:solidFill>
                <a:latin typeface="Times New Roman" panose="02020603050405020304" pitchFamily="18" charset="0"/>
                <a:ea typeface="楷体_GB2312" pitchFamily="49" charset="-122"/>
              </a:rPr>
              <a:t>程序</a:t>
            </a:r>
            <a:r>
              <a:rPr lang="zh-CN" altLang="en-US" sz="2800" b="1" smtClean="0">
                <a:latin typeface="Times New Roman" panose="02020603050405020304" pitchFamily="18" charset="0"/>
                <a:ea typeface="楷体_GB2312" pitchFamily="49" charset="-122"/>
              </a:rPr>
              <a:t>是</a:t>
            </a:r>
            <a:r>
              <a:rPr lang="zh-CN" altLang="en-US" sz="2800" b="1" smtClean="0">
                <a:solidFill>
                  <a:srgbClr val="0000FF"/>
                </a:solidFill>
                <a:latin typeface="Times New Roman" panose="02020603050405020304" pitchFamily="18" charset="0"/>
                <a:ea typeface="楷体_GB2312" pitchFamily="49" charset="-122"/>
              </a:rPr>
              <a:t>静态</a:t>
            </a:r>
            <a:r>
              <a:rPr lang="zh-CN" altLang="en-US" sz="2800" b="1" smtClean="0">
                <a:latin typeface="Times New Roman" panose="02020603050405020304" pitchFamily="18" charset="0"/>
                <a:ea typeface="楷体_GB2312" pitchFamily="49" charset="-122"/>
              </a:rPr>
              <a:t>的指令序列描述。</a:t>
            </a:r>
          </a:p>
          <a:p>
            <a:pPr eaLnBrk="1" hangingPunct="1">
              <a:lnSpc>
                <a:spcPct val="110000"/>
              </a:lnSpc>
              <a:spcBef>
                <a:spcPct val="10000"/>
              </a:spcBef>
              <a:buFont typeface="Wingdings" panose="05000000000000000000" pitchFamily="2" charset="2"/>
              <a:buNone/>
            </a:pPr>
            <a:r>
              <a:rPr lang="en-US" altLang="zh-CN" sz="2800" b="1" smtClean="0">
                <a:latin typeface="Times New Roman" panose="02020603050405020304" pitchFamily="18" charset="0"/>
                <a:ea typeface="楷体_GB2312" pitchFamily="49" charset="-122"/>
              </a:rPr>
              <a:t>2</a:t>
            </a:r>
            <a:r>
              <a:rPr lang="zh-CN" altLang="en-US" sz="2800" b="1" smtClean="0">
                <a:latin typeface="Times New Roman" panose="02020603050405020304" pitchFamily="18" charset="0"/>
                <a:ea typeface="楷体_GB2312" pitchFamily="49" charset="-122"/>
              </a:rPr>
              <a:t>）</a:t>
            </a:r>
            <a:r>
              <a:rPr lang="zh-CN" altLang="en-US" sz="2800" b="1" smtClean="0">
                <a:solidFill>
                  <a:srgbClr val="0000FF"/>
                </a:solidFill>
                <a:latin typeface="Times New Roman" panose="02020603050405020304" pitchFamily="18" charset="0"/>
                <a:ea typeface="楷体_GB2312" pitchFamily="49" charset="-122"/>
              </a:rPr>
              <a:t>进程</a:t>
            </a:r>
            <a:r>
              <a:rPr lang="zh-CN" altLang="en-US" sz="2800" b="1" smtClean="0">
                <a:latin typeface="Times New Roman" panose="02020603050405020304" pitchFamily="18" charset="0"/>
                <a:ea typeface="楷体_GB2312" pitchFamily="49" charset="-122"/>
              </a:rPr>
              <a:t>是</a:t>
            </a:r>
            <a:r>
              <a:rPr lang="zh-CN" altLang="en-US" sz="2800" b="1" smtClean="0">
                <a:solidFill>
                  <a:srgbClr val="0000FF"/>
                </a:solidFill>
                <a:latin typeface="Times New Roman" panose="02020603050405020304" pitchFamily="18" charset="0"/>
                <a:ea typeface="楷体_GB2312" pitchFamily="49" charset="-122"/>
              </a:rPr>
              <a:t>暂时</a:t>
            </a:r>
            <a:r>
              <a:rPr lang="zh-CN" altLang="en-US" sz="2800" b="1" smtClean="0">
                <a:latin typeface="Times New Roman" panose="02020603050405020304" pitchFamily="18" charset="0"/>
                <a:ea typeface="楷体_GB2312" pitchFamily="49" charset="-122"/>
              </a:rPr>
              <a:t>的</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从创建到撤消</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a:t>
            </a:r>
            <a:r>
              <a:rPr lang="zh-CN" altLang="en-US" sz="2800" b="1" smtClean="0">
                <a:solidFill>
                  <a:srgbClr val="0000FF"/>
                </a:solidFill>
                <a:latin typeface="Times New Roman" panose="02020603050405020304" pitchFamily="18" charset="0"/>
                <a:ea typeface="楷体_GB2312" pitchFamily="49" charset="-122"/>
              </a:rPr>
              <a:t>程序</a:t>
            </a:r>
            <a:r>
              <a:rPr lang="zh-CN" altLang="en-US" sz="2800" b="1" smtClean="0">
                <a:latin typeface="Times New Roman" panose="02020603050405020304" pitchFamily="18" charset="0"/>
                <a:ea typeface="楷体_GB2312" pitchFamily="49" charset="-122"/>
              </a:rPr>
              <a:t>是</a:t>
            </a:r>
            <a:r>
              <a:rPr lang="zh-CN" altLang="en-US" sz="2800" b="1" smtClean="0">
                <a:solidFill>
                  <a:srgbClr val="0000FF"/>
                </a:solidFill>
                <a:latin typeface="Times New Roman" panose="02020603050405020304" pitchFamily="18" charset="0"/>
                <a:ea typeface="楷体_GB2312" pitchFamily="49" charset="-122"/>
              </a:rPr>
              <a:t>永久</a:t>
            </a:r>
            <a:r>
              <a:rPr lang="zh-CN" altLang="en-US" sz="2800" b="1" smtClean="0">
                <a:latin typeface="Times New Roman" panose="02020603050405020304" pitchFamily="18" charset="0"/>
                <a:ea typeface="楷体_GB2312" pitchFamily="49" charset="-122"/>
              </a:rPr>
              <a:t>的。</a:t>
            </a:r>
          </a:p>
          <a:p>
            <a:pPr eaLnBrk="1" hangingPunct="1">
              <a:lnSpc>
                <a:spcPct val="110000"/>
              </a:lnSpc>
              <a:spcBef>
                <a:spcPct val="10000"/>
              </a:spcBef>
              <a:buFont typeface="Wingdings" panose="05000000000000000000" pitchFamily="2" charset="2"/>
              <a:buNone/>
            </a:pPr>
            <a:r>
              <a:rPr lang="en-US" altLang="zh-CN" sz="2800" b="1" smtClean="0">
                <a:latin typeface="Times New Roman" panose="02020603050405020304" pitchFamily="18" charset="0"/>
                <a:ea typeface="楷体_GB2312" pitchFamily="49" charset="-122"/>
              </a:rPr>
              <a:t>3</a:t>
            </a:r>
            <a:r>
              <a:rPr lang="zh-CN" altLang="en-US" sz="2800" b="1" smtClean="0">
                <a:latin typeface="Times New Roman" panose="02020603050405020304" pitchFamily="18" charset="0"/>
                <a:ea typeface="楷体_GB2312" pitchFamily="49" charset="-122"/>
              </a:rPr>
              <a:t>）组成不同：进程</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程序</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数据</a:t>
            </a:r>
            <a:r>
              <a:rPr lang="en-US" altLang="zh-CN" sz="2800" b="1" smtClean="0">
                <a:latin typeface="Times New Roman" panose="02020603050405020304" pitchFamily="18" charset="0"/>
                <a:ea typeface="楷体_GB2312" pitchFamily="49" charset="-122"/>
              </a:rPr>
              <a:t>+PCB)</a:t>
            </a:r>
            <a:r>
              <a:rPr lang="zh-CN" altLang="en-US" sz="2800" b="1" smtClean="0">
                <a:latin typeface="Times New Roman" panose="02020603050405020304" pitchFamily="18" charset="0"/>
                <a:ea typeface="楷体_GB2312" pitchFamily="49" charset="-122"/>
              </a:rPr>
              <a:t>、程序</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代码的集合</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a:t>
            </a:r>
          </a:p>
          <a:p>
            <a:pPr eaLnBrk="1" hangingPunct="1">
              <a:lnSpc>
                <a:spcPct val="110000"/>
              </a:lnSpc>
              <a:spcBef>
                <a:spcPct val="10000"/>
              </a:spcBef>
              <a:buFont typeface="Wingdings" panose="05000000000000000000" pitchFamily="2" charset="2"/>
              <a:buNone/>
            </a:pPr>
            <a:r>
              <a:rPr lang="en-US" altLang="zh-CN" sz="2800" b="1" smtClean="0">
                <a:latin typeface="Times New Roman" panose="02020603050405020304" pitchFamily="18" charset="0"/>
                <a:ea typeface="楷体_GB2312" pitchFamily="49" charset="-122"/>
              </a:rPr>
              <a:t>4</a:t>
            </a:r>
            <a:r>
              <a:rPr lang="zh-CN" altLang="en-US" sz="2800" b="1" smtClean="0">
                <a:latin typeface="Times New Roman" panose="02020603050405020304" pitchFamily="18" charset="0"/>
                <a:ea typeface="楷体_GB2312" pitchFamily="49" charset="-122"/>
              </a:rPr>
              <a:t>）存在形式不同：</a:t>
            </a:r>
            <a:r>
              <a:rPr lang="zh-CN" altLang="en-US" sz="2800" b="1" smtClean="0">
                <a:solidFill>
                  <a:srgbClr val="0000FF"/>
                </a:solidFill>
                <a:latin typeface="Times New Roman" panose="02020603050405020304" pitchFamily="18" charset="0"/>
                <a:ea typeface="楷体_GB2312" pitchFamily="49" charset="-122"/>
              </a:rPr>
              <a:t>进程</a:t>
            </a:r>
            <a:r>
              <a:rPr lang="zh-CN" altLang="en-US" sz="2800" b="1" smtClean="0">
                <a:latin typeface="Times New Roman" panose="02020603050405020304" pitchFamily="18" charset="0"/>
                <a:ea typeface="楷体_GB2312" pitchFamily="49" charset="-122"/>
              </a:rPr>
              <a:t>存在于</a:t>
            </a:r>
            <a:r>
              <a:rPr lang="zh-CN" altLang="en-US" sz="2800" b="1" smtClean="0">
                <a:solidFill>
                  <a:srgbClr val="0000FF"/>
                </a:solidFill>
                <a:latin typeface="Times New Roman" panose="02020603050405020304" pitchFamily="18" charset="0"/>
                <a:ea typeface="楷体_GB2312" pitchFamily="49" charset="-122"/>
              </a:rPr>
              <a:t>内存</a:t>
            </a:r>
            <a:r>
              <a:rPr lang="zh-CN" altLang="en-US" sz="2800" b="1" smtClean="0">
                <a:latin typeface="Times New Roman" panose="02020603050405020304" pitchFamily="18" charset="0"/>
                <a:ea typeface="楷体_GB2312" pitchFamily="49" charset="-122"/>
              </a:rPr>
              <a:t>（至少其</a:t>
            </a:r>
            <a:r>
              <a:rPr lang="en-US" altLang="zh-CN" sz="2800" b="1" smtClean="0">
                <a:latin typeface="Times New Roman" panose="02020603050405020304" pitchFamily="18" charset="0"/>
                <a:ea typeface="楷体_GB2312" pitchFamily="49" charset="-122"/>
              </a:rPr>
              <a:t>PCB</a:t>
            </a:r>
            <a:r>
              <a:rPr lang="zh-CN" altLang="en-US" sz="2800" b="1" smtClean="0">
                <a:latin typeface="Times New Roman" panose="02020603050405020304" pitchFamily="18" charset="0"/>
                <a:ea typeface="楷体_GB2312" pitchFamily="49" charset="-122"/>
              </a:rPr>
              <a:t>在内存，如挂起状态时），</a:t>
            </a:r>
            <a:r>
              <a:rPr lang="zh-CN" altLang="en-US" sz="2800" b="1" smtClean="0">
                <a:solidFill>
                  <a:srgbClr val="0000FF"/>
                </a:solidFill>
                <a:latin typeface="Times New Roman" panose="02020603050405020304" pitchFamily="18" charset="0"/>
                <a:ea typeface="楷体_GB2312" pitchFamily="49" charset="-122"/>
              </a:rPr>
              <a:t>程序</a:t>
            </a:r>
            <a:r>
              <a:rPr lang="zh-CN" altLang="en-US" sz="2800" b="1" smtClean="0">
                <a:latin typeface="Times New Roman" panose="02020603050405020304" pitchFamily="18" charset="0"/>
                <a:ea typeface="楷体_GB2312" pitchFamily="49" charset="-122"/>
              </a:rPr>
              <a:t>存在于外存或纸张上甚至大脑里</a:t>
            </a:r>
          </a:p>
          <a:p>
            <a:pPr eaLnBrk="1" hangingPunct="1">
              <a:lnSpc>
                <a:spcPct val="110000"/>
              </a:lnSpc>
              <a:spcBef>
                <a:spcPct val="10000"/>
              </a:spcBef>
              <a:buFont typeface="Wingdings" panose="05000000000000000000" pitchFamily="2" charset="2"/>
              <a:buNone/>
            </a:pPr>
            <a:r>
              <a:rPr lang="en-US" altLang="zh-CN" sz="2800" b="1" smtClean="0">
                <a:latin typeface="Times New Roman" panose="02020603050405020304" pitchFamily="18" charset="0"/>
                <a:ea typeface="楷体_GB2312" pitchFamily="49" charset="-122"/>
              </a:rPr>
              <a:t>5</a:t>
            </a:r>
            <a:r>
              <a:rPr lang="zh-CN" altLang="en-US" sz="2800" b="1" smtClean="0">
                <a:latin typeface="Times New Roman" panose="02020603050405020304" pitchFamily="18" charset="0"/>
                <a:ea typeface="楷体_GB2312" pitchFamily="49" charset="-122"/>
              </a:rPr>
              <a:t>）进程与程序之间不是一一对应的。</a:t>
            </a:r>
          </a:p>
        </p:txBody>
      </p:sp>
      <p:pic>
        <p:nvPicPr>
          <p:cNvPr id="25604" name="Picture 4" descr="2-1-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81000"/>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4530" name="Group 2"/>
          <p:cNvGraphicFramePr>
            <a:graphicFrameLocks noGrp="1"/>
          </p:cNvGraphicFramePr>
          <p:nvPr/>
        </p:nvGraphicFramePr>
        <p:xfrm>
          <a:off x="684213" y="1484313"/>
          <a:ext cx="7632700" cy="4198937"/>
        </p:xfrm>
        <a:graphic>
          <a:graphicData uri="http://schemas.openxmlformats.org/drawingml/2006/table">
            <a:tbl>
              <a:tblPr/>
              <a:tblGrid>
                <a:gridCol w="2087562"/>
                <a:gridCol w="2260600"/>
                <a:gridCol w="3284538"/>
              </a:tblGrid>
              <a:tr h="5203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程序</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03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概念</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静态</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动态</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68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所在存储器</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外存</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内存</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52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存在时间</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永久</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有生命期</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68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组成</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有序指令</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程序段</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数据段</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,PCB</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593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对应关系</a:t>
                      </a:r>
                    </a:p>
                  </a:txBody>
                  <a:tcPr marL="90000" marR="90000" marT="46806" marB="4680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一个程序可以对应一个或多个进程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一个进程可以对应一段程序、一个程序或（通过调用）多个程序</a:t>
                      </a:r>
                    </a:p>
                  </a:txBody>
                  <a:tcPr marL="90000" marR="90000" marT="46806" marB="4680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26655" name="Text Box 31"/>
          <p:cNvSpPr txBox="1">
            <a:spLocks noChangeArrowheads="1"/>
          </p:cNvSpPr>
          <p:nvPr/>
        </p:nvSpPr>
        <p:spPr bwMode="auto">
          <a:xfrm>
            <a:off x="1331913" y="333375"/>
            <a:ext cx="556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4000">
                <a:solidFill>
                  <a:schemeClr val="tx2"/>
                </a:solidFill>
                <a:latin typeface="Tahoma" panose="020B0604030504040204" pitchFamily="34" charset="0"/>
                <a:ea typeface="隶书" panose="02010509060101010101" pitchFamily="49" charset="-122"/>
              </a:rPr>
              <a:t>进程与程序的主要区别</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4000" b="1" smtClean="0">
                <a:latin typeface="隶书" panose="02010509060101010101" pitchFamily="49" charset="-122"/>
                <a:ea typeface="隶书" panose="02010509060101010101" pitchFamily="49" charset="-122"/>
              </a:rPr>
              <a:t>二、进程状态</a:t>
            </a:r>
          </a:p>
        </p:txBody>
      </p:sp>
      <p:sp>
        <p:nvSpPr>
          <p:cNvPr id="27651" name="Rectangle 3"/>
          <p:cNvSpPr>
            <a:spLocks noGrp="1" noChangeArrowheads="1"/>
          </p:cNvSpPr>
          <p:nvPr>
            <p:ph type="body" idx="1"/>
          </p:nvPr>
        </p:nvSpPr>
        <p:spPr>
          <a:xfrm>
            <a:off x="684213" y="1268413"/>
            <a:ext cx="7772400" cy="4114800"/>
          </a:xfrm>
        </p:spPr>
        <p:txBody>
          <a:bodyPr/>
          <a:lstStyle/>
          <a:p>
            <a:pPr eaLnBrk="1" hangingPunct="1">
              <a:lnSpc>
                <a:spcPct val="110000"/>
              </a:lnSpc>
            </a:pPr>
            <a:r>
              <a:rPr lang="zh-CN" altLang="en-US" sz="3200" b="1" smtClean="0">
                <a:latin typeface="Times New Roman" panose="02020603050405020304" pitchFamily="18" charset="0"/>
                <a:ea typeface="楷体_GB2312" pitchFamily="49" charset="-122"/>
              </a:rPr>
              <a:t>由于多道程序系统中各进程之间存在相互制约关系，使得进程的状态不断发生变化</a:t>
            </a:r>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的异步性</a:t>
            </a:r>
            <a:r>
              <a:rPr lang="en-US" altLang="zh-CN" sz="3200" b="1" smtClean="0">
                <a:latin typeface="Times New Roman" panose="02020603050405020304" pitchFamily="18" charset="0"/>
                <a:ea typeface="楷体_GB2312" pitchFamily="49" charset="-122"/>
              </a:rPr>
              <a:t>)</a:t>
            </a:r>
            <a:r>
              <a:rPr lang="zh-CN" altLang="en-US" sz="3200" b="1" smtClean="0">
                <a:latin typeface="Times New Roman" panose="02020603050405020304" pitchFamily="18" charset="0"/>
                <a:ea typeface="楷体_GB2312" pitchFamily="49" charset="-122"/>
              </a:rPr>
              <a:t>。</a:t>
            </a:r>
          </a:p>
          <a:p>
            <a:pPr eaLnBrk="1" hangingPunct="1">
              <a:lnSpc>
                <a:spcPct val="110000"/>
              </a:lnSpc>
            </a:pPr>
            <a:r>
              <a:rPr lang="zh-CN" altLang="en-US" sz="3200" b="1" smtClean="0">
                <a:latin typeface="Times New Roman" panose="02020603050405020304" pitchFamily="18" charset="0"/>
                <a:ea typeface="楷体_GB2312" pitchFamily="49" charset="-122"/>
              </a:rPr>
              <a:t>进程的活动规律：执行</a:t>
            </a:r>
            <a:r>
              <a:rPr lang="zh-CN" altLang="en-US" sz="3200" b="1" smtClean="0">
                <a:latin typeface="Times New Roman" panose="02020603050405020304" pitchFamily="18" charset="0"/>
                <a:ea typeface="楷体_GB2312" pitchFamily="49" charset="-122"/>
                <a:sym typeface="Symbol" panose="05050102010706020507" pitchFamily="18" charset="2"/>
              </a:rPr>
              <a:t></a:t>
            </a:r>
            <a:r>
              <a:rPr lang="zh-CN" altLang="en-US" sz="3200" b="1" smtClean="0">
                <a:latin typeface="Times New Roman" panose="02020603050405020304" pitchFamily="18" charset="0"/>
                <a:ea typeface="楷体_GB2312" pitchFamily="49" charset="-122"/>
              </a:rPr>
              <a:t>暂停</a:t>
            </a:r>
            <a:r>
              <a:rPr lang="zh-CN" altLang="en-US" sz="3200" b="1" smtClean="0">
                <a:latin typeface="Times New Roman" panose="02020603050405020304" pitchFamily="18" charset="0"/>
                <a:ea typeface="楷体_GB2312" pitchFamily="49" charset="-122"/>
                <a:sym typeface="Symbol" panose="05050102010706020507" pitchFamily="18" charset="2"/>
              </a:rPr>
              <a:t></a:t>
            </a:r>
            <a:r>
              <a:rPr lang="zh-CN" altLang="en-US" sz="3200" b="1" smtClean="0">
                <a:latin typeface="Times New Roman" panose="02020603050405020304" pitchFamily="18" charset="0"/>
                <a:ea typeface="楷体_GB2312" pitchFamily="49" charset="-122"/>
              </a:rPr>
              <a:t>执行。</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447800" y="412750"/>
            <a:ext cx="6019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二、进程状态</a:t>
            </a:r>
          </a:p>
        </p:txBody>
      </p:sp>
      <p:sp>
        <p:nvSpPr>
          <p:cNvPr id="438277" name="Text Box 5"/>
          <p:cNvSpPr txBox="1">
            <a:spLocks noChangeArrowheads="1"/>
          </p:cNvSpPr>
          <p:nvPr/>
        </p:nvSpPr>
        <p:spPr bwMode="auto">
          <a:xfrm>
            <a:off x="468313" y="1916113"/>
            <a:ext cx="3311525"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Clr>
                <a:srgbClr val="0000FF"/>
              </a:buClr>
              <a:buSzPct val="70000"/>
              <a:buFont typeface="Wingdings" panose="05000000000000000000" pitchFamily="2" charset="2"/>
              <a:buNone/>
            </a:pPr>
            <a:r>
              <a:rPr lang="zh-CN" altLang="en-US" sz="3200">
                <a:solidFill>
                  <a:schemeClr val="tx1"/>
                </a:solidFill>
                <a:latin typeface="Times New Roman" panose="02020603050405020304" pitchFamily="18" charset="0"/>
              </a:rPr>
              <a:t>进程可能由于等待</a:t>
            </a:r>
            <a:r>
              <a:rPr lang="en-US" altLang="zh-CN" sz="3200">
                <a:solidFill>
                  <a:schemeClr val="tx1"/>
                </a:solidFill>
                <a:latin typeface="Times New Roman" panose="02020603050405020304" pitchFamily="18" charset="0"/>
              </a:rPr>
              <a:t>I/O</a:t>
            </a:r>
            <a:r>
              <a:rPr lang="zh-CN" altLang="en-US" sz="3200">
                <a:solidFill>
                  <a:schemeClr val="tx1"/>
                </a:solidFill>
                <a:latin typeface="Times New Roman" panose="02020603050405020304" pitchFamily="18" charset="0"/>
              </a:rPr>
              <a:t>操作、竞争资源、以及相互协作等原因产生了“</a:t>
            </a:r>
            <a:r>
              <a:rPr lang="zh-CN" altLang="en-US" sz="3200">
                <a:latin typeface="Times New Roman" panose="02020603050405020304" pitchFamily="18" charset="0"/>
              </a:rPr>
              <a:t>走走停停</a:t>
            </a:r>
            <a:r>
              <a:rPr lang="zh-CN" altLang="en-US" sz="3200">
                <a:solidFill>
                  <a:schemeClr val="tx1"/>
                </a:solidFill>
                <a:latin typeface="Times New Roman" panose="02020603050405020304" pitchFamily="18" charset="0"/>
              </a:rPr>
              <a:t>”的动态性。因此，进程在生存期内至少具有</a:t>
            </a:r>
            <a:r>
              <a:rPr lang="zh-CN" altLang="en-US" sz="3200">
                <a:solidFill>
                  <a:srgbClr val="0033CC"/>
                </a:solidFill>
                <a:latin typeface="Times New Roman" panose="02020603050405020304" pitchFamily="18" charset="0"/>
              </a:rPr>
              <a:t>三种基本状态</a:t>
            </a:r>
            <a:r>
              <a:rPr lang="zh-CN" altLang="en-US" sz="3200">
                <a:solidFill>
                  <a:schemeClr val="tx1"/>
                </a:solidFill>
                <a:latin typeface="Times New Roman" panose="02020603050405020304" pitchFamily="18" charset="0"/>
              </a:rPr>
              <a:t>：</a:t>
            </a:r>
          </a:p>
        </p:txBody>
      </p:sp>
      <p:sp>
        <p:nvSpPr>
          <p:cNvPr id="28676" name="Rectangle 6"/>
          <p:cNvSpPr>
            <a:spLocks noChangeArrowheads="1"/>
          </p:cNvSpPr>
          <p:nvPr/>
        </p:nvSpPr>
        <p:spPr bwMode="auto">
          <a:xfrm>
            <a:off x="468313" y="1268413"/>
            <a:ext cx="59959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chemeClr val="folHlink"/>
              </a:buClr>
              <a:buSzPct val="60000"/>
              <a:buFont typeface="Wingdings" panose="05000000000000000000" pitchFamily="2" charset="2"/>
              <a:buNone/>
            </a:pPr>
            <a:r>
              <a:rPr kumimoji="1" lang="en-US" altLang="zh-CN">
                <a:solidFill>
                  <a:schemeClr val="tx1"/>
                </a:solidFill>
                <a:latin typeface="Tahoma" panose="020B0604030504040204" pitchFamily="34" charset="0"/>
                <a:ea typeface="隶书" panose="02010509060101010101" pitchFamily="49" charset="-122"/>
              </a:rPr>
              <a:t>1</a:t>
            </a:r>
            <a:r>
              <a:rPr kumimoji="1" lang="zh-CN" altLang="en-US">
                <a:solidFill>
                  <a:schemeClr val="tx1"/>
                </a:solidFill>
                <a:latin typeface="Tahoma" panose="020B0604030504040204" pitchFamily="34" charset="0"/>
                <a:ea typeface="隶书" panose="02010509060101010101" pitchFamily="49" charset="-122"/>
              </a:rPr>
              <a:t>、进程的</a:t>
            </a:r>
            <a:r>
              <a:rPr kumimoji="1" lang="en-US" altLang="zh-CN">
                <a:solidFill>
                  <a:schemeClr val="tx1"/>
                </a:solidFill>
                <a:latin typeface="Tahoma" panose="020B0604030504040204" pitchFamily="34" charset="0"/>
                <a:ea typeface="隶书" panose="02010509060101010101" pitchFamily="49" charset="-122"/>
              </a:rPr>
              <a:t>5</a:t>
            </a:r>
            <a:r>
              <a:rPr kumimoji="1" lang="zh-CN" altLang="en-US">
                <a:solidFill>
                  <a:schemeClr val="tx1"/>
                </a:solidFill>
                <a:latin typeface="Tahoma" panose="020B0604030504040204" pitchFamily="34" charset="0"/>
                <a:ea typeface="隶书" panose="02010509060101010101" pitchFamily="49" charset="-122"/>
              </a:rPr>
              <a:t>种状态（</a:t>
            </a:r>
            <a:r>
              <a:rPr kumimoji="1" lang="zh-CN" altLang="en-US">
                <a:solidFill>
                  <a:schemeClr val="folHlink"/>
                </a:solidFill>
                <a:latin typeface="Tahoma" panose="020B0604030504040204" pitchFamily="34" charset="0"/>
                <a:ea typeface="隶书" panose="02010509060101010101" pitchFamily="49" charset="-122"/>
              </a:rPr>
              <a:t>三种基本状态</a:t>
            </a:r>
            <a:r>
              <a:rPr kumimoji="1" lang="zh-CN" altLang="en-US">
                <a:solidFill>
                  <a:schemeClr val="tx1"/>
                </a:solidFill>
                <a:latin typeface="Tahoma" panose="020B0604030504040204" pitchFamily="34" charset="0"/>
                <a:ea typeface="隶书" panose="02010509060101010101" pitchFamily="49" charset="-122"/>
              </a:rPr>
              <a:t>）</a:t>
            </a:r>
          </a:p>
        </p:txBody>
      </p:sp>
      <p:grpSp>
        <p:nvGrpSpPr>
          <p:cNvPr id="2" name="Group 7"/>
          <p:cNvGrpSpPr>
            <a:grpSpLocks/>
          </p:cNvGrpSpPr>
          <p:nvPr/>
        </p:nvGrpSpPr>
        <p:grpSpPr bwMode="auto">
          <a:xfrm>
            <a:off x="3492500" y="1797050"/>
            <a:ext cx="5256213" cy="4440238"/>
            <a:chOff x="2517" y="1543"/>
            <a:chExt cx="2994" cy="2343"/>
          </a:xfrm>
        </p:grpSpPr>
        <p:sp>
          <p:nvSpPr>
            <p:cNvPr id="28678" name="Text Box 8"/>
            <p:cNvSpPr txBox="1">
              <a:spLocks noChangeArrowheads="1"/>
            </p:cNvSpPr>
            <p:nvPr/>
          </p:nvSpPr>
          <p:spPr bwMode="auto">
            <a:xfrm>
              <a:off x="3606" y="3113"/>
              <a:ext cx="829"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事件发生</a:t>
              </a:r>
            </a:p>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如</a:t>
              </a:r>
              <a:r>
                <a:rPr lang="en-US" altLang="zh-CN" sz="2000">
                  <a:solidFill>
                    <a:schemeClr val="tx2"/>
                  </a:solidFill>
                  <a:latin typeface="Times New Roman" panose="02020603050405020304" pitchFamily="18" charset="0"/>
                  <a:ea typeface="宋体" panose="02010600030101010101" pitchFamily="2" charset="-122"/>
                </a:rPr>
                <a:t>I/O</a:t>
              </a:r>
              <a:r>
                <a:rPr lang="zh-CN" altLang="en-US" sz="2000">
                  <a:solidFill>
                    <a:schemeClr val="tx2"/>
                  </a:solidFill>
                  <a:latin typeface="Times New Roman" panose="02020603050405020304" pitchFamily="18" charset="0"/>
                  <a:ea typeface="宋体" panose="02010600030101010101" pitchFamily="2" charset="-122"/>
                </a:rPr>
                <a:t>完成</a:t>
              </a:r>
              <a:endParaRPr lang="zh-CN" altLang="en-US" sz="2000">
                <a:solidFill>
                  <a:schemeClr val="tx2"/>
                </a:solidFill>
                <a:latin typeface="Arial" panose="020B0604020202020204" pitchFamily="34" charset="0"/>
                <a:ea typeface="宋体" panose="02010600030101010101" pitchFamily="2" charset="-122"/>
              </a:endParaRPr>
            </a:p>
          </p:txBody>
        </p:sp>
        <p:sp>
          <p:nvSpPr>
            <p:cNvPr id="28679" name="Text Box 9"/>
            <p:cNvSpPr txBox="1">
              <a:spLocks noChangeArrowheads="1"/>
            </p:cNvSpPr>
            <p:nvPr/>
          </p:nvSpPr>
          <p:spPr bwMode="auto">
            <a:xfrm>
              <a:off x="2835" y="3566"/>
              <a:ext cx="267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lnSpc>
                  <a:spcPct val="96000"/>
                </a:lnSpc>
              </a:pPr>
              <a:r>
                <a:rPr lang="zh-CN" altLang="en-US" sz="2400">
                  <a:solidFill>
                    <a:srgbClr val="0000FF"/>
                  </a:solidFill>
                  <a:latin typeface="宋体" panose="02010600030101010101" pitchFamily="2" charset="-122"/>
                  <a:ea typeface="宋体" panose="02010600030101010101" pitchFamily="2" charset="-122"/>
                </a:rPr>
                <a:t>进程三</a:t>
              </a:r>
              <a:r>
                <a:rPr lang="zh-CN" altLang="en-US" sz="2400">
                  <a:solidFill>
                    <a:srgbClr val="0000FF"/>
                  </a:solidFill>
                  <a:latin typeface="Times New Roman" panose="02020603050405020304" pitchFamily="18" charset="0"/>
                  <a:ea typeface="宋体" panose="02010600030101010101" pitchFamily="2" charset="-122"/>
                </a:rPr>
                <a:t>状态及转换图</a:t>
              </a:r>
              <a:endParaRPr lang="zh-CN" altLang="en-US" sz="2400">
                <a:solidFill>
                  <a:srgbClr val="0000FF"/>
                </a:solidFill>
                <a:latin typeface="Arial" panose="020B0604020202020204" pitchFamily="34" charset="0"/>
                <a:ea typeface="宋体" panose="02010600030101010101" pitchFamily="2" charset="-122"/>
              </a:endParaRPr>
            </a:p>
          </p:txBody>
        </p:sp>
        <p:sp>
          <p:nvSpPr>
            <p:cNvPr id="28680" name="Oval 10"/>
            <p:cNvSpPr>
              <a:spLocks noChangeArrowheads="1"/>
            </p:cNvSpPr>
            <p:nvPr/>
          </p:nvSpPr>
          <p:spPr bwMode="auto">
            <a:xfrm>
              <a:off x="2730" y="2879"/>
              <a:ext cx="681" cy="4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1" name="Freeform 11"/>
            <p:cNvSpPr>
              <a:spLocks/>
            </p:cNvSpPr>
            <p:nvPr/>
          </p:nvSpPr>
          <p:spPr bwMode="auto">
            <a:xfrm>
              <a:off x="3411" y="3127"/>
              <a:ext cx="1076" cy="1"/>
            </a:xfrm>
            <a:custGeom>
              <a:avLst/>
              <a:gdLst>
                <a:gd name="T0" fmla="*/ 1635 w 1635"/>
                <a:gd name="T1" fmla="*/ 0 h 1"/>
                <a:gd name="T2" fmla="*/ 0 w 1635"/>
                <a:gd name="T3" fmla="*/ 0 h 1"/>
                <a:gd name="T4" fmla="*/ 0 60000 65536"/>
                <a:gd name="T5" fmla="*/ 0 60000 65536"/>
                <a:gd name="T6" fmla="*/ 0 w 1635"/>
                <a:gd name="T7" fmla="*/ 0 h 1"/>
                <a:gd name="T8" fmla="*/ 1635 w 1635"/>
                <a:gd name="T9" fmla="*/ 1 h 1"/>
              </a:gdLst>
              <a:ahLst/>
              <a:cxnLst>
                <a:cxn ang="T4">
                  <a:pos x="T0" y="T1"/>
                </a:cxn>
                <a:cxn ang="T5">
                  <a:pos x="T2" y="T3"/>
                </a:cxn>
              </a:cxnLst>
              <a:rect l="T6" t="T7" r="T8" b="T9"/>
              <a:pathLst>
                <a:path w="1635" h="1">
                  <a:moveTo>
                    <a:pt x="1635" y="0"/>
                  </a:moveTo>
                  <a:lnTo>
                    <a:pt x="0"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2" name="Freeform 12"/>
            <p:cNvSpPr>
              <a:spLocks/>
            </p:cNvSpPr>
            <p:nvPr/>
          </p:nvSpPr>
          <p:spPr bwMode="auto">
            <a:xfrm>
              <a:off x="4112" y="2143"/>
              <a:ext cx="622" cy="748"/>
            </a:xfrm>
            <a:custGeom>
              <a:avLst/>
              <a:gdLst>
                <a:gd name="T0" fmla="*/ 0 w 945"/>
                <a:gd name="T1" fmla="*/ 0 h 1095"/>
                <a:gd name="T2" fmla="*/ 945 w 945"/>
                <a:gd name="T3" fmla="*/ 1095 h 1095"/>
                <a:gd name="T4" fmla="*/ 0 60000 65536"/>
                <a:gd name="T5" fmla="*/ 0 60000 65536"/>
                <a:gd name="T6" fmla="*/ 0 w 945"/>
                <a:gd name="T7" fmla="*/ 0 h 1095"/>
                <a:gd name="T8" fmla="*/ 945 w 945"/>
                <a:gd name="T9" fmla="*/ 1095 h 1095"/>
              </a:gdLst>
              <a:ahLst/>
              <a:cxnLst>
                <a:cxn ang="T4">
                  <a:pos x="T0" y="T1"/>
                </a:cxn>
                <a:cxn ang="T5">
                  <a:pos x="T2" y="T3"/>
                </a:cxn>
              </a:cxnLst>
              <a:rect l="T6" t="T7" r="T8" b="T9"/>
              <a:pathLst>
                <a:path w="945" h="1095">
                  <a:moveTo>
                    <a:pt x="0" y="0"/>
                  </a:moveTo>
                  <a:lnTo>
                    <a:pt x="945" y="10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3" name="Freeform 13"/>
            <p:cNvSpPr>
              <a:spLocks/>
            </p:cNvSpPr>
            <p:nvPr/>
          </p:nvSpPr>
          <p:spPr bwMode="auto">
            <a:xfrm>
              <a:off x="2996" y="2123"/>
              <a:ext cx="672" cy="758"/>
            </a:xfrm>
            <a:custGeom>
              <a:avLst/>
              <a:gdLst>
                <a:gd name="T0" fmla="*/ 1020 w 1020"/>
                <a:gd name="T1" fmla="*/ 0 h 1110"/>
                <a:gd name="T2" fmla="*/ 343 w 1020"/>
                <a:gd name="T3" fmla="*/ 444 h 1110"/>
                <a:gd name="T4" fmla="*/ 0 w 1020"/>
                <a:gd name="T5" fmla="*/ 1110 h 1110"/>
                <a:gd name="T6" fmla="*/ 0 60000 65536"/>
                <a:gd name="T7" fmla="*/ 0 60000 65536"/>
                <a:gd name="T8" fmla="*/ 0 60000 65536"/>
                <a:gd name="T9" fmla="*/ 0 w 1020"/>
                <a:gd name="T10" fmla="*/ 0 h 1110"/>
                <a:gd name="T11" fmla="*/ 1020 w 1020"/>
                <a:gd name="T12" fmla="*/ 1110 h 1110"/>
              </a:gdLst>
              <a:ahLst/>
              <a:cxnLst>
                <a:cxn ang="T6">
                  <a:pos x="T0" y="T1"/>
                </a:cxn>
                <a:cxn ang="T7">
                  <a:pos x="T2" y="T3"/>
                </a:cxn>
                <a:cxn ang="T8">
                  <a:pos x="T4" y="T5"/>
                </a:cxn>
              </a:cxnLst>
              <a:rect l="T9" t="T10" r="T11" b="T12"/>
              <a:pathLst>
                <a:path w="1020" h="1110">
                  <a:moveTo>
                    <a:pt x="1020" y="0"/>
                  </a:moveTo>
                  <a:cubicBezTo>
                    <a:pt x="910" y="74"/>
                    <a:pt x="513" y="259"/>
                    <a:pt x="343" y="444"/>
                  </a:cubicBezTo>
                  <a:cubicBezTo>
                    <a:pt x="173" y="629"/>
                    <a:pt x="71" y="971"/>
                    <a:pt x="0" y="111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4" name="Freeform 14"/>
            <p:cNvSpPr>
              <a:spLocks/>
            </p:cNvSpPr>
            <p:nvPr/>
          </p:nvSpPr>
          <p:spPr bwMode="auto">
            <a:xfrm>
              <a:off x="3243" y="2184"/>
              <a:ext cx="553" cy="748"/>
            </a:xfrm>
            <a:custGeom>
              <a:avLst/>
              <a:gdLst>
                <a:gd name="T0" fmla="*/ 840 w 840"/>
                <a:gd name="T1" fmla="*/ 0 h 1095"/>
                <a:gd name="T2" fmla="*/ 540 w 840"/>
                <a:gd name="T3" fmla="*/ 645 h 1095"/>
                <a:gd name="T4" fmla="*/ 0 w 840"/>
                <a:gd name="T5" fmla="*/ 1095 h 1095"/>
                <a:gd name="T6" fmla="*/ 0 60000 65536"/>
                <a:gd name="T7" fmla="*/ 0 60000 65536"/>
                <a:gd name="T8" fmla="*/ 0 60000 65536"/>
                <a:gd name="T9" fmla="*/ 0 w 840"/>
                <a:gd name="T10" fmla="*/ 0 h 1095"/>
                <a:gd name="T11" fmla="*/ 840 w 840"/>
                <a:gd name="T12" fmla="*/ 1095 h 1095"/>
              </a:gdLst>
              <a:ahLst/>
              <a:cxnLst>
                <a:cxn ang="T6">
                  <a:pos x="T0" y="T1"/>
                </a:cxn>
                <a:cxn ang="T7">
                  <a:pos x="T2" y="T3"/>
                </a:cxn>
                <a:cxn ang="T8">
                  <a:pos x="T4" y="T5"/>
                </a:cxn>
              </a:cxnLst>
              <a:rect l="T9" t="T10" r="T11" b="T12"/>
              <a:pathLst>
                <a:path w="840" h="1095">
                  <a:moveTo>
                    <a:pt x="840" y="0"/>
                  </a:moveTo>
                  <a:cubicBezTo>
                    <a:pt x="788" y="102"/>
                    <a:pt x="680" y="463"/>
                    <a:pt x="540" y="645"/>
                  </a:cubicBezTo>
                  <a:cubicBezTo>
                    <a:pt x="400" y="827"/>
                    <a:pt x="113" y="1001"/>
                    <a:pt x="0" y="1095"/>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5" name="Oval 15"/>
            <p:cNvSpPr>
              <a:spLocks noChangeArrowheads="1"/>
            </p:cNvSpPr>
            <p:nvPr/>
          </p:nvSpPr>
          <p:spPr bwMode="auto">
            <a:xfrm>
              <a:off x="3559" y="1707"/>
              <a:ext cx="681" cy="4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86" name="Text Box 16"/>
            <p:cNvSpPr txBox="1">
              <a:spLocks noChangeArrowheads="1"/>
            </p:cNvSpPr>
            <p:nvPr/>
          </p:nvSpPr>
          <p:spPr bwMode="auto">
            <a:xfrm>
              <a:off x="3621" y="1752"/>
              <a:ext cx="60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008000"/>
                  </a:solidFill>
                  <a:latin typeface="Times New Roman" panose="02020603050405020304" pitchFamily="18" charset="0"/>
                  <a:ea typeface="宋体" panose="02010600030101010101" pitchFamily="2" charset="-122"/>
                </a:rPr>
                <a:t>运行</a:t>
              </a:r>
              <a:endParaRPr lang="zh-CN" altLang="en-US">
                <a:solidFill>
                  <a:srgbClr val="008000"/>
                </a:solidFill>
                <a:latin typeface="Arial" panose="020B0604020202020204" pitchFamily="34" charset="0"/>
                <a:ea typeface="宋体" panose="02010600030101010101" pitchFamily="2" charset="-122"/>
              </a:endParaRPr>
            </a:p>
          </p:txBody>
        </p:sp>
        <p:sp>
          <p:nvSpPr>
            <p:cNvPr id="28687" name="Text Box 17"/>
            <p:cNvSpPr txBox="1">
              <a:spLocks noChangeArrowheads="1"/>
            </p:cNvSpPr>
            <p:nvPr/>
          </p:nvSpPr>
          <p:spPr bwMode="auto">
            <a:xfrm>
              <a:off x="2791" y="2946"/>
              <a:ext cx="62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0033CC"/>
                  </a:solidFill>
                  <a:latin typeface="Times New Roman" panose="02020603050405020304" pitchFamily="18" charset="0"/>
                  <a:ea typeface="宋体" panose="02010600030101010101" pitchFamily="2" charset="-122"/>
                </a:rPr>
                <a:t>就绪</a:t>
              </a:r>
              <a:endParaRPr lang="zh-CN" altLang="en-US">
                <a:solidFill>
                  <a:srgbClr val="0033CC"/>
                </a:solidFill>
                <a:latin typeface="Arial" panose="020B0604020202020204" pitchFamily="34" charset="0"/>
                <a:ea typeface="宋体" panose="02010600030101010101" pitchFamily="2" charset="-122"/>
              </a:endParaRPr>
            </a:p>
          </p:txBody>
        </p:sp>
        <p:sp>
          <p:nvSpPr>
            <p:cNvPr id="28688" name="Text Box 18"/>
            <p:cNvSpPr txBox="1">
              <a:spLocks noChangeArrowheads="1"/>
            </p:cNvSpPr>
            <p:nvPr/>
          </p:nvSpPr>
          <p:spPr bwMode="auto">
            <a:xfrm>
              <a:off x="4388" y="2233"/>
              <a:ext cx="103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1800">
                  <a:solidFill>
                    <a:schemeClr val="tx2"/>
                  </a:solidFill>
                  <a:latin typeface="Times New Roman" panose="02020603050405020304" pitchFamily="18" charset="0"/>
                  <a:ea typeface="宋体" panose="02010600030101010101" pitchFamily="2" charset="-122"/>
                </a:rPr>
                <a:t>等待事件发生</a:t>
              </a:r>
            </a:p>
            <a:p>
              <a:pPr algn="just" eaLnBrk="1" hangingPunct="1">
                <a:lnSpc>
                  <a:spcPct val="96000"/>
                </a:lnSpc>
              </a:pPr>
              <a:r>
                <a:rPr lang="zh-CN" altLang="en-US" sz="1800">
                  <a:solidFill>
                    <a:schemeClr val="tx2"/>
                  </a:solidFill>
                  <a:latin typeface="Times New Roman" panose="02020603050405020304" pitchFamily="18" charset="0"/>
                  <a:ea typeface="宋体" panose="02010600030101010101" pitchFamily="2" charset="-122"/>
                </a:rPr>
                <a:t>如等待</a:t>
              </a:r>
              <a:r>
                <a:rPr lang="en-US" altLang="zh-CN" sz="1800">
                  <a:solidFill>
                    <a:schemeClr val="tx2"/>
                  </a:solidFill>
                  <a:latin typeface="Times New Roman" panose="02020603050405020304" pitchFamily="18" charset="0"/>
                  <a:ea typeface="宋体" panose="02010600030101010101" pitchFamily="2" charset="-122"/>
                </a:rPr>
                <a:t>I/O</a:t>
              </a:r>
              <a:endParaRPr lang="en-US" altLang="zh-CN" sz="1800">
                <a:solidFill>
                  <a:schemeClr val="tx2"/>
                </a:solidFill>
                <a:latin typeface="Arial" panose="020B0604020202020204" pitchFamily="34" charset="0"/>
                <a:ea typeface="宋体" panose="02010600030101010101" pitchFamily="2" charset="-122"/>
              </a:endParaRPr>
            </a:p>
          </p:txBody>
        </p:sp>
        <p:sp>
          <p:nvSpPr>
            <p:cNvPr id="28689" name="Text Box 19"/>
            <p:cNvSpPr txBox="1">
              <a:spLocks noChangeArrowheads="1"/>
            </p:cNvSpPr>
            <p:nvPr/>
          </p:nvSpPr>
          <p:spPr bwMode="auto">
            <a:xfrm>
              <a:off x="2517" y="2240"/>
              <a:ext cx="81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时间片到或被抢占</a:t>
              </a:r>
              <a:endParaRPr lang="zh-CN" altLang="en-US" sz="2000">
                <a:solidFill>
                  <a:schemeClr val="tx2"/>
                </a:solidFill>
                <a:latin typeface="Arial" panose="020B0604020202020204" pitchFamily="34" charset="0"/>
                <a:ea typeface="宋体" panose="02010600030101010101" pitchFamily="2" charset="-122"/>
              </a:endParaRPr>
            </a:p>
          </p:txBody>
        </p:sp>
        <p:sp>
          <p:nvSpPr>
            <p:cNvPr id="28690" name="Text Box 20"/>
            <p:cNvSpPr txBox="1">
              <a:spLocks noChangeArrowheads="1"/>
            </p:cNvSpPr>
            <p:nvPr/>
          </p:nvSpPr>
          <p:spPr bwMode="auto">
            <a:xfrm>
              <a:off x="3515" y="2559"/>
              <a:ext cx="4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000">
                  <a:solidFill>
                    <a:schemeClr val="tx2"/>
                  </a:solidFill>
                  <a:latin typeface="Times New Roman" panose="02020603050405020304" pitchFamily="18" charset="0"/>
                  <a:ea typeface="宋体" panose="02010600030101010101" pitchFamily="2" charset="-122"/>
                </a:rPr>
                <a:t>进程调度</a:t>
              </a:r>
              <a:endParaRPr lang="zh-CN" altLang="en-US" sz="2000">
                <a:solidFill>
                  <a:schemeClr val="tx2"/>
                </a:solidFill>
                <a:latin typeface="Arial" panose="020B0604020202020204" pitchFamily="34" charset="0"/>
                <a:ea typeface="宋体" panose="02010600030101010101" pitchFamily="2" charset="-122"/>
              </a:endParaRPr>
            </a:p>
          </p:txBody>
        </p:sp>
        <p:sp>
          <p:nvSpPr>
            <p:cNvPr id="28691" name="Oval 21"/>
            <p:cNvSpPr>
              <a:spLocks noChangeArrowheads="1"/>
            </p:cNvSpPr>
            <p:nvPr/>
          </p:nvSpPr>
          <p:spPr bwMode="auto">
            <a:xfrm>
              <a:off x="4507" y="2879"/>
              <a:ext cx="681" cy="4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2" name="Text Box 22"/>
            <p:cNvSpPr txBox="1">
              <a:spLocks noChangeArrowheads="1"/>
            </p:cNvSpPr>
            <p:nvPr/>
          </p:nvSpPr>
          <p:spPr bwMode="auto">
            <a:xfrm>
              <a:off x="4574" y="2957"/>
              <a:ext cx="56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hlink"/>
                  </a:solidFill>
                  <a:latin typeface="Times New Roman" panose="02020603050405020304" pitchFamily="18" charset="0"/>
                  <a:ea typeface="宋体" panose="02010600030101010101" pitchFamily="2" charset="-122"/>
                </a:rPr>
                <a:t>阻塞</a:t>
              </a:r>
              <a:endParaRPr lang="zh-CN" altLang="en-US">
                <a:solidFill>
                  <a:schemeClr val="hlink"/>
                </a:solidFill>
                <a:latin typeface="Arial" panose="020B0604020202020204" pitchFamily="34" charset="0"/>
                <a:ea typeface="宋体" panose="02010600030101010101" pitchFamily="2" charset="-122"/>
              </a:endParaRPr>
            </a:p>
          </p:txBody>
        </p:sp>
        <p:sp>
          <p:nvSpPr>
            <p:cNvPr id="28693" name="Freeform 23"/>
            <p:cNvSpPr>
              <a:spLocks/>
            </p:cNvSpPr>
            <p:nvPr/>
          </p:nvSpPr>
          <p:spPr bwMode="auto">
            <a:xfrm>
              <a:off x="4270" y="1707"/>
              <a:ext cx="355" cy="320"/>
            </a:xfrm>
            <a:custGeom>
              <a:avLst/>
              <a:gdLst>
                <a:gd name="T0" fmla="*/ 540 w 540"/>
                <a:gd name="T1" fmla="*/ 0 h 468"/>
                <a:gd name="T2" fmla="*/ 0 w 540"/>
                <a:gd name="T3" fmla="*/ 312 h 468"/>
                <a:gd name="T4" fmla="*/ 540 w 540"/>
                <a:gd name="T5" fmla="*/ 468 h 468"/>
                <a:gd name="T6" fmla="*/ 0 60000 65536"/>
                <a:gd name="T7" fmla="*/ 0 60000 65536"/>
                <a:gd name="T8" fmla="*/ 0 60000 65536"/>
                <a:gd name="T9" fmla="*/ 0 w 540"/>
                <a:gd name="T10" fmla="*/ 0 h 468"/>
                <a:gd name="T11" fmla="*/ 540 w 540"/>
                <a:gd name="T12" fmla="*/ 468 h 468"/>
              </a:gdLst>
              <a:ahLst/>
              <a:cxnLst>
                <a:cxn ang="T6">
                  <a:pos x="T0" y="T1"/>
                </a:cxn>
                <a:cxn ang="T7">
                  <a:pos x="T2" y="T3"/>
                </a:cxn>
                <a:cxn ang="T8">
                  <a:pos x="T4" y="T5"/>
                </a:cxn>
              </a:cxnLst>
              <a:rect l="T9" t="T10" r="T11" b="T12"/>
              <a:pathLst>
                <a:path w="540" h="468">
                  <a:moveTo>
                    <a:pt x="540" y="0"/>
                  </a:moveTo>
                  <a:lnTo>
                    <a:pt x="0" y="312"/>
                  </a:lnTo>
                  <a:lnTo>
                    <a:pt x="540" y="46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4" name="Oval 24"/>
            <p:cNvSpPr>
              <a:spLocks noChangeArrowheads="1"/>
            </p:cNvSpPr>
            <p:nvPr/>
          </p:nvSpPr>
          <p:spPr bwMode="auto">
            <a:xfrm>
              <a:off x="4635" y="1576"/>
              <a:ext cx="592" cy="232"/>
            </a:xfrm>
            <a:prstGeom prst="ellipse">
              <a:avLst/>
            </a:prstGeom>
            <a:gradFill rotWithShape="1">
              <a:gsLst>
                <a:gs pos="0">
                  <a:srgbClr val="EAEAEA">
                    <a:alpha val="50000"/>
                  </a:srgbClr>
                </a:gs>
                <a:gs pos="100000">
                  <a:srgbClr val="C0C0C0"/>
                </a:gs>
              </a:gsLst>
              <a:path path="shape">
                <a:fillToRect l="50000" t="50000" r="50000" b="50000"/>
              </a:path>
            </a:gradFill>
            <a:ln w="12700" algn="ctr">
              <a:solidFill>
                <a:srgbClr val="000000"/>
              </a:solidFill>
              <a:prstDash val="dash"/>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5" name="Text Box 25"/>
            <p:cNvSpPr txBox="1">
              <a:spLocks noChangeArrowheads="1"/>
            </p:cNvSpPr>
            <p:nvPr/>
          </p:nvSpPr>
          <p:spPr bwMode="auto">
            <a:xfrm>
              <a:off x="4657" y="1543"/>
              <a:ext cx="59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12000"/>
                </a:lnSpc>
              </a:pPr>
              <a:r>
                <a:rPr lang="zh-CN" altLang="en-US" sz="1800">
                  <a:solidFill>
                    <a:schemeClr val="tx1"/>
                  </a:solidFill>
                  <a:latin typeface="Times New Roman" panose="02020603050405020304" pitchFamily="18" charset="0"/>
                  <a:ea typeface="宋体" panose="02010600030101010101" pitchFamily="2" charset="-122"/>
                </a:rPr>
                <a:t>系统态</a:t>
              </a:r>
              <a:endParaRPr lang="zh-CN" altLang="en-US" sz="1800">
                <a:solidFill>
                  <a:schemeClr val="tx1"/>
                </a:solidFill>
                <a:latin typeface="Arial" panose="020B0604020202020204" pitchFamily="34" charset="0"/>
                <a:ea typeface="宋体" panose="02010600030101010101" pitchFamily="2" charset="-122"/>
              </a:endParaRPr>
            </a:p>
          </p:txBody>
        </p:sp>
        <p:sp>
          <p:nvSpPr>
            <p:cNvPr id="28696" name="Oval 26"/>
            <p:cNvSpPr>
              <a:spLocks noChangeArrowheads="1"/>
            </p:cNvSpPr>
            <p:nvPr/>
          </p:nvSpPr>
          <p:spPr bwMode="auto">
            <a:xfrm>
              <a:off x="4654" y="1906"/>
              <a:ext cx="593" cy="231"/>
            </a:xfrm>
            <a:prstGeom prst="ellipse">
              <a:avLst/>
            </a:prstGeom>
            <a:gradFill rotWithShape="1">
              <a:gsLst>
                <a:gs pos="0">
                  <a:srgbClr val="EAEAEA">
                    <a:alpha val="50000"/>
                  </a:srgbClr>
                </a:gs>
                <a:gs pos="100000">
                  <a:srgbClr val="C0C0C0"/>
                </a:gs>
              </a:gsLst>
              <a:path path="shape">
                <a:fillToRect l="50000" t="50000" r="50000" b="50000"/>
              </a:path>
            </a:gradFill>
            <a:ln w="12700" algn="ctr">
              <a:solidFill>
                <a:srgbClr val="000000"/>
              </a:solidFill>
              <a:prstDash val="dash"/>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28697" name="Text Box 27"/>
            <p:cNvSpPr txBox="1">
              <a:spLocks noChangeArrowheads="1"/>
            </p:cNvSpPr>
            <p:nvPr/>
          </p:nvSpPr>
          <p:spPr bwMode="auto">
            <a:xfrm>
              <a:off x="4676" y="1867"/>
              <a:ext cx="57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12000"/>
                </a:lnSpc>
              </a:pPr>
              <a:r>
                <a:rPr lang="zh-CN" altLang="en-US" sz="1800">
                  <a:solidFill>
                    <a:schemeClr val="tx1"/>
                  </a:solidFill>
                  <a:latin typeface="Times New Roman" panose="02020603050405020304" pitchFamily="18" charset="0"/>
                  <a:ea typeface="宋体" panose="02010600030101010101" pitchFamily="2" charset="-122"/>
                </a:rPr>
                <a:t>用户态</a:t>
              </a:r>
              <a:endParaRPr lang="zh-CN" altLang="en-US" sz="180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8277"/>
                                        </p:tgtEl>
                                        <p:attrNameLst>
                                          <p:attrName>style.visibility</p:attrName>
                                        </p:attrNameLst>
                                      </p:cBhvr>
                                      <p:to>
                                        <p:strVal val="visible"/>
                                      </p:to>
                                    </p:set>
                                    <p:anim calcmode="lin" valueType="num">
                                      <p:cBhvr additive="base">
                                        <p:cTn id="7" dur="500" fill="hold"/>
                                        <p:tgtEl>
                                          <p:spTgt spid="438277"/>
                                        </p:tgtEl>
                                        <p:attrNameLst>
                                          <p:attrName>ppt_x</p:attrName>
                                        </p:attrNameLst>
                                      </p:cBhvr>
                                      <p:tavLst>
                                        <p:tav tm="0">
                                          <p:val>
                                            <p:strVal val="#ppt_x"/>
                                          </p:val>
                                        </p:tav>
                                        <p:tav tm="100000">
                                          <p:val>
                                            <p:strVal val="#ppt_x"/>
                                          </p:val>
                                        </p:tav>
                                      </p:tavLst>
                                    </p:anim>
                                    <p:anim calcmode="lin" valueType="num">
                                      <p:cBhvr additive="base">
                                        <p:cTn id="8" dur="500" fill="hold"/>
                                        <p:tgtEl>
                                          <p:spTgt spid="43827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7"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611188" y="1412875"/>
            <a:ext cx="8153400" cy="4706938"/>
          </a:xfrm>
          <a:solidFill>
            <a:srgbClr val="CCECFF"/>
          </a:solidFill>
          <a:ln>
            <a:solidFill>
              <a:srgbClr val="CCECFF"/>
            </a:solidFill>
            <a:miter lim="800000"/>
            <a:headEnd/>
            <a:tailEnd/>
          </a:ln>
        </p:spPr>
        <p:txBody>
          <a:bodyPr/>
          <a:lstStyle/>
          <a:p>
            <a:pPr eaLnBrk="1" hangingPunct="1">
              <a:lnSpc>
                <a:spcPct val="90000"/>
              </a:lnSpc>
              <a:buClr>
                <a:srgbClr val="996633"/>
              </a:buClr>
              <a:buFontTx/>
              <a:buNone/>
            </a:pPr>
            <a:r>
              <a:rPr lang="zh-CN" altLang="en-US" sz="2800" b="1" smtClean="0">
                <a:solidFill>
                  <a:schemeClr val="hlink"/>
                </a:solidFill>
              </a:rPr>
              <a:t>引入挂起状态的原因</a:t>
            </a:r>
          </a:p>
          <a:p>
            <a:pPr eaLnBrk="1" hangingPunct="1">
              <a:lnSpc>
                <a:spcPct val="90000"/>
              </a:lnSpc>
              <a:buClr>
                <a:srgbClr val="FF0066"/>
              </a:buClr>
              <a:buSzTx/>
              <a:buFont typeface="Wingdings" panose="05000000000000000000" pitchFamily="2" charset="2"/>
              <a:buChar char="Ø"/>
            </a:pPr>
            <a:r>
              <a:rPr lang="zh-CN" altLang="en-US" b="1" smtClean="0">
                <a:solidFill>
                  <a:schemeClr val="bg2"/>
                </a:solidFill>
              </a:rPr>
              <a:t>交互式用户的请求：便于调试或进行资源链接</a:t>
            </a:r>
          </a:p>
          <a:p>
            <a:pPr eaLnBrk="1" hangingPunct="1">
              <a:lnSpc>
                <a:spcPct val="90000"/>
              </a:lnSpc>
              <a:buClr>
                <a:srgbClr val="FF0066"/>
              </a:buClr>
              <a:buSzTx/>
              <a:buFont typeface="Wingdings" panose="05000000000000000000" pitchFamily="2" charset="2"/>
              <a:buChar char="Ø"/>
            </a:pPr>
            <a:r>
              <a:rPr lang="zh-CN" altLang="en-US" b="1" smtClean="0">
                <a:solidFill>
                  <a:schemeClr val="bg2"/>
                </a:solidFill>
              </a:rPr>
              <a:t>父进程的请求：父进程希望挂起后代进程</a:t>
            </a:r>
          </a:p>
          <a:p>
            <a:pPr eaLnBrk="1" hangingPunct="1">
              <a:lnSpc>
                <a:spcPct val="90000"/>
              </a:lnSpc>
              <a:buClr>
                <a:srgbClr val="FF0066"/>
              </a:buClr>
              <a:buSzTx/>
              <a:buFont typeface="Wingdings" panose="05000000000000000000" pitchFamily="2" charset="2"/>
              <a:buChar char="Ø"/>
            </a:pPr>
            <a:r>
              <a:rPr lang="zh-CN" altLang="en-US" b="1" smtClean="0">
                <a:solidFill>
                  <a:schemeClr val="bg2"/>
                </a:solidFill>
              </a:rPr>
              <a:t>系统负荷过重：释放主存空间</a:t>
            </a:r>
          </a:p>
          <a:p>
            <a:pPr eaLnBrk="1" hangingPunct="1">
              <a:lnSpc>
                <a:spcPct val="90000"/>
              </a:lnSpc>
              <a:buClr>
                <a:srgbClr val="FF0066"/>
              </a:buClr>
              <a:buSzTx/>
              <a:buFont typeface="Wingdings" panose="05000000000000000000" pitchFamily="2" charset="2"/>
              <a:buChar char="Ø"/>
            </a:pPr>
            <a:r>
              <a:rPr lang="zh-CN" altLang="en-US" b="1" smtClean="0">
                <a:solidFill>
                  <a:schemeClr val="bg2"/>
                </a:solidFill>
              </a:rPr>
              <a:t>操作系统的需要：操作系统挂起周期性进程（如审计或系统监视进程）或后台可能导致问题的进程。</a:t>
            </a:r>
          </a:p>
          <a:p>
            <a:pPr eaLnBrk="1" hangingPunct="1">
              <a:lnSpc>
                <a:spcPct val="90000"/>
              </a:lnSpc>
              <a:buClr>
                <a:schemeClr val="hlink"/>
              </a:buClr>
              <a:buSzTx/>
              <a:buFont typeface="Wingdings" panose="05000000000000000000" pitchFamily="2" charset="2"/>
              <a:buNone/>
            </a:pPr>
            <a:r>
              <a:rPr lang="zh-CN" altLang="en-US" sz="2800" b="1" smtClean="0">
                <a:solidFill>
                  <a:schemeClr val="hlink"/>
                </a:solidFill>
              </a:rPr>
              <a:t>与挂起相关的进程状态</a:t>
            </a:r>
          </a:p>
          <a:p>
            <a:pPr eaLnBrk="1" hangingPunct="1">
              <a:lnSpc>
                <a:spcPct val="90000"/>
              </a:lnSpc>
              <a:buClr>
                <a:schemeClr val="hlink"/>
              </a:buClr>
              <a:buSzTx/>
              <a:buFont typeface="Wingdings" panose="05000000000000000000" pitchFamily="2" charset="2"/>
              <a:buChar char="Ø"/>
            </a:pPr>
            <a:r>
              <a:rPr lang="zh-CN" altLang="en-US" sz="2000" b="1" smtClean="0"/>
              <a:t>活动就绪状态</a:t>
            </a:r>
            <a:r>
              <a:rPr lang="en-US" altLang="zh-CN" sz="2000" b="1" smtClean="0"/>
              <a:t>(Readya):</a:t>
            </a:r>
            <a:r>
              <a:rPr lang="zh-CN" altLang="en-US" sz="2000" b="1" smtClean="0"/>
              <a:t>可以被</a:t>
            </a:r>
            <a:r>
              <a:rPr lang="en-US" altLang="zh-CN" sz="2000" b="1" smtClean="0"/>
              <a:t>CPU</a:t>
            </a:r>
            <a:r>
              <a:rPr lang="zh-CN" altLang="en-US" sz="2000" b="1" smtClean="0"/>
              <a:t>调度。</a:t>
            </a:r>
          </a:p>
          <a:p>
            <a:pPr eaLnBrk="1" hangingPunct="1">
              <a:lnSpc>
                <a:spcPct val="90000"/>
              </a:lnSpc>
              <a:buClr>
                <a:schemeClr val="hlink"/>
              </a:buClr>
              <a:buSzTx/>
              <a:buFont typeface="Wingdings" panose="05000000000000000000" pitchFamily="2" charset="2"/>
              <a:buChar char="Ø"/>
            </a:pPr>
            <a:r>
              <a:rPr lang="zh-CN" altLang="en-US" sz="2000" b="1" smtClean="0"/>
              <a:t>静止就绪状态</a:t>
            </a:r>
            <a:r>
              <a:rPr lang="en-US" altLang="zh-CN" sz="2000" b="1" smtClean="0"/>
              <a:t>(Readys) :</a:t>
            </a:r>
            <a:r>
              <a:rPr lang="zh-CN" altLang="en-US" sz="2000" b="1" smtClean="0"/>
              <a:t>不可以被</a:t>
            </a:r>
            <a:r>
              <a:rPr lang="en-US" altLang="zh-CN" sz="2000" b="1" smtClean="0"/>
              <a:t>CPU</a:t>
            </a:r>
            <a:r>
              <a:rPr lang="zh-CN" altLang="en-US" sz="2000" b="1" smtClean="0"/>
              <a:t>调度。</a:t>
            </a:r>
          </a:p>
          <a:p>
            <a:pPr eaLnBrk="1" hangingPunct="1">
              <a:lnSpc>
                <a:spcPct val="90000"/>
              </a:lnSpc>
              <a:buClr>
                <a:schemeClr val="hlink"/>
              </a:buClr>
              <a:buSzTx/>
              <a:buFont typeface="Wingdings" panose="05000000000000000000" pitchFamily="2" charset="2"/>
              <a:buChar char="Ø"/>
            </a:pPr>
            <a:r>
              <a:rPr lang="zh-CN" altLang="en-US" sz="2000" b="1" smtClean="0"/>
              <a:t>活动阻塞状态</a:t>
            </a:r>
            <a:r>
              <a:rPr lang="en-US" altLang="zh-CN" sz="2000" b="1" smtClean="0"/>
              <a:t>(Blockeda)</a:t>
            </a:r>
            <a:r>
              <a:rPr lang="zh-CN" altLang="en-US" sz="2000" b="1" smtClean="0"/>
              <a:t>：事件发生转为活动就绪。</a:t>
            </a:r>
          </a:p>
          <a:p>
            <a:pPr eaLnBrk="1" hangingPunct="1">
              <a:lnSpc>
                <a:spcPct val="90000"/>
              </a:lnSpc>
              <a:buClr>
                <a:schemeClr val="hlink"/>
              </a:buClr>
              <a:buSzTx/>
              <a:buFont typeface="Wingdings" panose="05000000000000000000" pitchFamily="2" charset="2"/>
              <a:buChar char="Ø"/>
            </a:pPr>
            <a:r>
              <a:rPr lang="zh-CN" altLang="en-US" sz="2000" b="1" smtClean="0"/>
              <a:t>静止阻塞状态</a:t>
            </a:r>
            <a:r>
              <a:rPr lang="en-US" altLang="zh-CN" sz="2000" b="1" smtClean="0"/>
              <a:t>(Blockeds):</a:t>
            </a:r>
            <a:r>
              <a:rPr lang="zh-CN" altLang="en-US" sz="2000" b="1" smtClean="0"/>
              <a:t>事件发生转为静止就绪。</a:t>
            </a:r>
          </a:p>
        </p:txBody>
      </p:sp>
      <p:sp>
        <p:nvSpPr>
          <p:cNvPr id="29699" name="Text Box 6"/>
          <p:cNvSpPr txBox="1">
            <a:spLocks noChangeArrowheads="1"/>
          </p:cNvSpPr>
          <p:nvPr/>
        </p:nvSpPr>
        <p:spPr bwMode="auto">
          <a:xfrm>
            <a:off x="2574925" y="477838"/>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endParaRPr kumimoji="1" lang="zh-CN" altLang="zh-CN" sz="2400" b="0">
              <a:solidFill>
                <a:schemeClr val="tx1"/>
              </a:solidFill>
              <a:latin typeface="Tahoma" panose="020B0604030504040204" pitchFamily="34" charset="0"/>
              <a:ea typeface="宋体" panose="02010600030101010101" pitchFamily="2" charset="-122"/>
            </a:endParaRPr>
          </a:p>
        </p:txBody>
      </p:sp>
      <p:sp>
        <p:nvSpPr>
          <p:cNvPr id="29700" name="Rectangle 8"/>
          <p:cNvSpPr>
            <a:spLocks noGrp="1" noChangeArrowheads="1"/>
          </p:cNvSpPr>
          <p:nvPr>
            <p:ph type="title" idx="4294967295"/>
          </p:nvPr>
        </p:nvSpPr>
        <p:spPr>
          <a:noFill/>
        </p:spPr>
        <p:txBody>
          <a:bodyPr/>
          <a:lstStyle/>
          <a:p>
            <a:pPr eaLnBrk="1" hangingPunct="1"/>
            <a:r>
              <a:rPr lang="zh-CN" altLang="en-US" sz="4000" b="1" smtClean="0">
                <a:solidFill>
                  <a:schemeClr val="hlink"/>
                </a:solidFill>
              </a:rPr>
              <a:t>进程的挂起状态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9700"/>
                                        </p:tgtEl>
                                        <p:attrNameLst>
                                          <p:attrName>style.visibility</p:attrName>
                                        </p:attrNameLst>
                                      </p:cBhvr>
                                      <p:to>
                                        <p:strVal val="visible"/>
                                      </p:to>
                                    </p:set>
                                    <p:animEffect transition="in" filter="fade">
                                      <p:cBhvr>
                                        <p:cTn id="7" dur="1000">
                                          <p:stCondLst>
                                            <p:cond delay="0"/>
                                          </p:stCondLst>
                                        </p:cTn>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9698">
                                            <p:txEl>
                                              <p:pRg st="0" end="0"/>
                                            </p:txEl>
                                          </p:spTgt>
                                        </p:tgtEl>
                                        <p:attrNameLst>
                                          <p:attrName>style.visibility</p:attrName>
                                        </p:attrNameLst>
                                      </p:cBhvr>
                                      <p:to>
                                        <p:strVal val="visible"/>
                                      </p:to>
                                    </p:set>
                                    <p:animEffect transition="in" filter="fade">
                                      <p:cBhvr>
                                        <p:cTn id="12" dur="500">
                                          <p:stCondLst>
                                            <p:cond delay="0"/>
                                          </p:stCondLst>
                                        </p:cTn>
                                        <p:tgtEl>
                                          <p:spTgt spid="296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9698">
                                            <p:txEl>
                                              <p:pRg st="1" end="1"/>
                                            </p:txEl>
                                          </p:spTgt>
                                        </p:tgtEl>
                                        <p:attrNameLst>
                                          <p:attrName>style.visibility</p:attrName>
                                        </p:attrNameLst>
                                      </p:cBhvr>
                                      <p:to>
                                        <p:strVal val="visible"/>
                                      </p:to>
                                    </p:set>
                                    <p:animEffect transition="in" filter="fade">
                                      <p:cBhvr>
                                        <p:cTn id="17" dur="500">
                                          <p:stCondLst>
                                            <p:cond delay="0"/>
                                          </p:stCondLst>
                                        </p:cTn>
                                        <p:tgtEl>
                                          <p:spTgt spid="296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9698">
                                            <p:txEl>
                                              <p:pRg st="2" end="2"/>
                                            </p:txEl>
                                          </p:spTgt>
                                        </p:tgtEl>
                                        <p:attrNameLst>
                                          <p:attrName>style.visibility</p:attrName>
                                        </p:attrNameLst>
                                      </p:cBhvr>
                                      <p:to>
                                        <p:strVal val="visible"/>
                                      </p:to>
                                    </p:set>
                                    <p:animEffect transition="in" filter="fade">
                                      <p:cBhvr>
                                        <p:cTn id="22" dur="500">
                                          <p:stCondLst>
                                            <p:cond delay="0"/>
                                          </p:stCondLst>
                                        </p:cTn>
                                        <p:tgtEl>
                                          <p:spTgt spid="296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9698">
                                            <p:txEl>
                                              <p:pRg st="3" end="3"/>
                                            </p:txEl>
                                          </p:spTgt>
                                        </p:tgtEl>
                                        <p:attrNameLst>
                                          <p:attrName>style.visibility</p:attrName>
                                        </p:attrNameLst>
                                      </p:cBhvr>
                                      <p:to>
                                        <p:strVal val="visible"/>
                                      </p:to>
                                    </p:set>
                                    <p:animEffect transition="in" filter="fade">
                                      <p:cBhvr>
                                        <p:cTn id="27" dur="500">
                                          <p:stCondLst>
                                            <p:cond delay="0"/>
                                          </p:stCondLst>
                                        </p:cTn>
                                        <p:tgtEl>
                                          <p:spTgt spid="296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9698">
                                            <p:txEl>
                                              <p:pRg st="4" end="4"/>
                                            </p:txEl>
                                          </p:spTgt>
                                        </p:tgtEl>
                                        <p:attrNameLst>
                                          <p:attrName>style.visibility</p:attrName>
                                        </p:attrNameLst>
                                      </p:cBhvr>
                                      <p:to>
                                        <p:strVal val="visible"/>
                                      </p:to>
                                    </p:set>
                                    <p:animEffect transition="in" filter="fade">
                                      <p:cBhvr>
                                        <p:cTn id="32" dur="500">
                                          <p:stCondLst>
                                            <p:cond delay="0"/>
                                          </p:stCondLst>
                                        </p:cTn>
                                        <p:tgtEl>
                                          <p:spTgt spid="296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29698">
                                            <p:txEl>
                                              <p:pRg st="5" end="5"/>
                                            </p:txEl>
                                          </p:spTgt>
                                        </p:tgtEl>
                                        <p:attrNameLst>
                                          <p:attrName>style.visibility</p:attrName>
                                        </p:attrNameLst>
                                      </p:cBhvr>
                                      <p:to>
                                        <p:strVal val="visible"/>
                                      </p:to>
                                    </p:set>
                                    <p:animEffect transition="in" filter="fade">
                                      <p:cBhvr>
                                        <p:cTn id="37" dur="500">
                                          <p:stCondLst>
                                            <p:cond delay="0"/>
                                          </p:stCondLst>
                                        </p:cTn>
                                        <p:tgtEl>
                                          <p:spTgt spid="2969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29698">
                                            <p:txEl>
                                              <p:pRg st="6" end="6"/>
                                            </p:txEl>
                                          </p:spTgt>
                                        </p:tgtEl>
                                        <p:attrNameLst>
                                          <p:attrName>style.visibility</p:attrName>
                                        </p:attrNameLst>
                                      </p:cBhvr>
                                      <p:to>
                                        <p:strVal val="visible"/>
                                      </p:to>
                                    </p:set>
                                    <p:animEffect transition="in" filter="fade">
                                      <p:cBhvr>
                                        <p:cTn id="42" dur="500">
                                          <p:stCondLst>
                                            <p:cond delay="0"/>
                                          </p:stCondLst>
                                        </p:cTn>
                                        <p:tgtEl>
                                          <p:spTgt spid="2969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29698">
                                            <p:txEl>
                                              <p:pRg st="7" end="7"/>
                                            </p:txEl>
                                          </p:spTgt>
                                        </p:tgtEl>
                                        <p:attrNameLst>
                                          <p:attrName>style.visibility</p:attrName>
                                        </p:attrNameLst>
                                      </p:cBhvr>
                                      <p:to>
                                        <p:strVal val="visible"/>
                                      </p:to>
                                    </p:set>
                                    <p:animEffect transition="in" filter="fade">
                                      <p:cBhvr>
                                        <p:cTn id="47" dur="500">
                                          <p:stCondLst>
                                            <p:cond delay="0"/>
                                          </p:stCondLst>
                                        </p:cTn>
                                        <p:tgtEl>
                                          <p:spTgt spid="2969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iterate type="lt">
                                    <p:tmPct val="10000"/>
                                  </p:iterate>
                                  <p:childTnLst>
                                    <p:set>
                                      <p:cBhvr>
                                        <p:cTn id="51" dur="1" fill="hold">
                                          <p:stCondLst>
                                            <p:cond delay="0"/>
                                          </p:stCondLst>
                                        </p:cTn>
                                        <p:tgtEl>
                                          <p:spTgt spid="29698">
                                            <p:txEl>
                                              <p:pRg st="8" end="8"/>
                                            </p:txEl>
                                          </p:spTgt>
                                        </p:tgtEl>
                                        <p:attrNameLst>
                                          <p:attrName>style.visibility</p:attrName>
                                        </p:attrNameLst>
                                      </p:cBhvr>
                                      <p:to>
                                        <p:strVal val="visible"/>
                                      </p:to>
                                    </p:set>
                                    <p:animEffect transition="in" filter="fade">
                                      <p:cBhvr>
                                        <p:cTn id="52" dur="500">
                                          <p:stCondLst>
                                            <p:cond delay="0"/>
                                          </p:stCondLst>
                                        </p:cTn>
                                        <p:tgtEl>
                                          <p:spTgt spid="2969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iterate type="lt">
                                    <p:tmPct val="10000"/>
                                  </p:iterate>
                                  <p:childTnLst>
                                    <p:set>
                                      <p:cBhvr>
                                        <p:cTn id="56" dur="1" fill="hold">
                                          <p:stCondLst>
                                            <p:cond delay="0"/>
                                          </p:stCondLst>
                                        </p:cTn>
                                        <p:tgtEl>
                                          <p:spTgt spid="29698">
                                            <p:txEl>
                                              <p:pRg st="9" end="9"/>
                                            </p:txEl>
                                          </p:spTgt>
                                        </p:tgtEl>
                                        <p:attrNameLst>
                                          <p:attrName>style.visibility</p:attrName>
                                        </p:attrNameLst>
                                      </p:cBhvr>
                                      <p:to>
                                        <p:strVal val="visible"/>
                                      </p:to>
                                    </p:set>
                                    <p:animEffect transition="in" filter="fade">
                                      <p:cBhvr>
                                        <p:cTn id="57" dur="500">
                                          <p:stCondLst>
                                            <p:cond delay="0"/>
                                          </p:stCondLst>
                                        </p:cTn>
                                        <p:tgtEl>
                                          <p:spTgt spid="296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970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0" y="692150"/>
            <a:ext cx="8229600" cy="5867400"/>
          </a:xfrm>
        </p:spPr>
        <p:txBody>
          <a:bodyPr/>
          <a:lstStyle/>
          <a:p>
            <a:pPr eaLnBrk="1" hangingPunct="1">
              <a:buClr>
                <a:srgbClr val="006600"/>
              </a:buClr>
              <a:buFont typeface="Wingdings" panose="05000000000000000000" pitchFamily="2" charset="2"/>
              <a:buNone/>
            </a:pPr>
            <a:r>
              <a:rPr lang="zh-CN" altLang="en-US" sz="1800" b="1" smtClean="0">
                <a:solidFill>
                  <a:schemeClr val="hlink"/>
                </a:solidFill>
              </a:rPr>
              <a:t>引入挂起状态的进程状态转换图：</a:t>
            </a:r>
          </a:p>
        </p:txBody>
      </p:sp>
      <p:sp>
        <p:nvSpPr>
          <p:cNvPr id="13354" name="AutoShape 42"/>
          <p:cNvSpPr>
            <a:spLocks noChangeArrowheads="1"/>
          </p:cNvSpPr>
          <p:nvPr/>
        </p:nvSpPr>
        <p:spPr bwMode="auto">
          <a:xfrm>
            <a:off x="5943600" y="4114800"/>
            <a:ext cx="3200400" cy="2743200"/>
          </a:xfrm>
          <a:prstGeom prst="sun">
            <a:avLst>
              <a:gd name="adj" fmla="val 25000"/>
            </a:avLst>
          </a:prstGeom>
          <a:solidFill>
            <a:srgbClr val="FF99FF"/>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tx1"/>
                </a:solidFill>
                <a:latin typeface="Times New Roman" panose="02020603050405020304" pitchFamily="18" charset="0"/>
                <a:ea typeface="宋体" panose="02010600030101010101" pitchFamily="2" charset="-122"/>
              </a:rPr>
              <a:t>静止：挂起</a:t>
            </a:r>
          </a:p>
          <a:p>
            <a:pPr eaLnBrk="1" hangingPunct="1"/>
            <a:r>
              <a:rPr kumimoji="1" lang="zh-CN" altLang="en-US" sz="2000">
                <a:solidFill>
                  <a:schemeClr val="tx1"/>
                </a:solidFill>
                <a:latin typeface="Times New Roman" panose="02020603050405020304" pitchFamily="18" charset="0"/>
                <a:ea typeface="宋体" panose="02010600030101010101" pitchFamily="2" charset="-122"/>
              </a:rPr>
              <a:t>活动：非挂起</a:t>
            </a:r>
          </a:p>
        </p:txBody>
      </p:sp>
      <p:grpSp>
        <p:nvGrpSpPr>
          <p:cNvPr id="2" name="Group 48"/>
          <p:cNvGrpSpPr>
            <a:grpSpLocks/>
          </p:cNvGrpSpPr>
          <p:nvPr/>
        </p:nvGrpSpPr>
        <p:grpSpPr bwMode="auto">
          <a:xfrm>
            <a:off x="381000" y="709613"/>
            <a:ext cx="7467600" cy="5219700"/>
            <a:chOff x="384" y="447"/>
            <a:chExt cx="4176" cy="3288"/>
          </a:xfrm>
        </p:grpSpPr>
        <p:sp>
          <p:nvSpPr>
            <p:cNvPr id="30726" name="Oval 6"/>
            <p:cNvSpPr>
              <a:spLocks noChangeArrowheads="1"/>
            </p:cNvSpPr>
            <p:nvPr/>
          </p:nvSpPr>
          <p:spPr bwMode="auto">
            <a:xfrm>
              <a:off x="1344" y="1632"/>
              <a:ext cx="624" cy="624"/>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bg1"/>
                  </a:solidFill>
                  <a:latin typeface="Times New Roman" panose="02020603050405020304" pitchFamily="18" charset="0"/>
                  <a:ea typeface="宋体" panose="02010600030101010101" pitchFamily="2" charset="-122"/>
                </a:rPr>
                <a:t>活动</a:t>
              </a:r>
            </a:p>
            <a:p>
              <a:pPr eaLnBrk="1" hangingPunct="1"/>
              <a:r>
                <a:rPr kumimoji="1" lang="zh-CN" altLang="en-US" sz="2000">
                  <a:solidFill>
                    <a:schemeClr val="bg1"/>
                  </a:solidFill>
                  <a:latin typeface="Times New Roman" panose="02020603050405020304" pitchFamily="18" charset="0"/>
                  <a:ea typeface="宋体" panose="02010600030101010101" pitchFamily="2" charset="-122"/>
                </a:rPr>
                <a:t>就绪</a:t>
              </a:r>
            </a:p>
          </p:txBody>
        </p:sp>
        <p:sp>
          <p:nvSpPr>
            <p:cNvPr id="13322" name="Oval 10"/>
            <p:cNvSpPr>
              <a:spLocks noChangeArrowheads="1"/>
            </p:cNvSpPr>
            <p:nvPr/>
          </p:nvSpPr>
          <p:spPr bwMode="auto">
            <a:xfrm>
              <a:off x="3552" y="1824"/>
              <a:ext cx="621" cy="6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kumimoji="1" lang="zh-CN" altLang="en-US" sz="2000">
                  <a:latin typeface="Times New Roman" charset="0"/>
                </a:rPr>
                <a:t>静止</a:t>
              </a:r>
            </a:p>
            <a:p>
              <a:pPr>
                <a:defRPr/>
              </a:pPr>
              <a:r>
                <a:rPr kumimoji="1" lang="zh-CN" altLang="en-US" sz="2000">
                  <a:latin typeface="Times New Roman" charset="0"/>
                </a:rPr>
                <a:t>就绪</a:t>
              </a:r>
            </a:p>
          </p:txBody>
        </p:sp>
        <p:sp>
          <p:nvSpPr>
            <p:cNvPr id="30728" name="Oval 11"/>
            <p:cNvSpPr>
              <a:spLocks noChangeArrowheads="1"/>
            </p:cNvSpPr>
            <p:nvPr/>
          </p:nvSpPr>
          <p:spPr bwMode="auto">
            <a:xfrm>
              <a:off x="768" y="2976"/>
              <a:ext cx="624" cy="624"/>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bg1"/>
                  </a:solidFill>
                  <a:latin typeface="Times New Roman" panose="02020603050405020304" pitchFamily="18" charset="0"/>
                  <a:ea typeface="宋体" panose="02010600030101010101" pitchFamily="2" charset="-122"/>
                </a:rPr>
                <a:t>活动</a:t>
              </a:r>
            </a:p>
            <a:p>
              <a:pPr eaLnBrk="1" hangingPunct="1"/>
              <a:r>
                <a:rPr kumimoji="1" lang="zh-CN" altLang="en-US" sz="2000">
                  <a:solidFill>
                    <a:schemeClr val="bg1"/>
                  </a:solidFill>
                  <a:latin typeface="Times New Roman" panose="02020603050405020304" pitchFamily="18" charset="0"/>
                  <a:ea typeface="宋体" panose="02010600030101010101" pitchFamily="2" charset="-122"/>
                </a:rPr>
                <a:t>阻塞</a:t>
              </a:r>
            </a:p>
          </p:txBody>
        </p:sp>
        <p:sp>
          <p:nvSpPr>
            <p:cNvPr id="13324" name="Oval 12"/>
            <p:cNvSpPr>
              <a:spLocks noChangeArrowheads="1"/>
            </p:cNvSpPr>
            <p:nvPr/>
          </p:nvSpPr>
          <p:spPr bwMode="auto">
            <a:xfrm>
              <a:off x="2784" y="2928"/>
              <a:ext cx="624" cy="6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kumimoji="1" lang="zh-CN" altLang="en-US" sz="2000">
                  <a:latin typeface="Times New Roman" charset="0"/>
                </a:rPr>
                <a:t>静止</a:t>
              </a:r>
            </a:p>
            <a:p>
              <a:pPr>
                <a:defRPr/>
              </a:pPr>
              <a:r>
                <a:rPr kumimoji="1" lang="zh-CN" altLang="en-US" sz="2000">
                  <a:latin typeface="Times New Roman" charset="0"/>
                </a:rPr>
                <a:t>阻塞</a:t>
              </a:r>
            </a:p>
          </p:txBody>
        </p:sp>
        <p:sp>
          <p:nvSpPr>
            <p:cNvPr id="30730" name="Arc 14"/>
            <p:cNvSpPr>
              <a:spLocks/>
            </p:cNvSpPr>
            <p:nvPr/>
          </p:nvSpPr>
          <p:spPr bwMode="auto">
            <a:xfrm rot="10603352" flipV="1">
              <a:off x="1680" y="1104"/>
              <a:ext cx="816"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1" name="Arc 15"/>
            <p:cNvSpPr>
              <a:spLocks/>
            </p:cNvSpPr>
            <p:nvPr/>
          </p:nvSpPr>
          <p:spPr bwMode="auto">
            <a:xfrm>
              <a:off x="3024" y="1008"/>
              <a:ext cx="768"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2" name="Arc 16"/>
            <p:cNvSpPr>
              <a:spLocks/>
            </p:cNvSpPr>
            <p:nvPr/>
          </p:nvSpPr>
          <p:spPr bwMode="auto">
            <a:xfrm rot="10800000" flipH="1">
              <a:off x="3408" y="2448"/>
              <a:ext cx="480"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3" name="Freeform 20"/>
            <p:cNvSpPr>
              <a:spLocks/>
            </p:cNvSpPr>
            <p:nvPr/>
          </p:nvSpPr>
          <p:spPr bwMode="auto">
            <a:xfrm>
              <a:off x="1412" y="3338"/>
              <a:ext cx="1324" cy="181"/>
            </a:xfrm>
            <a:custGeom>
              <a:avLst/>
              <a:gdLst>
                <a:gd name="T0" fmla="*/ 0 w 1324"/>
                <a:gd name="T1" fmla="*/ 0 h 181"/>
                <a:gd name="T2" fmla="*/ 355 w 1324"/>
                <a:gd name="T3" fmla="*/ 118 h 181"/>
                <a:gd name="T4" fmla="*/ 774 w 1324"/>
                <a:gd name="T5" fmla="*/ 165 h 181"/>
                <a:gd name="T6" fmla="*/ 1324 w 1324"/>
                <a:gd name="T7" fmla="*/ 22 h 181"/>
                <a:gd name="T8" fmla="*/ 0 60000 65536"/>
                <a:gd name="T9" fmla="*/ 0 60000 65536"/>
                <a:gd name="T10" fmla="*/ 0 60000 65536"/>
                <a:gd name="T11" fmla="*/ 0 60000 65536"/>
                <a:gd name="T12" fmla="*/ 0 w 1324"/>
                <a:gd name="T13" fmla="*/ 0 h 181"/>
                <a:gd name="T14" fmla="*/ 1324 w 1324"/>
                <a:gd name="T15" fmla="*/ 181 h 181"/>
              </a:gdLst>
              <a:ahLst/>
              <a:cxnLst>
                <a:cxn ang="T8">
                  <a:pos x="T0" y="T1"/>
                </a:cxn>
                <a:cxn ang="T9">
                  <a:pos x="T2" y="T3"/>
                </a:cxn>
                <a:cxn ang="T10">
                  <a:pos x="T4" y="T5"/>
                </a:cxn>
                <a:cxn ang="T11">
                  <a:pos x="T6" y="T7"/>
                </a:cxn>
              </a:cxnLst>
              <a:rect l="T12" t="T13" r="T14" b="T15"/>
              <a:pathLst>
                <a:path w="1324" h="181">
                  <a:moveTo>
                    <a:pt x="0" y="0"/>
                  </a:moveTo>
                  <a:cubicBezTo>
                    <a:pt x="59" y="20"/>
                    <a:pt x="226" y="91"/>
                    <a:pt x="355" y="118"/>
                  </a:cubicBezTo>
                  <a:cubicBezTo>
                    <a:pt x="484" y="145"/>
                    <a:pt x="613" y="181"/>
                    <a:pt x="774" y="165"/>
                  </a:cubicBezTo>
                  <a:cubicBezTo>
                    <a:pt x="935" y="149"/>
                    <a:pt x="1210" y="52"/>
                    <a:pt x="1324" y="2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4" name="Freeform 21"/>
            <p:cNvSpPr>
              <a:spLocks/>
            </p:cNvSpPr>
            <p:nvPr/>
          </p:nvSpPr>
          <p:spPr bwMode="auto">
            <a:xfrm>
              <a:off x="1392" y="3055"/>
              <a:ext cx="1409" cy="161"/>
            </a:xfrm>
            <a:custGeom>
              <a:avLst/>
              <a:gdLst>
                <a:gd name="T0" fmla="*/ 0 w 1409"/>
                <a:gd name="T1" fmla="*/ 161 h 161"/>
                <a:gd name="T2" fmla="*/ 581 w 1409"/>
                <a:gd name="T3" fmla="*/ 6 h 161"/>
                <a:gd name="T4" fmla="*/ 1409 w 1409"/>
                <a:gd name="T5" fmla="*/ 125 h 161"/>
                <a:gd name="T6" fmla="*/ 0 60000 65536"/>
                <a:gd name="T7" fmla="*/ 0 60000 65536"/>
                <a:gd name="T8" fmla="*/ 0 60000 65536"/>
                <a:gd name="T9" fmla="*/ 0 w 1409"/>
                <a:gd name="T10" fmla="*/ 0 h 161"/>
                <a:gd name="T11" fmla="*/ 1409 w 1409"/>
                <a:gd name="T12" fmla="*/ 161 h 161"/>
              </a:gdLst>
              <a:ahLst/>
              <a:cxnLst>
                <a:cxn ang="T6">
                  <a:pos x="T0" y="T1"/>
                </a:cxn>
                <a:cxn ang="T7">
                  <a:pos x="T2" y="T3"/>
                </a:cxn>
                <a:cxn ang="T8">
                  <a:pos x="T4" y="T5"/>
                </a:cxn>
              </a:cxnLst>
              <a:rect l="T9" t="T10" r="T11" b="T12"/>
              <a:pathLst>
                <a:path w="1409" h="161">
                  <a:moveTo>
                    <a:pt x="0" y="161"/>
                  </a:moveTo>
                  <a:cubicBezTo>
                    <a:pt x="97" y="135"/>
                    <a:pt x="346" y="12"/>
                    <a:pt x="581" y="6"/>
                  </a:cubicBezTo>
                  <a:cubicBezTo>
                    <a:pt x="816" y="0"/>
                    <a:pt x="1237" y="100"/>
                    <a:pt x="1409" y="125"/>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5" name="Arc 22"/>
            <p:cNvSpPr>
              <a:spLocks/>
            </p:cNvSpPr>
            <p:nvPr/>
          </p:nvSpPr>
          <p:spPr bwMode="auto">
            <a:xfrm rot="11401443" flipV="1">
              <a:off x="1045" y="2135"/>
              <a:ext cx="384" cy="903"/>
            </a:xfrm>
            <a:custGeom>
              <a:avLst/>
              <a:gdLst>
                <a:gd name="T0" fmla="*/ 0 w 21600"/>
                <a:gd name="T1" fmla="*/ 0 h 23903"/>
                <a:gd name="T2" fmla="*/ 0 w 21600"/>
                <a:gd name="T3" fmla="*/ 0 h 23903"/>
                <a:gd name="T4" fmla="*/ 0 w 21600"/>
                <a:gd name="T5" fmla="*/ 0 h 23903"/>
                <a:gd name="T6" fmla="*/ 0 60000 65536"/>
                <a:gd name="T7" fmla="*/ 0 60000 65536"/>
                <a:gd name="T8" fmla="*/ 0 60000 65536"/>
                <a:gd name="T9" fmla="*/ 0 w 21600"/>
                <a:gd name="T10" fmla="*/ 0 h 23903"/>
                <a:gd name="T11" fmla="*/ 21600 w 21600"/>
                <a:gd name="T12" fmla="*/ 23903 h 23903"/>
              </a:gdLst>
              <a:ahLst/>
              <a:cxnLst>
                <a:cxn ang="T6">
                  <a:pos x="T0" y="T1"/>
                </a:cxn>
                <a:cxn ang="T7">
                  <a:pos x="T2" y="T3"/>
                </a:cxn>
                <a:cxn ang="T8">
                  <a:pos x="T4" y="T5"/>
                </a:cxn>
              </a:cxnLst>
              <a:rect l="T9" t="T10" r="T11" b="T12"/>
              <a:pathLst>
                <a:path w="21600" h="23903" fill="none" extrusionOk="0">
                  <a:moveTo>
                    <a:pt x="5216" y="0"/>
                  </a:moveTo>
                  <a:cubicBezTo>
                    <a:pt x="14843" y="2396"/>
                    <a:pt x="21600" y="11041"/>
                    <a:pt x="21600" y="20961"/>
                  </a:cubicBezTo>
                  <a:cubicBezTo>
                    <a:pt x="21600" y="21945"/>
                    <a:pt x="21532" y="22928"/>
                    <a:pt x="21398" y="23902"/>
                  </a:cubicBezTo>
                </a:path>
                <a:path w="21600" h="23903" stroke="0" extrusionOk="0">
                  <a:moveTo>
                    <a:pt x="5216" y="0"/>
                  </a:moveTo>
                  <a:cubicBezTo>
                    <a:pt x="14843" y="2396"/>
                    <a:pt x="21600" y="11041"/>
                    <a:pt x="21600" y="20961"/>
                  </a:cubicBezTo>
                  <a:cubicBezTo>
                    <a:pt x="21600" y="21945"/>
                    <a:pt x="21532" y="22928"/>
                    <a:pt x="21398" y="23902"/>
                  </a:cubicBezTo>
                  <a:lnTo>
                    <a:pt x="0" y="20961"/>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6" name="Arc 23"/>
            <p:cNvSpPr>
              <a:spLocks/>
            </p:cNvSpPr>
            <p:nvPr/>
          </p:nvSpPr>
          <p:spPr bwMode="auto">
            <a:xfrm rot="10901604" flipV="1">
              <a:off x="816" y="819"/>
              <a:ext cx="1824" cy="2302"/>
            </a:xfrm>
            <a:custGeom>
              <a:avLst/>
              <a:gdLst>
                <a:gd name="T0" fmla="*/ 0 w 21600"/>
                <a:gd name="T1" fmla="*/ 0 h 25892"/>
                <a:gd name="T2" fmla="*/ 1 w 21600"/>
                <a:gd name="T3" fmla="*/ 2 h 25892"/>
                <a:gd name="T4" fmla="*/ 0 w 21600"/>
                <a:gd name="T5" fmla="*/ 1 h 25892"/>
                <a:gd name="T6" fmla="*/ 0 60000 65536"/>
                <a:gd name="T7" fmla="*/ 0 60000 65536"/>
                <a:gd name="T8" fmla="*/ 0 60000 65536"/>
                <a:gd name="T9" fmla="*/ 0 w 21600"/>
                <a:gd name="T10" fmla="*/ 0 h 25892"/>
                <a:gd name="T11" fmla="*/ 21600 w 21600"/>
                <a:gd name="T12" fmla="*/ 25892 h 25892"/>
              </a:gdLst>
              <a:ahLst/>
              <a:cxnLst>
                <a:cxn ang="T6">
                  <a:pos x="T0" y="T1"/>
                </a:cxn>
                <a:cxn ang="T7">
                  <a:pos x="T2" y="T3"/>
                </a:cxn>
                <a:cxn ang="T8">
                  <a:pos x="T4" y="T5"/>
                </a:cxn>
              </a:cxnLst>
              <a:rect l="T9" t="T10" r="T11" b="T12"/>
              <a:pathLst>
                <a:path w="21600" h="25892" fill="none" extrusionOk="0">
                  <a:moveTo>
                    <a:pt x="-1" y="0"/>
                  </a:moveTo>
                  <a:cubicBezTo>
                    <a:pt x="11929" y="0"/>
                    <a:pt x="21600" y="9670"/>
                    <a:pt x="21600" y="21600"/>
                  </a:cubicBezTo>
                  <a:cubicBezTo>
                    <a:pt x="21600" y="23041"/>
                    <a:pt x="21455" y="24479"/>
                    <a:pt x="21169" y="25892"/>
                  </a:cubicBezTo>
                </a:path>
                <a:path w="21600" h="25892" stroke="0" extrusionOk="0">
                  <a:moveTo>
                    <a:pt x="-1" y="0"/>
                  </a:moveTo>
                  <a:cubicBezTo>
                    <a:pt x="11929" y="0"/>
                    <a:pt x="21600" y="9670"/>
                    <a:pt x="21600" y="21600"/>
                  </a:cubicBezTo>
                  <a:cubicBezTo>
                    <a:pt x="21600" y="23041"/>
                    <a:pt x="21455" y="24479"/>
                    <a:pt x="21169" y="25892"/>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7" name="Freeform 24"/>
            <p:cNvSpPr>
              <a:spLocks/>
            </p:cNvSpPr>
            <p:nvPr/>
          </p:nvSpPr>
          <p:spPr bwMode="auto">
            <a:xfrm>
              <a:off x="1920" y="2064"/>
              <a:ext cx="1632" cy="148"/>
            </a:xfrm>
            <a:custGeom>
              <a:avLst/>
              <a:gdLst>
                <a:gd name="T0" fmla="*/ 0 w 1632"/>
                <a:gd name="T1" fmla="*/ 0 h 148"/>
                <a:gd name="T2" fmla="*/ 629 w 1632"/>
                <a:gd name="T3" fmla="*/ 137 h 148"/>
                <a:gd name="T4" fmla="*/ 1632 w 1632"/>
                <a:gd name="T5" fmla="*/ 64 h 148"/>
                <a:gd name="T6" fmla="*/ 0 60000 65536"/>
                <a:gd name="T7" fmla="*/ 0 60000 65536"/>
                <a:gd name="T8" fmla="*/ 0 60000 65536"/>
                <a:gd name="T9" fmla="*/ 0 w 1632"/>
                <a:gd name="T10" fmla="*/ 0 h 148"/>
                <a:gd name="T11" fmla="*/ 1632 w 1632"/>
                <a:gd name="T12" fmla="*/ 148 h 148"/>
              </a:gdLst>
              <a:ahLst/>
              <a:cxnLst>
                <a:cxn ang="T6">
                  <a:pos x="T0" y="T1"/>
                </a:cxn>
                <a:cxn ang="T7">
                  <a:pos x="T2" y="T3"/>
                </a:cxn>
                <a:cxn ang="T8">
                  <a:pos x="T4" y="T5"/>
                </a:cxn>
              </a:cxnLst>
              <a:rect l="T9" t="T10" r="T11" b="T12"/>
              <a:pathLst>
                <a:path w="1632" h="148">
                  <a:moveTo>
                    <a:pt x="0" y="0"/>
                  </a:moveTo>
                  <a:cubicBezTo>
                    <a:pt x="105" y="23"/>
                    <a:pt x="357" y="126"/>
                    <a:pt x="629" y="137"/>
                  </a:cubicBezTo>
                  <a:cubicBezTo>
                    <a:pt x="901" y="148"/>
                    <a:pt x="1423" y="79"/>
                    <a:pt x="1632" y="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8" name="Freeform 25"/>
            <p:cNvSpPr>
              <a:spLocks/>
            </p:cNvSpPr>
            <p:nvPr/>
          </p:nvSpPr>
          <p:spPr bwMode="auto">
            <a:xfrm>
              <a:off x="1968" y="1778"/>
              <a:ext cx="1598" cy="218"/>
            </a:xfrm>
            <a:custGeom>
              <a:avLst/>
              <a:gdLst>
                <a:gd name="T0" fmla="*/ 0 w 1598"/>
                <a:gd name="T1" fmla="*/ 142 h 218"/>
                <a:gd name="T2" fmla="*/ 399 w 1598"/>
                <a:gd name="T3" fmla="*/ 45 h 218"/>
                <a:gd name="T4" fmla="*/ 865 w 1598"/>
                <a:gd name="T5" fmla="*/ 29 h 218"/>
                <a:gd name="T6" fmla="*/ 1598 w 1598"/>
                <a:gd name="T7" fmla="*/ 218 h 218"/>
                <a:gd name="T8" fmla="*/ 0 60000 65536"/>
                <a:gd name="T9" fmla="*/ 0 60000 65536"/>
                <a:gd name="T10" fmla="*/ 0 60000 65536"/>
                <a:gd name="T11" fmla="*/ 0 60000 65536"/>
                <a:gd name="T12" fmla="*/ 0 w 1598"/>
                <a:gd name="T13" fmla="*/ 0 h 218"/>
                <a:gd name="T14" fmla="*/ 1598 w 1598"/>
                <a:gd name="T15" fmla="*/ 218 h 218"/>
              </a:gdLst>
              <a:ahLst/>
              <a:cxnLst>
                <a:cxn ang="T8">
                  <a:pos x="T0" y="T1"/>
                </a:cxn>
                <a:cxn ang="T9">
                  <a:pos x="T2" y="T3"/>
                </a:cxn>
                <a:cxn ang="T10">
                  <a:pos x="T4" y="T5"/>
                </a:cxn>
                <a:cxn ang="T11">
                  <a:pos x="T6" y="T7"/>
                </a:cxn>
              </a:cxnLst>
              <a:rect l="T12" t="T13" r="T14" b="T15"/>
              <a:pathLst>
                <a:path w="1598" h="218">
                  <a:moveTo>
                    <a:pt x="0" y="142"/>
                  </a:moveTo>
                  <a:cubicBezTo>
                    <a:pt x="66" y="126"/>
                    <a:pt x="255" y="64"/>
                    <a:pt x="399" y="45"/>
                  </a:cubicBezTo>
                  <a:cubicBezTo>
                    <a:pt x="543" y="26"/>
                    <a:pt x="665" y="0"/>
                    <a:pt x="865" y="29"/>
                  </a:cubicBezTo>
                  <a:cubicBezTo>
                    <a:pt x="1065" y="58"/>
                    <a:pt x="1445" y="179"/>
                    <a:pt x="1598" y="218"/>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39" name="Text Box 27"/>
            <p:cNvSpPr txBox="1">
              <a:spLocks noChangeArrowheads="1"/>
            </p:cNvSpPr>
            <p:nvPr/>
          </p:nvSpPr>
          <p:spPr bwMode="auto">
            <a:xfrm>
              <a:off x="3696" y="1215"/>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挂起</a:t>
              </a:r>
            </a:p>
          </p:txBody>
        </p:sp>
        <p:sp>
          <p:nvSpPr>
            <p:cNvPr id="30740" name="Text Box 28"/>
            <p:cNvSpPr txBox="1">
              <a:spLocks noChangeArrowheads="1"/>
            </p:cNvSpPr>
            <p:nvPr/>
          </p:nvSpPr>
          <p:spPr bwMode="auto">
            <a:xfrm>
              <a:off x="2352" y="1632"/>
              <a:ext cx="9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解挂（激活）</a:t>
              </a:r>
            </a:p>
          </p:txBody>
        </p:sp>
        <p:sp>
          <p:nvSpPr>
            <p:cNvPr id="30741" name="Text Box 29"/>
            <p:cNvSpPr txBox="1">
              <a:spLocks noChangeArrowheads="1"/>
            </p:cNvSpPr>
            <p:nvPr/>
          </p:nvSpPr>
          <p:spPr bwMode="auto">
            <a:xfrm>
              <a:off x="2448" y="1984"/>
              <a:ext cx="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挂起</a:t>
              </a:r>
            </a:p>
          </p:txBody>
        </p:sp>
        <p:sp>
          <p:nvSpPr>
            <p:cNvPr id="30742" name="Text Box 30"/>
            <p:cNvSpPr txBox="1">
              <a:spLocks noChangeArrowheads="1"/>
            </p:cNvSpPr>
            <p:nvPr/>
          </p:nvSpPr>
          <p:spPr bwMode="auto">
            <a:xfrm>
              <a:off x="1824" y="30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激活</a:t>
              </a:r>
            </a:p>
          </p:txBody>
        </p:sp>
        <p:sp>
          <p:nvSpPr>
            <p:cNvPr id="30743" name="Text Box 31"/>
            <p:cNvSpPr txBox="1">
              <a:spLocks noChangeArrowheads="1"/>
            </p:cNvSpPr>
            <p:nvPr/>
          </p:nvSpPr>
          <p:spPr bwMode="auto">
            <a:xfrm>
              <a:off x="1824" y="3504"/>
              <a:ext cx="3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挂起</a:t>
              </a:r>
            </a:p>
          </p:txBody>
        </p:sp>
        <p:sp>
          <p:nvSpPr>
            <p:cNvPr id="30744" name="Text Box 32"/>
            <p:cNvSpPr txBox="1">
              <a:spLocks noChangeArrowheads="1"/>
            </p:cNvSpPr>
            <p:nvPr/>
          </p:nvSpPr>
          <p:spPr bwMode="auto">
            <a:xfrm>
              <a:off x="1152" y="2415"/>
              <a:ext cx="6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事件</a:t>
              </a:r>
              <a:r>
                <a:rPr kumimoji="1" lang="zh-CN" altLang="en-US" sz="1800">
                  <a:solidFill>
                    <a:srgbClr val="9900CC"/>
                  </a:solidFill>
                  <a:latin typeface="Times New Roman" panose="02020603050405020304" pitchFamily="18" charset="0"/>
                  <a:ea typeface="宋体" panose="02010600030101010101" pitchFamily="2" charset="-122"/>
                </a:rPr>
                <a:t>发生</a:t>
              </a:r>
            </a:p>
          </p:txBody>
        </p:sp>
        <p:sp>
          <p:nvSpPr>
            <p:cNvPr id="30745" name="Text Box 33"/>
            <p:cNvSpPr txBox="1">
              <a:spLocks noChangeArrowheads="1"/>
            </p:cNvSpPr>
            <p:nvPr/>
          </p:nvSpPr>
          <p:spPr bwMode="auto">
            <a:xfrm>
              <a:off x="3360" y="2623"/>
              <a:ext cx="6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事件发生</a:t>
              </a:r>
            </a:p>
          </p:txBody>
        </p:sp>
        <p:sp>
          <p:nvSpPr>
            <p:cNvPr id="30746" name="Text Box 34"/>
            <p:cNvSpPr txBox="1">
              <a:spLocks noChangeArrowheads="1"/>
            </p:cNvSpPr>
            <p:nvPr/>
          </p:nvSpPr>
          <p:spPr bwMode="auto">
            <a:xfrm>
              <a:off x="384" y="1471"/>
              <a:ext cx="7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等待某事件</a:t>
              </a:r>
            </a:p>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如请求</a:t>
              </a:r>
              <a:r>
                <a:rPr kumimoji="1" lang="en-US" altLang="zh-CN" sz="1800">
                  <a:solidFill>
                    <a:srgbClr val="9900CC"/>
                  </a:solidFill>
                  <a:latin typeface="Times New Roman" panose="02020603050405020304" pitchFamily="18" charset="0"/>
                  <a:ea typeface="宋体" panose="02010600030101010101" pitchFamily="2" charset="-122"/>
                </a:rPr>
                <a:t>I/O</a:t>
              </a:r>
            </a:p>
          </p:txBody>
        </p:sp>
        <p:sp>
          <p:nvSpPr>
            <p:cNvPr id="30747" name="Oval 35"/>
            <p:cNvSpPr>
              <a:spLocks noChangeArrowheads="1"/>
            </p:cNvSpPr>
            <p:nvPr/>
          </p:nvSpPr>
          <p:spPr bwMode="auto">
            <a:xfrm>
              <a:off x="4032" y="528"/>
              <a:ext cx="528" cy="480"/>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bg1"/>
                  </a:solidFill>
                  <a:latin typeface="Times New Roman" panose="02020603050405020304" pitchFamily="18" charset="0"/>
                  <a:ea typeface="宋体" panose="02010600030101010101" pitchFamily="2" charset="-122"/>
                </a:rPr>
                <a:t>结束</a:t>
              </a:r>
            </a:p>
          </p:txBody>
        </p:sp>
        <p:sp>
          <p:nvSpPr>
            <p:cNvPr id="30748" name="Arc 36"/>
            <p:cNvSpPr>
              <a:spLocks/>
            </p:cNvSpPr>
            <p:nvPr/>
          </p:nvSpPr>
          <p:spPr bwMode="auto">
            <a:xfrm rot="10568221" flipV="1">
              <a:off x="3027" y="767"/>
              <a:ext cx="1056" cy="143"/>
            </a:xfrm>
            <a:custGeom>
              <a:avLst/>
              <a:gdLst>
                <a:gd name="T0" fmla="*/ 0 w 21600"/>
                <a:gd name="T1" fmla="*/ 0 h 21573"/>
                <a:gd name="T2" fmla="*/ 0 w 21600"/>
                <a:gd name="T3" fmla="*/ 0 h 21573"/>
                <a:gd name="T4" fmla="*/ 0 w 21600"/>
                <a:gd name="T5" fmla="*/ 0 h 21573"/>
                <a:gd name="T6" fmla="*/ 0 60000 65536"/>
                <a:gd name="T7" fmla="*/ 0 60000 65536"/>
                <a:gd name="T8" fmla="*/ 0 60000 65536"/>
                <a:gd name="T9" fmla="*/ 0 w 21600"/>
                <a:gd name="T10" fmla="*/ 0 h 21573"/>
                <a:gd name="T11" fmla="*/ 21600 w 21600"/>
                <a:gd name="T12" fmla="*/ 21573 h 21573"/>
              </a:gdLst>
              <a:ahLst/>
              <a:cxnLst>
                <a:cxn ang="T6">
                  <a:pos x="T0" y="T1"/>
                </a:cxn>
                <a:cxn ang="T7">
                  <a:pos x="T2" y="T3"/>
                </a:cxn>
                <a:cxn ang="T8">
                  <a:pos x="T4" y="T5"/>
                </a:cxn>
              </a:cxnLst>
              <a:rect l="T9" t="T10" r="T11" b="T12"/>
              <a:pathLst>
                <a:path w="21600" h="21573" fill="none" extrusionOk="0">
                  <a:moveTo>
                    <a:pt x="1071" y="-1"/>
                  </a:moveTo>
                  <a:cubicBezTo>
                    <a:pt x="12569" y="570"/>
                    <a:pt x="21600" y="10059"/>
                    <a:pt x="21600" y="21573"/>
                  </a:cubicBezTo>
                </a:path>
                <a:path w="21600" h="21573" stroke="0" extrusionOk="0">
                  <a:moveTo>
                    <a:pt x="1071" y="-1"/>
                  </a:moveTo>
                  <a:cubicBezTo>
                    <a:pt x="12569" y="570"/>
                    <a:pt x="21600" y="10059"/>
                    <a:pt x="21600" y="21573"/>
                  </a:cubicBezTo>
                  <a:lnTo>
                    <a:pt x="0" y="21573"/>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49" name="Text Box 37"/>
            <p:cNvSpPr txBox="1">
              <a:spLocks noChangeArrowheads="1"/>
            </p:cNvSpPr>
            <p:nvPr/>
          </p:nvSpPr>
          <p:spPr bwMode="auto">
            <a:xfrm>
              <a:off x="3456" y="447"/>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rgbClr val="9900CC"/>
                  </a:solidFill>
                  <a:latin typeface="Times New Roman" panose="02020603050405020304" pitchFamily="18" charset="0"/>
                  <a:ea typeface="宋体" panose="02010600030101010101" pitchFamily="2" charset="-122"/>
                </a:rPr>
                <a:t>完成</a:t>
              </a:r>
            </a:p>
          </p:txBody>
        </p:sp>
        <p:sp>
          <p:nvSpPr>
            <p:cNvPr id="30750" name="Text Box 45"/>
            <p:cNvSpPr txBox="1">
              <a:spLocks noChangeArrowheads="1"/>
            </p:cNvSpPr>
            <p:nvPr/>
          </p:nvSpPr>
          <p:spPr bwMode="auto">
            <a:xfrm>
              <a:off x="1632" y="1168"/>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1800">
                  <a:solidFill>
                    <a:srgbClr val="9900CC"/>
                  </a:solidFill>
                  <a:latin typeface="Times New Roman" panose="02020603050405020304" pitchFamily="18" charset="0"/>
                  <a:ea typeface="宋体" panose="02010600030101010101" pitchFamily="2" charset="-122"/>
                </a:rPr>
                <a:t>被调度</a:t>
              </a:r>
            </a:p>
          </p:txBody>
        </p:sp>
        <p:sp>
          <p:nvSpPr>
            <p:cNvPr id="30751" name="Freeform 46"/>
            <p:cNvSpPr>
              <a:spLocks/>
            </p:cNvSpPr>
            <p:nvPr/>
          </p:nvSpPr>
          <p:spPr bwMode="auto">
            <a:xfrm>
              <a:off x="1872" y="1200"/>
              <a:ext cx="720" cy="528"/>
            </a:xfrm>
            <a:custGeom>
              <a:avLst/>
              <a:gdLst>
                <a:gd name="T0" fmla="*/ 720 w 720"/>
                <a:gd name="T1" fmla="*/ 0 h 528"/>
                <a:gd name="T2" fmla="*/ 528 w 720"/>
                <a:gd name="T3" fmla="*/ 288 h 528"/>
                <a:gd name="T4" fmla="*/ 0 w 720"/>
                <a:gd name="T5" fmla="*/ 528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720" y="0"/>
                  </a:moveTo>
                  <a:cubicBezTo>
                    <a:pt x="684" y="100"/>
                    <a:pt x="648" y="200"/>
                    <a:pt x="528" y="288"/>
                  </a:cubicBezTo>
                  <a:cubicBezTo>
                    <a:pt x="408" y="376"/>
                    <a:pt x="88" y="488"/>
                    <a:pt x="0" y="528"/>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0752" name="Text Box 47"/>
            <p:cNvSpPr txBox="1">
              <a:spLocks noChangeArrowheads="1"/>
            </p:cNvSpPr>
            <p:nvPr/>
          </p:nvSpPr>
          <p:spPr bwMode="auto">
            <a:xfrm>
              <a:off x="2186" y="1344"/>
              <a:ext cx="8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rgbClr val="9900CC"/>
                  </a:solidFill>
                  <a:latin typeface="Times New Roman" panose="02020603050405020304" pitchFamily="18" charset="0"/>
                  <a:ea typeface="宋体" panose="02010600030101010101" pitchFamily="2" charset="-122"/>
                </a:rPr>
                <a:t>时间片完等</a:t>
              </a:r>
            </a:p>
          </p:txBody>
        </p:sp>
        <p:sp>
          <p:nvSpPr>
            <p:cNvPr id="13317" name="Oval 5"/>
            <p:cNvSpPr>
              <a:spLocks noChangeArrowheads="1"/>
            </p:cNvSpPr>
            <p:nvPr/>
          </p:nvSpPr>
          <p:spPr bwMode="auto">
            <a:xfrm>
              <a:off x="2496" y="816"/>
              <a:ext cx="528" cy="48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r>
                <a:rPr kumimoji="1" lang="zh-CN" altLang="en-US" sz="2000">
                  <a:latin typeface="Times New Roman" charset="0"/>
                </a:rPr>
                <a:t>执行</a:t>
              </a:r>
            </a:p>
          </p:txBody>
        </p:sp>
      </p:grpSp>
      <p:sp>
        <p:nvSpPr>
          <p:cNvPr id="35" name="Horizontal Scroll 34"/>
          <p:cNvSpPr/>
          <p:nvPr/>
        </p:nvSpPr>
        <p:spPr bwMode="auto">
          <a:xfrm>
            <a:off x="357188" y="214313"/>
            <a:ext cx="4786312" cy="642937"/>
          </a:xfrm>
          <a:prstGeom prst="horizontalScroll">
            <a:avLst/>
          </a:prstGeom>
          <a:ln>
            <a:headEnd type="triangl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kumimoji="1" lang="zh-CN" altLang="en-US" sz="2400" dirty="0">
                <a:solidFill>
                  <a:schemeClr val="tx1"/>
                </a:solidFill>
              </a:rPr>
              <a:t>挂起态进程不能立即执行！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500">
                                          <p:stCondLst>
                                            <p:cond delay="0"/>
                                          </p:stCondLst>
                                        </p:cTn>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354"/>
                                        </p:tgtEl>
                                        <p:attrNameLst>
                                          <p:attrName>style.visibility</p:attrName>
                                        </p:attrNameLst>
                                      </p:cBhvr>
                                      <p:to>
                                        <p:strVal val="visible"/>
                                      </p:to>
                                    </p:set>
                                    <p:animEffect transition="in" filter="box(in)">
                                      <p:cBhvr>
                                        <p:cTn id="17" dur="500"/>
                                        <p:tgtEl>
                                          <p:spTgt spid="13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Horizontal)">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P spid="13354" grpId="0" animBg="1" autoUpdateAnimBg="0"/>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87450" y="280988"/>
            <a:ext cx="6629400" cy="687387"/>
          </a:xfrm>
        </p:spPr>
        <p:txBody>
          <a:bodyPr/>
          <a:lstStyle/>
          <a:p>
            <a:pPr eaLnBrk="1" hangingPunct="1"/>
            <a:r>
              <a:rPr lang="en-US" altLang="zh-CN" sz="4000" b="1" smtClean="0">
                <a:latin typeface="楷体_GB2312" pitchFamily="49" charset="-122"/>
                <a:ea typeface="楷体_GB2312" pitchFamily="49" charset="-122"/>
              </a:rPr>
              <a:t>2.1 </a:t>
            </a:r>
            <a:r>
              <a:rPr lang="en-US" altLang="zh-CN" sz="4000" b="1" smtClean="0">
                <a:solidFill>
                  <a:schemeClr val="hlink"/>
                </a:solidFill>
                <a:latin typeface="楷体_GB2312" pitchFamily="49" charset="-122"/>
                <a:ea typeface="楷体_GB2312" pitchFamily="49" charset="-122"/>
              </a:rPr>
              <a:t> </a:t>
            </a:r>
            <a:r>
              <a:rPr lang="zh-CN" altLang="en-US" sz="4000" b="1" smtClean="0">
                <a:latin typeface="楷体_GB2312" pitchFamily="49" charset="-122"/>
                <a:ea typeface="楷体_GB2312" pitchFamily="49" charset="-122"/>
              </a:rPr>
              <a:t>进程的基本概念</a:t>
            </a:r>
            <a:endParaRPr lang="zh-CN" altLang="zh-CN" sz="4000" b="1" smtClean="0">
              <a:latin typeface="楷体_GB2312" pitchFamily="49" charset="-122"/>
              <a:ea typeface="楷体_GB2312" pitchFamily="49" charset="-122"/>
            </a:endParaRPr>
          </a:p>
        </p:txBody>
      </p:sp>
      <p:sp>
        <p:nvSpPr>
          <p:cNvPr id="5123" name="Rectangle 3"/>
          <p:cNvSpPr>
            <a:spLocks noGrp="1" noChangeArrowheads="1"/>
          </p:cNvSpPr>
          <p:nvPr>
            <p:ph type="body" idx="1"/>
          </p:nvPr>
        </p:nvSpPr>
        <p:spPr>
          <a:xfrm>
            <a:off x="611188" y="1052513"/>
            <a:ext cx="8027987" cy="4824412"/>
          </a:xfrm>
        </p:spPr>
        <p:txBody>
          <a:bodyPr/>
          <a:lstStyle/>
          <a:p>
            <a:pPr eaLnBrk="1" hangingPunct="1">
              <a:lnSpc>
                <a:spcPct val="160000"/>
              </a:lnSpc>
              <a:spcBef>
                <a:spcPct val="0"/>
              </a:spcBef>
            </a:pPr>
            <a:r>
              <a:rPr lang="zh-CN" altLang="en-US" sz="2800" b="1" smtClean="0">
                <a:latin typeface="Arial" panose="020B0604020202020204" pitchFamily="34" charset="0"/>
                <a:ea typeface="楷体_GB2312" pitchFamily="49" charset="-122"/>
                <a:hlinkClick r:id="rId2" action="ppaction://hlinksldjump"/>
              </a:rPr>
              <a:t>一、前趋图</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pPr>
            <a:r>
              <a:rPr lang="zh-CN" altLang="en-US" sz="2800" b="1" smtClean="0">
                <a:latin typeface="Arial" panose="020B0604020202020204" pitchFamily="34" charset="0"/>
                <a:ea typeface="楷体_GB2312" pitchFamily="49" charset="-122"/>
                <a:hlinkClick r:id="rId3" action="ppaction://hlinksldjump"/>
              </a:rPr>
              <a:t>二、程序顺序执行</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pPr>
            <a:r>
              <a:rPr lang="zh-CN" altLang="en-US" sz="2800" b="1" smtClean="0">
                <a:latin typeface="Arial" panose="020B0604020202020204" pitchFamily="34" charset="0"/>
                <a:ea typeface="楷体_GB2312" pitchFamily="49" charset="-122"/>
                <a:hlinkClick r:id="rId4" action="ppaction://hlinksldjump"/>
              </a:rPr>
              <a:t>三、程序并发执行</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pPr>
            <a:r>
              <a:rPr lang="zh-CN" altLang="en-US" sz="2800" b="1" smtClean="0">
                <a:latin typeface="Arial" panose="020B0604020202020204" pitchFamily="34" charset="0"/>
                <a:ea typeface="楷体_GB2312" pitchFamily="49" charset="-122"/>
              </a:rPr>
              <a:t>进程的描述</a:t>
            </a:r>
          </a:p>
          <a:p>
            <a:pPr eaLnBrk="1" hangingPunct="1">
              <a:lnSpc>
                <a:spcPct val="160000"/>
              </a:lnSpc>
              <a:spcBef>
                <a:spcPct val="0"/>
              </a:spcBef>
              <a:buFont typeface="Wingdings" panose="05000000000000000000" pitchFamily="2" charset="2"/>
              <a:buNone/>
            </a:pPr>
            <a:r>
              <a:rPr lang="zh-CN" altLang="en-US" sz="2800" b="1" smtClean="0">
                <a:latin typeface="Arial" panose="020B0604020202020204" pitchFamily="34" charset="0"/>
                <a:ea typeface="楷体_GB2312" pitchFamily="49" charset="-122"/>
              </a:rPr>
              <a:t>   </a:t>
            </a:r>
            <a:r>
              <a:rPr lang="zh-CN" altLang="en-US" sz="2800" b="1" smtClean="0">
                <a:latin typeface="Arial" panose="020B0604020202020204" pitchFamily="34" charset="0"/>
                <a:ea typeface="楷体_GB2312" pitchFamily="49" charset="-122"/>
                <a:hlinkClick r:id="rId5" action="ppaction://hlinksldjump"/>
              </a:rPr>
              <a:t>一、进程的定义、特征</a:t>
            </a:r>
            <a:endParaRPr lang="zh-CN" altLang="en-US" sz="2800" b="1" smtClean="0">
              <a:latin typeface="Arial" panose="020B0604020202020204" pitchFamily="34" charset="0"/>
              <a:ea typeface="楷体_GB2312" pitchFamily="49" charset="-122"/>
            </a:endParaRPr>
          </a:p>
          <a:p>
            <a:pPr eaLnBrk="1" hangingPunct="1">
              <a:lnSpc>
                <a:spcPct val="160000"/>
              </a:lnSpc>
              <a:spcBef>
                <a:spcPct val="0"/>
              </a:spcBef>
              <a:buFont typeface="Wingdings" panose="05000000000000000000" pitchFamily="2" charset="2"/>
              <a:buNone/>
            </a:pPr>
            <a:r>
              <a:rPr lang="zh-CN" altLang="en-US" sz="2800" b="1" smtClean="0">
                <a:latin typeface="Arial" panose="020B0604020202020204" pitchFamily="34" charset="0"/>
                <a:ea typeface="楷体_GB2312" pitchFamily="49" charset="-122"/>
              </a:rPr>
              <a:t>   </a:t>
            </a:r>
            <a:r>
              <a:rPr lang="zh-CN" altLang="en-US" sz="2800" b="1" smtClean="0">
                <a:latin typeface="Arial" panose="020B0604020202020204" pitchFamily="34" charset="0"/>
                <a:ea typeface="楷体_GB2312" pitchFamily="49" charset="-122"/>
                <a:hlinkClick r:id="rId6" action="ppaction://hlinksldjump"/>
              </a:rPr>
              <a:t>二、进程的状态</a:t>
            </a:r>
            <a:r>
              <a:rPr lang="zh-CN" altLang="en-US" sz="2800" b="1" smtClean="0">
                <a:latin typeface="Arial" panose="020B0604020202020204" pitchFamily="34" charset="0"/>
                <a:ea typeface="楷体_GB2312" pitchFamily="49" charset="-122"/>
              </a:rPr>
              <a:t>（状态、状态转换及挂起状态）</a:t>
            </a:r>
            <a:r>
              <a:rPr kumimoji="0" lang="zh-CN" altLang="en-US" sz="2800" b="1" smtClean="0">
                <a:latin typeface="Arial" panose="020B0604020202020204" pitchFamily="34" charset="0"/>
                <a:ea typeface="楷体_GB2312" pitchFamily="49" charset="-122"/>
                <a:hlinkClick r:id="rId7" action="ppaction://hlinksldjump"/>
              </a:rPr>
              <a:t>三</a:t>
            </a:r>
            <a:r>
              <a:rPr lang="zh-CN" altLang="en-US" sz="2800" b="1" smtClean="0">
                <a:latin typeface="Arial" panose="020B0604020202020204" pitchFamily="34" charset="0"/>
                <a:ea typeface="楷体_GB2312" pitchFamily="49" charset="-122"/>
                <a:hlinkClick r:id="rId7" action="ppaction://hlinksldjump"/>
              </a:rPr>
              <a:t>、进程控制块</a:t>
            </a:r>
            <a:r>
              <a:rPr lang="en-US" altLang="zh-CN" sz="2800" b="1" smtClean="0">
                <a:latin typeface="Arial" panose="020B0604020202020204" pitchFamily="34" charset="0"/>
                <a:ea typeface="楷体_GB2312" pitchFamily="49" charset="-122"/>
                <a:hlinkClick r:id="rId7" action="ppaction://hlinksldjump"/>
              </a:rPr>
              <a:t>PCB</a:t>
            </a:r>
            <a:endParaRPr lang="en-US" altLang="zh-CN" sz="2800" b="1" smtClean="0">
              <a:latin typeface="Arial" panose="020B060402020202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447800" y="412750"/>
            <a:ext cx="6019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二、进程状态</a:t>
            </a:r>
          </a:p>
        </p:txBody>
      </p:sp>
      <p:sp>
        <p:nvSpPr>
          <p:cNvPr id="31747" name="Rectangle 5"/>
          <p:cNvSpPr>
            <a:spLocks noChangeArrowheads="1"/>
          </p:cNvSpPr>
          <p:nvPr/>
        </p:nvSpPr>
        <p:spPr bwMode="auto">
          <a:xfrm>
            <a:off x="0" y="1746250"/>
            <a:ext cx="874871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lvl="1" algn="l" eaLnBrk="1" hangingPunct="1">
              <a:lnSpc>
                <a:spcPct val="110000"/>
              </a:lnSpc>
              <a:buClr>
                <a:schemeClr val="tx2"/>
              </a:buClr>
              <a:buSzPct val="55000"/>
              <a:buFont typeface="Wingdings" panose="05000000000000000000" pitchFamily="2" charset="2"/>
              <a:buChar char="n"/>
            </a:pPr>
            <a:r>
              <a:rPr kumimoji="1" lang="en-US" altLang="zh-CN" sz="3200">
                <a:solidFill>
                  <a:schemeClr val="tx1"/>
                </a:solidFill>
                <a:latin typeface="Times New Roman" panose="02020603050405020304" pitchFamily="18" charset="0"/>
              </a:rPr>
              <a:t>new</a:t>
            </a:r>
            <a:r>
              <a:rPr kumimoji="1" lang="zh-CN" altLang="en-US" sz="3200">
                <a:solidFill>
                  <a:schemeClr val="tx1"/>
                </a:solidFill>
                <a:latin typeface="Times New Roman" panose="02020603050405020304" pitchFamily="18" charset="0"/>
              </a:rPr>
              <a:t>新建</a:t>
            </a:r>
            <a:r>
              <a:rPr kumimoji="1" lang="en-US" altLang="zh-CN" sz="3200">
                <a:solidFill>
                  <a:schemeClr val="tx1"/>
                </a:solidFill>
                <a:latin typeface="Times New Roman" panose="02020603050405020304" pitchFamily="18" charset="0"/>
              </a:rPr>
              <a:t>/</a:t>
            </a:r>
            <a:r>
              <a:rPr kumimoji="1" lang="zh-CN" altLang="en-US" sz="3200">
                <a:solidFill>
                  <a:schemeClr val="tx1"/>
                </a:solidFill>
                <a:latin typeface="Times New Roman" panose="02020603050405020304" pitchFamily="18" charset="0"/>
              </a:rPr>
              <a:t>创建：进程正在创建中</a:t>
            </a:r>
            <a:r>
              <a:rPr kumimoji="1" lang="en-US" altLang="zh-CN" sz="3200">
                <a:solidFill>
                  <a:schemeClr val="tx1"/>
                </a:solidFill>
                <a:latin typeface="Times New Roman" panose="02020603050405020304" pitchFamily="18" charset="0"/>
              </a:rPr>
              <a:t>(</a:t>
            </a:r>
            <a:r>
              <a:rPr kumimoji="1" lang="zh-CN" altLang="en-US" sz="3200">
                <a:solidFill>
                  <a:schemeClr val="tx1"/>
                </a:solidFill>
                <a:latin typeface="Times New Roman" panose="02020603050405020304" pitchFamily="18" charset="0"/>
              </a:rPr>
              <a:t>作业调度</a:t>
            </a:r>
            <a:r>
              <a:rPr kumimoji="1" lang="en-US" altLang="zh-CN" sz="3200">
                <a:solidFill>
                  <a:schemeClr val="tx1"/>
                </a:solidFill>
                <a:latin typeface="Times New Roman" panose="02020603050405020304" pitchFamily="18" charset="0"/>
              </a:rPr>
              <a:t>)</a:t>
            </a:r>
            <a:r>
              <a:rPr kumimoji="1" lang="zh-CN" altLang="en-US" sz="3200">
                <a:solidFill>
                  <a:schemeClr val="tx1"/>
                </a:solidFill>
                <a:latin typeface="Times New Roman" panose="02020603050405020304" pitchFamily="18" charset="0"/>
              </a:rPr>
              <a:t>的状态。</a:t>
            </a:r>
          </a:p>
          <a:p>
            <a:pPr lvl="2" algn="l" eaLnBrk="1" hangingPunct="1">
              <a:spcBef>
                <a:spcPct val="20000"/>
              </a:spcBef>
              <a:buClr>
                <a:schemeClr val="folHlink"/>
              </a:buClr>
              <a:buSzPct val="50000"/>
              <a:buFont typeface="Wingdings" panose="05000000000000000000" pitchFamily="2" charset="2"/>
              <a:buChar char="n"/>
            </a:pPr>
            <a:r>
              <a:rPr kumimoji="1" lang="zh-CN" altLang="en-US" sz="3200">
                <a:solidFill>
                  <a:schemeClr val="tx1"/>
                </a:solidFill>
                <a:latin typeface="Times New Roman" panose="02020603050405020304" pitchFamily="18" charset="0"/>
              </a:rPr>
              <a:t>分配和建立</a:t>
            </a:r>
            <a:r>
              <a:rPr kumimoji="1" lang="en-US" altLang="zh-CN" sz="3200">
                <a:solidFill>
                  <a:schemeClr val="tx1"/>
                </a:solidFill>
                <a:latin typeface="Times New Roman" panose="02020603050405020304" pitchFamily="18" charset="0"/>
              </a:rPr>
              <a:t>PCB</a:t>
            </a:r>
            <a:r>
              <a:rPr kumimoji="1" lang="zh-CN" altLang="en-US" sz="3200">
                <a:solidFill>
                  <a:schemeClr val="tx1"/>
                </a:solidFill>
                <a:latin typeface="Times New Roman" panose="02020603050405020304" pitchFamily="18" charset="0"/>
              </a:rPr>
              <a:t>表项（可能有数目限制）</a:t>
            </a:r>
          </a:p>
          <a:p>
            <a:pPr lvl="2" algn="l" eaLnBrk="1" hangingPunct="1">
              <a:spcBef>
                <a:spcPct val="20000"/>
              </a:spcBef>
              <a:buClr>
                <a:schemeClr val="folHlink"/>
              </a:buClr>
              <a:buSzPct val="50000"/>
              <a:buFont typeface="Wingdings" panose="05000000000000000000" pitchFamily="2" charset="2"/>
              <a:buChar char="n"/>
            </a:pPr>
            <a:r>
              <a:rPr kumimoji="1" lang="zh-CN" altLang="en-US" sz="3200">
                <a:solidFill>
                  <a:schemeClr val="tx1"/>
                </a:solidFill>
                <a:latin typeface="Times New Roman" panose="02020603050405020304" pitchFamily="18" charset="0"/>
              </a:rPr>
              <a:t>建立资源表格（如打开文件表）并分配资源</a:t>
            </a:r>
          </a:p>
          <a:p>
            <a:pPr lvl="2" algn="l" eaLnBrk="1" hangingPunct="1">
              <a:spcBef>
                <a:spcPct val="20000"/>
              </a:spcBef>
              <a:buClr>
                <a:schemeClr val="folHlink"/>
              </a:buClr>
              <a:buSzPct val="50000"/>
              <a:buFont typeface="Wingdings" panose="05000000000000000000" pitchFamily="2" charset="2"/>
              <a:buChar char="n"/>
            </a:pPr>
            <a:r>
              <a:rPr kumimoji="1" lang="zh-CN" altLang="en-US" sz="3200">
                <a:solidFill>
                  <a:schemeClr val="tx1"/>
                </a:solidFill>
                <a:latin typeface="Times New Roman" panose="02020603050405020304" pitchFamily="18" charset="0"/>
              </a:rPr>
              <a:t>加载程序并建立地址空间表</a:t>
            </a:r>
          </a:p>
          <a:p>
            <a:pPr lvl="1" algn="l" eaLnBrk="1" hangingPunct="1">
              <a:lnSpc>
                <a:spcPct val="110000"/>
              </a:lnSpc>
              <a:buClr>
                <a:schemeClr val="tx2"/>
              </a:buClr>
              <a:buSzPct val="55000"/>
              <a:buFont typeface="Wingdings" panose="05000000000000000000" pitchFamily="2" charset="2"/>
              <a:buChar char="n"/>
            </a:pPr>
            <a:r>
              <a:rPr kumimoji="1" lang="en-US" altLang="zh-CN" sz="3200">
                <a:solidFill>
                  <a:schemeClr val="tx1"/>
                </a:solidFill>
                <a:latin typeface="Times New Roman" panose="02020603050405020304" pitchFamily="18" charset="0"/>
              </a:rPr>
              <a:t>ready</a:t>
            </a:r>
            <a:r>
              <a:rPr kumimoji="1" lang="zh-CN" altLang="en-US" sz="3200">
                <a:solidFill>
                  <a:schemeClr val="folHlink"/>
                </a:solidFill>
                <a:latin typeface="Times New Roman" panose="02020603050405020304" pitchFamily="18" charset="0"/>
              </a:rPr>
              <a:t>就绪</a:t>
            </a:r>
            <a:r>
              <a:rPr kumimoji="1" lang="zh-CN" altLang="en-US" sz="3200">
                <a:solidFill>
                  <a:schemeClr val="tx1"/>
                </a:solidFill>
                <a:latin typeface="Times New Roman" panose="02020603050405020304" pitchFamily="18" charset="0"/>
              </a:rPr>
              <a:t>：进程已获得了除处理机以外的所有资源，等待分配处理机执行的状态。</a:t>
            </a:r>
          </a:p>
        </p:txBody>
      </p:sp>
      <p:sp>
        <p:nvSpPr>
          <p:cNvPr id="31748" name="Rectangle 6"/>
          <p:cNvSpPr>
            <a:spLocks noChangeArrowheads="1"/>
          </p:cNvSpPr>
          <p:nvPr/>
        </p:nvSpPr>
        <p:spPr bwMode="auto">
          <a:xfrm>
            <a:off x="468313" y="1268413"/>
            <a:ext cx="59959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chemeClr val="folHlink"/>
              </a:buClr>
              <a:buSzPct val="60000"/>
              <a:buFont typeface="Wingdings" panose="05000000000000000000" pitchFamily="2" charset="2"/>
              <a:buNone/>
            </a:pPr>
            <a:r>
              <a:rPr kumimoji="1" lang="en-US" altLang="zh-CN">
                <a:solidFill>
                  <a:schemeClr val="tx1"/>
                </a:solidFill>
                <a:latin typeface="Tahoma" panose="020B0604030504040204" pitchFamily="34" charset="0"/>
                <a:ea typeface="隶书" panose="02010509060101010101" pitchFamily="49" charset="-122"/>
              </a:rPr>
              <a:t>1</a:t>
            </a:r>
            <a:r>
              <a:rPr kumimoji="1" lang="zh-CN" altLang="en-US">
                <a:solidFill>
                  <a:schemeClr val="tx1"/>
                </a:solidFill>
                <a:latin typeface="Tahoma" panose="020B0604030504040204" pitchFamily="34" charset="0"/>
                <a:ea typeface="隶书" panose="02010509060101010101" pitchFamily="49" charset="-122"/>
              </a:rPr>
              <a:t>、进程的</a:t>
            </a:r>
            <a:r>
              <a:rPr kumimoji="1" lang="en-US" altLang="zh-CN">
                <a:solidFill>
                  <a:schemeClr val="tx1"/>
                </a:solidFill>
                <a:latin typeface="Tahoma" panose="020B0604030504040204" pitchFamily="34" charset="0"/>
                <a:ea typeface="隶书" panose="02010509060101010101" pitchFamily="49" charset="-122"/>
              </a:rPr>
              <a:t>5</a:t>
            </a:r>
            <a:r>
              <a:rPr kumimoji="1" lang="zh-CN" altLang="en-US">
                <a:solidFill>
                  <a:schemeClr val="tx1"/>
                </a:solidFill>
                <a:latin typeface="Tahoma" panose="020B0604030504040204" pitchFamily="34" charset="0"/>
                <a:ea typeface="隶书" panose="02010509060101010101" pitchFamily="49" charset="-122"/>
              </a:rPr>
              <a:t>种状态（</a:t>
            </a:r>
            <a:r>
              <a:rPr kumimoji="1" lang="zh-CN" altLang="en-US">
                <a:solidFill>
                  <a:schemeClr val="folHlink"/>
                </a:solidFill>
                <a:latin typeface="Tahoma" panose="020B0604030504040204" pitchFamily="34" charset="0"/>
                <a:ea typeface="隶书" panose="02010509060101010101" pitchFamily="49" charset="-122"/>
              </a:rPr>
              <a:t>三种基本状态</a:t>
            </a:r>
            <a:r>
              <a:rPr kumimoji="1" lang="zh-CN" altLang="en-US">
                <a:solidFill>
                  <a:schemeClr val="tx1"/>
                </a:solidFill>
                <a:latin typeface="Tahoma" panose="020B0604030504040204" pitchFamily="34" charset="0"/>
                <a:ea typeface="隶书" panose="02010509060101010101" pitchFamily="49"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447800" y="412750"/>
            <a:ext cx="6019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二、进程状态</a:t>
            </a:r>
          </a:p>
        </p:txBody>
      </p:sp>
      <p:sp>
        <p:nvSpPr>
          <p:cNvPr id="32771" name="Rectangle 3"/>
          <p:cNvSpPr>
            <a:spLocks noChangeArrowheads="1"/>
          </p:cNvSpPr>
          <p:nvPr/>
        </p:nvSpPr>
        <p:spPr bwMode="auto">
          <a:xfrm>
            <a:off x="0" y="1746250"/>
            <a:ext cx="867568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lvl="1" algn="l" eaLnBrk="1" hangingPunct="1">
              <a:lnSpc>
                <a:spcPct val="110000"/>
              </a:lnSpc>
              <a:buClr>
                <a:schemeClr val="tx2"/>
              </a:buClr>
              <a:buSzPct val="55000"/>
              <a:buFont typeface="Wingdings" panose="05000000000000000000" pitchFamily="2" charset="2"/>
              <a:buChar char="n"/>
            </a:pPr>
            <a:r>
              <a:rPr kumimoji="1" lang="en-US" altLang="zh-CN">
                <a:solidFill>
                  <a:schemeClr val="tx1"/>
                </a:solidFill>
                <a:latin typeface="Arial" panose="020B0604020202020204" pitchFamily="34" charset="0"/>
              </a:rPr>
              <a:t>running</a:t>
            </a:r>
            <a:r>
              <a:rPr kumimoji="1" lang="zh-CN" altLang="en-US">
                <a:solidFill>
                  <a:schemeClr val="tx1"/>
                </a:solidFill>
                <a:latin typeface="Arial" panose="020B0604020202020204" pitchFamily="34" charset="0"/>
              </a:rPr>
              <a:t>运行</a:t>
            </a:r>
            <a:r>
              <a:rPr kumimoji="1" lang="en-US" altLang="zh-CN">
                <a:solidFill>
                  <a:schemeClr val="tx1"/>
                </a:solidFill>
                <a:latin typeface="Arial" panose="020B0604020202020204" pitchFamily="34" charset="0"/>
              </a:rPr>
              <a:t>/</a:t>
            </a:r>
            <a:r>
              <a:rPr kumimoji="1" lang="zh-CN" altLang="en-US">
                <a:solidFill>
                  <a:schemeClr val="folHlink"/>
                </a:solidFill>
                <a:latin typeface="Arial" panose="020B0604020202020204" pitchFamily="34" charset="0"/>
              </a:rPr>
              <a:t>执行</a:t>
            </a:r>
            <a:r>
              <a:rPr kumimoji="1" lang="zh-CN" altLang="en-US">
                <a:solidFill>
                  <a:schemeClr val="tx1"/>
                </a:solidFill>
                <a:latin typeface="Arial" panose="020B0604020202020204" pitchFamily="34" charset="0"/>
              </a:rPr>
              <a:t>：当一个进程获得必要的资源并正在处理机上执行的状态。</a:t>
            </a:r>
          </a:p>
          <a:p>
            <a:pPr lvl="1" algn="l" eaLnBrk="1" hangingPunct="1">
              <a:lnSpc>
                <a:spcPct val="110000"/>
              </a:lnSpc>
              <a:buClr>
                <a:schemeClr val="tx2"/>
              </a:buClr>
              <a:buSzPct val="55000"/>
              <a:buFont typeface="Wingdings" panose="05000000000000000000" pitchFamily="2" charset="2"/>
              <a:buChar char="n"/>
            </a:pPr>
            <a:r>
              <a:rPr kumimoji="1" lang="en-US" altLang="zh-CN">
                <a:solidFill>
                  <a:schemeClr val="tx1"/>
                </a:solidFill>
                <a:latin typeface="Arial" panose="020B0604020202020204" pitchFamily="34" charset="0"/>
              </a:rPr>
              <a:t>waiting</a:t>
            </a:r>
            <a:r>
              <a:rPr kumimoji="1" lang="zh-CN" altLang="en-US">
                <a:solidFill>
                  <a:schemeClr val="tx1"/>
                </a:solidFill>
                <a:latin typeface="Arial" panose="020B0604020202020204" pitchFamily="34" charset="0"/>
              </a:rPr>
              <a:t>等待</a:t>
            </a:r>
            <a:r>
              <a:rPr kumimoji="1" lang="en-US" altLang="zh-CN">
                <a:solidFill>
                  <a:schemeClr val="tx1"/>
                </a:solidFill>
                <a:latin typeface="Arial" panose="020B0604020202020204" pitchFamily="34" charset="0"/>
              </a:rPr>
              <a:t>/</a:t>
            </a:r>
            <a:r>
              <a:rPr kumimoji="1" lang="zh-CN" altLang="en-US">
                <a:solidFill>
                  <a:schemeClr val="folHlink"/>
                </a:solidFill>
                <a:latin typeface="Arial" panose="020B0604020202020204" pitchFamily="34" charset="0"/>
              </a:rPr>
              <a:t>阻塞</a:t>
            </a:r>
            <a:r>
              <a:rPr kumimoji="1" lang="zh-CN" altLang="en-US">
                <a:solidFill>
                  <a:schemeClr val="tx1"/>
                </a:solidFill>
                <a:latin typeface="Arial" panose="020B0604020202020204" pitchFamily="34" charset="0"/>
              </a:rPr>
              <a:t>：由于发生某事件而暂时无法执行下去时进程所处的状态。</a:t>
            </a:r>
          </a:p>
          <a:p>
            <a:pPr lvl="1" algn="l" eaLnBrk="1" hangingPunct="1">
              <a:lnSpc>
                <a:spcPct val="110000"/>
              </a:lnSpc>
              <a:buClr>
                <a:schemeClr val="tx2"/>
              </a:buClr>
              <a:buSzPct val="55000"/>
              <a:buFont typeface="Wingdings" panose="05000000000000000000" pitchFamily="2" charset="2"/>
              <a:buChar char="n"/>
            </a:pPr>
            <a:r>
              <a:rPr kumimoji="1" lang="en-US" altLang="zh-CN">
                <a:solidFill>
                  <a:schemeClr val="tx1"/>
                </a:solidFill>
                <a:latin typeface="Arial" panose="020B0604020202020204" pitchFamily="34" charset="0"/>
              </a:rPr>
              <a:t>terminated</a:t>
            </a:r>
            <a:r>
              <a:rPr kumimoji="1" lang="zh-CN" altLang="en-US">
                <a:solidFill>
                  <a:schemeClr val="tx1"/>
                </a:solidFill>
                <a:latin typeface="Arial" panose="020B0604020202020204" pitchFamily="34" charset="0"/>
              </a:rPr>
              <a:t>终止</a:t>
            </a:r>
            <a:r>
              <a:rPr kumimoji="1" lang="en-US" altLang="zh-CN">
                <a:solidFill>
                  <a:schemeClr val="tx1"/>
                </a:solidFill>
                <a:latin typeface="Arial" panose="020B0604020202020204" pitchFamily="34" charset="0"/>
              </a:rPr>
              <a:t>/</a:t>
            </a:r>
            <a:r>
              <a:rPr kumimoji="1" lang="zh-CN" altLang="en-US">
                <a:solidFill>
                  <a:schemeClr val="tx1"/>
                </a:solidFill>
                <a:latin typeface="Arial" panose="020B0604020202020204" pitchFamily="34" charset="0"/>
              </a:rPr>
              <a:t>撤消</a:t>
            </a:r>
            <a:r>
              <a:rPr kumimoji="1" lang="en-US" altLang="zh-CN">
                <a:solidFill>
                  <a:schemeClr val="tx1"/>
                </a:solidFill>
                <a:latin typeface="Arial" panose="020B0604020202020204" pitchFamily="34" charset="0"/>
              </a:rPr>
              <a:t>/</a:t>
            </a:r>
            <a:r>
              <a:rPr kumimoji="1" lang="zh-CN" altLang="en-US">
                <a:solidFill>
                  <a:schemeClr val="tx1"/>
                </a:solidFill>
                <a:latin typeface="Arial" panose="020B0604020202020204" pitchFamily="34" charset="0"/>
              </a:rPr>
              <a:t>退出：进程执行完毕，释放所占资源的状态。进程已结束运行，回收除</a:t>
            </a:r>
            <a:r>
              <a:rPr kumimoji="1" lang="en-US" altLang="zh-CN">
                <a:solidFill>
                  <a:schemeClr val="tx1"/>
                </a:solidFill>
                <a:latin typeface="Arial" panose="020B0604020202020204" pitchFamily="34" charset="0"/>
              </a:rPr>
              <a:t>PCB</a:t>
            </a:r>
            <a:r>
              <a:rPr kumimoji="1" lang="zh-CN" altLang="en-US">
                <a:solidFill>
                  <a:schemeClr val="tx1"/>
                </a:solidFill>
                <a:latin typeface="Arial" panose="020B0604020202020204" pitchFamily="34" charset="0"/>
              </a:rPr>
              <a:t>之外的其它资源，并让其它进程从</a:t>
            </a:r>
            <a:r>
              <a:rPr kumimoji="1" lang="en-US" altLang="zh-CN">
                <a:solidFill>
                  <a:schemeClr val="tx1"/>
                </a:solidFill>
                <a:latin typeface="Arial" panose="020B0604020202020204" pitchFamily="34" charset="0"/>
              </a:rPr>
              <a:t>PCB</a:t>
            </a:r>
            <a:r>
              <a:rPr kumimoji="1" lang="zh-CN" altLang="en-US">
                <a:solidFill>
                  <a:schemeClr val="tx1"/>
                </a:solidFill>
                <a:latin typeface="Arial" panose="020B0604020202020204" pitchFamily="34" charset="0"/>
              </a:rPr>
              <a:t>中收集有关信息（如记帐，将退出码</a:t>
            </a:r>
            <a:r>
              <a:rPr kumimoji="1" lang="en-US" altLang="zh-CN">
                <a:solidFill>
                  <a:schemeClr val="tx1"/>
                </a:solidFill>
                <a:latin typeface="Arial" panose="020B0604020202020204" pitchFamily="34" charset="0"/>
              </a:rPr>
              <a:t>exit code</a:t>
            </a:r>
            <a:r>
              <a:rPr kumimoji="1" lang="zh-CN" altLang="en-US">
                <a:solidFill>
                  <a:schemeClr val="tx1"/>
                </a:solidFill>
                <a:latin typeface="Arial" panose="020B0604020202020204" pitchFamily="34" charset="0"/>
              </a:rPr>
              <a:t>传递给父进程），之后撤消</a:t>
            </a:r>
            <a:r>
              <a:rPr kumimoji="1" lang="en-US" altLang="zh-CN">
                <a:solidFill>
                  <a:schemeClr val="tx1"/>
                </a:solidFill>
                <a:latin typeface="Arial" panose="020B0604020202020204" pitchFamily="34" charset="0"/>
              </a:rPr>
              <a:t>PCB</a:t>
            </a:r>
            <a:r>
              <a:rPr kumimoji="1" lang="zh-CN" altLang="en-US">
                <a:solidFill>
                  <a:schemeClr val="tx1"/>
                </a:solidFill>
                <a:latin typeface="Arial" panose="020B0604020202020204" pitchFamily="34" charset="0"/>
              </a:rPr>
              <a:t>。</a:t>
            </a:r>
          </a:p>
        </p:txBody>
      </p:sp>
      <p:sp>
        <p:nvSpPr>
          <p:cNvPr id="32772" name="Rectangle 4"/>
          <p:cNvSpPr>
            <a:spLocks noChangeArrowheads="1"/>
          </p:cNvSpPr>
          <p:nvPr/>
        </p:nvSpPr>
        <p:spPr bwMode="auto">
          <a:xfrm>
            <a:off x="468313" y="1268413"/>
            <a:ext cx="59959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buClr>
                <a:schemeClr val="folHlink"/>
              </a:buClr>
              <a:buSzPct val="60000"/>
              <a:buFont typeface="Wingdings" panose="05000000000000000000" pitchFamily="2" charset="2"/>
              <a:buNone/>
            </a:pPr>
            <a:r>
              <a:rPr kumimoji="1" lang="en-US" altLang="zh-CN">
                <a:solidFill>
                  <a:schemeClr val="tx1"/>
                </a:solidFill>
                <a:latin typeface="Tahoma" panose="020B0604030504040204" pitchFamily="34" charset="0"/>
                <a:ea typeface="隶书" panose="02010509060101010101" pitchFamily="49" charset="-122"/>
              </a:rPr>
              <a:t>1</a:t>
            </a:r>
            <a:r>
              <a:rPr kumimoji="1" lang="zh-CN" altLang="en-US">
                <a:solidFill>
                  <a:schemeClr val="tx1"/>
                </a:solidFill>
                <a:latin typeface="Tahoma" panose="020B0604030504040204" pitchFamily="34" charset="0"/>
                <a:ea typeface="隶书" panose="02010509060101010101" pitchFamily="49" charset="-122"/>
              </a:rPr>
              <a:t>、进程的</a:t>
            </a:r>
            <a:r>
              <a:rPr kumimoji="1" lang="en-US" altLang="zh-CN">
                <a:solidFill>
                  <a:schemeClr val="tx1"/>
                </a:solidFill>
                <a:latin typeface="Tahoma" panose="020B0604030504040204" pitchFamily="34" charset="0"/>
                <a:ea typeface="隶书" panose="02010509060101010101" pitchFamily="49" charset="-122"/>
              </a:rPr>
              <a:t>5</a:t>
            </a:r>
            <a:r>
              <a:rPr kumimoji="1" lang="zh-CN" altLang="en-US">
                <a:solidFill>
                  <a:schemeClr val="tx1"/>
                </a:solidFill>
                <a:latin typeface="Tahoma" panose="020B0604030504040204" pitchFamily="34" charset="0"/>
                <a:ea typeface="隶书" panose="02010509060101010101" pitchFamily="49" charset="-122"/>
              </a:rPr>
              <a:t>种状态（</a:t>
            </a:r>
            <a:r>
              <a:rPr kumimoji="1" lang="zh-CN" altLang="en-US">
                <a:solidFill>
                  <a:schemeClr val="folHlink"/>
                </a:solidFill>
                <a:latin typeface="Tahoma" panose="020B0604030504040204" pitchFamily="34" charset="0"/>
                <a:ea typeface="隶书" panose="02010509060101010101" pitchFamily="49" charset="-122"/>
              </a:rPr>
              <a:t>三种基本状态</a:t>
            </a:r>
            <a:r>
              <a:rPr kumimoji="1" lang="zh-CN" altLang="en-US">
                <a:solidFill>
                  <a:schemeClr val="tx1"/>
                </a:solidFill>
                <a:latin typeface="Tahoma" panose="020B0604030504040204" pitchFamily="34" charset="0"/>
                <a:ea typeface="隶书" panose="02010509060101010101" pitchFamily="49" charset="-122"/>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703513" y="5872163"/>
            <a:ext cx="417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a:r>
              <a:rPr kumimoji="1" lang="zh-CN" altLang="en-US">
                <a:solidFill>
                  <a:schemeClr val="tx1"/>
                </a:solidFill>
              </a:rPr>
              <a:t>五状态进程状态变化图</a:t>
            </a:r>
          </a:p>
        </p:txBody>
      </p:sp>
      <p:grpSp>
        <p:nvGrpSpPr>
          <p:cNvPr id="33795" name="Group 3"/>
          <p:cNvGrpSpPr>
            <a:grpSpLocks/>
          </p:cNvGrpSpPr>
          <p:nvPr/>
        </p:nvGrpSpPr>
        <p:grpSpPr bwMode="auto">
          <a:xfrm>
            <a:off x="609600" y="1381125"/>
            <a:ext cx="8001000" cy="4495800"/>
            <a:chOff x="384" y="1104"/>
            <a:chExt cx="5040" cy="2832"/>
          </a:xfrm>
        </p:grpSpPr>
        <p:sp>
          <p:nvSpPr>
            <p:cNvPr id="33797" name="Rectangle 4"/>
            <p:cNvSpPr>
              <a:spLocks noChangeArrowheads="1"/>
            </p:cNvSpPr>
            <p:nvPr/>
          </p:nvSpPr>
          <p:spPr bwMode="auto">
            <a:xfrm>
              <a:off x="384" y="1104"/>
              <a:ext cx="5040"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kumimoji="1" lang="en-US" altLang="zh-CN"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时间片到或被抢占</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接纳                                         完成</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进程调度</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r>
                <a:rPr kumimoji="1" lang="zh-CN" altLang="en-US" sz="2000">
                  <a:solidFill>
                    <a:schemeClr val="tx2"/>
                  </a:solidFill>
                  <a:latin typeface="Times New Roman" panose="02020603050405020304" pitchFamily="18" charset="0"/>
                  <a:ea typeface="宋体" panose="02010600030101010101" pitchFamily="2" charset="-122"/>
                </a:rPr>
                <a:t>        事件发生                            等待某事件</a:t>
              </a: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zh-CN" altLang="en-US" sz="2000">
                <a:solidFill>
                  <a:schemeClr val="tx2"/>
                </a:solidFill>
                <a:latin typeface="Times New Roman" panose="02020603050405020304" pitchFamily="18" charset="0"/>
                <a:ea typeface="宋体" panose="02010600030101010101" pitchFamily="2" charset="-122"/>
              </a:endParaRPr>
            </a:p>
            <a:p>
              <a:pPr eaLnBrk="1" hangingPunct="1"/>
              <a:endParaRPr kumimoji="1" lang="en-US" altLang="zh-CN" sz="2000">
                <a:solidFill>
                  <a:schemeClr val="tx2"/>
                </a:solidFill>
                <a:latin typeface="Times New Roman" panose="02020603050405020304" pitchFamily="18" charset="0"/>
                <a:ea typeface="宋体" panose="02010600030101010101" pitchFamily="2" charset="-122"/>
              </a:endParaRPr>
            </a:p>
          </p:txBody>
        </p:sp>
        <p:sp>
          <p:nvSpPr>
            <p:cNvPr id="33798" name="Oval 5"/>
            <p:cNvSpPr>
              <a:spLocks noChangeArrowheads="1"/>
            </p:cNvSpPr>
            <p:nvPr/>
          </p:nvSpPr>
          <p:spPr bwMode="auto">
            <a:xfrm>
              <a:off x="1104" y="1392"/>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新建</a:t>
              </a:r>
            </a:p>
          </p:txBody>
        </p:sp>
        <p:sp>
          <p:nvSpPr>
            <p:cNvPr id="33799" name="Oval 6"/>
            <p:cNvSpPr>
              <a:spLocks noChangeArrowheads="1"/>
            </p:cNvSpPr>
            <p:nvPr/>
          </p:nvSpPr>
          <p:spPr bwMode="auto">
            <a:xfrm>
              <a:off x="4176" y="1392"/>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结束</a:t>
              </a:r>
            </a:p>
          </p:txBody>
        </p:sp>
        <p:sp>
          <p:nvSpPr>
            <p:cNvPr id="33800" name="Oval 7"/>
            <p:cNvSpPr>
              <a:spLocks noChangeArrowheads="1"/>
            </p:cNvSpPr>
            <p:nvPr/>
          </p:nvSpPr>
          <p:spPr bwMode="auto">
            <a:xfrm>
              <a:off x="1920" y="1920"/>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就绪</a:t>
              </a:r>
            </a:p>
          </p:txBody>
        </p:sp>
        <p:sp>
          <p:nvSpPr>
            <p:cNvPr id="33801" name="Oval 8"/>
            <p:cNvSpPr>
              <a:spLocks noChangeArrowheads="1"/>
            </p:cNvSpPr>
            <p:nvPr/>
          </p:nvSpPr>
          <p:spPr bwMode="auto">
            <a:xfrm>
              <a:off x="3264" y="1920"/>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执行</a:t>
              </a:r>
            </a:p>
          </p:txBody>
        </p:sp>
        <p:sp>
          <p:nvSpPr>
            <p:cNvPr id="33802" name="Oval 9"/>
            <p:cNvSpPr>
              <a:spLocks noChangeArrowheads="1"/>
            </p:cNvSpPr>
            <p:nvPr/>
          </p:nvSpPr>
          <p:spPr bwMode="auto">
            <a:xfrm>
              <a:off x="2544" y="3024"/>
              <a:ext cx="576" cy="576"/>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400">
                  <a:solidFill>
                    <a:schemeClr val="tx1"/>
                  </a:solidFill>
                  <a:latin typeface="Times New Roman" panose="02020603050405020304" pitchFamily="18" charset="0"/>
                  <a:ea typeface="宋体" panose="02010600030101010101" pitchFamily="2" charset="-122"/>
                </a:rPr>
                <a:t>阻塞</a:t>
              </a:r>
            </a:p>
          </p:txBody>
        </p:sp>
        <p:sp>
          <p:nvSpPr>
            <p:cNvPr id="33803" name="Freeform 10"/>
            <p:cNvSpPr>
              <a:spLocks/>
            </p:cNvSpPr>
            <p:nvPr/>
          </p:nvSpPr>
          <p:spPr bwMode="auto">
            <a:xfrm>
              <a:off x="1632" y="1867"/>
              <a:ext cx="336" cy="197"/>
            </a:xfrm>
            <a:custGeom>
              <a:avLst/>
              <a:gdLst>
                <a:gd name="T0" fmla="*/ 0 w 336"/>
                <a:gd name="T1" fmla="*/ 5 h 197"/>
                <a:gd name="T2" fmla="*/ 96 w 336"/>
                <a:gd name="T3" fmla="*/ 3 h 197"/>
                <a:gd name="T4" fmla="*/ 201 w 336"/>
                <a:gd name="T5" fmla="*/ 26 h 197"/>
                <a:gd name="T6" fmla="*/ 268 w 336"/>
                <a:gd name="T7" fmla="*/ 85 h 197"/>
                <a:gd name="T8" fmla="*/ 336 w 336"/>
                <a:gd name="T9" fmla="*/ 197 h 197"/>
                <a:gd name="T10" fmla="*/ 0 60000 65536"/>
                <a:gd name="T11" fmla="*/ 0 60000 65536"/>
                <a:gd name="T12" fmla="*/ 0 60000 65536"/>
                <a:gd name="T13" fmla="*/ 0 60000 65536"/>
                <a:gd name="T14" fmla="*/ 0 60000 65536"/>
                <a:gd name="T15" fmla="*/ 0 w 336"/>
                <a:gd name="T16" fmla="*/ 0 h 197"/>
                <a:gd name="T17" fmla="*/ 336 w 336"/>
                <a:gd name="T18" fmla="*/ 197 h 197"/>
              </a:gdLst>
              <a:ahLst/>
              <a:cxnLst>
                <a:cxn ang="T10">
                  <a:pos x="T0" y="T1"/>
                </a:cxn>
                <a:cxn ang="T11">
                  <a:pos x="T2" y="T3"/>
                </a:cxn>
                <a:cxn ang="T12">
                  <a:pos x="T4" y="T5"/>
                </a:cxn>
                <a:cxn ang="T13">
                  <a:pos x="T6" y="T7"/>
                </a:cxn>
                <a:cxn ang="T14">
                  <a:pos x="T8" y="T9"/>
                </a:cxn>
              </a:cxnLst>
              <a:rect l="T15" t="T16" r="T17" b="T18"/>
              <a:pathLst>
                <a:path w="336" h="197">
                  <a:moveTo>
                    <a:pt x="0" y="5"/>
                  </a:moveTo>
                  <a:cubicBezTo>
                    <a:pt x="16" y="5"/>
                    <a:pt x="63" y="0"/>
                    <a:pt x="96" y="3"/>
                  </a:cubicBezTo>
                  <a:cubicBezTo>
                    <a:pt x="129" y="6"/>
                    <a:pt x="172" y="12"/>
                    <a:pt x="201" y="26"/>
                  </a:cubicBezTo>
                  <a:cubicBezTo>
                    <a:pt x="230" y="40"/>
                    <a:pt x="246" y="57"/>
                    <a:pt x="268" y="85"/>
                  </a:cubicBezTo>
                  <a:cubicBezTo>
                    <a:pt x="290" y="113"/>
                    <a:pt x="322" y="174"/>
                    <a:pt x="336" y="197"/>
                  </a:cubicBezTo>
                </a:path>
              </a:pathLst>
            </a:custGeom>
            <a:noFill/>
            <a:ln w="19050">
              <a:solidFill>
                <a:schemeClr val="accent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4" name="Freeform 11"/>
            <p:cNvSpPr>
              <a:spLocks/>
            </p:cNvSpPr>
            <p:nvPr/>
          </p:nvSpPr>
          <p:spPr bwMode="auto">
            <a:xfrm>
              <a:off x="2160" y="2496"/>
              <a:ext cx="384" cy="720"/>
            </a:xfrm>
            <a:custGeom>
              <a:avLst/>
              <a:gdLst>
                <a:gd name="T0" fmla="*/ 0 w 384"/>
                <a:gd name="T1" fmla="*/ 0 h 720"/>
                <a:gd name="T2" fmla="*/ 46 w 384"/>
                <a:gd name="T3" fmla="*/ 227 h 720"/>
                <a:gd name="T4" fmla="*/ 98 w 384"/>
                <a:gd name="T5" fmla="*/ 377 h 720"/>
                <a:gd name="T6" fmla="*/ 158 w 384"/>
                <a:gd name="T7" fmla="*/ 481 h 720"/>
                <a:gd name="T8" fmla="*/ 255 w 384"/>
                <a:gd name="T9" fmla="*/ 608 h 720"/>
                <a:gd name="T10" fmla="*/ 384 w 384"/>
                <a:gd name="T11" fmla="*/ 720 h 720"/>
                <a:gd name="T12" fmla="*/ 0 60000 65536"/>
                <a:gd name="T13" fmla="*/ 0 60000 65536"/>
                <a:gd name="T14" fmla="*/ 0 60000 65536"/>
                <a:gd name="T15" fmla="*/ 0 60000 65536"/>
                <a:gd name="T16" fmla="*/ 0 60000 65536"/>
                <a:gd name="T17" fmla="*/ 0 60000 65536"/>
                <a:gd name="T18" fmla="*/ 0 w 384"/>
                <a:gd name="T19" fmla="*/ 0 h 720"/>
                <a:gd name="T20" fmla="*/ 384 w 384"/>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384" h="720">
                  <a:moveTo>
                    <a:pt x="0" y="0"/>
                  </a:moveTo>
                  <a:lnTo>
                    <a:pt x="46" y="227"/>
                  </a:lnTo>
                  <a:lnTo>
                    <a:pt x="98" y="377"/>
                  </a:lnTo>
                  <a:lnTo>
                    <a:pt x="158" y="481"/>
                  </a:lnTo>
                  <a:lnTo>
                    <a:pt x="255" y="608"/>
                  </a:lnTo>
                  <a:lnTo>
                    <a:pt x="384" y="720"/>
                  </a:lnTo>
                </a:path>
              </a:pathLst>
            </a:custGeom>
            <a:noFill/>
            <a:ln w="19050">
              <a:solidFill>
                <a:srgbClr val="FF00FF"/>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5" name="Freeform 12"/>
            <p:cNvSpPr>
              <a:spLocks/>
            </p:cNvSpPr>
            <p:nvPr/>
          </p:nvSpPr>
          <p:spPr bwMode="auto">
            <a:xfrm>
              <a:off x="3120" y="2496"/>
              <a:ext cx="480" cy="720"/>
            </a:xfrm>
            <a:custGeom>
              <a:avLst/>
              <a:gdLst>
                <a:gd name="T0" fmla="*/ 480 w 480"/>
                <a:gd name="T1" fmla="*/ 0 h 720"/>
                <a:gd name="T2" fmla="*/ 432 w 480"/>
                <a:gd name="T3" fmla="*/ 175 h 720"/>
                <a:gd name="T4" fmla="*/ 365 w 480"/>
                <a:gd name="T5" fmla="*/ 324 h 720"/>
                <a:gd name="T6" fmla="*/ 312 w 480"/>
                <a:gd name="T7" fmla="*/ 399 h 720"/>
                <a:gd name="T8" fmla="*/ 267 w 480"/>
                <a:gd name="T9" fmla="*/ 466 h 720"/>
                <a:gd name="T10" fmla="*/ 170 w 480"/>
                <a:gd name="T11" fmla="*/ 586 h 720"/>
                <a:gd name="T12" fmla="*/ 0 w 480"/>
                <a:gd name="T13" fmla="*/ 720 h 720"/>
                <a:gd name="T14" fmla="*/ 0 60000 65536"/>
                <a:gd name="T15" fmla="*/ 0 60000 65536"/>
                <a:gd name="T16" fmla="*/ 0 60000 65536"/>
                <a:gd name="T17" fmla="*/ 0 60000 65536"/>
                <a:gd name="T18" fmla="*/ 0 60000 65536"/>
                <a:gd name="T19" fmla="*/ 0 60000 65536"/>
                <a:gd name="T20" fmla="*/ 0 60000 65536"/>
                <a:gd name="T21" fmla="*/ 0 w 480"/>
                <a:gd name="T22" fmla="*/ 0 h 720"/>
                <a:gd name="T23" fmla="*/ 480 w 480"/>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0" h="720">
                  <a:moveTo>
                    <a:pt x="480" y="0"/>
                  </a:moveTo>
                  <a:lnTo>
                    <a:pt x="432" y="175"/>
                  </a:lnTo>
                  <a:lnTo>
                    <a:pt x="365" y="324"/>
                  </a:lnTo>
                  <a:lnTo>
                    <a:pt x="312" y="399"/>
                  </a:lnTo>
                  <a:lnTo>
                    <a:pt x="267" y="466"/>
                  </a:lnTo>
                  <a:lnTo>
                    <a:pt x="170" y="586"/>
                  </a:lnTo>
                  <a:lnTo>
                    <a:pt x="0" y="720"/>
                  </a:lnTo>
                </a:path>
              </a:pathLst>
            </a:custGeom>
            <a:noFill/>
            <a:ln w="19050">
              <a:solidFill>
                <a:srgbClr val="FF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6" name="Freeform 13"/>
            <p:cNvSpPr>
              <a:spLocks/>
            </p:cNvSpPr>
            <p:nvPr/>
          </p:nvSpPr>
          <p:spPr bwMode="auto">
            <a:xfrm>
              <a:off x="2448" y="2400"/>
              <a:ext cx="902" cy="121"/>
            </a:xfrm>
            <a:custGeom>
              <a:avLst/>
              <a:gdLst>
                <a:gd name="T0" fmla="*/ 0 w 902"/>
                <a:gd name="T1" fmla="*/ 30 h 121"/>
                <a:gd name="T2" fmla="*/ 178 w 902"/>
                <a:gd name="T3" fmla="*/ 84 h 121"/>
                <a:gd name="T4" fmla="*/ 327 w 902"/>
                <a:gd name="T5" fmla="*/ 106 h 121"/>
                <a:gd name="T6" fmla="*/ 469 w 902"/>
                <a:gd name="T7" fmla="*/ 121 h 121"/>
                <a:gd name="T8" fmla="*/ 619 w 902"/>
                <a:gd name="T9" fmla="*/ 98 h 121"/>
                <a:gd name="T10" fmla="*/ 761 w 902"/>
                <a:gd name="T11" fmla="*/ 69 h 121"/>
                <a:gd name="T12" fmla="*/ 902 w 902"/>
                <a:gd name="T13" fmla="*/ 0 h 121"/>
                <a:gd name="T14" fmla="*/ 0 60000 65536"/>
                <a:gd name="T15" fmla="*/ 0 60000 65536"/>
                <a:gd name="T16" fmla="*/ 0 60000 65536"/>
                <a:gd name="T17" fmla="*/ 0 60000 65536"/>
                <a:gd name="T18" fmla="*/ 0 60000 65536"/>
                <a:gd name="T19" fmla="*/ 0 60000 65536"/>
                <a:gd name="T20" fmla="*/ 0 60000 65536"/>
                <a:gd name="T21" fmla="*/ 0 w 902"/>
                <a:gd name="T22" fmla="*/ 0 h 121"/>
                <a:gd name="T23" fmla="*/ 902 w 902"/>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2" h="121">
                  <a:moveTo>
                    <a:pt x="0" y="30"/>
                  </a:moveTo>
                  <a:lnTo>
                    <a:pt x="178" y="84"/>
                  </a:lnTo>
                  <a:lnTo>
                    <a:pt x="327" y="106"/>
                  </a:lnTo>
                  <a:lnTo>
                    <a:pt x="469" y="121"/>
                  </a:lnTo>
                  <a:lnTo>
                    <a:pt x="619" y="98"/>
                  </a:lnTo>
                  <a:lnTo>
                    <a:pt x="761" y="69"/>
                  </a:lnTo>
                  <a:lnTo>
                    <a:pt x="902" y="0"/>
                  </a:lnTo>
                </a:path>
              </a:pathLst>
            </a:custGeom>
            <a:noFill/>
            <a:ln w="19050">
              <a:solidFill>
                <a:schemeClr val="accent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7" name="Freeform 14"/>
            <p:cNvSpPr>
              <a:spLocks/>
            </p:cNvSpPr>
            <p:nvPr/>
          </p:nvSpPr>
          <p:spPr bwMode="auto">
            <a:xfrm>
              <a:off x="3792" y="1824"/>
              <a:ext cx="432" cy="240"/>
            </a:xfrm>
            <a:custGeom>
              <a:avLst/>
              <a:gdLst>
                <a:gd name="T0" fmla="*/ 0 w 384"/>
                <a:gd name="T1" fmla="*/ 240 h 240"/>
                <a:gd name="T2" fmla="*/ 53 w 384"/>
                <a:gd name="T3" fmla="*/ 151 h 240"/>
                <a:gd name="T4" fmla="*/ 143 w 384"/>
                <a:gd name="T5" fmla="*/ 69 h 240"/>
                <a:gd name="T6" fmla="*/ 270 w 384"/>
                <a:gd name="T7" fmla="*/ 24 h 240"/>
                <a:gd name="T8" fmla="*/ 384 w 384"/>
                <a:gd name="T9" fmla="*/ 0 h 240"/>
                <a:gd name="T10" fmla="*/ 0 60000 65536"/>
                <a:gd name="T11" fmla="*/ 0 60000 65536"/>
                <a:gd name="T12" fmla="*/ 0 60000 65536"/>
                <a:gd name="T13" fmla="*/ 0 60000 65536"/>
                <a:gd name="T14" fmla="*/ 0 60000 65536"/>
                <a:gd name="T15" fmla="*/ 0 w 384"/>
                <a:gd name="T16" fmla="*/ 0 h 240"/>
                <a:gd name="T17" fmla="*/ 384 w 384"/>
                <a:gd name="T18" fmla="*/ 240 h 240"/>
              </a:gdLst>
              <a:ahLst/>
              <a:cxnLst>
                <a:cxn ang="T10">
                  <a:pos x="T0" y="T1"/>
                </a:cxn>
                <a:cxn ang="T11">
                  <a:pos x="T2" y="T3"/>
                </a:cxn>
                <a:cxn ang="T12">
                  <a:pos x="T4" y="T5"/>
                </a:cxn>
                <a:cxn ang="T13">
                  <a:pos x="T6" y="T7"/>
                </a:cxn>
                <a:cxn ang="T14">
                  <a:pos x="T8" y="T9"/>
                </a:cxn>
              </a:cxnLst>
              <a:rect l="T15" t="T16" r="T17" b="T18"/>
              <a:pathLst>
                <a:path w="384" h="240">
                  <a:moveTo>
                    <a:pt x="0" y="240"/>
                  </a:moveTo>
                  <a:lnTo>
                    <a:pt x="53" y="151"/>
                  </a:lnTo>
                  <a:lnTo>
                    <a:pt x="143" y="69"/>
                  </a:lnTo>
                  <a:lnTo>
                    <a:pt x="270" y="24"/>
                  </a:lnTo>
                  <a:lnTo>
                    <a:pt x="384" y="0"/>
                  </a:lnTo>
                </a:path>
              </a:pathLst>
            </a:custGeom>
            <a:noFill/>
            <a:ln w="19050">
              <a:solidFill>
                <a:schemeClr val="accent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3808" name="Freeform 15"/>
            <p:cNvSpPr>
              <a:spLocks/>
            </p:cNvSpPr>
            <p:nvPr/>
          </p:nvSpPr>
          <p:spPr bwMode="auto">
            <a:xfrm>
              <a:off x="2208" y="1616"/>
              <a:ext cx="1344" cy="305"/>
            </a:xfrm>
            <a:custGeom>
              <a:avLst/>
              <a:gdLst>
                <a:gd name="T0" fmla="*/ 1344 w 1344"/>
                <a:gd name="T1" fmla="*/ 304 h 305"/>
                <a:gd name="T2" fmla="*/ 1269 w 1344"/>
                <a:gd name="T3" fmla="*/ 217 h 305"/>
                <a:gd name="T4" fmla="*/ 1172 w 1344"/>
                <a:gd name="T5" fmla="*/ 149 h 305"/>
                <a:gd name="T6" fmla="*/ 1097 w 1344"/>
                <a:gd name="T7" fmla="*/ 97 h 305"/>
                <a:gd name="T8" fmla="*/ 970 w 1344"/>
                <a:gd name="T9" fmla="*/ 52 h 305"/>
                <a:gd name="T10" fmla="*/ 843 w 1344"/>
                <a:gd name="T11" fmla="*/ 22 h 305"/>
                <a:gd name="T12" fmla="*/ 708 w 1344"/>
                <a:gd name="T13" fmla="*/ 0 h 305"/>
                <a:gd name="T14" fmla="*/ 588 w 1344"/>
                <a:gd name="T15" fmla="*/ 0 h 305"/>
                <a:gd name="T16" fmla="*/ 424 w 1344"/>
                <a:gd name="T17" fmla="*/ 22 h 305"/>
                <a:gd name="T18" fmla="*/ 282 w 1344"/>
                <a:gd name="T19" fmla="*/ 67 h 305"/>
                <a:gd name="T20" fmla="*/ 155 w 1344"/>
                <a:gd name="T21" fmla="*/ 142 h 305"/>
                <a:gd name="T22" fmla="*/ 0 w 1344"/>
                <a:gd name="T23" fmla="*/ 305 h 3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4"/>
                <a:gd name="T37" fmla="*/ 0 h 305"/>
                <a:gd name="T38" fmla="*/ 1344 w 1344"/>
                <a:gd name="T39" fmla="*/ 305 h 3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4" h="305">
                  <a:moveTo>
                    <a:pt x="1344" y="304"/>
                  </a:moveTo>
                  <a:lnTo>
                    <a:pt x="1269" y="217"/>
                  </a:lnTo>
                  <a:lnTo>
                    <a:pt x="1172" y="149"/>
                  </a:lnTo>
                  <a:lnTo>
                    <a:pt x="1097" y="97"/>
                  </a:lnTo>
                  <a:lnTo>
                    <a:pt x="970" y="52"/>
                  </a:lnTo>
                  <a:lnTo>
                    <a:pt x="843" y="22"/>
                  </a:lnTo>
                  <a:lnTo>
                    <a:pt x="708" y="0"/>
                  </a:lnTo>
                  <a:lnTo>
                    <a:pt x="588" y="0"/>
                  </a:lnTo>
                  <a:lnTo>
                    <a:pt x="424" y="22"/>
                  </a:lnTo>
                  <a:lnTo>
                    <a:pt x="282" y="67"/>
                  </a:lnTo>
                  <a:lnTo>
                    <a:pt x="155" y="142"/>
                  </a:lnTo>
                  <a:lnTo>
                    <a:pt x="0" y="305"/>
                  </a:lnTo>
                </a:path>
              </a:pathLst>
            </a:custGeom>
            <a:noFill/>
            <a:ln w="19050">
              <a:solidFill>
                <a:srgbClr val="FF00FF"/>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33796" name="Rectangle 16"/>
          <p:cNvSpPr>
            <a:spLocks noGrp="1" noChangeArrowheads="1"/>
          </p:cNvSpPr>
          <p:nvPr>
            <p:ph type="title"/>
          </p:nvPr>
        </p:nvSpPr>
        <p:spPr/>
        <p:txBody>
          <a:bodyPr/>
          <a:lstStyle/>
          <a:p>
            <a:pPr eaLnBrk="1" hangingPunct="1"/>
            <a:r>
              <a:rPr lang="zh-CN" altLang="en-US" sz="4000" b="1" smtClean="0">
                <a:latin typeface="隶书" panose="02010509060101010101" pitchFamily="49" charset="-122"/>
                <a:ea typeface="隶书" panose="02010509060101010101" pitchFamily="49" charset="-122"/>
              </a:rPr>
              <a:t>二、进程状态</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84213" y="765175"/>
            <a:ext cx="7559675" cy="4897438"/>
            <a:chOff x="793" y="1162"/>
            <a:chExt cx="4581" cy="2759"/>
          </a:xfrm>
        </p:grpSpPr>
        <p:sp>
          <p:nvSpPr>
            <p:cNvPr id="34820" name="Rectangle 6"/>
            <p:cNvSpPr>
              <a:spLocks noChangeArrowheads="1"/>
            </p:cNvSpPr>
            <p:nvPr/>
          </p:nvSpPr>
          <p:spPr bwMode="auto">
            <a:xfrm>
              <a:off x="1914" y="3472"/>
              <a:ext cx="3460"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基于模块化，或为了并发性，用户程序可以指示创建多个进程</a:t>
              </a:r>
            </a:p>
          </p:txBody>
        </p:sp>
        <p:sp>
          <p:nvSpPr>
            <p:cNvPr id="34821" name="Rectangle 7"/>
            <p:cNvSpPr>
              <a:spLocks noChangeArrowheads="1"/>
            </p:cNvSpPr>
            <p:nvPr/>
          </p:nvSpPr>
          <p:spPr bwMode="auto">
            <a:xfrm>
              <a:off x="793" y="3472"/>
              <a:ext cx="1121"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由现有的进程派生</a:t>
              </a:r>
            </a:p>
          </p:txBody>
        </p:sp>
        <p:sp>
          <p:nvSpPr>
            <p:cNvPr id="34822" name="Rectangle 8"/>
            <p:cNvSpPr>
              <a:spLocks noChangeArrowheads="1"/>
            </p:cNvSpPr>
            <p:nvPr/>
          </p:nvSpPr>
          <p:spPr bwMode="auto">
            <a:xfrm>
              <a:off x="1914" y="2827"/>
              <a:ext cx="3460"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可以创建一个进程，代表用户程序执行一个功能（输出进程帮助用户实现数据输出，使用户无需等待）</a:t>
              </a:r>
            </a:p>
          </p:txBody>
        </p:sp>
        <p:sp>
          <p:nvSpPr>
            <p:cNvPr id="34823" name="Rectangle 9"/>
            <p:cNvSpPr>
              <a:spLocks noChangeArrowheads="1"/>
            </p:cNvSpPr>
            <p:nvPr/>
          </p:nvSpPr>
          <p:spPr bwMode="auto">
            <a:xfrm>
              <a:off x="793" y="2827"/>
              <a:ext cx="1121"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因提供一项服务而创建</a:t>
              </a:r>
            </a:p>
          </p:txBody>
        </p:sp>
        <p:sp>
          <p:nvSpPr>
            <p:cNvPr id="34824" name="Rectangle 10"/>
            <p:cNvSpPr>
              <a:spLocks noChangeArrowheads="1"/>
            </p:cNvSpPr>
            <p:nvPr/>
          </p:nvSpPr>
          <p:spPr bwMode="auto">
            <a:xfrm>
              <a:off x="1914" y="2574"/>
              <a:ext cx="34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终端用户登陆到系统</a:t>
              </a:r>
            </a:p>
          </p:txBody>
        </p:sp>
        <p:sp>
          <p:nvSpPr>
            <p:cNvPr id="34825" name="Rectangle 11"/>
            <p:cNvSpPr>
              <a:spLocks noChangeArrowheads="1"/>
            </p:cNvSpPr>
            <p:nvPr/>
          </p:nvSpPr>
          <p:spPr bwMode="auto">
            <a:xfrm>
              <a:off x="793" y="2574"/>
              <a:ext cx="112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交互登陆</a:t>
              </a:r>
            </a:p>
          </p:txBody>
        </p:sp>
        <p:sp>
          <p:nvSpPr>
            <p:cNvPr id="34826" name="Rectangle 12"/>
            <p:cNvSpPr>
              <a:spLocks noChangeArrowheads="1"/>
            </p:cNvSpPr>
            <p:nvPr/>
          </p:nvSpPr>
          <p:spPr bwMode="auto">
            <a:xfrm>
              <a:off x="1914" y="1733"/>
              <a:ext cx="3460"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通常位于磁带，更一般地位于磁盘上的批处理作业流提供给</a:t>
              </a: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。当</a:t>
              </a:r>
              <a:r>
                <a:rPr lang="en-US" altLang="zh-CN">
                  <a:solidFill>
                    <a:schemeClr val="tx1"/>
                  </a:solidFill>
                  <a:latin typeface="Times New Roman" panose="02020603050405020304" pitchFamily="18" charset="0"/>
                  <a:cs typeface="Times New Roman" panose="02020603050405020304" pitchFamily="18" charset="0"/>
                </a:rPr>
                <a:t>OS</a:t>
              </a:r>
              <a:r>
                <a:rPr lang="zh-CN" altLang="en-US">
                  <a:solidFill>
                    <a:schemeClr val="tx1"/>
                  </a:solidFill>
                  <a:latin typeface="Times New Roman" panose="02020603050405020304" pitchFamily="18" charset="0"/>
                  <a:cs typeface="Times New Roman" panose="02020603050405020304" pitchFamily="18" charset="0"/>
                </a:rPr>
                <a:t>准备接纳新任务时，将调入选中的若干作业</a:t>
              </a:r>
            </a:p>
          </p:txBody>
        </p:sp>
        <p:sp>
          <p:nvSpPr>
            <p:cNvPr id="34827" name="Rectangle 13"/>
            <p:cNvSpPr>
              <a:spLocks noChangeArrowheads="1"/>
            </p:cNvSpPr>
            <p:nvPr/>
          </p:nvSpPr>
          <p:spPr bwMode="auto">
            <a:xfrm>
              <a:off x="793" y="1733"/>
              <a:ext cx="112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新的批处理作业</a:t>
              </a:r>
            </a:p>
          </p:txBody>
        </p:sp>
        <p:sp>
          <p:nvSpPr>
            <p:cNvPr id="34828" name="Rectangle 14"/>
            <p:cNvSpPr>
              <a:spLocks noChangeArrowheads="1"/>
            </p:cNvSpPr>
            <p:nvPr/>
          </p:nvSpPr>
          <p:spPr bwMode="auto">
            <a:xfrm>
              <a:off x="1914" y="1480"/>
              <a:ext cx="34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说明</a:t>
              </a:r>
            </a:p>
          </p:txBody>
        </p:sp>
        <p:sp>
          <p:nvSpPr>
            <p:cNvPr id="34829" name="Rectangle 15"/>
            <p:cNvSpPr>
              <a:spLocks noChangeArrowheads="1"/>
            </p:cNvSpPr>
            <p:nvPr/>
          </p:nvSpPr>
          <p:spPr bwMode="auto">
            <a:xfrm>
              <a:off x="793" y="1480"/>
              <a:ext cx="112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85000"/>
                </a:lnSpc>
              </a:pPr>
              <a:r>
                <a:rPr lang="zh-CN" altLang="en-US">
                  <a:solidFill>
                    <a:schemeClr val="tx1"/>
                  </a:solidFill>
                  <a:latin typeface="Times New Roman" panose="02020603050405020304" pitchFamily="18" charset="0"/>
                  <a:cs typeface="Times New Roman" panose="02020603050405020304" pitchFamily="18" charset="0"/>
                </a:rPr>
                <a:t>事件</a:t>
              </a:r>
            </a:p>
          </p:txBody>
        </p:sp>
        <p:sp>
          <p:nvSpPr>
            <p:cNvPr id="34830" name="Line 16"/>
            <p:cNvSpPr>
              <a:spLocks noChangeShapeType="1"/>
            </p:cNvSpPr>
            <p:nvPr/>
          </p:nvSpPr>
          <p:spPr bwMode="auto">
            <a:xfrm>
              <a:off x="793" y="1480"/>
              <a:ext cx="4581" cy="0"/>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17"/>
            <p:cNvSpPr>
              <a:spLocks noChangeShapeType="1"/>
            </p:cNvSpPr>
            <p:nvPr/>
          </p:nvSpPr>
          <p:spPr bwMode="auto">
            <a:xfrm>
              <a:off x="793" y="3921"/>
              <a:ext cx="4581" cy="0"/>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18"/>
            <p:cNvSpPr>
              <a:spLocks noChangeShapeType="1"/>
            </p:cNvSpPr>
            <p:nvPr/>
          </p:nvSpPr>
          <p:spPr bwMode="auto">
            <a:xfrm>
              <a:off x="793" y="1480"/>
              <a:ext cx="0" cy="244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19"/>
            <p:cNvSpPr>
              <a:spLocks noChangeShapeType="1"/>
            </p:cNvSpPr>
            <p:nvPr/>
          </p:nvSpPr>
          <p:spPr bwMode="auto">
            <a:xfrm>
              <a:off x="5374" y="1480"/>
              <a:ext cx="0" cy="244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20"/>
            <p:cNvSpPr>
              <a:spLocks noChangeShapeType="1"/>
            </p:cNvSpPr>
            <p:nvPr/>
          </p:nvSpPr>
          <p:spPr bwMode="auto">
            <a:xfrm>
              <a:off x="793" y="1733"/>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21"/>
            <p:cNvSpPr>
              <a:spLocks noChangeShapeType="1"/>
            </p:cNvSpPr>
            <p:nvPr/>
          </p:nvSpPr>
          <p:spPr bwMode="auto">
            <a:xfrm>
              <a:off x="1914" y="1480"/>
              <a:ext cx="0" cy="244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2"/>
            <p:cNvSpPr>
              <a:spLocks noChangeShapeType="1"/>
            </p:cNvSpPr>
            <p:nvPr/>
          </p:nvSpPr>
          <p:spPr bwMode="auto">
            <a:xfrm>
              <a:off x="793" y="2574"/>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3"/>
            <p:cNvSpPr>
              <a:spLocks noChangeShapeType="1"/>
            </p:cNvSpPr>
            <p:nvPr/>
          </p:nvSpPr>
          <p:spPr bwMode="auto">
            <a:xfrm>
              <a:off x="793" y="2827"/>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24"/>
            <p:cNvSpPr>
              <a:spLocks noChangeShapeType="1"/>
            </p:cNvSpPr>
            <p:nvPr/>
          </p:nvSpPr>
          <p:spPr bwMode="auto">
            <a:xfrm>
              <a:off x="793" y="3472"/>
              <a:ext cx="4581"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25"/>
            <p:cNvSpPr txBox="1">
              <a:spLocks noChangeArrowheads="1"/>
            </p:cNvSpPr>
            <p:nvPr/>
          </p:nvSpPr>
          <p:spPr bwMode="auto">
            <a:xfrm>
              <a:off x="2200" y="1162"/>
              <a:ext cx="240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endParaRPr lang="zh-CN" altLang="zh-CN">
                <a:solidFill>
                  <a:schemeClr val="tx1"/>
                </a:solidFill>
                <a:latin typeface="Times New Roman" panose="02020603050405020304" pitchFamily="18" charset="0"/>
              </a:endParaRPr>
            </a:p>
          </p:txBody>
        </p:sp>
      </p:grpSp>
      <p:sp>
        <p:nvSpPr>
          <p:cNvPr id="34819" name="Text Box 26"/>
          <p:cNvSpPr txBox="1">
            <a:spLocks noChangeArrowheads="1"/>
          </p:cNvSpPr>
          <p:nvPr/>
        </p:nvSpPr>
        <p:spPr bwMode="auto">
          <a:xfrm>
            <a:off x="1331913" y="260350"/>
            <a:ext cx="6335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600" b="0">
                <a:solidFill>
                  <a:schemeClr val="tx1"/>
                </a:solidFill>
                <a:latin typeface="Tahoma" panose="020B0604030504040204" pitchFamily="34" charset="0"/>
                <a:ea typeface="隶书" panose="02010509060101010101" pitchFamily="49" charset="-122"/>
              </a:rPr>
              <a:t>补充：</a:t>
            </a:r>
            <a:r>
              <a:rPr lang="zh-CN" altLang="en-US" sz="3600">
                <a:solidFill>
                  <a:schemeClr val="tx1"/>
                </a:solidFill>
                <a:latin typeface="Tahoma" panose="020B0604030504040204" pitchFamily="34" charset="0"/>
                <a:ea typeface="隶书" panose="02010509060101010101" pitchFamily="49" charset="-122"/>
              </a:rPr>
              <a:t>导致进程创建的原因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1401" name="Group 57"/>
          <p:cNvGraphicFramePr>
            <a:graphicFrameLocks noGrp="1"/>
          </p:cNvGraphicFramePr>
          <p:nvPr/>
        </p:nvGraphicFramePr>
        <p:xfrm>
          <a:off x="144463" y="620713"/>
          <a:ext cx="8891587" cy="6126162"/>
        </p:xfrm>
        <a:graphic>
          <a:graphicData uri="http://schemas.openxmlformats.org/drawingml/2006/table">
            <a:tbl>
              <a:tblPr/>
              <a:tblGrid>
                <a:gridCol w="1547812"/>
                <a:gridCol w="7343775"/>
              </a:tblGrid>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事件 </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说明</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正常完成</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进程执行完任务，自行执行一个操作系统服务调用，表示已经结束运行</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无可用内存</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系统无法满足进程所需要的内存空间</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父进程终止</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当一个父进程终止，操作系统自动终止所有子孙进程</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父进程请求</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父进程具有终止后代进程的权利</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时间超出</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进程等待某一事件发生的时间超过了规定的最大值</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地址越界</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进程试图访问不允许访问的内存单元</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保护权限错</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进程试图使用不允许使用的资源或文件，或以一种不正当方式使用，如向只读文件进行写的操作</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数据溢出</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执行了除“</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，或机器硬件无法表示的数据</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失败</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在输入输出期间发生错误，如查不到所需求的文件，</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设备经过多次启动失败（一般</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3-5</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次），从打印设备读取数据等</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特权指令</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无效指令</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进程在用户态执行特权指令，或执行了一条不存在的指令（如进入数据区，执行数据）</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41">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数据误用</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进程使用未初始化，或类型错误的数据</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0047">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系统操作员</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/OS</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干涉</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由于某些原因，系统操作员，或操作系统终止进程（如系统可能存在死锁）</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5886" name="Text Box 51"/>
          <p:cNvSpPr txBox="1">
            <a:spLocks noChangeArrowheads="1"/>
          </p:cNvSpPr>
          <p:nvPr/>
        </p:nvSpPr>
        <p:spPr bwMode="auto">
          <a:xfrm>
            <a:off x="2484438" y="0"/>
            <a:ext cx="489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600" b="0">
                <a:solidFill>
                  <a:schemeClr val="tx1"/>
                </a:solidFill>
                <a:latin typeface="Tahoma" panose="020B0604030504040204" pitchFamily="34" charset="0"/>
                <a:ea typeface="隶书" panose="02010509060101010101" pitchFamily="49" charset="-122"/>
              </a:rPr>
              <a:t>导致进程终止的原因</a:t>
            </a:r>
          </a:p>
        </p:txBody>
      </p:sp>
      <p:sp>
        <p:nvSpPr>
          <p:cNvPr id="35887" name="Text Box 52"/>
          <p:cNvSpPr txBox="1">
            <a:spLocks noChangeArrowheads="1"/>
          </p:cNvSpPr>
          <p:nvPr/>
        </p:nvSpPr>
        <p:spPr bwMode="auto">
          <a:xfrm>
            <a:off x="1116013" y="0"/>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3600" b="0">
                <a:solidFill>
                  <a:schemeClr val="tx1"/>
                </a:solidFill>
                <a:latin typeface="Tahoma" panose="020B0604030504040204" pitchFamily="34" charset="0"/>
                <a:ea typeface="隶书" panose="02010509060101010101" pitchFamily="49" charset="-122"/>
              </a:rPr>
              <a:t>补充：</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Text Box 4"/>
          <p:cNvSpPr txBox="1">
            <a:spLocks noChangeArrowheads="1"/>
          </p:cNvSpPr>
          <p:nvPr/>
        </p:nvSpPr>
        <p:spPr bwMode="auto">
          <a:xfrm>
            <a:off x="827088" y="1484313"/>
            <a:ext cx="7777162"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3200">
                <a:solidFill>
                  <a:srgbClr val="0000FF"/>
                </a:solidFill>
                <a:latin typeface="Times New Roman" panose="02020603050405020304" pitchFamily="18" charset="0"/>
              </a:rPr>
              <a:t>2. </a:t>
            </a:r>
            <a:r>
              <a:rPr lang="zh-CN" altLang="en-US" sz="3200">
                <a:solidFill>
                  <a:srgbClr val="0000FF"/>
                </a:solidFill>
                <a:latin typeface="Times New Roman" panose="02020603050405020304" pitchFamily="18" charset="0"/>
              </a:rPr>
              <a:t>进程的状态转换</a:t>
            </a:r>
          </a:p>
          <a:p>
            <a:pPr algn="l" eaLnBrk="1" hangingPunct="1">
              <a:spcBef>
                <a:spcPct val="50000"/>
              </a:spcBef>
            </a:pPr>
            <a:r>
              <a:rPr lang="zh-CN" altLang="en-US" sz="3200">
                <a:solidFill>
                  <a:srgbClr val="0000FF"/>
                </a:solidFill>
                <a:latin typeface="Times New Roman" panose="02020603050405020304" pitchFamily="18" charset="0"/>
              </a:rPr>
              <a:t>进程在生存期间</a:t>
            </a:r>
            <a:r>
              <a:rPr lang="zh-CN" altLang="en-US" sz="3200">
                <a:solidFill>
                  <a:schemeClr val="tx1"/>
                </a:solidFill>
                <a:latin typeface="Times New Roman" panose="02020603050405020304" pitchFamily="18" charset="0"/>
              </a:rPr>
              <a:t>，可以多次地从一个</a:t>
            </a:r>
            <a:r>
              <a:rPr lang="zh-CN" altLang="en-US" sz="3200">
                <a:latin typeface="Times New Roman" panose="02020603050405020304" pitchFamily="18" charset="0"/>
              </a:rPr>
              <a:t>状态转换到另一个状态</a:t>
            </a:r>
            <a:r>
              <a:rPr lang="zh-CN" altLang="en-US" sz="3200">
                <a:solidFill>
                  <a:schemeClr val="tx1"/>
                </a:solidFill>
                <a:latin typeface="Times New Roman" panose="02020603050405020304" pitchFamily="18" charset="0"/>
              </a:rPr>
              <a:t>，即多次地处于</a:t>
            </a:r>
            <a:r>
              <a:rPr lang="zh-CN" altLang="en-US" sz="3200" u="sng">
                <a:latin typeface="Times New Roman" panose="02020603050405020304" pitchFamily="18" charset="0"/>
              </a:rPr>
              <a:t>运行状态</a:t>
            </a:r>
            <a:r>
              <a:rPr lang="zh-CN" altLang="en-US" sz="3200">
                <a:solidFill>
                  <a:schemeClr val="tx1"/>
                </a:solidFill>
                <a:latin typeface="Times New Roman" panose="02020603050405020304" pitchFamily="18" charset="0"/>
              </a:rPr>
              <a:t>、</a:t>
            </a:r>
            <a:r>
              <a:rPr lang="zh-CN" altLang="en-US" sz="3200" u="sng">
                <a:solidFill>
                  <a:srgbClr val="0000FF"/>
                </a:solidFill>
                <a:latin typeface="Times New Roman" panose="02020603050405020304" pitchFamily="18" charset="0"/>
              </a:rPr>
              <a:t>就绪状态</a:t>
            </a:r>
            <a:r>
              <a:rPr lang="zh-CN" altLang="en-US" sz="3200">
                <a:solidFill>
                  <a:schemeClr val="tx1"/>
                </a:solidFill>
                <a:latin typeface="Times New Roman" panose="02020603050405020304" pitchFamily="18" charset="0"/>
              </a:rPr>
              <a:t>、</a:t>
            </a:r>
            <a:r>
              <a:rPr lang="zh-CN" altLang="en-US" sz="3200" u="sng">
                <a:solidFill>
                  <a:schemeClr val="tx1"/>
                </a:solidFill>
                <a:latin typeface="Times New Roman" panose="02020603050405020304" pitchFamily="18" charset="0"/>
              </a:rPr>
              <a:t>阻塞状态</a:t>
            </a:r>
            <a:r>
              <a:rPr lang="zh-CN" altLang="en-US" sz="3200">
                <a:solidFill>
                  <a:schemeClr val="tx1"/>
                </a:solidFill>
                <a:latin typeface="Times New Roman" panose="02020603050405020304" pitchFamily="18" charset="0"/>
              </a:rPr>
              <a:t>，反映了并发程序“</a:t>
            </a:r>
            <a:r>
              <a:rPr lang="zh-CN" altLang="en-US" sz="3200" i="1">
                <a:solidFill>
                  <a:schemeClr val="tx1"/>
                </a:solidFill>
                <a:latin typeface="Times New Roman" panose="02020603050405020304" pitchFamily="18" charset="0"/>
              </a:rPr>
              <a:t>走走停停</a:t>
            </a:r>
            <a:r>
              <a:rPr lang="zh-CN" altLang="en-US" sz="3200">
                <a:solidFill>
                  <a:schemeClr val="tx1"/>
                </a:solidFill>
                <a:latin typeface="Times New Roman" panose="02020603050405020304" pitchFamily="18" charset="0"/>
              </a:rPr>
              <a:t>”的运行轨迹。进程不断地从一个状态转换到另一个状态是有条件或原因的。这些状态随着进程的执行和外界条件发生变化而转换。</a:t>
            </a:r>
          </a:p>
        </p:txBody>
      </p:sp>
      <p:sp>
        <p:nvSpPr>
          <p:cNvPr id="36867" name="Rectangle 5"/>
          <p:cNvSpPr>
            <a:spLocks noChangeArrowheads="1"/>
          </p:cNvSpPr>
          <p:nvPr/>
        </p:nvSpPr>
        <p:spPr bwMode="auto">
          <a:xfrm>
            <a:off x="1042988" y="333375"/>
            <a:ext cx="5400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 进程状态（续）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iterate type="lt">
                                    <p:tmPct val="0"/>
                                  </p:iterate>
                                  <p:childTnLst>
                                    <p:set>
                                      <p:cBhvr>
                                        <p:cTn id="6" dur="1" fill="hold">
                                          <p:stCondLst>
                                            <p:cond delay="0"/>
                                          </p:stCondLst>
                                        </p:cTn>
                                        <p:tgtEl>
                                          <p:spTgt spid="443396"/>
                                        </p:tgtEl>
                                        <p:attrNameLst>
                                          <p:attrName>style.visibility</p:attrName>
                                        </p:attrNameLst>
                                      </p:cBhvr>
                                      <p:to>
                                        <p:strVal val="visible"/>
                                      </p:to>
                                    </p:set>
                                    <p:anim calcmode="lin" valueType="num">
                                      <p:cBhvr additive="base">
                                        <p:cTn id="7" dur="500" fill="hold"/>
                                        <p:tgtEl>
                                          <p:spTgt spid="443396"/>
                                        </p:tgtEl>
                                        <p:attrNameLst>
                                          <p:attrName>ppt_x</p:attrName>
                                        </p:attrNameLst>
                                      </p:cBhvr>
                                      <p:tavLst>
                                        <p:tav tm="0">
                                          <p:val>
                                            <p:strVal val="#ppt_x"/>
                                          </p:val>
                                        </p:tav>
                                        <p:tav tm="100000">
                                          <p:val>
                                            <p:strVal val="#ppt_x"/>
                                          </p:val>
                                        </p:tav>
                                      </p:tavLst>
                                    </p:anim>
                                    <p:anim calcmode="lin" valueType="num">
                                      <p:cBhvr additive="base">
                                        <p:cTn id="8" dur="500" fill="hold"/>
                                        <p:tgtEl>
                                          <p:spTgt spid="443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1042988" y="333375"/>
            <a:ext cx="5400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 进程状态（续）</a:t>
            </a:r>
          </a:p>
        </p:txBody>
      </p:sp>
      <p:sp>
        <p:nvSpPr>
          <p:cNvPr id="442373" name="Text Box 5"/>
          <p:cNvSpPr txBox="1">
            <a:spLocks noChangeArrowheads="1"/>
          </p:cNvSpPr>
          <p:nvPr/>
        </p:nvSpPr>
        <p:spPr bwMode="auto">
          <a:xfrm>
            <a:off x="3059113" y="5516563"/>
            <a:ext cx="43926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宋体" panose="02010600030101010101" pitchFamily="2" charset="-122"/>
                <a:ea typeface="宋体" panose="02010600030101010101" pitchFamily="2" charset="-122"/>
              </a:rPr>
              <a:t>进程五</a:t>
            </a:r>
            <a:r>
              <a:rPr lang="zh-CN" altLang="en-US" sz="2400">
                <a:solidFill>
                  <a:schemeClr val="tx1"/>
                </a:solidFill>
                <a:latin typeface="Times New Roman" panose="02020603050405020304" pitchFamily="18" charset="0"/>
                <a:ea typeface="宋体" panose="02010600030101010101" pitchFamily="2" charset="-122"/>
              </a:rPr>
              <a:t>状态及转换图</a:t>
            </a:r>
            <a:endParaRPr lang="zh-CN" altLang="en-US" sz="2400">
              <a:solidFill>
                <a:schemeClr val="tx1"/>
              </a:solidFill>
              <a:latin typeface="Arial" panose="020B0604020202020204" pitchFamily="34" charset="0"/>
              <a:ea typeface="宋体" panose="02010600030101010101" pitchFamily="2" charset="-122"/>
            </a:endParaRPr>
          </a:p>
        </p:txBody>
      </p:sp>
      <p:sp>
        <p:nvSpPr>
          <p:cNvPr id="442374" name="Text Box 6"/>
          <p:cNvSpPr txBox="1">
            <a:spLocks noChangeArrowheads="1"/>
          </p:cNvSpPr>
          <p:nvPr/>
        </p:nvSpPr>
        <p:spPr bwMode="auto">
          <a:xfrm>
            <a:off x="4140200" y="4127500"/>
            <a:ext cx="15113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事件发生</a:t>
            </a:r>
          </a:p>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如</a:t>
            </a:r>
            <a:r>
              <a:rPr lang="en-US" altLang="zh-CN" sz="2400">
                <a:solidFill>
                  <a:schemeClr val="tx1"/>
                </a:solidFill>
                <a:latin typeface="Times New Roman" panose="02020603050405020304" pitchFamily="18" charset="0"/>
                <a:ea typeface="宋体" panose="02010600030101010101" pitchFamily="2" charset="-122"/>
              </a:rPr>
              <a:t>I/O</a:t>
            </a:r>
            <a:r>
              <a:rPr lang="zh-CN" altLang="en-US" sz="2400">
                <a:solidFill>
                  <a:schemeClr val="tx1"/>
                </a:solidFill>
                <a:latin typeface="Times New Roman" panose="02020603050405020304" pitchFamily="18" charset="0"/>
                <a:ea typeface="宋体" panose="02010600030101010101" pitchFamily="2" charset="-122"/>
              </a:rPr>
              <a:t>完成</a:t>
            </a:r>
            <a:endParaRPr lang="zh-CN" altLang="en-US" sz="2400">
              <a:solidFill>
                <a:schemeClr val="tx1"/>
              </a:solidFill>
              <a:latin typeface="Arial" panose="020B0604020202020204" pitchFamily="34" charset="0"/>
              <a:ea typeface="宋体" panose="02010600030101010101" pitchFamily="2" charset="-122"/>
            </a:endParaRPr>
          </a:p>
        </p:txBody>
      </p:sp>
      <p:sp>
        <p:nvSpPr>
          <p:cNvPr id="442375" name="Freeform 7"/>
          <p:cNvSpPr>
            <a:spLocks/>
          </p:cNvSpPr>
          <p:nvPr/>
        </p:nvSpPr>
        <p:spPr bwMode="auto">
          <a:xfrm>
            <a:off x="4070350" y="4194175"/>
            <a:ext cx="1552575" cy="1588"/>
          </a:xfrm>
          <a:custGeom>
            <a:avLst/>
            <a:gdLst>
              <a:gd name="T0" fmla="*/ 1635 w 1635"/>
              <a:gd name="T1" fmla="*/ 0 h 1"/>
              <a:gd name="T2" fmla="*/ 0 w 1635"/>
              <a:gd name="T3" fmla="*/ 0 h 1"/>
              <a:gd name="T4" fmla="*/ 0 60000 65536"/>
              <a:gd name="T5" fmla="*/ 0 60000 65536"/>
              <a:gd name="T6" fmla="*/ 0 w 1635"/>
              <a:gd name="T7" fmla="*/ 0 h 1"/>
              <a:gd name="T8" fmla="*/ 1635 w 1635"/>
              <a:gd name="T9" fmla="*/ 1 h 1"/>
            </a:gdLst>
            <a:ahLst/>
            <a:cxnLst>
              <a:cxn ang="T4">
                <a:pos x="T0" y="T1"/>
              </a:cxn>
              <a:cxn ang="T5">
                <a:pos x="T2" y="T3"/>
              </a:cxn>
            </a:cxnLst>
            <a:rect l="T6" t="T7" r="T8" b="T9"/>
            <a:pathLst>
              <a:path w="1635" h="1">
                <a:moveTo>
                  <a:pt x="1635" y="0"/>
                </a:moveTo>
                <a:lnTo>
                  <a:pt x="0"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42376" name="Freeform 8"/>
          <p:cNvSpPr>
            <a:spLocks/>
          </p:cNvSpPr>
          <p:nvPr/>
        </p:nvSpPr>
        <p:spPr bwMode="auto">
          <a:xfrm>
            <a:off x="5080000" y="2314575"/>
            <a:ext cx="898525" cy="1430338"/>
          </a:xfrm>
          <a:custGeom>
            <a:avLst/>
            <a:gdLst>
              <a:gd name="T0" fmla="*/ 0 w 945"/>
              <a:gd name="T1" fmla="*/ 0 h 1095"/>
              <a:gd name="T2" fmla="*/ 945 w 945"/>
              <a:gd name="T3" fmla="*/ 1095 h 1095"/>
              <a:gd name="T4" fmla="*/ 0 60000 65536"/>
              <a:gd name="T5" fmla="*/ 0 60000 65536"/>
              <a:gd name="T6" fmla="*/ 0 w 945"/>
              <a:gd name="T7" fmla="*/ 0 h 1095"/>
              <a:gd name="T8" fmla="*/ 945 w 945"/>
              <a:gd name="T9" fmla="*/ 1095 h 1095"/>
            </a:gdLst>
            <a:ahLst/>
            <a:cxnLst>
              <a:cxn ang="T4">
                <a:pos x="T0" y="T1"/>
              </a:cxn>
              <a:cxn ang="T5">
                <a:pos x="T2" y="T3"/>
              </a:cxn>
            </a:cxnLst>
            <a:rect l="T6" t="T7" r="T8" b="T9"/>
            <a:pathLst>
              <a:path w="945" h="1095">
                <a:moveTo>
                  <a:pt x="0" y="0"/>
                </a:moveTo>
                <a:lnTo>
                  <a:pt x="945" y="10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42377" name="Freeform 9"/>
          <p:cNvSpPr>
            <a:spLocks/>
          </p:cNvSpPr>
          <p:nvPr/>
        </p:nvSpPr>
        <p:spPr bwMode="auto">
          <a:xfrm>
            <a:off x="3471863" y="2274888"/>
            <a:ext cx="968375" cy="1449387"/>
          </a:xfrm>
          <a:custGeom>
            <a:avLst/>
            <a:gdLst>
              <a:gd name="T0" fmla="*/ 1020 w 1020"/>
              <a:gd name="T1" fmla="*/ 0 h 1110"/>
              <a:gd name="T2" fmla="*/ 343 w 1020"/>
              <a:gd name="T3" fmla="*/ 444 h 1110"/>
              <a:gd name="T4" fmla="*/ 0 w 1020"/>
              <a:gd name="T5" fmla="*/ 1110 h 1110"/>
              <a:gd name="T6" fmla="*/ 0 60000 65536"/>
              <a:gd name="T7" fmla="*/ 0 60000 65536"/>
              <a:gd name="T8" fmla="*/ 0 60000 65536"/>
              <a:gd name="T9" fmla="*/ 0 w 1020"/>
              <a:gd name="T10" fmla="*/ 0 h 1110"/>
              <a:gd name="T11" fmla="*/ 1020 w 1020"/>
              <a:gd name="T12" fmla="*/ 1110 h 1110"/>
            </a:gdLst>
            <a:ahLst/>
            <a:cxnLst>
              <a:cxn ang="T6">
                <a:pos x="T0" y="T1"/>
              </a:cxn>
              <a:cxn ang="T7">
                <a:pos x="T2" y="T3"/>
              </a:cxn>
              <a:cxn ang="T8">
                <a:pos x="T4" y="T5"/>
              </a:cxn>
            </a:cxnLst>
            <a:rect l="T9" t="T10" r="T11" b="T12"/>
            <a:pathLst>
              <a:path w="1020" h="1110">
                <a:moveTo>
                  <a:pt x="1020" y="0"/>
                </a:moveTo>
                <a:cubicBezTo>
                  <a:pt x="910" y="74"/>
                  <a:pt x="513" y="259"/>
                  <a:pt x="343" y="444"/>
                </a:cubicBezTo>
                <a:cubicBezTo>
                  <a:pt x="173" y="629"/>
                  <a:pt x="71" y="971"/>
                  <a:pt x="0" y="111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42378" name="Freeform 10"/>
          <p:cNvSpPr>
            <a:spLocks/>
          </p:cNvSpPr>
          <p:nvPr/>
        </p:nvSpPr>
        <p:spPr bwMode="auto">
          <a:xfrm>
            <a:off x="3827463" y="2392363"/>
            <a:ext cx="796925" cy="1428750"/>
          </a:xfrm>
          <a:custGeom>
            <a:avLst/>
            <a:gdLst>
              <a:gd name="T0" fmla="*/ 840 w 840"/>
              <a:gd name="T1" fmla="*/ 0 h 1095"/>
              <a:gd name="T2" fmla="*/ 540 w 840"/>
              <a:gd name="T3" fmla="*/ 645 h 1095"/>
              <a:gd name="T4" fmla="*/ 0 w 840"/>
              <a:gd name="T5" fmla="*/ 1095 h 1095"/>
              <a:gd name="T6" fmla="*/ 0 60000 65536"/>
              <a:gd name="T7" fmla="*/ 0 60000 65536"/>
              <a:gd name="T8" fmla="*/ 0 60000 65536"/>
              <a:gd name="T9" fmla="*/ 0 w 840"/>
              <a:gd name="T10" fmla="*/ 0 h 1095"/>
              <a:gd name="T11" fmla="*/ 840 w 840"/>
              <a:gd name="T12" fmla="*/ 1095 h 1095"/>
            </a:gdLst>
            <a:ahLst/>
            <a:cxnLst>
              <a:cxn ang="T6">
                <a:pos x="T0" y="T1"/>
              </a:cxn>
              <a:cxn ang="T7">
                <a:pos x="T2" y="T3"/>
              </a:cxn>
              <a:cxn ang="T8">
                <a:pos x="T4" y="T5"/>
              </a:cxn>
            </a:cxnLst>
            <a:rect l="T9" t="T10" r="T11" b="T12"/>
            <a:pathLst>
              <a:path w="840" h="1095">
                <a:moveTo>
                  <a:pt x="840" y="0"/>
                </a:moveTo>
                <a:cubicBezTo>
                  <a:pt x="788" y="102"/>
                  <a:pt x="680" y="463"/>
                  <a:pt x="540" y="645"/>
                </a:cubicBezTo>
                <a:cubicBezTo>
                  <a:pt x="400" y="827"/>
                  <a:pt x="113" y="1001"/>
                  <a:pt x="0" y="1095"/>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2" name="Group 11"/>
          <p:cNvGrpSpPr>
            <a:grpSpLocks/>
          </p:cNvGrpSpPr>
          <p:nvPr/>
        </p:nvGrpSpPr>
        <p:grpSpPr bwMode="auto">
          <a:xfrm>
            <a:off x="4283075" y="1481138"/>
            <a:ext cx="1020763" cy="935037"/>
            <a:chOff x="2698" y="933"/>
            <a:chExt cx="643" cy="589"/>
          </a:xfrm>
        </p:grpSpPr>
        <p:sp>
          <p:nvSpPr>
            <p:cNvPr id="38072" name="Oval 12"/>
            <p:cNvSpPr>
              <a:spLocks noChangeArrowheads="1"/>
            </p:cNvSpPr>
            <p:nvPr/>
          </p:nvSpPr>
          <p:spPr bwMode="auto">
            <a:xfrm>
              <a:off x="2698" y="933"/>
              <a:ext cx="620" cy="589"/>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73" name="Text Box 13"/>
            <p:cNvSpPr txBox="1">
              <a:spLocks noChangeArrowheads="1"/>
            </p:cNvSpPr>
            <p:nvPr/>
          </p:nvSpPr>
          <p:spPr bwMode="auto">
            <a:xfrm>
              <a:off x="2723" y="1026"/>
              <a:ext cx="61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latin typeface="Times New Roman" panose="02020603050405020304" pitchFamily="18" charset="0"/>
                  <a:ea typeface="宋体" panose="02010600030101010101" pitchFamily="2" charset="-122"/>
                </a:rPr>
                <a:t>运行</a:t>
              </a:r>
              <a:endParaRPr lang="zh-CN" altLang="en-US">
                <a:latin typeface="Arial" panose="020B0604020202020204" pitchFamily="34" charset="0"/>
                <a:ea typeface="宋体" panose="02010600030101010101" pitchFamily="2" charset="-122"/>
              </a:endParaRPr>
            </a:p>
          </p:txBody>
        </p:sp>
      </p:grpSp>
      <p:grpSp>
        <p:nvGrpSpPr>
          <p:cNvPr id="3" name="Group 14"/>
          <p:cNvGrpSpPr>
            <a:grpSpLocks/>
          </p:cNvGrpSpPr>
          <p:nvPr/>
        </p:nvGrpSpPr>
        <p:grpSpPr bwMode="auto">
          <a:xfrm>
            <a:off x="3086100" y="3719513"/>
            <a:ext cx="1031875" cy="936625"/>
            <a:chOff x="1944" y="2343"/>
            <a:chExt cx="650" cy="590"/>
          </a:xfrm>
        </p:grpSpPr>
        <p:sp>
          <p:nvSpPr>
            <p:cNvPr id="38070" name="Oval 15"/>
            <p:cNvSpPr>
              <a:spLocks noChangeArrowheads="1"/>
            </p:cNvSpPr>
            <p:nvPr/>
          </p:nvSpPr>
          <p:spPr bwMode="auto">
            <a:xfrm>
              <a:off x="1944" y="2343"/>
              <a:ext cx="620" cy="5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71" name="Text Box 16"/>
            <p:cNvSpPr txBox="1">
              <a:spLocks noChangeArrowheads="1"/>
            </p:cNvSpPr>
            <p:nvPr/>
          </p:nvSpPr>
          <p:spPr bwMode="auto">
            <a:xfrm>
              <a:off x="1959" y="2443"/>
              <a:ext cx="63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0000FF"/>
                  </a:solidFill>
                  <a:latin typeface="Times New Roman" panose="02020603050405020304" pitchFamily="18" charset="0"/>
                  <a:ea typeface="宋体" panose="02010600030101010101" pitchFamily="2" charset="-122"/>
                </a:rPr>
                <a:t>就绪</a:t>
              </a:r>
              <a:endParaRPr lang="zh-CN" altLang="en-US">
                <a:solidFill>
                  <a:srgbClr val="0000FF"/>
                </a:solidFill>
                <a:latin typeface="Arial" panose="020B0604020202020204" pitchFamily="34" charset="0"/>
                <a:ea typeface="宋体" panose="02010600030101010101" pitchFamily="2" charset="-122"/>
              </a:endParaRPr>
            </a:p>
          </p:txBody>
        </p:sp>
      </p:grpSp>
      <p:sp>
        <p:nvSpPr>
          <p:cNvPr id="442385" name="Text Box 17"/>
          <p:cNvSpPr txBox="1">
            <a:spLocks noChangeArrowheads="1"/>
          </p:cNvSpPr>
          <p:nvPr/>
        </p:nvSpPr>
        <p:spPr bwMode="auto">
          <a:xfrm>
            <a:off x="5478463" y="2295525"/>
            <a:ext cx="22621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等待事件发生</a:t>
            </a:r>
          </a:p>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如等待</a:t>
            </a:r>
            <a:r>
              <a:rPr lang="en-US" altLang="zh-CN" sz="2400">
                <a:solidFill>
                  <a:schemeClr val="tx1"/>
                </a:solidFill>
                <a:latin typeface="Times New Roman" panose="02020603050405020304" pitchFamily="18" charset="0"/>
                <a:ea typeface="宋体" panose="02010600030101010101" pitchFamily="2" charset="-122"/>
              </a:rPr>
              <a:t>I/O</a:t>
            </a:r>
            <a:endParaRPr lang="en-US" altLang="zh-CN" sz="2400">
              <a:solidFill>
                <a:schemeClr val="tx1"/>
              </a:solidFill>
              <a:latin typeface="Arial" panose="020B0604020202020204" pitchFamily="34" charset="0"/>
              <a:ea typeface="宋体" panose="02010600030101010101" pitchFamily="2" charset="-122"/>
            </a:endParaRPr>
          </a:p>
        </p:txBody>
      </p:sp>
      <p:sp>
        <p:nvSpPr>
          <p:cNvPr id="442386" name="Text Box 18"/>
          <p:cNvSpPr txBox="1">
            <a:spLocks noChangeArrowheads="1"/>
          </p:cNvSpPr>
          <p:nvPr/>
        </p:nvSpPr>
        <p:spPr bwMode="auto">
          <a:xfrm>
            <a:off x="2627313" y="2349500"/>
            <a:ext cx="14398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时间片到</a:t>
            </a:r>
            <a:endParaRPr lang="zh-CN" altLang="en-US" sz="2400">
              <a:solidFill>
                <a:schemeClr val="tx1"/>
              </a:solidFill>
              <a:latin typeface="Arial" panose="020B0604020202020204" pitchFamily="34" charset="0"/>
              <a:ea typeface="宋体" panose="02010600030101010101" pitchFamily="2" charset="-122"/>
            </a:endParaRPr>
          </a:p>
        </p:txBody>
      </p:sp>
      <p:sp>
        <p:nvSpPr>
          <p:cNvPr id="442387" name="Text Box 19"/>
          <p:cNvSpPr txBox="1">
            <a:spLocks noChangeArrowheads="1"/>
          </p:cNvSpPr>
          <p:nvPr/>
        </p:nvSpPr>
        <p:spPr bwMode="auto">
          <a:xfrm>
            <a:off x="4283075" y="3109913"/>
            <a:ext cx="793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调度</a:t>
            </a:r>
            <a:endParaRPr lang="zh-CN" altLang="en-US" sz="2400">
              <a:solidFill>
                <a:schemeClr val="tx1"/>
              </a:solidFill>
              <a:latin typeface="Arial" panose="020B0604020202020204" pitchFamily="34" charset="0"/>
              <a:ea typeface="宋体" panose="02010600030101010101" pitchFamily="2" charset="-122"/>
            </a:endParaRPr>
          </a:p>
        </p:txBody>
      </p:sp>
      <p:grpSp>
        <p:nvGrpSpPr>
          <p:cNvPr id="4" name="Group 20"/>
          <p:cNvGrpSpPr>
            <a:grpSpLocks/>
          </p:cNvGrpSpPr>
          <p:nvPr/>
        </p:nvGrpSpPr>
        <p:grpSpPr bwMode="auto">
          <a:xfrm>
            <a:off x="5651500" y="3719513"/>
            <a:ext cx="1125538" cy="936625"/>
            <a:chOff x="3560" y="2343"/>
            <a:chExt cx="709" cy="590"/>
          </a:xfrm>
        </p:grpSpPr>
        <p:sp>
          <p:nvSpPr>
            <p:cNvPr id="38068" name="Oval 21"/>
            <p:cNvSpPr>
              <a:spLocks noChangeArrowheads="1"/>
            </p:cNvSpPr>
            <p:nvPr/>
          </p:nvSpPr>
          <p:spPr bwMode="auto">
            <a:xfrm>
              <a:off x="3560" y="2343"/>
              <a:ext cx="619" cy="590"/>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9" name="Text Box 22"/>
            <p:cNvSpPr txBox="1">
              <a:spLocks noChangeArrowheads="1"/>
            </p:cNvSpPr>
            <p:nvPr/>
          </p:nvSpPr>
          <p:spPr bwMode="auto">
            <a:xfrm>
              <a:off x="3588" y="2443"/>
              <a:ext cx="68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Times New Roman" panose="02020603050405020304" pitchFamily="18" charset="0"/>
                  <a:ea typeface="宋体" panose="02010600030101010101" pitchFamily="2" charset="-122"/>
                </a:rPr>
                <a:t>阻塞</a:t>
              </a:r>
              <a:endParaRPr lang="zh-CN" altLang="en-US">
                <a:solidFill>
                  <a:schemeClr val="tx1"/>
                </a:solidFill>
                <a:latin typeface="Arial" panose="020B0604020202020204" pitchFamily="34" charset="0"/>
                <a:ea typeface="宋体" panose="02010600030101010101" pitchFamily="2" charset="-122"/>
              </a:endParaRPr>
            </a:p>
          </p:txBody>
        </p:sp>
      </p:grpSp>
      <p:grpSp>
        <p:nvGrpSpPr>
          <p:cNvPr id="5" name="Group 23"/>
          <p:cNvGrpSpPr>
            <a:grpSpLocks/>
          </p:cNvGrpSpPr>
          <p:nvPr/>
        </p:nvGrpSpPr>
        <p:grpSpPr bwMode="auto">
          <a:xfrm>
            <a:off x="1476375" y="2498725"/>
            <a:ext cx="982663" cy="935038"/>
            <a:chOff x="930" y="1574"/>
            <a:chExt cx="619" cy="589"/>
          </a:xfrm>
        </p:grpSpPr>
        <p:sp>
          <p:nvSpPr>
            <p:cNvPr id="38066" name="Oval 24"/>
            <p:cNvSpPr>
              <a:spLocks noChangeArrowheads="1"/>
            </p:cNvSpPr>
            <p:nvPr/>
          </p:nvSpPr>
          <p:spPr bwMode="auto">
            <a:xfrm>
              <a:off x="930" y="1574"/>
              <a:ext cx="619" cy="589"/>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7" name="Text Box 25"/>
            <p:cNvSpPr txBox="1">
              <a:spLocks noChangeArrowheads="1"/>
            </p:cNvSpPr>
            <p:nvPr/>
          </p:nvSpPr>
          <p:spPr bwMode="auto">
            <a:xfrm>
              <a:off x="961" y="1675"/>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D60093"/>
                  </a:solidFill>
                  <a:latin typeface="Times New Roman" panose="02020603050405020304" pitchFamily="18" charset="0"/>
                  <a:ea typeface="宋体" panose="02010600030101010101" pitchFamily="2" charset="-122"/>
                </a:rPr>
                <a:t>新建</a:t>
              </a:r>
              <a:endParaRPr lang="zh-CN" altLang="en-US">
                <a:solidFill>
                  <a:srgbClr val="D60093"/>
                </a:solidFill>
                <a:latin typeface="Arial" panose="020B0604020202020204" pitchFamily="34" charset="0"/>
                <a:ea typeface="宋体" panose="02010600030101010101" pitchFamily="2" charset="-122"/>
              </a:endParaRPr>
            </a:p>
          </p:txBody>
        </p:sp>
      </p:grpSp>
      <p:grpSp>
        <p:nvGrpSpPr>
          <p:cNvPr id="6" name="Group 26"/>
          <p:cNvGrpSpPr>
            <a:grpSpLocks/>
          </p:cNvGrpSpPr>
          <p:nvPr/>
        </p:nvGrpSpPr>
        <p:grpSpPr bwMode="auto">
          <a:xfrm>
            <a:off x="7118350" y="1481138"/>
            <a:ext cx="1073150" cy="935037"/>
            <a:chOff x="4484" y="933"/>
            <a:chExt cx="676" cy="589"/>
          </a:xfrm>
        </p:grpSpPr>
        <p:sp>
          <p:nvSpPr>
            <p:cNvPr id="38064" name="Oval 27"/>
            <p:cNvSpPr>
              <a:spLocks noChangeArrowheads="1"/>
            </p:cNvSpPr>
            <p:nvPr/>
          </p:nvSpPr>
          <p:spPr bwMode="auto">
            <a:xfrm>
              <a:off x="4484" y="933"/>
              <a:ext cx="619" cy="589"/>
            </a:xfrm>
            <a:prstGeom prst="ellipse">
              <a:avLst/>
            </a:prstGeom>
            <a:gradFill rotWithShape="1">
              <a:gsLst>
                <a:gs pos="0">
                  <a:srgbClr val="EAEAEA">
                    <a:alpha val="50000"/>
                  </a:srgbClr>
                </a:gs>
                <a:gs pos="100000">
                  <a:srgbClr val="C0C0C0"/>
                </a:gs>
              </a:gsLst>
              <a:path path="shape">
                <a:fillToRect l="50000" t="50000" r="50000" b="50000"/>
              </a:path>
            </a:gradFill>
            <a:ln w="9525">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5" name="Text Box 28"/>
            <p:cNvSpPr txBox="1">
              <a:spLocks noChangeArrowheads="1"/>
            </p:cNvSpPr>
            <p:nvPr/>
          </p:nvSpPr>
          <p:spPr bwMode="auto">
            <a:xfrm>
              <a:off x="4513" y="1018"/>
              <a:ext cx="64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rgbClr val="996600"/>
                  </a:solidFill>
                  <a:latin typeface="Times New Roman" panose="02020603050405020304" pitchFamily="18" charset="0"/>
                  <a:ea typeface="宋体" panose="02010600030101010101" pitchFamily="2" charset="-122"/>
                </a:rPr>
                <a:t>完成</a:t>
              </a:r>
              <a:endParaRPr lang="zh-CN" altLang="en-US">
                <a:solidFill>
                  <a:srgbClr val="996600"/>
                </a:solidFill>
                <a:latin typeface="Arial" panose="020B0604020202020204" pitchFamily="34" charset="0"/>
                <a:ea typeface="宋体" panose="02010600030101010101" pitchFamily="2" charset="-122"/>
              </a:endParaRPr>
            </a:p>
          </p:txBody>
        </p:sp>
      </p:grpSp>
      <p:sp>
        <p:nvSpPr>
          <p:cNvPr id="442397" name="Line 29"/>
          <p:cNvSpPr>
            <a:spLocks noChangeShapeType="1"/>
          </p:cNvSpPr>
          <p:nvPr/>
        </p:nvSpPr>
        <p:spPr bwMode="auto">
          <a:xfrm>
            <a:off x="5237163" y="1887538"/>
            <a:ext cx="188118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2398" name="Line 30"/>
          <p:cNvSpPr>
            <a:spLocks noChangeShapeType="1"/>
          </p:cNvSpPr>
          <p:nvPr/>
        </p:nvSpPr>
        <p:spPr bwMode="auto">
          <a:xfrm>
            <a:off x="2363788" y="3238500"/>
            <a:ext cx="782637" cy="7207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2399" name="Text Box 31"/>
          <p:cNvSpPr txBox="1">
            <a:spLocks noChangeArrowheads="1"/>
          </p:cNvSpPr>
          <p:nvPr/>
        </p:nvSpPr>
        <p:spPr bwMode="auto">
          <a:xfrm>
            <a:off x="2160588" y="3609975"/>
            <a:ext cx="8270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接纳</a:t>
            </a:r>
            <a:endParaRPr lang="zh-CN" altLang="en-US" sz="2400">
              <a:solidFill>
                <a:schemeClr val="tx1"/>
              </a:solidFill>
              <a:latin typeface="Arial" panose="020B0604020202020204" pitchFamily="34" charset="0"/>
              <a:ea typeface="宋体" panose="02010600030101010101" pitchFamily="2" charset="-122"/>
            </a:endParaRPr>
          </a:p>
        </p:txBody>
      </p:sp>
      <p:sp>
        <p:nvSpPr>
          <p:cNvPr id="442400" name="Text Box 32"/>
          <p:cNvSpPr txBox="1">
            <a:spLocks noChangeArrowheads="1"/>
          </p:cNvSpPr>
          <p:nvPr/>
        </p:nvSpPr>
        <p:spPr bwMode="auto">
          <a:xfrm>
            <a:off x="5749925" y="1427163"/>
            <a:ext cx="982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96000"/>
              </a:lnSpc>
            </a:pPr>
            <a:r>
              <a:rPr lang="zh-CN" altLang="en-US" sz="2400">
                <a:solidFill>
                  <a:schemeClr val="tx1"/>
                </a:solidFill>
                <a:latin typeface="Times New Roman" panose="02020603050405020304" pitchFamily="18" charset="0"/>
                <a:ea typeface="宋体" panose="02010600030101010101" pitchFamily="2" charset="-122"/>
              </a:rPr>
              <a:t>终止</a:t>
            </a:r>
            <a:endParaRPr lang="zh-CN" altLang="en-US" sz="2400">
              <a:solidFill>
                <a:schemeClr val="tx1"/>
              </a:solidFill>
              <a:latin typeface="Arial" panose="020B0604020202020204" pitchFamily="34" charset="0"/>
              <a:ea typeface="宋体" panose="02010600030101010101" pitchFamily="2" charset="-122"/>
            </a:endParaRPr>
          </a:p>
        </p:txBody>
      </p:sp>
      <p:sp>
        <p:nvSpPr>
          <p:cNvPr id="442401" name="Text Box 33"/>
          <p:cNvSpPr txBox="1">
            <a:spLocks noChangeArrowheads="1"/>
          </p:cNvSpPr>
          <p:nvPr/>
        </p:nvSpPr>
        <p:spPr bwMode="auto">
          <a:xfrm>
            <a:off x="468313" y="2492375"/>
            <a:ext cx="9366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en-US" altLang="zh-CN" sz="6000">
                <a:solidFill>
                  <a:srgbClr val="CC6600"/>
                </a:solidFill>
                <a:latin typeface="Arial" panose="020B0604020202020204" pitchFamily="34" charset="0"/>
                <a:ea typeface="宋体" panose="02010600030101010101" pitchFamily="2" charset="-122"/>
                <a:sym typeface="Wingdings" panose="05000000000000000000" pitchFamily="2" charset="2"/>
              </a:rPr>
              <a:t></a:t>
            </a:r>
          </a:p>
        </p:txBody>
      </p:sp>
      <p:grpSp>
        <p:nvGrpSpPr>
          <p:cNvPr id="7" name="Group 34"/>
          <p:cNvGrpSpPr>
            <a:grpSpLocks/>
          </p:cNvGrpSpPr>
          <p:nvPr/>
        </p:nvGrpSpPr>
        <p:grpSpPr bwMode="auto">
          <a:xfrm>
            <a:off x="323850" y="4365625"/>
            <a:ext cx="2941638" cy="1655763"/>
            <a:chOff x="204" y="2523"/>
            <a:chExt cx="1853" cy="1043"/>
          </a:xfrm>
        </p:grpSpPr>
        <p:sp>
          <p:nvSpPr>
            <p:cNvPr id="38062" name="AutoShape 35"/>
            <p:cNvSpPr>
              <a:spLocks noChangeArrowheads="1"/>
            </p:cNvSpPr>
            <p:nvPr/>
          </p:nvSpPr>
          <p:spPr bwMode="auto">
            <a:xfrm>
              <a:off x="204" y="2523"/>
              <a:ext cx="1723" cy="1043"/>
            </a:xfrm>
            <a:prstGeom prst="roundRect">
              <a:avLst>
                <a:gd name="adj" fmla="val 16667"/>
              </a:avLst>
            </a:prstGeom>
            <a:solidFill>
              <a:srgbClr val="C9C7D7"/>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3" name="Text Box 36"/>
            <p:cNvSpPr txBox="1">
              <a:spLocks noChangeArrowheads="1"/>
            </p:cNvSpPr>
            <p:nvPr/>
          </p:nvSpPr>
          <p:spPr bwMode="auto">
            <a:xfrm>
              <a:off x="242" y="2537"/>
              <a:ext cx="181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solidFill>
                    <a:schemeClr val="tx1"/>
                  </a:solidFill>
                  <a:latin typeface="Arial" panose="020B0604020202020204" pitchFamily="34" charset="0"/>
                  <a:ea typeface="宋体" panose="02010600030101010101" pitchFamily="2" charset="-122"/>
                </a:rPr>
                <a:t>系统设置多少状态与系统对进程管理方式有关，也与系统资源利用有关</a:t>
              </a:r>
              <a:endParaRPr lang="zh-CN" altLang="en-US" sz="1800">
                <a:solidFill>
                  <a:schemeClr val="tx1"/>
                </a:solidFill>
                <a:latin typeface="Arial" panose="020B0604020202020204" pitchFamily="34" charset="0"/>
                <a:ea typeface="宋体" panose="02010600030101010101" pitchFamily="2" charset="-122"/>
              </a:endParaRPr>
            </a:p>
          </p:txBody>
        </p:sp>
      </p:grpSp>
      <p:grpSp>
        <p:nvGrpSpPr>
          <p:cNvPr id="8" name="Group 37"/>
          <p:cNvGrpSpPr>
            <a:grpSpLocks/>
          </p:cNvGrpSpPr>
          <p:nvPr/>
        </p:nvGrpSpPr>
        <p:grpSpPr bwMode="auto">
          <a:xfrm>
            <a:off x="6948488" y="3141663"/>
            <a:ext cx="1943100" cy="2520950"/>
            <a:chOff x="975" y="119"/>
            <a:chExt cx="1224" cy="1588"/>
          </a:xfrm>
        </p:grpSpPr>
        <p:sp>
          <p:nvSpPr>
            <p:cNvPr id="38060" name="AutoShape 38"/>
            <p:cNvSpPr>
              <a:spLocks noChangeArrowheads="1"/>
            </p:cNvSpPr>
            <p:nvPr/>
          </p:nvSpPr>
          <p:spPr bwMode="auto">
            <a:xfrm>
              <a:off x="975" y="119"/>
              <a:ext cx="1179" cy="1588"/>
            </a:xfrm>
            <a:prstGeom prst="roundRect">
              <a:avLst>
                <a:gd name="adj" fmla="val 16667"/>
              </a:avLst>
            </a:prstGeom>
            <a:solidFill>
              <a:srgbClr val="DFDEC2"/>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61" name="Text Box 39"/>
            <p:cNvSpPr txBox="1">
              <a:spLocks noChangeArrowheads="1"/>
            </p:cNvSpPr>
            <p:nvPr/>
          </p:nvSpPr>
          <p:spPr bwMode="auto">
            <a:xfrm>
              <a:off x="1020" y="164"/>
              <a:ext cx="1179"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solidFill>
                    <a:schemeClr val="tx1"/>
                  </a:solidFill>
                  <a:latin typeface="Arial" panose="020B0604020202020204" pitchFamily="34" charset="0"/>
                  <a:ea typeface="宋体" panose="02010600030101010101" pitchFamily="2" charset="-122"/>
                </a:rPr>
                <a:t>但要注意，系统中设置过多状态会造成系统参数和状态转换过程增加</a:t>
              </a:r>
            </a:p>
          </p:txBody>
        </p:sp>
      </p:grpSp>
      <p:sp>
        <p:nvSpPr>
          <p:cNvPr id="442430" name="AutoShape 62"/>
          <p:cNvSpPr>
            <a:spLocks noChangeArrowheads="1"/>
          </p:cNvSpPr>
          <p:nvPr/>
        </p:nvSpPr>
        <p:spPr bwMode="auto">
          <a:xfrm rot="1366638">
            <a:off x="6946900" y="1484313"/>
            <a:ext cx="1081088" cy="358775"/>
          </a:xfrm>
          <a:prstGeom prst="curvedDownArrow">
            <a:avLst>
              <a:gd name="adj1" fmla="val 60266"/>
              <a:gd name="adj2" fmla="val 120531"/>
              <a:gd name="adj3" fmla="val 33333"/>
            </a:avLst>
          </a:prstGeom>
          <a:gradFill rotWithShape="1">
            <a:gsLst>
              <a:gs pos="0">
                <a:srgbClr val="DDDDDD">
                  <a:alpha val="50000"/>
                </a:srgbClr>
              </a:gs>
              <a:gs pos="100000">
                <a:srgbClr val="808080">
                  <a:alpha val="48000"/>
                </a:srgbClr>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aphicFrame>
        <p:nvGraphicFramePr>
          <p:cNvPr id="442583" name="Group 215"/>
          <p:cNvGraphicFramePr>
            <a:graphicFrameLocks noGrp="1"/>
          </p:cNvGraphicFramePr>
          <p:nvPr/>
        </p:nvGraphicFramePr>
        <p:xfrm>
          <a:off x="4645025" y="723900"/>
          <a:ext cx="3887788" cy="6096000"/>
        </p:xfrm>
        <a:graphic>
          <a:graphicData uri="http://schemas.openxmlformats.org/drawingml/2006/table">
            <a:tbl>
              <a:tblPr/>
              <a:tblGrid>
                <a:gridCol w="1738313"/>
                <a:gridCol w="1214437"/>
                <a:gridCol w="935038"/>
              </a:tblGrid>
              <a:tr h="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标识符信息</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进程标识符</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进程名</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CC3300"/>
                          </a:solidFill>
                          <a:effectLst/>
                          <a:latin typeface="Tahoma" pitchFamily="34" charset="0"/>
                          <a:ea typeface="宋体" pitchFamily="2" charset="-122"/>
                          <a:cs typeface="Times New Roman" pitchFamily="18" charset="0"/>
                        </a:rPr>
                        <a:t>进程号</a:t>
                      </a:r>
                      <a:endParaRPr kumimoji="1" lang="zh-CN" altLang="en-US" sz="1400" b="1" i="0" u="none" strike="noStrike" cap="none" normalizeH="0" baseline="0" smtClean="0">
                        <a:ln>
                          <a:noFill/>
                        </a:ln>
                        <a:solidFill>
                          <a:srgbClr val="CC3300"/>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用户标识</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用户名</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用户号</a:t>
                      </a:r>
                      <a:endParaRPr kumimoji="1" lang="zh-CN" altLang="en-US" sz="14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hlink"/>
                          </a:solidFill>
                          <a:effectLst/>
                          <a:latin typeface="Tahoma" pitchFamily="34" charset="0"/>
                          <a:ea typeface="宋体" pitchFamily="2" charset="-122"/>
                          <a:cs typeface="Times New Roman" pitchFamily="18" charset="0"/>
                        </a:rPr>
                        <a:t>家族联系</a:t>
                      </a:r>
                      <a:endParaRPr kumimoji="1" lang="zh-CN" altLang="en-US" sz="1400" b="1" i="0" u="none" strike="noStrike" cap="none" normalizeH="0" baseline="0" smtClean="0">
                        <a:ln>
                          <a:noFill/>
                        </a:ln>
                        <a:solidFill>
                          <a:schemeClr val="hlink"/>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父进程</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子进程</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处理机状态信息（现场）</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通用寄存器</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指令计数器</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程序状态字</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用户栈指针</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9966FF"/>
                          </a:solidFill>
                          <a:effectLst/>
                          <a:latin typeface="Tahoma" pitchFamily="34" charset="0"/>
                          <a:ea typeface="宋体" pitchFamily="2" charset="-122"/>
                          <a:cs typeface="Times New Roman" pitchFamily="18" charset="0"/>
                        </a:rPr>
                        <a:t>进程调度信息</a:t>
                      </a:r>
                      <a:endParaRPr kumimoji="1" lang="zh-CN" altLang="en-US" sz="1400" b="1" i="0" u="none" strike="noStrike" cap="none" normalizeH="0" baseline="0" smtClean="0">
                        <a:ln>
                          <a:noFill/>
                        </a:ln>
                        <a:solidFill>
                          <a:srgbClr val="9966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zh-CN" altLang="zh-CN"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1" lang="zh-CN" altLang="zh-CN"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等待原因</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调度算法参数等</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进程控制信息</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程序和数据地址</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进程同步和通信机制</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资源清单</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链接指针</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访问权限</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打开的文件</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442484" name="Text Box 116"/>
          <p:cNvSpPr txBox="1">
            <a:spLocks noChangeArrowheads="1"/>
          </p:cNvSpPr>
          <p:nvPr/>
        </p:nvSpPr>
        <p:spPr bwMode="auto">
          <a:xfrm>
            <a:off x="6516688" y="4137025"/>
            <a:ext cx="1079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900">
                <a:solidFill>
                  <a:srgbClr val="0000FF"/>
                </a:solidFill>
                <a:latin typeface="Arial" panose="020B0604020202020204" pitchFamily="34" charset="0"/>
                <a:ea typeface="宋体" panose="02010600030101010101" pitchFamily="2" charset="-122"/>
              </a:rPr>
              <a:t>进程优先数</a:t>
            </a:r>
            <a:r>
              <a:rPr lang="en-US" altLang="zh-CN" sz="900">
                <a:solidFill>
                  <a:srgbClr val="0000FF"/>
                </a:solidFill>
                <a:latin typeface="Arial" panose="020B0604020202020204" pitchFamily="34" charset="0"/>
                <a:ea typeface="宋体" panose="02010600030101010101" pitchFamily="2" charset="-122"/>
              </a:rPr>
              <a:t>=45</a:t>
            </a:r>
          </a:p>
        </p:txBody>
      </p:sp>
      <p:sp>
        <p:nvSpPr>
          <p:cNvPr id="442485" name="Text Box 117"/>
          <p:cNvSpPr txBox="1">
            <a:spLocks noChangeArrowheads="1"/>
          </p:cNvSpPr>
          <p:nvPr/>
        </p:nvSpPr>
        <p:spPr bwMode="auto">
          <a:xfrm>
            <a:off x="6659563" y="3776663"/>
            <a:ext cx="504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900">
                <a:solidFill>
                  <a:srgbClr val="0000FF"/>
                </a:solidFill>
                <a:latin typeface="Arial" panose="020B0604020202020204" pitchFamily="34" charset="0"/>
                <a:ea typeface="宋体" panose="02010600030101010101" pitchFamily="2" charset="-122"/>
              </a:rPr>
              <a:t>新建</a:t>
            </a:r>
          </a:p>
        </p:txBody>
      </p:sp>
      <p:graphicFrame>
        <p:nvGraphicFramePr>
          <p:cNvPr id="442584" name="Group 216"/>
          <p:cNvGraphicFramePr>
            <a:graphicFrameLocks noGrp="1"/>
          </p:cNvGraphicFramePr>
          <p:nvPr/>
        </p:nvGraphicFramePr>
        <p:xfrm>
          <a:off x="4787900" y="1125538"/>
          <a:ext cx="3887788" cy="5486400"/>
        </p:xfrm>
        <a:graphic>
          <a:graphicData uri="http://schemas.openxmlformats.org/drawingml/2006/table">
            <a:tbl>
              <a:tblPr/>
              <a:tblGrid>
                <a:gridCol w="1727200"/>
                <a:gridCol w="1225550"/>
                <a:gridCol w="935038"/>
              </a:tblGrid>
              <a:tr h="21590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标识符信息</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进程标识符</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进程名</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CC3300"/>
                          </a:solidFill>
                          <a:effectLst/>
                          <a:latin typeface="Tahoma" pitchFamily="34" charset="0"/>
                          <a:ea typeface="宋体" pitchFamily="2" charset="-122"/>
                          <a:cs typeface="Times New Roman" pitchFamily="18" charset="0"/>
                        </a:rPr>
                        <a:t>进程号</a:t>
                      </a:r>
                      <a:endParaRPr kumimoji="1" lang="zh-CN" altLang="en-US" sz="1200" b="1" i="0" u="none" strike="noStrike" cap="none" normalizeH="0" baseline="0" smtClean="0">
                        <a:ln>
                          <a:noFill/>
                        </a:ln>
                        <a:solidFill>
                          <a:srgbClr val="CC3300"/>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用户标识</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用户名</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用户号</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hlink"/>
                          </a:solidFill>
                          <a:effectLst/>
                          <a:latin typeface="Tahoma" pitchFamily="34" charset="0"/>
                          <a:ea typeface="宋体" pitchFamily="2" charset="-122"/>
                          <a:cs typeface="Times New Roman" pitchFamily="18" charset="0"/>
                        </a:rPr>
                        <a:t>家族联系</a:t>
                      </a:r>
                      <a:endParaRPr kumimoji="1" lang="zh-CN" altLang="en-US" sz="1200" b="1" i="0" u="none" strike="noStrike" cap="none" normalizeH="0" baseline="0" smtClean="0">
                        <a:ln>
                          <a:noFill/>
                        </a:ln>
                        <a:solidFill>
                          <a:schemeClr val="hlink"/>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父进程</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子进程</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处理机状态信息（现场）</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通用寄存器</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指令计数器</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程序状态字</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用户栈指针</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9966FF"/>
                          </a:solidFill>
                          <a:effectLst/>
                          <a:latin typeface="Tahoma" pitchFamily="34" charset="0"/>
                          <a:ea typeface="宋体" pitchFamily="2" charset="-122"/>
                          <a:cs typeface="Times New Roman" pitchFamily="18" charset="0"/>
                        </a:rPr>
                        <a:t>进程调度信息</a:t>
                      </a:r>
                      <a:endParaRPr kumimoji="1" lang="zh-CN" altLang="en-US" sz="1200" b="1" i="0" u="none" strike="noStrike" cap="none" normalizeH="0" baseline="0" smtClean="0">
                        <a:ln>
                          <a:noFill/>
                        </a:ln>
                        <a:solidFill>
                          <a:srgbClr val="9966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rPr>
                        <a:t>就绪</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rPr>
                        <a:t>进程优先数</a:t>
                      </a:r>
                      <a:r>
                        <a:rPr kumimoji="1" lang="en-US" altLang="zh-CN" sz="1200" b="1" i="0" u="none" strike="noStrike" cap="none" normalizeH="0" baseline="0" smtClean="0">
                          <a:ln>
                            <a:noFill/>
                          </a:ln>
                          <a:solidFill>
                            <a:srgbClr val="0000FF"/>
                          </a:solidFill>
                          <a:effectLst/>
                          <a:latin typeface="Tahoma" pitchFamily="34" charset="0"/>
                          <a:ea typeface="宋体" pitchFamily="2" charset="-122"/>
                        </a:rPr>
                        <a:t>=pid</a:t>
                      </a:r>
                      <a:endParaRPr kumimoji="1" lang="en-US" altLang="zh-CN"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等待原因</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调度算法参数等</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9966FF"/>
                          </a:solidFill>
                          <a:effectLst/>
                          <a:latin typeface="Tahoma" pitchFamily="34" charset="0"/>
                          <a:ea typeface="宋体" pitchFamily="2" charset="-122"/>
                          <a:cs typeface="Times New Roman" pitchFamily="18" charset="0"/>
                        </a:rPr>
                        <a:t>进程控制信息</a:t>
                      </a:r>
                      <a:endParaRPr kumimoji="1" lang="zh-CN" altLang="en-US" sz="1200" b="1" i="0" u="none" strike="noStrike" cap="none" normalizeH="0" baseline="0" smtClean="0">
                        <a:ln>
                          <a:noFill/>
                        </a:ln>
                        <a:solidFill>
                          <a:srgbClr val="9966FF"/>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程序和数据地址</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进程同步和通信机制</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资源清单</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rgbClr val="0000FF"/>
                          </a:solidFill>
                          <a:effectLst/>
                          <a:latin typeface="Tahoma" pitchFamily="34" charset="0"/>
                          <a:ea typeface="宋体" pitchFamily="2" charset="-122"/>
                          <a:cs typeface="Times New Roman" pitchFamily="18" charset="0"/>
                        </a:rPr>
                        <a:t>链接指针</a:t>
                      </a:r>
                      <a:endParaRPr kumimoji="1" lang="zh-CN" altLang="en-US" sz="1200" b="1" i="0" u="none" strike="noStrike" cap="none" normalizeH="0" baseline="0" smtClean="0">
                        <a:ln>
                          <a:noFill/>
                        </a:ln>
                        <a:solidFill>
                          <a:srgbClr val="0000FF"/>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828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访问权限</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打开的文件</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grpSp>
        <p:nvGrpSpPr>
          <p:cNvPr id="9" name="Group 171"/>
          <p:cNvGrpSpPr>
            <a:grpSpLocks/>
          </p:cNvGrpSpPr>
          <p:nvPr/>
        </p:nvGrpSpPr>
        <p:grpSpPr bwMode="auto">
          <a:xfrm>
            <a:off x="395288" y="4365625"/>
            <a:ext cx="2930525" cy="1584325"/>
            <a:chOff x="3075" y="2614"/>
            <a:chExt cx="1846" cy="998"/>
          </a:xfrm>
        </p:grpSpPr>
        <p:sp>
          <p:nvSpPr>
            <p:cNvPr id="38058" name="Text Box 172"/>
            <p:cNvSpPr txBox="1">
              <a:spLocks noChangeArrowheads="1"/>
            </p:cNvSpPr>
            <p:nvPr/>
          </p:nvSpPr>
          <p:spPr bwMode="auto">
            <a:xfrm>
              <a:off x="3107" y="2614"/>
              <a:ext cx="181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空 → 新建；通常有四个事件可能导致创建一个新进程，见补充表</a:t>
              </a:r>
            </a:p>
          </p:txBody>
        </p:sp>
        <p:sp>
          <p:nvSpPr>
            <p:cNvPr id="38059" name="Rectangle 173"/>
            <p:cNvSpPr>
              <a:spLocks noChangeArrowheads="1"/>
            </p:cNvSpPr>
            <p:nvPr/>
          </p:nvSpPr>
          <p:spPr bwMode="auto">
            <a:xfrm>
              <a:off x="3075" y="2614"/>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0" name="Group 174"/>
          <p:cNvGrpSpPr>
            <a:grpSpLocks/>
          </p:cNvGrpSpPr>
          <p:nvPr/>
        </p:nvGrpSpPr>
        <p:grpSpPr bwMode="auto">
          <a:xfrm>
            <a:off x="323850" y="4292600"/>
            <a:ext cx="2881313" cy="1584325"/>
            <a:chOff x="431" y="2750"/>
            <a:chExt cx="1815" cy="998"/>
          </a:xfrm>
        </p:grpSpPr>
        <p:sp>
          <p:nvSpPr>
            <p:cNvPr id="38056" name="Text Box 175"/>
            <p:cNvSpPr txBox="1">
              <a:spLocks noChangeArrowheads="1"/>
            </p:cNvSpPr>
            <p:nvPr/>
          </p:nvSpPr>
          <p:spPr bwMode="auto">
            <a:xfrm>
              <a:off x="431" y="2750"/>
              <a:ext cx="181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新建 → 就绪；操作系统接纳一个进程时，将</a:t>
              </a:r>
              <a:r>
                <a:rPr lang="zh-CN" altLang="en-US" sz="2400">
                  <a:solidFill>
                    <a:srgbClr val="0000FF"/>
                  </a:solidFill>
                  <a:latin typeface="Arial" panose="020B0604020202020204" pitchFamily="34" charset="0"/>
                  <a:ea typeface="宋体" panose="02010600030101010101" pitchFamily="2" charset="-122"/>
                </a:rPr>
                <a:t>新建状态</a:t>
              </a:r>
              <a:r>
                <a:rPr lang="zh-CN" altLang="en-US" sz="2400">
                  <a:solidFill>
                    <a:schemeClr val="tx1"/>
                  </a:solidFill>
                  <a:latin typeface="Arial" panose="020B0604020202020204" pitchFamily="34" charset="0"/>
                  <a:ea typeface="宋体" panose="02010600030101010101" pitchFamily="2" charset="-122"/>
                </a:rPr>
                <a:t>修改为</a:t>
              </a:r>
              <a:r>
                <a:rPr lang="zh-CN" altLang="en-US" sz="2400">
                  <a:solidFill>
                    <a:srgbClr val="0000FF"/>
                  </a:solidFill>
                  <a:latin typeface="Arial" panose="020B0604020202020204" pitchFamily="34" charset="0"/>
                  <a:ea typeface="宋体" panose="02010600030101010101" pitchFamily="2" charset="-122"/>
                </a:rPr>
                <a:t>就绪状态</a:t>
              </a:r>
              <a:r>
                <a:rPr lang="zh-CN" altLang="en-US" sz="2400">
                  <a:solidFill>
                    <a:schemeClr val="tx1"/>
                  </a:solidFill>
                  <a:latin typeface="Arial" panose="020B0604020202020204" pitchFamily="34" charset="0"/>
                  <a:ea typeface="宋体" panose="02010600030101010101" pitchFamily="2" charset="-122"/>
                </a:rPr>
                <a:t>。</a:t>
              </a:r>
            </a:p>
          </p:txBody>
        </p:sp>
        <p:sp>
          <p:nvSpPr>
            <p:cNvPr id="38057" name="Rectangle 176"/>
            <p:cNvSpPr>
              <a:spLocks noChangeArrowheads="1"/>
            </p:cNvSpPr>
            <p:nvPr/>
          </p:nvSpPr>
          <p:spPr bwMode="auto">
            <a:xfrm>
              <a:off x="431" y="2750"/>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grpSp>
        <p:nvGrpSpPr>
          <p:cNvPr id="11" name="Group 177"/>
          <p:cNvGrpSpPr>
            <a:grpSpLocks/>
          </p:cNvGrpSpPr>
          <p:nvPr/>
        </p:nvGrpSpPr>
        <p:grpSpPr bwMode="auto">
          <a:xfrm>
            <a:off x="323850" y="3933825"/>
            <a:ext cx="2951163" cy="1657350"/>
            <a:chOff x="431" y="2750"/>
            <a:chExt cx="1814" cy="998"/>
          </a:xfrm>
        </p:grpSpPr>
        <p:sp>
          <p:nvSpPr>
            <p:cNvPr id="38054" name="Rectangle 178"/>
            <p:cNvSpPr>
              <a:spLocks noChangeArrowheads="1"/>
            </p:cNvSpPr>
            <p:nvPr/>
          </p:nvSpPr>
          <p:spPr bwMode="auto">
            <a:xfrm>
              <a:off x="431" y="2750"/>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55" name="Text Box 179"/>
            <p:cNvSpPr txBox="1">
              <a:spLocks noChangeArrowheads="1"/>
            </p:cNvSpPr>
            <p:nvPr/>
          </p:nvSpPr>
          <p:spPr bwMode="auto">
            <a:xfrm>
              <a:off x="476" y="2750"/>
              <a:ext cx="1769"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就绪→运行；从就绪队列选择一个进程占用处理机</a:t>
              </a:r>
              <a:r>
                <a:rPr lang="en-US" altLang="zh-CN" sz="2400">
                  <a:solidFill>
                    <a:schemeClr val="tx1"/>
                  </a:solidFill>
                  <a:latin typeface="Arial" panose="020B0604020202020204" pitchFamily="34" charset="0"/>
                  <a:ea typeface="宋体" panose="02010600030101010101" pitchFamily="2" charset="-122"/>
                </a:rPr>
                <a:t>,</a:t>
              </a:r>
              <a:r>
                <a:rPr lang="zh-CN" altLang="en-US" sz="2400">
                  <a:solidFill>
                    <a:schemeClr val="tx1"/>
                  </a:solidFill>
                  <a:latin typeface="Arial" panose="020B0604020202020204" pitchFamily="34" charset="0"/>
                  <a:ea typeface="宋体" panose="02010600030101010101" pitchFamily="2" charset="-122"/>
                </a:rPr>
                <a:t>将</a:t>
              </a:r>
              <a:r>
                <a:rPr lang="zh-CN" altLang="en-US" sz="2400">
                  <a:solidFill>
                    <a:srgbClr val="0000FF"/>
                  </a:solidFill>
                  <a:latin typeface="Arial" panose="020B0604020202020204" pitchFamily="34" charset="0"/>
                  <a:ea typeface="宋体" panose="02010600030101010101" pitchFamily="2" charset="-122"/>
                </a:rPr>
                <a:t>就绪态</a:t>
              </a:r>
              <a:r>
                <a:rPr lang="zh-CN" altLang="en-US" sz="2400">
                  <a:solidFill>
                    <a:schemeClr val="tx1"/>
                  </a:solidFill>
                  <a:latin typeface="Arial" panose="020B0604020202020204" pitchFamily="34" charset="0"/>
                  <a:ea typeface="宋体" panose="02010600030101010101" pitchFamily="2" charset="-122"/>
                </a:rPr>
                <a:t>改为</a:t>
              </a:r>
              <a:r>
                <a:rPr lang="zh-CN" altLang="en-US" sz="2400">
                  <a:latin typeface="Arial" panose="020B0604020202020204" pitchFamily="34" charset="0"/>
                  <a:ea typeface="宋体" panose="02010600030101010101" pitchFamily="2" charset="-122"/>
                </a:rPr>
                <a:t>运行态</a:t>
              </a:r>
              <a:endParaRPr lang="zh-CN" altLang="en-US" sz="2400">
                <a:solidFill>
                  <a:schemeClr val="tx1"/>
                </a:solidFill>
                <a:latin typeface="Arial" panose="020B0604020202020204" pitchFamily="34" charset="0"/>
                <a:ea typeface="宋体" panose="02010600030101010101" pitchFamily="2" charset="-122"/>
              </a:endParaRPr>
            </a:p>
          </p:txBody>
        </p:sp>
      </p:grpSp>
      <p:grpSp>
        <p:nvGrpSpPr>
          <p:cNvPr id="12" name="Group 180"/>
          <p:cNvGrpSpPr>
            <a:grpSpLocks/>
          </p:cNvGrpSpPr>
          <p:nvPr/>
        </p:nvGrpSpPr>
        <p:grpSpPr bwMode="auto">
          <a:xfrm>
            <a:off x="323850" y="4149725"/>
            <a:ext cx="2808288" cy="1584325"/>
            <a:chOff x="249" y="2750"/>
            <a:chExt cx="1769" cy="998"/>
          </a:xfrm>
        </p:grpSpPr>
        <p:sp>
          <p:nvSpPr>
            <p:cNvPr id="38052" name="Rectangle 181"/>
            <p:cNvSpPr>
              <a:spLocks noChangeArrowheads="1"/>
            </p:cNvSpPr>
            <p:nvPr/>
          </p:nvSpPr>
          <p:spPr bwMode="auto">
            <a:xfrm>
              <a:off x="249" y="2750"/>
              <a:ext cx="1769" cy="99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53" name="Text Box 182"/>
            <p:cNvSpPr txBox="1">
              <a:spLocks noChangeArrowheads="1"/>
            </p:cNvSpPr>
            <p:nvPr/>
          </p:nvSpPr>
          <p:spPr bwMode="auto">
            <a:xfrm>
              <a:off x="256" y="2750"/>
              <a:ext cx="172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运行→就绪；通常原因是正在运行进程时间片到，从</a:t>
              </a:r>
              <a:r>
                <a:rPr lang="zh-CN" altLang="en-US" sz="2400">
                  <a:latin typeface="Arial" panose="020B0604020202020204" pitchFamily="34" charset="0"/>
                  <a:ea typeface="宋体" panose="02010600030101010101" pitchFamily="2" charset="-122"/>
                </a:rPr>
                <a:t>运行态</a:t>
              </a:r>
              <a:r>
                <a:rPr lang="zh-CN" altLang="en-US" sz="2400">
                  <a:solidFill>
                    <a:schemeClr val="tx1"/>
                  </a:solidFill>
                  <a:latin typeface="Arial" panose="020B0604020202020204" pitchFamily="34" charset="0"/>
                  <a:ea typeface="宋体" panose="02010600030101010101" pitchFamily="2" charset="-122"/>
                </a:rPr>
                <a:t>进入</a:t>
              </a:r>
              <a:r>
                <a:rPr lang="zh-CN" altLang="en-US" sz="2400">
                  <a:solidFill>
                    <a:srgbClr val="0000FF"/>
                  </a:solidFill>
                  <a:latin typeface="Arial" panose="020B0604020202020204" pitchFamily="34" charset="0"/>
                  <a:ea typeface="宋体" panose="02010600030101010101" pitchFamily="2" charset="-122"/>
                </a:rPr>
                <a:t>就绪态</a:t>
              </a:r>
              <a:endParaRPr lang="zh-CN" altLang="en-US" sz="2400">
                <a:solidFill>
                  <a:schemeClr val="tx1"/>
                </a:solidFill>
                <a:latin typeface="Arial" panose="020B0604020202020204" pitchFamily="34" charset="0"/>
                <a:ea typeface="宋体" panose="02010600030101010101" pitchFamily="2" charset="-122"/>
              </a:endParaRPr>
            </a:p>
          </p:txBody>
        </p:sp>
      </p:grpSp>
      <p:grpSp>
        <p:nvGrpSpPr>
          <p:cNvPr id="13" name="Group 183"/>
          <p:cNvGrpSpPr>
            <a:grpSpLocks/>
          </p:cNvGrpSpPr>
          <p:nvPr/>
        </p:nvGrpSpPr>
        <p:grpSpPr bwMode="auto">
          <a:xfrm>
            <a:off x="6710363" y="2924175"/>
            <a:ext cx="2398712" cy="2647950"/>
            <a:chOff x="4059" y="2024"/>
            <a:chExt cx="1511" cy="1668"/>
          </a:xfrm>
        </p:grpSpPr>
        <p:sp>
          <p:nvSpPr>
            <p:cNvPr id="38050" name="Rectangle 184"/>
            <p:cNvSpPr>
              <a:spLocks noChangeArrowheads="1"/>
            </p:cNvSpPr>
            <p:nvPr/>
          </p:nvSpPr>
          <p:spPr bwMode="auto">
            <a:xfrm>
              <a:off x="4059" y="2024"/>
              <a:ext cx="1497" cy="163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51" name="Text Box 185"/>
            <p:cNvSpPr txBox="1">
              <a:spLocks noChangeArrowheads="1"/>
            </p:cNvSpPr>
            <p:nvPr/>
          </p:nvSpPr>
          <p:spPr bwMode="auto">
            <a:xfrm>
              <a:off x="4063" y="2024"/>
              <a:ext cx="1507"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运行→阻塞；若当前进程所请求事件，或条件未能得到满足，则进入阻塞态。由</a:t>
              </a:r>
              <a:r>
                <a:rPr lang="zh-CN" altLang="en-US" sz="2400">
                  <a:latin typeface="Arial" panose="020B0604020202020204" pitchFamily="34" charset="0"/>
                  <a:ea typeface="宋体" panose="02010600030101010101" pitchFamily="2" charset="-122"/>
                </a:rPr>
                <a:t>运行</a:t>
              </a:r>
              <a:r>
                <a:rPr lang="zh-CN" altLang="en-US" sz="2400">
                  <a:solidFill>
                    <a:schemeClr val="tx1"/>
                  </a:solidFill>
                  <a:latin typeface="Arial" panose="020B0604020202020204" pitchFamily="34" charset="0"/>
                  <a:ea typeface="宋体" panose="02010600030101010101" pitchFamily="2" charset="-122"/>
                </a:rPr>
                <a:t>进入阻塞态原因可能很多 </a:t>
              </a:r>
            </a:p>
          </p:txBody>
        </p:sp>
      </p:grpSp>
      <p:grpSp>
        <p:nvGrpSpPr>
          <p:cNvPr id="14" name="Group 186"/>
          <p:cNvGrpSpPr>
            <a:grpSpLocks/>
          </p:cNvGrpSpPr>
          <p:nvPr/>
        </p:nvGrpSpPr>
        <p:grpSpPr bwMode="auto">
          <a:xfrm>
            <a:off x="6659563" y="2852738"/>
            <a:ext cx="2376487" cy="2647950"/>
            <a:chOff x="4059" y="1989"/>
            <a:chExt cx="1497" cy="1668"/>
          </a:xfrm>
        </p:grpSpPr>
        <p:sp>
          <p:nvSpPr>
            <p:cNvPr id="38048" name="Rectangle 187"/>
            <p:cNvSpPr>
              <a:spLocks noChangeArrowheads="1"/>
            </p:cNvSpPr>
            <p:nvPr/>
          </p:nvSpPr>
          <p:spPr bwMode="auto">
            <a:xfrm>
              <a:off x="4059" y="2024"/>
              <a:ext cx="1497" cy="163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9" name="Text Box 188"/>
            <p:cNvSpPr txBox="1">
              <a:spLocks noChangeArrowheads="1"/>
            </p:cNvSpPr>
            <p:nvPr/>
          </p:nvSpPr>
          <p:spPr bwMode="auto">
            <a:xfrm>
              <a:off x="4059" y="1989"/>
              <a:ext cx="1497"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阻塞→就绪；系统内发生事件时，根据事件原因查找阻塞队列中的进程，查到，将阻塞态转换为</a:t>
              </a:r>
              <a:r>
                <a:rPr lang="zh-CN" altLang="en-US" sz="2400">
                  <a:solidFill>
                    <a:srgbClr val="0000FF"/>
                  </a:solidFill>
                  <a:latin typeface="Arial" panose="020B0604020202020204" pitchFamily="34" charset="0"/>
                  <a:ea typeface="宋体" panose="02010600030101010101" pitchFamily="2" charset="-122"/>
                </a:rPr>
                <a:t>就绪态</a:t>
              </a:r>
              <a:r>
                <a:rPr lang="zh-CN" altLang="en-US" sz="24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 </a:t>
              </a:r>
            </a:p>
          </p:txBody>
        </p:sp>
      </p:grpSp>
      <p:grpSp>
        <p:nvGrpSpPr>
          <p:cNvPr id="15" name="Group 189"/>
          <p:cNvGrpSpPr>
            <a:grpSpLocks/>
          </p:cNvGrpSpPr>
          <p:nvPr/>
        </p:nvGrpSpPr>
        <p:grpSpPr bwMode="auto">
          <a:xfrm>
            <a:off x="6619875" y="2924175"/>
            <a:ext cx="2416175" cy="2647950"/>
            <a:chOff x="4059" y="2003"/>
            <a:chExt cx="1522" cy="1668"/>
          </a:xfrm>
        </p:grpSpPr>
        <p:sp>
          <p:nvSpPr>
            <p:cNvPr id="38046" name="Rectangle 190"/>
            <p:cNvSpPr>
              <a:spLocks noChangeArrowheads="1"/>
            </p:cNvSpPr>
            <p:nvPr/>
          </p:nvSpPr>
          <p:spPr bwMode="auto">
            <a:xfrm>
              <a:off x="4059" y="2024"/>
              <a:ext cx="1497" cy="163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7" name="Text Box 191"/>
            <p:cNvSpPr txBox="1">
              <a:spLocks noChangeArrowheads="1"/>
            </p:cNvSpPr>
            <p:nvPr/>
          </p:nvSpPr>
          <p:spPr bwMode="auto">
            <a:xfrm>
              <a:off x="4084" y="2003"/>
              <a:ext cx="1497"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sz="2400">
                  <a:solidFill>
                    <a:schemeClr val="tx1"/>
                  </a:solidFill>
                  <a:latin typeface="Arial" panose="020B0604020202020204" pitchFamily="34" charset="0"/>
                  <a:ea typeface="宋体" panose="02010600030101010101" pitchFamily="2" charset="-122"/>
                </a:rPr>
                <a:t> </a:t>
              </a:r>
              <a:r>
                <a:rPr lang="zh-CN" altLang="en-US" sz="2400">
                  <a:solidFill>
                    <a:schemeClr val="tx1"/>
                  </a:solidFill>
                  <a:latin typeface="Arial" panose="020B0604020202020204" pitchFamily="34" charset="0"/>
                  <a:ea typeface="宋体" panose="02010600030101010101" pitchFamily="2" charset="-122"/>
                </a:rPr>
                <a:t>运行→完成；任务执行完成，或由于其它原因无法继续运行，系统将当前进程从</a:t>
              </a:r>
              <a:r>
                <a:rPr lang="zh-CN" altLang="en-US" sz="2400">
                  <a:latin typeface="Arial" panose="020B0604020202020204" pitchFamily="34" charset="0"/>
                  <a:ea typeface="宋体" panose="02010600030101010101" pitchFamily="2" charset="-122"/>
                </a:rPr>
                <a:t>运行态</a:t>
              </a:r>
              <a:r>
                <a:rPr lang="zh-CN" altLang="en-US" sz="2400">
                  <a:solidFill>
                    <a:schemeClr val="tx1"/>
                  </a:solidFill>
                  <a:latin typeface="Arial" panose="020B0604020202020204" pitchFamily="34" charset="0"/>
                  <a:ea typeface="宋体" panose="02010600030101010101" pitchFamily="2" charset="-122"/>
                </a:rPr>
                <a:t>转变为</a:t>
              </a:r>
              <a:r>
                <a:rPr lang="zh-CN" altLang="en-US" sz="2400">
                  <a:solidFill>
                    <a:srgbClr val="CC9900"/>
                  </a:solidFill>
                  <a:latin typeface="Arial" panose="020B0604020202020204" pitchFamily="34" charset="0"/>
                  <a:ea typeface="宋体" panose="02010600030101010101" pitchFamily="2" charset="-122"/>
                </a:rPr>
                <a:t>完成状态</a:t>
              </a:r>
              <a:r>
                <a:rPr lang="zh-CN" altLang="en-US" sz="2400">
                  <a:solidFill>
                    <a:schemeClr val="tx1"/>
                  </a:solidFill>
                  <a:latin typeface="Arial" panose="020B0604020202020204" pitchFamily="34" charset="0"/>
                  <a:ea typeface="宋体" panose="02010600030101010101" pitchFamily="2" charset="-122"/>
                </a:rPr>
                <a:t>。</a:t>
              </a:r>
            </a:p>
          </p:txBody>
        </p:sp>
      </p:grpSp>
      <p:grpSp>
        <p:nvGrpSpPr>
          <p:cNvPr id="16" name="Group 192"/>
          <p:cNvGrpSpPr>
            <a:grpSpLocks/>
          </p:cNvGrpSpPr>
          <p:nvPr/>
        </p:nvGrpSpPr>
        <p:grpSpPr bwMode="auto">
          <a:xfrm>
            <a:off x="7451725" y="404813"/>
            <a:ext cx="1368425" cy="792162"/>
            <a:chOff x="1927" y="2659"/>
            <a:chExt cx="862" cy="499"/>
          </a:xfrm>
        </p:grpSpPr>
        <p:sp>
          <p:nvSpPr>
            <p:cNvPr id="38044" name="AutoShape 193"/>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5" name="Text Box 194"/>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17" name="Group 195"/>
          <p:cNvGrpSpPr>
            <a:grpSpLocks/>
          </p:cNvGrpSpPr>
          <p:nvPr/>
        </p:nvGrpSpPr>
        <p:grpSpPr bwMode="auto">
          <a:xfrm>
            <a:off x="7451725" y="404813"/>
            <a:ext cx="1368425" cy="792162"/>
            <a:chOff x="1927" y="2659"/>
            <a:chExt cx="862" cy="499"/>
          </a:xfrm>
        </p:grpSpPr>
        <p:sp>
          <p:nvSpPr>
            <p:cNvPr id="38042" name="AutoShape 196"/>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3" name="Text Box 197"/>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18" name="Group 198"/>
          <p:cNvGrpSpPr>
            <a:grpSpLocks/>
          </p:cNvGrpSpPr>
          <p:nvPr/>
        </p:nvGrpSpPr>
        <p:grpSpPr bwMode="auto">
          <a:xfrm>
            <a:off x="7451725" y="404813"/>
            <a:ext cx="1368425" cy="792162"/>
            <a:chOff x="1927" y="2659"/>
            <a:chExt cx="862" cy="499"/>
          </a:xfrm>
        </p:grpSpPr>
        <p:sp>
          <p:nvSpPr>
            <p:cNvPr id="38040" name="AutoShape 199"/>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41" name="Text Box 200"/>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19" name="Group 201"/>
          <p:cNvGrpSpPr>
            <a:grpSpLocks/>
          </p:cNvGrpSpPr>
          <p:nvPr/>
        </p:nvGrpSpPr>
        <p:grpSpPr bwMode="auto">
          <a:xfrm>
            <a:off x="7451725" y="404813"/>
            <a:ext cx="1368425" cy="792162"/>
            <a:chOff x="1927" y="2659"/>
            <a:chExt cx="862" cy="499"/>
          </a:xfrm>
        </p:grpSpPr>
        <p:sp>
          <p:nvSpPr>
            <p:cNvPr id="38038" name="AutoShape 202"/>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39" name="Text Box 203"/>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20" name="Group 204"/>
          <p:cNvGrpSpPr>
            <a:grpSpLocks/>
          </p:cNvGrpSpPr>
          <p:nvPr/>
        </p:nvGrpSpPr>
        <p:grpSpPr bwMode="auto">
          <a:xfrm>
            <a:off x="7451725" y="404813"/>
            <a:ext cx="1368425" cy="792162"/>
            <a:chOff x="1927" y="2659"/>
            <a:chExt cx="862" cy="499"/>
          </a:xfrm>
        </p:grpSpPr>
        <p:sp>
          <p:nvSpPr>
            <p:cNvPr id="38036" name="AutoShape 205"/>
            <p:cNvSpPr>
              <a:spLocks noChangeArrowheads="1"/>
            </p:cNvSpPr>
            <p:nvPr/>
          </p:nvSpPr>
          <p:spPr bwMode="auto">
            <a:xfrm>
              <a:off x="1927" y="2659"/>
              <a:ext cx="862" cy="499"/>
            </a:xfrm>
            <a:prstGeom prst="downArrow">
              <a:avLst>
                <a:gd name="adj1" fmla="val 50000"/>
                <a:gd name="adj2" fmla="val 25000"/>
              </a:avLst>
            </a:prstGeom>
            <a:gradFill rotWithShape="1">
              <a:gsLst>
                <a:gs pos="0">
                  <a:srgbClr val="EAEAEA">
                    <a:alpha val="50000"/>
                  </a:srgbClr>
                </a:gs>
                <a:gs pos="100000">
                  <a:srgbClr val="969696"/>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37" name="Text Box 206"/>
            <p:cNvSpPr txBox="1">
              <a:spLocks noChangeArrowheads="1"/>
            </p:cNvSpPr>
            <p:nvPr/>
          </p:nvSpPr>
          <p:spPr bwMode="auto">
            <a:xfrm>
              <a:off x="2203" y="2680"/>
              <a:ext cx="40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60000"/>
                </a:lnSpc>
                <a:spcBef>
                  <a:spcPct val="50000"/>
                </a:spcBef>
              </a:pPr>
              <a:r>
                <a:rPr kumimoji="1" lang="zh-CN" altLang="en-US" sz="2400">
                  <a:solidFill>
                    <a:schemeClr val="tx1"/>
                  </a:solidFill>
                  <a:latin typeface="Tahoma" panose="020B0604030504040204" pitchFamily="34" charset="0"/>
                  <a:ea typeface="宋体" panose="02010600030101010101" pitchFamily="2" charset="-122"/>
                </a:rPr>
                <a:t>下一步</a:t>
              </a:r>
            </a:p>
          </p:txBody>
        </p:sp>
      </p:grpSp>
      <p:grpSp>
        <p:nvGrpSpPr>
          <p:cNvPr id="21" name="Group 207"/>
          <p:cNvGrpSpPr>
            <a:grpSpLocks/>
          </p:cNvGrpSpPr>
          <p:nvPr/>
        </p:nvGrpSpPr>
        <p:grpSpPr bwMode="auto">
          <a:xfrm>
            <a:off x="7834313" y="2420938"/>
            <a:ext cx="1081087" cy="647700"/>
            <a:chOff x="4921" y="1979"/>
            <a:chExt cx="681" cy="408"/>
          </a:xfrm>
        </p:grpSpPr>
        <p:sp>
          <p:nvSpPr>
            <p:cNvPr id="38034" name="AutoShape 208"/>
            <p:cNvSpPr>
              <a:spLocks noChangeArrowheads="1"/>
            </p:cNvSpPr>
            <p:nvPr/>
          </p:nvSpPr>
          <p:spPr bwMode="auto">
            <a:xfrm rot="10800000">
              <a:off x="4921" y="1979"/>
              <a:ext cx="681" cy="408"/>
            </a:xfrm>
            <a:prstGeom prst="chevron">
              <a:avLst>
                <a:gd name="adj" fmla="val 41728"/>
              </a:avLst>
            </a:prstGeom>
            <a:solidFill>
              <a:srgbClr val="E1E4BA">
                <a:alpha val="65097"/>
              </a:srgbClr>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38035" name="Text Box 209"/>
            <p:cNvSpPr txBox="1">
              <a:spLocks noChangeArrowheads="1"/>
            </p:cNvSpPr>
            <p:nvPr/>
          </p:nvSpPr>
          <p:spPr bwMode="auto">
            <a:xfrm>
              <a:off x="4967" y="2024"/>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solidFill>
                    <a:schemeClr val="tx1"/>
                  </a:solidFill>
                  <a:latin typeface="Arial" panose="020B0604020202020204" pitchFamily="34" charset="0"/>
                  <a:ea typeface="宋体" panose="02010600030101010101" pitchFamily="2" charset="-122"/>
                </a:rPr>
                <a:t>结束</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grpId="0" nodeType="withEffect">
                                  <p:stCondLst>
                                    <p:cond delay="0"/>
                                  </p:stCondLst>
                                  <p:childTnLst>
                                    <p:set>
                                      <p:cBhvr>
                                        <p:cTn id="6" dur="1" fill="hold">
                                          <p:stCondLst>
                                            <p:cond delay="0"/>
                                          </p:stCondLst>
                                        </p:cTn>
                                        <p:tgtEl>
                                          <p:spTgt spid="442430"/>
                                        </p:tgtEl>
                                        <p:attrNameLst>
                                          <p:attrName>style.visibility</p:attrName>
                                        </p:attrNameLst>
                                      </p:cBhvr>
                                      <p:to>
                                        <p:strVal val="hidden"/>
                                      </p:to>
                                    </p:set>
                                  </p:childTnLst>
                                </p:cTn>
                              </p:par>
                            </p:childTnLst>
                          </p:cTn>
                        </p:par>
                        <p:par>
                          <p:cTn id="7" fill="hold" nodeType="afterGroup">
                            <p:stCondLst>
                              <p:cond delay="0"/>
                            </p:stCondLst>
                            <p:childTnLst>
                              <p:par>
                                <p:cTn id="8" presetID="25" presetClass="entr" presetSubtype="0" fill="hold" grpId="0" nodeType="afterEffect">
                                  <p:stCondLst>
                                    <p:cond delay="0"/>
                                  </p:stCondLst>
                                  <p:childTnLst>
                                    <p:set>
                                      <p:cBhvr>
                                        <p:cTn id="9" dur="1" fill="hold">
                                          <p:stCondLst>
                                            <p:cond delay="0"/>
                                          </p:stCondLst>
                                        </p:cTn>
                                        <p:tgtEl>
                                          <p:spTgt spid="442401"/>
                                        </p:tgtEl>
                                        <p:attrNameLst>
                                          <p:attrName>style.visibility</p:attrName>
                                        </p:attrNameLst>
                                      </p:cBhvr>
                                      <p:to>
                                        <p:strVal val="visible"/>
                                      </p:to>
                                    </p:set>
                                    <p:anim calcmode="lin" valueType="num">
                                      <p:cBhvr>
                                        <p:cTn id="10" dur="500" decel="50000" fill="hold">
                                          <p:stCondLst>
                                            <p:cond delay="0"/>
                                          </p:stCondLst>
                                        </p:cTn>
                                        <p:tgtEl>
                                          <p:spTgt spid="442401"/>
                                        </p:tgtEl>
                                        <p:attrNameLst>
                                          <p:attrName>style.rotation</p:attrName>
                                        </p:attrNameLst>
                                      </p:cBhvr>
                                      <p:tavLst>
                                        <p:tav tm="0">
                                          <p:val>
                                            <p:fltVal val="-90"/>
                                          </p:val>
                                        </p:tav>
                                        <p:tav tm="100000">
                                          <p:val>
                                            <p:fltVal val="0"/>
                                          </p:val>
                                        </p:tav>
                                      </p:tavLst>
                                    </p:anim>
                                    <p:anim calcmode="lin" valueType="num">
                                      <p:cBhvr>
                                        <p:cTn id="11" dur="500" decel="50000" fill="hold">
                                          <p:stCondLst>
                                            <p:cond delay="0"/>
                                          </p:stCondLst>
                                        </p:cTn>
                                        <p:tgtEl>
                                          <p:spTgt spid="442401"/>
                                        </p:tgtEl>
                                        <p:attrNameLst>
                                          <p:attrName>ppt_w</p:attrName>
                                        </p:attrNameLst>
                                      </p:cBhvr>
                                      <p:tavLst>
                                        <p:tav tm="0">
                                          <p:val>
                                            <p:strVal val="#ppt_w"/>
                                          </p:val>
                                        </p:tav>
                                        <p:tav tm="100000">
                                          <p:val>
                                            <p:strVal val="#ppt_w*.05"/>
                                          </p:val>
                                        </p:tav>
                                      </p:tavLst>
                                    </p:anim>
                                    <p:anim calcmode="lin" valueType="num">
                                      <p:cBhvr>
                                        <p:cTn id="12" dur="500" accel="50000" fill="hold">
                                          <p:stCondLst>
                                            <p:cond delay="500"/>
                                          </p:stCondLst>
                                        </p:cTn>
                                        <p:tgtEl>
                                          <p:spTgt spid="442401"/>
                                        </p:tgtEl>
                                        <p:attrNameLst>
                                          <p:attrName>ppt_w</p:attrName>
                                        </p:attrNameLst>
                                      </p:cBhvr>
                                      <p:tavLst>
                                        <p:tav tm="0">
                                          <p:val>
                                            <p:strVal val="#ppt_w*.05"/>
                                          </p:val>
                                        </p:tav>
                                        <p:tav tm="100000">
                                          <p:val>
                                            <p:strVal val="#ppt_w"/>
                                          </p:val>
                                        </p:tav>
                                      </p:tavLst>
                                    </p:anim>
                                    <p:anim calcmode="lin" valueType="num">
                                      <p:cBhvr>
                                        <p:cTn id="13" dur="1000" fill="hold"/>
                                        <p:tgtEl>
                                          <p:spTgt spid="442401"/>
                                        </p:tgtEl>
                                        <p:attrNameLst>
                                          <p:attrName>ppt_h</p:attrName>
                                        </p:attrNameLst>
                                      </p:cBhvr>
                                      <p:tavLst>
                                        <p:tav tm="0">
                                          <p:val>
                                            <p:strVal val="#ppt_h"/>
                                          </p:val>
                                        </p:tav>
                                        <p:tav tm="100000">
                                          <p:val>
                                            <p:strVal val="#ppt_h"/>
                                          </p:val>
                                        </p:tav>
                                      </p:tavLst>
                                    </p:anim>
                                    <p:anim calcmode="lin" valueType="num">
                                      <p:cBhvr>
                                        <p:cTn id="14" dur="500" decel="50000" fill="hold">
                                          <p:stCondLst>
                                            <p:cond delay="0"/>
                                          </p:stCondLst>
                                        </p:cTn>
                                        <p:tgtEl>
                                          <p:spTgt spid="442401"/>
                                        </p:tgtEl>
                                        <p:attrNameLst>
                                          <p:attrName>ppt_x</p:attrName>
                                        </p:attrNameLst>
                                      </p:cBhvr>
                                      <p:tavLst>
                                        <p:tav tm="0">
                                          <p:val>
                                            <p:strVal val="#ppt_x+.4"/>
                                          </p:val>
                                        </p:tav>
                                        <p:tav tm="100000">
                                          <p:val>
                                            <p:strVal val="#ppt_x"/>
                                          </p:val>
                                        </p:tav>
                                      </p:tavLst>
                                    </p:anim>
                                    <p:anim calcmode="lin" valueType="num">
                                      <p:cBhvr>
                                        <p:cTn id="15" dur="500" decel="50000" fill="hold">
                                          <p:stCondLst>
                                            <p:cond delay="0"/>
                                          </p:stCondLst>
                                        </p:cTn>
                                        <p:tgtEl>
                                          <p:spTgt spid="442401"/>
                                        </p:tgtEl>
                                        <p:attrNameLst>
                                          <p:attrName>ppt_y</p:attrName>
                                        </p:attrNameLst>
                                      </p:cBhvr>
                                      <p:tavLst>
                                        <p:tav tm="0">
                                          <p:val>
                                            <p:strVal val="#ppt_y-.2"/>
                                          </p:val>
                                        </p:tav>
                                        <p:tav tm="100000">
                                          <p:val>
                                            <p:strVal val="#ppt_y+.1"/>
                                          </p:val>
                                        </p:tav>
                                      </p:tavLst>
                                    </p:anim>
                                    <p:anim calcmode="lin" valueType="num">
                                      <p:cBhvr>
                                        <p:cTn id="16" dur="500" accel="50000" fill="hold">
                                          <p:stCondLst>
                                            <p:cond delay="500"/>
                                          </p:stCondLst>
                                        </p:cTn>
                                        <p:tgtEl>
                                          <p:spTgt spid="442401"/>
                                        </p:tgtEl>
                                        <p:attrNameLst>
                                          <p:attrName>ppt_y</p:attrName>
                                        </p:attrNameLst>
                                      </p:cBhvr>
                                      <p:tavLst>
                                        <p:tav tm="0">
                                          <p:val>
                                            <p:strVal val="#ppt_y+.1"/>
                                          </p:val>
                                        </p:tav>
                                        <p:tav tm="100000">
                                          <p:val>
                                            <p:strVal val="#ppt_y"/>
                                          </p:val>
                                        </p:tav>
                                      </p:tavLst>
                                    </p:anim>
                                    <p:animEffect transition="in" filter="fade">
                                      <p:cBhvr>
                                        <p:cTn id="17" dur="1000" decel="50000">
                                          <p:stCondLst>
                                            <p:cond delay="0"/>
                                          </p:stCondLst>
                                        </p:cTn>
                                        <p:tgtEl>
                                          <p:spTgt spid="442401"/>
                                        </p:tgtEl>
                                      </p:cBhvr>
                                    </p:animEffect>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xit" presetSubtype="0" fill="hold" nodeType="clickEffect">
                                  <p:stCondLst>
                                    <p:cond delay="0"/>
                                  </p:stCondLst>
                                  <p:childTnLst>
                                    <p:anim calcmode="lin" valueType="num">
                                      <p:cBhvr>
                                        <p:cTn id="26" dur="500"/>
                                        <p:tgtEl>
                                          <p:spTgt spid="9"/>
                                        </p:tgtEl>
                                        <p:attrNameLst>
                                          <p:attrName>ppt_w</p:attrName>
                                        </p:attrNameLst>
                                      </p:cBhvr>
                                      <p:tavLst>
                                        <p:tav tm="0">
                                          <p:val>
                                            <p:strVal val="ppt_w"/>
                                          </p:val>
                                        </p:tav>
                                        <p:tav tm="100000">
                                          <p:val>
                                            <p:fltVal val="0"/>
                                          </p:val>
                                        </p:tav>
                                      </p:tavLst>
                                    </p:anim>
                                    <p:anim calcmode="lin" valueType="num">
                                      <p:cBhvr>
                                        <p:cTn id="27" dur="500"/>
                                        <p:tgtEl>
                                          <p:spTgt spid="9"/>
                                        </p:tgtEl>
                                        <p:attrNameLst>
                                          <p:attrName>ppt_h</p:attrName>
                                        </p:attrNameLst>
                                      </p:cBhvr>
                                      <p:tavLst>
                                        <p:tav tm="0">
                                          <p:val>
                                            <p:strVal val="ppt_h"/>
                                          </p:val>
                                        </p:tav>
                                        <p:tav tm="100000">
                                          <p:val>
                                            <p:fltVal val="0"/>
                                          </p:val>
                                        </p:tav>
                                      </p:tavLst>
                                    </p:anim>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par>
                          <p:cTn id="30" fill="hold" nodeType="afterGroup">
                            <p:stCondLst>
                              <p:cond delay="500"/>
                            </p:stCondLst>
                            <p:childTnLst>
                              <p:par>
                                <p:cTn id="31" presetID="53"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nodeType="afterGroup">
                            <p:stCondLst>
                              <p:cond delay="1000"/>
                            </p:stCondLst>
                            <p:childTnLst>
                              <p:par>
                                <p:cTn id="37" presetID="2" presetClass="entr" presetSubtype="4" fill="hold" nodeType="afterEffect">
                                  <p:stCondLst>
                                    <p:cond delay="0"/>
                                  </p:stCondLst>
                                  <p:childTnLst>
                                    <p:set>
                                      <p:cBhvr>
                                        <p:cTn id="38" dur="1" fill="hold">
                                          <p:stCondLst>
                                            <p:cond delay="0"/>
                                          </p:stCondLst>
                                        </p:cTn>
                                        <p:tgtEl>
                                          <p:spTgt spid="442583"/>
                                        </p:tgtEl>
                                        <p:attrNameLst>
                                          <p:attrName>style.visibility</p:attrName>
                                        </p:attrNameLst>
                                      </p:cBhvr>
                                      <p:to>
                                        <p:strVal val="visible"/>
                                      </p:to>
                                    </p:set>
                                    <p:anim calcmode="lin" valueType="num">
                                      <p:cBhvr additive="base">
                                        <p:cTn id="39" dur="500" fill="hold"/>
                                        <p:tgtEl>
                                          <p:spTgt spid="442583"/>
                                        </p:tgtEl>
                                        <p:attrNameLst>
                                          <p:attrName>ppt_x</p:attrName>
                                        </p:attrNameLst>
                                      </p:cBhvr>
                                      <p:tavLst>
                                        <p:tav tm="0">
                                          <p:val>
                                            <p:strVal val="#ppt_x"/>
                                          </p:val>
                                        </p:tav>
                                        <p:tav tm="100000">
                                          <p:val>
                                            <p:strVal val="#ppt_x"/>
                                          </p:val>
                                        </p:tav>
                                      </p:tavLst>
                                    </p:anim>
                                    <p:anim calcmode="lin" valueType="num">
                                      <p:cBhvr additive="base">
                                        <p:cTn id="40" dur="500" fill="hold"/>
                                        <p:tgtEl>
                                          <p:spTgt spid="442583"/>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1500"/>
                            </p:stCondLst>
                            <p:childTnLst>
                              <p:par>
                                <p:cTn id="42" presetID="51" presetClass="entr" presetSubtype="0" fill="hold" grpId="0" nodeType="afterEffect">
                                  <p:stCondLst>
                                    <p:cond delay="0"/>
                                  </p:stCondLst>
                                  <p:childTnLst>
                                    <p:set>
                                      <p:cBhvr>
                                        <p:cTn id="43" dur="1" fill="hold">
                                          <p:stCondLst>
                                            <p:cond delay="0"/>
                                          </p:stCondLst>
                                        </p:cTn>
                                        <p:tgtEl>
                                          <p:spTgt spid="442485"/>
                                        </p:tgtEl>
                                        <p:attrNameLst>
                                          <p:attrName>style.visibility</p:attrName>
                                        </p:attrNameLst>
                                      </p:cBhvr>
                                      <p:to>
                                        <p:strVal val="visible"/>
                                      </p:to>
                                    </p:set>
                                    <p:animEffect transition="in" filter="fade">
                                      <p:cBhvr>
                                        <p:cTn id="44" dur="770" decel="100000"/>
                                        <p:tgtEl>
                                          <p:spTgt spid="442485"/>
                                        </p:tgtEl>
                                      </p:cBhvr>
                                    </p:animEffect>
                                    <p:animScale>
                                      <p:cBhvr>
                                        <p:cTn id="45" dur="770" decel="100000"/>
                                        <p:tgtEl>
                                          <p:spTgt spid="442485"/>
                                        </p:tgtEl>
                                      </p:cBhvr>
                                      <p:from x="10000" y="10000"/>
                                      <p:to x="200000" y="450000"/>
                                    </p:animScale>
                                    <p:animScale>
                                      <p:cBhvr>
                                        <p:cTn id="46" dur="1230" accel="100000" fill="hold">
                                          <p:stCondLst>
                                            <p:cond delay="770"/>
                                          </p:stCondLst>
                                        </p:cTn>
                                        <p:tgtEl>
                                          <p:spTgt spid="442485"/>
                                        </p:tgtEl>
                                      </p:cBhvr>
                                      <p:from x="200000" y="450000"/>
                                      <p:to x="100000" y="100000"/>
                                    </p:animScale>
                                    <p:set>
                                      <p:cBhvr>
                                        <p:cTn id="47" dur="770" fill="hold"/>
                                        <p:tgtEl>
                                          <p:spTgt spid="442485"/>
                                        </p:tgtEl>
                                        <p:attrNameLst>
                                          <p:attrName>ppt_x</p:attrName>
                                        </p:attrNameLst>
                                      </p:cBhvr>
                                      <p:to>
                                        <p:strVal val="(0.5)"/>
                                      </p:to>
                                    </p:set>
                                    <p:anim from="(0.5)" to="(#ppt_x)" calcmode="lin" valueType="num">
                                      <p:cBhvr>
                                        <p:cTn id="48" dur="1230" accel="100000" fill="hold">
                                          <p:stCondLst>
                                            <p:cond delay="770"/>
                                          </p:stCondLst>
                                        </p:cTn>
                                        <p:tgtEl>
                                          <p:spTgt spid="442485"/>
                                        </p:tgtEl>
                                        <p:attrNameLst>
                                          <p:attrName>ppt_x</p:attrName>
                                        </p:attrNameLst>
                                      </p:cBhvr>
                                    </p:anim>
                                    <p:set>
                                      <p:cBhvr>
                                        <p:cTn id="49" dur="770" fill="hold"/>
                                        <p:tgtEl>
                                          <p:spTgt spid="442485"/>
                                        </p:tgtEl>
                                        <p:attrNameLst>
                                          <p:attrName>ppt_y</p:attrName>
                                        </p:attrNameLst>
                                      </p:cBhvr>
                                      <p:to>
                                        <p:strVal val="(#ppt_y+0.4)"/>
                                      </p:to>
                                    </p:set>
                                    <p:anim from="(#ppt_y+0.4)" to="(#ppt_y)" calcmode="lin" valueType="num">
                                      <p:cBhvr>
                                        <p:cTn id="50" dur="1230" accel="100000" fill="hold">
                                          <p:stCondLst>
                                            <p:cond delay="770"/>
                                          </p:stCondLst>
                                        </p:cTn>
                                        <p:tgtEl>
                                          <p:spTgt spid="442485"/>
                                        </p:tgtEl>
                                        <p:attrNameLst>
                                          <p:attrName>ppt_y</p:attrName>
                                        </p:attrNameLst>
                                      </p:cBhvr>
                                    </p:anim>
                                  </p:childTnLst>
                                </p:cTn>
                              </p:par>
                            </p:childTnLst>
                          </p:cTn>
                        </p:par>
                        <p:par>
                          <p:cTn id="51" fill="hold" nodeType="afterGroup">
                            <p:stCondLst>
                              <p:cond delay="3500"/>
                            </p:stCondLst>
                            <p:childTnLst>
                              <p:par>
                                <p:cTn id="52" presetID="51" presetClass="entr" presetSubtype="0" fill="hold" grpId="0" nodeType="afterEffect">
                                  <p:stCondLst>
                                    <p:cond delay="0"/>
                                  </p:stCondLst>
                                  <p:childTnLst>
                                    <p:set>
                                      <p:cBhvr>
                                        <p:cTn id="53" dur="1" fill="hold">
                                          <p:stCondLst>
                                            <p:cond delay="0"/>
                                          </p:stCondLst>
                                        </p:cTn>
                                        <p:tgtEl>
                                          <p:spTgt spid="442484"/>
                                        </p:tgtEl>
                                        <p:attrNameLst>
                                          <p:attrName>style.visibility</p:attrName>
                                        </p:attrNameLst>
                                      </p:cBhvr>
                                      <p:to>
                                        <p:strVal val="visible"/>
                                      </p:to>
                                    </p:set>
                                    <p:animEffect transition="in" filter="fade">
                                      <p:cBhvr>
                                        <p:cTn id="54" dur="770" decel="100000"/>
                                        <p:tgtEl>
                                          <p:spTgt spid="442484"/>
                                        </p:tgtEl>
                                      </p:cBhvr>
                                    </p:animEffect>
                                    <p:animScale>
                                      <p:cBhvr>
                                        <p:cTn id="55" dur="770" decel="100000"/>
                                        <p:tgtEl>
                                          <p:spTgt spid="442484"/>
                                        </p:tgtEl>
                                      </p:cBhvr>
                                      <p:from x="10000" y="10000"/>
                                      <p:to x="200000" y="450000"/>
                                    </p:animScale>
                                    <p:animScale>
                                      <p:cBhvr>
                                        <p:cTn id="56" dur="1230" accel="100000" fill="hold">
                                          <p:stCondLst>
                                            <p:cond delay="770"/>
                                          </p:stCondLst>
                                        </p:cTn>
                                        <p:tgtEl>
                                          <p:spTgt spid="442484"/>
                                        </p:tgtEl>
                                      </p:cBhvr>
                                      <p:from x="200000" y="450000"/>
                                      <p:to x="100000" y="100000"/>
                                    </p:animScale>
                                    <p:set>
                                      <p:cBhvr>
                                        <p:cTn id="57" dur="770" fill="hold"/>
                                        <p:tgtEl>
                                          <p:spTgt spid="442484"/>
                                        </p:tgtEl>
                                        <p:attrNameLst>
                                          <p:attrName>ppt_x</p:attrName>
                                        </p:attrNameLst>
                                      </p:cBhvr>
                                      <p:to>
                                        <p:strVal val="(0.5)"/>
                                      </p:to>
                                    </p:set>
                                    <p:anim from="(0.5)" to="(#ppt_x)" calcmode="lin" valueType="num">
                                      <p:cBhvr>
                                        <p:cTn id="58" dur="1230" accel="100000" fill="hold">
                                          <p:stCondLst>
                                            <p:cond delay="770"/>
                                          </p:stCondLst>
                                        </p:cTn>
                                        <p:tgtEl>
                                          <p:spTgt spid="442484"/>
                                        </p:tgtEl>
                                        <p:attrNameLst>
                                          <p:attrName>ppt_x</p:attrName>
                                        </p:attrNameLst>
                                      </p:cBhvr>
                                    </p:anim>
                                    <p:set>
                                      <p:cBhvr>
                                        <p:cTn id="59" dur="770" fill="hold"/>
                                        <p:tgtEl>
                                          <p:spTgt spid="442484"/>
                                        </p:tgtEl>
                                        <p:attrNameLst>
                                          <p:attrName>ppt_y</p:attrName>
                                        </p:attrNameLst>
                                      </p:cBhvr>
                                      <p:to>
                                        <p:strVal val="(#ppt_y+0.4)"/>
                                      </p:to>
                                    </p:set>
                                    <p:anim from="(#ppt_y+0.4)" to="(#ppt_y)" calcmode="lin" valueType="num">
                                      <p:cBhvr>
                                        <p:cTn id="60" dur="1230" accel="100000" fill="hold">
                                          <p:stCondLst>
                                            <p:cond delay="770"/>
                                          </p:stCondLst>
                                        </p:cTn>
                                        <p:tgtEl>
                                          <p:spTgt spid="442484"/>
                                        </p:tgtEl>
                                        <p:attrNameLst>
                                          <p:attrName>ppt_y</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xit" presetSubtype="0" fill="hold" nodeType="clickEffect">
                                  <p:stCondLst>
                                    <p:cond delay="0"/>
                                  </p:stCondLst>
                                  <p:childTnLst>
                                    <p:anim calcmode="lin" valueType="num">
                                      <p:cBhvr>
                                        <p:cTn id="64" dur="500"/>
                                        <p:tgtEl>
                                          <p:spTgt spid="442583"/>
                                        </p:tgtEl>
                                        <p:attrNameLst>
                                          <p:attrName>ppt_w</p:attrName>
                                        </p:attrNameLst>
                                      </p:cBhvr>
                                      <p:tavLst>
                                        <p:tav tm="0">
                                          <p:val>
                                            <p:strVal val="ppt_w"/>
                                          </p:val>
                                        </p:tav>
                                        <p:tav tm="100000">
                                          <p:val>
                                            <p:fltVal val="0"/>
                                          </p:val>
                                        </p:tav>
                                      </p:tavLst>
                                    </p:anim>
                                    <p:anim calcmode="lin" valueType="num">
                                      <p:cBhvr>
                                        <p:cTn id="65" dur="500"/>
                                        <p:tgtEl>
                                          <p:spTgt spid="442583"/>
                                        </p:tgtEl>
                                        <p:attrNameLst>
                                          <p:attrName>ppt_h</p:attrName>
                                        </p:attrNameLst>
                                      </p:cBhvr>
                                      <p:tavLst>
                                        <p:tav tm="0">
                                          <p:val>
                                            <p:strVal val="ppt_h"/>
                                          </p:val>
                                        </p:tav>
                                        <p:tav tm="100000">
                                          <p:val>
                                            <p:fltVal val="0"/>
                                          </p:val>
                                        </p:tav>
                                      </p:tavLst>
                                    </p:anim>
                                    <p:animEffect transition="out" filter="fade">
                                      <p:cBhvr>
                                        <p:cTn id="66" dur="500"/>
                                        <p:tgtEl>
                                          <p:spTgt spid="442583"/>
                                        </p:tgtEl>
                                      </p:cBhvr>
                                    </p:animEffect>
                                    <p:set>
                                      <p:cBhvr>
                                        <p:cTn id="67" dur="1" fill="hold">
                                          <p:stCondLst>
                                            <p:cond delay="499"/>
                                          </p:stCondLst>
                                        </p:cTn>
                                        <p:tgtEl>
                                          <p:spTgt spid="442583"/>
                                        </p:tgtEl>
                                        <p:attrNameLst>
                                          <p:attrName>style.visibility</p:attrName>
                                        </p:attrNameLst>
                                      </p:cBhvr>
                                      <p:to>
                                        <p:strVal val="hidden"/>
                                      </p:to>
                                    </p:set>
                                  </p:childTnLst>
                                </p:cTn>
                              </p:par>
                              <p:par>
                                <p:cTn id="68" presetID="53" presetClass="exit" presetSubtype="0" fill="hold" grpId="1" nodeType="withEffect">
                                  <p:stCondLst>
                                    <p:cond delay="0"/>
                                  </p:stCondLst>
                                  <p:childTnLst>
                                    <p:anim calcmode="lin" valueType="num">
                                      <p:cBhvr>
                                        <p:cTn id="69" dur="500"/>
                                        <p:tgtEl>
                                          <p:spTgt spid="442485"/>
                                        </p:tgtEl>
                                        <p:attrNameLst>
                                          <p:attrName>ppt_w</p:attrName>
                                        </p:attrNameLst>
                                      </p:cBhvr>
                                      <p:tavLst>
                                        <p:tav tm="0">
                                          <p:val>
                                            <p:strVal val="ppt_w"/>
                                          </p:val>
                                        </p:tav>
                                        <p:tav tm="100000">
                                          <p:val>
                                            <p:fltVal val="0"/>
                                          </p:val>
                                        </p:tav>
                                      </p:tavLst>
                                    </p:anim>
                                    <p:anim calcmode="lin" valueType="num">
                                      <p:cBhvr>
                                        <p:cTn id="70" dur="500"/>
                                        <p:tgtEl>
                                          <p:spTgt spid="442485"/>
                                        </p:tgtEl>
                                        <p:attrNameLst>
                                          <p:attrName>ppt_h</p:attrName>
                                        </p:attrNameLst>
                                      </p:cBhvr>
                                      <p:tavLst>
                                        <p:tav tm="0">
                                          <p:val>
                                            <p:strVal val="ppt_h"/>
                                          </p:val>
                                        </p:tav>
                                        <p:tav tm="100000">
                                          <p:val>
                                            <p:fltVal val="0"/>
                                          </p:val>
                                        </p:tav>
                                      </p:tavLst>
                                    </p:anim>
                                    <p:animEffect transition="out" filter="fade">
                                      <p:cBhvr>
                                        <p:cTn id="71" dur="500"/>
                                        <p:tgtEl>
                                          <p:spTgt spid="442485"/>
                                        </p:tgtEl>
                                      </p:cBhvr>
                                    </p:animEffect>
                                    <p:set>
                                      <p:cBhvr>
                                        <p:cTn id="72" dur="1" fill="hold">
                                          <p:stCondLst>
                                            <p:cond delay="499"/>
                                          </p:stCondLst>
                                        </p:cTn>
                                        <p:tgtEl>
                                          <p:spTgt spid="442485"/>
                                        </p:tgtEl>
                                        <p:attrNameLst>
                                          <p:attrName>style.visibility</p:attrName>
                                        </p:attrNameLst>
                                      </p:cBhvr>
                                      <p:to>
                                        <p:strVal val="hidden"/>
                                      </p:to>
                                    </p:set>
                                  </p:childTnLst>
                                </p:cTn>
                              </p:par>
                              <p:par>
                                <p:cTn id="73" presetID="53" presetClass="exit" presetSubtype="0" fill="hold" grpId="1" nodeType="withEffect">
                                  <p:stCondLst>
                                    <p:cond delay="0"/>
                                  </p:stCondLst>
                                  <p:childTnLst>
                                    <p:anim calcmode="lin" valueType="num">
                                      <p:cBhvr>
                                        <p:cTn id="74" dur="500"/>
                                        <p:tgtEl>
                                          <p:spTgt spid="442484"/>
                                        </p:tgtEl>
                                        <p:attrNameLst>
                                          <p:attrName>ppt_w</p:attrName>
                                        </p:attrNameLst>
                                      </p:cBhvr>
                                      <p:tavLst>
                                        <p:tav tm="0">
                                          <p:val>
                                            <p:strVal val="ppt_w"/>
                                          </p:val>
                                        </p:tav>
                                        <p:tav tm="100000">
                                          <p:val>
                                            <p:fltVal val="0"/>
                                          </p:val>
                                        </p:tav>
                                      </p:tavLst>
                                    </p:anim>
                                    <p:anim calcmode="lin" valueType="num">
                                      <p:cBhvr>
                                        <p:cTn id="75" dur="500"/>
                                        <p:tgtEl>
                                          <p:spTgt spid="442484"/>
                                        </p:tgtEl>
                                        <p:attrNameLst>
                                          <p:attrName>ppt_h</p:attrName>
                                        </p:attrNameLst>
                                      </p:cBhvr>
                                      <p:tavLst>
                                        <p:tav tm="0">
                                          <p:val>
                                            <p:strVal val="ppt_h"/>
                                          </p:val>
                                        </p:tav>
                                        <p:tav tm="100000">
                                          <p:val>
                                            <p:fltVal val="0"/>
                                          </p:val>
                                        </p:tav>
                                      </p:tavLst>
                                    </p:anim>
                                    <p:animEffect transition="out" filter="fade">
                                      <p:cBhvr>
                                        <p:cTn id="76" dur="500"/>
                                        <p:tgtEl>
                                          <p:spTgt spid="442484"/>
                                        </p:tgtEl>
                                      </p:cBhvr>
                                    </p:animEffect>
                                    <p:set>
                                      <p:cBhvr>
                                        <p:cTn id="77" dur="1" fill="hold">
                                          <p:stCondLst>
                                            <p:cond delay="499"/>
                                          </p:stCondLst>
                                        </p:cTn>
                                        <p:tgtEl>
                                          <p:spTgt spid="442484"/>
                                        </p:tgtEl>
                                        <p:attrNameLst>
                                          <p:attrName>style.visibility</p:attrName>
                                        </p:attrNameLst>
                                      </p:cBhvr>
                                      <p:to>
                                        <p:strVal val="hidden"/>
                                      </p:to>
                                    </p:set>
                                  </p:childTnLst>
                                </p:cTn>
                              </p:par>
                            </p:childTnLst>
                          </p:cTn>
                        </p:par>
                        <p:par>
                          <p:cTn id="78" fill="hold" nodeType="afterGroup">
                            <p:stCondLst>
                              <p:cond delay="500"/>
                            </p:stCondLst>
                            <p:childTnLst>
                              <p:par>
                                <p:cTn id="79" presetID="53" presetClass="entr" presetSubtype="0" fill="hold" nodeType="after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animEffect transition="in" filter="fade">
                                      <p:cBhvr>
                                        <p:cTn id="83" dur="500"/>
                                        <p:tgtEl>
                                          <p:spTgt spid="3"/>
                                        </p:tgtEl>
                                      </p:cBhvr>
                                    </p:animEffect>
                                  </p:childTnLst>
                                </p:cTn>
                              </p:par>
                            </p:childTnLst>
                          </p:cTn>
                        </p:par>
                        <p:par>
                          <p:cTn id="84" fill="hold" nodeType="afterGroup">
                            <p:stCondLst>
                              <p:cond delay="1000"/>
                            </p:stCondLst>
                            <p:childTnLst>
                              <p:par>
                                <p:cTn id="85" presetID="53" presetClass="exit" presetSubtype="0" fill="hold" grpId="1" nodeType="afterEffect">
                                  <p:stCondLst>
                                    <p:cond delay="2000"/>
                                  </p:stCondLst>
                                  <p:childTnLst>
                                    <p:anim calcmode="lin" valueType="num">
                                      <p:cBhvr>
                                        <p:cTn id="86" dur="500"/>
                                        <p:tgtEl>
                                          <p:spTgt spid="442401"/>
                                        </p:tgtEl>
                                        <p:attrNameLst>
                                          <p:attrName>ppt_w</p:attrName>
                                        </p:attrNameLst>
                                      </p:cBhvr>
                                      <p:tavLst>
                                        <p:tav tm="0">
                                          <p:val>
                                            <p:strVal val="ppt_w"/>
                                          </p:val>
                                        </p:tav>
                                        <p:tav tm="100000">
                                          <p:val>
                                            <p:fltVal val="0"/>
                                          </p:val>
                                        </p:tav>
                                      </p:tavLst>
                                    </p:anim>
                                    <p:anim calcmode="lin" valueType="num">
                                      <p:cBhvr>
                                        <p:cTn id="87" dur="500"/>
                                        <p:tgtEl>
                                          <p:spTgt spid="442401"/>
                                        </p:tgtEl>
                                        <p:attrNameLst>
                                          <p:attrName>ppt_h</p:attrName>
                                        </p:attrNameLst>
                                      </p:cBhvr>
                                      <p:tavLst>
                                        <p:tav tm="0">
                                          <p:val>
                                            <p:strVal val="ppt_h"/>
                                          </p:val>
                                        </p:tav>
                                        <p:tav tm="100000">
                                          <p:val>
                                            <p:fltVal val="0"/>
                                          </p:val>
                                        </p:tav>
                                      </p:tavLst>
                                    </p:anim>
                                    <p:animEffect transition="out" filter="fade">
                                      <p:cBhvr>
                                        <p:cTn id="88" dur="500"/>
                                        <p:tgtEl>
                                          <p:spTgt spid="442401"/>
                                        </p:tgtEl>
                                      </p:cBhvr>
                                    </p:animEffect>
                                    <p:set>
                                      <p:cBhvr>
                                        <p:cTn id="89" dur="1" fill="hold">
                                          <p:stCondLst>
                                            <p:cond delay="499"/>
                                          </p:stCondLst>
                                        </p:cTn>
                                        <p:tgtEl>
                                          <p:spTgt spid="442401"/>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nodeType="click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ppt_x"/>
                                          </p:val>
                                        </p:tav>
                                        <p:tav tm="100000">
                                          <p:val>
                                            <p:strVal val="#ppt_x"/>
                                          </p:val>
                                        </p:tav>
                                      </p:tavLst>
                                    </p:anim>
                                    <p:anim calcmode="lin" valueType="num">
                                      <p:cBhvr additive="base">
                                        <p:cTn id="95" dur="500" fill="hold"/>
                                        <p:tgtEl>
                                          <p:spTgt spid="10"/>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500"/>
                            </p:stCondLst>
                            <p:childTnLst>
                              <p:par>
                                <p:cTn id="97" presetID="26" presetClass="emph" presetSubtype="0" fill="hold" nodeType="afterEffect">
                                  <p:stCondLst>
                                    <p:cond delay="0"/>
                                  </p:stCondLst>
                                  <p:childTnLst>
                                    <p:animEffect transition="out" filter="fade">
                                      <p:cBhvr>
                                        <p:cTn id="98" dur="500" tmFilter="0, 0; .2, .5; .8, .5; 1, 0"/>
                                        <p:tgtEl>
                                          <p:spTgt spid="5"/>
                                        </p:tgtEl>
                                      </p:cBhvr>
                                    </p:animEffect>
                                    <p:animScale>
                                      <p:cBhvr>
                                        <p:cTn id="99" dur="250" autoRev="1" fill="hold"/>
                                        <p:tgtEl>
                                          <p:spTgt spid="5"/>
                                        </p:tgtEl>
                                      </p:cBhvr>
                                      <p:by x="105000" y="105000"/>
                                    </p:animScale>
                                  </p:childTnLst>
                                </p:cTn>
                              </p:par>
                            </p:childTnLst>
                          </p:cTn>
                        </p:par>
                        <p:par>
                          <p:cTn id="100" fill="hold" nodeType="afterGroup">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442399"/>
                                        </p:tgtEl>
                                        <p:attrNameLst>
                                          <p:attrName>style.visibility</p:attrName>
                                        </p:attrNameLst>
                                      </p:cBhvr>
                                      <p:to>
                                        <p:strVal val="visible"/>
                                      </p:to>
                                    </p:set>
                                    <p:animEffect transition="in" filter="wipe(left)">
                                      <p:cBhvr>
                                        <p:cTn id="103" dur="1000"/>
                                        <p:tgtEl>
                                          <p:spTgt spid="442399"/>
                                        </p:tgtEl>
                                      </p:cBhvr>
                                    </p:animEffect>
                                  </p:childTnLst>
                                </p:cTn>
                              </p:par>
                            </p:childTnLst>
                          </p:cTn>
                        </p:par>
                        <p:par>
                          <p:cTn id="104" fill="hold" nodeType="afterGroup">
                            <p:stCondLst>
                              <p:cond delay="2000"/>
                            </p:stCondLst>
                            <p:childTnLst>
                              <p:par>
                                <p:cTn id="105" presetID="22" presetClass="entr" presetSubtype="8" fill="hold" grpId="0" nodeType="afterEffect">
                                  <p:stCondLst>
                                    <p:cond delay="0"/>
                                  </p:stCondLst>
                                  <p:childTnLst>
                                    <p:set>
                                      <p:cBhvr>
                                        <p:cTn id="106" dur="1" fill="hold">
                                          <p:stCondLst>
                                            <p:cond delay="0"/>
                                          </p:stCondLst>
                                        </p:cTn>
                                        <p:tgtEl>
                                          <p:spTgt spid="442398"/>
                                        </p:tgtEl>
                                        <p:attrNameLst>
                                          <p:attrName>style.visibility</p:attrName>
                                        </p:attrNameLst>
                                      </p:cBhvr>
                                      <p:to>
                                        <p:strVal val="visible"/>
                                      </p:to>
                                    </p:set>
                                    <p:animEffect transition="in" filter="wipe(left)">
                                      <p:cBhvr>
                                        <p:cTn id="107" dur="2000"/>
                                        <p:tgtEl>
                                          <p:spTgt spid="442398"/>
                                        </p:tgtEl>
                                      </p:cBhvr>
                                    </p:animEffect>
                                  </p:childTnLst>
                                </p:cTn>
                              </p:par>
                            </p:childTnLst>
                          </p:cTn>
                        </p:par>
                        <p:par>
                          <p:cTn id="108" fill="hold" nodeType="afterGroup">
                            <p:stCondLst>
                              <p:cond delay="4000"/>
                            </p:stCondLst>
                            <p:childTnLst>
                              <p:par>
                                <p:cTn id="109" presetID="26" presetClass="emph" presetSubtype="0" fill="hold" nodeType="afterEffect">
                                  <p:stCondLst>
                                    <p:cond delay="0"/>
                                  </p:stCondLst>
                                  <p:childTnLst>
                                    <p:animEffect transition="out" filter="fade">
                                      <p:cBhvr>
                                        <p:cTn id="110" dur="500" tmFilter="0, 0; .2, .5; .8, .5; 1, 0"/>
                                        <p:tgtEl>
                                          <p:spTgt spid="3"/>
                                        </p:tgtEl>
                                      </p:cBhvr>
                                    </p:animEffect>
                                    <p:animScale>
                                      <p:cBhvr>
                                        <p:cTn id="111" dur="250" autoRev="1" fill="hold"/>
                                        <p:tgtEl>
                                          <p:spTgt spid="3"/>
                                        </p:tgtEl>
                                      </p:cBhvr>
                                      <p:by x="105000" y="105000"/>
                                    </p:animScale>
                                  </p:childTnLst>
                                </p:cTn>
                              </p:par>
                            </p:childTnLst>
                          </p:cTn>
                        </p:par>
                        <p:par>
                          <p:cTn id="112" fill="hold" nodeType="afterGroup">
                            <p:stCondLst>
                              <p:cond delay="5000"/>
                            </p:stCondLst>
                            <p:childTnLst>
                              <p:par>
                                <p:cTn id="113" presetID="2" presetClass="entr" presetSubtype="4" fill="hold" nodeType="afterEffect">
                                  <p:stCondLst>
                                    <p:cond delay="0"/>
                                  </p:stCondLst>
                                  <p:childTnLst>
                                    <p:set>
                                      <p:cBhvr>
                                        <p:cTn id="114" dur="1" fill="hold">
                                          <p:stCondLst>
                                            <p:cond delay="0"/>
                                          </p:stCondLst>
                                        </p:cTn>
                                        <p:tgtEl>
                                          <p:spTgt spid="442584"/>
                                        </p:tgtEl>
                                        <p:attrNameLst>
                                          <p:attrName>style.visibility</p:attrName>
                                        </p:attrNameLst>
                                      </p:cBhvr>
                                      <p:to>
                                        <p:strVal val="visible"/>
                                      </p:to>
                                    </p:set>
                                    <p:anim calcmode="lin" valueType="num">
                                      <p:cBhvr additive="base">
                                        <p:cTn id="115" dur="500" fill="hold"/>
                                        <p:tgtEl>
                                          <p:spTgt spid="442584"/>
                                        </p:tgtEl>
                                        <p:attrNameLst>
                                          <p:attrName>ppt_x</p:attrName>
                                        </p:attrNameLst>
                                      </p:cBhvr>
                                      <p:tavLst>
                                        <p:tav tm="0">
                                          <p:val>
                                            <p:strVal val="#ppt_x"/>
                                          </p:val>
                                        </p:tav>
                                        <p:tav tm="100000">
                                          <p:val>
                                            <p:strVal val="#ppt_x"/>
                                          </p:val>
                                        </p:tav>
                                      </p:tavLst>
                                    </p:anim>
                                    <p:anim calcmode="lin" valueType="num">
                                      <p:cBhvr additive="base">
                                        <p:cTn id="116" dur="500" fill="hold"/>
                                        <p:tgtEl>
                                          <p:spTgt spid="442584"/>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53" presetClass="exit" presetSubtype="0" fill="hold" nodeType="clickEffect">
                                  <p:stCondLst>
                                    <p:cond delay="0"/>
                                  </p:stCondLst>
                                  <p:childTnLst>
                                    <p:anim calcmode="lin" valueType="num">
                                      <p:cBhvr>
                                        <p:cTn id="120" dur="500"/>
                                        <p:tgtEl>
                                          <p:spTgt spid="442584"/>
                                        </p:tgtEl>
                                        <p:attrNameLst>
                                          <p:attrName>ppt_w</p:attrName>
                                        </p:attrNameLst>
                                      </p:cBhvr>
                                      <p:tavLst>
                                        <p:tav tm="0">
                                          <p:val>
                                            <p:strVal val="ppt_w"/>
                                          </p:val>
                                        </p:tav>
                                        <p:tav tm="100000">
                                          <p:val>
                                            <p:fltVal val="0"/>
                                          </p:val>
                                        </p:tav>
                                      </p:tavLst>
                                    </p:anim>
                                    <p:anim calcmode="lin" valueType="num">
                                      <p:cBhvr>
                                        <p:cTn id="121" dur="500"/>
                                        <p:tgtEl>
                                          <p:spTgt spid="442584"/>
                                        </p:tgtEl>
                                        <p:attrNameLst>
                                          <p:attrName>ppt_h</p:attrName>
                                        </p:attrNameLst>
                                      </p:cBhvr>
                                      <p:tavLst>
                                        <p:tav tm="0">
                                          <p:val>
                                            <p:strVal val="ppt_h"/>
                                          </p:val>
                                        </p:tav>
                                        <p:tav tm="100000">
                                          <p:val>
                                            <p:fltVal val="0"/>
                                          </p:val>
                                        </p:tav>
                                      </p:tavLst>
                                    </p:anim>
                                    <p:animEffect transition="out" filter="fade">
                                      <p:cBhvr>
                                        <p:cTn id="122" dur="500"/>
                                        <p:tgtEl>
                                          <p:spTgt spid="442584"/>
                                        </p:tgtEl>
                                      </p:cBhvr>
                                    </p:animEffect>
                                    <p:set>
                                      <p:cBhvr>
                                        <p:cTn id="123" dur="1" fill="hold">
                                          <p:stCondLst>
                                            <p:cond delay="499"/>
                                          </p:stCondLst>
                                        </p:cTn>
                                        <p:tgtEl>
                                          <p:spTgt spid="442584"/>
                                        </p:tgtEl>
                                        <p:attrNameLst>
                                          <p:attrName>style.visibility</p:attrName>
                                        </p:attrNameLst>
                                      </p:cBhvr>
                                      <p:to>
                                        <p:strVal val="hidden"/>
                                      </p:to>
                                    </p:set>
                                  </p:childTnLst>
                                </p:cTn>
                              </p:par>
                            </p:childTnLst>
                          </p:cTn>
                        </p:par>
                        <p:par>
                          <p:cTn id="124" fill="hold" nodeType="afterGroup">
                            <p:stCondLst>
                              <p:cond delay="500"/>
                            </p:stCondLst>
                            <p:childTnLst>
                              <p:par>
                                <p:cTn id="125" presetID="53" presetClass="exit" presetSubtype="0" fill="hold" nodeType="afterEffect">
                                  <p:stCondLst>
                                    <p:cond delay="0"/>
                                  </p:stCondLst>
                                  <p:childTnLst>
                                    <p:anim calcmode="lin" valueType="num">
                                      <p:cBhvr>
                                        <p:cTn id="126" dur="500"/>
                                        <p:tgtEl>
                                          <p:spTgt spid="10"/>
                                        </p:tgtEl>
                                        <p:attrNameLst>
                                          <p:attrName>ppt_w</p:attrName>
                                        </p:attrNameLst>
                                      </p:cBhvr>
                                      <p:tavLst>
                                        <p:tav tm="0">
                                          <p:val>
                                            <p:strVal val="ppt_w"/>
                                          </p:val>
                                        </p:tav>
                                        <p:tav tm="100000">
                                          <p:val>
                                            <p:fltVal val="0"/>
                                          </p:val>
                                        </p:tav>
                                      </p:tavLst>
                                    </p:anim>
                                    <p:anim calcmode="lin" valueType="num">
                                      <p:cBhvr>
                                        <p:cTn id="127" dur="500"/>
                                        <p:tgtEl>
                                          <p:spTgt spid="10"/>
                                        </p:tgtEl>
                                        <p:attrNameLst>
                                          <p:attrName>ppt_h</p:attrName>
                                        </p:attrNameLst>
                                      </p:cBhvr>
                                      <p:tavLst>
                                        <p:tav tm="0">
                                          <p:val>
                                            <p:strVal val="ppt_h"/>
                                          </p:val>
                                        </p:tav>
                                        <p:tav tm="100000">
                                          <p:val>
                                            <p:fltVal val="0"/>
                                          </p:val>
                                        </p:tav>
                                      </p:tavLst>
                                    </p:anim>
                                    <p:animEffect transition="out" filter="fade">
                                      <p:cBhvr>
                                        <p:cTn id="128" dur="500"/>
                                        <p:tgtEl>
                                          <p:spTgt spid="10"/>
                                        </p:tgtEl>
                                      </p:cBhvr>
                                    </p:animEffect>
                                    <p:set>
                                      <p:cBhvr>
                                        <p:cTn id="129" dur="1" fill="hold">
                                          <p:stCondLst>
                                            <p:cond delay="499"/>
                                          </p:stCondLst>
                                        </p:cTn>
                                        <p:tgtEl>
                                          <p:spTgt spid="10"/>
                                        </p:tgtEl>
                                        <p:attrNameLst>
                                          <p:attrName>style.visibility</p:attrName>
                                        </p:attrNameLst>
                                      </p:cBhvr>
                                      <p:to>
                                        <p:strVal val="hidden"/>
                                      </p:to>
                                    </p:set>
                                  </p:childTnLst>
                                </p:cTn>
                              </p:par>
                            </p:childTnLst>
                          </p:cTn>
                        </p:par>
                        <p:par>
                          <p:cTn id="130" fill="hold" nodeType="afterGroup">
                            <p:stCondLst>
                              <p:cond delay="1000"/>
                            </p:stCondLst>
                            <p:childTnLst>
                              <p:par>
                                <p:cTn id="131" presetID="53" presetClass="entr" presetSubtype="0" fill="hold" nodeType="after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fltVal val="0"/>
                                          </p:val>
                                        </p:tav>
                                        <p:tav tm="100000">
                                          <p:val>
                                            <p:strVal val="#ppt_h"/>
                                          </p:val>
                                        </p:tav>
                                      </p:tavLst>
                                    </p:anim>
                                    <p:animEffect transition="in" filter="fade">
                                      <p:cBhvr>
                                        <p:cTn id="135" dur="500"/>
                                        <p:tgtEl>
                                          <p:spTgt spid="2"/>
                                        </p:tgtEl>
                                      </p:cBhvr>
                                    </p:animEffect>
                                  </p:childTnLst>
                                </p:cTn>
                              </p:par>
                            </p:childTnLst>
                          </p:cTn>
                        </p:par>
                        <p:par>
                          <p:cTn id="136" fill="hold" nodeType="afterGroup">
                            <p:stCondLst>
                              <p:cond delay="1500"/>
                            </p:stCondLst>
                            <p:childTnLst>
                              <p:par>
                                <p:cTn id="137" presetID="53" presetClass="entr" presetSubtype="0" fill="hold" nodeType="afterEffect">
                                  <p:stCondLst>
                                    <p:cond delay="0"/>
                                  </p:stCondLst>
                                  <p:childTnLst>
                                    <p:set>
                                      <p:cBhvr>
                                        <p:cTn id="138" dur="1" fill="hold">
                                          <p:stCondLst>
                                            <p:cond delay="0"/>
                                          </p:stCondLst>
                                        </p:cTn>
                                        <p:tgtEl>
                                          <p:spTgt spid="4"/>
                                        </p:tgtEl>
                                        <p:attrNameLst>
                                          <p:attrName>style.visibility</p:attrName>
                                        </p:attrNameLst>
                                      </p:cBhvr>
                                      <p:to>
                                        <p:strVal val="visible"/>
                                      </p:to>
                                    </p:set>
                                    <p:anim calcmode="lin" valueType="num">
                                      <p:cBhvr>
                                        <p:cTn id="139" dur="500" fill="hold"/>
                                        <p:tgtEl>
                                          <p:spTgt spid="4"/>
                                        </p:tgtEl>
                                        <p:attrNameLst>
                                          <p:attrName>ppt_w</p:attrName>
                                        </p:attrNameLst>
                                      </p:cBhvr>
                                      <p:tavLst>
                                        <p:tav tm="0">
                                          <p:val>
                                            <p:fltVal val="0"/>
                                          </p:val>
                                        </p:tav>
                                        <p:tav tm="100000">
                                          <p:val>
                                            <p:strVal val="#ppt_w"/>
                                          </p:val>
                                        </p:tav>
                                      </p:tavLst>
                                    </p:anim>
                                    <p:anim calcmode="lin" valueType="num">
                                      <p:cBhvr>
                                        <p:cTn id="140" dur="500" fill="hold"/>
                                        <p:tgtEl>
                                          <p:spTgt spid="4"/>
                                        </p:tgtEl>
                                        <p:attrNameLst>
                                          <p:attrName>ppt_h</p:attrName>
                                        </p:attrNameLst>
                                      </p:cBhvr>
                                      <p:tavLst>
                                        <p:tav tm="0">
                                          <p:val>
                                            <p:fltVal val="0"/>
                                          </p:val>
                                        </p:tav>
                                        <p:tav tm="100000">
                                          <p:val>
                                            <p:strVal val="#ppt_h"/>
                                          </p:val>
                                        </p:tav>
                                      </p:tavLst>
                                    </p:anim>
                                    <p:animEffect transition="in" filter="fade">
                                      <p:cBhvr>
                                        <p:cTn id="141" dur="500"/>
                                        <p:tgtEl>
                                          <p:spTgt spid="4"/>
                                        </p:tgtEl>
                                      </p:cBhvr>
                                    </p:animEffect>
                                  </p:childTnLst>
                                </p:cTn>
                              </p:par>
                            </p:childTnLst>
                          </p:cTn>
                        </p:par>
                        <p:par>
                          <p:cTn id="142" fill="hold" nodeType="afterGroup">
                            <p:stCondLst>
                              <p:cond delay="2000"/>
                            </p:stCondLst>
                            <p:childTnLst>
                              <p:par>
                                <p:cTn id="143" presetID="53" presetClass="entr" presetSubtype="0" fill="hold" nodeType="after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fltVal val="0"/>
                                          </p:val>
                                        </p:tav>
                                        <p:tav tm="100000">
                                          <p:val>
                                            <p:strVal val="#ppt_w"/>
                                          </p:val>
                                        </p:tav>
                                      </p:tavLst>
                                    </p:anim>
                                    <p:anim calcmode="lin" valueType="num">
                                      <p:cBhvr>
                                        <p:cTn id="146" dur="500" fill="hold"/>
                                        <p:tgtEl>
                                          <p:spTgt spid="6"/>
                                        </p:tgtEl>
                                        <p:attrNameLst>
                                          <p:attrName>ppt_h</p:attrName>
                                        </p:attrNameLst>
                                      </p:cBhvr>
                                      <p:tavLst>
                                        <p:tav tm="0">
                                          <p:val>
                                            <p:fltVal val="0"/>
                                          </p:val>
                                        </p:tav>
                                        <p:tav tm="100000">
                                          <p:val>
                                            <p:strVal val="#ppt_h"/>
                                          </p:val>
                                        </p:tav>
                                      </p:tavLst>
                                    </p:anim>
                                    <p:animEffect transition="in" filter="fade">
                                      <p:cBhvr>
                                        <p:cTn id="147" dur="500"/>
                                        <p:tgtEl>
                                          <p:spTgt spid="6"/>
                                        </p:tgtEl>
                                      </p:cBhvr>
                                    </p:animEffect>
                                  </p:childTnLst>
                                </p:cTn>
                              </p:par>
                            </p:childTnLst>
                          </p:cTn>
                        </p:par>
                        <p:par>
                          <p:cTn id="148" fill="hold" nodeType="afterGroup">
                            <p:stCondLst>
                              <p:cond delay="2500"/>
                            </p:stCondLst>
                            <p:childTnLst>
                              <p:par>
                                <p:cTn id="149" presetID="2" presetClass="entr" presetSubtype="4" fill="hold" nodeType="afterEffect">
                                  <p:stCondLst>
                                    <p:cond delay="0"/>
                                  </p:stCondLst>
                                  <p:childTnLst>
                                    <p:set>
                                      <p:cBhvr>
                                        <p:cTn id="150" dur="1" fill="hold">
                                          <p:stCondLst>
                                            <p:cond delay="0"/>
                                          </p:stCondLst>
                                        </p:cTn>
                                        <p:tgtEl>
                                          <p:spTgt spid="11"/>
                                        </p:tgtEl>
                                        <p:attrNameLst>
                                          <p:attrName>style.visibility</p:attrName>
                                        </p:attrNameLst>
                                      </p:cBhvr>
                                      <p:to>
                                        <p:strVal val="visible"/>
                                      </p:to>
                                    </p:set>
                                    <p:anim calcmode="lin" valueType="num">
                                      <p:cBhvr additive="base">
                                        <p:cTn id="151" dur="500" fill="hold"/>
                                        <p:tgtEl>
                                          <p:spTgt spid="11"/>
                                        </p:tgtEl>
                                        <p:attrNameLst>
                                          <p:attrName>ppt_x</p:attrName>
                                        </p:attrNameLst>
                                      </p:cBhvr>
                                      <p:tavLst>
                                        <p:tav tm="0">
                                          <p:val>
                                            <p:strVal val="#ppt_x"/>
                                          </p:val>
                                        </p:tav>
                                        <p:tav tm="100000">
                                          <p:val>
                                            <p:strVal val="#ppt_x"/>
                                          </p:val>
                                        </p:tav>
                                      </p:tavLst>
                                    </p:anim>
                                    <p:anim calcmode="lin" valueType="num">
                                      <p:cBhvr additive="base">
                                        <p:cTn id="152" dur="500" fill="hold"/>
                                        <p:tgtEl>
                                          <p:spTgt spid="11"/>
                                        </p:tgtEl>
                                        <p:attrNameLst>
                                          <p:attrName>ppt_y</p:attrName>
                                        </p:attrNameLst>
                                      </p:cBhvr>
                                      <p:tavLst>
                                        <p:tav tm="0">
                                          <p:val>
                                            <p:strVal val="1+#ppt_h/2"/>
                                          </p:val>
                                        </p:tav>
                                        <p:tav tm="100000">
                                          <p:val>
                                            <p:strVal val="#ppt_y"/>
                                          </p:val>
                                        </p:tav>
                                      </p:tavLst>
                                    </p:anim>
                                  </p:childTnLst>
                                </p:cTn>
                              </p:par>
                            </p:childTnLst>
                          </p:cTn>
                        </p:par>
                        <p:par>
                          <p:cTn id="153" fill="hold" nodeType="afterGroup">
                            <p:stCondLst>
                              <p:cond delay="3000"/>
                            </p:stCondLst>
                            <p:childTnLst>
                              <p:par>
                                <p:cTn id="154" presetID="26" presetClass="emph" presetSubtype="0" fill="hold" nodeType="afterEffect">
                                  <p:stCondLst>
                                    <p:cond delay="0"/>
                                  </p:stCondLst>
                                  <p:childTnLst>
                                    <p:animEffect transition="out" filter="fade">
                                      <p:cBhvr>
                                        <p:cTn id="155" dur="500" tmFilter="0, 0; .2, .5; .8, .5; 1, 0"/>
                                        <p:tgtEl>
                                          <p:spTgt spid="3"/>
                                        </p:tgtEl>
                                      </p:cBhvr>
                                    </p:animEffect>
                                    <p:animScale>
                                      <p:cBhvr>
                                        <p:cTn id="156" dur="250" autoRev="1" fill="hold"/>
                                        <p:tgtEl>
                                          <p:spTgt spid="3"/>
                                        </p:tgtEl>
                                      </p:cBhvr>
                                      <p:by x="105000" y="105000"/>
                                    </p:animScale>
                                  </p:childTnLst>
                                </p:cTn>
                              </p:par>
                            </p:childTnLst>
                          </p:cTn>
                        </p:par>
                        <p:par>
                          <p:cTn id="157" fill="hold" nodeType="afterGroup">
                            <p:stCondLst>
                              <p:cond delay="3500"/>
                            </p:stCondLst>
                            <p:childTnLst>
                              <p:par>
                                <p:cTn id="158" presetID="53" presetClass="entr" presetSubtype="0" fill="hold" grpId="0" nodeType="afterEffect">
                                  <p:stCondLst>
                                    <p:cond delay="0"/>
                                  </p:stCondLst>
                                  <p:childTnLst>
                                    <p:set>
                                      <p:cBhvr>
                                        <p:cTn id="159" dur="1" fill="hold">
                                          <p:stCondLst>
                                            <p:cond delay="0"/>
                                          </p:stCondLst>
                                        </p:cTn>
                                        <p:tgtEl>
                                          <p:spTgt spid="442387"/>
                                        </p:tgtEl>
                                        <p:attrNameLst>
                                          <p:attrName>style.visibility</p:attrName>
                                        </p:attrNameLst>
                                      </p:cBhvr>
                                      <p:to>
                                        <p:strVal val="visible"/>
                                      </p:to>
                                    </p:set>
                                    <p:anim calcmode="lin" valueType="num">
                                      <p:cBhvr>
                                        <p:cTn id="160" dur="500" fill="hold"/>
                                        <p:tgtEl>
                                          <p:spTgt spid="442387"/>
                                        </p:tgtEl>
                                        <p:attrNameLst>
                                          <p:attrName>ppt_w</p:attrName>
                                        </p:attrNameLst>
                                      </p:cBhvr>
                                      <p:tavLst>
                                        <p:tav tm="0">
                                          <p:val>
                                            <p:fltVal val="0"/>
                                          </p:val>
                                        </p:tav>
                                        <p:tav tm="100000">
                                          <p:val>
                                            <p:strVal val="#ppt_w"/>
                                          </p:val>
                                        </p:tav>
                                      </p:tavLst>
                                    </p:anim>
                                    <p:anim calcmode="lin" valueType="num">
                                      <p:cBhvr>
                                        <p:cTn id="161" dur="500" fill="hold"/>
                                        <p:tgtEl>
                                          <p:spTgt spid="442387"/>
                                        </p:tgtEl>
                                        <p:attrNameLst>
                                          <p:attrName>ppt_h</p:attrName>
                                        </p:attrNameLst>
                                      </p:cBhvr>
                                      <p:tavLst>
                                        <p:tav tm="0">
                                          <p:val>
                                            <p:fltVal val="0"/>
                                          </p:val>
                                        </p:tav>
                                        <p:tav tm="100000">
                                          <p:val>
                                            <p:strVal val="#ppt_h"/>
                                          </p:val>
                                        </p:tav>
                                      </p:tavLst>
                                    </p:anim>
                                    <p:animEffect transition="in" filter="fade">
                                      <p:cBhvr>
                                        <p:cTn id="162" dur="500"/>
                                        <p:tgtEl>
                                          <p:spTgt spid="442387"/>
                                        </p:tgtEl>
                                      </p:cBhvr>
                                    </p:animEffect>
                                  </p:childTnLst>
                                </p:cTn>
                              </p:par>
                            </p:childTnLst>
                          </p:cTn>
                        </p:par>
                        <p:par>
                          <p:cTn id="163" fill="hold" nodeType="afterGroup">
                            <p:stCondLst>
                              <p:cond delay="4000"/>
                            </p:stCondLst>
                            <p:childTnLst>
                              <p:par>
                                <p:cTn id="164" presetID="2" presetClass="entr" presetSubtype="4" fill="hold" grpId="0" nodeType="afterEffect">
                                  <p:stCondLst>
                                    <p:cond delay="0"/>
                                  </p:stCondLst>
                                  <p:childTnLst>
                                    <p:set>
                                      <p:cBhvr>
                                        <p:cTn id="165" dur="1" fill="hold">
                                          <p:stCondLst>
                                            <p:cond delay="0"/>
                                          </p:stCondLst>
                                        </p:cTn>
                                        <p:tgtEl>
                                          <p:spTgt spid="442373"/>
                                        </p:tgtEl>
                                        <p:attrNameLst>
                                          <p:attrName>style.visibility</p:attrName>
                                        </p:attrNameLst>
                                      </p:cBhvr>
                                      <p:to>
                                        <p:strVal val="visible"/>
                                      </p:to>
                                    </p:set>
                                    <p:anim calcmode="lin" valueType="num">
                                      <p:cBhvr additive="base">
                                        <p:cTn id="166" dur="500" fill="hold"/>
                                        <p:tgtEl>
                                          <p:spTgt spid="442373"/>
                                        </p:tgtEl>
                                        <p:attrNameLst>
                                          <p:attrName>ppt_x</p:attrName>
                                        </p:attrNameLst>
                                      </p:cBhvr>
                                      <p:tavLst>
                                        <p:tav tm="0">
                                          <p:val>
                                            <p:strVal val="#ppt_x"/>
                                          </p:val>
                                        </p:tav>
                                        <p:tav tm="100000">
                                          <p:val>
                                            <p:strVal val="#ppt_x"/>
                                          </p:val>
                                        </p:tav>
                                      </p:tavLst>
                                    </p:anim>
                                    <p:anim calcmode="lin" valueType="num">
                                      <p:cBhvr additive="base">
                                        <p:cTn id="167" dur="500" fill="hold"/>
                                        <p:tgtEl>
                                          <p:spTgt spid="442373"/>
                                        </p:tgtEl>
                                        <p:attrNameLst>
                                          <p:attrName>ppt_y</p:attrName>
                                        </p:attrNameLst>
                                      </p:cBhvr>
                                      <p:tavLst>
                                        <p:tav tm="0">
                                          <p:val>
                                            <p:strVal val="1+#ppt_h/2"/>
                                          </p:val>
                                        </p:tav>
                                        <p:tav tm="100000">
                                          <p:val>
                                            <p:strVal val="#ppt_y"/>
                                          </p:val>
                                        </p:tav>
                                      </p:tavLst>
                                    </p:anim>
                                  </p:childTnLst>
                                </p:cTn>
                              </p:par>
                            </p:childTnLst>
                          </p:cTn>
                        </p:par>
                        <p:par>
                          <p:cTn id="168" fill="hold" nodeType="afterGroup">
                            <p:stCondLst>
                              <p:cond delay="4500"/>
                            </p:stCondLst>
                            <p:childTnLst>
                              <p:par>
                                <p:cTn id="169" presetID="22" presetClass="entr" presetSubtype="4" fill="hold" grpId="0" nodeType="afterEffect">
                                  <p:stCondLst>
                                    <p:cond delay="0"/>
                                  </p:stCondLst>
                                  <p:childTnLst>
                                    <p:set>
                                      <p:cBhvr>
                                        <p:cTn id="170" dur="1" fill="hold">
                                          <p:stCondLst>
                                            <p:cond delay="0"/>
                                          </p:stCondLst>
                                        </p:cTn>
                                        <p:tgtEl>
                                          <p:spTgt spid="442378"/>
                                        </p:tgtEl>
                                        <p:attrNameLst>
                                          <p:attrName>style.visibility</p:attrName>
                                        </p:attrNameLst>
                                      </p:cBhvr>
                                      <p:to>
                                        <p:strVal val="visible"/>
                                      </p:to>
                                    </p:set>
                                    <p:animEffect transition="in" filter="wipe(down)">
                                      <p:cBhvr>
                                        <p:cTn id="171" dur="1000"/>
                                        <p:tgtEl>
                                          <p:spTgt spid="442378"/>
                                        </p:tgtEl>
                                      </p:cBhvr>
                                    </p:animEffect>
                                  </p:childTnLst>
                                </p:cTn>
                              </p:par>
                            </p:childTnLst>
                          </p:cTn>
                        </p:par>
                        <p:par>
                          <p:cTn id="172" fill="hold" nodeType="afterGroup">
                            <p:stCondLst>
                              <p:cond delay="5500"/>
                            </p:stCondLst>
                            <p:childTnLst>
                              <p:par>
                                <p:cTn id="173" presetID="26" presetClass="emph" presetSubtype="0" fill="hold" nodeType="afterEffect">
                                  <p:stCondLst>
                                    <p:cond delay="0"/>
                                  </p:stCondLst>
                                  <p:childTnLst>
                                    <p:animEffect transition="out" filter="fade">
                                      <p:cBhvr>
                                        <p:cTn id="174" dur="1000" tmFilter="0, 0; .2, .5; .8, .5; 1, 0"/>
                                        <p:tgtEl>
                                          <p:spTgt spid="2"/>
                                        </p:tgtEl>
                                      </p:cBhvr>
                                    </p:animEffect>
                                    <p:animScale>
                                      <p:cBhvr>
                                        <p:cTn id="175" dur="500" autoRev="1" fill="hold"/>
                                        <p:tgtEl>
                                          <p:spTgt spid="2"/>
                                        </p:tgtEl>
                                      </p:cBhvr>
                                      <p:by x="105000" y="105000"/>
                                    </p:animScale>
                                  </p:childTnLst>
                                </p:cTn>
                              </p:par>
                            </p:childTnLst>
                          </p:cTn>
                        </p:par>
                        <p:par>
                          <p:cTn id="176" fill="hold" nodeType="afterGroup">
                            <p:stCondLst>
                              <p:cond delay="6500"/>
                            </p:stCondLst>
                            <p:childTnLst>
                              <p:par>
                                <p:cTn id="177" presetID="7" presetClass="entr" presetSubtype="1" fill="hold"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additive="base">
                                        <p:cTn id="179" dur="1000" fill="hold"/>
                                        <p:tgtEl>
                                          <p:spTgt spid="16"/>
                                        </p:tgtEl>
                                        <p:attrNameLst>
                                          <p:attrName>ppt_x</p:attrName>
                                        </p:attrNameLst>
                                      </p:cBhvr>
                                      <p:tavLst>
                                        <p:tav tm="0">
                                          <p:val>
                                            <p:strVal val="#ppt_x"/>
                                          </p:val>
                                        </p:tav>
                                        <p:tav tm="100000">
                                          <p:val>
                                            <p:strVal val="#ppt_x"/>
                                          </p:val>
                                        </p:tav>
                                      </p:tavLst>
                                    </p:anim>
                                    <p:anim calcmode="lin" valueType="num">
                                      <p:cBhvr additive="base">
                                        <p:cTn id="180" dur="1000" fill="hold"/>
                                        <p:tgtEl>
                                          <p:spTgt spid="1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81" fill="hold" nodeType="clickPar">
                      <p:stCondLst>
                        <p:cond delay="indefinite"/>
                      </p:stCondLst>
                      <p:childTnLst>
                        <p:par>
                          <p:cTn id="182" fill="hold" nodeType="withGroup">
                            <p:stCondLst>
                              <p:cond delay="0"/>
                            </p:stCondLst>
                            <p:childTnLst>
                              <p:par>
                                <p:cTn id="183" presetID="53" presetClass="exit" presetSubtype="0" fill="hold" nodeType="clickEffect">
                                  <p:stCondLst>
                                    <p:cond delay="0"/>
                                  </p:stCondLst>
                                  <p:childTnLst>
                                    <p:anim calcmode="lin" valueType="num">
                                      <p:cBhvr>
                                        <p:cTn id="184" dur="500"/>
                                        <p:tgtEl>
                                          <p:spTgt spid="11"/>
                                        </p:tgtEl>
                                        <p:attrNameLst>
                                          <p:attrName>ppt_w</p:attrName>
                                        </p:attrNameLst>
                                      </p:cBhvr>
                                      <p:tavLst>
                                        <p:tav tm="0">
                                          <p:val>
                                            <p:strVal val="ppt_w"/>
                                          </p:val>
                                        </p:tav>
                                        <p:tav tm="100000">
                                          <p:val>
                                            <p:fltVal val="0"/>
                                          </p:val>
                                        </p:tav>
                                      </p:tavLst>
                                    </p:anim>
                                    <p:anim calcmode="lin" valueType="num">
                                      <p:cBhvr>
                                        <p:cTn id="185" dur="500"/>
                                        <p:tgtEl>
                                          <p:spTgt spid="11"/>
                                        </p:tgtEl>
                                        <p:attrNameLst>
                                          <p:attrName>ppt_h</p:attrName>
                                        </p:attrNameLst>
                                      </p:cBhvr>
                                      <p:tavLst>
                                        <p:tav tm="0">
                                          <p:val>
                                            <p:strVal val="ppt_h"/>
                                          </p:val>
                                        </p:tav>
                                        <p:tav tm="100000">
                                          <p:val>
                                            <p:fltVal val="0"/>
                                          </p:val>
                                        </p:tav>
                                      </p:tavLst>
                                    </p:anim>
                                    <p:animEffect transition="out" filter="fade">
                                      <p:cBhvr>
                                        <p:cTn id="186" dur="500"/>
                                        <p:tgtEl>
                                          <p:spTgt spid="11"/>
                                        </p:tgtEl>
                                      </p:cBhvr>
                                    </p:animEffect>
                                    <p:set>
                                      <p:cBhvr>
                                        <p:cTn id="187" dur="1" fill="hold">
                                          <p:stCondLst>
                                            <p:cond delay="499"/>
                                          </p:stCondLst>
                                        </p:cTn>
                                        <p:tgtEl>
                                          <p:spTgt spid="11"/>
                                        </p:tgtEl>
                                        <p:attrNameLst>
                                          <p:attrName>style.visibility</p:attrName>
                                        </p:attrNameLst>
                                      </p:cBhvr>
                                      <p:to>
                                        <p:strVal val="hidden"/>
                                      </p:to>
                                    </p:set>
                                  </p:childTnLst>
                                </p:cTn>
                              </p:par>
                            </p:childTnLst>
                          </p:cTn>
                        </p:par>
                        <p:par>
                          <p:cTn id="188" fill="hold" nodeType="afterGroup">
                            <p:stCondLst>
                              <p:cond delay="500"/>
                            </p:stCondLst>
                            <p:childTnLst>
                              <p:par>
                                <p:cTn id="189" presetID="2" presetClass="entr" presetSubtype="4" fill="hold" nodeType="afterEffect">
                                  <p:stCondLst>
                                    <p:cond delay="0"/>
                                  </p:stCondLst>
                                  <p:childTnLst>
                                    <p:set>
                                      <p:cBhvr>
                                        <p:cTn id="190" dur="1" fill="hold">
                                          <p:stCondLst>
                                            <p:cond delay="0"/>
                                          </p:stCondLst>
                                        </p:cTn>
                                        <p:tgtEl>
                                          <p:spTgt spid="12"/>
                                        </p:tgtEl>
                                        <p:attrNameLst>
                                          <p:attrName>style.visibility</p:attrName>
                                        </p:attrNameLst>
                                      </p:cBhvr>
                                      <p:to>
                                        <p:strVal val="visible"/>
                                      </p:to>
                                    </p:set>
                                    <p:anim calcmode="lin" valueType="num">
                                      <p:cBhvr additive="base">
                                        <p:cTn id="191" dur="500" fill="hold"/>
                                        <p:tgtEl>
                                          <p:spTgt spid="12"/>
                                        </p:tgtEl>
                                        <p:attrNameLst>
                                          <p:attrName>ppt_x</p:attrName>
                                        </p:attrNameLst>
                                      </p:cBhvr>
                                      <p:tavLst>
                                        <p:tav tm="0">
                                          <p:val>
                                            <p:strVal val="#ppt_x"/>
                                          </p:val>
                                        </p:tav>
                                        <p:tav tm="100000">
                                          <p:val>
                                            <p:strVal val="#ppt_x"/>
                                          </p:val>
                                        </p:tav>
                                      </p:tavLst>
                                    </p:anim>
                                    <p:anim calcmode="lin" valueType="num">
                                      <p:cBhvr additive="base">
                                        <p:cTn id="192" dur="500" fill="hold"/>
                                        <p:tgtEl>
                                          <p:spTgt spid="12"/>
                                        </p:tgtEl>
                                        <p:attrNameLst>
                                          <p:attrName>ppt_y</p:attrName>
                                        </p:attrNameLst>
                                      </p:cBhvr>
                                      <p:tavLst>
                                        <p:tav tm="0">
                                          <p:val>
                                            <p:strVal val="1+#ppt_h/2"/>
                                          </p:val>
                                        </p:tav>
                                        <p:tav tm="100000">
                                          <p:val>
                                            <p:strVal val="#ppt_y"/>
                                          </p:val>
                                        </p:tav>
                                      </p:tavLst>
                                    </p:anim>
                                  </p:childTnLst>
                                </p:cTn>
                              </p:par>
                            </p:childTnLst>
                          </p:cTn>
                        </p:par>
                        <p:par>
                          <p:cTn id="193" fill="hold" nodeType="afterGroup">
                            <p:stCondLst>
                              <p:cond delay="1000"/>
                            </p:stCondLst>
                            <p:childTnLst>
                              <p:par>
                                <p:cTn id="194" presetID="26" presetClass="emph" presetSubtype="0" fill="hold" nodeType="afterEffect">
                                  <p:stCondLst>
                                    <p:cond delay="0"/>
                                  </p:stCondLst>
                                  <p:childTnLst>
                                    <p:animEffect transition="out" filter="fade">
                                      <p:cBhvr>
                                        <p:cTn id="195" dur="1000" tmFilter="0, 0; .2, .5; .8, .5; 1, 0"/>
                                        <p:tgtEl>
                                          <p:spTgt spid="2"/>
                                        </p:tgtEl>
                                      </p:cBhvr>
                                    </p:animEffect>
                                    <p:animScale>
                                      <p:cBhvr>
                                        <p:cTn id="196" dur="500" autoRev="1" fill="hold"/>
                                        <p:tgtEl>
                                          <p:spTgt spid="2"/>
                                        </p:tgtEl>
                                      </p:cBhvr>
                                      <p:by x="105000" y="105000"/>
                                    </p:animScale>
                                  </p:childTnLst>
                                </p:cTn>
                              </p:par>
                            </p:childTnLst>
                          </p:cTn>
                        </p:par>
                        <p:par>
                          <p:cTn id="197" fill="hold" nodeType="afterGroup">
                            <p:stCondLst>
                              <p:cond delay="2000"/>
                            </p:stCondLst>
                            <p:childTnLst>
                              <p:par>
                                <p:cTn id="198" presetID="53" presetClass="entr" presetSubtype="0" fill="hold" grpId="0" nodeType="afterEffect">
                                  <p:stCondLst>
                                    <p:cond delay="0"/>
                                  </p:stCondLst>
                                  <p:childTnLst>
                                    <p:set>
                                      <p:cBhvr>
                                        <p:cTn id="199" dur="1" fill="hold">
                                          <p:stCondLst>
                                            <p:cond delay="0"/>
                                          </p:stCondLst>
                                        </p:cTn>
                                        <p:tgtEl>
                                          <p:spTgt spid="442386"/>
                                        </p:tgtEl>
                                        <p:attrNameLst>
                                          <p:attrName>style.visibility</p:attrName>
                                        </p:attrNameLst>
                                      </p:cBhvr>
                                      <p:to>
                                        <p:strVal val="visible"/>
                                      </p:to>
                                    </p:set>
                                    <p:anim calcmode="lin" valueType="num">
                                      <p:cBhvr>
                                        <p:cTn id="200" dur="1000" fill="hold"/>
                                        <p:tgtEl>
                                          <p:spTgt spid="442386"/>
                                        </p:tgtEl>
                                        <p:attrNameLst>
                                          <p:attrName>ppt_w</p:attrName>
                                        </p:attrNameLst>
                                      </p:cBhvr>
                                      <p:tavLst>
                                        <p:tav tm="0">
                                          <p:val>
                                            <p:fltVal val="0"/>
                                          </p:val>
                                        </p:tav>
                                        <p:tav tm="100000">
                                          <p:val>
                                            <p:strVal val="#ppt_w"/>
                                          </p:val>
                                        </p:tav>
                                      </p:tavLst>
                                    </p:anim>
                                    <p:anim calcmode="lin" valueType="num">
                                      <p:cBhvr>
                                        <p:cTn id="201" dur="1000" fill="hold"/>
                                        <p:tgtEl>
                                          <p:spTgt spid="442386"/>
                                        </p:tgtEl>
                                        <p:attrNameLst>
                                          <p:attrName>ppt_h</p:attrName>
                                        </p:attrNameLst>
                                      </p:cBhvr>
                                      <p:tavLst>
                                        <p:tav tm="0">
                                          <p:val>
                                            <p:fltVal val="0"/>
                                          </p:val>
                                        </p:tav>
                                        <p:tav tm="100000">
                                          <p:val>
                                            <p:strVal val="#ppt_h"/>
                                          </p:val>
                                        </p:tav>
                                      </p:tavLst>
                                    </p:anim>
                                    <p:animEffect transition="in" filter="fade">
                                      <p:cBhvr>
                                        <p:cTn id="202" dur="1000"/>
                                        <p:tgtEl>
                                          <p:spTgt spid="442386"/>
                                        </p:tgtEl>
                                      </p:cBhvr>
                                    </p:animEffect>
                                  </p:childTnLst>
                                </p:cTn>
                              </p:par>
                            </p:childTnLst>
                          </p:cTn>
                        </p:par>
                        <p:par>
                          <p:cTn id="203" fill="hold" nodeType="afterGroup">
                            <p:stCondLst>
                              <p:cond delay="3000"/>
                            </p:stCondLst>
                            <p:childTnLst>
                              <p:par>
                                <p:cTn id="204" presetID="22" presetClass="entr" presetSubtype="1" fill="hold" grpId="0" nodeType="afterEffect">
                                  <p:stCondLst>
                                    <p:cond delay="0"/>
                                  </p:stCondLst>
                                  <p:childTnLst>
                                    <p:set>
                                      <p:cBhvr>
                                        <p:cTn id="205" dur="1" fill="hold">
                                          <p:stCondLst>
                                            <p:cond delay="0"/>
                                          </p:stCondLst>
                                        </p:cTn>
                                        <p:tgtEl>
                                          <p:spTgt spid="442377"/>
                                        </p:tgtEl>
                                        <p:attrNameLst>
                                          <p:attrName>style.visibility</p:attrName>
                                        </p:attrNameLst>
                                      </p:cBhvr>
                                      <p:to>
                                        <p:strVal val="visible"/>
                                      </p:to>
                                    </p:set>
                                    <p:animEffect transition="in" filter="wipe(up)">
                                      <p:cBhvr>
                                        <p:cTn id="206" dur="1000"/>
                                        <p:tgtEl>
                                          <p:spTgt spid="442377"/>
                                        </p:tgtEl>
                                      </p:cBhvr>
                                    </p:animEffect>
                                  </p:childTnLst>
                                </p:cTn>
                              </p:par>
                            </p:childTnLst>
                          </p:cTn>
                        </p:par>
                        <p:par>
                          <p:cTn id="207" fill="hold" nodeType="afterGroup">
                            <p:stCondLst>
                              <p:cond delay="4000"/>
                            </p:stCondLst>
                            <p:childTnLst>
                              <p:par>
                                <p:cTn id="208" presetID="26" presetClass="emph" presetSubtype="0" fill="hold" nodeType="afterEffect">
                                  <p:stCondLst>
                                    <p:cond delay="0"/>
                                  </p:stCondLst>
                                  <p:childTnLst>
                                    <p:animEffect transition="out" filter="fade">
                                      <p:cBhvr>
                                        <p:cTn id="209" dur="500" tmFilter="0, 0; .2, .5; .8, .5; 1, 0"/>
                                        <p:tgtEl>
                                          <p:spTgt spid="3"/>
                                        </p:tgtEl>
                                      </p:cBhvr>
                                    </p:animEffect>
                                    <p:animScale>
                                      <p:cBhvr>
                                        <p:cTn id="210" dur="250" autoRev="1" fill="hold"/>
                                        <p:tgtEl>
                                          <p:spTgt spid="3"/>
                                        </p:tgtEl>
                                      </p:cBhvr>
                                      <p:by x="105000" y="105000"/>
                                    </p:animScale>
                                  </p:childTnLst>
                                </p:cTn>
                              </p:par>
                            </p:childTnLst>
                          </p:cTn>
                        </p:par>
                        <p:par>
                          <p:cTn id="211" fill="hold" nodeType="afterGroup">
                            <p:stCondLst>
                              <p:cond delay="4500"/>
                            </p:stCondLst>
                            <p:childTnLst>
                              <p:par>
                                <p:cTn id="212" presetID="7" presetClass="entr" presetSubtype="1" fill="hold" nodeType="afterEffect">
                                  <p:stCondLst>
                                    <p:cond delay="0"/>
                                  </p:stCondLst>
                                  <p:childTnLst>
                                    <p:set>
                                      <p:cBhvr>
                                        <p:cTn id="213" dur="1" fill="hold">
                                          <p:stCondLst>
                                            <p:cond delay="0"/>
                                          </p:stCondLst>
                                        </p:cTn>
                                        <p:tgtEl>
                                          <p:spTgt spid="17"/>
                                        </p:tgtEl>
                                        <p:attrNameLst>
                                          <p:attrName>style.visibility</p:attrName>
                                        </p:attrNameLst>
                                      </p:cBhvr>
                                      <p:to>
                                        <p:strVal val="visible"/>
                                      </p:to>
                                    </p:set>
                                    <p:anim calcmode="lin" valueType="num">
                                      <p:cBhvr additive="base">
                                        <p:cTn id="214" dur="1000" fill="hold"/>
                                        <p:tgtEl>
                                          <p:spTgt spid="17"/>
                                        </p:tgtEl>
                                        <p:attrNameLst>
                                          <p:attrName>ppt_x</p:attrName>
                                        </p:attrNameLst>
                                      </p:cBhvr>
                                      <p:tavLst>
                                        <p:tav tm="0">
                                          <p:val>
                                            <p:strVal val="#ppt_x"/>
                                          </p:val>
                                        </p:tav>
                                        <p:tav tm="100000">
                                          <p:val>
                                            <p:strVal val="#ppt_x"/>
                                          </p:val>
                                        </p:tav>
                                      </p:tavLst>
                                    </p:anim>
                                    <p:anim calcmode="lin" valueType="num">
                                      <p:cBhvr additive="base">
                                        <p:cTn id="215" dur="1000" fill="hold"/>
                                        <p:tgtEl>
                                          <p:spTgt spid="1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16" fill="hold" nodeType="clickPar">
                      <p:stCondLst>
                        <p:cond delay="indefinite"/>
                      </p:stCondLst>
                      <p:childTnLst>
                        <p:par>
                          <p:cTn id="217" fill="hold" nodeType="withGroup">
                            <p:stCondLst>
                              <p:cond delay="0"/>
                            </p:stCondLst>
                            <p:childTnLst>
                              <p:par>
                                <p:cTn id="218" presetID="53" presetClass="exit" presetSubtype="0" fill="hold" nodeType="clickEffect">
                                  <p:stCondLst>
                                    <p:cond delay="0"/>
                                  </p:stCondLst>
                                  <p:childTnLst>
                                    <p:anim calcmode="lin" valueType="num">
                                      <p:cBhvr>
                                        <p:cTn id="219" dur="500"/>
                                        <p:tgtEl>
                                          <p:spTgt spid="12"/>
                                        </p:tgtEl>
                                        <p:attrNameLst>
                                          <p:attrName>ppt_w</p:attrName>
                                        </p:attrNameLst>
                                      </p:cBhvr>
                                      <p:tavLst>
                                        <p:tav tm="0">
                                          <p:val>
                                            <p:strVal val="ppt_w"/>
                                          </p:val>
                                        </p:tav>
                                        <p:tav tm="100000">
                                          <p:val>
                                            <p:fltVal val="0"/>
                                          </p:val>
                                        </p:tav>
                                      </p:tavLst>
                                    </p:anim>
                                    <p:anim calcmode="lin" valueType="num">
                                      <p:cBhvr>
                                        <p:cTn id="220" dur="500"/>
                                        <p:tgtEl>
                                          <p:spTgt spid="12"/>
                                        </p:tgtEl>
                                        <p:attrNameLst>
                                          <p:attrName>ppt_h</p:attrName>
                                        </p:attrNameLst>
                                      </p:cBhvr>
                                      <p:tavLst>
                                        <p:tav tm="0">
                                          <p:val>
                                            <p:strVal val="ppt_h"/>
                                          </p:val>
                                        </p:tav>
                                        <p:tav tm="100000">
                                          <p:val>
                                            <p:fltVal val="0"/>
                                          </p:val>
                                        </p:tav>
                                      </p:tavLst>
                                    </p:anim>
                                    <p:animEffect transition="out" filter="fade">
                                      <p:cBhvr>
                                        <p:cTn id="221" dur="500"/>
                                        <p:tgtEl>
                                          <p:spTgt spid="12"/>
                                        </p:tgtEl>
                                      </p:cBhvr>
                                    </p:animEffect>
                                    <p:set>
                                      <p:cBhvr>
                                        <p:cTn id="222" dur="1" fill="hold">
                                          <p:stCondLst>
                                            <p:cond delay="499"/>
                                          </p:stCondLst>
                                        </p:cTn>
                                        <p:tgtEl>
                                          <p:spTgt spid="12"/>
                                        </p:tgtEl>
                                        <p:attrNameLst>
                                          <p:attrName>style.visibility</p:attrName>
                                        </p:attrNameLst>
                                      </p:cBhvr>
                                      <p:to>
                                        <p:strVal val="hidden"/>
                                      </p:to>
                                    </p:set>
                                  </p:childTnLst>
                                </p:cTn>
                              </p:par>
                            </p:childTnLst>
                          </p:cTn>
                        </p:par>
                        <p:par>
                          <p:cTn id="223" fill="hold" nodeType="afterGroup">
                            <p:stCondLst>
                              <p:cond delay="500"/>
                            </p:stCondLst>
                            <p:childTnLst>
                              <p:par>
                                <p:cTn id="224" presetID="26" presetClass="emph" presetSubtype="0" fill="hold" nodeType="afterEffect">
                                  <p:stCondLst>
                                    <p:cond delay="0"/>
                                  </p:stCondLst>
                                  <p:childTnLst>
                                    <p:animEffect transition="out" filter="fade">
                                      <p:cBhvr>
                                        <p:cTn id="225" dur="500" tmFilter="0, 0; .2, .5; .8, .5; 1, 0"/>
                                        <p:tgtEl>
                                          <p:spTgt spid="3"/>
                                        </p:tgtEl>
                                      </p:cBhvr>
                                    </p:animEffect>
                                    <p:animScale>
                                      <p:cBhvr>
                                        <p:cTn id="226" dur="250" autoRev="1" fill="hold"/>
                                        <p:tgtEl>
                                          <p:spTgt spid="3"/>
                                        </p:tgtEl>
                                      </p:cBhvr>
                                      <p:by x="105000" y="105000"/>
                                    </p:animScale>
                                  </p:childTnLst>
                                </p:cTn>
                              </p:par>
                            </p:childTnLst>
                          </p:cTn>
                        </p:par>
                        <p:par>
                          <p:cTn id="227" fill="hold" nodeType="afterGroup">
                            <p:stCondLst>
                              <p:cond delay="1000"/>
                            </p:stCondLst>
                            <p:childTnLst>
                              <p:par>
                                <p:cTn id="228" presetID="22" presetClass="entr" presetSubtype="4" fill="hold" grpId="1" nodeType="afterEffect">
                                  <p:stCondLst>
                                    <p:cond delay="0"/>
                                  </p:stCondLst>
                                  <p:childTnLst>
                                    <p:set>
                                      <p:cBhvr>
                                        <p:cTn id="229" dur="1" fill="hold">
                                          <p:stCondLst>
                                            <p:cond delay="0"/>
                                          </p:stCondLst>
                                        </p:cTn>
                                        <p:tgtEl>
                                          <p:spTgt spid="442378"/>
                                        </p:tgtEl>
                                        <p:attrNameLst>
                                          <p:attrName>style.visibility</p:attrName>
                                        </p:attrNameLst>
                                      </p:cBhvr>
                                      <p:to>
                                        <p:strVal val="visible"/>
                                      </p:to>
                                    </p:set>
                                    <p:animEffect transition="in" filter="wipe(down)">
                                      <p:cBhvr>
                                        <p:cTn id="230" dur="1000"/>
                                        <p:tgtEl>
                                          <p:spTgt spid="442378"/>
                                        </p:tgtEl>
                                      </p:cBhvr>
                                    </p:animEffect>
                                  </p:childTnLst>
                                </p:cTn>
                              </p:par>
                            </p:childTnLst>
                          </p:cTn>
                        </p:par>
                        <p:par>
                          <p:cTn id="231" fill="hold" nodeType="afterGroup">
                            <p:stCondLst>
                              <p:cond delay="2000"/>
                            </p:stCondLst>
                            <p:childTnLst>
                              <p:par>
                                <p:cTn id="232" presetID="26" presetClass="emph" presetSubtype="0" fill="hold" nodeType="afterEffect">
                                  <p:stCondLst>
                                    <p:cond delay="0"/>
                                  </p:stCondLst>
                                  <p:childTnLst>
                                    <p:animEffect transition="out" filter="fade">
                                      <p:cBhvr>
                                        <p:cTn id="233" dur="1000" tmFilter="0, 0; .2, .5; .8, .5; 1, 0"/>
                                        <p:tgtEl>
                                          <p:spTgt spid="2"/>
                                        </p:tgtEl>
                                      </p:cBhvr>
                                    </p:animEffect>
                                    <p:animScale>
                                      <p:cBhvr>
                                        <p:cTn id="234" dur="500" autoRev="1" fill="hold"/>
                                        <p:tgtEl>
                                          <p:spTgt spid="2"/>
                                        </p:tgtEl>
                                      </p:cBhvr>
                                      <p:by x="105000" y="105000"/>
                                    </p:animScale>
                                  </p:childTnLst>
                                </p:cTn>
                              </p:par>
                            </p:childTnLst>
                          </p:cTn>
                        </p:par>
                        <p:par>
                          <p:cTn id="235" fill="hold" nodeType="afterGroup">
                            <p:stCondLst>
                              <p:cond delay="3000"/>
                            </p:stCondLst>
                            <p:childTnLst>
                              <p:par>
                                <p:cTn id="236" presetID="2" presetClass="entr" presetSubtype="2" fill="hold" nodeType="afterEffect">
                                  <p:stCondLst>
                                    <p:cond delay="0"/>
                                  </p:stCondLst>
                                  <p:childTnLst>
                                    <p:set>
                                      <p:cBhvr>
                                        <p:cTn id="237" dur="1" fill="hold">
                                          <p:stCondLst>
                                            <p:cond delay="0"/>
                                          </p:stCondLst>
                                        </p:cTn>
                                        <p:tgtEl>
                                          <p:spTgt spid="13"/>
                                        </p:tgtEl>
                                        <p:attrNameLst>
                                          <p:attrName>style.visibility</p:attrName>
                                        </p:attrNameLst>
                                      </p:cBhvr>
                                      <p:to>
                                        <p:strVal val="visible"/>
                                      </p:to>
                                    </p:set>
                                    <p:anim calcmode="lin" valueType="num">
                                      <p:cBhvr additive="base">
                                        <p:cTn id="238" dur="500" fill="hold"/>
                                        <p:tgtEl>
                                          <p:spTgt spid="13"/>
                                        </p:tgtEl>
                                        <p:attrNameLst>
                                          <p:attrName>ppt_x</p:attrName>
                                        </p:attrNameLst>
                                      </p:cBhvr>
                                      <p:tavLst>
                                        <p:tav tm="0">
                                          <p:val>
                                            <p:strVal val="1+#ppt_w/2"/>
                                          </p:val>
                                        </p:tav>
                                        <p:tav tm="100000">
                                          <p:val>
                                            <p:strVal val="#ppt_x"/>
                                          </p:val>
                                        </p:tav>
                                      </p:tavLst>
                                    </p:anim>
                                    <p:anim calcmode="lin" valueType="num">
                                      <p:cBhvr additive="base">
                                        <p:cTn id="239" dur="500" fill="hold"/>
                                        <p:tgtEl>
                                          <p:spTgt spid="13"/>
                                        </p:tgtEl>
                                        <p:attrNameLst>
                                          <p:attrName>ppt_y</p:attrName>
                                        </p:attrNameLst>
                                      </p:cBhvr>
                                      <p:tavLst>
                                        <p:tav tm="0">
                                          <p:val>
                                            <p:strVal val="#ppt_y"/>
                                          </p:val>
                                        </p:tav>
                                        <p:tav tm="100000">
                                          <p:val>
                                            <p:strVal val="#ppt_y"/>
                                          </p:val>
                                        </p:tav>
                                      </p:tavLst>
                                    </p:anim>
                                  </p:childTnLst>
                                </p:cTn>
                              </p:par>
                            </p:childTnLst>
                          </p:cTn>
                        </p:par>
                        <p:par>
                          <p:cTn id="240" fill="hold" nodeType="afterGroup">
                            <p:stCondLst>
                              <p:cond delay="3500"/>
                            </p:stCondLst>
                            <p:childTnLst>
                              <p:par>
                                <p:cTn id="241" presetID="26" presetClass="emph" presetSubtype="0" fill="hold" nodeType="afterEffect">
                                  <p:stCondLst>
                                    <p:cond delay="0"/>
                                  </p:stCondLst>
                                  <p:childTnLst>
                                    <p:animEffect transition="out" filter="fade">
                                      <p:cBhvr>
                                        <p:cTn id="242" dur="500" tmFilter="0, 0; .2, .5; .8, .5; 1, 0"/>
                                        <p:tgtEl>
                                          <p:spTgt spid="2"/>
                                        </p:tgtEl>
                                      </p:cBhvr>
                                    </p:animEffect>
                                    <p:animScale>
                                      <p:cBhvr>
                                        <p:cTn id="243" dur="250" autoRev="1" fill="hold"/>
                                        <p:tgtEl>
                                          <p:spTgt spid="2"/>
                                        </p:tgtEl>
                                      </p:cBhvr>
                                      <p:by x="105000" y="105000"/>
                                    </p:animScale>
                                  </p:childTnLst>
                                </p:cTn>
                              </p:par>
                            </p:childTnLst>
                          </p:cTn>
                        </p:par>
                        <p:par>
                          <p:cTn id="244" fill="hold" nodeType="afterGroup">
                            <p:stCondLst>
                              <p:cond delay="4000"/>
                            </p:stCondLst>
                            <p:childTnLst>
                              <p:par>
                                <p:cTn id="245" presetID="53" presetClass="entr" presetSubtype="0" fill="hold" grpId="0" nodeType="afterEffect">
                                  <p:stCondLst>
                                    <p:cond delay="0"/>
                                  </p:stCondLst>
                                  <p:childTnLst>
                                    <p:set>
                                      <p:cBhvr>
                                        <p:cTn id="246" dur="1" fill="hold">
                                          <p:stCondLst>
                                            <p:cond delay="0"/>
                                          </p:stCondLst>
                                        </p:cTn>
                                        <p:tgtEl>
                                          <p:spTgt spid="442385"/>
                                        </p:tgtEl>
                                        <p:attrNameLst>
                                          <p:attrName>style.visibility</p:attrName>
                                        </p:attrNameLst>
                                      </p:cBhvr>
                                      <p:to>
                                        <p:strVal val="visible"/>
                                      </p:to>
                                    </p:set>
                                    <p:anim calcmode="lin" valueType="num">
                                      <p:cBhvr>
                                        <p:cTn id="247" dur="500" fill="hold"/>
                                        <p:tgtEl>
                                          <p:spTgt spid="442385"/>
                                        </p:tgtEl>
                                        <p:attrNameLst>
                                          <p:attrName>ppt_w</p:attrName>
                                        </p:attrNameLst>
                                      </p:cBhvr>
                                      <p:tavLst>
                                        <p:tav tm="0">
                                          <p:val>
                                            <p:fltVal val="0"/>
                                          </p:val>
                                        </p:tav>
                                        <p:tav tm="100000">
                                          <p:val>
                                            <p:strVal val="#ppt_w"/>
                                          </p:val>
                                        </p:tav>
                                      </p:tavLst>
                                    </p:anim>
                                    <p:anim calcmode="lin" valueType="num">
                                      <p:cBhvr>
                                        <p:cTn id="248" dur="500" fill="hold"/>
                                        <p:tgtEl>
                                          <p:spTgt spid="442385"/>
                                        </p:tgtEl>
                                        <p:attrNameLst>
                                          <p:attrName>ppt_h</p:attrName>
                                        </p:attrNameLst>
                                      </p:cBhvr>
                                      <p:tavLst>
                                        <p:tav tm="0">
                                          <p:val>
                                            <p:fltVal val="0"/>
                                          </p:val>
                                        </p:tav>
                                        <p:tav tm="100000">
                                          <p:val>
                                            <p:strVal val="#ppt_h"/>
                                          </p:val>
                                        </p:tav>
                                      </p:tavLst>
                                    </p:anim>
                                    <p:animEffect transition="in" filter="fade">
                                      <p:cBhvr>
                                        <p:cTn id="249" dur="500"/>
                                        <p:tgtEl>
                                          <p:spTgt spid="442385"/>
                                        </p:tgtEl>
                                      </p:cBhvr>
                                    </p:animEffect>
                                  </p:childTnLst>
                                </p:cTn>
                              </p:par>
                            </p:childTnLst>
                          </p:cTn>
                        </p:par>
                        <p:par>
                          <p:cTn id="250" fill="hold" nodeType="afterGroup">
                            <p:stCondLst>
                              <p:cond delay="4500"/>
                            </p:stCondLst>
                            <p:childTnLst>
                              <p:par>
                                <p:cTn id="251" presetID="22" presetClass="entr" presetSubtype="1" fill="hold" grpId="0" nodeType="afterEffect">
                                  <p:stCondLst>
                                    <p:cond delay="0"/>
                                  </p:stCondLst>
                                  <p:childTnLst>
                                    <p:set>
                                      <p:cBhvr>
                                        <p:cTn id="252" dur="1" fill="hold">
                                          <p:stCondLst>
                                            <p:cond delay="0"/>
                                          </p:stCondLst>
                                        </p:cTn>
                                        <p:tgtEl>
                                          <p:spTgt spid="442376"/>
                                        </p:tgtEl>
                                        <p:attrNameLst>
                                          <p:attrName>style.visibility</p:attrName>
                                        </p:attrNameLst>
                                      </p:cBhvr>
                                      <p:to>
                                        <p:strVal val="visible"/>
                                      </p:to>
                                    </p:set>
                                    <p:animEffect transition="in" filter="wipe(up)">
                                      <p:cBhvr>
                                        <p:cTn id="253" dur="1000"/>
                                        <p:tgtEl>
                                          <p:spTgt spid="442376"/>
                                        </p:tgtEl>
                                      </p:cBhvr>
                                    </p:animEffect>
                                  </p:childTnLst>
                                </p:cTn>
                              </p:par>
                            </p:childTnLst>
                          </p:cTn>
                        </p:par>
                        <p:par>
                          <p:cTn id="254" fill="hold" nodeType="afterGroup">
                            <p:stCondLst>
                              <p:cond delay="5500"/>
                            </p:stCondLst>
                            <p:childTnLst>
                              <p:par>
                                <p:cTn id="255" presetID="26" presetClass="emph" presetSubtype="0" fill="hold" nodeType="afterEffect">
                                  <p:stCondLst>
                                    <p:cond delay="0"/>
                                  </p:stCondLst>
                                  <p:childTnLst>
                                    <p:animEffect transition="out" filter="fade">
                                      <p:cBhvr>
                                        <p:cTn id="256" dur="500" tmFilter="0, 0; .2, .5; .8, .5; 1, 0"/>
                                        <p:tgtEl>
                                          <p:spTgt spid="4"/>
                                        </p:tgtEl>
                                      </p:cBhvr>
                                    </p:animEffect>
                                    <p:animScale>
                                      <p:cBhvr>
                                        <p:cTn id="257" dur="250" autoRev="1" fill="hold"/>
                                        <p:tgtEl>
                                          <p:spTgt spid="4"/>
                                        </p:tgtEl>
                                      </p:cBhvr>
                                      <p:by x="105000" y="105000"/>
                                    </p:animScale>
                                  </p:childTnLst>
                                </p:cTn>
                              </p:par>
                            </p:childTnLst>
                          </p:cTn>
                        </p:par>
                        <p:par>
                          <p:cTn id="258" fill="hold" nodeType="afterGroup">
                            <p:stCondLst>
                              <p:cond delay="6000"/>
                            </p:stCondLst>
                            <p:childTnLst>
                              <p:par>
                                <p:cTn id="259" presetID="7" presetClass="entr" presetSubtype="1" fill="hold" nodeType="afterEffect">
                                  <p:stCondLst>
                                    <p:cond delay="0"/>
                                  </p:stCondLst>
                                  <p:childTnLst>
                                    <p:set>
                                      <p:cBhvr>
                                        <p:cTn id="260" dur="1" fill="hold">
                                          <p:stCondLst>
                                            <p:cond delay="0"/>
                                          </p:stCondLst>
                                        </p:cTn>
                                        <p:tgtEl>
                                          <p:spTgt spid="18"/>
                                        </p:tgtEl>
                                        <p:attrNameLst>
                                          <p:attrName>style.visibility</p:attrName>
                                        </p:attrNameLst>
                                      </p:cBhvr>
                                      <p:to>
                                        <p:strVal val="visible"/>
                                      </p:to>
                                    </p:set>
                                    <p:anim calcmode="lin" valueType="num">
                                      <p:cBhvr additive="base">
                                        <p:cTn id="261" dur="1000" fill="hold"/>
                                        <p:tgtEl>
                                          <p:spTgt spid="18"/>
                                        </p:tgtEl>
                                        <p:attrNameLst>
                                          <p:attrName>ppt_x</p:attrName>
                                        </p:attrNameLst>
                                      </p:cBhvr>
                                      <p:tavLst>
                                        <p:tav tm="0">
                                          <p:val>
                                            <p:strVal val="#ppt_x"/>
                                          </p:val>
                                        </p:tav>
                                        <p:tav tm="100000">
                                          <p:val>
                                            <p:strVal val="#ppt_x"/>
                                          </p:val>
                                        </p:tav>
                                      </p:tavLst>
                                    </p:anim>
                                    <p:anim calcmode="lin" valueType="num">
                                      <p:cBhvr additive="base">
                                        <p:cTn id="262" dur="1000" fill="hold"/>
                                        <p:tgtEl>
                                          <p:spTgt spid="1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3" fill="hold" nodeType="clickPar">
                      <p:stCondLst>
                        <p:cond delay="indefinite"/>
                      </p:stCondLst>
                      <p:childTnLst>
                        <p:par>
                          <p:cTn id="264" fill="hold" nodeType="withGroup">
                            <p:stCondLst>
                              <p:cond delay="0"/>
                            </p:stCondLst>
                            <p:childTnLst>
                              <p:par>
                                <p:cTn id="265" presetID="53" presetClass="exit" presetSubtype="0" fill="hold" nodeType="clickEffect">
                                  <p:stCondLst>
                                    <p:cond delay="0"/>
                                  </p:stCondLst>
                                  <p:childTnLst>
                                    <p:anim calcmode="lin" valueType="num">
                                      <p:cBhvr>
                                        <p:cTn id="266" dur="500"/>
                                        <p:tgtEl>
                                          <p:spTgt spid="13"/>
                                        </p:tgtEl>
                                        <p:attrNameLst>
                                          <p:attrName>ppt_w</p:attrName>
                                        </p:attrNameLst>
                                      </p:cBhvr>
                                      <p:tavLst>
                                        <p:tav tm="0">
                                          <p:val>
                                            <p:strVal val="ppt_w"/>
                                          </p:val>
                                        </p:tav>
                                        <p:tav tm="100000">
                                          <p:val>
                                            <p:fltVal val="0"/>
                                          </p:val>
                                        </p:tav>
                                      </p:tavLst>
                                    </p:anim>
                                    <p:anim calcmode="lin" valueType="num">
                                      <p:cBhvr>
                                        <p:cTn id="267" dur="500"/>
                                        <p:tgtEl>
                                          <p:spTgt spid="13"/>
                                        </p:tgtEl>
                                        <p:attrNameLst>
                                          <p:attrName>ppt_h</p:attrName>
                                        </p:attrNameLst>
                                      </p:cBhvr>
                                      <p:tavLst>
                                        <p:tav tm="0">
                                          <p:val>
                                            <p:strVal val="ppt_h"/>
                                          </p:val>
                                        </p:tav>
                                        <p:tav tm="100000">
                                          <p:val>
                                            <p:fltVal val="0"/>
                                          </p:val>
                                        </p:tav>
                                      </p:tavLst>
                                    </p:anim>
                                    <p:animEffect transition="out" filter="fade">
                                      <p:cBhvr>
                                        <p:cTn id="268" dur="500"/>
                                        <p:tgtEl>
                                          <p:spTgt spid="13"/>
                                        </p:tgtEl>
                                      </p:cBhvr>
                                    </p:animEffect>
                                    <p:set>
                                      <p:cBhvr>
                                        <p:cTn id="269" dur="1" fill="hold">
                                          <p:stCondLst>
                                            <p:cond delay="499"/>
                                          </p:stCondLst>
                                        </p:cTn>
                                        <p:tgtEl>
                                          <p:spTgt spid="13"/>
                                        </p:tgtEl>
                                        <p:attrNameLst>
                                          <p:attrName>style.visibility</p:attrName>
                                        </p:attrNameLst>
                                      </p:cBhvr>
                                      <p:to>
                                        <p:strVal val="hidden"/>
                                      </p:to>
                                    </p:set>
                                  </p:childTnLst>
                                </p:cTn>
                              </p:par>
                            </p:childTnLst>
                          </p:cTn>
                        </p:par>
                        <p:par>
                          <p:cTn id="270" fill="hold" nodeType="afterGroup">
                            <p:stCondLst>
                              <p:cond delay="500"/>
                            </p:stCondLst>
                            <p:childTnLst>
                              <p:par>
                                <p:cTn id="271" presetID="2" presetClass="entr" presetSubtype="2" fill="hold" nodeType="afterEffect">
                                  <p:stCondLst>
                                    <p:cond delay="0"/>
                                  </p:stCondLst>
                                  <p:childTnLst>
                                    <p:set>
                                      <p:cBhvr>
                                        <p:cTn id="272" dur="1" fill="hold">
                                          <p:stCondLst>
                                            <p:cond delay="0"/>
                                          </p:stCondLst>
                                        </p:cTn>
                                        <p:tgtEl>
                                          <p:spTgt spid="14"/>
                                        </p:tgtEl>
                                        <p:attrNameLst>
                                          <p:attrName>style.visibility</p:attrName>
                                        </p:attrNameLst>
                                      </p:cBhvr>
                                      <p:to>
                                        <p:strVal val="visible"/>
                                      </p:to>
                                    </p:set>
                                    <p:anim calcmode="lin" valueType="num">
                                      <p:cBhvr additive="base">
                                        <p:cTn id="273" dur="500" fill="hold"/>
                                        <p:tgtEl>
                                          <p:spTgt spid="14"/>
                                        </p:tgtEl>
                                        <p:attrNameLst>
                                          <p:attrName>ppt_x</p:attrName>
                                        </p:attrNameLst>
                                      </p:cBhvr>
                                      <p:tavLst>
                                        <p:tav tm="0">
                                          <p:val>
                                            <p:strVal val="1+#ppt_w/2"/>
                                          </p:val>
                                        </p:tav>
                                        <p:tav tm="100000">
                                          <p:val>
                                            <p:strVal val="#ppt_x"/>
                                          </p:val>
                                        </p:tav>
                                      </p:tavLst>
                                    </p:anim>
                                    <p:anim calcmode="lin" valueType="num">
                                      <p:cBhvr additive="base">
                                        <p:cTn id="274" dur="500" fill="hold"/>
                                        <p:tgtEl>
                                          <p:spTgt spid="14"/>
                                        </p:tgtEl>
                                        <p:attrNameLst>
                                          <p:attrName>ppt_y</p:attrName>
                                        </p:attrNameLst>
                                      </p:cBhvr>
                                      <p:tavLst>
                                        <p:tav tm="0">
                                          <p:val>
                                            <p:strVal val="#ppt_y"/>
                                          </p:val>
                                        </p:tav>
                                        <p:tav tm="100000">
                                          <p:val>
                                            <p:strVal val="#ppt_y"/>
                                          </p:val>
                                        </p:tav>
                                      </p:tavLst>
                                    </p:anim>
                                  </p:childTnLst>
                                </p:cTn>
                              </p:par>
                            </p:childTnLst>
                          </p:cTn>
                        </p:par>
                        <p:par>
                          <p:cTn id="275" fill="hold" nodeType="afterGroup">
                            <p:stCondLst>
                              <p:cond delay="1000"/>
                            </p:stCondLst>
                            <p:childTnLst>
                              <p:par>
                                <p:cTn id="276" presetID="26" presetClass="emph" presetSubtype="0" fill="hold" nodeType="afterEffect">
                                  <p:stCondLst>
                                    <p:cond delay="0"/>
                                  </p:stCondLst>
                                  <p:childTnLst>
                                    <p:animEffect transition="out" filter="fade">
                                      <p:cBhvr>
                                        <p:cTn id="277" dur="500" tmFilter="0, 0; .2, .5; .8, .5; 1, 0"/>
                                        <p:tgtEl>
                                          <p:spTgt spid="4"/>
                                        </p:tgtEl>
                                      </p:cBhvr>
                                    </p:animEffect>
                                    <p:animScale>
                                      <p:cBhvr>
                                        <p:cTn id="278" dur="250" autoRev="1" fill="hold"/>
                                        <p:tgtEl>
                                          <p:spTgt spid="4"/>
                                        </p:tgtEl>
                                      </p:cBhvr>
                                      <p:by x="105000" y="105000"/>
                                    </p:animScale>
                                  </p:childTnLst>
                                </p:cTn>
                              </p:par>
                            </p:childTnLst>
                          </p:cTn>
                        </p:par>
                        <p:par>
                          <p:cTn id="279" fill="hold" nodeType="afterGroup">
                            <p:stCondLst>
                              <p:cond delay="1500"/>
                            </p:stCondLst>
                            <p:childTnLst>
                              <p:par>
                                <p:cTn id="280" presetID="53" presetClass="entr" presetSubtype="0" fill="hold" grpId="0" nodeType="afterEffect">
                                  <p:stCondLst>
                                    <p:cond delay="0"/>
                                  </p:stCondLst>
                                  <p:childTnLst>
                                    <p:set>
                                      <p:cBhvr>
                                        <p:cTn id="281" dur="1" fill="hold">
                                          <p:stCondLst>
                                            <p:cond delay="0"/>
                                          </p:stCondLst>
                                        </p:cTn>
                                        <p:tgtEl>
                                          <p:spTgt spid="442374"/>
                                        </p:tgtEl>
                                        <p:attrNameLst>
                                          <p:attrName>style.visibility</p:attrName>
                                        </p:attrNameLst>
                                      </p:cBhvr>
                                      <p:to>
                                        <p:strVal val="visible"/>
                                      </p:to>
                                    </p:set>
                                    <p:anim calcmode="lin" valueType="num">
                                      <p:cBhvr>
                                        <p:cTn id="282" dur="500" fill="hold"/>
                                        <p:tgtEl>
                                          <p:spTgt spid="442374"/>
                                        </p:tgtEl>
                                        <p:attrNameLst>
                                          <p:attrName>ppt_w</p:attrName>
                                        </p:attrNameLst>
                                      </p:cBhvr>
                                      <p:tavLst>
                                        <p:tav tm="0">
                                          <p:val>
                                            <p:fltVal val="0"/>
                                          </p:val>
                                        </p:tav>
                                        <p:tav tm="100000">
                                          <p:val>
                                            <p:strVal val="#ppt_w"/>
                                          </p:val>
                                        </p:tav>
                                      </p:tavLst>
                                    </p:anim>
                                    <p:anim calcmode="lin" valueType="num">
                                      <p:cBhvr>
                                        <p:cTn id="283" dur="500" fill="hold"/>
                                        <p:tgtEl>
                                          <p:spTgt spid="442374"/>
                                        </p:tgtEl>
                                        <p:attrNameLst>
                                          <p:attrName>ppt_h</p:attrName>
                                        </p:attrNameLst>
                                      </p:cBhvr>
                                      <p:tavLst>
                                        <p:tav tm="0">
                                          <p:val>
                                            <p:fltVal val="0"/>
                                          </p:val>
                                        </p:tav>
                                        <p:tav tm="100000">
                                          <p:val>
                                            <p:strVal val="#ppt_h"/>
                                          </p:val>
                                        </p:tav>
                                      </p:tavLst>
                                    </p:anim>
                                    <p:animEffect transition="in" filter="fade">
                                      <p:cBhvr>
                                        <p:cTn id="284" dur="500"/>
                                        <p:tgtEl>
                                          <p:spTgt spid="442374"/>
                                        </p:tgtEl>
                                      </p:cBhvr>
                                    </p:animEffect>
                                  </p:childTnLst>
                                </p:cTn>
                              </p:par>
                            </p:childTnLst>
                          </p:cTn>
                        </p:par>
                        <p:par>
                          <p:cTn id="285" fill="hold" nodeType="afterGroup">
                            <p:stCondLst>
                              <p:cond delay="2000"/>
                            </p:stCondLst>
                            <p:childTnLst>
                              <p:par>
                                <p:cTn id="286" presetID="22" presetClass="entr" presetSubtype="2" fill="hold" grpId="0" nodeType="afterEffect">
                                  <p:stCondLst>
                                    <p:cond delay="0"/>
                                  </p:stCondLst>
                                  <p:childTnLst>
                                    <p:set>
                                      <p:cBhvr>
                                        <p:cTn id="287" dur="1" fill="hold">
                                          <p:stCondLst>
                                            <p:cond delay="0"/>
                                          </p:stCondLst>
                                        </p:cTn>
                                        <p:tgtEl>
                                          <p:spTgt spid="442375"/>
                                        </p:tgtEl>
                                        <p:attrNameLst>
                                          <p:attrName>style.visibility</p:attrName>
                                        </p:attrNameLst>
                                      </p:cBhvr>
                                      <p:to>
                                        <p:strVal val="visible"/>
                                      </p:to>
                                    </p:set>
                                    <p:animEffect transition="in" filter="wipe(right)">
                                      <p:cBhvr>
                                        <p:cTn id="288" dur="1000"/>
                                        <p:tgtEl>
                                          <p:spTgt spid="442375"/>
                                        </p:tgtEl>
                                      </p:cBhvr>
                                    </p:animEffect>
                                  </p:childTnLst>
                                </p:cTn>
                              </p:par>
                            </p:childTnLst>
                          </p:cTn>
                        </p:par>
                        <p:par>
                          <p:cTn id="289" fill="hold" nodeType="afterGroup">
                            <p:stCondLst>
                              <p:cond delay="3000"/>
                            </p:stCondLst>
                            <p:childTnLst>
                              <p:par>
                                <p:cTn id="290" presetID="26" presetClass="emph" presetSubtype="0" fill="hold" nodeType="afterEffect">
                                  <p:stCondLst>
                                    <p:cond delay="0"/>
                                  </p:stCondLst>
                                  <p:childTnLst>
                                    <p:animEffect transition="out" filter="fade">
                                      <p:cBhvr>
                                        <p:cTn id="291" dur="500" tmFilter="0, 0; .2, .5; .8, .5; 1, 0"/>
                                        <p:tgtEl>
                                          <p:spTgt spid="3"/>
                                        </p:tgtEl>
                                      </p:cBhvr>
                                    </p:animEffect>
                                    <p:animScale>
                                      <p:cBhvr>
                                        <p:cTn id="292" dur="250" autoRev="1" fill="hold"/>
                                        <p:tgtEl>
                                          <p:spTgt spid="3"/>
                                        </p:tgtEl>
                                      </p:cBhvr>
                                      <p:by x="105000" y="105000"/>
                                    </p:animScale>
                                  </p:childTnLst>
                                </p:cTn>
                              </p:par>
                            </p:childTnLst>
                          </p:cTn>
                        </p:par>
                        <p:par>
                          <p:cTn id="293" fill="hold" nodeType="afterGroup">
                            <p:stCondLst>
                              <p:cond delay="3500"/>
                            </p:stCondLst>
                            <p:childTnLst>
                              <p:par>
                                <p:cTn id="294" presetID="7" presetClass="entr" presetSubtype="1" fill="hold" nodeType="afterEffect">
                                  <p:stCondLst>
                                    <p:cond delay="0"/>
                                  </p:stCondLst>
                                  <p:childTnLst>
                                    <p:set>
                                      <p:cBhvr>
                                        <p:cTn id="295" dur="1" fill="hold">
                                          <p:stCondLst>
                                            <p:cond delay="0"/>
                                          </p:stCondLst>
                                        </p:cTn>
                                        <p:tgtEl>
                                          <p:spTgt spid="19"/>
                                        </p:tgtEl>
                                        <p:attrNameLst>
                                          <p:attrName>style.visibility</p:attrName>
                                        </p:attrNameLst>
                                      </p:cBhvr>
                                      <p:to>
                                        <p:strVal val="visible"/>
                                      </p:to>
                                    </p:set>
                                    <p:anim calcmode="lin" valueType="num">
                                      <p:cBhvr additive="base">
                                        <p:cTn id="296" dur="1000" fill="hold"/>
                                        <p:tgtEl>
                                          <p:spTgt spid="19"/>
                                        </p:tgtEl>
                                        <p:attrNameLst>
                                          <p:attrName>ppt_x</p:attrName>
                                        </p:attrNameLst>
                                      </p:cBhvr>
                                      <p:tavLst>
                                        <p:tav tm="0">
                                          <p:val>
                                            <p:strVal val="#ppt_x"/>
                                          </p:val>
                                        </p:tav>
                                        <p:tav tm="100000">
                                          <p:val>
                                            <p:strVal val="#ppt_x"/>
                                          </p:val>
                                        </p:tav>
                                      </p:tavLst>
                                    </p:anim>
                                    <p:anim calcmode="lin" valueType="num">
                                      <p:cBhvr additive="base">
                                        <p:cTn id="297" dur="1000" fill="hold"/>
                                        <p:tgtEl>
                                          <p:spTgt spid="1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98" fill="hold" nodeType="clickPar">
                      <p:stCondLst>
                        <p:cond delay="indefinite"/>
                      </p:stCondLst>
                      <p:childTnLst>
                        <p:par>
                          <p:cTn id="299" fill="hold" nodeType="withGroup">
                            <p:stCondLst>
                              <p:cond delay="0"/>
                            </p:stCondLst>
                            <p:childTnLst>
                              <p:par>
                                <p:cTn id="300" presetID="53" presetClass="exit" presetSubtype="0" fill="hold" nodeType="clickEffect">
                                  <p:stCondLst>
                                    <p:cond delay="0"/>
                                  </p:stCondLst>
                                  <p:childTnLst>
                                    <p:anim calcmode="lin" valueType="num">
                                      <p:cBhvr>
                                        <p:cTn id="301" dur="500"/>
                                        <p:tgtEl>
                                          <p:spTgt spid="14"/>
                                        </p:tgtEl>
                                        <p:attrNameLst>
                                          <p:attrName>ppt_w</p:attrName>
                                        </p:attrNameLst>
                                      </p:cBhvr>
                                      <p:tavLst>
                                        <p:tav tm="0">
                                          <p:val>
                                            <p:strVal val="ppt_w"/>
                                          </p:val>
                                        </p:tav>
                                        <p:tav tm="100000">
                                          <p:val>
                                            <p:fltVal val="0"/>
                                          </p:val>
                                        </p:tav>
                                      </p:tavLst>
                                    </p:anim>
                                    <p:anim calcmode="lin" valueType="num">
                                      <p:cBhvr>
                                        <p:cTn id="302" dur="500"/>
                                        <p:tgtEl>
                                          <p:spTgt spid="14"/>
                                        </p:tgtEl>
                                        <p:attrNameLst>
                                          <p:attrName>ppt_h</p:attrName>
                                        </p:attrNameLst>
                                      </p:cBhvr>
                                      <p:tavLst>
                                        <p:tav tm="0">
                                          <p:val>
                                            <p:strVal val="ppt_h"/>
                                          </p:val>
                                        </p:tav>
                                        <p:tav tm="100000">
                                          <p:val>
                                            <p:fltVal val="0"/>
                                          </p:val>
                                        </p:tav>
                                      </p:tavLst>
                                    </p:anim>
                                    <p:animEffect transition="out" filter="fade">
                                      <p:cBhvr>
                                        <p:cTn id="303" dur="500"/>
                                        <p:tgtEl>
                                          <p:spTgt spid="14"/>
                                        </p:tgtEl>
                                      </p:cBhvr>
                                    </p:animEffect>
                                    <p:set>
                                      <p:cBhvr>
                                        <p:cTn id="304" dur="1" fill="hold">
                                          <p:stCondLst>
                                            <p:cond delay="499"/>
                                          </p:stCondLst>
                                        </p:cTn>
                                        <p:tgtEl>
                                          <p:spTgt spid="14"/>
                                        </p:tgtEl>
                                        <p:attrNameLst>
                                          <p:attrName>style.visibility</p:attrName>
                                        </p:attrNameLst>
                                      </p:cBhvr>
                                      <p:to>
                                        <p:strVal val="hidden"/>
                                      </p:to>
                                    </p:set>
                                  </p:childTnLst>
                                </p:cTn>
                              </p:par>
                            </p:childTnLst>
                          </p:cTn>
                        </p:par>
                        <p:par>
                          <p:cTn id="305" fill="hold" nodeType="afterGroup">
                            <p:stCondLst>
                              <p:cond delay="500"/>
                            </p:stCondLst>
                            <p:childTnLst>
                              <p:par>
                                <p:cTn id="306" presetID="2" presetClass="entr" presetSubtype="2" fill="hold" nodeType="afterEffect">
                                  <p:stCondLst>
                                    <p:cond delay="0"/>
                                  </p:stCondLst>
                                  <p:childTnLst>
                                    <p:set>
                                      <p:cBhvr>
                                        <p:cTn id="307" dur="1" fill="hold">
                                          <p:stCondLst>
                                            <p:cond delay="0"/>
                                          </p:stCondLst>
                                        </p:cTn>
                                        <p:tgtEl>
                                          <p:spTgt spid="15"/>
                                        </p:tgtEl>
                                        <p:attrNameLst>
                                          <p:attrName>style.visibility</p:attrName>
                                        </p:attrNameLst>
                                      </p:cBhvr>
                                      <p:to>
                                        <p:strVal val="visible"/>
                                      </p:to>
                                    </p:set>
                                    <p:anim calcmode="lin" valueType="num">
                                      <p:cBhvr additive="base">
                                        <p:cTn id="308" dur="500" fill="hold"/>
                                        <p:tgtEl>
                                          <p:spTgt spid="15"/>
                                        </p:tgtEl>
                                        <p:attrNameLst>
                                          <p:attrName>ppt_x</p:attrName>
                                        </p:attrNameLst>
                                      </p:cBhvr>
                                      <p:tavLst>
                                        <p:tav tm="0">
                                          <p:val>
                                            <p:strVal val="1+#ppt_w/2"/>
                                          </p:val>
                                        </p:tav>
                                        <p:tav tm="100000">
                                          <p:val>
                                            <p:strVal val="#ppt_x"/>
                                          </p:val>
                                        </p:tav>
                                      </p:tavLst>
                                    </p:anim>
                                    <p:anim calcmode="lin" valueType="num">
                                      <p:cBhvr additive="base">
                                        <p:cTn id="309" dur="500" fill="hold"/>
                                        <p:tgtEl>
                                          <p:spTgt spid="15"/>
                                        </p:tgtEl>
                                        <p:attrNameLst>
                                          <p:attrName>ppt_y</p:attrName>
                                        </p:attrNameLst>
                                      </p:cBhvr>
                                      <p:tavLst>
                                        <p:tav tm="0">
                                          <p:val>
                                            <p:strVal val="#ppt_y"/>
                                          </p:val>
                                        </p:tav>
                                        <p:tav tm="100000">
                                          <p:val>
                                            <p:strVal val="#ppt_y"/>
                                          </p:val>
                                        </p:tav>
                                      </p:tavLst>
                                    </p:anim>
                                  </p:childTnLst>
                                </p:cTn>
                              </p:par>
                            </p:childTnLst>
                          </p:cTn>
                        </p:par>
                        <p:par>
                          <p:cTn id="310" fill="hold" nodeType="afterGroup">
                            <p:stCondLst>
                              <p:cond delay="1000"/>
                            </p:stCondLst>
                            <p:childTnLst>
                              <p:par>
                                <p:cTn id="311" presetID="26" presetClass="emph" presetSubtype="0" fill="hold" nodeType="afterEffect">
                                  <p:stCondLst>
                                    <p:cond delay="0"/>
                                  </p:stCondLst>
                                  <p:childTnLst>
                                    <p:animEffect transition="out" filter="fade">
                                      <p:cBhvr>
                                        <p:cTn id="312" dur="500" tmFilter="0, 0; .2, .5; .8, .5; 1, 0"/>
                                        <p:tgtEl>
                                          <p:spTgt spid="2"/>
                                        </p:tgtEl>
                                      </p:cBhvr>
                                    </p:animEffect>
                                    <p:animScale>
                                      <p:cBhvr>
                                        <p:cTn id="313" dur="250" autoRev="1" fill="hold"/>
                                        <p:tgtEl>
                                          <p:spTgt spid="2"/>
                                        </p:tgtEl>
                                      </p:cBhvr>
                                      <p:by x="105000" y="105000"/>
                                    </p:animScale>
                                  </p:childTnLst>
                                </p:cTn>
                              </p:par>
                            </p:childTnLst>
                          </p:cTn>
                        </p:par>
                        <p:par>
                          <p:cTn id="314" fill="hold" nodeType="afterGroup">
                            <p:stCondLst>
                              <p:cond delay="1500"/>
                            </p:stCondLst>
                            <p:childTnLst>
                              <p:par>
                                <p:cTn id="315" presetID="53" presetClass="entr" presetSubtype="0" fill="hold" grpId="0" nodeType="afterEffect">
                                  <p:stCondLst>
                                    <p:cond delay="0"/>
                                  </p:stCondLst>
                                  <p:childTnLst>
                                    <p:set>
                                      <p:cBhvr>
                                        <p:cTn id="316" dur="1" fill="hold">
                                          <p:stCondLst>
                                            <p:cond delay="0"/>
                                          </p:stCondLst>
                                        </p:cTn>
                                        <p:tgtEl>
                                          <p:spTgt spid="442400"/>
                                        </p:tgtEl>
                                        <p:attrNameLst>
                                          <p:attrName>style.visibility</p:attrName>
                                        </p:attrNameLst>
                                      </p:cBhvr>
                                      <p:to>
                                        <p:strVal val="visible"/>
                                      </p:to>
                                    </p:set>
                                    <p:anim calcmode="lin" valueType="num">
                                      <p:cBhvr>
                                        <p:cTn id="317" dur="500" fill="hold"/>
                                        <p:tgtEl>
                                          <p:spTgt spid="442400"/>
                                        </p:tgtEl>
                                        <p:attrNameLst>
                                          <p:attrName>ppt_w</p:attrName>
                                        </p:attrNameLst>
                                      </p:cBhvr>
                                      <p:tavLst>
                                        <p:tav tm="0">
                                          <p:val>
                                            <p:fltVal val="0"/>
                                          </p:val>
                                        </p:tav>
                                        <p:tav tm="100000">
                                          <p:val>
                                            <p:strVal val="#ppt_w"/>
                                          </p:val>
                                        </p:tav>
                                      </p:tavLst>
                                    </p:anim>
                                    <p:anim calcmode="lin" valueType="num">
                                      <p:cBhvr>
                                        <p:cTn id="318" dur="500" fill="hold"/>
                                        <p:tgtEl>
                                          <p:spTgt spid="442400"/>
                                        </p:tgtEl>
                                        <p:attrNameLst>
                                          <p:attrName>ppt_h</p:attrName>
                                        </p:attrNameLst>
                                      </p:cBhvr>
                                      <p:tavLst>
                                        <p:tav tm="0">
                                          <p:val>
                                            <p:fltVal val="0"/>
                                          </p:val>
                                        </p:tav>
                                        <p:tav tm="100000">
                                          <p:val>
                                            <p:strVal val="#ppt_h"/>
                                          </p:val>
                                        </p:tav>
                                      </p:tavLst>
                                    </p:anim>
                                    <p:animEffect transition="in" filter="fade">
                                      <p:cBhvr>
                                        <p:cTn id="319" dur="500"/>
                                        <p:tgtEl>
                                          <p:spTgt spid="442400"/>
                                        </p:tgtEl>
                                      </p:cBhvr>
                                    </p:animEffect>
                                  </p:childTnLst>
                                </p:cTn>
                              </p:par>
                            </p:childTnLst>
                          </p:cTn>
                        </p:par>
                        <p:par>
                          <p:cTn id="320" fill="hold" nodeType="afterGroup">
                            <p:stCondLst>
                              <p:cond delay="2000"/>
                            </p:stCondLst>
                            <p:childTnLst>
                              <p:par>
                                <p:cTn id="321" presetID="22" presetClass="entr" presetSubtype="8" fill="hold" grpId="0" nodeType="afterEffect">
                                  <p:stCondLst>
                                    <p:cond delay="0"/>
                                  </p:stCondLst>
                                  <p:childTnLst>
                                    <p:set>
                                      <p:cBhvr>
                                        <p:cTn id="322" dur="1" fill="hold">
                                          <p:stCondLst>
                                            <p:cond delay="0"/>
                                          </p:stCondLst>
                                        </p:cTn>
                                        <p:tgtEl>
                                          <p:spTgt spid="442397"/>
                                        </p:tgtEl>
                                        <p:attrNameLst>
                                          <p:attrName>style.visibility</p:attrName>
                                        </p:attrNameLst>
                                      </p:cBhvr>
                                      <p:to>
                                        <p:strVal val="visible"/>
                                      </p:to>
                                    </p:set>
                                    <p:animEffect transition="in" filter="wipe(left)">
                                      <p:cBhvr>
                                        <p:cTn id="323" dur="1000"/>
                                        <p:tgtEl>
                                          <p:spTgt spid="442397"/>
                                        </p:tgtEl>
                                      </p:cBhvr>
                                    </p:animEffect>
                                  </p:childTnLst>
                                </p:cTn>
                              </p:par>
                            </p:childTnLst>
                          </p:cTn>
                        </p:par>
                        <p:par>
                          <p:cTn id="324" fill="hold" nodeType="afterGroup">
                            <p:stCondLst>
                              <p:cond delay="3000"/>
                            </p:stCondLst>
                            <p:childTnLst>
                              <p:par>
                                <p:cTn id="325" presetID="26" presetClass="emph" presetSubtype="0" fill="hold" nodeType="afterEffect">
                                  <p:stCondLst>
                                    <p:cond delay="0"/>
                                  </p:stCondLst>
                                  <p:childTnLst>
                                    <p:animEffect transition="out" filter="fade">
                                      <p:cBhvr>
                                        <p:cTn id="326" dur="1000" tmFilter="0, 0; .2, .5; .8, .5; 1, 0"/>
                                        <p:tgtEl>
                                          <p:spTgt spid="6"/>
                                        </p:tgtEl>
                                      </p:cBhvr>
                                    </p:animEffect>
                                    <p:animScale>
                                      <p:cBhvr>
                                        <p:cTn id="327" dur="500" autoRev="1" fill="hold"/>
                                        <p:tgtEl>
                                          <p:spTgt spid="6"/>
                                        </p:tgtEl>
                                      </p:cBhvr>
                                      <p:by x="105000" y="105000"/>
                                    </p:animScale>
                                  </p:childTnLst>
                                </p:cTn>
                              </p:par>
                            </p:childTnLst>
                          </p:cTn>
                        </p:par>
                        <p:par>
                          <p:cTn id="328" fill="hold" nodeType="afterGroup">
                            <p:stCondLst>
                              <p:cond delay="4000"/>
                            </p:stCondLst>
                            <p:childTnLst>
                              <p:par>
                                <p:cTn id="329" presetID="7" presetClass="entr" presetSubtype="1" fill="hold" nodeType="afterEffect">
                                  <p:stCondLst>
                                    <p:cond delay="0"/>
                                  </p:stCondLst>
                                  <p:childTnLst>
                                    <p:set>
                                      <p:cBhvr>
                                        <p:cTn id="330" dur="1" fill="hold">
                                          <p:stCondLst>
                                            <p:cond delay="0"/>
                                          </p:stCondLst>
                                        </p:cTn>
                                        <p:tgtEl>
                                          <p:spTgt spid="20"/>
                                        </p:tgtEl>
                                        <p:attrNameLst>
                                          <p:attrName>style.visibility</p:attrName>
                                        </p:attrNameLst>
                                      </p:cBhvr>
                                      <p:to>
                                        <p:strVal val="visible"/>
                                      </p:to>
                                    </p:set>
                                    <p:anim calcmode="lin" valueType="num">
                                      <p:cBhvr additive="base">
                                        <p:cTn id="331" dur="1000" fill="hold"/>
                                        <p:tgtEl>
                                          <p:spTgt spid="20"/>
                                        </p:tgtEl>
                                        <p:attrNameLst>
                                          <p:attrName>ppt_x</p:attrName>
                                        </p:attrNameLst>
                                      </p:cBhvr>
                                      <p:tavLst>
                                        <p:tav tm="0">
                                          <p:val>
                                            <p:strVal val="#ppt_x"/>
                                          </p:val>
                                        </p:tav>
                                        <p:tav tm="100000">
                                          <p:val>
                                            <p:strVal val="#ppt_x"/>
                                          </p:val>
                                        </p:tav>
                                      </p:tavLst>
                                    </p:anim>
                                    <p:anim calcmode="lin" valueType="num">
                                      <p:cBhvr additive="base">
                                        <p:cTn id="332" dur="1000" fill="hold"/>
                                        <p:tgtEl>
                                          <p:spTgt spid="20"/>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33" fill="hold" nodeType="clickPar">
                      <p:stCondLst>
                        <p:cond delay="indefinite"/>
                      </p:stCondLst>
                      <p:childTnLst>
                        <p:par>
                          <p:cTn id="334" fill="hold" nodeType="withGroup">
                            <p:stCondLst>
                              <p:cond delay="0"/>
                            </p:stCondLst>
                            <p:childTnLst>
                              <p:par>
                                <p:cTn id="335" presetID="53" presetClass="exit" presetSubtype="0" fill="hold" nodeType="clickEffect">
                                  <p:stCondLst>
                                    <p:cond delay="0"/>
                                  </p:stCondLst>
                                  <p:childTnLst>
                                    <p:anim calcmode="lin" valueType="num">
                                      <p:cBhvr>
                                        <p:cTn id="336" dur="500"/>
                                        <p:tgtEl>
                                          <p:spTgt spid="15"/>
                                        </p:tgtEl>
                                        <p:attrNameLst>
                                          <p:attrName>ppt_w</p:attrName>
                                        </p:attrNameLst>
                                      </p:cBhvr>
                                      <p:tavLst>
                                        <p:tav tm="0">
                                          <p:val>
                                            <p:strVal val="ppt_w"/>
                                          </p:val>
                                        </p:tav>
                                        <p:tav tm="100000">
                                          <p:val>
                                            <p:fltVal val="0"/>
                                          </p:val>
                                        </p:tav>
                                      </p:tavLst>
                                    </p:anim>
                                    <p:anim calcmode="lin" valueType="num">
                                      <p:cBhvr>
                                        <p:cTn id="337" dur="500"/>
                                        <p:tgtEl>
                                          <p:spTgt spid="15"/>
                                        </p:tgtEl>
                                        <p:attrNameLst>
                                          <p:attrName>ppt_h</p:attrName>
                                        </p:attrNameLst>
                                      </p:cBhvr>
                                      <p:tavLst>
                                        <p:tav tm="0">
                                          <p:val>
                                            <p:strVal val="ppt_h"/>
                                          </p:val>
                                        </p:tav>
                                        <p:tav tm="100000">
                                          <p:val>
                                            <p:fltVal val="0"/>
                                          </p:val>
                                        </p:tav>
                                      </p:tavLst>
                                    </p:anim>
                                    <p:animEffect transition="out" filter="fade">
                                      <p:cBhvr>
                                        <p:cTn id="338" dur="500"/>
                                        <p:tgtEl>
                                          <p:spTgt spid="15"/>
                                        </p:tgtEl>
                                      </p:cBhvr>
                                    </p:animEffect>
                                    <p:set>
                                      <p:cBhvr>
                                        <p:cTn id="339" dur="1" fill="hold">
                                          <p:stCondLst>
                                            <p:cond delay="499"/>
                                          </p:stCondLst>
                                        </p:cTn>
                                        <p:tgtEl>
                                          <p:spTgt spid="15"/>
                                        </p:tgtEl>
                                        <p:attrNameLst>
                                          <p:attrName>style.visibility</p:attrName>
                                        </p:attrNameLst>
                                      </p:cBhvr>
                                      <p:to>
                                        <p:strVal val="hidden"/>
                                      </p:to>
                                    </p:set>
                                  </p:childTnLst>
                                </p:cTn>
                              </p:par>
                            </p:childTnLst>
                          </p:cTn>
                        </p:par>
                        <p:par>
                          <p:cTn id="340" fill="hold" nodeType="afterGroup">
                            <p:stCondLst>
                              <p:cond delay="500"/>
                            </p:stCondLst>
                            <p:childTnLst>
                              <p:par>
                                <p:cTn id="341" presetID="22" presetClass="entr" presetSubtype="8" fill="hold" nodeType="afterEffect">
                                  <p:stCondLst>
                                    <p:cond delay="0"/>
                                  </p:stCondLst>
                                  <p:childTnLst>
                                    <p:set>
                                      <p:cBhvr>
                                        <p:cTn id="342" dur="1" fill="hold">
                                          <p:stCondLst>
                                            <p:cond delay="0"/>
                                          </p:stCondLst>
                                        </p:cTn>
                                        <p:tgtEl>
                                          <p:spTgt spid="7"/>
                                        </p:tgtEl>
                                        <p:attrNameLst>
                                          <p:attrName>style.visibility</p:attrName>
                                        </p:attrNameLst>
                                      </p:cBhvr>
                                      <p:to>
                                        <p:strVal val="visible"/>
                                      </p:to>
                                    </p:set>
                                    <p:animEffect transition="in" filter="wipe(left)">
                                      <p:cBhvr>
                                        <p:cTn id="343" dur="2000"/>
                                        <p:tgtEl>
                                          <p:spTgt spid="7"/>
                                        </p:tgtEl>
                                      </p:cBhvr>
                                    </p:animEffect>
                                  </p:childTnLst>
                                </p:cTn>
                              </p:par>
                              <p:par>
                                <p:cTn id="344" presetID="22" presetClass="entr" presetSubtype="1" fill="hold" nodeType="withEffect">
                                  <p:stCondLst>
                                    <p:cond delay="0"/>
                                  </p:stCondLst>
                                  <p:childTnLst>
                                    <p:set>
                                      <p:cBhvr>
                                        <p:cTn id="345" dur="1" fill="hold">
                                          <p:stCondLst>
                                            <p:cond delay="0"/>
                                          </p:stCondLst>
                                        </p:cTn>
                                        <p:tgtEl>
                                          <p:spTgt spid="8"/>
                                        </p:tgtEl>
                                        <p:attrNameLst>
                                          <p:attrName>style.visibility</p:attrName>
                                        </p:attrNameLst>
                                      </p:cBhvr>
                                      <p:to>
                                        <p:strVal val="visible"/>
                                      </p:to>
                                    </p:set>
                                    <p:animEffect transition="in" filter="wipe(up)">
                                      <p:cBhvr>
                                        <p:cTn id="346" dur="2000"/>
                                        <p:tgtEl>
                                          <p:spTgt spid="8"/>
                                        </p:tgtEl>
                                      </p:cBhvr>
                                    </p:animEffect>
                                  </p:childTnLst>
                                </p:cTn>
                              </p:par>
                            </p:childTnLst>
                          </p:cTn>
                        </p:par>
                        <p:par>
                          <p:cTn id="347" fill="hold" nodeType="afterGroup">
                            <p:stCondLst>
                              <p:cond delay="2500"/>
                            </p:stCondLst>
                            <p:childTnLst>
                              <p:par>
                                <p:cTn id="348" presetID="7" presetClass="entr" presetSubtype="2" fill="hold" nodeType="afterEffect">
                                  <p:stCondLst>
                                    <p:cond delay="1000"/>
                                  </p:stCondLst>
                                  <p:childTnLst>
                                    <p:set>
                                      <p:cBhvr>
                                        <p:cTn id="349" dur="1" fill="hold">
                                          <p:stCondLst>
                                            <p:cond delay="0"/>
                                          </p:stCondLst>
                                        </p:cTn>
                                        <p:tgtEl>
                                          <p:spTgt spid="21"/>
                                        </p:tgtEl>
                                        <p:attrNameLst>
                                          <p:attrName>style.visibility</p:attrName>
                                        </p:attrNameLst>
                                      </p:cBhvr>
                                      <p:to>
                                        <p:strVal val="visible"/>
                                      </p:to>
                                    </p:set>
                                    <p:anim calcmode="lin" valueType="num">
                                      <p:cBhvr additive="base">
                                        <p:cTn id="350" dur="1000" fill="hold"/>
                                        <p:tgtEl>
                                          <p:spTgt spid="21"/>
                                        </p:tgtEl>
                                        <p:attrNameLst>
                                          <p:attrName>ppt_x</p:attrName>
                                        </p:attrNameLst>
                                      </p:cBhvr>
                                      <p:tavLst>
                                        <p:tav tm="0">
                                          <p:val>
                                            <p:strVal val="1+#ppt_w/2"/>
                                          </p:val>
                                        </p:tav>
                                        <p:tav tm="100000">
                                          <p:val>
                                            <p:strVal val="#ppt_x"/>
                                          </p:val>
                                        </p:tav>
                                      </p:tavLst>
                                    </p:anim>
                                    <p:anim calcmode="lin" valueType="num">
                                      <p:cBhvr additive="base">
                                        <p:cTn id="351"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p:bldP spid="442374" grpId="0"/>
      <p:bldP spid="442375" grpId="0" animBg="1"/>
      <p:bldP spid="442376" grpId="0" animBg="1"/>
      <p:bldP spid="442377" grpId="0" animBg="1"/>
      <p:bldP spid="442378" grpId="0" animBg="1"/>
      <p:bldP spid="442378" grpId="1" animBg="1"/>
      <p:bldP spid="442385" grpId="0"/>
      <p:bldP spid="442386" grpId="0"/>
      <p:bldP spid="442387" grpId="0"/>
      <p:bldP spid="442397" grpId="0" animBg="1"/>
      <p:bldP spid="442398" grpId="0" animBg="1"/>
      <p:bldP spid="442399" grpId="0"/>
      <p:bldP spid="442400" grpId="0"/>
      <p:bldP spid="442401" grpId="0"/>
      <p:bldP spid="442401" grpId="1"/>
      <p:bldP spid="442430" grpId="0" animBg="1"/>
      <p:bldP spid="442484" grpId="0"/>
      <p:bldP spid="442484" grpId="1"/>
      <p:bldP spid="442485" grpId="0"/>
      <p:bldP spid="44248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b="1" smtClean="0">
                <a:latin typeface="Times New Roman" panose="02020603050405020304" pitchFamily="18" charset="0"/>
                <a:ea typeface="楷体_GB2312" pitchFamily="49" charset="-122"/>
              </a:rPr>
              <a:t>考研真题</a:t>
            </a:r>
          </a:p>
        </p:txBody>
      </p:sp>
      <p:sp>
        <p:nvSpPr>
          <p:cNvPr id="38915" name="Rectangle 3"/>
          <p:cNvSpPr>
            <a:spLocks noGrp="1" noChangeArrowheads="1"/>
          </p:cNvSpPr>
          <p:nvPr>
            <p:ph type="body" idx="1"/>
          </p:nvPr>
        </p:nvSpPr>
        <p:spPr>
          <a:xfrm>
            <a:off x="250825" y="1268413"/>
            <a:ext cx="8704263" cy="4114800"/>
          </a:xfrm>
        </p:spPr>
        <p:txBody>
          <a:bodyPr/>
          <a:lstStyle/>
          <a:p>
            <a:pPr eaLnBrk="1" hangingPunct="1"/>
            <a:r>
              <a:rPr lang="zh-CN" altLang="en-US" sz="2800" b="1" smtClean="0">
                <a:latin typeface="Times New Roman" panose="02020603050405020304" pitchFamily="18" charset="0"/>
                <a:ea typeface="楷体_GB2312" pitchFamily="49" charset="-122"/>
              </a:rPr>
              <a:t>一个单</a:t>
            </a:r>
            <a:r>
              <a:rPr lang="en-US" altLang="zh-CN" sz="2800" b="1" smtClean="0">
                <a:latin typeface="Times New Roman" panose="02020603050405020304" pitchFamily="18" charset="0"/>
                <a:ea typeface="楷体_GB2312" pitchFamily="49" charset="-122"/>
              </a:rPr>
              <a:t>CPU</a:t>
            </a:r>
            <a:r>
              <a:rPr lang="zh-CN" altLang="en-US" sz="2800" b="1" smtClean="0">
                <a:latin typeface="Times New Roman" panose="02020603050405020304" pitchFamily="18" charset="0"/>
                <a:ea typeface="楷体_GB2312" pitchFamily="49" charset="-122"/>
              </a:rPr>
              <a:t>的操作系统共有</a:t>
            </a:r>
            <a:r>
              <a:rPr lang="en-US" altLang="zh-CN" sz="2800" b="1" smtClean="0">
                <a:latin typeface="Times New Roman" panose="02020603050405020304" pitchFamily="18" charset="0"/>
                <a:ea typeface="楷体_GB2312" pitchFamily="49" charset="-122"/>
              </a:rPr>
              <a:t>n</a:t>
            </a:r>
            <a:r>
              <a:rPr lang="zh-CN" altLang="en-US" sz="2800" b="1" smtClean="0">
                <a:latin typeface="Times New Roman" panose="02020603050405020304" pitchFamily="18" charset="0"/>
                <a:ea typeface="楷体_GB2312" pitchFamily="49" charset="-122"/>
              </a:rPr>
              <a:t>个进程，不考虑进程状态过渡的情况：（北京大学</a:t>
            </a:r>
            <a:r>
              <a:rPr lang="en-US" altLang="zh-CN" sz="2800" b="1" smtClean="0">
                <a:latin typeface="Times New Roman" panose="02020603050405020304" pitchFamily="18" charset="0"/>
                <a:ea typeface="楷体_GB2312" pitchFamily="49" charset="-122"/>
              </a:rPr>
              <a:t>1995</a:t>
            </a:r>
            <a:r>
              <a:rPr lang="zh-CN" altLang="en-US" sz="2800" b="1" smtClean="0">
                <a:latin typeface="Times New Roman" panose="02020603050405020304" pitchFamily="18" charset="0"/>
                <a:ea typeface="楷体_GB2312" pitchFamily="49" charset="-122"/>
              </a:rPr>
              <a:t>年试题）</a:t>
            </a:r>
          </a:p>
          <a:p>
            <a:pPr eaLnBrk="1" hangingPunct="1"/>
            <a:r>
              <a:rPr lang="zh-CN" altLang="en-US" sz="2800" b="1" smtClean="0">
                <a:latin typeface="Times New Roman" panose="02020603050405020304" pitchFamily="18" charset="0"/>
                <a:ea typeface="楷体_GB2312" pitchFamily="49" charset="-122"/>
              </a:rPr>
              <a:t>①给出运行进程的个数。</a:t>
            </a:r>
          </a:p>
          <a:p>
            <a:pPr eaLnBrk="1" hangingPunct="1"/>
            <a:r>
              <a:rPr lang="zh-CN" altLang="en-US" sz="2800" b="1" smtClean="0">
                <a:latin typeface="Times New Roman" panose="02020603050405020304" pitchFamily="18" charset="0"/>
                <a:ea typeface="楷体_GB2312" pitchFamily="49" charset="-122"/>
              </a:rPr>
              <a:t>②给出就绪进程的个数。</a:t>
            </a:r>
          </a:p>
          <a:p>
            <a:pPr eaLnBrk="1" hangingPunct="1"/>
            <a:r>
              <a:rPr lang="zh-CN" altLang="en-US" sz="2800" b="1" smtClean="0">
                <a:latin typeface="Times New Roman" panose="02020603050405020304" pitchFamily="18" charset="0"/>
                <a:ea typeface="楷体_GB2312" pitchFamily="49" charset="-122"/>
              </a:rPr>
              <a:t>③给出等待进程的个数。</a:t>
            </a:r>
          </a:p>
          <a:p>
            <a:pPr eaLnBrk="1" hangingPunct="1"/>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分析</a:t>
            </a:r>
            <a:r>
              <a:rPr lang="en-US" altLang="zh-CN" sz="2800" b="1" smtClean="0">
                <a:latin typeface="Times New Roman" panose="02020603050405020304" pitchFamily="18" charset="0"/>
                <a:ea typeface="楷体_GB2312" pitchFamily="49" charset="-122"/>
              </a:rPr>
              <a:t>】</a:t>
            </a:r>
            <a:r>
              <a:rPr lang="zh-CN" altLang="en-US" sz="2800" b="1" smtClean="0">
                <a:latin typeface="Times New Roman" panose="02020603050405020304" pitchFamily="18" charset="0"/>
                <a:ea typeface="楷体_GB2312" pitchFamily="49" charset="-122"/>
              </a:rPr>
              <a:t>单处理机在任一时刻只能处理一道程序，在不考虑状态过渡的情况下，任一进程只有</a:t>
            </a:r>
            <a:r>
              <a:rPr lang="en-US" altLang="zh-CN" sz="2800" b="1" smtClean="0">
                <a:latin typeface="Times New Roman" panose="02020603050405020304" pitchFamily="18" charset="0"/>
                <a:ea typeface="楷体_GB2312" pitchFamily="49" charset="-122"/>
              </a:rPr>
              <a:t>3</a:t>
            </a:r>
            <a:r>
              <a:rPr lang="zh-CN" altLang="en-US" sz="2800" b="1" smtClean="0">
                <a:latin typeface="Times New Roman" panose="02020603050405020304" pitchFamily="18" charset="0"/>
                <a:ea typeface="楷体_GB2312" pitchFamily="49" charset="-122"/>
              </a:rPr>
              <a:t>种状态，即运行、就绪和等待。但此时该系统其他条件未知（如资源分配情况），故无法确定就绪进程和等待进程的数目。</a:t>
            </a:r>
          </a:p>
          <a:p>
            <a:pPr eaLnBrk="1" hangingPunct="1"/>
            <a:r>
              <a:rPr lang="zh-CN" altLang="en-US" sz="2800" b="1" smtClean="0">
                <a:latin typeface="Times New Roman" panose="02020603050405020304" pitchFamily="18" charset="0"/>
                <a:ea typeface="楷体_GB2312" pitchFamily="49" charset="-122"/>
              </a:rPr>
              <a:t>①</a:t>
            </a:r>
            <a:r>
              <a:rPr lang="en-US" altLang="zh-CN" sz="2800" b="1" smtClean="0">
                <a:latin typeface="Times New Roman" panose="02020603050405020304" pitchFamily="18" charset="0"/>
                <a:ea typeface="楷体_GB2312" pitchFamily="49" charset="-122"/>
              </a:rPr>
              <a:t>1</a:t>
            </a:r>
            <a:r>
              <a:rPr lang="zh-CN" altLang="en-US" sz="2800" b="1" smtClean="0">
                <a:latin typeface="Times New Roman" panose="02020603050405020304" pitchFamily="18" charset="0"/>
                <a:ea typeface="楷体_GB2312" pitchFamily="49" charset="-122"/>
              </a:rPr>
              <a:t>。②不一定。③不一定。</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p>
        </p:txBody>
      </p:sp>
      <p:sp>
        <p:nvSpPr>
          <p:cNvPr id="39939" name="Rectangle 3"/>
          <p:cNvSpPr>
            <a:spLocks noGrp="1" noChangeArrowheads="1"/>
          </p:cNvSpPr>
          <p:nvPr>
            <p:ph type="body" idx="1"/>
          </p:nvPr>
        </p:nvSpPr>
        <p:spPr>
          <a:xfrm>
            <a:off x="611188" y="1401763"/>
            <a:ext cx="8137525" cy="4114800"/>
          </a:xfrm>
        </p:spPr>
        <p:txBody>
          <a:bodyPr/>
          <a:lstStyle/>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是如何刻画进程的？</a:t>
            </a:r>
          </a:p>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根据什么知道进程当前所处的状态？</a:t>
            </a:r>
          </a:p>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如何知道进程当前占用了哪些系统资源？</a:t>
            </a:r>
          </a:p>
          <a:p>
            <a:pPr eaLnBrk="1" hangingPunct="1"/>
            <a:r>
              <a:rPr lang="zh-CN" altLang="en-US" sz="3200" b="1" smtClean="0">
                <a:latin typeface="Times New Roman" panose="02020603050405020304" pitchFamily="18" charset="0"/>
                <a:ea typeface="楷体_GB2312" pitchFamily="49" charset="-122"/>
              </a:rPr>
              <a:t>如何控制进程在各个状态之间进行转换？</a:t>
            </a:r>
          </a:p>
          <a:p>
            <a:pPr eaLnBrk="1" hangingPunct="1"/>
            <a:r>
              <a:rPr lang="en-US" altLang="zh-CN" sz="3200" b="1" smtClean="0">
                <a:latin typeface="Times New Roman" panose="02020603050405020304" pitchFamily="18" charset="0"/>
                <a:ea typeface="楷体_GB2312" pitchFamily="49" charset="-122"/>
              </a:rPr>
              <a:t>OS</a:t>
            </a:r>
            <a:r>
              <a:rPr lang="zh-CN" altLang="en-US" sz="3200" b="1" smtClean="0">
                <a:latin typeface="Times New Roman" panose="02020603050405020304" pitchFamily="18" charset="0"/>
                <a:ea typeface="楷体_GB2312" pitchFamily="49" charset="-122"/>
              </a:rPr>
              <a:t>如何知道内存中有哪些进程？</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2363" y="188913"/>
            <a:ext cx="7050087" cy="762000"/>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p>
        </p:txBody>
      </p:sp>
      <p:sp>
        <p:nvSpPr>
          <p:cNvPr id="40963" name="Rectangle 3"/>
          <p:cNvSpPr>
            <a:spLocks noGrp="1" noChangeArrowheads="1"/>
          </p:cNvSpPr>
          <p:nvPr>
            <p:ph type="body" idx="1"/>
          </p:nvPr>
        </p:nvSpPr>
        <p:spPr>
          <a:xfrm>
            <a:off x="395288" y="1341438"/>
            <a:ext cx="8424862" cy="3455987"/>
          </a:xfrm>
        </p:spPr>
        <p:txBody>
          <a:bodyPr/>
          <a:lstStyle/>
          <a:p>
            <a:pPr marL="228600" indent="-228600" eaLnBrk="1" hangingPunct="1">
              <a:lnSpc>
                <a:spcPct val="130000"/>
              </a:lnSpc>
              <a:buFont typeface="Wingdings" panose="05000000000000000000" pitchFamily="2" charset="2"/>
              <a:buNone/>
            </a:pPr>
            <a:r>
              <a:rPr lang="zh-CN" altLang="en-US" sz="2800" b="1" smtClean="0">
                <a:solidFill>
                  <a:schemeClr val="folHlink"/>
                </a:solidFill>
                <a:latin typeface="Arial" panose="020B0604020202020204" pitchFamily="34" charset="0"/>
                <a:ea typeface="楷体_GB2312" pitchFamily="49" charset="-122"/>
              </a:rPr>
              <a:t>进程控制块：</a:t>
            </a:r>
            <a:r>
              <a:rPr lang="zh-CN" altLang="en-US" sz="2800" b="1" smtClean="0">
                <a:latin typeface="Arial" panose="020B0604020202020204" pitchFamily="34" charset="0"/>
                <a:ea typeface="楷体_GB2312" pitchFamily="49" charset="-122"/>
              </a:rPr>
              <a:t>是</a:t>
            </a:r>
            <a:r>
              <a:rPr lang="en-US" altLang="zh-CN" sz="2800" b="1" smtClean="0">
                <a:latin typeface="Arial" panose="020B0604020202020204" pitchFamily="34" charset="0"/>
                <a:ea typeface="楷体_GB2312" pitchFamily="49" charset="-122"/>
              </a:rPr>
              <a:t>OS</a:t>
            </a:r>
            <a:r>
              <a:rPr lang="zh-CN" altLang="en-US" sz="2800" b="1" smtClean="0">
                <a:latin typeface="Arial" panose="020B0604020202020204" pitchFamily="34" charset="0"/>
                <a:ea typeface="楷体_GB2312" pitchFamily="49" charset="-122"/>
              </a:rPr>
              <a:t>为了管理和控制进程的运行，而为每一个进程定义的一个数据结构，它记录了系统管理进程所需的全部信息。系统根据</a:t>
            </a:r>
            <a:r>
              <a:rPr lang="en-US" altLang="zh-CN" sz="2800" b="1" smtClean="0">
                <a:latin typeface="Arial" panose="020B0604020202020204" pitchFamily="34" charset="0"/>
                <a:ea typeface="楷体_GB2312" pitchFamily="49" charset="-122"/>
              </a:rPr>
              <a:t>PCB</a:t>
            </a:r>
            <a:r>
              <a:rPr lang="zh-CN" altLang="en-US" sz="2800" b="1" smtClean="0">
                <a:latin typeface="Arial" panose="020B0604020202020204" pitchFamily="34" charset="0"/>
                <a:ea typeface="楷体_GB2312" pitchFamily="49" charset="-122"/>
              </a:rPr>
              <a:t>而感知进程的存在，</a:t>
            </a:r>
            <a:r>
              <a:rPr lang="en-US" altLang="zh-CN" sz="2800" b="1" smtClean="0">
                <a:latin typeface="Arial" panose="020B0604020202020204" pitchFamily="34" charset="0"/>
                <a:ea typeface="楷体_GB2312" pitchFamily="49" charset="-122"/>
              </a:rPr>
              <a:t>PCB</a:t>
            </a:r>
            <a:r>
              <a:rPr lang="zh-CN" altLang="en-US" sz="2800" b="1" smtClean="0">
                <a:latin typeface="Arial" panose="020B0604020202020204" pitchFamily="34" charset="0"/>
                <a:ea typeface="楷体_GB2312" pitchFamily="49" charset="-122"/>
              </a:rPr>
              <a:t>是进程存在的唯一标志。</a:t>
            </a:r>
          </a:p>
        </p:txBody>
      </p:sp>
      <p:grpSp>
        <p:nvGrpSpPr>
          <p:cNvPr id="2" name="Group 17"/>
          <p:cNvGrpSpPr>
            <a:grpSpLocks/>
          </p:cNvGrpSpPr>
          <p:nvPr/>
        </p:nvGrpSpPr>
        <p:grpSpPr bwMode="auto">
          <a:xfrm>
            <a:off x="107950" y="3775075"/>
            <a:ext cx="5438775" cy="2967038"/>
            <a:chOff x="2200" y="1818"/>
            <a:chExt cx="3426" cy="1869"/>
          </a:xfrm>
        </p:grpSpPr>
        <p:sp>
          <p:nvSpPr>
            <p:cNvPr id="40976" name="Text Box 18"/>
            <p:cNvSpPr txBox="1">
              <a:spLocks noChangeArrowheads="1"/>
            </p:cNvSpPr>
            <p:nvPr/>
          </p:nvSpPr>
          <p:spPr bwMode="auto">
            <a:xfrm>
              <a:off x="2835" y="1818"/>
              <a:ext cx="652" cy="317"/>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a:solidFill>
                    <a:schemeClr val="tx1"/>
                  </a:solidFill>
                  <a:latin typeface="Times New Roman" panose="02020603050405020304" pitchFamily="18" charset="0"/>
                  <a:ea typeface="宋体" panose="02010600030101010101" pitchFamily="2" charset="-122"/>
                </a:rPr>
                <a:t>PCB</a:t>
              </a:r>
              <a:endParaRPr lang="en-US" altLang="zh-CN">
                <a:solidFill>
                  <a:schemeClr val="tx1"/>
                </a:solidFill>
                <a:latin typeface="Arial" panose="020B0604020202020204" pitchFamily="34" charset="0"/>
                <a:ea typeface="宋体" panose="02010600030101010101" pitchFamily="2" charset="-122"/>
              </a:endParaRPr>
            </a:p>
          </p:txBody>
        </p:sp>
        <p:sp>
          <p:nvSpPr>
            <p:cNvPr id="40977" name="Text Box 19"/>
            <p:cNvSpPr txBox="1">
              <a:spLocks noChangeArrowheads="1"/>
            </p:cNvSpPr>
            <p:nvPr/>
          </p:nvSpPr>
          <p:spPr bwMode="auto">
            <a:xfrm>
              <a:off x="2200" y="2139"/>
              <a:ext cx="635" cy="611"/>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Times New Roman" panose="02020603050405020304" pitchFamily="18" charset="0"/>
                  <a:ea typeface="宋体" panose="02010600030101010101" pitchFamily="2" charset="-122"/>
                </a:rPr>
                <a:t>程序</a:t>
              </a:r>
            </a:p>
            <a:p>
              <a:pPr algn="just" eaLnBrk="1" hangingPunct="1"/>
              <a:r>
                <a:rPr lang="zh-CN" altLang="en-US">
                  <a:solidFill>
                    <a:schemeClr val="tx1"/>
                  </a:solidFill>
                  <a:latin typeface="Times New Roman" panose="02020603050405020304" pitchFamily="18" charset="0"/>
                  <a:ea typeface="宋体" panose="02010600030101010101" pitchFamily="2" charset="-122"/>
                </a:rPr>
                <a:t>代码</a:t>
              </a:r>
              <a:endParaRPr lang="zh-CN" altLang="en-US" b="0">
                <a:solidFill>
                  <a:schemeClr val="tx1"/>
                </a:solidFill>
                <a:latin typeface="Arial" panose="020B0604020202020204" pitchFamily="34" charset="0"/>
                <a:ea typeface="宋体" panose="02010600030101010101" pitchFamily="2" charset="-122"/>
              </a:endParaRPr>
            </a:p>
          </p:txBody>
        </p:sp>
        <p:sp>
          <p:nvSpPr>
            <p:cNvPr id="40978" name="Text Box 20"/>
            <p:cNvSpPr txBox="1">
              <a:spLocks noChangeArrowheads="1"/>
            </p:cNvSpPr>
            <p:nvPr/>
          </p:nvSpPr>
          <p:spPr bwMode="auto">
            <a:xfrm>
              <a:off x="3288" y="3385"/>
              <a:ext cx="173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rgbClr val="0000FF"/>
                  </a:solidFill>
                  <a:latin typeface="宋体" panose="02010600030101010101" pitchFamily="2" charset="-122"/>
                  <a:ea typeface="宋体" panose="02010600030101010101" pitchFamily="2" charset="-122"/>
                </a:rPr>
                <a:t>进程的组成</a:t>
              </a:r>
              <a:endParaRPr lang="zh-CN" altLang="en-US" sz="2400">
                <a:solidFill>
                  <a:srgbClr val="0000FF"/>
                </a:solidFill>
                <a:latin typeface="Arial" panose="020B0604020202020204" pitchFamily="34" charset="0"/>
                <a:ea typeface="宋体" panose="02010600030101010101" pitchFamily="2" charset="-122"/>
              </a:endParaRPr>
            </a:p>
          </p:txBody>
        </p:sp>
        <p:sp>
          <p:nvSpPr>
            <p:cNvPr id="40979" name="Text Box 21"/>
            <p:cNvSpPr txBox="1">
              <a:spLocks noChangeArrowheads="1"/>
            </p:cNvSpPr>
            <p:nvPr/>
          </p:nvSpPr>
          <p:spPr bwMode="auto">
            <a:xfrm>
              <a:off x="2699" y="2886"/>
              <a:ext cx="67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b="0">
                  <a:solidFill>
                    <a:schemeClr val="tx1"/>
                  </a:solidFill>
                  <a:latin typeface="宋体" panose="02010600030101010101" pitchFamily="2" charset="-122"/>
                  <a:ea typeface="宋体" panose="02010600030101010101" pitchFamily="2" charset="-122"/>
                </a:rPr>
                <a:t>（</a:t>
              </a:r>
              <a:r>
                <a:rPr lang="en-US" altLang="zh-CN" sz="2400" b="0">
                  <a:solidFill>
                    <a:schemeClr val="tx1"/>
                  </a:solidFill>
                  <a:latin typeface="宋体" panose="02010600030101010101" pitchFamily="2" charset="-122"/>
                  <a:ea typeface="宋体" panose="02010600030101010101" pitchFamily="2" charset="-122"/>
                </a:rPr>
                <a:t>a</a:t>
              </a:r>
              <a:r>
                <a:rPr lang="zh-CN" altLang="en-US" sz="2400" b="0">
                  <a:solidFill>
                    <a:schemeClr val="tx1"/>
                  </a:solidFill>
                  <a:latin typeface="宋体" panose="02010600030101010101" pitchFamily="2" charset="-122"/>
                  <a:ea typeface="宋体" panose="02010600030101010101" pitchFamily="2" charset="-122"/>
                </a:rPr>
                <a:t>）</a:t>
              </a:r>
              <a:endParaRPr lang="zh-CN" altLang="en-US" sz="2400" b="0">
                <a:solidFill>
                  <a:schemeClr val="tx1"/>
                </a:solidFill>
                <a:latin typeface="Arial" panose="020B0604020202020204" pitchFamily="34" charset="0"/>
                <a:ea typeface="宋体" panose="02010600030101010101" pitchFamily="2" charset="-122"/>
              </a:endParaRPr>
            </a:p>
          </p:txBody>
        </p:sp>
        <p:sp>
          <p:nvSpPr>
            <p:cNvPr id="40980" name="Text Box 22"/>
            <p:cNvSpPr txBox="1">
              <a:spLocks noChangeArrowheads="1"/>
            </p:cNvSpPr>
            <p:nvPr/>
          </p:nvSpPr>
          <p:spPr bwMode="auto">
            <a:xfrm>
              <a:off x="4377" y="2931"/>
              <a:ext cx="68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b="0">
                  <a:solidFill>
                    <a:schemeClr val="tx1"/>
                  </a:solidFill>
                  <a:latin typeface="宋体" panose="02010600030101010101" pitchFamily="2" charset="-122"/>
                  <a:ea typeface="宋体" panose="02010600030101010101" pitchFamily="2" charset="-122"/>
                </a:rPr>
                <a:t>（</a:t>
              </a:r>
              <a:r>
                <a:rPr lang="en-US" altLang="zh-CN" sz="2400" b="0">
                  <a:solidFill>
                    <a:schemeClr val="tx1"/>
                  </a:solidFill>
                  <a:latin typeface="宋体" panose="02010600030101010101" pitchFamily="2" charset="-122"/>
                  <a:ea typeface="宋体" panose="02010600030101010101" pitchFamily="2" charset="-122"/>
                </a:rPr>
                <a:t>b</a:t>
              </a:r>
              <a:r>
                <a:rPr lang="zh-CN" altLang="en-US" sz="2400" b="0">
                  <a:solidFill>
                    <a:schemeClr val="tx1"/>
                  </a:solidFill>
                  <a:latin typeface="宋体" panose="02010600030101010101" pitchFamily="2" charset="-122"/>
                  <a:ea typeface="宋体" panose="02010600030101010101" pitchFamily="2" charset="-122"/>
                </a:rPr>
                <a:t>）</a:t>
              </a:r>
              <a:endParaRPr lang="zh-CN" altLang="en-US" sz="2400" b="0">
                <a:solidFill>
                  <a:schemeClr val="tx1"/>
                </a:solidFill>
                <a:latin typeface="Arial" panose="020B0604020202020204" pitchFamily="34" charset="0"/>
                <a:ea typeface="宋体" panose="02010600030101010101" pitchFamily="2" charset="-122"/>
              </a:endParaRPr>
            </a:p>
          </p:txBody>
        </p:sp>
        <p:sp>
          <p:nvSpPr>
            <p:cNvPr id="40981" name="Text Box 23"/>
            <p:cNvSpPr txBox="1">
              <a:spLocks noChangeArrowheads="1"/>
            </p:cNvSpPr>
            <p:nvPr/>
          </p:nvSpPr>
          <p:spPr bwMode="auto">
            <a:xfrm>
              <a:off x="3696" y="2160"/>
              <a:ext cx="635" cy="611"/>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Times New Roman" panose="02020603050405020304" pitchFamily="18" charset="0"/>
                  <a:ea typeface="宋体" panose="02010600030101010101" pitchFamily="2" charset="-122"/>
                </a:rPr>
                <a:t>程序</a:t>
              </a:r>
            </a:p>
            <a:p>
              <a:pPr algn="just" eaLnBrk="1" hangingPunct="1"/>
              <a:r>
                <a:rPr lang="zh-CN" altLang="en-US">
                  <a:solidFill>
                    <a:schemeClr val="tx1"/>
                  </a:solidFill>
                  <a:latin typeface="Times New Roman" panose="02020603050405020304" pitchFamily="18" charset="0"/>
                  <a:ea typeface="宋体" panose="02010600030101010101" pitchFamily="2" charset="-122"/>
                </a:rPr>
                <a:t>代码</a:t>
              </a:r>
              <a:endParaRPr lang="zh-CN" altLang="en-US" b="0">
                <a:solidFill>
                  <a:schemeClr val="tx1"/>
                </a:solidFill>
                <a:latin typeface="Arial" panose="020B0604020202020204" pitchFamily="34" charset="0"/>
                <a:ea typeface="宋体" panose="02010600030101010101" pitchFamily="2" charset="-122"/>
              </a:endParaRPr>
            </a:p>
          </p:txBody>
        </p:sp>
        <p:sp>
          <p:nvSpPr>
            <p:cNvPr id="40982" name="Text Box 24"/>
            <p:cNvSpPr txBox="1">
              <a:spLocks noChangeArrowheads="1"/>
            </p:cNvSpPr>
            <p:nvPr/>
          </p:nvSpPr>
          <p:spPr bwMode="auto">
            <a:xfrm>
              <a:off x="4332" y="1842"/>
              <a:ext cx="652" cy="317"/>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a:solidFill>
                    <a:schemeClr val="tx1"/>
                  </a:solidFill>
                  <a:latin typeface="Times New Roman" panose="02020603050405020304" pitchFamily="18" charset="0"/>
                  <a:ea typeface="宋体" panose="02010600030101010101" pitchFamily="2" charset="-122"/>
                </a:rPr>
                <a:t>PCB</a:t>
              </a:r>
              <a:endParaRPr lang="en-US" altLang="zh-CN">
                <a:solidFill>
                  <a:schemeClr val="tx1"/>
                </a:solidFill>
                <a:latin typeface="Arial" panose="020B0604020202020204" pitchFamily="34" charset="0"/>
                <a:ea typeface="宋体" panose="02010600030101010101" pitchFamily="2" charset="-122"/>
              </a:endParaRPr>
            </a:p>
          </p:txBody>
        </p:sp>
        <p:sp>
          <p:nvSpPr>
            <p:cNvPr id="40983" name="Text Box 25"/>
            <p:cNvSpPr txBox="1">
              <a:spLocks noChangeArrowheads="1"/>
            </p:cNvSpPr>
            <p:nvPr/>
          </p:nvSpPr>
          <p:spPr bwMode="auto">
            <a:xfrm>
              <a:off x="4991" y="2160"/>
              <a:ext cx="635" cy="611"/>
            </a:xfrm>
            <a:prstGeom prst="rect">
              <a:avLst/>
            </a:prstGeom>
            <a:noFill/>
            <a:ln w="25400" cmpd="dbl"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a:solidFill>
                    <a:schemeClr val="tx1"/>
                  </a:solidFill>
                  <a:latin typeface="Arial" panose="020B0604020202020204" pitchFamily="34" charset="0"/>
                  <a:ea typeface="宋体" panose="02010600030101010101" pitchFamily="2" charset="-122"/>
                </a:rPr>
                <a:t>数据集合</a:t>
              </a:r>
            </a:p>
          </p:txBody>
        </p:sp>
      </p:grpSp>
      <p:sp>
        <p:nvSpPr>
          <p:cNvPr id="15395" name="Rectangle 35"/>
          <p:cNvSpPr>
            <a:spLocks noChangeArrowheads="1"/>
          </p:cNvSpPr>
          <p:nvPr/>
        </p:nvSpPr>
        <p:spPr bwMode="auto">
          <a:xfrm>
            <a:off x="4859338" y="2133600"/>
            <a:ext cx="4033837" cy="4464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nvGrpSpPr>
          <p:cNvPr id="3" name="Group 26"/>
          <p:cNvGrpSpPr>
            <a:grpSpLocks/>
          </p:cNvGrpSpPr>
          <p:nvPr/>
        </p:nvGrpSpPr>
        <p:grpSpPr bwMode="auto">
          <a:xfrm>
            <a:off x="4970463" y="2406650"/>
            <a:ext cx="3852862" cy="4262438"/>
            <a:chOff x="3131" y="890"/>
            <a:chExt cx="2427" cy="2685"/>
          </a:xfrm>
        </p:grpSpPr>
        <p:sp>
          <p:nvSpPr>
            <p:cNvPr id="40968" name="Text Box 27"/>
            <p:cNvSpPr txBox="1">
              <a:spLocks noChangeArrowheads="1"/>
            </p:cNvSpPr>
            <p:nvPr/>
          </p:nvSpPr>
          <p:spPr bwMode="auto">
            <a:xfrm>
              <a:off x="3764" y="935"/>
              <a:ext cx="1794" cy="336"/>
            </a:xfrm>
            <a:prstGeom prst="rect">
              <a:avLst/>
            </a:prstGeom>
            <a:solidFill>
              <a:srgbClr val="808080">
                <a:alpha val="50195"/>
              </a:srgbClr>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进程标识信息</a:t>
              </a:r>
            </a:p>
          </p:txBody>
        </p:sp>
        <p:sp>
          <p:nvSpPr>
            <p:cNvPr id="40969" name="Text Box 28"/>
            <p:cNvSpPr txBox="1">
              <a:spLocks noChangeArrowheads="1"/>
            </p:cNvSpPr>
            <p:nvPr/>
          </p:nvSpPr>
          <p:spPr bwMode="auto">
            <a:xfrm>
              <a:off x="3764" y="1259"/>
              <a:ext cx="1794" cy="336"/>
            </a:xfrm>
            <a:prstGeom prst="rect">
              <a:avLst/>
            </a:prstGeom>
            <a:solidFill>
              <a:srgbClr val="969696">
                <a:alpha val="50195"/>
              </a:srgbClr>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进程现场信息</a:t>
              </a:r>
            </a:p>
          </p:txBody>
        </p:sp>
        <p:sp>
          <p:nvSpPr>
            <p:cNvPr id="40970" name="Text Box 29"/>
            <p:cNvSpPr txBox="1">
              <a:spLocks noChangeArrowheads="1"/>
            </p:cNvSpPr>
            <p:nvPr/>
          </p:nvSpPr>
          <p:spPr bwMode="auto">
            <a:xfrm>
              <a:off x="3764" y="1586"/>
              <a:ext cx="1794" cy="336"/>
            </a:xfrm>
            <a:prstGeom prst="rect">
              <a:avLst/>
            </a:prstGeom>
            <a:solidFill>
              <a:srgbClr val="969696">
                <a:alpha val="50195"/>
              </a:srgbClr>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进程控制信息</a:t>
              </a:r>
            </a:p>
          </p:txBody>
        </p:sp>
        <p:sp>
          <p:nvSpPr>
            <p:cNvPr id="40971" name="Text Box 30"/>
            <p:cNvSpPr txBox="1">
              <a:spLocks noChangeArrowheads="1"/>
            </p:cNvSpPr>
            <p:nvPr/>
          </p:nvSpPr>
          <p:spPr bwMode="auto">
            <a:xfrm>
              <a:off x="3764" y="1907"/>
              <a:ext cx="1794" cy="336"/>
            </a:xfrm>
            <a:prstGeom prst="rect">
              <a:avLst/>
            </a:prstGeom>
            <a:solidFill>
              <a:srgbClr val="FFFFFF"/>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用户堆栈</a:t>
              </a:r>
            </a:p>
          </p:txBody>
        </p:sp>
        <p:sp>
          <p:nvSpPr>
            <p:cNvPr id="40972" name="Text Box 31"/>
            <p:cNvSpPr txBox="1">
              <a:spLocks noChangeArrowheads="1"/>
            </p:cNvSpPr>
            <p:nvPr/>
          </p:nvSpPr>
          <p:spPr bwMode="auto">
            <a:xfrm>
              <a:off x="3764" y="2231"/>
              <a:ext cx="1794" cy="672"/>
            </a:xfrm>
            <a:prstGeom prst="rect">
              <a:avLst/>
            </a:prstGeom>
            <a:solidFill>
              <a:srgbClr val="FFFFFF"/>
            </a:solidFill>
            <a:ln w="38100">
              <a:solidFill>
                <a:srgbClr val="000000"/>
              </a:solidFill>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用户私有地址空间</a:t>
              </a:r>
            </a:p>
            <a:p>
              <a:r>
                <a:rPr lang="zh-CN" altLang="en-US" sz="2400">
                  <a:solidFill>
                    <a:schemeClr val="tx1"/>
                  </a:solidFill>
                </a:rPr>
                <a:t>（代码、数据）</a:t>
              </a:r>
            </a:p>
          </p:txBody>
        </p:sp>
        <p:sp>
          <p:nvSpPr>
            <p:cNvPr id="40973" name="AutoShape 32"/>
            <p:cNvSpPr>
              <a:spLocks/>
            </p:cNvSpPr>
            <p:nvPr/>
          </p:nvSpPr>
          <p:spPr bwMode="auto">
            <a:xfrm>
              <a:off x="3484" y="935"/>
              <a:ext cx="256" cy="1008"/>
            </a:xfrm>
            <a:prstGeom prst="leftBrace">
              <a:avLst>
                <a:gd name="adj1" fmla="val 32812"/>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0974" name="Text Box 33"/>
            <p:cNvSpPr txBox="1">
              <a:spLocks noChangeArrowheads="1"/>
            </p:cNvSpPr>
            <p:nvPr/>
          </p:nvSpPr>
          <p:spPr bwMode="auto">
            <a:xfrm>
              <a:off x="3131" y="890"/>
              <a:ext cx="384" cy="336"/>
            </a:xfrm>
            <a:prstGeom prst="rect">
              <a:avLst/>
            </a:prstGeom>
            <a:solidFill>
              <a:srgbClr val="FFFFFF"/>
            </a:solidFill>
            <a:ln w="28575">
              <a:solidFill>
                <a:schemeClr val="bg1"/>
              </a:solidFill>
              <a:prstDash val="lgDash"/>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r>
                <a:rPr lang="zh-CN" altLang="en-US" sz="2400">
                  <a:solidFill>
                    <a:schemeClr val="tx1"/>
                  </a:solidFill>
                </a:rPr>
                <a:t>进程控制块</a:t>
              </a:r>
            </a:p>
          </p:txBody>
        </p:sp>
        <p:sp>
          <p:nvSpPr>
            <p:cNvPr id="40975" name="Text Box 34"/>
            <p:cNvSpPr txBox="1">
              <a:spLocks noChangeArrowheads="1"/>
            </p:cNvSpPr>
            <p:nvPr/>
          </p:nvSpPr>
          <p:spPr bwMode="auto">
            <a:xfrm>
              <a:off x="3763" y="2903"/>
              <a:ext cx="1794" cy="672"/>
            </a:xfrm>
            <a:prstGeom prst="rect">
              <a:avLst/>
            </a:prstGeom>
            <a:solidFill>
              <a:srgbClr val="FFFFFF"/>
            </a:solidFill>
            <a:ln w="28575">
              <a:solidFill>
                <a:srgbClr val="000000"/>
              </a:solidFill>
              <a:prstDash val="sysDot"/>
              <a:miter lim="800000"/>
              <a:headEnd/>
              <a:tailEnd/>
            </a:ln>
          </p:spPr>
          <p:txBody>
            <a:bodyPr lIns="0" tIns="0" rIns="0" bIns="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endParaRPr lang="en-US" altLang="zh-CN" sz="1800">
                <a:solidFill>
                  <a:schemeClr val="tx1"/>
                </a:solidFill>
              </a:endParaRPr>
            </a:p>
            <a:p>
              <a:r>
                <a:rPr lang="zh-CN" altLang="en-US">
                  <a:solidFill>
                    <a:schemeClr val="tx1"/>
                  </a:solidFill>
                </a:rPr>
                <a:t>共享地址空间</a:t>
              </a:r>
            </a:p>
          </p:txBody>
        </p:sp>
      </p:grpSp>
      <p:sp>
        <p:nvSpPr>
          <p:cNvPr id="15396" name="Rectangle 36"/>
          <p:cNvSpPr>
            <a:spLocks noChangeArrowheads="1"/>
          </p:cNvSpPr>
          <p:nvPr/>
        </p:nvSpPr>
        <p:spPr bwMode="auto">
          <a:xfrm>
            <a:off x="6588125" y="6286500"/>
            <a:ext cx="1792288" cy="51911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lang="zh-CN" altLang="en-US">
                <a:solidFill>
                  <a:srgbClr val="0000FF"/>
                </a:solidFill>
              </a:rPr>
              <a:t>进程映像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395"/>
                                        </p:tgtEl>
                                        <p:attrNameLst>
                                          <p:attrName>style.visibility</p:attrName>
                                        </p:attrNameLst>
                                      </p:cBhvr>
                                      <p:to>
                                        <p:strVal val="visible"/>
                                      </p:to>
                                    </p:set>
                                    <p:animEffect transition="in" filter="dissolve">
                                      <p:cBhvr>
                                        <p:cTn id="13" dur="500"/>
                                        <p:tgtEl>
                                          <p:spTgt spid="1539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5" grpId="0" animBg="1"/>
      <p:bldP spid="153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00200" y="339725"/>
            <a:ext cx="6316663" cy="641350"/>
          </a:xfrm>
        </p:spPr>
        <p:txBody>
          <a:bodyPr/>
          <a:lstStyle/>
          <a:p>
            <a:pPr eaLnBrk="1" hangingPunct="1"/>
            <a:r>
              <a:rPr lang="zh-CN" altLang="en-US" sz="4000" b="1" smtClean="0">
                <a:latin typeface="隶书" panose="02010509060101010101" pitchFamily="49" charset="-122"/>
                <a:ea typeface="隶书" panose="02010509060101010101" pitchFamily="49" charset="-122"/>
              </a:rPr>
              <a:t>一、前趋图的定义</a:t>
            </a:r>
          </a:p>
        </p:txBody>
      </p:sp>
      <p:sp>
        <p:nvSpPr>
          <p:cNvPr id="6147" name="Oval 6"/>
          <p:cNvSpPr>
            <a:spLocks noChangeArrowheads="1"/>
          </p:cNvSpPr>
          <p:nvPr/>
        </p:nvSpPr>
        <p:spPr bwMode="auto">
          <a:xfrm>
            <a:off x="2609850" y="2692400"/>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P3</a:t>
            </a:r>
          </a:p>
        </p:txBody>
      </p:sp>
      <p:sp>
        <p:nvSpPr>
          <p:cNvPr id="6148" name="Text Box 38"/>
          <p:cNvSpPr txBox="1">
            <a:spLocks noChangeArrowheads="1"/>
          </p:cNvSpPr>
          <p:nvPr/>
        </p:nvSpPr>
        <p:spPr bwMode="auto">
          <a:xfrm>
            <a:off x="6648450" y="4597400"/>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a:solidFill>
                  <a:srgbClr val="0000CC"/>
                </a:solidFill>
                <a:latin typeface="Arial" panose="020B0604020202020204" pitchFamily="34" charset="0"/>
              </a:rPr>
              <a:t>有向</a:t>
            </a:r>
            <a:r>
              <a:rPr kumimoji="1" lang="zh-CN" altLang="en-US" sz="2400">
                <a:solidFill>
                  <a:schemeClr val="tx2"/>
                </a:solidFill>
                <a:latin typeface="Arial" panose="020B0604020202020204" pitchFamily="34" charset="0"/>
              </a:rPr>
              <a:t>无循环</a:t>
            </a:r>
            <a:r>
              <a:rPr kumimoji="1" lang="zh-CN" altLang="en-US" sz="2400">
                <a:solidFill>
                  <a:srgbClr val="0000CC"/>
                </a:solidFill>
                <a:latin typeface="Arial" panose="020B0604020202020204" pitchFamily="34" charset="0"/>
              </a:rPr>
              <a:t>图</a:t>
            </a:r>
            <a:r>
              <a:rPr kumimoji="1" lang="en-US" altLang="zh-CN" sz="2400">
                <a:solidFill>
                  <a:srgbClr val="0000CC"/>
                </a:solidFill>
                <a:latin typeface="Arial" panose="020B0604020202020204" pitchFamily="34" charset="0"/>
              </a:rPr>
              <a:t>,</a:t>
            </a:r>
            <a:r>
              <a:rPr kumimoji="1" lang="zh-CN" altLang="en-US" sz="2400">
                <a:solidFill>
                  <a:srgbClr val="0000CC"/>
                </a:solidFill>
                <a:latin typeface="Arial" panose="020B0604020202020204" pitchFamily="34" charset="0"/>
              </a:rPr>
              <a:t>记</a:t>
            </a:r>
            <a:r>
              <a:rPr kumimoji="1" lang="en-US" altLang="zh-CN" sz="2400">
                <a:solidFill>
                  <a:srgbClr val="0000CC"/>
                </a:solidFill>
                <a:latin typeface="Arial" panose="020B0604020202020204" pitchFamily="34" charset="0"/>
              </a:rPr>
              <a:t>DAG</a:t>
            </a:r>
          </a:p>
        </p:txBody>
      </p:sp>
      <p:sp>
        <p:nvSpPr>
          <p:cNvPr id="6149" name="Oval 4"/>
          <p:cNvSpPr>
            <a:spLocks noChangeArrowheads="1"/>
          </p:cNvSpPr>
          <p:nvPr/>
        </p:nvSpPr>
        <p:spPr bwMode="auto">
          <a:xfrm>
            <a:off x="1085850" y="24034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P1</a:t>
            </a:r>
          </a:p>
        </p:txBody>
      </p:sp>
      <p:sp>
        <p:nvSpPr>
          <p:cNvPr id="6150" name="Oval 5"/>
          <p:cNvSpPr>
            <a:spLocks noChangeArrowheads="1"/>
          </p:cNvSpPr>
          <p:nvPr/>
        </p:nvSpPr>
        <p:spPr bwMode="auto">
          <a:xfrm>
            <a:off x="2609850" y="17176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P2</a:t>
            </a:r>
          </a:p>
        </p:txBody>
      </p:sp>
      <p:sp>
        <p:nvSpPr>
          <p:cNvPr id="6151" name="Oval 7"/>
          <p:cNvSpPr>
            <a:spLocks noChangeArrowheads="1"/>
          </p:cNvSpPr>
          <p:nvPr/>
        </p:nvSpPr>
        <p:spPr bwMode="auto">
          <a:xfrm>
            <a:off x="2609850" y="36988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P4</a:t>
            </a:r>
          </a:p>
        </p:txBody>
      </p:sp>
      <p:sp>
        <p:nvSpPr>
          <p:cNvPr id="6152" name="Oval 8"/>
          <p:cNvSpPr>
            <a:spLocks noChangeArrowheads="1"/>
          </p:cNvSpPr>
          <p:nvPr/>
        </p:nvSpPr>
        <p:spPr bwMode="auto">
          <a:xfrm>
            <a:off x="4362450" y="20986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P5</a:t>
            </a:r>
          </a:p>
        </p:txBody>
      </p:sp>
      <p:sp>
        <p:nvSpPr>
          <p:cNvPr id="6153" name="Oval 9"/>
          <p:cNvSpPr>
            <a:spLocks noChangeArrowheads="1"/>
          </p:cNvSpPr>
          <p:nvPr/>
        </p:nvSpPr>
        <p:spPr bwMode="auto">
          <a:xfrm>
            <a:off x="4362450" y="32416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P6</a:t>
            </a:r>
          </a:p>
        </p:txBody>
      </p:sp>
      <p:sp>
        <p:nvSpPr>
          <p:cNvPr id="6154" name="Oval 10"/>
          <p:cNvSpPr>
            <a:spLocks noChangeArrowheads="1"/>
          </p:cNvSpPr>
          <p:nvPr/>
        </p:nvSpPr>
        <p:spPr bwMode="auto">
          <a:xfrm>
            <a:off x="5734050" y="2632075"/>
            <a:ext cx="762000" cy="45720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P7</a:t>
            </a:r>
          </a:p>
        </p:txBody>
      </p:sp>
      <p:sp>
        <p:nvSpPr>
          <p:cNvPr id="6155" name="Line 11"/>
          <p:cNvSpPr>
            <a:spLocks noChangeShapeType="1"/>
          </p:cNvSpPr>
          <p:nvPr/>
        </p:nvSpPr>
        <p:spPr bwMode="auto">
          <a:xfrm flipV="1">
            <a:off x="1695450" y="2022475"/>
            <a:ext cx="9144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6" name="Line 13"/>
          <p:cNvSpPr>
            <a:spLocks noChangeShapeType="1"/>
          </p:cNvSpPr>
          <p:nvPr/>
        </p:nvSpPr>
        <p:spPr bwMode="auto">
          <a:xfrm>
            <a:off x="1847850" y="2632075"/>
            <a:ext cx="762000" cy="152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7" name="Line 14"/>
          <p:cNvSpPr>
            <a:spLocks noChangeShapeType="1"/>
          </p:cNvSpPr>
          <p:nvPr/>
        </p:nvSpPr>
        <p:spPr bwMode="auto">
          <a:xfrm>
            <a:off x="1695450" y="2784475"/>
            <a:ext cx="990600" cy="990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8" name="Line 15"/>
          <p:cNvSpPr>
            <a:spLocks noChangeShapeType="1"/>
          </p:cNvSpPr>
          <p:nvPr/>
        </p:nvSpPr>
        <p:spPr bwMode="auto">
          <a:xfrm>
            <a:off x="3371850" y="1946275"/>
            <a:ext cx="9906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9" name="Line 16"/>
          <p:cNvSpPr>
            <a:spLocks noChangeShapeType="1"/>
          </p:cNvSpPr>
          <p:nvPr/>
        </p:nvSpPr>
        <p:spPr bwMode="auto">
          <a:xfrm flipV="1">
            <a:off x="3371850" y="2479675"/>
            <a:ext cx="11430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0" name="Line 17"/>
          <p:cNvSpPr>
            <a:spLocks noChangeShapeType="1"/>
          </p:cNvSpPr>
          <p:nvPr/>
        </p:nvSpPr>
        <p:spPr bwMode="auto">
          <a:xfrm flipV="1">
            <a:off x="3371850" y="3546475"/>
            <a:ext cx="9906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1" name="Line 18"/>
          <p:cNvSpPr>
            <a:spLocks noChangeShapeType="1"/>
          </p:cNvSpPr>
          <p:nvPr/>
        </p:nvSpPr>
        <p:spPr bwMode="auto">
          <a:xfrm>
            <a:off x="5048250" y="2479675"/>
            <a:ext cx="6858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62" name="Line 19"/>
          <p:cNvSpPr>
            <a:spLocks noChangeShapeType="1"/>
          </p:cNvSpPr>
          <p:nvPr/>
        </p:nvSpPr>
        <p:spPr bwMode="auto">
          <a:xfrm flipV="1">
            <a:off x="5048250" y="3089275"/>
            <a:ext cx="9144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8551" name="AutoShape 23"/>
          <p:cNvSpPr>
            <a:spLocks noChangeArrowheads="1"/>
          </p:cNvSpPr>
          <p:nvPr/>
        </p:nvSpPr>
        <p:spPr bwMode="auto">
          <a:xfrm>
            <a:off x="5657850" y="1412875"/>
            <a:ext cx="2819400" cy="762000"/>
          </a:xfrm>
          <a:prstGeom prst="wedgeRectCallout">
            <a:avLst>
              <a:gd name="adj1" fmla="val -69426"/>
              <a:gd name="adj2" fmla="val 59583"/>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000">
                <a:solidFill>
                  <a:schemeClr val="tx1"/>
                </a:solidFill>
                <a:latin typeface="Tahoma" panose="020B0604030504040204" pitchFamily="34" charset="0"/>
              </a:rPr>
              <a:t>结点，可表示一语句、程序段或进程</a:t>
            </a:r>
          </a:p>
        </p:txBody>
      </p:sp>
      <p:sp>
        <p:nvSpPr>
          <p:cNvPr id="278552" name="AutoShape 24"/>
          <p:cNvSpPr>
            <a:spLocks noChangeArrowheads="1"/>
          </p:cNvSpPr>
          <p:nvPr/>
        </p:nvSpPr>
        <p:spPr bwMode="auto">
          <a:xfrm>
            <a:off x="3371850" y="4156075"/>
            <a:ext cx="1371600" cy="381000"/>
          </a:xfrm>
          <a:prstGeom prst="wedgeRectCallout">
            <a:avLst>
              <a:gd name="adj1" fmla="val -11458"/>
              <a:gd name="adj2" fmla="val -159167"/>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前趋关系</a:t>
            </a:r>
          </a:p>
        </p:txBody>
      </p:sp>
      <p:sp>
        <p:nvSpPr>
          <p:cNvPr id="278553" name="AutoShape 25"/>
          <p:cNvSpPr>
            <a:spLocks noChangeArrowheads="1"/>
          </p:cNvSpPr>
          <p:nvPr/>
        </p:nvSpPr>
        <p:spPr bwMode="auto">
          <a:xfrm>
            <a:off x="323850" y="1641475"/>
            <a:ext cx="1295400" cy="457200"/>
          </a:xfrm>
          <a:prstGeom prst="wedgeRectCallout">
            <a:avLst>
              <a:gd name="adj1" fmla="val 29412"/>
              <a:gd name="adj2" fmla="val 117361"/>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初始结点</a:t>
            </a:r>
          </a:p>
        </p:txBody>
      </p:sp>
      <p:sp>
        <p:nvSpPr>
          <p:cNvPr id="278554" name="AutoShape 26"/>
          <p:cNvSpPr>
            <a:spLocks noChangeArrowheads="1"/>
          </p:cNvSpPr>
          <p:nvPr/>
        </p:nvSpPr>
        <p:spPr bwMode="auto">
          <a:xfrm>
            <a:off x="6572250" y="3394075"/>
            <a:ext cx="1219200" cy="457200"/>
          </a:xfrm>
          <a:prstGeom prst="wedgeRectCallout">
            <a:avLst>
              <a:gd name="adj1" fmla="val -61329"/>
              <a:gd name="adj2" fmla="val -148264"/>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2000">
                <a:solidFill>
                  <a:schemeClr val="tx1"/>
                </a:solidFill>
                <a:latin typeface="Tahoma" panose="020B0604030504040204" pitchFamily="34" charset="0"/>
              </a:rPr>
              <a:t>终止结点</a:t>
            </a:r>
          </a:p>
        </p:txBody>
      </p:sp>
      <p:sp>
        <p:nvSpPr>
          <p:cNvPr id="278555" name="Text Box 27"/>
          <p:cNvSpPr txBox="1">
            <a:spLocks noChangeArrowheads="1"/>
          </p:cNvSpPr>
          <p:nvPr/>
        </p:nvSpPr>
        <p:spPr bwMode="auto">
          <a:xfrm>
            <a:off x="857250" y="4537075"/>
            <a:ext cx="640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2400">
                <a:solidFill>
                  <a:schemeClr val="tx1"/>
                </a:solidFill>
                <a:latin typeface="Tahoma" panose="020B0604030504040204" pitchFamily="34" charset="0"/>
              </a:rPr>
              <a:t>前趋关系</a:t>
            </a:r>
            <a:r>
              <a:rPr kumimoji="1" lang="zh-CN" altLang="en-US" sz="2400">
                <a:solidFill>
                  <a:schemeClr val="tx1"/>
                </a:solidFill>
                <a:latin typeface="Tahoma" panose="020B0604030504040204" pitchFamily="34" charset="0"/>
                <a:ea typeface="宋体" panose="02010600030101010101" pitchFamily="2" charset="-122"/>
              </a:rPr>
              <a:t>：</a:t>
            </a:r>
            <a:r>
              <a:rPr kumimoji="1" lang="en-US" altLang="zh-CN" sz="2400">
                <a:solidFill>
                  <a:schemeClr val="tx1"/>
                </a:solidFill>
                <a:latin typeface="Tahoma" panose="020B0604030504040204" pitchFamily="34" charset="0"/>
                <a:ea typeface="宋体" panose="02010600030101010101" pitchFamily="2" charset="-122"/>
              </a:rPr>
              <a:t>P</a:t>
            </a:r>
            <a:r>
              <a:rPr kumimoji="1" lang="en-US" altLang="zh-CN" sz="2400" baseline="-25000">
                <a:solidFill>
                  <a:schemeClr val="tx1"/>
                </a:solidFill>
                <a:latin typeface="Tahoma" panose="020B0604030504040204" pitchFamily="34" charset="0"/>
                <a:ea typeface="宋体" panose="02010600030101010101" pitchFamily="2" charset="-122"/>
              </a:rPr>
              <a:t>1</a:t>
            </a:r>
            <a:r>
              <a:rPr kumimoji="1" lang="en-US" altLang="zh-CN" sz="2400">
                <a:solidFill>
                  <a:schemeClr val="tx1"/>
                </a:solidFill>
                <a:latin typeface="Tahoma" panose="020B0604030504040204" pitchFamily="34" charset="0"/>
                <a:ea typeface="宋体" panose="02010600030101010101" pitchFamily="2" charset="-122"/>
              </a:rPr>
              <a:t>→P</a:t>
            </a:r>
            <a:r>
              <a:rPr kumimoji="1" lang="en-US" altLang="zh-CN" sz="2400" baseline="-25000">
                <a:solidFill>
                  <a:schemeClr val="tx1"/>
                </a:solidFill>
                <a:latin typeface="Tahoma" panose="020B0604030504040204" pitchFamily="34" charset="0"/>
                <a:ea typeface="宋体" panose="02010600030101010101" pitchFamily="2" charset="-122"/>
              </a:rPr>
              <a:t>2</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2</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5</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5</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7</a:t>
            </a:r>
          </a:p>
          <a:p>
            <a:pPr algn="l" eaLnBrk="1" hangingPunct="1">
              <a:spcBef>
                <a:spcPct val="50000"/>
              </a:spcBef>
            </a:pP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1</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3</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3</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5</a:t>
            </a:r>
          </a:p>
          <a:p>
            <a:pPr algn="l" eaLnBrk="1" hangingPunct="1">
              <a:spcBef>
                <a:spcPct val="50000"/>
              </a:spcBef>
            </a:pP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1</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4</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4</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6</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6</a:t>
            </a:r>
            <a:r>
              <a:rPr kumimoji="1" lang="en-US" altLang="zh-CN" sz="2400">
                <a:solidFill>
                  <a:schemeClr val="tx1"/>
                </a:solidFill>
                <a:latin typeface="Tahoma" panose="020B0604030504040204" pitchFamily="34" charset="0"/>
                <a:ea typeface="宋体" panose="02010600030101010101" pitchFamily="2" charset="-122"/>
              </a:rPr>
              <a:t> →P</a:t>
            </a:r>
            <a:r>
              <a:rPr kumimoji="1" lang="en-US" altLang="zh-CN" sz="2400" baseline="-25000">
                <a:solidFill>
                  <a:schemeClr val="tx1"/>
                </a:solidFill>
                <a:latin typeface="Tahoma" panose="020B0604030504040204" pitchFamily="34" charset="0"/>
                <a:ea typeface="宋体" panose="02010600030101010101" pitchFamily="2" charset="-122"/>
              </a:rPr>
              <a:t>7</a:t>
            </a:r>
          </a:p>
        </p:txBody>
      </p:sp>
      <p:sp>
        <p:nvSpPr>
          <p:cNvPr id="278568" name="AutoShape 40"/>
          <p:cNvSpPr>
            <a:spLocks noChangeArrowheads="1"/>
          </p:cNvSpPr>
          <p:nvPr/>
        </p:nvSpPr>
        <p:spPr bwMode="auto">
          <a:xfrm>
            <a:off x="2686050" y="3241675"/>
            <a:ext cx="1295400" cy="304800"/>
          </a:xfrm>
          <a:prstGeom prst="wedgeRectCallout">
            <a:avLst>
              <a:gd name="adj1" fmla="val -31495"/>
              <a:gd name="adj2" fmla="val 119792"/>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直接前趋</a:t>
            </a:r>
          </a:p>
        </p:txBody>
      </p:sp>
      <p:sp>
        <p:nvSpPr>
          <p:cNvPr id="278569" name="AutoShape 41"/>
          <p:cNvSpPr>
            <a:spLocks noChangeArrowheads="1"/>
          </p:cNvSpPr>
          <p:nvPr/>
        </p:nvSpPr>
        <p:spPr bwMode="auto">
          <a:xfrm>
            <a:off x="4819650" y="3698875"/>
            <a:ext cx="1524000" cy="381000"/>
          </a:xfrm>
          <a:prstGeom prst="wedgeRectCallout">
            <a:avLst>
              <a:gd name="adj1" fmla="val -40519"/>
              <a:gd name="adj2" fmla="val -79167"/>
            </a:avLst>
          </a:prstGeom>
          <a:solidFill>
            <a:srgbClr val="FFFFCC"/>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2000">
                <a:solidFill>
                  <a:schemeClr val="tx1"/>
                </a:solidFill>
                <a:latin typeface="Tahoma" panose="020B0604030504040204" pitchFamily="34" charset="0"/>
              </a:rPr>
              <a:t>直接后继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51"/>
                                        </p:tgtEl>
                                        <p:attrNameLst>
                                          <p:attrName>style.visibility</p:attrName>
                                        </p:attrNameLst>
                                      </p:cBhvr>
                                      <p:to>
                                        <p:strVal val="visible"/>
                                      </p:to>
                                    </p:set>
                                    <p:animEffect transition="in" filter="dissolve">
                                      <p:cBhvr>
                                        <p:cTn id="7" dur="500"/>
                                        <p:tgtEl>
                                          <p:spTgt spid="278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53"/>
                                        </p:tgtEl>
                                        <p:attrNameLst>
                                          <p:attrName>style.visibility</p:attrName>
                                        </p:attrNameLst>
                                      </p:cBhvr>
                                      <p:to>
                                        <p:strVal val="visible"/>
                                      </p:to>
                                    </p:set>
                                    <p:animEffect transition="in" filter="dissolve">
                                      <p:cBhvr>
                                        <p:cTn id="12" dur="500"/>
                                        <p:tgtEl>
                                          <p:spTgt spid="27855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8554"/>
                                        </p:tgtEl>
                                        <p:attrNameLst>
                                          <p:attrName>style.visibility</p:attrName>
                                        </p:attrNameLst>
                                      </p:cBhvr>
                                      <p:to>
                                        <p:strVal val="visible"/>
                                      </p:to>
                                    </p:set>
                                    <p:animEffect transition="in" filter="dissolve">
                                      <p:cBhvr>
                                        <p:cTn id="15" dur="500"/>
                                        <p:tgtEl>
                                          <p:spTgt spid="2785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8552"/>
                                        </p:tgtEl>
                                        <p:attrNameLst>
                                          <p:attrName>style.visibility</p:attrName>
                                        </p:attrNameLst>
                                      </p:cBhvr>
                                      <p:to>
                                        <p:strVal val="visible"/>
                                      </p:to>
                                    </p:set>
                                    <p:animEffect transition="in" filter="dissolve">
                                      <p:cBhvr>
                                        <p:cTn id="20" dur="500"/>
                                        <p:tgtEl>
                                          <p:spTgt spid="2785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8568"/>
                                        </p:tgtEl>
                                        <p:attrNameLst>
                                          <p:attrName>style.visibility</p:attrName>
                                        </p:attrNameLst>
                                      </p:cBhvr>
                                      <p:to>
                                        <p:strVal val="visible"/>
                                      </p:to>
                                    </p:set>
                                    <p:animEffect transition="in" filter="dissolve">
                                      <p:cBhvr>
                                        <p:cTn id="25" dur="500"/>
                                        <p:tgtEl>
                                          <p:spTgt spid="27856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8569"/>
                                        </p:tgtEl>
                                        <p:attrNameLst>
                                          <p:attrName>style.visibility</p:attrName>
                                        </p:attrNameLst>
                                      </p:cBhvr>
                                      <p:to>
                                        <p:strVal val="visible"/>
                                      </p:to>
                                    </p:set>
                                    <p:animEffect transition="in" filter="dissolve">
                                      <p:cBhvr>
                                        <p:cTn id="28" dur="500"/>
                                        <p:tgtEl>
                                          <p:spTgt spid="2785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278555"/>
                                        </p:tgtEl>
                                        <p:attrNameLst>
                                          <p:attrName>style.visibility</p:attrName>
                                        </p:attrNameLst>
                                      </p:cBhvr>
                                      <p:to>
                                        <p:strVal val="visible"/>
                                      </p:to>
                                    </p:set>
                                    <p:anim calcmode="discrete" valueType="clr">
                                      <p:cBhvr override="childStyle">
                                        <p:cTn id="33" dur="80"/>
                                        <p:tgtEl>
                                          <p:spTgt spid="278555"/>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78555"/>
                                        </p:tgtEl>
                                        <p:attrNameLst>
                                          <p:attrName>fillcolor</p:attrName>
                                        </p:attrNameLst>
                                      </p:cBhvr>
                                      <p:tavLst>
                                        <p:tav tm="0">
                                          <p:val>
                                            <p:clrVal>
                                              <a:schemeClr val="accent2"/>
                                            </p:clrVal>
                                          </p:val>
                                        </p:tav>
                                        <p:tav tm="50000">
                                          <p:val>
                                            <p:clrVal>
                                              <a:schemeClr val="hlink"/>
                                            </p:clrVal>
                                          </p:val>
                                        </p:tav>
                                      </p:tavLst>
                                    </p:anim>
                                    <p:set>
                                      <p:cBhvr>
                                        <p:cTn id="35" dur="80"/>
                                        <p:tgtEl>
                                          <p:spTgt spid="27855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1" grpId="0" animBg="1"/>
      <p:bldP spid="278552" grpId="0" animBg="1"/>
      <p:bldP spid="278553" grpId="0" animBg="1"/>
      <p:bldP spid="278554" grpId="0" animBg="1"/>
      <p:bldP spid="278555" grpId="0"/>
      <p:bldP spid="278568" grpId="0" animBg="1"/>
      <p:bldP spid="2785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sp>
        <p:nvSpPr>
          <p:cNvPr id="41987" name="Rectangle 5"/>
          <p:cNvSpPr>
            <a:spLocks noChangeArrowheads="1"/>
          </p:cNvSpPr>
          <p:nvPr/>
        </p:nvSpPr>
        <p:spPr bwMode="auto">
          <a:xfrm>
            <a:off x="539750" y="1268413"/>
            <a:ext cx="44735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a:solidFill>
                  <a:schemeClr val="folHlink"/>
                </a:solidFill>
              </a:rPr>
              <a:t>1</a:t>
            </a:r>
            <a:r>
              <a:rPr kumimoji="1" lang="zh-CN" altLang="en-US">
                <a:solidFill>
                  <a:schemeClr val="folHlink"/>
                </a:solidFill>
              </a:rPr>
              <a:t>、进程控制块</a:t>
            </a:r>
            <a:r>
              <a:rPr kumimoji="1" lang="en-US" altLang="zh-CN">
                <a:solidFill>
                  <a:schemeClr val="folHlink"/>
                </a:solidFill>
              </a:rPr>
              <a:t>PCB</a:t>
            </a:r>
            <a:r>
              <a:rPr kumimoji="1" lang="zh-CN" altLang="en-US">
                <a:solidFill>
                  <a:schemeClr val="folHlink"/>
                </a:solidFill>
              </a:rPr>
              <a:t>中的信息</a:t>
            </a:r>
          </a:p>
        </p:txBody>
      </p:sp>
      <p:sp>
        <p:nvSpPr>
          <p:cNvPr id="448518" name="Text Box 6"/>
          <p:cNvSpPr txBox="1">
            <a:spLocks noChangeArrowheads="1"/>
          </p:cNvSpPr>
          <p:nvPr/>
        </p:nvSpPr>
        <p:spPr bwMode="auto">
          <a:xfrm>
            <a:off x="250825" y="5734050"/>
            <a:ext cx="35290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ea typeface="宋体" panose="02010600030101010101" pitchFamily="2" charset="-122"/>
              </a:rPr>
              <a:t>进程控制块信息</a:t>
            </a:r>
            <a:endParaRPr lang="zh-CN" altLang="en-US" sz="2400">
              <a:solidFill>
                <a:schemeClr val="tx1"/>
              </a:solidFill>
              <a:latin typeface="Arial" panose="020B0604020202020204" pitchFamily="34" charset="0"/>
              <a:ea typeface="宋体" panose="02010600030101010101" pitchFamily="2" charset="-122"/>
            </a:endParaRPr>
          </a:p>
        </p:txBody>
      </p:sp>
      <p:graphicFrame>
        <p:nvGraphicFramePr>
          <p:cNvPr id="448598" name="Group 86"/>
          <p:cNvGraphicFramePr>
            <a:graphicFrameLocks noGrp="1"/>
          </p:cNvGraphicFramePr>
          <p:nvPr/>
        </p:nvGraphicFramePr>
        <p:xfrm>
          <a:off x="1403350" y="2195513"/>
          <a:ext cx="6216650" cy="3038475"/>
        </p:xfrm>
        <a:graphic>
          <a:graphicData uri="http://schemas.openxmlformats.org/drawingml/2006/table">
            <a:tbl>
              <a:tblPr/>
              <a:tblGrid>
                <a:gridCol w="2073275"/>
                <a:gridCol w="2070100"/>
                <a:gridCol w="2073275"/>
              </a:tblGrid>
              <a:tr h="506413">
                <a:tc rowSpan="6">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标识符信息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进程标识符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进程名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进程号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用户标识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家族联系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父进程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子进程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8597" name="Group 85"/>
          <p:cNvGraphicFramePr>
            <a:graphicFrameLocks noGrp="1"/>
          </p:cNvGraphicFramePr>
          <p:nvPr/>
        </p:nvGraphicFramePr>
        <p:xfrm>
          <a:off x="3492500" y="1125538"/>
          <a:ext cx="5040313" cy="5256212"/>
        </p:xfrm>
        <a:graphic>
          <a:graphicData uri="http://schemas.openxmlformats.org/drawingml/2006/table">
            <a:tbl>
              <a:tblPr/>
              <a:tblGrid>
                <a:gridCol w="2254250"/>
                <a:gridCol w="1573213"/>
                <a:gridCol w="1212850"/>
              </a:tblGrid>
              <a:tr h="263525">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标识符信息</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2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进程标识符</a:t>
                      </a:r>
                      <a:endParaRPr kumimoji="1" lang="zh-CN" altLang="en-US" sz="1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进程名</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进程号</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用户标识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用户名</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用户号</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家族联系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父进程</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子进程</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处理机状态信息（现场）</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通用寄存器</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指令计数器</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程序状态字</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用户栈指针</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rowSpan="4">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进程调度信息</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进程状态</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进程优先数（级</a:t>
                      </a:r>
                      <a:r>
                        <a:rPr kumimoji="1" lang="en-US" altLang="zh-CN"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a:t>
                      </a: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权）</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等待原因</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调度算法参数等</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rowSpan="6">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进程控制信息</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程序和数据地址</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进程同步和通信机制</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资源清单</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链接指针</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访问权限</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3525">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打开的文件</a:t>
                      </a:r>
                      <a:endParaRPr kumimoji="1" lang="zh-CN" altLang="en-US" sz="6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448594" name="AutoShape 82"/>
          <p:cNvSpPr>
            <a:spLocks noChangeArrowheads="1"/>
          </p:cNvSpPr>
          <p:nvPr/>
        </p:nvSpPr>
        <p:spPr bwMode="auto">
          <a:xfrm rot="1366638">
            <a:off x="7812088" y="1341438"/>
            <a:ext cx="1081087" cy="358775"/>
          </a:xfrm>
          <a:prstGeom prst="curvedDownArrow">
            <a:avLst>
              <a:gd name="adj1" fmla="val 60265"/>
              <a:gd name="adj2" fmla="val 120531"/>
              <a:gd name="adj3" fmla="val 33333"/>
            </a:avLst>
          </a:prstGeom>
          <a:gradFill rotWithShape="1">
            <a:gsLst>
              <a:gs pos="0">
                <a:srgbClr val="DDDDDD">
                  <a:alpha val="50000"/>
                </a:srgbClr>
              </a:gs>
              <a:gs pos="100000">
                <a:srgbClr val="808080">
                  <a:alpha val="48000"/>
                </a:srgbClr>
              </a:gs>
            </a:gsLst>
            <a:path path="rect">
              <a:fillToRect l="50000" t="50000" r="50000" b="50000"/>
            </a:path>
          </a:gra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48594"/>
                                        </p:tgtEl>
                                        <p:attrNameLst>
                                          <p:attrName>style.visibility</p:attrName>
                                        </p:attrNameLst>
                                      </p:cBhvr>
                                      <p:to>
                                        <p:strVal val="visible"/>
                                      </p:to>
                                    </p:set>
                                    <p:anim calcmode="lin" valueType="num">
                                      <p:cBhvr>
                                        <p:cTn id="7" dur="500" fill="hold"/>
                                        <p:tgtEl>
                                          <p:spTgt spid="448594"/>
                                        </p:tgtEl>
                                        <p:attrNameLst>
                                          <p:attrName>ppt_w</p:attrName>
                                        </p:attrNameLst>
                                      </p:cBhvr>
                                      <p:tavLst>
                                        <p:tav tm="0">
                                          <p:val>
                                            <p:fltVal val="0"/>
                                          </p:val>
                                        </p:tav>
                                        <p:tav tm="100000">
                                          <p:val>
                                            <p:strVal val="#ppt_w"/>
                                          </p:val>
                                        </p:tav>
                                      </p:tavLst>
                                    </p:anim>
                                    <p:anim calcmode="lin" valueType="num">
                                      <p:cBhvr>
                                        <p:cTn id="8" dur="500" fill="hold"/>
                                        <p:tgtEl>
                                          <p:spTgt spid="448594"/>
                                        </p:tgtEl>
                                        <p:attrNameLst>
                                          <p:attrName>ppt_h</p:attrName>
                                        </p:attrNameLst>
                                      </p:cBhvr>
                                      <p:tavLst>
                                        <p:tav tm="0">
                                          <p:val>
                                            <p:fltVal val="0"/>
                                          </p:val>
                                        </p:tav>
                                        <p:tav tm="100000">
                                          <p:val>
                                            <p:strVal val="#ppt_h"/>
                                          </p:val>
                                        </p:tav>
                                      </p:tavLst>
                                    </p:anim>
                                    <p:anim calcmode="lin" valueType="num">
                                      <p:cBhvr>
                                        <p:cTn id="9" dur="500" fill="hold"/>
                                        <p:tgtEl>
                                          <p:spTgt spid="448594"/>
                                        </p:tgtEl>
                                        <p:attrNameLst>
                                          <p:attrName>style.rotation</p:attrName>
                                        </p:attrNameLst>
                                      </p:cBhvr>
                                      <p:tavLst>
                                        <p:tav tm="0">
                                          <p:val>
                                            <p:fltVal val="360"/>
                                          </p:val>
                                        </p:tav>
                                        <p:tav tm="100000">
                                          <p:val>
                                            <p:fltVal val="0"/>
                                          </p:val>
                                        </p:tav>
                                      </p:tavLst>
                                    </p:anim>
                                    <p:animEffect transition="in" filter="fade">
                                      <p:cBhvr>
                                        <p:cTn id="10" dur="500"/>
                                        <p:tgtEl>
                                          <p:spTgt spid="448594"/>
                                        </p:tgtEl>
                                      </p:cBhvr>
                                    </p:animEffect>
                                  </p:childTnLst>
                                  <p:subTnLst>
                                    <p:set>
                                      <p:cBhvr override="childStyle">
                                        <p:cTn dur="1" fill="hold" display="0" masterRel="nextClick" afterEffect="1"/>
                                        <p:tgtEl>
                                          <p:spTgt spid="448594"/>
                                        </p:tgtEl>
                                        <p:attrNameLst>
                                          <p:attrName>style.visibility</p:attrName>
                                        </p:attrNameLst>
                                      </p:cBhvr>
                                      <p:to>
                                        <p:strVal val="hidden"/>
                                      </p:to>
                                    </p:set>
                                  </p:subTnLst>
                                </p:cTn>
                              </p:par>
                            </p:childTnLst>
                          </p:cTn>
                        </p:par>
                        <p:par>
                          <p:cTn id="11" fill="hold" nodeType="afterGroup">
                            <p:stCondLst>
                              <p:cond delay="500"/>
                            </p:stCondLst>
                            <p:childTnLst>
                              <p:par>
                                <p:cTn id="12" presetID="55" presetClass="exit" presetSubtype="0" fill="hold" grpId="1" nodeType="afterEffect">
                                  <p:stCondLst>
                                    <p:cond delay="2000"/>
                                  </p:stCondLst>
                                  <p:childTnLst>
                                    <p:anim calcmode="lin" valueType="num">
                                      <p:cBhvr>
                                        <p:cTn id="13" dur="1000"/>
                                        <p:tgtEl>
                                          <p:spTgt spid="448594"/>
                                        </p:tgtEl>
                                        <p:attrNameLst>
                                          <p:attrName>ppt_w</p:attrName>
                                        </p:attrNameLst>
                                      </p:cBhvr>
                                      <p:tavLst>
                                        <p:tav tm="0">
                                          <p:val>
                                            <p:strVal val="ppt_w"/>
                                          </p:val>
                                        </p:tav>
                                        <p:tav tm="100000">
                                          <p:val>
                                            <p:strVal val="ppt_w*0.70"/>
                                          </p:val>
                                        </p:tav>
                                      </p:tavLst>
                                    </p:anim>
                                    <p:anim calcmode="lin" valueType="num">
                                      <p:cBhvr>
                                        <p:cTn id="14" dur="1000"/>
                                        <p:tgtEl>
                                          <p:spTgt spid="448594"/>
                                        </p:tgtEl>
                                        <p:attrNameLst>
                                          <p:attrName>ppt_h</p:attrName>
                                        </p:attrNameLst>
                                      </p:cBhvr>
                                      <p:tavLst>
                                        <p:tav tm="0">
                                          <p:val>
                                            <p:strVal val="ppt_h"/>
                                          </p:val>
                                        </p:tav>
                                        <p:tav tm="100000">
                                          <p:val>
                                            <p:strVal val="ppt_h"/>
                                          </p:val>
                                        </p:tav>
                                      </p:tavLst>
                                    </p:anim>
                                    <p:animEffect transition="out" filter="fade">
                                      <p:cBhvr>
                                        <p:cTn id="15" dur="1000"/>
                                        <p:tgtEl>
                                          <p:spTgt spid="448594"/>
                                        </p:tgtEl>
                                      </p:cBhvr>
                                    </p:animEffect>
                                    <p:set>
                                      <p:cBhvr>
                                        <p:cTn id="16" dur="1" fill="hold">
                                          <p:stCondLst>
                                            <p:cond delay="999"/>
                                          </p:stCondLst>
                                        </p:cTn>
                                        <p:tgtEl>
                                          <p:spTgt spid="448594"/>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0" fill="hold" nodeType="clickEffect">
                                  <p:stCondLst>
                                    <p:cond delay="0"/>
                                  </p:stCondLst>
                                  <p:childTnLst>
                                    <p:anim calcmode="lin" valueType="num">
                                      <p:cBhvr>
                                        <p:cTn id="20" dur="500"/>
                                        <p:tgtEl>
                                          <p:spTgt spid="448597"/>
                                        </p:tgtEl>
                                        <p:attrNameLst>
                                          <p:attrName>ppt_w</p:attrName>
                                        </p:attrNameLst>
                                      </p:cBhvr>
                                      <p:tavLst>
                                        <p:tav tm="0">
                                          <p:val>
                                            <p:strVal val="ppt_w"/>
                                          </p:val>
                                        </p:tav>
                                        <p:tav tm="100000">
                                          <p:val>
                                            <p:fltVal val="0"/>
                                          </p:val>
                                        </p:tav>
                                      </p:tavLst>
                                    </p:anim>
                                    <p:anim calcmode="lin" valueType="num">
                                      <p:cBhvr>
                                        <p:cTn id="21" dur="500"/>
                                        <p:tgtEl>
                                          <p:spTgt spid="448597"/>
                                        </p:tgtEl>
                                        <p:attrNameLst>
                                          <p:attrName>ppt_h</p:attrName>
                                        </p:attrNameLst>
                                      </p:cBhvr>
                                      <p:tavLst>
                                        <p:tav tm="0">
                                          <p:val>
                                            <p:strVal val="ppt_h"/>
                                          </p:val>
                                        </p:tav>
                                        <p:tav tm="100000">
                                          <p:val>
                                            <p:fltVal val="0"/>
                                          </p:val>
                                        </p:tav>
                                      </p:tavLst>
                                    </p:anim>
                                    <p:animEffect transition="out" filter="fade">
                                      <p:cBhvr>
                                        <p:cTn id="22" dur="500"/>
                                        <p:tgtEl>
                                          <p:spTgt spid="448597"/>
                                        </p:tgtEl>
                                      </p:cBhvr>
                                    </p:animEffect>
                                    <p:set>
                                      <p:cBhvr>
                                        <p:cTn id="23" dur="1" fill="hold">
                                          <p:stCondLst>
                                            <p:cond delay="499"/>
                                          </p:stCondLst>
                                        </p:cTn>
                                        <p:tgtEl>
                                          <p:spTgt spid="448597"/>
                                        </p:tgtEl>
                                        <p:attrNameLst>
                                          <p:attrName>style.visibility</p:attrName>
                                        </p:attrNameLst>
                                      </p:cBhvr>
                                      <p:to>
                                        <p:strVal val="hidden"/>
                                      </p:to>
                                    </p:set>
                                  </p:childTnLst>
                                </p:cTn>
                              </p:par>
                            </p:childTnLst>
                          </p:cTn>
                        </p:par>
                        <p:par>
                          <p:cTn id="24" fill="hold" nodeType="afterGroup">
                            <p:stCondLst>
                              <p:cond delay="500"/>
                            </p:stCondLst>
                            <p:childTnLst>
                              <p:par>
                                <p:cTn id="25" presetID="53" presetClass="entr" presetSubtype="0" fill="hold" nodeType="afterEffect">
                                  <p:stCondLst>
                                    <p:cond delay="0"/>
                                  </p:stCondLst>
                                  <p:childTnLst>
                                    <p:set>
                                      <p:cBhvr>
                                        <p:cTn id="26" dur="1" fill="hold">
                                          <p:stCondLst>
                                            <p:cond delay="0"/>
                                          </p:stCondLst>
                                        </p:cTn>
                                        <p:tgtEl>
                                          <p:spTgt spid="448598"/>
                                        </p:tgtEl>
                                        <p:attrNameLst>
                                          <p:attrName>style.visibility</p:attrName>
                                        </p:attrNameLst>
                                      </p:cBhvr>
                                      <p:to>
                                        <p:strVal val="visible"/>
                                      </p:to>
                                    </p:set>
                                    <p:anim calcmode="lin" valueType="num">
                                      <p:cBhvr>
                                        <p:cTn id="27" dur="500" fill="hold"/>
                                        <p:tgtEl>
                                          <p:spTgt spid="448598"/>
                                        </p:tgtEl>
                                        <p:attrNameLst>
                                          <p:attrName>ppt_w</p:attrName>
                                        </p:attrNameLst>
                                      </p:cBhvr>
                                      <p:tavLst>
                                        <p:tav tm="0">
                                          <p:val>
                                            <p:fltVal val="0"/>
                                          </p:val>
                                        </p:tav>
                                        <p:tav tm="100000">
                                          <p:val>
                                            <p:strVal val="#ppt_w"/>
                                          </p:val>
                                        </p:tav>
                                      </p:tavLst>
                                    </p:anim>
                                    <p:anim calcmode="lin" valueType="num">
                                      <p:cBhvr>
                                        <p:cTn id="28" dur="500" fill="hold"/>
                                        <p:tgtEl>
                                          <p:spTgt spid="448598"/>
                                        </p:tgtEl>
                                        <p:attrNameLst>
                                          <p:attrName>ppt_h</p:attrName>
                                        </p:attrNameLst>
                                      </p:cBhvr>
                                      <p:tavLst>
                                        <p:tav tm="0">
                                          <p:val>
                                            <p:fltVal val="0"/>
                                          </p:val>
                                        </p:tav>
                                        <p:tav tm="100000">
                                          <p:val>
                                            <p:strVal val="#ppt_h"/>
                                          </p:val>
                                        </p:tav>
                                      </p:tavLst>
                                    </p:anim>
                                    <p:animEffect transition="in" filter="fade">
                                      <p:cBhvr>
                                        <p:cTn id="29" dur="500"/>
                                        <p:tgtEl>
                                          <p:spTgt spid="448598"/>
                                        </p:tgtEl>
                                      </p:cBhvr>
                                    </p:animEffect>
                                  </p:childTnLst>
                                </p:cTn>
                              </p:par>
                            </p:childTnLst>
                          </p:cTn>
                        </p:par>
                        <p:par>
                          <p:cTn id="30" fill="hold" nodeType="afterGroup">
                            <p:stCondLst>
                              <p:cond delay="1000"/>
                            </p:stCondLst>
                            <p:childTnLst>
                              <p:par>
                                <p:cTn id="31" presetID="63" presetClass="path" presetSubtype="0" accel="50000" decel="50000" fill="hold" grpId="0" nodeType="afterEffect">
                                  <p:stCondLst>
                                    <p:cond delay="0"/>
                                  </p:stCondLst>
                                  <p:childTnLst>
                                    <p:animMotion origin="layout" path="M -2.5E-6 4.44444E-6 L 0.3191 -0.00047 " pathEditMode="relative" rAng="0" ptsTypes="AA">
                                      <p:cBhvr>
                                        <p:cTn id="32" dur="2000" fill="hold"/>
                                        <p:tgtEl>
                                          <p:spTgt spid="448518"/>
                                        </p:tgtEl>
                                        <p:attrNameLst>
                                          <p:attrName>ppt_x</p:attrName>
                                          <p:attrName>ppt_y</p:attrName>
                                        </p:attrNameLst>
                                      </p:cBhvr>
                                      <p:rCtr x="1595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8" grpId="0"/>
      <p:bldP spid="448594" grpId="0" animBg="1"/>
      <p:bldP spid="44859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graphicFrame>
        <p:nvGraphicFramePr>
          <p:cNvPr id="449555" name="Group 19"/>
          <p:cNvGraphicFramePr>
            <a:graphicFrameLocks noGrp="1"/>
          </p:cNvGraphicFramePr>
          <p:nvPr/>
        </p:nvGraphicFramePr>
        <p:xfrm>
          <a:off x="1524000" y="1844675"/>
          <a:ext cx="6096000" cy="3889375"/>
        </p:xfrm>
        <a:graphic>
          <a:graphicData uri="http://schemas.openxmlformats.org/drawingml/2006/table">
            <a:tbl>
              <a:tblPr/>
              <a:tblGrid>
                <a:gridCol w="3048000"/>
                <a:gridCol w="3048000"/>
              </a:tblGrid>
              <a:tr h="1177925">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处理机状态信息</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（现场）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通用寄存器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3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指令计数器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程序状态字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3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用户栈指针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9556" name="Text Box 20"/>
          <p:cNvSpPr txBox="1">
            <a:spLocks noChangeArrowheads="1"/>
          </p:cNvSpPr>
          <p:nvPr/>
        </p:nvSpPr>
        <p:spPr bwMode="auto">
          <a:xfrm>
            <a:off x="2555875" y="6021388"/>
            <a:ext cx="35290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ea typeface="宋体" panose="02010600030101010101" pitchFamily="2" charset="-122"/>
              </a:rPr>
              <a:t>进程控制块信息</a:t>
            </a:r>
            <a:endParaRPr lang="zh-CN" altLang="en-US" sz="2400">
              <a:solidFill>
                <a:schemeClr val="tx1"/>
              </a:solidFill>
              <a:latin typeface="Arial" panose="020B0604020202020204" pitchFamily="34" charset="0"/>
              <a:ea typeface="宋体" panose="02010600030101010101" pitchFamily="2" charset="-122"/>
            </a:endParaRPr>
          </a:p>
        </p:txBody>
      </p:sp>
      <p:sp>
        <p:nvSpPr>
          <p:cNvPr id="43026" name="Rectangle 21"/>
          <p:cNvSpPr>
            <a:spLocks noChangeArrowheads="1"/>
          </p:cNvSpPr>
          <p:nvPr/>
        </p:nvSpPr>
        <p:spPr bwMode="auto">
          <a:xfrm>
            <a:off x="539750" y="1268413"/>
            <a:ext cx="44735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a:solidFill>
                  <a:schemeClr val="folHlink"/>
                </a:solidFill>
              </a:rPr>
              <a:t>1</a:t>
            </a:r>
            <a:r>
              <a:rPr kumimoji="1" lang="zh-CN" altLang="en-US">
                <a:solidFill>
                  <a:schemeClr val="folHlink"/>
                </a:solidFill>
              </a:rPr>
              <a:t>、进程控制块</a:t>
            </a:r>
            <a:r>
              <a:rPr kumimoji="1" lang="en-US" altLang="zh-CN">
                <a:solidFill>
                  <a:schemeClr val="folHlink"/>
                </a:solidFill>
              </a:rPr>
              <a:t>PCB</a:t>
            </a:r>
            <a:r>
              <a:rPr kumimoji="1" lang="zh-CN" altLang="en-US">
                <a:solidFill>
                  <a:schemeClr val="folHlink"/>
                </a:solidFill>
              </a:rPr>
              <a:t>中的信息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4.44444E-6 L 0.3191 -0.00047 " pathEditMode="relative" rAng="0" ptsTypes="AA">
                                      <p:cBhvr>
                                        <p:cTn id="6" dur="2000" fill="hold"/>
                                        <p:tgtEl>
                                          <p:spTgt spid="449556"/>
                                        </p:tgtEl>
                                        <p:attrNameLst>
                                          <p:attrName>ppt_x</p:attrName>
                                          <p:attrName>ppt_y</p:attrName>
                                        </p:attrNameLst>
                                      </p:cBhvr>
                                      <p:rCtr x="1595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graphicFrame>
        <p:nvGraphicFramePr>
          <p:cNvPr id="450580" name="Group 20"/>
          <p:cNvGraphicFramePr>
            <a:graphicFrameLocks noGrp="1"/>
          </p:cNvGraphicFramePr>
          <p:nvPr/>
        </p:nvGraphicFramePr>
        <p:xfrm>
          <a:off x="1524000" y="2271713"/>
          <a:ext cx="6096000" cy="2813050"/>
        </p:xfrm>
        <a:graphic>
          <a:graphicData uri="http://schemas.openxmlformats.org/drawingml/2006/table">
            <a:tbl>
              <a:tblPr/>
              <a:tblGrid>
                <a:gridCol w="3048000"/>
                <a:gridCol w="3048000"/>
              </a:tblGrid>
              <a:tr h="647627">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进程调度信息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进程状态</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77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进程优先数（级</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权）</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1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等待原因</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4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调度算法参数等</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581" name="Text Box 21"/>
          <p:cNvSpPr txBox="1">
            <a:spLocks noChangeArrowheads="1"/>
          </p:cNvSpPr>
          <p:nvPr/>
        </p:nvSpPr>
        <p:spPr bwMode="auto">
          <a:xfrm>
            <a:off x="2555875" y="6021388"/>
            <a:ext cx="35290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ea typeface="宋体" panose="02010600030101010101" pitchFamily="2" charset="-122"/>
              </a:rPr>
              <a:t>进程控制块信息</a:t>
            </a:r>
            <a:endParaRPr lang="zh-CN" altLang="en-US" sz="2400">
              <a:solidFill>
                <a:schemeClr val="tx1"/>
              </a:solidFill>
              <a:latin typeface="Arial" panose="020B0604020202020204" pitchFamily="34" charset="0"/>
              <a:ea typeface="宋体" panose="02010600030101010101" pitchFamily="2" charset="-122"/>
            </a:endParaRPr>
          </a:p>
        </p:txBody>
      </p:sp>
      <p:sp>
        <p:nvSpPr>
          <p:cNvPr id="44050" name="Rectangle 22"/>
          <p:cNvSpPr>
            <a:spLocks noChangeArrowheads="1"/>
          </p:cNvSpPr>
          <p:nvPr/>
        </p:nvSpPr>
        <p:spPr bwMode="auto">
          <a:xfrm>
            <a:off x="539750" y="1268413"/>
            <a:ext cx="44735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a:solidFill>
                  <a:schemeClr val="folHlink"/>
                </a:solidFill>
              </a:rPr>
              <a:t>1</a:t>
            </a:r>
            <a:r>
              <a:rPr kumimoji="1" lang="zh-CN" altLang="en-US">
                <a:solidFill>
                  <a:schemeClr val="folHlink"/>
                </a:solidFill>
              </a:rPr>
              <a:t>、进程控制块</a:t>
            </a:r>
            <a:r>
              <a:rPr kumimoji="1" lang="en-US" altLang="zh-CN">
                <a:solidFill>
                  <a:schemeClr val="folHlink"/>
                </a:solidFill>
              </a:rPr>
              <a:t>PCB</a:t>
            </a:r>
            <a:r>
              <a:rPr kumimoji="1" lang="zh-CN" altLang="en-US">
                <a:solidFill>
                  <a:schemeClr val="folHlink"/>
                </a:solidFill>
              </a:rPr>
              <a:t>中的信息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4.44444E-6 L 0.3191 -0.00047 " pathEditMode="relative" rAng="0" ptsTypes="AA">
                                      <p:cBhvr>
                                        <p:cTn id="6" dur="2000" fill="hold"/>
                                        <p:tgtEl>
                                          <p:spTgt spid="450581"/>
                                        </p:tgtEl>
                                        <p:attrNameLst>
                                          <p:attrName>ppt_x</p:attrName>
                                          <p:attrName>ppt_y</p:attrName>
                                        </p:attrNameLst>
                                      </p:cBhvr>
                                      <p:rCtr x="1595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122363" y="188913"/>
            <a:ext cx="7050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p>
        </p:txBody>
      </p:sp>
      <p:graphicFrame>
        <p:nvGraphicFramePr>
          <p:cNvPr id="451607" name="Group 23"/>
          <p:cNvGraphicFramePr>
            <a:graphicFrameLocks noGrp="1"/>
          </p:cNvGraphicFramePr>
          <p:nvPr/>
        </p:nvGraphicFramePr>
        <p:xfrm>
          <a:off x="1547813" y="2132013"/>
          <a:ext cx="6864350" cy="3529012"/>
        </p:xfrm>
        <a:graphic>
          <a:graphicData uri="http://schemas.openxmlformats.org/drawingml/2006/table">
            <a:tbl>
              <a:tblPr/>
              <a:tblGrid>
                <a:gridCol w="2687637"/>
                <a:gridCol w="4176713"/>
              </a:tblGrid>
              <a:tr h="657225">
                <a:tc rowSpan="6">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进程控制信息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程序和数据地址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进程同步和通信机制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资源清单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链接指针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访问权限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打开的文件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608" name="Text Box 24"/>
          <p:cNvSpPr txBox="1">
            <a:spLocks noChangeArrowheads="1"/>
          </p:cNvSpPr>
          <p:nvPr/>
        </p:nvSpPr>
        <p:spPr bwMode="auto">
          <a:xfrm>
            <a:off x="2555875" y="6021388"/>
            <a:ext cx="35290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ea typeface="宋体" panose="02010600030101010101" pitchFamily="2" charset="-122"/>
              </a:rPr>
              <a:t>进程控制块信息</a:t>
            </a:r>
            <a:endParaRPr lang="zh-CN" altLang="en-US" sz="2400">
              <a:solidFill>
                <a:schemeClr val="tx1"/>
              </a:solidFill>
              <a:latin typeface="Arial" panose="020B0604020202020204" pitchFamily="34" charset="0"/>
              <a:ea typeface="宋体" panose="02010600030101010101" pitchFamily="2" charset="-122"/>
            </a:endParaRPr>
          </a:p>
        </p:txBody>
      </p:sp>
      <p:sp>
        <p:nvSpPr>
          <p:cNvPr id="45078" name="Rectangle 25"/>
          <p:cNvSpPr>
            <a:spLocks noChangeArrowheads="1"/>
          </p:cNvSpPr>
          <p:nvPr/>
        </p:nvSpPr>
        <p:spPr bwMode="auto">
          <a:xfrm>
            <a:off x="539750" y="1268413"/>
            <a:ext cx="44735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buClr>
                <a:schemeClr val="folHlink"/>
              </a:buClr>
              <a:buSzPct val="60000"/>
              <a:buFont typeface="Wingdings" panose="05000000000000000000" pitchFamily="2" charset="2"/>
              <a:buNone/>
            </a:pPr>
            <a:r>
              <a:rPr kumimoji="1" lang="en-US" altLang="zh-CN">
                <a:solidFill>
                  <a:schemeClr val="folHlink"/>
                </a:solidFill>
              </a:rPr>
              <a:t>1</a:t>
            </a:r>
            <a:r>
              <a:rPr kumimoji="1" lang="zh-CN" altLang="en-US">
                <a:solidFill>
                  <a:schemeClr val="folHlink"/>
                </a:solidFill>
              </a:rPr>
              <a:t>、进程控制块</a:t>
            </a:r>
            <a:r>
              <a:rPr kumimoji="1" lang="en-US" altLang="zh-CN">
                <a:solidFill>
                  <a:schemeClr val="folHlink"/>
                </a:solidFill>
              </a:rPr>
              <a:t>PCB</a:t>
            </a:r>
            <a:r>
              <a:rPr kumimoji="1" lang="zh-CN" altLang="en-US">
                <a:solidFill>
                  <a:schemeClr val="folHlink"/>
                </a:solidFill>
              </a:rPr>
              <a:t>中的信息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4.44444E-6 L 0.3191 -0.00047 " pathEditMode="relative" rAng="0" ptsTypes="AA">
                                      <p:cBhvr>
                                        <p:cTn id="6" dur="2000" fill="hold"/>
                                        <p:tgtEl>
                                          <p:spTgt spid="451608"/>
                                        </p:tgtEl>
                                        <p:attrNameLst>
                                          <p:attrName>ppt_x</p:attrName>
                                          <p:attrName>ppt_y</p:attrName>
                                        </p:attrNameLst>
                                      </p:cBhvr>
                                      <p:rCtr x="1595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79388" y="1196975"/>
            <a:ext cx="8748712" cy="5472113"/>
          </a:xfrm>
        </p:spPr>
        <p:txBody>
          <a:bodyPr/>
          <a:lstStyle/>
          <a:p>
            <a:pPr marL="228600" indent="-228600" eaLnBrk="1" hangingPunct="1">
              <a:lnSpc>
                <a:spcPct val="120000"/>
              </a:lnSpc>
              <a:spcBef>
                <a:spcPct val="0"/>
              </a:spcBef>
              <a:buFont typeface="Wingdings" panose="05000000000000000000" pitchFamily="2" charset="2"/>
              <a:buNone/>
            </a:pPr>
            <a:r>
              <a:rPr lang="en-US" altLang="zh-CN" sz="2800" b="1" smtClean="0">
                <a:solidFill>
                  <a:schemeClr val="folHlink"/>
                </a:solidFill>
                <a:latin typeface="Arial" panose="020B0604020202020204" pitchFamily="34" charset="0"/>
                <a:ea typeface="楷体_GB2312" pitchFamily="49" charset="-122"/>
              </a:rPr>
              <a:t>1</a:t>
            </a:r>
            <a:r>
              <a:rPr lang="zh-CN" altLang="en-US" sz="2800" b="1" smtClean="0">
                <a:solidFill>
                  <a:schemeClr val="folHlink"/>
                </a:solidFill>
                <a:latin typeface="Arial" panose="020B0604020202020204" pitchFamily="34" charset="0"/>
                <a:ea typeface="楷体_GB2312" pitchFamily="49" charset="-122"/>
              </a:rPr>
              <a:t>、进程控制块</a:t>
            </a:r>
            <a:r>
              <a:rPr lang="en-US" altLang="zh-CN" sz="2800" b="1" smtClean="0">
                <a:solidFill>
                  <a:schemeClr val="folHlink"/>
                </a:solidFill>
                <a:latin typeface="Arial" panose="020B0604020202020204" pitchFamily="34" charset="0"/>
                <a:ea typeface="楷体_GB2312" pitchFamily="49" charset="-122"/>
              </a:rPr>
              <a:t>PCB</a:t>
            </a:r>
            <a:r>
              <a:rPr lang="zh-CN" altLang="en-US" sz="2800" b="1" smtClean="0">
                <a:solidFill>
                  <a:schemeClr val="folHlink"/>
                </a:solidFill>
                <a:latin typeface="Arial" panose="020B0604020202020204" pitchFamily="34" charset="0"/>
                <a:ea typeface="楷体_GB2312" pitchFamily="49" charset="-122"/>
              </a:rPr>
              <a:t>中的信息</a:t>
            </a:r>
          </a:p>
          <a:p>
            <a:pPr marL="228600" indent="-228600" eaLnBrk="1" hangingPunct="1">
              <a:lnSpc>
                <a:spcPct val="120000"/>
              </a:lnSpc>
              <a:spcBef>
                <a:spcPct val="0"/>
              </a:spcBef>
              <a:buSzPct val="120000"/>
              <a:buFont typeface="Wingdings" panose="05000000000000000000" pitchFamily="2" charset="2"/>
              <a:buChar char=""/>
            </a:pPr>
            <a:r>
              <a:rPr lang="zh-CN" altLang="en-US" sz="2800" b="1" smtClean="0">
                <a:solidFill>
                  <a:schemeClr val="accent1"/>
                </a:solidFill>
                <a:latin typeface="Arial" panose="020B0604020202020204" pitchFamily="34" charset="0"/>
                <a:ea typeface="楷体_GB2312" pitchFamily="49" charset="-122"/>
              </a:rPr>
              <a:t>进程标志符</a:t>
            </a:r>
            <a:r>
              <a:rPr lang="zh-CN" altLang="en-US" sz="2800" b="1" smtClean="0">
                <a:latin typeface="Arial" panose="020B0604020202020204" pitchFamily="34" charset="0"/>
                <a:ea typeface="楷体_GB2312" pitchFamily="49" charset="-122"/>
              </a:rPr>
              <a:t>：由系统创建进程时分配给进程的唯一标识号，通常为一整数，称为进程号，用于区分不同的进程。其所属用户通常也为一整数，称为用户号。</a:t>
            </a:r>
          </a:p>
          <a:p>
            <a:pPr marL="228600" indent="-228600" eaLnBrk="1" hangingPunct="1">
              <a:lnSpc>
                <a:spcPct val="120000"/>
              </a:lnSpc>
              <a:spcBef>
                <a:spcPct val="0"/>
              </a:spcBef>
              <a:buSzPct val="120000"/>
              <a:buFont typeface="Wingdings" panose="05000000000000000000" pitchFamily="2" charset="2"/>
              <a:buChar char=""/>
            </a:pPr>
            <a:r>
              <a:rPr lang="zh-CN" altLang="en-US" sz="2800" b="1" smtClean="0">
                <a:solidFill>
                  <a:schemeClr val="accent1"/>
                </a:solidFill>
                <a:latin typeface="Arial" panose="020B0604020202020204" pitchFamily="34" charset="0"/>
                <a:ea typeface="楷体_GB2312" pitchFamily="49" charset="-122"/>
              </a:rPr>
              <a:t>处理机状态（断点信息）</a:t>
            </a:r>
            <a:r>
              <a:rPr lang="zh-CN" altLang="en-US" sz="2800" b="1" smtClean="0">
                <a:latin typeface="Arial" panose="020B0604020202020204" pitchFamily="34" charset="0"/>
                <a:ea typeface="楷体_GB2312" pitchFamily="49" charset="-122"/>
              </a:rPr>
              <a:t>：即处理机中各种寄存器（通用寄存器、指令计数器</a:t>
            </a:r>
            <a:r>
              <a:rPr lang="en-US" altLang="zh-CN" sz="2800" b="1" smtClean="0">
                <a:latin typeface="Arial" panose="020B0604020202020204" pitchFamily="34" charset="0"/>
                <a:ea typeface="楷体_GB2312" pitchFamily="49" charset="-122"/>
              </a:rPr>
              <a:t>PC</a:t>
            </a:r>
            <a:r>
              <a:rPr lang="zh-CN" altLang="en-US" sz="2800" b="1" smtClean="0">
                <a:latin typeface="Arial" panose="020B0604020202020204" pitchFamily="34" charset="0"/>
                <a:ea typeface="楷体_GB2312" pitchFamily="49" charset="-122"/>
              </a:rPr>
              <a:t>、</a:t>
            </a:r>
            <a:r>
              <a:rPr lang="en-US" altLang="zh-CN" sz="2800" b="1" smtClean="0">
                <a:latin typeface="Arial" panose="020B0604020202020204" pitchFamily="34" charset="0"/>
                <a:ea typeface="楷体_GB2312" pitchFamily="49" charset="-122"/>
              </a:rPr>
              <a:t>PSW</a:t>
            </a:r>
            <a:r>
              <a:rPr lang="zh-CN" altLang="en-US" sz="2800" b="1" smtClean="0">
                <a:latin typeface="Arial" panose="020B0604020202020204" pitchFamily="34" charset="0"/>
                <a:ea typeface="楷体_GB2312" pitchFamily="49" charset="-122"/>
              </a:rPr>
              <a:t>等）的内容。</a:t>
            </a:r>
          </a:p>
          <a:p>
            <a:pPr marL="228600" indent="-228600" eaLnBrk="1" hangingPunct="1">
              <a:lnSpc>
                <a:spcPct val="120000"/>
              </a:lnSpc>
              <a:spcBef>
                <a:spcPct val="0"/>
              </a:spcBef>
              <a:buSzPct val="120000"/>
              <a:buFont typeface="Wingdings" panose="05000000000000000000" pitchFamily="2" charset="2"/>
              <a:buChar char=""/>
            </a:pPr>
            <a:r>
              <a:rPr lang="zh-CN" altLang="en-US" sz="2800" b="1" smtClean="0">
                <a:solidFill>
                  <a:schemeClr val="accent1"/>
                </a:solidFill>
                <a:latin typeface="Arial" panose="020B0604020202020204" pitchFamily="34" charset="0"/>
                <a:ea typeface="楷体_GB2312" pitchFamily="49" charset="-122"/>
              </a:rPr>
              <a:t>进程调度信息</a:t>
            </a:r>
            <a:r>
              <a:rPr lang="zh-CN" altLang="en-US" sz="2800" b="1" smtClean="0">
                <a:latin typeface="Arial" panose="020B0604020202020204" pitchFamily="34" charset="0"/>
                <a:ea typeface="楷体_GB2312" pitchFamily="49" charset="-122"/>
              </a:rPr>
              <a:t>：记录了进程调度的相关信息（状态、优先级、事件、已等待时间、已使用</a:t>
            </a:r>
            <a:r>
              <a:rPr lang="en-US" altLang="zh-CN" sz="2800" b="1" smtClean="0">
                <a:latin typeface="Arial" panose="020B0604020202020204" pitchFamily="34" charset="0"/>
                <a:ea typeface="楷体_GB2312" pitchFamily="49" charset="-122"/>
              </a:rPr>
              <a:t>CPU</a:t>
            </a:r>
            <a:r>
              <a:rPr lang="zh-CN" altLang="en-US" sz="2800" b="1" smtClean="0">
                <a:latin typeface="Arial" panose="020B0604020202020204" pitchFamily="34" charset="0"/>
                <a:ea typeface="楷体_GB2312" pitchFamily="49" charset="-122"/>
              </a:rPr>
              <a:t>时间等）。</a:t>
            </a:r>
          </a:p>
          <a:p>
            <a:pPr marL="228600" indent="-228600" eaLnBrk="1" hangingPunct="1">
              <a:lnSpc>
                <a:spcPct val="120000"/>
              </a:lnSpc>
              <a:spcBef>
                <a:spcPct val="0"/>
              </a:spcBef>
              <a:buSzPct val="120000"/>
              <a:buFont typeface="Wingdings" panose="05000000000000000000" pitchFamily="2" charset="2"/>
              <a:buChar char=""/>
            </a:pPr>
            <a:r>
              <a:rPr lang="zh-CN" altLang="en-US" sz="2800" b="1" smtClean="0">
                <a:solidFill>
                  <a:schemeClr val="accent1"/>
                </a:solidFill>
                <a:latin typeface="Arial" panose="020B0604020202020204" pitchFamily="34" charset="0"/>
                <a:ea typeface="楷体_GB2312" pitchFamily="49" charset="-122"/>
              </a:rPr>
              <a:t>进程控制信息</a:t>
            </a:r>
            <a:r>
              <a:rPr lang="zh-CN" altLang="en-US" sz="2800" b="1" smtClean="0">
                <a:latin typeface="Arial" panose="020B0604020202020204" pitchFamily="34" charset="0"/>
                <a:ea typeface="楷体_GB2312" pitchFamily="49" charset="-122"/>
              </a:rPr>
              <a:t>：记录了系统对进程控制的信息（程序和数据的地址、同步机制、资源清单、链接指针）。</a:t>
            </a:r>
          </a:p>
        </p:txBody>
      </p:sp>
      <p:sp>
        <p:nvSpPr>
          <p:cNvPr id="46083" name="Rectangle 10"/>
          <p:cNvSpPr>
            <a:spLocks noGrp="1" noChangeArrowheads="1"/>
          </p:cNvSpPr>
          <p:nvPr>
            <p:ph type="title"/>
          </p:nvPr>
        </p:nvSpPr>
        <p:spPr>
          <a:xfrm>
            <a:off x="1050925" y="188913"/>
            <a:ext cx="7697788" cy="762000"/>
          </a:xfrm>
          <a:noFill/>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r>
              <a:rPr lang="zh-CN" altLang="en-US" sz="4000" b="1" smtClean="0">
                <a:latin typeface="隶书" panose="02010509060101010101" pitchFamily="49" charset="-122"/>
                <a:ea typeface="隶书" panose="02010509060101010101" pitchFamily="49" charset="-122"/>
              </a:rPr>
              <a:t>（续）</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1050925" y="188913"/>
            <a:ext cx="7697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三、进程控制块</a:t>
            </a:r>
            <a:r>
              <a:rPr kumimoji="1" lang="en-US" altLang="zh-CN" sz="4000">
                <a:solidFill>
                  <a:schemeClr val="folHlink"/>
                </a:solidFill>
                <a:latin typeface="隶书" panose="02010509060101010101" pitchFamily="49" charset="-122"/>
                <a:ea typeface="隶书" panose="02010509060101010101" pitchFamily="49" charset="-122"/>
              </a:rPr>
              <a:t>(PCB)</a:t>
            </a:r>
            <a:r>
              <a:rPr kumimoji="1" lang="zh-CN" altLang="en-US" sz="4000">
                <a:solidFill>
                  <a:schemeClr val="folHlink"/>
                </a:solidFill>
                <a:latin typeface="隶书" panose="02010509060101010101" pitchFamily="49" charset="-122"/>
                <a:ea typeface="隶书" panose="02010509060101010101" pitchFamily="49" charset="-122"/>
              </a:rPr>
              <a:t>（续）</a:t>
            </a:r>
          </a:p>
        </p:txBody>
      </p:sp>
      <p:sp>
        <p:nvSpPr>
          <p:cNvPr id="453637" name="Rectangle 5"/>
          <p:cNvSpPr>
            <a:spLocks noChangeArrowheads="1"/>
          </p:cNvSpPr>
          <p:nvPr/>
        </p:nvSpPr>
        <p:spPr bwMode="auto">
          <a:xfrm>
            <a:off x="395288" y="1412875"/>
            <a:ext cx="842486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800" b="1">
                <a:solidFill>
                  <a:srgbClr val="CC3300"/>
                </a:solidFill>
                <a:latin typeface="楷体_GB2312" pitchFamily="49" charset="-122"/>
                <a:ea typeface="楷体_GB2312" pitchFamily="49" charset="-122"/>
              </a:defRPr>
            </a:lvl1pPr>
            <a:lvl2pPr marL="6286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30000"/>
              </a:lnSpc>
              <a:spcBef>
                <a:spcPct val="20000"/>
              </a:spcBef>
              <a:buClr>
                <a:schemeClr val="accent2"/>
              </a:buClr>
              <a:buSzPct val="115000"/>
              <a:buFont typeface="Wingdings" panose="05000000000000000000" pitchFamily="2" charset="2"/>
              <a:buNone/>
            </a:pPr>
            <a:r>
              <a:rPr kumimoji="1" lang="en-US" altLang="zh-CN" sz="3200">
                <a:solidFill>
                  <a:schemeClr val="folHlink"/>
                </a:solidFill>
                <a:latin typeface="Arial" panose="020B0604020202020204" pitchFamily="34" charset="0"/>
              </a:rPr>
              <a:t>2</a:t>
            </a:r>
            <a:r>
              <a:rPr kumimoji="1" lang="zh-CN" altLang="en-US" sz="3200">
                <a:solidFill>
                  <a:schemeClr val="folHlink"/>
                </a:solidFill>
                <a:latin typeface="Arial" panose="020B0604020202020204" pitchFamily="34" charset="0"/>
              </a:rPr>
              <a:t>、进程控制块</a:t>
            </a:r>
            <a:r>
              <a:rPr kumimoji="1" lang="en-US" altLang="zh-CN" sz="3200">
                <a:solidFill>
                  <a:schemeClr val="folHlink"/>
                </a:solidFill>
                <a:latin typeface="Arial" panose="020B0604020202020204" pitchFamily="34" charset="0"/>
              </a:rPr>
              <a:t>PCB</a:t>
            </a:r>
            <a:r>
              <a:rPr kumimoji="1" lang="zh-CN" altLang="en-US" sz="3200">
                <a:solidFill>
                  <a:schemeClr val="folHlink"/>
                </a:solidFill>
                <a:latin typeface="Arial" panose="020B0604020202020204" pitchFamily="34" charset="0"/>
              </a:rPr>
              <a:t>的作用</a:t>
            </a:r>
          </a:p>
          <a:p>
            <a:pPr lvl="1" algn="l" eaLnBrk="1" hangingPunct="1">
              <a:lnSpc>
                <a:spcPct val="130000"/>
              </a:lnSpc>
              <a:spcBef>
                <a:spcPct val="20000"/>
              </a:spcBef>
              <a:buClr>
                <a:schemeClr val="folHlink"/>
              </a:buClr>
              <a:buSzPct val="120000"/>
              <a:buFont typeface="Wingdings" panose="05000000000000000000" pitchFamily="2" charset="2"/>
              <a:buChar char=""/>
            </a:pPr>
            <a:r>
              <a:rPr kumimoji="1" lang="zh-CN" altLang="en-US" sz="3200">
                <a:solidFill>
                  <a:schemeClr val="tx1"/>
                </a:solidFill>
                <a:latin typeface="Arial" panose="020B0604020202020204" pitchFamily="34" charset="0"/>
              </a:rPr>
              <a:t>是</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对并发执行的进程进行控制和管理的根据。</a:t>
            </a:r>
          </a:p>
          <a:p>
            <a:pPr lvl="1" algn="l" eaLnBrk="1" hangingPunct="1">
              <a:lnSpc>
                <a:spcPct val="130000"/>
              </a:lnSpc>
              <a:spcBef>
                <a:spcPct val="20000"/>
              </a:spcBef>
              <a:buClr>
                <a:schemeClr val="folHlink"/>
              </a:buClr>
              <a:buSzPct val="120000"/>
              <a:buFont typeface="Wingdings" panose="05000000000000000000" pitchFamily="2" charset="2"/>
              <a:buChar char=""/>
            </a:pPr>
            <a:r>
              <a:rPr kumimoji="1" lang="zh-CN" altLang="en-US" sz="3200">
                <a:solidFill>
                  <a:schemeClr val="tx1"/>
                </a:solidFill>
                <a:latin typeface="Arial" panose="020B0604020202020204" pitchFamily="34" charset="0"/>
              </a:rPr>
              <a:t>也是系统用来感知进程存在的根据，即</a:t>
            </a:r>
            <a:r>
              <a:rPr kumimoji="1" lang="en-US" altLang="zh-CN" sz="3200">
                <a:solidFill>
                  <a:schemeClr val="tx1"/>
                </a:solidFill>
                <a:latin typeface="Arial" panose="020B0604020202020204" pitchFamily="34" charset="0"/>
              </a:rPr>
              <a:t>PCB</a:t>
            </a:r>
            <a:r>
              <a:rPr kumimoji="1" lang="zh-CN" altLang="en-US" sz="3200">
                <a:solidFill>
                  <a:schemeClr val="tx1"/>
                </a:solidFill>
                <a:latin typeface="Arial" panose="020B0604020202020204" pitchFamily="34" charset="0"/>
              </a:rPr>
              <a:t>是进程存在的唯一标志。</a:t>
            </a:r>
          </a:p>
        </p:txBody>
      </p:sp>
      <p:sp>
        <p:nvSpPr>
          <p:cNvPr id="453638" name="AutoShape 6"/>
          <p:cNvSpPr>
            <a:spLocks noChangeArrowheads="1"/>
          </p:cNvSpPr>
          <p:nvPr/>
        </p:nvSpPr>
        <p:spPr bwMode="auto">
          <a:xfrm>
            <a:off x="2195513" y="5011738"/>
            <a:ext cx="5545137" cy="1296987"/>
          </a:xfrm>
          <a:prstGeom prst="horizontalScroll">
            <a:avLst>
              <a:gd name="adj" fmla="val 12500"/>
            </a:avLst>
          </a:prstGeom>
          <a:gradFill rotWithShape="1">
            <a:gsLst>
              <a:gs pos="0">
                <a:srgbClr val="CCCCFF">
                  <a:alpha val="50000"/>
                </a:srgbClr>
              </a:gs>
              <a:gs pos="100000">
                <a:srgbClr val="FFFFFF"/>
              </a:gs>
            </a:gsLst>
            <a:path path="rect">
              <a:fillToRect l="50000" t="50000" r="50000" b="50000"/>
            </a:path>
          </a:gra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53639" name="Text Box 7"/>
          <p:cNvSpPr txBox="1">
            <a:spLocks noChangeArrowheads="1"/>
          </p:cNvSpPr>
          <p:nvPr/>
        </p:nvSpPr>
        <p:spPr bwMode="auto">
          <a:xfrm>
            <a:off x="2411413" y="5084763"/>
            <a:ext cx="5256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latin typeface="Arial" panose="020B0604020202020204" pitchFamily="34" charset="0"/>
                <a:ea typeface="宋体" panose="02010600030101010101" pitchFamily="2" charset="-122"/>
              </a:rPr>
              <a:t>正是由于建立了</a:t>
            </a:r>
            <a:r>
              <a:rPr lang="en-US" altLang="zh-CN">
                <a:latin typeface="Arial" panose="020B0604020202020204" pitchFamily="34" charset="0"/>
                <a:ea typeface="宋体" panose="02010600030101010101" pitchFamily="2" charset="-122"/>
              </a:rPr>
              <a:t>PCB</a:t>
            </a:r>
            <a:r>
              <a:rPr lang="zh-CN" altLang="en-US">
                <a:latin typeface="Arial" panose="020B0604020202020204" pitchFamily="34" charset="0"/>
                <a:ea typeface="宋体" panose="02010600030101010101" pitchFamily="2" charset="-122"/>
              </a:rPr>
              <a:t>，进程才成为了资源分配、</a:t>
            </a:r>
            <a:r>
              <a:rPr lang="en-US" altLang="zh-CN">
                <a:latin typeface="Arial" panose="020B0604020202020204" pitchFamily="34" charset="0"/>
                <a:ea typeface="宋体" panose="02010600030101010101" pitchFamily="2" charset="-122"/>
              </a:rPr>
              <a:t>CPU</a:t>
            </a:r>
            <a:r>
              <a:rPr lang="zh-CN" altLang="en-US">
                <a:latin typeface="Arial" panose="020B0604020202020204" pitchFamily="34" charset="0"/>
                <a:ea typeface="宋体" panose="02010600030101010101" pitchFamily="2" charset="-122"/>
              </a:rPr>
              <a:t>调度的单位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7"/>
                                        </p:tgtEl>
                                        <p:attrNameLst>
                                          <p:attrName>style.visibility</p:attrName>
                                        </p:attrNameLst>
                                      </p:cBhvr>
                                      <p:to>
                                        <p:strVal val="visible"/>
                                      </p:to>
                                    </p:set>
                                    <p:animEffect transition="in" filter="blinds(horizontal)">
                                      <p:cBhvr>
                                        <p:cTn id="7" dur="500"/>
                                        <p:tgtEl>
                                          <p:spTgt spid="453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8"/>
                                        </p:tgtEl>
                                        <p:attrNameLst>
                                          <p:attrName>style.visibility</p:attrName>
                                        </p:attrNameLst>
                                      </p:cBhvr>
                                      <p:to>
                                        <p:strVal val="visible"/>
                                      </p:to>
                                    </p:set>
                                    <p:animEffect transition="in" filter="blinds(horizontal)">
                                      <p:cBhvr>
                                        <p:cTn id="12" dur="500"/>
                                        <p:tgtEl>
                                          <p:spTgt spid="453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blinds(horizontal)">
                                      <p:cBhvr>
                                        <p:cTn id="17" dur="500"/>
                                        <p:tgtEl>
                                          <p:spTgt spid="453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p:bldP spid="453638" grpId="0" animBg="1"/>
      <p:bldP spid="45363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2" name="Rectangle 4"/>
          <p:cNvSpPr>
            <a:spLocks noGrp="1" noChangeArrowheads="1"/>
          </p:cNvSpPr>
          <p:nvPr>
            <p:ph type="body" idx="1"/>
          </p:nvPr>
        </p:nvSpPr>
        <p:spPr>
          <a:xfrm>
            <a:off x="215900" y="1196975"/>
            <a:ext cx="8748713" cy="5181600"/>
          </a:xfrm>
        </p:spPr>
        <p:txBody>
          <a:bodyPr/>
          <a:lstStyle/>
          <a:p>
            <a:pPr marL="228600" indent="-228600" eaLnBrk="1" hangingPunct="1">
              <a:lnSpc>
                <a:spcPct val="110000"/>
              </a:lnSpc>
              <a:spcBef>
                <a:spcPct val="0"/>
              </a:spcBef>
              <a:buFont typeface="Wingdings" panose="05000000000000000000" pitchFamily="2" charset="2"/>
              <a:buNone/>
            </a:pPr>
            <a:r>
              <a:rPr lang="en-US" altLang="zh-CN" sz="3200" b="1" smtClean="0">
                <a:solidFill>
                  <a:schemeClr val="folHlink"/>
                </a:solidFill>
                <a:latin typeface="Arial" panose="020B0604020202020204" pitchFamily="34" charset="0"/>
                <a:ea typeface="楷体_GB2312" pitchFamily="49" charset="-122"/>
              </a:rPr>
              <a:t>3</a:t>
            </a:r>
            <a:r>
              <a:rPr lang="zh-CN" altLang="en-US" sz="3200" b="1" smtClean="0">
                <a:solidFill>
                  <a:schemeClr val="folHlink"/>
                </a:solidFill>
                <a:latin typeface="Arial" panose="020B0604020202020204" pitchFamily="34" charset="0"/>
                <a:ea typeface="楷体_GB2312" pitchFamily="49" charset="-122"/>
              </a:rPr>
              <a:t>、进程控制块</a:t>
            </a:r>
            <a:r>
              <a:rPr lang="en-US" altLang="zh-CN" sz="3200" b="1" smtClean="0">
                <a:solidFill>
                  <a:schemeClr val="folHlink"/>
                </a:solidFill>
                <a:latin typeface="Arial" panose="020B0604020202020204" pitchFamily="34" charset="0"/>
                <a:ea typeface="楷体_GB2312" pitchFamily="49" charset="-122"/>
              </a:rPr>
              <a:t>PCB</a:t>
            </a:r>
            <a:r>
              <a:rPr lang="zh-CN" altLang="en-US" sz="3200" b="1" smtClean="0">
                <a:solidFill>
                  <a:schemeClr val="folHlink"/>
                </a:solidFill>
                <a:latin typeface="Arial" panose="020B0604020202020204" pitchFamily="34" charset="0"/>
                <a:ea typeface="楷体_GB2312" pitchFamily="49" charset="-122"/>
              </a:rPr>
              <a:t>的组织方式</a:t>
            </a:r>
          </a:p>
          <a:p>
            <a:pPr marL="228600" indent="-228600" eaLnBrk="1" hangingPunct="1">
              <a:lnSpc>
                <a:spcPct val="110000"/>
              </a:lnSpc>
              <a:spcBef>
                <a:spcPct val="0"/>
              </a:spcBef>
              <a:buFont typeface="Wingdings" panose="05000000000000000000" pitchFamily="2" charset="2"/>
              <a:buNone/>
            </a:pPr>
            <a:r>
              <a:rPr lang="zh-CN" altLang="en-US" sz="3200" b="1" smtClean="0">
                <a:latin typeface="Arial" panose="020B0604020202020204" pitchFamily="34" charset="0"/>
                <a:ea typeface="楷体_GB2312" pitchFamily="49" charset="-122"/>
              </a:rPr>
              <a:t>常用组织方式：</a:t>
            </a:r>
          </a:p>
          <a:p>
            <a:pPr marL="628650" lvl="1" eaLnBrk="1" hangingPunct="1">
              <a:lnSpc>
                <a:spcPct val="110000"/>
              </a:lnSpc>
              <a:spcBef>
                <a:spcPct val="0"/>
              </a:spcBef>
              <a:buClr>
                <a:schemeClr val="folHlink"/>
              </a:buClr>
              <a:buSzPct val="120000"/>
              <a:buFont typeface="Wingdings" panose="05000000000000000000" pitchFamily="2" charset="2"/>
              <a:buChar char=""/>
            </a:pPr>
            <a:r>
              <a:rPr lang="zh-CN" altLang="en-US" sz="3200" b="1" smtClean="0">
                <a:solidFill>
                  <a:schemeClr val="accent1"/>
                </a:solidFill>
                <a:latin typeface="Arial" panose="020B0604020202020204" pitchFamily="34" charset="0"/>
                <a:ea typeface="楷体_GB2312" pitchFamily="49" charset="-122"/>
              </a:rPr>
              <a:t>链接方式</a:t>
            </a:r>
            <a:r>
              <a:rPr lang="zh-CN" altLang="en-US" sz="3200" b="1" smtClean="0">
                <a:latin typeface="Arial" panose="020B0604020202020204" pitchFamily="34" charset="0"/>
                <a:ea typeface="楷体_GB2312" pitchFamily="49" charset="-122"/>
              </a:rPr>
              <a:t>          </a:t>
            </a:r>
            <a:r>
              <a:rPr lang="zh-CN" altLang="en-US" sz="3200" b="1" smtClean="0">
                <a:latin typeface="Arial" panose="020B0604020202020204" pitchFamily="34" charset="0"/>
                <a:ea typeface="楷体_GB2312" pitchFamily="49" charset="-122"/>
                <a:hlinkClick r:id="rId3" action="ppaction://hlinksldjump"/>
              </a:rPr>
              <a:t>图示</a:t>
            </a:r>
            <a:endParaRPr lang="zh-CN" altLang="en-US" sz="3200" b="1" smtClean="0">
              <a:latin typeface="Arial" panose="020B0604020202020204" pitchFamily="34" charset="0"/>
              <a:ea typeface="楷体_GB2312" pitchFamily="49" charset="-122"/>
            </a:endParaRPr>
          </a:p>
          <a:p>
            <a:pPr marL="628650" lvl="1" eaLnBrk="1" hangingPunct="1">
              <a:lnSpc>
                <a:spcPct val="110000"/>
              </a:lnSpc>
              <a:spcBef>
                <a:spcPct val="0"/>
              </a:spcBef>
              <a:buClr>
                <a:schemeClr val="folHlink"/>
              </a:buClr>
              <a:buSzPct val="120000"/>
              <a:buFont typeface="Wingdings" panose="05000000000000000000" pitchFamily="2" charset="2"/>
              <a:buNone/>
            </a:pPr>
            <a:r>
              <a:rPr lang="zh-CN" altLang="en-US" sz="3200" b="1" smtClean="0">
                <a:latin typeface="Arial" panose="020B0604020202020204" pitchFamily="34" charset="0"/>
                <a:ea typeface="楷体_GB2312" pitchFamily="49" charset="-122"/>
              </a:rPr>
              <a:t>  把同一状态的</a:t>
            </a:r>
            <a:r>
              <a:rPr lang="en-US" altLang="zh-CN" sz="3200" b="1" smtClean="0">
                <a:latin typeface="Arial" panose="020B0604020202020204" pitchFamily="34" charset="0"/>
                <a:ea typeface="楷体_GB2312" pitchFamily="49" charset="-122"/>
              </a:rPr>
              <a:t>PCB</a:t>
            </a:r>
            <a:r>
              <a:rPr lang="zh-CN" altLang="en-US" sz="3200" b="1" smtClean="0">
                <a:latin typeface="Arial" panose="020B0604020202020204" pitchFamily="34" charset="0"/>
                <a:ea typeface="楷体_GB2312" pitchFamily="49" charset="-122"/>
              </a:rPr>
              <a:t>链接成一个队列，这样就形成了就绪队列、阻塞队列等。</a:t>
            </a:r>
          </a:p>
          <a:p>
            <a:pPr marL="628650" lvl="1" eaLnBrk="1" hangingPunct="1">
              <a:lnSpc>
                <a:spcPct val="110000"/>
              </a:lnSpc>
              <a:spcBef>
                <a:spcPct val="0"/>
              </a:spcBef>
              <a:buClr>
                <a:schemeClr val="folHlink"/>
              </a:buClr>
              <a:buSzPct val="120000"/>
              <a:buFont typeface="Wingdings" panose="05000000000000000000" pitchFamily="2" charset="2"/>
              <a:buChar char=""/>
            </a:pPr>
            <a:r>
              <a:rPr lang="zh-CN" altLang="en-US" sz="3200" b="1" smtClean="0">
                <a:solidFill>
                  <a:schemeClr val="accent1"/>
                </a:solidFill>
                <a:latin typeface="Arial" panose="020B0604020202020204" pitchFamily="34" charset="0"/>
                <a:ea typeface="楷体_GB2312" pitchFamily="49" charset="-122"/>
              </a:rPr>
              <a:t>索引方式</a:t>
            </a:r>
            <a:r>
              <a:rPr lang="zh-CN" altLang="en-US" sz="3200" b="1" smtClean="0">
                <a:latin typeface="Arial" panose="020B0604020202020204" pitchFamily="34" charset="0"/>
                <a:ea typeface="楷体_GB2312" pitchFamily="49" charset="-122"/>
              </a:rPr>
              <a:t>          </a:t>
            </a:r>
            <a:r>
              <a:rPr lang="zh-CN" altLang="en-US" sz="3200" b="1" smtClean="0">
                <a:latin typeface="Arial" panose="020B0604020202020204" pitchFamily="34" charset="0"/>
                <a:ea typeface="楷体_GB2312" pitchFamily="49" charset="-122"/>
                <a:hlinkClick r:id="rId4" action="ppaction://hlinksldjump"/>
              </a:rPr>
              <a:t>图示</a:t>
            </a:r>
            <a:r>
              <a:rPr lang="zh-CN" altLang="en-US" sz="3200" b="1" smtClean="0">
                <a:latin typeface="Arial" panose="020B0604020202020204" pitchFamily="34" charset="0"/>
                <a:ea typeface="楷体_GB2312" pitchFamily="49" charset="-122"/>
              </a:rPr>
              <a:t> </a:t>
            </a:r>
          </a:p>
          <a:p>
            <a:pPr marL="628650" lvl="1" eaLnBrk="1" hangingPunct="1">
              <a:lnSpc>
                <a:spcPct val="110000"/>
              </a:lnSpc>
              <a:spcBef>
                <a:spcPct val="0"/>
              </a:spcBef>
              <a:buSzPct val="120000"/>
              <a:buFont typeface="Wingdings" panose="05000000000000000000" pitchFamily="2" charset="2"/>
              <a:buNone/>
            </a:pPr>
            <a:r>
              <a:rPr lang="zh-CN" altLang="en-US" sz="3200" b="1" smtClean="0">
                <a:latin typeface="Arial" panose="020B0604020202020204" pitchFamily="34" charset="0"/>
                <a:ea typeface="楷体_GB2312" pitchFamily="49" charset="-122"/>
              </a:rPr>
              <a:t>   将同一状态的进程组织在一个索引表中，索引表的表项指向相应的</a:t>
            </a:r>
            <a:r>
              <a:rPr lang="en-US" altLang="zh-CN" sz="3200" b="1" smtClean="0">
                <a:latin typeface="Arial" panose="020B0604020202020204" pitchFamily="34" charset="0"/>
                <a:ea typeface="楷体_GB2312" pitchFamily="49" charset="-122"/>
              </a:rPr>
              <a:t>PCB </a:t>
            </a:r>
            <a:r>
              <a:rPr lang="zh-CN" altLang="en-US" sz="3200" b="1" smtClean="0">
                <a:latin typeface="Arial" panose="020B0604020202020204" pitchFamily="34" charset="0"/>
                <a:ea typeface="楷体_GB2312" pitchFamily="49" charset="-122"/>
              </a:rPr>
              <a:t>，不同状态对应不同的索引表。</a:t>
            </a:r>
            <a:r>
              <a:rPr lang="zh-CN" altLang="en-US" sz="3200" b="1" smtClean="0">
                <a:latin typeface="宋体" panose="02010600030101010101" pitchFamily="2" charset="-122"/>
              </a:rPr>
              <a:t>     </a:t>
            </a:r>
          </a:p>
        </p:txBody>
      </p:sp>
      <p:sp>
        <p:nvSpPr>
          <p:cNvPr id="293897" name="Rectangle 9"/>
          <p:cNvSpPr>
            <a:spLocks noGrp="1" noChangeArrowheads="1"/>
          </p:cNvSpPr>
          <p:nvPr>
            <p:ph type="title"/>
          </p:nvPr>
        </p:nvSpPr>
        <p:spPr>
          <a:xfrm>
            <a:off x="1120775" y="188913"/>
            <a:ext cx="7339013" cy="762000"/>
          </a:xfrm>
          <a:noFill/>
        </p:spPr>
        <p:txBody>
          <a:bodyPr/>
          <a:lstStyle/>
          <a:p>
            <a:pPr eaLnBrk="1" hangingPunct="1"/>
            <a:r>
              <a:rPr lang="zh-CN" altLang="en-US" sz="4000" b="1" smtClean="0">
                <a:latin typeface="隶书" panose="02010509060101010101" pitchFamily="49" charset="-122"/>
                <a:ea typeface="隶书" panose="02010509060101010101" pitchFamily="49" charset="-122"/>
              </a:rPr>
              <a:t>三、进程控制块</a:t>
            </a:r>
            <a:r>
              <a:rPr lang="en-US" altLang="zh-CN" sz="4000" b="1" smtClean="0">
                <a:latin typeface="隶书" panose="02010509060101010101" pitchFamily="49" charset="-122"/>
                <a:ea typeface="隶书" panose="02010509060101010101" pitchFamily="49" charset="-122"/>
              </a:rPr>
              <a:t>(PCB)</a:t>
            </a:r>
            <a:r>
              <a:rPr lang="zh-CN" altLang="en-US" sz="4000" b="1" smtClean="0">
                <a:latin typeface="隶书" panose="02010509060101010101" pitchFamily="49" charset="-122"/>
                <a:ea typeface="隶书" panose="02010509060101010101" pitchFamily="49" charset="-122"/>
              </a:rPr>
              <a:t>（续）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93897"/>
                                        </p:tgtEl>
                                        <p:attrNameLst>
                                          <p:attrName>style.visibility</p:attrName>
                                        </p:attrNameLst>
                                      </p:cBhvr>
                                      <p:to>
                                        <p:strVal val="visible"/>
                                      </p:to>
                                    </p:set>
                                    <p:animEffect transition="in" filter="fade">
                                      <p:cBhvr>
                                        <p:cTn id="7" dur="1000">
                                          <p:stCondLst>
                                            <p:cond delay="0"/>
                                          </p:stCondLst>
                                        </p:cTn>
                                        <p:tgtEl>
                                          <p:spTgt spid="2938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93892">
                                            <p:txEl>
                                              <p:pRg st="0" end="0"/>
                                            </p:txEl>
                                          </p:spTgt>
                                        </p:tgtEl>
                                        <p:attrNameLst>
                                          <p:attrName>style.visibility</p:attrName>
                                        </p:attrNameLst>
                                      </p:cBhvr>
                                      <p:to>
                                        <p:strVal val="visible"/>
                                      </p:to>
                                    </p:set>
                                    <p:animEffect transition="in" filter="fade">
                                      <p:cBhvr>
                                        <p:cTn id="12" dur="500">
                                          <p:stCondLst>
                                            <p:cond delay="0"/>
                                          </p:stCondLst>
                                        </p:cTn>
                                        <p:tgtEl>
                                          <p:spTgt spid="2938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93892">
                                            <p:txEl>
                                              <p:pRg st="1" end="1"/>
                                            </p:txEl>
                                          </p:spTgt>
                                        </p:tgtEl>
                                        <p:attrNameLst>
                                          <p:attrName>style.visibility</p:attrName>
                                        </p:attrNameLst>
                                      </p:cBhvr>
                                      <p:to>
                                        <p:strVal val="visible"/>
                                      </p:to>
                                    </p:set>
                                    <p:animEffect transition="in" filter="fade">
                                      <p:cBhvr>
                                        <p:cTn id="17" dur="500">
                                          <p:stCondLst>
                                            <p:cond delay="0"/>
                                          </p:stCondLst>
                                        </p:cTn>
                                        <p:tgtEl>
                                          <p:spTgt spid="29389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93892">
                                            <p:txEl>
                                              <p:pRg st="2" end="2"/>
                                            </p:txEl>
                                          </p:spTgt>
                                        </p:tgtEl>
                                        <p:attrNameLst>
                                          <p:attrName>style.visibility</p:attrName>
                                        </p:attrNameLst>
                                      </p:cBhvr>
                                      <p:to>
                                        <p:strVal val="visible"/>
                                      </p:to>
                                    </p:set>
                                    <p:animEffect transition="in" filter="fade">
                                      <p:cBhvr>
                                        <p:cTn id="22" dur="500">
                                          <p:stCondLst>
                                            <p:cond delay="0"/>
                                          </p:stCondLst>
                                        </p:cTn>
                                        <p:tgtEl>
                                          <p:spTgt spid="29389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93892">
                                            <p:txEl>
                                              <p:pRg st="3" end="3"/>
                                            </p:txEl>
                                          </p:spTgt>
                                        </p:tgtEl>
                                        <p:attrNameLst>
                                          <p:attrName>style.visibility</p:attrName>
                                        </p:attrNameLst>
                                      </p:cBhvr>
                                      <p:to>
                                        <p:strVal val="visible"/>
                                      </p:to>
                                    </p:set>
                                    <p:animEffect transition="in" filter="fade">
                                      <p:cBhvr>
                                        <p:cTn id="27" dur="500">
                                          <p:stCondLst>
                                            <p:cond delay="0"/>
                                          </p:stCondLst>
                                        </p:cTn>
                                        <p:tgtEl>
                                          <p:spTgt spid="29389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93892">
                                            <p:txEl>
                                              <p:pRg st="4" end="4"/>
                                            </p:txEl>
                                          </p:spTgt>
                                        </p:tgtEl>
                                        <p:attrNameLst>
                                          <p:attrName>style.visibility</p:attrName>
                                        </p:attrNameLst>
                                      </p:cBhvr>
                                      <p:to>
                                        <p:strVal val="visible"/>
                                      </p:to>
                                    </p:set>
                                    <p:animEffect transition="in" filter="fade">
                                      <p:cBhvr>
                                        <p:cTn id="32" dur="500">
                                          <p:stCondLst>
                                            <p:cond delay="0"/>
                                          </p:stCondLst>
                                        </p:cTn>
                                        <p:tgtEl>
                                          <p:spTgt spid="29389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293892">
                                            <p:txEl>
                                              <p:pRg st="5" end="5"/>
                                            </p:txEl>
                                          </p:spTgt>
                                        </p:tgtEl>
                                        <p:attrNameLst>
                                          <p:attrName>style.visibility</p:attrName>
                                        </p:attrNameLst>
                                      </p:cBhvr>
                                      <p:to>
                                        <p:strVal val="visible"/>
                                      </p:to>
                                    </p:set>
                                    <p:animEffect transition="in" filter="fade">
                                      <p:cBhvr>
                                        <p:cTn id="37" dur="500">
                                          <p:stCondLst>
                                            <p:cond delay="0"/>
                                          </p:stCondLst>
                                        </p:cTn>
                                        <p:tgtEl>
                                          <p:spTgt spid="2938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build="p"/>
      <p:bldP spid="29389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4" name="Group 216"/>
          <p:cNvGrpSpPr>
            <a:grpSpLocks/>
          </p:cNvGrpSpPr>
          <p:nvPr/>
        </p:nvGrpSpPr>
        <p:grpSpPr bwMode="auto">
          <a:xfrm>
            <a:off x="1042988" y="549275"/>
            <a:ext cx="7056437" cy="4953000"/>
            <a:chOff x="1104" y="384"/>
            <a:chExt cx="4224" cy="3206"/>
          </a:xfrm>
        </p:grpSpPr>
        <p:sp>
          <p:nvSpPr>
            <p:cNvPr id="49156" name="Rectangle 134"/>
            <p:cNvSpPr>
              <a:spLocks noChangeArrowheads="1"/>
            </p:cNvSpPr>
            <p:nvPr/>
          </p:nvSpPr>
          <p:spPr bwMode="auto">
            <a:xfrm>
              <a:off x="4918" y="294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1</a:t>
              </a:r>
            </a:p>
          </p:txBody>
        </p:sp>
        <p:sp>
          <p:nvSpPr>
            <p:cNvPr id="49157" name="Rectangle 132"/>
            <p:cNvSpPr>
              <a:spLocks noChangeArrowheads="1"/>
            </p:cNvSpPr>
            <p:nvPr/>
          </p:nvSpPr>
          <p:spPr bwMode="auto">
            <a:xfrm>
              <a:off x="4320" y="294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PCB9</a:t>
              </a:r>
            </a:p>
          </p:txBody>
        </p:sp>
        <p:sp>
          <p:nvSpPr>
            <p:cNvPr id="49158" name="Rectangle 129"/>
            <p:cNvSpPr>
              <a:spLocks noChangeArrowheads="1"/>
            </p:cNvSpPr>
            <p:nvPr/>
          </p:nvSpPr>
          <p:spPr bwMode="auto">
            <a:xfrm>
              <a:off x="4918" y="262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0</a:t>
              </a:r>
            </a:p>
          </p:txBody>
        </p:sp>
        <p:sp>
          <p:nvSpPr>
            <p:cNvPr id="49159" name="Rectangle 127"/>
            <p:cNvSpPr>
              <a:spLocks noChangeArrowheads="1"/>
            </p:cNvSpPr>
            <p:nvPr/>
          </p:nvSpPr>
          <p:spPr bwMode="auto">
            <a:xfrm>
              <a:off x="4320" y="262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PCB8</a:t>
              </a:r>
            </a:p>
          </p:txBody>
        </p:sp>
        <p:sp>
          <p:nvSpPr>
            <p:cNvPr id="49160" name="Rectangle 124"/>
            <p:cNvSpPr>
              <a:spLocks noChangeArrowheads="1"/>
            </p:cNvSpPr>
            <p:nvPr/>
          </p:nvSpPr>
          <p:spPr bwMode="auto">
            <a:xfrm>
              <a:off x="4918" y="230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9</a:t>
              </a:r>
            </a:p>
          </p:txBody>
        </p:sp>
        <p:sp>
          <p:nvSpPr>
            <p:cNvPr id="49161" name="Rectangle 122"/>
            <p:cNvSpPr>
              <a:spLocks noChangeArrowheads="1"/>
            </p:cNvSpPr>
            <p:nvPr/>
          </p:nvSpPr>
          <p:spPr bwMode="auto">
            <a:xfrm>
              <a:off x="4320" y="230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PCB7</a:t>
              </a:r>
            </a:p>
          </p:txBody>
        </p:sp>
        <p:sp>
          <p:nvSpPr>
            <p:cNvPr id="49162" name="Rectangle 97"/>
            <p:cNvSpPr>
              <a:spLocks noChangeArrowheads="1"/>
            </p:cNvSpPr>
            <p:nvPr/>
          </p:nvSpPr>
          <p:spPr bwMode="auto">
            <a:xfrm>
              <a:off x="4918" y="198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7</a:t>
              </a:r>
            </a:p>
          </p:txBody>
        </p:sp>
        <p:sp>
          <p:nvSpPr>
            <p:cNvPr id="49163" name="Rectangle 95"/>
            <p:cNvSpPr>
              <a:spLocks noChangeArrowheads="1"/>
            </p:cNvSpPr>
            <p:nvPr/>
          </p:nvSpPr>
          <p:spPr bwMode="auto">
            <a:xfrm>
              <a:off x="4320" y="198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PCB6</a:t>
              </a:r>
            </a:p>
          </p:txBody>
        </p:sp>
        <p:sp>
          <p:nvSpPr>
            <p:cNvPr id="49164" name="Rectangle 92"/>
            <p:cNvSpPr>
              <a:spLocks noChangeArrowheads="1"/>
            </p:cNvSpPr>
            <p:nvPr/>
          </p:nvSpPr>
          <p:spPr bwMode="auto">
            <a:xfrm>
              <a:off x="4918" y="166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1800">
                  <a:solidFill>
                    <a:schemeClr val="tx1"/>
                  </a:solidFill>
                  <a:latin typeface="Tahoma" panose="020B0604030504040204" pitchFamily="34" charset="0"/>
                  <a:ea typeface="宋体" panose="02010600030101010101" pitchFamily="2" charset="-122"/>
                </a:rPr>
                <a:t> </a:t>
              </a:r>
            </a:p>
          </p:txBody>
        </p:sp>
        <p:sp>
          <p:nvSpPr>
            <p:cNvPr id="49165" name="Rectangle 90"/>
            <p:cNvSpPr>
              <a:spLocks noChangeArrowheads="1"/>
            </p:cNvSpPr>
            <p:nvPr/>
          </p:nvSpPr>
          <p:spPr bwMode="auto">
            <a:xfrm>
              <a:off x="4320" y="166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PCB5</a:t>
              </a:r>
            </a:p>
          </p:txBody>
        </p:sp>
        <p:sp>
          <p:nvSpPr>
            <p:cNvPr id="49166" name="Rectangle 87"/>
            <p:cNvSpPr>
              <a:spLocks noChangeArrowheads="1"/>
            </p:cNvSpPr>
            <p:nvPr/>
          </p:nvSpPr>
          <p:spPr bwMode="auto">
            <a:xfrm>
              <a:off x="4918" y="134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8</a:t>
              </a:r>
            </a:p>
          </p:txBody>
        </p:sp>
        <p:sp>
          <p:nvSpPr>
            <p:cNvPr id="49167" name="Rectangle 85"/>
            <p:cNvSpPr>
              <a:spLocks noChangeArrowheads="1"/>
            </p:cNvSpPr>
            <p:nvPr/>
          </p:nvSpPr>
          <p:spPr bwMode="auto">
            <a:xfrm>
              <a:off x="4320" y="134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PCB4</a:t>
              </a:r>
            </a:p>
          </p:txBody>
        </p:sp>
        <p:sp>
          <p:nvSpPr>
            <p:cNvPr id="49168" name="Rectangle 82"/>
            <p:cNvSpPr>
              <a:spLocks noChangeArrowheads="1"/>
            </p:cNvSpPr>
            <p:nvPr/>
          </p:nvSpPr>
          <p:spPr bwMode="auto">
            <a:xfrm>
              <a:off x="4918" y="102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0</a:t>
              </a:r>
            </a:p>
          </p:txBody>
        </p:sp>
        <p:sp>
          <p:nvSpPr>
            <p:cNvPr id="49169" name="Rectangle 80"/>
            <p:cNvSpPr>
              <a:spLocks noChangeArrowheads="1"/>
            </p:cNvSpPr>
            <p:nvPr/>
          </p:nvSpPr>
          <p:spPr bwMode="auto">
            <a:xfrm>
              <a:off x="4320" y="102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PCB3</a:t>
              </a:r>
            </a:p>
          </p:txBody>
        </p:sp>
        <p:sp>
          <p:nvSpPr>
            <p:cNvPr id="49170" name="Rectangle 77"/>
            <p:cNvSpPr>
              <a:spLocks noChangeArrowheads="1"/>
            </p:cNvSpPr>
            <p:nvPr/>
          </p:nvSpPr>
          <p:spPr bwMode="auto">
            <a:xfrm>
              <a:off x="4918" y="70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3</a:t>
              </a:r>
            </a:p>
          </p:txBody>
        </p:sp>
        <p:sp>
          <p:nvSpPr>
            <p:cNvPr id="49171" name="Rectangle 75"/>
            <p:cNvSpPr>
              <a:spLocks noChangeArrowheads="1"/>
            </p:cNvSpPr>
            <p:nvPr/>
          </p:nvSpPr>
          <p:spPr bwMode="auto">
            <a:xfrm>
              <a:off x="4320" y="70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PCB2</a:t>
              </a:r>
            </a:p>
          </p:txBody>
        </p:sp>
        <p:sp>
          <p:nvSpPr>
            <p:cNvPr id="49172" name="Rectangle 64"/>
            <p:cNvSpPr>
              <a:spLocks noChangeArrowheads="1"/>
            </p:cNvSpPr>
            <p:nvPr/>
          </p:nvSpPr>
          <p:spPr bwMode="auto">
            <a:xfrm>
              <a:off x="4918" y="3264"/>
              <a:ext cx="21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000">
                <a:solidFill>
                  <a:schemeClr val="tx1"/>
                </a:solidFill>
                <a:latin typeface="Tahoma" panose="020B0604030504040204" pitchFamily="34" charset="0"/>
                <a:ea typeface="宋体" panose="02010600030101010101" pitchFamily="2" charset="-122"/>
              </a:endParaRPr>
            </a:p>
          </p:txBody>
        </p:sp>
        <p:sp>
          <p:nvSpPr>
            <p:cNvPr id="49173" name="Rectangle 50"/>
            <p:cNvSpPr>
              <a:spLocks noChangeArrowheads="1"/>
            </p:cNvSpPr>
            <p:nvPr/>
          </p:nvSpPr>
          <p:spPr bwMode="auto">
            <a:xfrm>
              <a:off x="4918" y="384"/>
              <a:ext cx="2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4</a:t>
              </a:r>
            </a:p>
          </p:txBody>
        </p:sp>
        <p:sp>
          <p:nvSpPr>
            <p:cNvPr id="49174" name="Rectangle 47"/>
            <p:cNvSpPr>
              <a:spLocks noChangeArrowheads="1"/>
            </p:cNvSpPr>
            <p:nvPr/>
          </p:nvSpPr>
          <p:spPr bwMode="auto">
            <a:xfrm>
              <a:off x="4320" y="3264"/>
              <a:ext cx="5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000">
                <a:solidFill>
                  <a:schemeClr val="tx1"/>
                </a:solidFill>
                <a:latin typeface="Tahoma" panose="020B0604030504040204" pitchFamily="34" charset="0"/>
                <a:ea typeface="宋体" panose="02010600030101010101" pitchFamily="2" charset="-122"/>
              </a:endParaRPr>
            </a:p>
          </p:txBody>
        </p:sp>
        <p:sp>
          <p:nvSpPr>
            <p:cNvPr id="49175" name="Rectangle 3"/>
            <p:cNvSpPr>
              <a:spLocks noChangeArrowheads="1"/>
            </p:cNvSpPr>
            <p:nvPr/>
          </p:nvSpPr>
          <p:spPr bwMode="auto">
            <a:xfrm>
              <a:off x="4320" y="384"/>
              <a:ext cx="59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PCB1</a:t>
              </a:r>
            </a:p>
          </p:txBody>
        </p:sp>
        <p:sp>
          <p:nvSpPr>
            <p:cNvPr id="49176" name="Line 11"/>
            <p:cNvSpPr>
              <a:spLocks noChangeShapeType="1"/>
            </p:cNvSpPr>
            <p:nvPr/>
          </p:nvSpPr>
          <p:spPr bwMode="auto">
            <a:xfrm>
              <a:off x="4320" y="38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7" name="Line 15"/>
            <p:cNvSpPr>
              <a:spLocks noChangeShapeType="1"/>
            </p:cNvSpPr>
            <p:nvPr/>
          </p:nvSpPr>
          <p:spPr bwMode="auto">
            <a:xfrm>
              <a:off x="4320" y="3590"/>
              <a:ext cx="59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49178" name="Line 16"/>
            <p:cNvSpPr>
              <a:spLocks noChangeShapeType="1"/>
            </p:cNvSpPr>
            <p:nvPr/>
          </p:nvSpPr>
          <p:spPr bwMode="auto">
            <a:xfrm>
              <a:off x="4320" y="384"/>
              <a:ext cx="0" cy="320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9" name="Line 18"/>
            <p:cNvSpPr>
              <a:spLocks noChangeShapeType="1"/>
            </p:cNvSpPr>
            <p:nvPr/>
          </p:nvSpPr>
          <p:spPr bwMode="auto">
            <a:xfrm>
              <a:off x="5136" y="384"/>
              <a:ext cx="0" cy="320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0" name="Line 39"/>
            <p:cNvSpPr>
              <a:spLocks noChangeShapeType="1"/>
            </p:cNvSpPr>
            <p:nvPr/>
          </p:nvSpPr>
          <p:spPr bwMode="auto">
            <a:xfrm>
              <a:off x="4320" y="70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1" name="Line 51"/>
            <p:cNvSpPr>
              <a:spLocks noChangeShapeType="1"/>
            </p:cNvSpPr>
            <p:nvPr/>
          </p:nvSpPr>
          <p:spPr bwMode="auto">
            <a:xfrm>
              <a:off x="4918" y="384"/>
              <a:ext cx="0" cy="320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2" name="Line 76"/>
            <p:cNvSpPr>
              <a:spLocks noChangeShapeType="1"/>
            </p:cNvSpPr>
            <p:nvPr/>
          </p:nvSpPr>
          <p:spPr bwMode="auto">
            <a:xfrm>
              <a:off x="4320" y="102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3" name="Line 81"/>
            <p:cNvSpPr>
              <a:spLocks noChangeShapeType="1"/>
            </p:cNvSpPr>
            <p:nvPr/>
          </p:nvSpPr>
          <p:spPr bwMode="auto">
            <a:xfrm>
              <a:off x="4320" y="134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4" name="Line 86"/>
            <p:cNvSpPr>
              <a:spLocks noChangeShapeType="1"/>
            </p:cNvSpPr>
            <p:nvPr/>
          </p:nvSpPr>
          <p:spPr bwMode="auto">
            <a:xfrm>
              <a:off x="4320" y="166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5" name="Line 91"/>
            <p:cNvSpPr>
              <a:spLocks noChangeShapeType="1"/>
            </p:cNvSpPr>
            <p:nvPr/>
          </p:nvSpPr>
          <p:spPr bwMode="auto">
            <a:xfrm>
              <a:off x="4320" y="198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6" name="Line 96"/>
            <p:cNvSpPr>
              <a:spLocks noChangeShapeType="1"/>
            </p:cNvSpPr>
            <p:nvPr/>
          </p:nvSpPr>
          <p:spPr bwMode="auto">
            <a:xfrm>
              <a:off x="4320" y="230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7" name="Line 123"/>
            <p:cNvSpPr>
              <a:spLocks noChangeShapeType="1"/>
            </p:cNvSpPr>
            <p:nvPr/>
          </p:nvSpPr>
          <p:spPr bwMode="auto">
            <a:xfrm>
              <a:off x="4320" y="262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8" name="Line 128"/>
            <p:cNvSpPr>
              <a:spLocks noChangeShapeType="1"/>
            </p:cNvSpPr>
            <p:nvPr/>
          </p:nvSpPr>
          <p:spPr bwMode="auto">
            <a:xfrm>
              <a:off x="4320" y="294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89" name="Line 133"/>
            <p:cNvSpPr>
              <a:spLocks noChangeShapeType="1"/>
            </p:cNvSpPr>
            <p:nvPr/>
          </p:nvSpPr>
          <p:spPr bwMode="auto">
            <a:xfrm>
              <a:off x="4320" y="3264"/>
              <a:ext cx="81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0" name="Line 139"/>
            <p:cNvSpPr>
              <a:spLocks noChangeShapeType="1"/>
            </p:cNvSpPr>
            <p:nvPr/>
          </p:nvSpPr>
          <p:spPr bwMode="auto">
            <a:xfrm>
              <a:off x="4918" y="3590"/>
              <a:ext cx="2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49191" name="Rectangle 171"/>
            <p:cNvSpPr>
              <a:spLocks noChangeArrowheads="1"/>
            </p:cNvSpPr>
            <p:nvPr/>
          </p:nvSpPr>
          <p:spPr bwMode="auto">
            <a:xfrm>
              <a:off x="1152" y="768"/>
              <a:ext cx="120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执行指针</a:t>
              </a:r>
            </a:p>
          </p:txBody>
        </p:sp>
        <p:sp>
          <p:nvSpPr>
            <p:cNvPr id="49192" name="Line 172"/>
            <p:cNvSpPr>
              <a:spLocks noChangeShapeType="1"/>
            </p:cNvSpPr>
            <p:nvPr/>
          </p:nvSpPr>
          <p:spPr bwMode="auto">
            <a:xfrm>
              <a:off x="1152" y="768"/>
              <a:ext cx="12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3" name="Line 173"/>
            <p:cNvSpPr>
              <a:spLocks noChangeShapeType="1"/>
            </p:cNvSpPr>
            <p:nvPr/>
          </p:nvSpPr>
          <p:spPr bwMode="auto">
            <a:xfrm>
              <a:off x="1152" y="1055"/>
              <a:ext cx="12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4" name="Line 174"/>
            <p:cNvSpPr>
              <a:spLocks noChangeShapeType="1"/>
            </p:cNvSpPr>
            <p:nvPr/>
          </p:nvSpPr>
          <p:spPr bwMode="auto">
            <a:xfrm>
              <a:off x="1152" y="76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5" name="Line 175"/>
            <p:cNvSpPr>
              <a:spLocks noChangeShapeType="1"/>
            </p:cNvSpPr>
            <p:nvPr/>
          </p:nvSpPr>
          <p:spPr bwMode="auto">
            <a:xfrm>
              <a:off x="2352" y="76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6" name="Rectangle 180"/>
            <p:cNvSpPr>
              <a:spLocks noChangeArrowheads="1"/>
            </p:cNvSpPr>
            <p:nvPr/>
          </p:nvSpPr>
          <p:spPr bwMode="auto">
            <a:xfrm>
              <a:off x="1104" y="139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就绪队列指针</a:t>
              </a:r>
            </a:p>
          </p:txBody>
        </p:sp>
        <p:sp>
          <p:nvSpPr>
            <p:cNvPr id="49197" name="Line 181"/>
            <p:cNvSpPr>
              <a:spLocks noChangeShapeType="1"/>
            </p:cNvSpPr>
            <p:nvPr/>
          </p:nvSpPr>
          <p:spPr bwMode="auto">
            <a:xfrm>
              <a:off x="1104" y="1392"/>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8" name="Line 182"/>
            <p:cNvSpPr>
              <a:spLocks noChangeShapeType="1"/>
            </p:cNvSpPr>
            <p:nvPr/>
          </p:nvSpPr>
          <p:spPr bwMode="auto">
            <a:xfrm>
              <a:off x="1104" y="1680"/>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99" name="Line 183"/>
            <p:cNvSpPr>
              <a:spLocks noChangeShapeType="1"/>
            </p:cNvSpPr>
            <p:nvPr/>
          </p:nvSpPr>
          <p:spPr bwMode="auto">
            <a:xfrm>
              <a:off x="1104" y="13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0" name="Line 184"/>
            <p:cNvSpPr>
              <a:spLocks noChangeShapeType="1"/>
            </p:cNvSpPr>
            <p:nvPr/>
          </p:nvSpPr>
          <p:spPr bwMode="auto">
            <a:xfrm>
              <a:off x="2400" y="13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1" name="Rectangle 195"/>
            <p:cNvSpPr>
              <a:spLocks noChangeArrowheads="1"/>
            </p:cNvSpPr>
            <p:nvPr/>
          </p:nvSpPr>
          <p:spPr bwMode="auto">
            <a:xfrm>
              <a:off x="1152" y="220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阻塞队列指针</a:t>
              </a:r>
            </a:p>
          </p:txBody>
        </p:sp>
        <p:sp>
          <p:nvSpPr>
            <p:cNvPr id="49202" name="Line 196"/>
            <p:cNvSpPr>
              <a:spLocks noChangeShapeType="1"/>
            </p:cNvSpPr>
            <p:nvPr/>
          </p:nvSpPr>
          <p:spPr bwMode="auto">
            <a:xfrm>
              <a:off x="1152" y="2208"/>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3" name="Line 197"/>
            <p:cNvSpPr>
              <a:spLocks noChangeShapeType="1"/>
            </p:cNvSpPr>
            <p:nvPr/>
          </p:nvSpPr>
          <p:spPr bwMode="auto">
            <a:xfrm>
              <a:off x="1152" y="2496"/>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4" name="Line 198"/>
            <p:cNvSpPr>
              <a:spLocks noChangeShapeType="1"/>
            </p:cNvSpPr>
            <p:nvPr/>
          </p:nvSpPr>
          <p:spPr bwMode="auto">
            <a:xfrm>
              <a:off x="1152" y="2208"/>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5" name="Line 199"/>
            <p:cNvSpPr>
              <a:spLocks noChangeShapeType="1"/>
            </p:cNvSpPr>
            <p:nvPr/>
          </p:nvSpPr>
          <p:spPr bwMode="auto">
            <a:xfrm>
              <a:off x="2448" y="2208"/>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6" name="Rectangle 201"/>
            <p:cNvSpPr>
              <a:spLocks noChangeArrowheads="1"/>
            </p:cNvSpPr>
            <p:nvPr/>
          </p:nvSpPr>
          <p:spPr bwMode="auto">
            <a:xfrm>
              <a:off x="1152" y="307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空闲队列指针</a:t>
              </a:r>
            </a:p>
          </p:txBody>
        </p:sp>
        <p:sp>
          <p:nvSpPr>
            <p:cNvPr id="49207" name="Line 202"/>
            <p:cNvSpPr>
              <a:spLocks noChangeShapeType="1"/>
            </p:cNvSpPr>
            <p:nvPr/>
          </p:nvSpPr>
          <p:spPr bwMode="auto">
            <a:xfrm>
              <a:off x="1152" y="3072"/>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8" name="Line 203"/>
            <p:cNvSpPr>
              <a:spLocks noChangeShapeType="1"/>
            </p:cNvSpPr>
            <p:nvPr/>
          </p:nvSpPr>
          <p:spPr bwMode="auto">
            <a:xfrm>
              <a:off x="1152" y="3360"/>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09" name="Line 204"/>
            <p:cNvSpPr>
              <a:spLocks noChangeShapeType="1"/>
            </p:cNvSpPr>
            <p:nvPr/>
          </p:nvSpPr>
          <p:spPr bwMode="auto">
            <a:xfrm>
              <a:off x="1152" y="307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10" name="Line 205"/>
            <p:cNvSpPr>
              <a:spLocks noChangeShapeType="1"/>
            </p:cNvSpPr>
            <p:nvPr/>
          </p:nvSpPr>
          <p:spPr bwMode="auto">
            <a:xfrm>
              <a:off x="2448" y="307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9211" name="Group 212"/>
            <p:cNvGrpSpPr>
              <a:grpSpLocks/>
            </p:cNvGrpSpPr>
            <p:nvPr/>
          </p:nvGrpSpPr>
          <p:grpSpPr bwMode="auto">
            <a:xfrm>
              <a:off x="2208" y="576"/>
              <a:ext cx="3120" cy="2976"/>
              <a:chOff x="2208" y="576"/>
              <a:chExt cx="3120" cy="2976"/>
            </a:xfrm>
          </p:grpSpPr>
          <p:grpSp>
            <p:nvGrpSpPr>
              <p:cNvPr id="49212" name="Group 168"/>
              <p:cNvGrpSpPr>
                <a:grpSpLocks/>
              </p:cNvGrpSpPr>
              <p:nvPr/>
            </p:nvGrpSpPr>
            <p:grpSpPr bwMode="auto">
              <a:xfrm>
                <a:off x="5136" y="576"/>
                <a:ext cx="192" cy="2976"/>
                <a:chOff x="5136" y="576"/>
                <a:chExt cx="192" cy="2976"/>
              </a:xfrm>
            </p:grpSpPr>
            <p:grpSp>
              <p:nvGrpSpPr>
                <p:cNvPr id="49218" name="Group 147"/>
                <p:cNvGrpSpPr>
                  <a:grpSpLocks/>
                </p:cNvGrpSpPr>
                <p:nvPr/>
              </p:nvGrpSpPr>
              <p:grpSpPr bwMode="auto">
                <a:xfrm>
                  <a:off x="5136" y="576"/>
                  <a:ext cx="192" cy="912"/>
                  <a:chOff x="5136" y="576"/>
                  <a:chExt cx="192" cy="912"/>
                </a:xfrm>
              </p:grpSpPr>
              <p:sp>
                <p:nvSpPr>
                  <p:cNvPr id="49238" name="Line 144"/>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9" name="Line 145"/>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40" name="Line 146"/>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19" name="Group 152"/>
                <p:cNvGrpSpPr>
                  <a:grpSpLocks/>
                </p:cNvGrpSpPr>
                <p:nvPr/>
              </p:nvGrpSpPr>
              <p:grpSpPr bwMode="auto">
                <a:xfrm>
                  <a:off x="5136" y="816"/>
                  <a:ext cx="144" cy="336"/>
                  <a:chOff x="5136" y="816"/>
                  <a:chExt cx="144" cy="336"/>
                </a:xfrm>
              </p:grpSpPr>
              <p:sp>
                <p:nvSpPr>
                  <p:cNvPr id="49235" name="Line 149"/>
                  <p:cNvSpPr>
                    <a:spLocks noChangeShapeType="1"/>
                  </p:cNvSpPr>
                  <p:nvPr/>
                </p:nvSpPr>
                <p:spPr bwMode="auto">
                  <a:xfrm>
                    <a:off x="5136" y="81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6" name="Line 150"/>
                  <p:cNvSpPr>
                    <a:spLocks noChangeShapeType="1"/>
                  </p:cNvSpPr>
                  <p:nvPr/>
                </p:nvSpPr>
                <p:spPr bwMode="auto">
                  <a:xfrm>
                    <a:off x="5280" y="816"/>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7" name="Line 151"/>
                  <p:cNvSpPr>
                    <a:spLocks noChangeShapeType="1"/>
                  </p:cNvSpPr>
                  <p:nvPr/>
                </p:nvSpPr>
                <p:spPr bwMode="auto">
                  <a:xfrm flipH="1">
                    <a:off x="5136" y="1152"/>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0" name="Group 153"/>
                <p:cNvGrpSpPr>
                  <a:grpSpLocks/>
                </p:cNvGrpSpPr>
                <p:nvPr/>
              </p:nvGrpSpPr>
              <p:grpSpPr bwMode="auto">
                <a:xfrm>
                  <a:off x="5136" y="1584"/>
                  <a:ext cx="192" cy="1248"/>
                  <a:chOff x="5136" y="576"/>
                  <a:chExt cx="192" cy="912"/>
                </a:xfrm>
              </p:grpSpPr>
              <p:sp>
                <p:nvSpPr>
                  <p:cNvPr id="49232" name="Line 154"/>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3" name="Line 155"/>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4" name="Line 156"/>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1" name="Group 157"/>
                <p:cNvGrpSpPr>
                  <a:grpSpLocks/>
                </p:cNvGrpSpPr>
                <p:nvPr/>
              </p:nvGrpSpPr>
              <p:grpSpPr bwMode="auto">
                <a:xfrm>
                  <a:off x="5136" y="2112"/>
                  <a:ext cx="96" cy="336"/>
                  <a:chOff x="5136" y="576"/>
                  <a:chExt cx="192" cy="912"/>
                </a:xfrm>
              </p:grpSpPr>
              <p:sp>
                <p:nvSpPr>
                  <p:cNvPr id="49229" name="Line 158"/>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0" name="Line 159"/>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31" name="Line 160"/>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2" name="Group 161"/>
                <p:cNvGrpSpPr>
                  <a:grpSpLocks/>
                </p:cNvGrpSpPr>
                <p:nvPr/>
              </p:nvGrpSpPr>
              <p:grpSpPr bwMode="auto">
                <a:xfrm>
                  <a:off x="5136" y="2544"/>
                  <a:ext cx="96" cy="576"/>
                  <a:chOff x="5136" y="576"/>
                  <a:chExt cx="192" cy="912"/>
                </a:xfrm>
              </p:grpSpPr>
              <p:sp>
                <p:nvSpPr>
                  <p:cNvPr id="49226" name="Line 162"/>
                  <p:cNvSpPr>
                    <a:spLocks noChangeShapeType="1"/>
                  </p:cNvSpPr>
                  <p:nvPr/>
                </p:nvSpPr>
                <p:spPr bwMode="auto">
                  <a:xfrm>
                    <a:off x="5136"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27" name="Line 163"/>
                  <p:cNvSpPr>
                    <a:spLocks noChangeShapeType="1"/>
                  </p:cNvSpPr>
                  <p:nvPr/>
                </p:nvSpPr>
                <p:spPr bwMode="auto">
                  <a:xfrm>
                    <a:off x="5328" y="576"/>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28" name="Line 164"/>
                  <p:cNvSpPr>
                    <a:spLocks noChangeShapeType="1"/>
                  </p:cNvSpPr>
                  <p:nvPr/>
                </p:nvSpPr>
                <p:spPr bwMode="auto">
                  <a:xfrm flipH="1">
                    <a:off x="513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223" name="Group 167"/>
                <p:cNvGrpSpPr>
                  <a:grpSpLocks/>
                </p:cNvGrpSpPr>
                <p:nvPr/>
              </p:nvGrpSpPr>
              <p:grpSpPr bwMode="auto">
                <a:xfrm>
                  <a:off x="5136" y="3168"/>
                  <a:ext cx="192" cy="384"/>
                  <a:chOff x="5136" y="3168"/>
                  <a:chExt cx="192" cy="384"/>
                </a:xfrm>
              </p:grpSpPr>
              <p:sp>
                <p:nvSpPr>
                  <p:cNvPr id="49224" name="Line 165"/>
                  <p:cNvSpPr>
                    <a:spLocks noChangeShapeType="1"/>
                  </p:cNvSpPr>
                  <p:nvPr/>
                </p:nvSpPr>
                <p:spPr bwMode="auto">
                  <a:xfrm>
                    <a:off x="5136" y="3168"/>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225" name="Line 166"/>
                  <p:cNvSpPr>
                    <a:spLocks noChangeShapeType="1"/>
                  </p:cNvSpPr>
                  <p:nvPr/>
                </p:nvSpPr>
                <p:spPr bwMode="auto">
                  <a:xfrm>
                    <a:off x="5328" y="31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9213" name="Group 211"/>
              <p:cNvGrpSpPr>
                <a:grpSpLocks/>
              </p:cNvGrpSpPr>
              <p:nvPr/>
            </p:nvGrpSpPr>
            <p:grpSpPr bwMode="auto">
              <a:xfrm>
                <a:off x="2208" y="576"/>
                <a:ext cx="2112" cy="2640"/>
                <a:chOff x="2208" y="576"/>
                <a:chExt cx="2112" cy="2640"/>
              </a:xfrm>
            </p:grpSpPr>
            <p:sp>
              <p:nvSpPr>
                <p:cNvPr id="49214" name="Line 207"/>
                <p:cNvSpPr>
                  <a:spLocks noChangeShapeType="1"/>
                </p:cNvSpPr>
                <p:nvPr/>
              </p:nvSpPr>
              <p:spPr bwMode="auto">
                <a:xfrm>
                  <a:off x="2208" y="912"/>
                  <a:ext cx="2112" cy="912"/>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5" name="Line 208"/>
                <p:cNvSpPr>
                  <a:spLocks noChangeShapeType="1"/>
                </p:cNvSpPr>
                <p:nvPr/>
              </p:nvSpPr>
              <p:spPr bwMode="auto">
                <a:xfrm flipV="1">
                  <a:off x="2304" y="576"/>
                  <a:ext cx="2016" cy="1008"/>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6" name="Line 209"/>
                <p:cNvSpPr>
                  <a:spLocks noChangeShapeType="1"/>
                </p:cNvSpPr>
                <p:nvPr/>
              </p:nvSpPr>
              <p:spPr bwMode="auto">
                <a:xfrm flipV="1">
                  <a:off x="2352" y="864"/>
                  <a:ext cx="1968" cy="1536"/>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217" name="Line 210"/>
                <p:cNvSpPr>
                  <a:spLocks noChangeShapeType="1"/>
                </p:cNvSpPr>
                <p:nvPr/>
              </p:nvSpPr>
              <p:spPr bwMode="auto">
                <a:xfrm flipV="1">
                  <a:off x="2400" y="2160"/>
                  <a:ext cx="1920" cy="1056"/>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sp>
        <p:nvSpPr>
          <p:cNvPr id="49155" name="Rectangle 213"/>
          <p:cNvSpPr>
            <a:spLocks noChangeArrowheads="1"/>
          </p:cNvSpPr>
          <p:nvPr/>
        </p:nvSpPr>
        <p:spPr bwMode="auto">
          <a:xfrm>
            <a:off x="2555875" y="5734050"/>
            <a:ext cx="3810000" cy="533400"/>
          </a:xfrm>
          <a:prstGeom prst="rect">
            <a:avLst/>
          </a:prstGeom>
          <a:solidFill>
            <a:srgbClr val="FFCCFF"/>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ahoma" panose="020B0604030504040204" pitchFamily="34" charset="0"/>
              </a:rPr>
              <a:t>按链接方式组织</a:t>
            </a:r>
            <a:r>
              <a:rPr kumimoji="1" lang="en-US" altLang="zh-CN">
                <a:solidFill>
                  <a:schemeClr val="tx1"/>
                </a:solidFill>
                <a:latin typeface="Tahoma" panose="020B0604030504040204" pitchFamily="34" charset="0"/>
              </a:rPr>
              <a:t>PCB</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92"/>
          <p:cNvSpPr>
            <a:spLocks noChangeArrowheads="1"/>
          </p:cNvSpPr>
          <p:nvPr/>
        </p:nvSpPr>
        <p:spPr bwMode="auto">
          <a:xfrm>
            <a:off x="2590800" y="5715000"/>
            <a:ext cx="3810000" cy="533400"/>
          </a:xfrm>
          <a:prstGeom prst="rect">
            <a:avLst/>
          </a:prstGeom>
          <a:solidFill>
            <a:srgbClr val="FFCCFF"/>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ahoma" panose="020B0604030504040204" pitchFamily="34" charset="0"/>
              </a:rPr>
              <a:t>按索引方式组织</a:t>
            </a:r>
            <a:r>
              <a:rPr kumimoji="1" lang="en-US" altLang="zh-CN">
                <a:solidFill>
                  <a:schemeClr val="tx1"/>
                </a:solidFill>
                <a:latin typeface="Tahoma" panose="020B0604030504040204" pitchFamily="34" charset="0"/>
              </a:rPr>
              <a:t>PCB</a:t>
            </a:r>
          </a:p>
        </p:txBody>
      </p:sp>
      <p:sp>
        <p:nvSpPr>
          <p:cNvPr id="50179" name="Line 88"/>
          <p:cNvSpPr>
            <a:spLocks noChangeShapeType="1"/>
          </p:cNvSpPr>
          <p:nvPr/>
        </p:nvSpPr>
        <p:spPr bwMode="auto">
          <a:xfrm flipV="1">
            <a:off x="3038475" y="1128713"/>
            <a:ext cx="4057650" cy="0"/>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0" name="Line 89"/>
          <p:cNvSpPr>
            <a:spLocks noChangeShapeType="1"/>
          </p:cNvSpPr>
          <p:nvPr/>
        </p:nvSpPr>
        <p:spPr bwMode="auto">
          <a:xfrm flipV="1">
            <a:off x="3038475" y="2511425"/>
            <a:ext cx="760413" cy="436563"/>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1" name="Line 90"/>
          <p:cNvSpPr>
            <a:spLocks noChangeShapeType="1"/>
          </p:cNvSpPr>
          <p:nvPr/>
        </p:nvSpPr>
        <p:spPr bwMode="auto">
          <a:xfrm flipV="1">
            <a:off x="2868613" y="4257675"/>
            <a:ext cx="930275" cy="654050"/>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0182" name="Group 145"/>
          <p:cNvGrpSpPr>
            <a:grpSpLocks/>
          </p:cNvGrpSpPr>
          <p:nvPr/>
        </p:nvGrpSpPr>
        <p:grpSpPr bwMode="auto">
          <a:xfrm>
            <a:off x="5659438" y="1565275"/>
            <a:ext cx="1436687" cy="3856038"/>
            <a:chOff x="3504" y="864"/>
            <a:chExt cx="816" cy="2544"/>
          </a:xfrm>
        </p:grpSpPr>
        <p:grpSp>
          <p:nvGrpSpPr>
            <p:cNvPr id="50252" name="Group 143"/>
            <p:cNvGrpSpPr>
              <a:grpSpLocks/>
            </p:cNvGrpSpPr>
            <p:nvPr/>
          </p:nvGrpSpPr>
          <p:grpSpPr bwMode="auto">
            <a:xfrm>
              <a:off x="3552" y="864"/>
              <a:ext cx="768" cy="1344"/>
              <a:chOff x="3552" y="864"/>
              <a:chExt cx="768" cy="1344"/>
            </a:xfrm>
          </p:grpSpPr>
          <p:sp>
            <p:nvSpPr>
              <p:cNvPr id="50257" name="Line 136"/>
              <p:cNvSpPr>
                <a:spLocks noChangeShapeType="1"/>
              </p:cNvSpPr>
              <p:nvPr/>
            </p:nvSpPr>
            <p:spPr bwMode="auto">
              <a:xfrm flipV="1">
                <a:off x="3552" y="1200"/>
                <a:ext cx="768" cy="432"/>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8" name="Line 137"/>
              <p:cNvSpPr>
                <a:spLocks noChangeShapeType="1"/>
              </p:cNvSpPr>
              <p:nvPr/>
            </p:nvSpPr>
            <p:spPr bwMode="auto">
              <a:xfrm flipV="1">
                <a:off x="3552" y="1536"/>
                <a:ext cx="768" cy="384"/>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9" name="Line 139"/>
              <p:cNvSpPr>
                <a:spLocks noChangeShapeType="1"/>
              </p:cNvSpPr>
              <p:nvPr/>
            </p:nvSpPr>
            <p:spPr bwMode="auto">
              <a:xfrm flipV="1">
                <a:off x="3552" y="864"/>
                <a:ext cx="768" cy="1344"/>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53" name="Group 144"/>
            <p:cNvGrpSpPr>
              <a:grpSpLocks/>
            </p:cNvGrpSpPr>
            <p:nvPr/>
          </p:nvGrpSpPr>
          <p:grpSpPr bwMode="auto">
            <a:xfrm>
              <a:off x="3504" y="1824"/>
              <a:ext cx="816" cy="1584"/>
              <a:chOff x="3504" y="1824"/>
              <a:chExt cx="816" cy="1584"/>
            </a:xfrm>
          </p:grpSpPr>
          <p:sp>
            <p:nvSpPr>
              <p:cNvPr id="50254" name="Line 140"/>
              <p:cNvSpPr>
                <a:spLocks noChangeShapeType="1"/>
              </p:cNvSpPr>
              <p:nvPr/>
            </p:nvSpPr>
            <p:spPr bwMode="auto">
              <a:xfrm flipV="1">
                <a:off x="3504" y="2496"/>
                <a:ext cx="816" cy="336"/>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5" name="Line 141"/>
              <p:cNvSpPr>
                <a:spLocks noChangeShapeType="1"/>
              </p:cNvSpPr>
              <p:nvPr/>
            </p:nvSpPr>
            <p:spPr bwMode="auto">
              <a:xfrm flipV="1">
                <a:off x="3504" y="2112"/>
                <a:ext cx="816" cy="1008"/>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256" name="Line 142"/>
              <p:cNvSpPr>
                <a:spLocks noChangeShapeType="1"/>
              </p:cNvSpPr>
              <p:nvPr/>
            </p:nvSpPr>
            <p:spPr bwMode="auto">
              <a:xfrm flipV="1">
                <a:off x="3504" y="1824"/>
                <a:ext cx="816" cy="1584"/>
              </a:xfrm>
              <a:prstGeom prst="line">
                <a:avLst/>
              </a:prstGeom>
              <a:noFill/>
              <a:ln w="9525">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50183" name="Rectangle 4"/>
          <p:cNvSpPr>
            <a:spLocks noChangeArrowheads="1"/>
          </p:cNvSpPr>
          <p:nvPr/>
        </p:nvSpPr>
        <p:spPr bwMode="auto">
          <a:xfrm>
            <a:off x="7096125" y="4668838"/>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PCB9</a:t>
            </a:r>
          </a:p>
        </p:txBody>
      </p:sp>
      <p:sp>
        <p:nvSpPr>
          <p:cNvPr id="50184" name="Rectangle 6"/>
          <p:cNvSpPr>
            <a:spLocks noChangeArrowheads="1"/>
          </p:cNvSpPr>
          <p:nvPr/>
        </p:nvSpPr>
        <p:spPr bwMode="auto">
          <a:xfrm>
            <a:off x="7096125" y="4184650"/>
            <a:ext cx="105251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PCB8</a:t>
            </a:r>
          </a:p>
        </p:txBody>
      </p:sp>
      <p:sp>
        <p:nvSpPr>
          <p:cNvPr id="50185" name="Rectangle 8"/>
          <p:cNvSpPr>
            <a:spLocks noChangeArrowheads="1"/>
          </p:cNvSpPr>
          <p:nvPr/>
        </p:nvSpPr>
        <p:spPr bwMode="auto">
          <a:xfrm>
            <a:off x="7096125" y="3698875"/>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PCB7</a:t>
            </a:r>
          </a:p>
        </p:txBody>
      </p:sp>
      <p:sp>
        <p:nvSpPr>
          <p:cNvPr id="50186" name="Rectangle 10"/>
          <p:cNvSpPr>
            <a:spLocks noChangeArrowheads="1"/>
          </p:cNvSpPr>
          <p:nvPr/>
        </p:nvSpPr>
        <p:spPr bwMode="auto">
          <a:xfrm>
            <a:off x="7096125" y="3214688"/>
            <a:ext cx="10525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PCB6</a:t>
            </a:r>
          </a:p>
        </p:txBody>
      </p:sp>
      <p:sp>
        <p:nvSpPr>
          <p:cNvPr id="50187" name="Rectangle 11"/>
          <p:cNvSpPr>
            <a:spLocks noChangeArrowheads="1"/>
          </p:cNvSpPr>
          <p:nvPr/>
        </p:nvSpPr>
        <p:spPr bwMode="auto">
          <a:xfrm>
            <a:off x="8148638" y="2728913"/>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ea typeface="宋体" panose="02010600030101010101" pitchFamily="2" charset="-122"/>
              </a:rPr>
              <a:t> </a:t>
            </a:r>
          </a:p>
        </p:txBody>
      </p:sp>
      <p:sp>
        <p:nvSpPr>
          <p:cNvPr id="50188" name="Rectangle 12"/>
          <p:cNvSpPr>
            <a:spLocks noChangeArrowheads="1"/>
          </p:cNvSpPr>
          <p:nvPr/>
        </p:nvSpPr>
        <p:spPr bwMode="auto">
          <a:xfrm>
            <a:off x="7096125" y="2728913"/>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PCB5</a:t>
            </a:r>
          </a:p>
        </p:txBody>
      </p:sp>
      <p:sp>
        <p:nvSpPr>
          <p:cNvPr id="50189" name="Rectangle 14"/>
          <p:cNvSpPr>
            <a:spLocks noChangeArrowheads="1"/>
          </p:cNvSpPr>
          <p:nvPr/>
        </p:nvSpPr>
        <p:spPr bwMode="auto">
          <a:xfrm>
            <a:off x="7096125" y="2292350"/>
            <a:ext cx="10525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PCB4</a:t>
            </a:r>
          </a:p>
        </p:txBody>
      </p:sp>
      <p:sp>
        <p:nvSpPr>
          <p:cNvPr id="50190" name="Rectangle 16"/>
          <p:cNvSpPr>
            <a:spLocks noChangeArrowheads="1"/>
          </p:cNvSpPr>
          <p:nvPr/>
        </p:nvSpPr>
        <p:spPr bwMode="auto">
          <a:xfrm>
            <a:off x="7096125" y="1808163"/>
            <a:ext cx="10525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PCB3</a:t>
            </a:r>
          </a:p>
        </p:txBody>
      </p:sp>
      <p:sp>
        <p:nvSpPr>
          <p:cNvPr id="50191" name="Rectangle 18"/>
          <p:cNvSpPr>
            <a:spLocks noChangeArrowheads="1"/>
          </p:cNvSpPr>
          <p:nvPr/>
        </p:nvSpPr>
        <p:spPr bwMode="auto">
          <a:xfrm>
            <a:off x="7096125" y="1322388"/>
            <a:ext cx="1052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PCB2</a:t>
            </a:r>
          </a:p>
        </p:txBody>
      </p:sp>
      <p:sp>
        <p:nvSpPr>
          <p:cNvPr id="50192" name="Rectangle 19"/>
          <p:cNvSpPr>
            <a:spLocks noChangeArrowheads="1"/>
          </p:cNvSpPr>
          <p:nvPr/>
        </p:nvSpPr>
        <p:spPr bwMode="auto">
          <a:xfrm>
            <a:off x="8148638" y="5154613"/>
            <a:ext cx="384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193" name="Rectangle 21"/>
          <p:cNvSpPr>
            <a:spLocks noChangeArrowheads="1"/>
          </p:cNvSpPr>
          <p:nvPr/>
        </p:nvSpPr>
        <p:spPr bwMode="auto">
          <a:xfrm>
            <a:off x="7096125" y="5154613"/>
            <a:ext cx="10525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194" name="Rectangle 22"/>
          <p:cNvSpPr>
            <a:spLocks noChangeArrowheads="1"/>
          </p:cNvSpPr>
          <p:nvPr/>
        </p:nvSpPr>
        <p:spPr bwMode="auto">
          <a:xfrm>
            <a:off x="7096125" y="838200"/>
            <a:ext cx="105251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20000"/>
              </a:spcBef>
              <a:buClr>
                <a:schemeClr val="folHlink"/>
              </a:buClr>
              <a:buSzPct val="60000"/>
              <a:buFont typeface="Wingdings" panose="05000000000000000000" pitchFamily="2" charset="2"/>
              <a:buNone/>
            </a:pPr>
            <a:r>
              <a:rPr kumimoji="1" lang="en-US" altLang="zh-CN" sz="2400">
                <a:solidFill>
                  <a:schemeClr val="tx1"/>
                </a:solidFill>
                <a:latin typeface="Tahoma" panose="020B0604030504040204" pitchFamily="34" charset="0"/>
              </a:rPr>
              <a:t>PCB1</a:t>
            </a:r>
          </a:p>
        </p:txBody>
      </p:sp>
      <p:sp>
        <p:nvSpPr>
          <p:cNvPr id="50195" name="Line 23"/>
          <p:cNvSpPr>
            <a:spLocks noChangeShapeType="1"/>
          </p:cNvSpPr>
          <p:nvPr/>
        </p:nvSpPr>
        <p:spPr bwMode="auto">
          <a:xfrm>
            <a:off x="7096125" y="838200"/>
            <a:ext cx="14366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6" name="Line 24"/>
          <p:cNvSpPr>
            <a:spLocks noChangeShapeType="1"/>
          </p:cNvSpPr>
          <p:nvPr/>
        </p:nvSpPr>
        <p:spPr bwMode="auto">
          <a:xfrm>
            <a:off x="7096125" y="5648325"/>
            <a:ext cx="10525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197" name="Line 25"/>
          <p:cNvSpPr>
            <a:spLocks noChangeShapeType="1"/>
          </p:cNvSpPr>
          <p:nvPr/>
        </p:nvSpPr>
        <p:spPr bwMode="auto">
          <a:xfrm>
            <a:off x="7096125" y="838200"/>
            <a:ext cx="0" cy="48101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8" name="Line 26"/>
          <p:cNvSpPr>
            <a:spLocks noChangeShapeType="1"/>
          </p:cNvSpPr>
          <p:nvPr/>
        </p:nvSpPr>
        <p:spPr bwMode="auto">
          <a:xfrm>
            <a:off x="8532813" y="838200"/>
            <a:ext cx="0" cy="48101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9" name="Line 27"/>
          <p:cNvSpPr>
            <a:spLocks noChangeShapeType="1"/>
          </p:cNvSpPr>
          <p:nvPr/>
        </p:nvSpPr>
        <p:spPr bwMode="auto">
          <a:xfrm>
            <a:off x="7096125" y="1322388"/>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0" name="Line 28"/>
          <p:cNvSpPr>
            <a:spLocks noChangeShapeType="1"/>
          </p:cNvSpPr>
          <p:nvPr/>
        </p:nvSpPr>
        <p:spPr bwMode="auto">
          <a:xfrm>
            <a:off x="8148638" y="838200"/>
            <a:ext cx="0" cy="48101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1" name="Line 29"/>
          <p:cNvSpPr>
            <a:spLocks noChangeShapeType="1"/>
          </p:cNvSpPr>
          <p:nvPr/>
        </p:nvSpPr>
        <p:spPr bwMode="auto">
          <a:xfrm>
            <a:off x="7096125" y="1808163"/>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2" name="Line 30"/>
          <p:cNvSpPr>
            <a:spLocks noChangeShapeType="1"/>
          </p:cNvSpPr>
          <p:nvPr/>
        </p:nvSpPr>
        <p:spPr bwMode="auto">
          <a:xfrm>
            <a:off x="7096125" y="2292350"/>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3" name="Line 31"/>
          <p:cNvSpPr>
            <a:spLocks noChangeShapeType="1"/>
          </p:cNvSpPr>
          <p:nvPr/>
        </p:nvSpPr>
        <p:spPr bwMode="auto">
          <a:xfrm>
            <a:off x="7096125" y="2728913"/>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4" name="Line 32"/>
          <p:cNvSpPr>
            <a:spLocks noChangeShapeType="1"/>
          </p:cNvSpPr>
          <p:nvPr/>
        </p:nvSpPr>
        <p:spPr bwMode="auto">
          <a:xfrm>
            <a:off x="7096125" y="3214688"/>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5" name="Line 33"/>
          <p:cNvSpPr>
            <a:spLocks noChangeShapeType="1"/>
          </p:cNvSpPr>
          <p:nvPr/>
        </p:nvSpPr>
        <p:spPr bwMode="auto">
          <a:xfrm>
            <a:off x="7096125" y="3698875"/>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6" name="Line 34"/>
          <p:cNvSpPr>
            <a:spLocks noChangeShapeType="1"/>
          </p:cNvSpPr>
          <p:nvPr/>
        </p:nvSpPr>
        <p:spPr bwMode="auto">
          <a:xfrm>
            <a:off x="7096125" y="4184650"/>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7" name="Line 35"/>
          <p:cNvSpPr>
            <a:spLocks noChangeShapeType="1"/>
          </p:cNvSpPr>
          <p:nvPr/>
        </p:nvSpPr>
        <p:spPr bwMode="auto">
          <a:xfrm>
            <a:off x="7096125" y="4668838"/>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8" name="Line 36"/>
          <p:cNvSpPr>
            <a:spLocks noChangeShapeType="1"/>
          </p:cNvSpPr>
          <p:nvPr/>
        </p:nvSpPr>
        <p:spPr bwMode="auto">
          <a:xfrm>
            <a:off x="7096125" y="5154613"/>
            <a:ext cx="14366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9" name="Line 37"/>
          <p:cNvSpPr>
            <a:spLocks noChangeShapeType="1"/>
          </p:cNvSpPr>
          <p:nvPr/>
        </p:nvSpPr>
        <p:spPr bwMode="auto">
          <a:xfrm>
            <a:off x="8148638" y="5648325"/>
            <a:ext cx="384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10" name="Rectangle 39"/>
          <p:cNvSpPr>
            <a:spLocks noChangeArrowheads="1"/>
          </p:cNvSpPr>
          <p:nvPr/>
        </p:nvSpPr>
        <p:spPr bwMode="auto">
          <a:xfrm>
            <a:off x="1177925" y="984250"/>
            <a:ext cx="21145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执行指针</a:t>
            </a:r>
          </a:p>
        </p:txBody>
      </p:sp>
      <p:sp>
        <p:nvSpPr>
          <p:cNvPr id="50211" name="Line 40"/>
          <p:cNvSpPr>
            <a:spLocks noChangeShapeType="1"/>
          </p:cNvSpPr>
          <p:nvPr/>
        </p:nvSpPr>
        <p:spPr bwMode="auto">
          <a:xfrm>
            <a:off x="1177925" y="984250"/>
            <a:ext cx="211455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2" name="Line 41"/>
          <p:cNvSpPr>
            <a:spLocks noChangeShapeType="1"/>
          </p:cNvSpPr>
          <p:nvPr/>
        </p:nvSpPr>
        <p:spPr bwMode="auto">
          <a:xfrm>
            <a:off x="1177925" y="1419225"/>
            <a:ext cx="211455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3" name="Line 42"/>
          <p:cNvSpPr>
            <a:spLocks noChangeShapeType="1"/>
          </p:cNvSpPr>
          <p:nvPr/>
        </p:nvSpPr>
        <p:spPr bwMode="auto">
          <a:xfrm>
            <a:off x="1177925" y="984250"/>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4" name="Line 43"/>
          <p:cNvSpPr>
            <a:spLocks noChangeShapeType="1"/>
          </p:cNvSpPr>
          <p:nvPr/>
        </p:nvSpPr>
        <p:spPr bwMode="auto">
          <a:xfrm>
            <a:off x="3292475" y="984250"/>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5" name="Rectangle 45"/>
          <p:cNvSpPr>
            <a:spLocks noChangeArrowheads="1"/>
          </p:cNvSpPr>
          <p:nvPr/>
        </p:nvSpPr>
        <p:spPr bwMode="auto">
          <a:xfrm>
            <a:off x="925513" y="2657475"/>
            <a:ext cx="22812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就绪表指针</a:t>
            </a:r>
          </a:p>
        </p:txBody>
      </p:sp>
      <p:sp>
        <p:nvSpPr>
          <p:cNvPr id="50216" name="Line 46"/>
          <p:cNvSpPr>
            <a:spLocks noChangeShapeType="1"/>
          </p:cNvSpPr>
          <p:nvPr/>
        </p:nvSpPr>
        <p:spPr bwMode="auto">
          <a:xfrm>
            <a:off x="925513" y="2657475"/>
            <a:ext cx="228123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7" name="Line 47"/>
          <p:cNvSpPr>
            <a:spLocks noChangeShapeType="1"/>
          </p:cNvSpPr>
          <p:nvPr/>
        </p:nvSpPr>
        <p:spPr bwMode="auto">
          <a:xfrm>
            <a:off x="925513" y="3092450"/>
            <a:ext cx="228123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8" name="Line 48"/>
          <p:cNvSpPr>
            <a:spLocks noChangeShapeType="1"/>
          </p:cNvSpPr>
          <p:nvPr/>
        </p:nvSpPr>
        <p:spPr bwMode="auto">
          <a:xfrm>
            <a:off x="925513" y="2657475"/>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9" name="Line 49"/>
          <p:cNvSpPr>
            <a:spLocks noChangeShapeType="1"/>
          </p:cNvSpPr>
          <p:nvPr/>
        </p:nvSpPr>
        <p:spPr bwMode="auto">
          <a:xfrm>
            <a:off x="3206750" y="2657475"/>
            <a:ext cx="0" cy="4349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0" name="Rectangle 51"/>
          <p:cNvSpPr>
            <a:spLocks noChangeArrowheads="1"/>
          </p:cNvSpPr>
          <p:nvPr/>
        </p:nvSpPr>
        <p:spPr bwMode="auto">
          <a:xfrm>
            <a:off x="755650" y="4621213"/>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阻塞表指针</a:t>
            </a:r>
          </a:p>
        </p:txBody>
      </p:sp>
      <p:sp>
        <p:nvSpPr>
          <p:cNvPr id="50221" name="Line 52"/>
          <p:cNvSpPr>
            <a:spLocks noChangeShapeType="1"/>
          </p:cNvSpPr>
          <p:nvPr/>
        </p:nvSpPr>
        <p:spPr bwMode="auto">
          <a:xfrm>
            <a:off x="755650" y="4621213"/>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2" name="Line 53"/>
          <p:cNvSpPr>
            <a:spLocks noChangeShapeType="1"/>
          </p:cNvSpPr>
          <p:nvPr/>
        </p:nvSpPr>
        <p:spPr bwMode="auto">
          <a:xfrm>
            <a:off x="755650" y="5057775"/>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3" name="Line 54"/>
          <p:cNvSpPr>
            <a:spLocks noChangeShapeType="1"/>
          </p:cNvSpPr>
          <p:nvPr/>
        </p:nvSpPr>
        <p:spPr bwMode="auto">
          <a:xfrm>
            <a:off x="755650" y="4621213"/>
            <a:ext cx="0" cy="4365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4" name="Line 55"/>
          <p:cNvSpPr>
            <a:spLocks noChangeShapeType="1"/>
          </p:cNvSpPr>
          <p:nvPr/>
        </p:nvSpPr>
        <p:spPr bwMode="auto">
          <a:xfrm>
            <a:off x="3038475" y="4621213"/>
            <a:ext cx="0" cy="4365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5" name="Rectangle 116"/>
          <p:cNvSpPr>
            <a:spLocks noChangeArrowheads="1"/>
          </p:cNvSpPr>
          <p:nvPr/>
        </p:nvSpPr>
        <p:spPr bwMode="auto">
          <a:xfrm>
            <a:off x="3798888" y="3309938"/>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26" name="Rectangle 113"/>
          <p:cNvSpPr>
            <a:spLocks noChangeArrowheads="1"/>
          </p:cNvSpPr>
          <p:nvPr/>
        </p:nvSpPr>
        <p:spPr bwMode="auto">
          <a:xfrm>
            <a:off x="3798888" y="2873375"/>
            <a:ext cx="22828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27" name="Rectangle 99"/>
          <p:cNvSpPr>
            <a:spLocks noChangeArrowheads="1"/>
          </p:cNvSpPr>
          <p:nvPr/>
        </p:nvSpPr>
        <p:spPr bwMode="auto">
          <a:xfrm>
            <a:off x="3798888" y="2438400"/>
            <a:ext cx="2282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28" name="Rectangle 94"/>
          <p:cNvSpPr>
            <a:spLocks noChangeArrowheads="1"/>
          </p:cNvSpPr>
          <p:nvPr/>
        </p:nvSpPr>
        <p:spPr bwMode="auto">
          <a:xfrm>
            <a:off x="3798888" y="2001838"/>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就绪索引表</a:t>
            </a:r>
          </a:p>
        </p:txBody>
      </p:sp>
      <p:sp>
        <p:nvSpPr>
          <p:cNvPr id="50229" name="Line 95"/>
          <p:cNvSpPr>
            <a:spLocks noChangeShapeType="1"/>
          </p:cNvSpPr>
          <p:nvPr/>
        </p:nvSpPr>
        <p:spPr bwMode="auto">
          <a:xfrm>
            <a:off x="3798888" y="2001838"/>
            <a:ext cx="22828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30" name="Line 96"/>
          <p:cNvSpPr>
            <a:spLocks noChangeShapeType="1"/>
          </p:cNvSpPr>
          <p:nvPr/>
        </p:nvSpPr>
        <p:spPr bwMode="auto">
          <a:xfrm>
            <a:off x="3798888" y="3746500"/>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1" name="Line 97"/>
          <p:cNvSpPr>
            <a:spLocks noChangeShapeType="1"/>
          </p:cNvSpPr>
          <p:nvPr/>
        </p:nvSpPr>
        <p:spPr bwMode="auto">
          <a:xfrm>
            <a:off x="3798888" y="2001838"/>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32" name="Line 98"/>
          <p:cNvSpPr>
            <a:spLocks noChangeShapeType="1"/>
          </p:cNvSpPr>
          <p:nvPr/>
        </p:nvSpPr>
        <p:spPr bwMode="auto">
          <a:xfrm>
            <a:off x="6081713" y="2001838"/>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33" name="Line 100"/>
          <p:cNvSpPr>
            <a:spLocks noChangeShapeType="1"/>
          </p:cNvSpPr>
          <p:nvPr/>
        </p:nvSpPr>
        <p:spPr bwMode="auto">
          <a:xfrm>
            <a:off x="3798888" y="2438400"/>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4" name="Line 107"/>
          <p:cNvSpPr>
            <a:spLocks noChangeShapeType="1"/>
          </p:cNvSpPr>
          <p:nvPr/>
        </p:nvSpPr>
        <p:spPr bwMode="auto">
          <a:xfrm>
            <a:off x="3798888" y="2438400"/>
            <a:ext cx="0" cy="13081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5" name="Line 110"/>
          <p:cNvSpPr>
            <a:spLocks noChangeShapeType="1"/>
          </p:cNvSpPr>
          <p:nvPr/>
        </p:nvSpPr>
        <p:spPr bwMode="auto">
          <a:xfrm>
            <a:off x="6081713" y="2438400"/>
            <a:ext cx="0" cy="130810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6" name="Line 114"/>
          <p:cNvSpPr>
            <a:spLocks noChangeShapeType="1"/>
          </p:cNvSpPr>
          <p:nvPr/>
        </p:nvSpPr>
        <p:spPr bwMode="auto">
          <a:xfrm>
            <a:off x="3798888" y="2873375"/>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7" name="Line 117"/>
          <p:cNvSpPr>
            <a:spLocks noChangeShapeType="1"/>
          </p:cNvSpPr>
          <p:nvPr/>
        </p:nvSpPr>
        <p:spPr bwMode="auto">
          <a:xfrm>
            <a:off x="3798888" y="3309938"/>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8" name="Rectangle 121"/>
          <p:cNvSpPr>
            <a:spLocks noChangeArrowheads="1"/>
          </p:cNvSpPr>
          <p:nvPr/>
        </p:nvSpPr>
        <p:spPr bwMode="auto">
          <a:xfrm>
            <a:off x="3798888" y="5129213"/>
            <a:ext cx="2282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39" name="Rectangle 122"/>
          <p:cNvSpPr>
            <a:spLocks noChangeArrowheads="1"/>
          </p:cNvSpPr>
          <p:nvPr/>
        </p:nvSpPr>
        <p:spPr bwMode="auto">
          <a:xfrm>
            <a:off x="3798888" y="4692650"/>
            <a:ext cx="22828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40" name="Rectangle 123"/>
          <p:cNvSpPr>
            <a:spLocks noChangeArrowheads="1"/>
          </p:cNvSpPr>
          <p:nvPr/>
        </p:nvSpPr>
        <p:spPr bwMode="auto">
          <a:xfrm>
            <a:off x="3798888" y="4257675"/>
            <a:ext cx="2282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endParaRPr kumimoji="1" lang="zh-CN" altLang="zh-CN" sz="2400">
              <a:solidFill>
                <a:schemeClr val="tx1"/>
              </a:solidFill>
              <a:latin typeface="Tahoma" panose="020B0604030504040204" pitchFamily="34" charset="0"/>
              <a:ea typeface="宋体" panose="02010600030101010101" pitchFamily="2" charset="-122"/>
            </a:endParaRPr>
          </a:p>
        </p:txBody>
      </p:sp>
      <p:sp>
        <p:nvSpPr>
          <p:cNvPr id="50241" name="Rectangle 124"/>
          <p:cNvSpPr>
            <a:spLocks noChangeArrowheads="1"/>
          </p:cNvSpPr>
          <p:nvPr/>
        </p:nvSpPr>
        <p:spPr bwMode="auto">
          <a:xfrm>
            <a:off x="3798888" y="3821113"/>
            <a:ext cx="22828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a:solidFill>
                  <a:schemeClr val="tx1"/>
                </a:solidFill>
                <a:latin typeface="Tahoma" panose="020B0604030504040204" pitchFamily="34" charset="0"/>
              </a:rPr>
              <a:t>阻塞索引表</a:t>
            </a:r>
          </a:p>
        </p:txBody>
      </p:sp>
      <p:sp>
        <p:nvSpPr>
          <p:cNvPr id="50242" name="Line 125"/>
          <p:cNvSpPr>
            <a:spLocks noChangeShapeType="1"/>
          </p:cNvSpPr>
          <p:nvPr/>
        </p:nvSpPr>
        <p:spPr bwMode="auto">
          <a:xfrm>
            <a:off x="3798888" y="3821113"/>
            <a:ext cx="22828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43" name="Line 126"/>
          <p:cNvSpPr>
            <a:spLocks noChangeShapeType="1"/>
          </p:cNvSpPr>
          <p:nvPr/>
        </p:nvSpPr>
        <p:spPr bwMode="auto">
          <a:xfrm>
            <a:off x="3798888" y="5564188"/>
            <a:ext cx="228282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4" name="Line 127"/>
          <p:cNvSpPr>
            <a:spLocks noChangeShapeType="1"/>
          </p:cNvSpPr>
          <p:nvPr/>
        </p:nvSpPr>
        <p:spPr bwMode="auto">
          <a:xfrm>
            <a:off x="3798888" y="3821113"/>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45" name="Line 128"/>
          <p:cNvSpPr>
            <a:spLocks noChangeShapeType="1"/>
          </p:cNvSpPr>
          <p:nvPr/>
        </p:nvSpPr>
        <p:spPr bwMode="auto">
          <a:xfrm>
            <a:off x="6081713" y="3821113"/>
            <a:ext cx="0" cy="4365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endParaRPr lang="zh-CN" altLang="en-US"/>
          </a:p>
        </p:txBody>
      </p:sp>
      <p:sp>
        <p:nvSpPr>
          <p:cNvPr id="50246" name="Line 129"/>
          <p:cNvSpPr>
            <a:spLocks noChangeShapeType="1"/>
          </p:cNvSpPr>
          <p:nvPr/>
        </p:nvSpPr>
        <p:spPr bwMode="auto">
          <a:xfrm>
            <a:off x="3798888" y="4257675"/>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7" name="Line 130"/>
          <p:cNvSpPr>
            <a:spLocks noChangeShapeType="1"/>
          </p:cNvSpPr>
          <p:nvPr/>
        </p:nvSpPr>
        <p:spPr bwMode="auto">
          <a:xfrm>
            <a:off x="3798888" y="4257675"/>
            <a:ext cx="0" cy="13065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8" name="Line 131"/>
          <p:cNvSpPr>
            <a:spLocks noChangeShapeType="1"/>
          </p:cNvSpPr>
          <p:nvPr/>
        </p:nvSpPr>
        <p:spPr bwMode="auto">
          <a:xfrm>
            <a:off x="6081713" y="4257675"/>
            <a:ext cx="0" cy="13065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49" name="Line 132"/>
          <p:cNvSpPr>
            <a:spLocks noChangeShapeType="1"/>
          </p:cNvSpPr>
          <p:nvPr/>
        </p:nvSpPr>
        <p:spPr bwMode="auto">
          <a:xfrm>
            <a:off x="3798888" y="4692650"/>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50" name="Line 133"/>
          <p:cNvSpPr>
            <a:spLocks noChangeShapeType="1"/>
          </p:cNvSpPr>
          <p:nvPr/>
        </p:nvSpPr>
        <p:spPr bwMode="auto">
          <a:xfrm>
            <a:off x="3798888" y="5129213"/>
            <a:ext cx="2282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51" name="Rectangle 152"/>
          <p:cNvSpPr>
            <a:spLocks noChangeArrowheads="1"/>
          </p:cNvSpPr>
          <p:nvPr/>
        </p:nvSpPr>
        <p:spPr bwMode="auto">
          <a:xfrm>
            <a:off x="8153400" y="692150"/>
            <a:ext cx="576263" cy="5041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12863" y="260350"/>
            <a:ext cx="4267200" cy="749300"/>
          </a:xfrm>
        </p:spPr>
        <p:txBody>
          <a:bodyPr/>
          <a:lstStyle/>
          <a:p>
            <a:pPr eaLnBrk="1" hangingPunct="1"/>
            <a:r>
              <a:rPr lang="en-US" altLang="zh-CN" sz="4000" b="1" smtClean="0">
                <a:latin typeface="Arial" panose="020B0604020202020204" pitchFamily="34" charset="0"/>
                <a:ea typeface="隶书" panose="02010509060101010101" pitchFamily="49" charset="-122"/>
              </a:rPr>
              <a:t>2.2 </a:t>
            </a:r>
            <a:r>
              <a:rPr lang="zh-CN" altLang="en-US" sz="4000" b="1" smtClean="0">
                <a:latin typeface="Arial" panose="020B0604020202020204" pitchFamily="34" charset="0"/>
                <a:ea typeface="隶书" panose="02010509060101010101" pitchFamily="49" charset="-122"/>
              </a:rPr>
              <a:t>进程控制</a:t>
            </a:r>
          </a:p>
        </p:txBody>
      </p:sp>
      <p:sp>
        <p:nvSpPr>
          <p:cNvPr id="51203" name="Rectangle 3"/>
          <p:cNvSpPr>
            <a:spLocks noGrp="1" noChangeArrowheads="1"/>
          </p:cNvSpPr>
          <p:nvPr>
            <p:ph type="body" idx="1"/>
          </p:nvPr>
        </p:nvSpPr>
        <p:spPr>
          <a:xfrm>
            <a:off x="323850" y="1125538"/>
            <a:ext cx="8569325" cy="4175125"/>
          </a:xfrm>
        </p:spPr>
        <p:txBody>
          <a:bodyPr/>
          <a:lstStyle/>
          <a:p>
            <a:pPr algn="just" eaLnBrk="1" hangingPunct="1"/>
            <a:r>
              <a:rPr lang="zh-CN" altLang="en-US" sz="3200" b="1" smtClean="0">
                <a:latin typeface="楷体_GB2312" pitchFamily="49" charset="-122"/>
                <a:ea typeface="楷体_GB2312" pitchFamily="49" charset="-122"/>
              </a:rPr>
              <a:t>进程是有生命周期的。创建进程、使进程运行或暂停、终止进程等这些对进程的操作叫作进程控制。</a:t>
            </a:r>
          </a:p>
          <a:p>
            <a:pPr algn="just" eaLnBrk="1" hangingPunct="1"/>
            <a:r>
              <a:rPr lang="zh-CN" altLang="en-US" sz="3200" b="1" smtClean="0">
                <a:latin typeface="楷体_GB2312" pitchFamily="49" charset="-122"/>
                <a:ea typeface="楷体_GB2312" pitchFamily="49" charset="-122"/>
              </a:rPr>
              <a:t>职责：是进程管理中最基本的功能，即对系统中所有的进程实施有效的管理，其功能包括</a:t>
            </a:r>
            <a:r>
              <a:rPr lang="zh-CN" altLang="en-US" sz="3200" b="1" smtClean="0">
                <a:solidFill>
                  <a:srgbClr val="0000FF"/>
                </a:solidFill>
                <a:latin typeface="楷体_GB2312" pitchFamily="49" charset="-122"/>
                <a:ea typeface="楷体_GB2312" pitchFamily="49" charset="-122"/>
              </a:rPr>
              <a:t>进程的创建、撤消、阻塞与唤醒</a:t>
            </a:r>
            <a:r>
              <a:rPr lang="zh-CN" altLang="en-US" sz="3200" b="1" smtClean="0">
                <a:latin typeface="楷体_GB2312" pitchFamily="49" charset="-122"/>
                <a:ea typeface="楷体_GB2312" pitchFamily="49" charset="-122"/>
              </a:rPr>
              <a:t>等，这些功能一般是由</a:t>
            </a:r>
            <a:r>
              <a:rPr lang="en-US" altLang="zh-CN" sz="3200" b="1" smtClean="0">
                <a:latin typeface="楷体_GB2312" pitchFamily="49" charset="-122"/>
                <a:ea typeface="楷体_GB2312" pitchFamily="49" charset="-122"/>
              </a:rPr>
              <a:t>OS</a:t>
            </a:r>
            <a:r>
              <a:rPr lang="zh-CN" altLang="en-US" sz="3200" b="1" smtClean="0">
                <a:latin typeface="楷体_GB2312" pitchFamily="49" charset="-122"/>
                <a:ea typeface="楷体_GB2312" pitchFamily="49" charset="-122"/>
              </a:rPr>
              <a:t>的内核来完成。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827088" y="1412875"/>
            <a:ext cx="7959725" cy="1944688"/>
          </a:xfrm>
        </p:spPr>
        <p:txBody>
          <a:bodyPr/>
          <a:lstStyle/>
          <a:p>
            <a:pPr eaLnBrk="1" hangingPunct="1"/>
            <a:r>
              <a:rPr lang="en-US" altLang="zh-CN" sz="2800" b="1" smtClean="0">
                <a:solidFill>
                  <a:schemeClr val="tx1"/>
                </a:solidFill>
                <a:latin typeface="Arial" panose="020B0604020202020204" pitchFamily="34" charset="0"/>
              </a:rPr>
              <a:t>Eg1</a:t>
            </a:r>
            <a:r>
              <a:rPr lang="zh-CN" altLang="en-US" sz="2800" b="1" smtClean="0">
                <a:solidFill>
                  <a:schemeClr val="tx1"/>
                </a:solidFill>
                <a:latin typeface="Arial" panose="020B0604020202020204" pitchFamily="34" charset="0"/>
              </a:rPr>
              <a:t>：</a:t>
            </a:r>
            <a:r>
              <a:rPr lang="zh-CN" altLang="en-US" sz="2800" b="1" smtClean="0">
                <a:latin typeface="Arial" panose="020B0604020202020204" pitchFamily="34" charset="0"/>
              </a:rPr>
              <a:t> </a:t>
            </a:r>
            <a:r>
              <a:rPr lang="zh-CN" altLang="en-US" sz="2800" b="1" smtClean="0">
                <a:solidFill>
                  <a:schemeClr val="tx1"/>
                </a:solidFill>
                <a:latin typeface="Arial" panose="020B0604020202020204" pitchFamily="34" charset="0"/>
                <a:ea typeface="楷体_GB2312" pitchFamily="49" charset="-122"/>
              </a:rPr>
              <a:t>以下三条语句的前趋图为：</a:t>
            </a:r>
            <a:r>
              <a:rPr lang="zh-CN" altLang="en-US" sz="2800" b="1" smtClean="0">
                <a:solidFill>
                  <a:schemeClr val="tx1"/>
                </a:solidFill>
                <a:latin typeface="Arial" panose="020B0604020202020204" pitchFamily="34" charset="0"/>
              </a:rPr>
              <a:t/>
            </a:r>
            <a:br>
              <a:rPr lang="zh-CN" altLang="en-US" sz="2800" b="1" smtClean="0">
                <a:solidFill>
                  <a:schemeClr val="tx1"/>
                </a:solidFill>
                <a:latin typeface="Arial" panose="020B0604020202020204" pitchFamily="34" charset="0"/>
              </a:rPr>
            </a:br>
            <a:r>
              <a:rPr lang="zh-CN" altLang="en-US" sz="2800" b="1" smtClean="0">
                <a:solidFill>
                  <a:schemeClr val="tx1"/>
                </a:solidFill>
                <a:latin typeface="Arial" panose="020B0604020202020204" pitchFamily="34" charset="0"/>
              </a:rPr>
              <a:t>          </a:t>
            </a:r>
            <a:r>
              <a:rPr lang="en-US" altLang="zh-CN" sz="2800" b="1" smtClean="0">
                <a:solidFill>
                  <a:schemeClr val="tx1"/>
                </a:solidFill>
                <a:latin typeface="Arial" panose="020B0604020202020204" pitchFamily="34" charset="0"/>
              </a:rPr>
              <a:t>s1:  a:=x+y</a:t>
            </a:r>
            <a:br>
              <a:rPr lang="en-US" altLang="zh-CN" sz="2800" b="1" smtClean="0">
                <a:solidFill>
                  <a:schemeClr val="tx1"/>
                </a:solidFill>
                <a:latin typeface="Arial" panose="020B0604020202020204" pitchFamily="34" charset="0"/>
              </a:rPr>
            </a:br>
            <a:r>
              <a:rPr lang="en-US" altLang="zh-CN" sz="2800" b="1" smtClean="0">
                <a:solidFill>
                  <a:schemeClr val="tx1"/>
                </a:solidFill>
                <a:latin typeface="Arial" panose="020B0604020202020204" pitchFamily="34" charset="0"/>
              </a:rPr>
              <a:t>          s2:  b:=a-5</a:t>
            </a:r>
            <a:br>
              <a:rPr lang="en-US" altLang="zh-CN" sz="2800" b="1" smtClean="0">
                <a:solidFill>
                  <a:schemeClr val="tx1"/>
                </a:solidFill>
                <a:latin typeface="Arial" panose="020B0604020202020204" pitchFamily="34" charset="0"/>
              </a:rPr>
            </a:br>
            <a:r>
              <a:rPr lang="en-US" altLang="zh-CN" sz="2800" b="1" smtClean="0">
                <a:solidFill>
                  <a:schemeClr val="tx1"/>
                </a:solidFill>
                <a:latin typeface="Arial" panose="020B0604020202020204" pitchFamily="34" charset="0"/>
              </a:rPr>
              <a:t>          s3:  c:=b+1</a:t>
            </a:r>
            <a:r>
              <a:rPr lang="en-US" altLang="zh-CN" sz="2800" b="1" smtClean="0">
                <a:solidFill>
                  <a:schemeClr val="tx1"/>
                </a:solidFill>
              </a:rPr>
              <a:t>     </a:t>
            </a:r>
            <a:br>
              <a:rPr lang="en-US" altLang="zh-CN" sz="2800" b="1" smtClean="0">
                <a:solidFill>
                  <a:schemeClr val="tx1"/>
                </a:solidFill>
              </a:rPr>
            </a:br>
            <a:endParaRPr lang="en-US" altLang="zh-CN" sz="2800" b="1" smtClean="0">
              <a:solidFill>
                <a:schemeClr val="tx1"/>
              </a:solidFill>
            </a:endParaRPr>
          </a:p>
        </p:txBody>
      </p:sp>
      <p:sp>
        <p:nvSpPr>
          <p:cNvPr id="338947" name="Rectangle 3"/>
          <p:cNvSpPr>
            <a:spLocks noGrp="1" noChangeArrowheads="1"/>
          </p:cNvSpPr>
          <p:nvPr>
            <p:ph type="body" idx="1"/>
          </p:nvPr>
        </p:nvSpPr>
        <p:spPr>
          <a:xfrm>
            <a:off x="990600" y="3505200"/>
            <a:ext cx="7772400" cy="2438400"/>
          </a:xfrm>
        </p:spPr>
        <p:txBody>
          <a:bodyPr/>
          <a:lstStyle/>
          <a:p>
            <a:pPr eaLnBrk="1" hangingPunct="1">
              <a:buFont typeface="Wingdings" panose="05000000000000000000" pitchFamily="2" charset="2"/>
              <a:buNone/>
            </a:pPr>
            <a:r>
              <a:rPr lang="en-US" altLang="zh-CN" sz="2800" b="1" smtClean="0">
                <a:latin typeface="Arial" panose="020B0604020202020204" pitchFamily="34" charset="0"/>
              </a:rPr>
              <a:t>Eg2: S1</a:t>
            </a:r>
            <a:r>
              <a:rPr lang="zh-CN" altLang="en-US" sz="2800" b="1" smtClean="0">
                <a:latin typeface="Arial" panose="020B0604020202020204" pitchFamily="34" charset="0"/>
              </a:rPr>
              <a:t>：</a:t>
            </a:r>
            <a:r>
              <a:rPr lang="en-US" altLang="zh-CN" sz="2800" b="1" smtClean="0">
                <a:latin typeface="Arial" panose="020B0604020202020204" pitchFamily="34" charset="0"/>
              </a:rPr>
              <a:t>a:=x+2</a:t>
            </a:r>
          </a:p>
          <a:p>
            <a:pPr eaLnBrk="1" hangingPunct="1">
              <a:buFont typeface="Wingdings" panose="05000000000000000000" pitchFamily="2" charset="2"/>
              <a:buNone/>
            </a:pPr>
            <a:r>
              <a:rPr lang="en-US" altLang="zh-CN" sz="2800" b="1" smtClean="0">
                <a:latin typeface="Arial" panose="020B0604020202020204" pitchFamily="34" charset="0"/>
              </a:rPr>
              <a:t>         S2:  b:=y+4</a:t>
            </a:r>
          </a:p>
          <a:p>
            <a:pPr eaLnBrk="1" hangingPunct="1">
              <a:buFont typeface="Wingdings" panose="05000000000000000000" pitchFamily="2" charset="2"/>
              <a:buNone/>
            </a:pPr>
            <a:r>
              <a:rPr lang="en-US" altLang="zh-CN" sz="2800" b="1" smtClean="0">
                <a:latin typeface="Arial" panose="020B0604020202020204" pitchFamily="34" charset="0"/>
              </a:rPr>
              <a:t>         S3:  c:=a+b</a:t>
            </a:r>
          </a:p>
          <a:p>
            <a:pPr eaLnBrk="1" hangingPunct="1">
              <a:buFont typeface="Wingdings" panose="05000000000000000000" pitchFamily="2" charset="2"/>
              <a:buNone/>
            </a:pPr>
            <a:r>
              <a:rPr lang="en-US" altLang="zh-CN" sz="2800" b="1" smtClean="0">
                <a:latin typeface="Arial" panose="020B0604020202020204" pitchFamily="34" charset="0"/>
              </a:rPr>
              <a:t>         S4:  d:=c+6</a:t>
            </a:r>
          </a:p>
          <a:p>
            <a:pPr eaLnBrk="1" hangingPunct="1">
              <a:buFont typeface="Wingdings" panose="05000000000000000000" pitchFamily="2" charset="2"/>
              <a:buNone/>
            </a:pPr>
            <a:r>
              <a:rPr lang="en-US" altLang="zh-CN" sz="2800" b="1" smtClean="0"/>
              <a:t> </a:t>
            </a:r>
          </a:p>
        </p:txBody>
      </p:sp>
      <p:grpSp>
        <p:nvGrpSpPr>
          <p:cNvPr id="2" name="Group 4"/>
          <p:cNvGrpSpPr>
            <a:grpSpLocks/>
          </p:cNvGrpSpPr>
          <p:nvPr/>
        </p:nvGrpSpPr>
        <p:grpSpPr bwMode="auto">
          <a:xfrm>
            <a:off x="4800600" y="2209800"/>
            <a:ext cx="2895600" cy="457200"/>
            <a:chOff x="3600" y="1584"/>
            <a:chExt cx="1824" cy="288"/>
          </a:xfrm>
        </p:grpSpPr>
        <p:sp>
          <p:nvSpPr>
            <p:cNvPr id="7182" name="Oval 5"/>
            <p:cNvSpPr>
              <a:spLocks noChangeArrowheads="1"/>
            </p:cNvSpPr>
            <p:nvPr/>
          </p:nvSpPr>
          <p:spPr bwMode="auto">
            <a:xfrm>
              <a:off x="360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s1</a:t>
              </a:r>
            </a:p>
          </p:txBody>
        </p:sp>
        <p:sp>
          <p:nvSpPr>
            <p:cNvPr id="7183" name="Oval 6"/>
            <p:cNvSpPr>
              <a:spLocks noChangeArrowheads="1"/>
            </p:cNvSpPr>
            <p:nvPr/>
          </p:nvSpPr>
          <p:spPr bwMode="auto">
            <a:xfrm>
              <a:off x="432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s2</a:t>
              </a:r>
            </a:p>
          </p:txBody>
        </p:sp>
        <p:sp>
          <p:nvSpPr>
            <p:cNvPr id="7184" name="Oval 7"/>
            <p:cNvSpPr>
              <a:spLocks noChangeArrowheads="1"/>
            </p:cNvSpPr>
            <p:nvPr/>
          </p:nvSpPr>
          <p:spPr bwMode="auto">
            <a:xfrm>
              <a:off x="4992"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s3</a:t>
              </a:r>
            </a:p>
          </p:txBody>
        </p:sp>
        <p:sp>
          <p:nvSpPr>
            <p:cNvPr id="7185" name="Line 8"/>
            <p:cNvSpPr>
              <a:spLocks noChangeShapeType="1"/>
            </p:cNvSpPr>
            <p:nvPr/>
          </p:nvSpPr>
          <p:spPr bwMode="auto">
            <a:xfrm>
              <a:off x="4032"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6" name="Line 9"/>
            <p:cNvSpPr>
              <a:spLocks noChangeShapeType="1"/>
            </p:cNvSpPr>
            <p:nvPr/>
          </p:nvSpPr>
          <p:spPr bwMode="auto">
            <a:xfrm>
              <a:off x="4752" y="1728"/>
              <a:ext cx="24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1"/>
          <p:cNvGrpSpPr>
            <a:grpSpLocks/>
          </p:cNvGrpSpPr>
          <p:nvPr/>
        </p:nvGrpSpPr>
        <p:grpSpPr bwMode="auto">
          <a:xfrm>
            <a:off x="4643438" y="3789363"/>
            <a:ext cx="3352800" cy="1295400"/>
            <a:chOff x="2688" y="2448"/>
            <a:chExt cx="2112" cy="816"/>
          </a:xfrm>
        </p:grpSpPr>
        <p:sp>
          <p:nvSpPr>
            <p:cNvPr id="7175" name="Oval 11"/>
            <p:cNvSpPr>
              <a:spLocks noChangeArrowheads="1"/>
            </p:cNvSpPr>
            <p:nvPr/>
          </p:nvSpPr>
          <p:spPr bwMode="auto">
            <a:xfrm>
              <a:off x="2688" y="2448"/>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s1</a:t>
              </a:r>
            </a:p>
          </p:txBody>
        </p:sp>
        <p:sp>
          <p:nvSpPr>
            <p:cNvPr id="7176" name="Oval 12"/>
            <p:cNvSpPr>
              <a:spLocks noChangeArrowheads="1"/>
            </p:cNvSpPr>
            <p:nvPr/>
          </p:nvSpPr>
          <p:spPr bwMode="auto">
            <a:xfrm>
              <a:off x="2688" y="2976"/>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s2</a:t>
              </a:r>
            </a:p>
          </p:txBody>
        </p:sp>
        <p:sp>
          <p:nvSpPr>
            <p:cNvPr id="7177" name="Oval 13"/>
            <p:cNvSpPr>
              <a:spLocks noChangeArrowheads="1"/>
            </p:cNvSpPr>
            <p:nvPr/>
          </p:nvSpPr>
          <p:spPr bwMode="auto">
            <a:xfrm>
              <a:off x="3456" y="2736"/>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s3</a:t>
              </a:r>
            </a:p>
          </p:txBody>
        </p:sp>
        <p:sp>
          <p:nvSpPr>
            <p:cNvPr id="7178" name="Oval 14"/>
            <p:cNvSpPr>
              <a:spLocks noChangeArrowheads="1"/>
            </p:cNvSpPr>
            <p:nvPr/>
          </p:nvSpPr>
          <p:spPr bwMode="auto">
            <a:xfrm>
              <a:off x="4368" y="2736"/>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2400">
                  <a:solidFill>
                    <a:schemeClr val="tx1"/>
                  </a:solidFill>
                  <a:latin typeface="Tahoma" panose="020B0604030504040204" pitchFamily="34" charset="0"/>
                  <a:ea typeface="宋体" panose="02010600030101010101" pitchFamily="2" charset="-122"/>
                </a:rPr>
                <a:t>s4</a:t>
              </a:r>
            </a:p>
          </p:txBody>
        </p:sp>
        <p:sp>
          <p:nvSpPr>
            <p:cNvPr id="7179" name="Line 15"/>
            <p:cNvSpPr>
              <a:spLocks noChangeShapeType="1"/>
            </p:cNvSpPr>
            <p:nvPr/>
          </p:nvSpPr>
          <p:spPr bwMode="auto">
            <a:xfrm>
              <a:off x="3072" y="2640"/>
              <a:ext cx="432" cy="19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0" name="Line 16"/>
            <p:cNvSpPr>
              <a:spLocks noChangeShapeType="1"/>
            </p:cNvSpPr>
            <p:nvPr/>
          </p:nvSpPr>
          <p:spPr bwMode="auto">
            <a:xfrm flipV="1">
              <a:off x="3120" y="2976"/>
              <a:ext cx="336" cy="144"/>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1" name="Line 17"/>
            <p:cNvSpPr>
              <a:spLocks noChangeShapeType="1"/>
            </p:cNvSpPr>
            <p:nvPr/>
          </p:nvSpPr>
          <p:spPr bwMode="auto">
            <a:xfrm>
              <a:off x="3888" y="2880"/>
              <a:ext cx="48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174" name="Text Box 20"/>
          <p:cNvSpPr txBox="1">
            <a:spLocks noChangeArrowheads="1"/>
          </p:cNvSpPr>
          <p:nvPr/>
        </p:nvSpPr>
        <p:spPr bwMode="auto">
          <a:xfrm>
            <a:off x="1331913" y="219075"/>
            <a:ext cx="7056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zh-CN" altLang="en-US" sz="4000">
                <a:solidFill>
                  <a:schemeClr val="folHlink"/>
                </a:solidFill>
                <a:latin typeface="Tahoma" panose="020B0604030504040204" pitchFamily="34" charset="0"/>
                <a:ea typeface="隶书" panose="02010509060101010101" pitchFamily="49" charset="-122"/>
              </a:rPr>
              <a:t>一、前趋图的定义（续）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38946"/>
                                        </p:tgtEl>
                                        <p:attrNameLst>
                                          <p:attrName>style.visibility</p:attrName>
                                        </p:attrNameLst>
                                      </p:cBhvr>
                                      <p:to>
                                        <p:strVal val="visible"/>
                                      </p:to>
                                    </p:set>
                                    <p:animEffect transition="in" filter="fade">
                                      <p:cBhvr>
                                        <p:cTn id="7" dur="1000">
                                          <p:stCondLst>
                                            <p:cond delay="0"/>
                                          </p:stCondLst>
                                        </p:cTn>
                                        <p:tgtEl>
                                          <p:spTgt spid="338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38947"/>
                                        </p:tgtEl>
                                        <p:attrNameLst>
                                          <p:attrName>style.visibility</p:attrName>
                                        </p:attrNameLst>
                                      </p:cBhvr>
                                      <p:to>
                                        <p:strVal val="visible"/>
                                      </p:to>
                                    </p:set>
                                    <p:animEffect transition="in" filter="fade">
                                      <p:cBhvr>
                                        <p:cTn id="17" dur="500">
                                          <p:stCondLst>
                                            <p:cond delay="0"/>
                                          </p:stCondLst>
                                        </p:cTn>
                                        <p:tgtEl>
                                          <p:spTgt spid="338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p:bldP spid="3389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0825" y="1052513"/>
            <a:ext cx="85693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30000"/>
              </a:lnSpc>
              <a:spcBef>
                <a:spcPct val="20000"/>
              </a:spcBef>
              <a:buClr>
                <a:srgbClr val="0000FF"/>
              </a:buClr>
              <a:buSzPct val="150000"/>
              <a:buFont typeface="Wingdings" panose="05000000000000000000" pitchFamily="2" charset="2"/>
              <a:buNone/>
            </a:pPr>
            <a:r>
              <a:rPr kumimoji="1" lang="en-US" altLang="zh-CN" sz="3200">
                <a:solidFill>
                  <a:schemeClr val="tx1"/>
                </a:solidFill>
                <a:latin typeface="Arial" panose="020B0604020202020204" pitchFamily="34" charset="0"/>
              </a:rPr>
              <a:t>          </a:t>
            </a:r>
            <a:r>
              <a:rPr kumimoji="1" lang="zh-CN" altLang="en-US" sz="3200">
                <a:solidFill>
                  <a:schemeClr val="tx1"/>
                </a:solidFill>
                <a:latin typeface="Arial" panose="020B0604020202020204" pitchFamily="34" charset="0"/>
              </a:rPr>
              <a:t>在现代</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中，常把一些功能模块（</a:t>
            </a:r>
            <a:r>
              <a:rPr kumimoji="1" lang="zh-CN" altLang="en-US" sz="3200">
                <a:solidFill>
                  <a:srgbClr val="0000FF"/>
                </a:solidFill>
                <a:latin typeface="Arial" panose="020B0604020202020204" pitchFamily="34" charset="0"/>
              </a:rPr>
              <a:t>与硬件紧密相关的、常用设备的驱动程序及运行频率较高的</a:t>
            </a:r>
            <a:r>
              <a:rPr kumimoji="1" lang="zh-CN" altLang="en-US" sz="3200">
                <a:solidFill>
                  <a:schemeClr val="tx1"/>
                </a:solidFill>
                <a:latin typeface="Arial" panose="020B0604020202020204" pitchFamily="34" charset="0"/>
              </a:rPr>
              <a:t>）放在紧靠硬件的软件层次中，加以特殊保护，同时把它们常驻内存，以提高</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的运行效率，这部分功能模块就称</a:t>
            </a:r>
            <a:r>
              <a:rPr kumimoji="1" lang="en-US" altLang="zh-CN" sz="3200">
                <a:solidFill>
                  <a:schemeClr val="tx1"/>
                </a:solidFill>
                <a:latin typeface="Arial" panose="020B0604020202020204" pitchFamily="34" charset="0"/>
              </a:rPr>
              <a:t>OS</a:t>
            </a:r>
            <a:r>
              <a:rPr kumimoji="1" lang="zh-CN" altLang="en-US" sz="3200">
                <a:solidFill>
                  <a:schemeClr val="tx1"/>
                </a:solidFill>
                <a:latin typeface="Arial" panose="020B0604020202020204" pitchFamily="34" charset="0"/>
              </a:rPr>
              <a:t>的内核。</a:t>
            </a:r>
          </a:p>
          <a:p>
            <a:pPr algn="l" eaLnBrk="1" hangingPunct="1">
              <a:lnSpc>
                <a:spcPct val="130000"/>
              </a:lnSpc>
              <a:spcBef>
                <a:spcPct val="20000"/>
              </a:spcBef>
              <a:buClr>
                <a:srgbClr val="0000FF"/>
              </a:buClr>
              <a:buSzPct val="150000"/>
              <a:buFont typeface="Wingdings" panose="05000000000000000000" pitchFamily="2" charset="2"/>
              <a:buNone/>
            </a:pPr>
            <a:r>
              <a:rPr kumimoji="1" lang="zh-CN" altLang="en-US" sz="3200">
                <a:solidFill>
                  <a:schemeClr val="tx1"/>
                </a:solidFill>
                <a:latin typeface="Arial" panose="020B0604020202020204" pitchFamily="34" charset="0"/>
              </a:rPr>
              <a:t>          内核是基于硬件的第一层软件扩充，它为系统控制和管理进程提供了良好的环境。</a:t>
            </a:r>
            <a:endParaRPr kumimoji="1" lang="zh-CN" altLang="en-US" sz="3200">
              <a:solidFill>
                <a:schemeClr val="tx2"/>
              </a:solidFill>
              <a:latin typeface="Arial" panose="020B0604020202020204" pitchFamily="34" charset="0"/>
            </a:endParaRPr>
          </a:p>
        </p:txBody>
      </p:sp>
      <p:sp>
        <p:nvSpPr>
          <p:cNvPr id="52227" name="Rectangle 5"/>
          <p:cNvSpPr>
            <a:spLocks noChangeArrowheads="1"/>
          </p:cNvSpPr>
          <p:nvPr/>
        </p:nvSpPr>
        <p:spPr bwMode="auto">
          <a:xfrm>
            <a:off x="1331913" y="333375"/>
            <a:ext cx="324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3600">
                <a:solidFill>
                  <a:schemeClr val="tx2"/>
                </a:solidFill>
                <a:latin typeface="Tahoma" panose="020B0604030504040204" pitchFamily="34" charset="0"/>
                <a:ea typeface="隶书" panose="02010509060101010101" pitchFamily="49" charset="-122"/>
              </a:rPr>
              <a:t>补充：</a:t>
            </a:r>
            <a:r>
              <a:rPr kumimoji="1" lang="en-US" altLang="zh-CN" sz="3600">
                <a:solidFill>
                  <a:schemeClr val="folHlink"/>
                </a:solidFill>
                <a:latin typeface="Tahoma" panose="020B0604030504040204" pitchFamily="34" charset="0"/>
                <a:ea typeface="隶书" panose="02010509060101010101" pitchFamily="49" charset="-122"/>
              </a:rPr>
              <a:t>OS </a:t>
            </a:r>
            <a:r>
              <a:rPr kumimoji="1" lang="zh-CN" altLang="en-US" sz="3600">
                <a:solidFill>
                  <a:schemeClr val="folHlink"/>
                </a:solidFill>
                <a:latin typeface="Tahoma" panose="020B0604030504040204" pitchFamily="34" charset="0"/>
                <a:ea typeface="隶书" panose="02010509060101010101" pitchFamily="49" charset="-122"/>
              </a:rPr>
              <a:t>内核</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Oval 6"/>
          <p:cNvSpPr>
            <a:spLocks noChangeArrowheads="1"/>
          </p:cNvSpPr>
          <p:nvPr/>
        </p:nvSpPr>
        <p:spPr bwMode="auto">
          <a:xfrm>
            <a:off x="34925" y="2708275"/>
            <a:ext cx="3455988" cy="2270125"/>
          </a:xfrm>
          <a:prstGeom prst="ellipse">
            <a:avLst/>
          </a:prstGeom>
          <a:gradFill rotWithShape="1">
            <a:gsLst>
              <a:gs pos="0">
                <a:srgbClr val="DDDDDD">
                  <a:alpha val="79999"/>
                </a:srgbClr>
              </a:gs>
              <a:gs pos="100000">
                <a:srgbClr val="C0C0C0"/>
              </a:gs>
            </a:gsLst>
            <a:path path="shape">
              <a:fillToRect l="50000" t="50000" r="50000" b="50000"/>
            </a:path>
          </a:gra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53251" name="Oval 7"/>
          <p:cNvSpPr>
            <a:spLocks noChangeArrowheads="1"/>
          </p:cNvSpPr>
          <p:nvPr/>
        </p:nvSpPr>
        <p:spPr bwMode="auto">
          <a:xfrm>
            <a:off x="414338" y="3043238"/>
            <a:ext cx="2044700" cy="1512887"/>
          </a:xfrm>
          <a:prstGeom prst="ellipse">
            <a:avLst/>
          </a:prstGeom>
          <a:gradFill rotWithShape="1">
            <a:gsLst>
              <a:gs pos="0">
                <a:srgbClr val="EAEAEA">
                  <a:alpha val="50000"/>
                </a:srgbClr>
              </a:gs>
              <a:gs pos="100000">
                <a:srgbClr val="969696"/>
              </a:gs>
            </a:gsLst>
            <a:path path="shape">
              <a:fillToRect l="50000" t="50000" r="50000" b="50000"/>
            </a:path>
          </a:gradFill>
          <a:ln w="12700"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53252" name="Oval 8"/>
          <p:cNvSpPr>
            <a:spLocks noChangeArrowheads="1"/>
          </p:cNvSpPr>
          <p:nvPr/>
        </p:nvSpPr>
        <p:spPr bwMode="auto">
          <a:xfrm>
            <a:off x="708025" y="3275013"/>
            <a:ext cx="882650" cy="960437"/>
          </a:xfrm>
          <a:prstGeom prst="ellipse">
            <a:avLst/>
          </a:prstGeom>
          <a:gradFill rotWithShape="1">
            <a:gsLst>
              <a:gs pos="0">
                <a:srgbClr val="EAEAEA">
                  <a:alpha val="20000"/>
                </a:srgbClr>
              </a:gs>
              <a:gs pos="100000">
                <a:srgbClr val="808080">
                  <a:alpha val="50000"/>
                </a:srgbClr>
              </a:gs>
            </a:gsLst>
            <a:path path="shape">
              <a:fillToRect l="50000" t="50000" r="50000" b="50000"/>
            </a:path>
          </a:gradFill>
          <a:ln w="25400" cmpd="dbl"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53253" name="Text Box 9"/>
          <p:cNvSpPr txBox="1">
            <a:spLocks noChangeArrowheads="1"/>
          </p:cNvSpPr>
          <p:nvPr/>
        </p:nvSpPr>
        <p:spPr bwMode="auto">
          <a:xfrm>
            <a:off x="722313" y="3465513"/>
            <a:ext cx="8080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ea typeface="宋体" panose="02010600030101010101" pitchFamily="2" charset="-122"/>
              </a:rPr>
              <a:t>硬件</a:t>
            </a:r>
            <a:endParaRPr lang="zh-CN" altLang="en-US" sz="2400">
              <a:solidFill>
                <a:schemeClr val="tx1"/>
              </a:solidFill>
              <a:latin typeface="Arial" panose="020B0604020202020204" pitchFamily="34" charset="0"/>
              <a:ea typeface="宋体" panose="02010600030101010101" pitchFamily="2" charset="-122"/>
            </a:endParaRPr>
          </a:p>
        </p:txBody>
      </p:sp>
      <p:sp>
        <p:nvSpPr>
          <p:cNvPr id="53254" name="Text Box 10"/>
          <p:cNvSpPr txBox="1">
            <a:spLocks noChangeArrowheads="1"/>
          </p:cNvSpPr>
          <p:nvPr/>
        </p:nvSpPr>
        <p:spPr bwMode="auto">
          <a:xfrm>
            <a:off x="1550988" y="3465513"/>
            <a:ext cx="8937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latin typeface="Times New Roman" panose="02020603050405020304" pitchFamily="18" charset="0"/>
                <a:ea typeface="宋体" panose="02010600030101010101" pitchFamily="2" charset="-122"/>
              </a:rPr>
              <a:t>内核</a:t>
            </a:r>
            <a:endParaRPr lang="zh-CN" altLang="en-US" sz="2400">
              <a:latin typeface="Arial" panose="020B0604020202020204" pitchFamily="34" charset="0"/>
              <a:ea typeface="宋体" panose="02010600030101010101" pitchFamily="2" charset="-122"/>
            </a:endParaRPr>
          </a:p>
        </p:txBody>
      </p:sp>
      <p:sp>
        <p:nvSpPr>
          <p:cNvPr id="53255" name="Text Box 11"/>
          <p:cNvSpPr txBox="1">
            <a:spLocks noChangeArrowheads="1"/>
          </p:cNvSpPr>
          <p:nvPr/>
        </p:nvSpPr>
        <p:spPr bwMode="auto">
          <a:xfrm>
            <a:off x="2528888" y="3275013"/>
            <a:ext cx="11191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rgbClr val="3333FF"/>
                </a:solidFill>
                <a:latin typeface="Times New Roman" panose="02020603050405020304" pitchFamily="18" charset="0"/>
                <a:ea typeface="宋体" panose="02010600030101010101" pitchFamily="2" charset="-122"/>
              </a:rPr>
              <a:t>界面</a:t>
            </a:r>
          </a:p>
          <a:p>
            <a:pPr algn="just" eaLnBrk="1" hangingPunct="1"/>
            <a:r>
              <a:rPr lang="zh-CN" altLang="en-US" sz="2400">
                <a:solidFill>
                  <a:srgbClr val="3333FF"/>
                </a:solidFill>
                <a:latin typeface="Times New Roman" panose="02020603050405020304" pitchFamily="18" charset="0"/>
                <a:ea typeface="宋体" panose="02010600030101010101" pitchFamily="2" charset="-122"/>
              </a:rPr>
              <a:t>用户</a:t>
            </a:r>
          </a:p>
          <a:p>
            <a:pPr algn="just" eaLnBrk="1" hangingPunct="1"/>
            <a:r>
              <a:rPr lang="zh-CN" altLang="en-US" sz="2400">
                <a:solidFill>
                  <a:srgbClr val="3333FF"/>
                </a:solidFill>
                <a:latin typeface="Times New Roman" panose="02020603050405020304" pitchFamily="18" charset="0"/>
                <a:ea typeface="宋体" panose="02010600030101010101" pitchFamily="2" charset="-122"/>
              </a:rPr>
              <a:t>接口</a:t>
            </a:r>
            <a:endParaRPr lang="zh-CN" altLang="en-US" sz="2400">
              <a:solidFill>
                <a:srgbClr val="3333FF"/>
              </a:solidFill>
              <a:latin typeface="Arial" panose="020B0604020202020204" pitchFamily="34" charset="0"/>
              <a:ea typeface="宋体" panose="02010600030101010101" pitchFamily="2" charset="-122"/>
            </a:endParaRPr>
          </a:p>
        </p:txBody>
      </p:sp>
      <p:sp>
        <p:nvSpPr>
          <p:cNvPr id="53256" name="Text Box 12"/>
          <p:cNvSpPr txBox="1">
            <a:spLocks noChangeArrowheads="1"/>
          </p:cNvSpPr>
          <p:nvPr/>
        </p:nvSpPr>
        <p:spPr bwMode="auto">
          <a:xfrm>
            <a:off x="179388" y="1700213"/>
            <a:ext cx="41052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buClr>
                <a:schemeClr val="folHlink"/>
              </a:buClr>
              <a:buSzPct val="45000"/>
              <a:buFont typeface="Wingdings" panose="05000000000000000000" pitchFamily="2" charset="2"/>
              <a:buChar char="l"/>
            </a:pPr>
            <a:r>
              <a:rPr lang="en-US" altLang="zh-CN" sz="3600">
                <a:solidFill>
                  <a:schemeClr val="tx1"/>
                </a:solidFill>
                <a:latin typeface="Times New Roman" panose="02020603050405020304" pitchFamily="18" charset="0"/>
              </a:rPr>
              <a:t>OS</a:t>
            </a:r>
            <a:r>
              <a:rPr lang="zh-CN" altLang="en-US" sz="3600">
                <a:solidFill>
                  <a:schemeClr val="tx1"/>
                </a:solidFill>
                <a:latin typeface="Times New Roman" panose="02020603050405020304" pitchFamily="18" charset="0"/>
              </a:rPr>
              <a:t>层次结构</a:t>
            </a:r>
            <a:endParaRPr lang="zh-CN" altLang="en-US" sz="3600">
              <a:solidFill>
                <a:schemeClr val="tx1"/>
              </a:solidFill>
              <a:latin typeface="Arial" panose="020B0604020202020204" pitchFamily="34" charset="0"/>
            </a:endParaRPr>
          </a:p>
        </p:txBody>
      </p:sp>
      <p:graphicFrame>
        <p:nvGraphicFramePr>
          <p:cNvPr id="455749" name="Group 69"/>
          <p:cNvGraphicFramePr>
            <a:graphicFrameLocks noGrp="1"/>
          </p:cNvGraphicFramePr>
          <p:nvPr/>
        </p:nvGraphicFramePr>
        <p:xfrm>
          <a:off x="3635375" y="836613"/>
          <a:ext cx="5329238" cy="5999162"/>
        </p:xfrm>
        <a:graphic>
          <a:graphicData uri="http://schemas.openxmlformats.org/drawingml/2006/table">
            <a:tbl>
              <a:tblPr/>
              <a:tblGrid>
                <a:gridCol w="1044575"/>
                <a:gridCol w="4284663"/>
              </a:tblGrid>
              <a:tr h="384093">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功能</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描述</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4">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进程管理</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进程派生和调度</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进程的创建和终止</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76735">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进程同步以及对进程间通信的支持</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PCB</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的管理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3">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内存管理</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进程地址空间的分配、回收</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交换</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页、段的管理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3">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管理</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设备驱动</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缓冲区管理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76735">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进程</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设备、控制器、通道的分配、回收</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rowSpan="3">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支持功能</a:t>
                      </a: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中断处理</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4093">
                <a:tc vMerge="1">
                  <a:txBody>
                    <a:bodyPr/>
                    <a:lstStyle/>
                    <a:p>
                      <a:endParaRPr lang="zh-CN" altLang="en-US"/>
                    </a:p>
                  </a:txBody>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时钟管理（其中包括中断）</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0673">
                <a:tc vMerge="1">
                  <a:txBody>
                    <a:bodyPr/>
                    <a:lstStyle/>
                    <a:p>
                      <a:endParaRPr lang="zh-CN" altLang="en-US"/>
                    </a:p>
                  </a:txBody>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监视</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3302" name="Text Box 58"/>
          <p:cNvSpPr txBox="1">
            <a:spLocks noChangeArrowheads="1"/>
          </p:cNvSpPr>
          <p:nvPr/>
        </p:nvSpPr>
        <p:spPr bwMode="auto">
          <a:xfrm>
            <a:off x="4572000" y="260350"/>
            <a:ext cx="3457575" cy="519113"/>
          </a:xfrm>
          <a:prstGeom prst="rect">
            <a:avLst/>
          </a:prstGeom>
          <a:solidFill>
            <a:srgbClr val="FFFFFF">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50000"/>
              </a:spcBef>
            </a:pPr>
            <a:r>
              <a:rPr lang="en-US" altLang="zh-CN">
                <a:solidFill>
                  <a:schemeClr val="tx1"/>
                </a:solidFill>
                <a:latin typeface="Arial" panose="020B0604020202020204" pitchFamily="34" charset="0"/>
                <a:ea typeface="宋体" panose="02010600030101010101" pitchFamily="2" charset="-122"/>
              </a:rPr>
              <a:t>OS</a:t>
            </a:r>
            <a:r>
              <a:rPr lang="zh-CN" altLang="en-US">
                <a:solidFill>
                  <a:schemeClr val="tx1"/>
                </a:solidFill>
                <a:latin typeface="Arial" panose="020B0604020202020204" pitchFamily="34" charset="0"/>
                <a:ea typeface="宋体" panose="02010600030101010101" pitchFamily="2" charset="-122"/>
              </a:rPr>
              <a:t>内核典型功能</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23850" y="1268413"/>
            <a:ext cx="8496300" cy="1425575"/>
          </a:xfrm>
        </p:spPr>
        <p:txBody>
          <a:bodyPr/>
          <a:lstStyle/>
          <a:p>
            <a:pPr eaLnBrk="1" hangingPunct="1">
              <a:lnSpc>
                <a:spcPct val="120000"/>
              </a:lnSpc>
              <a:buClr>
                <a:srgbClr val="0000FF"/>
              </a:buClr>
              <a:buSzPct val="75000"/>
            </a:pPr>
            <a:r>
              <a:rPr lang="zh-CN" altLang="en-US" sz="3200" b="1" smtClean="0">
                <a:solidFill>
                  <a:schemeClr val="bg2"/>
                </a:solidFill>
                <a:latin typeface="Arial" panose="020B0604020202020204" pitchFamily="34" charset="0"/>
                <a:ea typeface="楷体_GB2312" pitchFamily="49" charset="-122"/>
              </a:rPr>
              <a:t>为防止</a:t>
            </a:r>
            <a:r>
              <a:rPr lang="en-US" altLang="zh-CN" sz="3200" b="1" smtClean="0">
                <a:solidFill>
                  <a:schemeClr val="bg2"/>
                </a:solidFill>
                <a:latin typeface="Arial" panose="020B0604020202020204" pitchFamily="34" charset="0"/>
                <a:ea typeface="楷体_GB2312" pitchFamily="49" charset="-122"/>
              </a:rPr>
              <a:t>OS</a:t>
            </a:r>
            <a:r>
              <a:rPr lang="zh-CN" altLang="en-US" sz="3200" b="1" smtClean="0">
                <a:solidFill>
                  <a:schemeClr val="bg2"/>
                </a:solidFill>
                <a:latin typeface="Arial" panose="020B0604020202020204" pitchFamily="34" charset="0"/>
                <a:ea typeface="楷体_GB2312" pitchFamily="49" charset="-122"/>
              </a:rPr>
              <a:t>及其关键数据（如</a:t>
            </a:r>
            <a:r>
              <a:rPr lang="en-US" altLang="zh-CN" sz="3200" b="1" smtClean="0">
                <a:solidFill>
                  <a:schemeClr val="bg2"/>
                </a:solidFill>
                <a:latin typeface="Arial" panose="020B0604020202020204" pitchFamily="34" charset="0"/>
                <a:ea typeface="楷体_GB2312" pitchFamily="49" charset="-122"/>
              </a:rPr>
              <a:t>PCB</a:t>
            </a:r>
            <a:r>
              <a:rPr lang="zh-CN" altLang="en-US" sz="3200" b="1" smtClean="0">
                <a:solidFill>
                  <a:schemeClr val="bg2"/>
                </a:solidFill>
                <a:latin typeface="Arial" panose="020B0604020202020204" pitchFamily="34" charset="0"/>
                <a:ea typeface="楷体_GB2312" pitchFamily="49" charset="-122"/>
              </a:rPr>
              <a:t>等</a:t>
            </a:r>
            <a:r>
              <a:rPr lang="en-US" altLang="zh-CN" sz="3200" b="1" smtClean="0">
                <a:solidFill>
                  <a:schemeClr val="bg2"/>
                </a:solidFill>
                <a:latin typeface="Arial" panose="020B0604020202020204" pitchFamily="34" charset="0"/>
                <a:ea typeface="楷体_GB2312" pitchFamily="49" charset="-122"/>
              </a:rPr>
              <a:t>)</a:t>
            </a:r>
            <a:r>
              <a:rPr lang="zh-CN" altLang="en-US" sz="3200" b="1" smtClean="0">
                <a:solidFill>
                  <a:schemeClr val="bg2"/>
                </a:solidFill>
                <a:latin typeface="Arial" panose="020B0604020202020204" pitchFamily="34" charset="0"/>
                <a:ea typeface="楷体_GB2312" pitchFamily="49" charset="-122"/>
              </a:rPr>
              <a:t>被用户有意或无意破坏，通常将处理机的执行状态分为两种：</a:t>
            </a:r>
          </a:p>
        </p:txBody>
      </p:sp>
      <p:graphicFrame>
        <p:nvGraphicFramePr>
          <p:cNvPr id="347174" name="Group 38"/>
          <p:cNvGraphicFramePr>
            <a:graphicFrameLocks noGrp="1"/>
          </p:cNvGraphicFramePr>
          <p:nvPr/>
        </p:nvGraphicFramePr>
        <p:xfrm>
          <a:off x="539750" y="3429000"/>
          <a:ext cx="8353425" cy="2386013"/>
        </p:xfrm>
        <a:graphic>
          <a:graphicData uri="http://schemas.openxmlformats.org/drawingml/2006/table">
            <a:tbl>
              <a:tblPr/>
              <a:tblGrid>
                <a:gridCol w="2341563"/>
                <a:gridCol w="4211637"/>
                <a:gridCol w="1800225"/>
              </a:tblGrid>
              <a:tr h="7206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处理机状态</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指令级别及访问权限</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程序</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47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系统态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核心态、管态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一切指令</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所有</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R</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及存储区</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2"/>
                          </a:solidFill>
                          <a:effectLst/>
                          <a:latin typeface="楷体_GB2312" pitchFamily="49" charset="-122"/>
                          <a:ea typeface="楷体_GB2312" pitchFamily="49" charset="-122"/>
                        </a:rPr>
                        <a:t>OS</a:t>
                      </a: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内核</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6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用户态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目态</a:t>
                      </a:r>
                      <a:r>
                        <a:rPr kumimoji="1" lang="en-US" altLang="zh-CN" sz="2800" b="1" i="0" u="none" strike="noStrike" cap="none" normalizeH="0" baseline="0" smtClean="0">
                          <a:ln>
                            <a:noFill/>
                          </a:ln>
                          <a:solidFill>
                            <a:schemeClr val="folHlink"/>
                          </a:solidFill>
                          <a:effectLst/>
                          <a:latin typeface="楷体_GB2312" pitchFamily="49" charset="-122"/>
                          <a:ea typeface="楷体_GB2312" pitchFamily="49" charset="-122"/>
                        </a:rPr>
                        <a:t>)</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规定指令</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指定</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R</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及存储区</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用户程序</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4293" name="Rectangle 27"/>
          <p:cNvSpPr>
            <a:spLocks noChangeArrowheads="1"/>
          </p:cNvSpPr>
          <p:nvPr/>
        </p:nvSpPr>
        <p:spPr bwMode="auto">
          <a:xfrm>
            <a:off x="1258888" y="333375"/>
            <a:ext cx="5976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3600">
                <a:solidFill>
                  <a:schemeClr val="accent1"/>
                </a:solidFill>
                <a:latin typeface="Times New Roman" panose="02020603050405020304" pitchFamily="18" charset="0"/>
              </a:rPr>
              <a:t>补充：</a:t>
            </a:r>
            <a:r>
              <a:rPr kumimoji="1" lang="zh-CN" altLang="en-US" sz="3600">
                <a:solidFill>
                  <a:schemeClr val="folHlink"/>
                </a:solidFill>
                <a:latin typeface="Times New Roman" panose="02020603050405020304" pitchFamily="18" charset="0"/>
              </a:rPr>
              <a:t>处理机的执行状态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7174"/>
                                        </p:tgtEl>
                                        <p:attrNameLst>
                                          <p:attrName>style.visibility</p:attrName>
                                        </p:attrNameLst>
                                      </p:cBhvr>
                                      <p:to>
                                        <p:strVal val="visible"/>
                                      </p:to>
                                    </p:set>
                                    <p:animEffect transition="in" filter="dissolve">
                                      <p:cBhvr>
                                        <p:cTn id="7" dur="500"/>
                                        <p:tgtEl>
                                          <p:spTgt spid="3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b="1" smtClean="0">
                <a:solidFill>
                  <a:schemeClr val="accent1"/>
                </a:solidFill>
                <a:latin typeface="Times New Roman" panose="02020603050405020304" pitchFamily="18" charset="0"/>
                <a:ea typeface="楷体_GB2312" pitchFamily="49" charset="-122"/>
              </a:rPr>
              <a:t>补充：原语</a:t>
            </a:r>
          </a:p>
        </p:txBody>
      </p:sp>
      <p:sp>
        <p:nvSpPr>
          <p:cNvPr id="55299" name="Rectangle 3"/>
          <p:cNvSpPr>
            <a:spLocks noGrp="1" noChangeArrowheads="1"/>
          </p:cNvSpPr>
          <p:nvPr>
            <p:ph type="body" idx="1"/>
          </p:nvPr>
        </p:nvSpPr>
        <p:spPr>
          <a:xfrm>
            <a:off x="323850" y="1268413"/>
            <a:ext cx="8631238" cy="4114800"/>
          </a:xfrm>
        </p:spPr>
        <p:txBody>
          <a:bodyPr/>
          <a:lstStyle/>
          <a:p>
            <a:pPr eaLnBrk="1" hangingPunct="1"/>
            <a:r>
              <a:rPr lang="zh-CN" altLang="en-US" sz="3200" b="1" smtClean="0">
                <a:latin typeface="Times New Roman" panose="02020603050405020304" pitchFamily="18" charset="0"/>
                <a:ea typeface="楷体_GB2312" pitchFamily="49" charset="-122"/>
              </a:rPr>
              <a:t>原语</a:t>
            </a:r>
            <a:r>
              <a:rPr lang="en-US" altLang="zh-CN" sz="3200" b="1" smtClean="0">
                <a:latin typeface="Times New Roman" panose="02020603050405020304" pitchFamily="18" charset="0"/>
                <a:ea typeface="楷体_GB2312" pitchFamily="49" charset="-122"/>
              </a:rPr>
              <a:t>(primitive</a:t>
            </a:r>
            <a:r>
              <a:rPr lang="zh-CN" altLang="en-US" sz="3200" b="1" smtClean="0">
                <a:latin typeface="Times New Roman" panose="02020603050405020304" pitchFamily="18" charset="0"/>
                <a:ea typeface="楷体_GB2312" pitchFamily="49" charset="-122"/>
              </a:rPr>
              <a:t> </a:t>
            </a:r>
            <a:r>
              <a:rPr lang="en-US" altLang="zh-CN" sz="3200" b="1" smtClean="0">
                <a:latin typeface="Times New Roman" panose="02020603050405020304" pitchFamily="18" charset="0"/>
                <a:ea typeface="楷体_GB2312" pitchFamily="49" charset="-122"/>
              </a:rPr>
              <a:t>/’primitiv/)</a:t>
            </a:r>
          </a:p>
          <a:p>
            <a:pPr lvl="1" eaLnBrk="1" hangingPunct="1"/>
            <a:r>
              <a:rPr lang="en-US" altLang="zh-CN" sz="3200" b="1" smtClean="0">
                <a:solidFill>
                  <a:srgbClr val="FF0000"/>
                </a:solidFill>
                <a:latin typeface="Times New Roman" panose="02020603050405020304" pitchFamily="18" charset="0"/>
                <a:ea typeface="楷体_GB2312" pitchFamily="49" charset="-122"/>
              </a:rPr>
              <a:t>OS</a:t>
            </a:r>
            <a:r>
              <a:rPr lang="zh-CN" altLang="en-US" sz="3200" b="1" smtClean="0">
                <a:solidFill>
                  <a:srgbClr val="FF0000"/>
                </a:solidFill>
                <a:latin typeface="Times New Roman" panose="02020603050405020304" pitchFamily="18" charset="0"/>
                <a:ea typeface="楷体_GB2312" pitchFamily="49" charset="-122"/>
              </a:rPr>
              <a:t>内核</a:t>
            </a:r>
            <a:r>
              <a:rPr lang="zh-CN" altLang="en-US" sz="3200" b="1" smtClean="0">
                <a:latin typeface="Times New Roman" panose="02020603050405020304" pitchFamily="18" charset="0"/>
                <a:ea typeface="楷体_GB2312" pitchFamily="49" charset="-122"/>
              </a:rPr>
              <a:t>中</a:t>
            </a:r>
            <a:r>
              <a:rPr lang="zh-CN" altLang="en-US" sz="3200" b="1" smtClean="0">
                <a:solidFill>
                  <a:srgbClr val="FF0000"/>
                </a:solidFill>
                <a:latin typeface="Times New Roman" panose="02020603050405020304" pitchFamily="18" charset="0"/>
                <a:ea typeface="楷体_GB2312" pitchFamily="49" charset="-122"/>
              </a:rPr>
              <a:t>由若干条指令构成</a:t>
            </a:r>
            <a:r>
              <a:rPr lang="zh-CN" altLang="en-US" sz="3200" b="1" smtClean="0">
                <a:latin typeface="Times New Roman" panose="02020603050405020304" pitchFamily="18" charset="0"/>
                <a:ea typeface="楷体_GB2312" pitchFamily="49" charset="-122"/>
              </a:rPr>
              <a:t>的用于完成特定功能的“</a:t>
            </a:r>
            <a:r>
              <a:rPr lang="zh-CN" altLang="en-US" sz="3200" b="1" smtClean="0">
                <a:solidFill>
                  <a:schemeClr val="tx2"/>
                </a:solidFill>
                <a:latin typeface="Times New Roman" panose="02020603050405020304" pitchFamily="18" charset="0"/>
                <a:ea typeface="楷体_GB2312" pitchFamily="49" charset="-122"/>
              </a:rPr>
              <a:t>原子操作</a:t>
            </a:r>
            <a:r>
              <a:rPr lang="zh-CN" altLang="en-US" sz="3200" b="1" smtClean="0">
                <a:latin typeface="Times New Roman" panose="02020603050405020304" pitchFamily="18" charset="0"/>
                <a:ea typeface="楷体_GB2312" pitchFamily="49" charset="-122"/>
              </a:rPr>
              <a:t>”过程，作为一个</a:t>
            </a:r>
            <a:r>
              <a:rPr lang="zh-CN" altLang="en-US" sz="3200" b="1" smtClean="0">
                <a:solidFill>
                  <a:schemeClr val="tx2"/>
                </a:solidFill>
                <a:latin typeface="Times New Roman" panose="02020603050405020304" pitchFamily="18" charset="0"/>
                <a:ea typeface="楷体_GB2312" pitchFamily="49" charset="-122"/>
              </a:rPr>
              <a:t>整体</a:t>
            </a:r>
            <a:r>
              <a:rPr lang="zh-CN" altLang="en-US" sz="3200" b="1" smtClean="0">
                <a:latin typeface="Times New Roman" panose="02020603050405020304" pitchFamily="18" charset="0"/>
                <a:ea typeface="楷体_GB2312" pitchFamily="49" charset="-122"/>
              </a:rPr>
              <a:t>且</a:t>
            </a:r>
            <a:r>
              <a:rPr lang="zh-CN" altLang="en-US" sz="3200" b="1" smtClean="0">
                <a:solidFill>
                  <a:schemeClr val="tx2"/>
                </a:solidFill>
                <a:latin typeface="Times New Roman" panose="02020603050405020304" pitchFamily="18" charset="0"/>
                <a:ea typeface="楷体_GB2312" pitchFamily="49" charset="-122"/>
              </a:rPr>
              <a:t>不可分割</a:t>
            </a:r>
            <a:r>
              <a:rPr lang="en-US" altLang="zh-CN" sz="3200" b="1" smtClean="0">
                <a:latin typeface="Times New Roman" panose="02020603050405020304" pitchFamily="18" charset="0"/>
                <a:ea typeface="楷体_GB2312" pitchFamily="49" charset="-122"/>
              </a:rPr>
              <a:t>—</a:t>
            </a:r>
            <a:r>
              <a:rPr lang="zh-CN" altLang="en-US" sz="3200" b="1" smtClean="0">
                <a:latin typeface="Times New Roman" panose="02020603050405020304" pitchFamily="18" charset="0"/>
                <a:ea typeface="楷体_GB2312" pitchFamily="49" charset="-122"/>
              </a:rPr>
              <a:t>要么全部都完成，要么全部都不做。许多系统调用就是原语。</a:t>
            </a:r>
          </a:p>
          <a:p>
            <a:pPr lvl="1" eaLnBrk="1" hangingPunct="1"/>
            <a:r>
              <a:rPr lang="zh-CN" altLang="en-US" sz="3200" b="1" smtClean="0">
                <a:latin typeface="Times New Roman" panose="02020603050405020304" pitchFamily="18" charset="0"/>
                <a:ea typeface="楷体_GB2312" pitchFamily="49" charset="-122"/>
              </a:rPr>
              <a:t>原语可以看成是对机器指令的延伸。一般用屏蔽中断来实现。</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474788" y="398463"/>
            <a:ext cx="4465637" cy="568325"/>
          </a:xfrm>
        </p:spPr>
        <p:txBody>
          <a:bodyPr/>
          <a:lstStyle/>
          <a:p>
            <a:pPr eaLnBrk="1" hangingPunct="1"/>
            <a:r>
              <a:rPr lang="zh-CN" altLang="en-US" sz="4000" b="1" smtClean="0">
                <a:latin typeface="隶书" panose="02010509060101010101" pitchFamily="49" charset="-122"/>
                <a:ea typeface="隶书" panose="02010509060101010101" pitchFamily="49" charset="-122"/>
              </a:rPr>
              <a:t>一、进程创建</a:t>
            </a:r>
          </a:p>
        </p:txBody>
      </p:sp>
      <p:sp>
        <p:nvSpPr>
          <p:cNvPr id="56323" name="Rectangle 1028"/>
          <p:cNvSpPr>
            <a:spLocks noGrp="1" noChangeArrowheads="1"/>
          </p:cNvSpPr>
          <p:nvPr>
            <p:ph type="body" idx="1"/>
          </p:nvPr>
        </p:nvSpPr>
        <p:spPr>
          <a:xfrm>
            <a:off x="250825" y="1125538"/>
            <a:ext cx="8570913" cy="2808287"/>
          </a:xfrm>
        </p:spPr>
        <p:txBody>
          <a:bodyPr/>
          <a:lstStyle/>
          <a:p>
            <a:pPr eaLnBrk="1" hangingPunct="1">
              <a:lnSpc>
                <a:spcPct val="110000"/>
              </a:lnSpc>
              <a:buSzPct val="75000"/>
            </a:pPr>
            <a:r>
              <a:rPr lang="zh-CN" altLang="en-US" sz="3200" b="1" smtClean="0">
                <a:latin typeface="楷体_GB2312" pitchFamily="49" charset="-122"/>
                <a:ea typeface="楷体_GB2312" pitchFamily="49" charset="-122"/>
              </a:rPr>
              <a:t>一个进程可以创建若干个新进程，新创建的进程又可以创建子进程，为了描述进程之间的创建关系，引入了进程图。</a:t>
            </a:r>
          </a:p>
          <a:p>
            <a:pPr eaLnBrk="1" hangingPunct="1">
              <a:lnSpc>
                <a:spcPct val="110000"/>
              </a:lnSpc>
              <a:buClr>
                <a:schemeClr val="accent1"/>
              </a:buClr>
              <a:buSzPct val="105000"/>
              <a:buFont typeface="Wingdings" panose="05000000000000000000" pitchFamily="2" charset="2"/>
              <a:buNone/>
            </a:pPr>
            <a:r>
              <a:rPr lang="zh-CN" altLang="en-US" sz="3200" b="1" smtClean="0">
                <a:solidFill>
                  <a:schemeClr val="folHlink"/>
                </a:solidFill>
                <a:latin typeface="楷体_GB2312" pitchFamily="49" charset="-122"/>
                <a:ea typeface="楷体_GB2312" pitchFamily="49" charset="-122"/>
              </a:rPr>
              <a:t>  </a:t>
            </a:r>
            <a:r>
              <a:rPr lang="en-US" altLang="zh-CN" sz="3200" b="1" smtClean="0">
                <a:solidFill>
                  <a:schemeClr val="folHlink"/>
                </a:solidFill>
                <a:latin typeface="楷体_GB2312" pitchFamily="49" charset="-122"/>
                <a:ea typeface="楷体_GB2312" pitchFamily="49" charset="-122"/>
              </a:rPr>
              <a:t>1</a:t>
            </a:r>
            <a:r>
              <a:rPr lang="zh-CN" altLang="en-US" sz="3200" b="1" smtClean="0">
                <a:solidFill>
                  <a:schemeClr val="folHlink"/>
                </a:solidFill>
                <a:latin typeface="楷体_GB2312" pitchFamily="49" charset="-122"/>
                <a:ea typeface="楷体_GB2312" pitchFamily="49" charset="-122"/>
              </a:rPr>
              <a:t>、进程图</a:t>
            </a:r>
            <a:r>
              <a:rPr lang="zh-CN" altLang="en-US" sz="3200" b="1" smtClean="0">
                <a:latin typeface="楷体_GB2312" pitchFamily="49" charset="-122"/>
                <a:ea typeface="楷体_GB2312" pitchFamily="49" charset="-122"/>
              </a:rPr>
              <a:t>：又称为进程树或进程家族树，是描述进程家族关系的一棵有向树。</a:t>
            </a:r>
            <a:endParaRPr lang="zh-CN" altLang="en-US" sz="3200" b="1" smtClean="0">
              <a:solidFill>
                <a:schemeClr val="folHlink"/>
              </a:solidFill>
              <a:latin typeface="楷体_GB2312" pitchFamily="49" charset="-122"/>
              <a:ea typeface="楷体_GB2312" pitchFamily="49" charset="-122"/>
            </a:endParaRPr>
          </a:p>
        </p:txBody>
      </p:sp>
      <p:grpSp>
        <p:nvGrpSpPr>
          <p:cNvPr id="2" name="Group 1054"/>
          <p:cNvGrpSpPr>
            <a:grpSpLocks/>
          </p:cNvGrpSpPr>
          <p:nvPr/>
        </p:nvGrpSpPr>
        <p:grpSpPr bwMode="auto">
          <a:xfrm>
            <a:off x="971550" y="3860800"/>
            <a:ext cx="7632700" cy="2736850"/>
            <a:chOff x="1518" y="2463"/>
            <a:chExt cx="3494" cy="1421"/>
          </a:xfrm>
        </p:grpSpPr>
        <p:sp>
          <p:nvSpPr>
            <p:cNvPr id="56325" name="Oval 1037"/>
            <p:cNvSpPr>
              <a:spLocks noChangeArrowheads="1"/>
            </p:cNvSpPr>
            <p:nvPr/>
          </p:nvSpPr>
          <p:spPr bwMode="auto">
            <a:xfrm>
              <a:off x="2622" y="2588"/>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A</a:t>
              </a:r>
            </a:p>
          </p:txBody>
        </p:sp>
        <p:sp>
          <p:nvSpPr>
            <p:cNvPr id="56326" name="Oval 1038"/>
            <p:cNvSpPr>
              <a:spLocks noChangeArrowheads="1"/>
            </p:cNvSpPr>
            <p:nvPr/>
          </p:nvSpPr>
          <p:spPr bwMode="auto">
            <a:xfrm>
              <a:off x="2064" y="3113"/>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B</a:t>
              </a:r>
            </a:p>
          </p:txBody>
        </p:sp>
        <p:sp>
          <p:nvSpPr>
            <p:cNvPr id="56327" name="Oval 1039"/>
            <p:cNvSpPr>
              <a:spLocks noChangeArrowheads="1"/>
            </p:cNvSpPr>
            <p:nvPr/>
          </p:nvSpPr>
          <p:spPr bwMode="auto">
            <a:xfrm>
              <a:off x="1518" y="3644"/>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D</a:t>
              </a:r>
            </a:p>
          </p:txBody>
        </p:sp>
        <p:sp>
          <p:nvSpPr>
            <p:cNvPr id="56328" name="Oval 1040"/>
            <p:cNvSpPr>
              <a:spLocks noChangeArrowheads="1"/>
            </p:cNvSpPr>
            <p:nvPr/>
          </p:nvSpPr>
          <p:spPr bwMode="auto">
            <a:xfrm>
              <a:off x="2334" y="3644"/>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E</a:t>
              </a:r>
            </a:p>
          </p:txBody>
        </p:sp>
        <p:sp>
          <p:nvSpPr>
            <p:cNvPr id="56329" name="Oval 1041"/>
            <p:cNvSpPr>
              <a:spLocks noChangeArrowheads="1"/>
            </p:cNvSpPr>
            <p:nvPr/>
          </p:nvSpPr>
          <p:spPr bwMode="auto">
            <a:xfrm>
              <a:off x="3198" y="3158"/>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C</a:t>
              </a:r>
            </a:p>
          </p:txBody>
        </p:sp>
        <p:sp>
          <p:nvSpPr>
            <p:cNvPr id="56330" name="Oval 1042"/>
            <p:cNvSpPr>
              <a:spLocks noChangeArrowheads="1"/>
            </p:cNvSpPr>
            <p:nvPr/>
          </p:nvSpPr>
          <p:spPr bwMode="auto">
            <a:xfrm>
              <a:off x="3630" y="3644"/>
              <a:ext cx="432" cy="240"/>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sz="3200">
                  <a:solidFill>
                    <a:schemeClr val="tx1"/>
                  </a:solidFill>
                  <a:latin typeface="Arial" panose="020B0604020202020204" pitchFamily="34" charset="0"/>
                  <a:ea typeface="宋体" panose="02010600030101010101" pitchFamily="2" charset="-122"/>
                </a:rPr>
                <a:t>F</a:t>
              </a:r>
            </a:p>
          </p:txBody>
        </p:sp>
        <p:sp>
          <p:nvSpPr>
            <p:cNvPr id="56331" name="Line 1044"/>
            <p:cNvSpPr>
              <a:spLocks noChangeShapeType="1"/>
            </p:cNvSpPr>
            <p:nvPr/>
          </p:nvSpPr>
          <p:spPr bwMode="auto">
            <a:xfrm flipH="1">
              <a:off x="2334" y="2828"/>
              <a:ext cx="384"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2" name="Line 1045"/>
            <p:cNvSpPr>
              <a:spLocks noChangeShapeType="1"/>
            </p:cNvSpPr>
            <p:nvPr/>
          </p:nvSpPr>
          <p:spPr bwMode="auto">
            <a:xfrm flipH="1">
              <a:off x="1854" y="3308"/>
              <a:ext cx="288"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3" name="Line 1046"/>
            <p:cNvSpPr>
              <a:spLocks noChangeShapeType="1"/>
            </p:cNvSpPr>
            <p:nvPr/>
          </p:nvSpPr>
          <p:spPr bwMode="auto">
            <a:xfrm>
              <a:off x="2382" y="3356"/>
              <a:ext cx="192"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4" name="Line 1047"/>
            <p:cNvSpPr>
              <a:spLocks noChangeShapeType="1"/>
            </p:cNvSpPr>
            <p:nvPr/>
          </p:nvSpPr>
          <p:spPr bwMode="auto">
            <a:xfrm>
              <a:off x="3006" y="2780"/>
              <a:ext cx="336"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5" name="Line 1048"/>
            <p:cNvSpPr>
              <a:spLocks noChangeShapeType="1"/>
            </p:cNvSpPr>
            <p:nvPr/>
          </p:nvSpPr>
          <p:spPr bwMode="auto">
            <a:xfrm>
              <a:off x="3534" y="3356"/>
              <a:ext cx="24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6" name="AutoShape 1050"/>
            <p:cNvSpPr>
              <a:spLocks noChangeArrowheads="1"/>
            </p:cNvSpPr>
            <p:nvPr/>
          </p:nvSpPr>
          <p:spPr bwMode="auto">
            <a:xfrm>
              <a:off x="3822" y="2895"/>
              <a:ext cx="736" cy="240"/>
            </a:xfrm>
            <a:prstGeom prst="wedgeRectCallout">
              <a:avLst>
                <a:gd name="adj1" fmla="val -90759"/>
                <a:gd name="adj2" fmla="val 73333"/>
              </a:avLst>
            </a:prstGeom>
            <a:solidFill>
              <a:srgbClr val="FFCCFF"/>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3200">
                  <a:solidFill>
                    <a:schemeClr val="tx1"/>
                  </a:solidFill>
                  <a:latin typeface="Tahoma" panose="020B0604030504040204" pitchFamily="34" charset="0"/>
                </a:rPr>
                <a:t>父进程</a:t>
              </a:r>
            </a:p>
          </p:txBody>
        </p:sp>
        <p:sp>
          <p:nvSpPr>
            <p:cNvPr id="56337" name="AutoShape 1051"/>
            <p:cNvSpPr>
              <a:spLocks noChangeArrowheads="1"/>
            </p:cNvSpPr>
            <p:nvPr/>
          </p:nvSpPr>
          <p:spPr bwMode="auto">
            <a:xfrm>
              <a:off x="3390" y="2463"/>
              <a:ext cx="1032" cy="240"/>
            </a:xfrm>
            <a:prstGeom prst="wedgeRectCallout">
              <a:avLst>
                <a:gd name="adj1" fmla="val -84495"/>
                <a:gd name="adj2" fmla="val 20000"/>
              </a:avLst>
            </a:prstGeom>
            <a:solidFill>
              <a:srgbClr val="FFCCFF"/>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3200">
                  <a:solidFill>
                    <a:schemeClr val="tx1"/>
                  </a:solidFill>
                  <a:latin typeface="Tahoma" panose="020B0604030504040204" pitchFamily="34" charset="0"/>
                </a:rPr>
                <a:t>祖先进程</a:t>
              </a:r>
            </a:p>
          </p:txBody>
        </p:sp>
        <p:sp>
          <p:nvSpPr>
            <p:cNvPr id="56338" name="AutoShape 1052"/>
            <p:cNvSpPr>
              <a:spLocks noChangeArrowheads="1"/>
            </p:cNvSpPr>
            <p:nvPr/>
          </p:nvSpPr>
          <p:spPr bwMode="auto">
            <a:xfrm>
              <a:off x="4254" y="3327"/>
              <a:ext cx="758" cy="240"/>
            </a:xfrm>
            <a:prstGeom prst="wedgeRectCallout">
              <a:avLst>
                <a:gd name="adj1" fmla="val -82190"/>
                <a:gd name="adj2" fmla="val 90000"/>
              </a:avLst>
            </a:prstGeom>
            <a:solidFill>
              <a:srgbClr val="FFCCFF"/>
            </a:solidFill>
            <a:ln w="9525">
              <a:solidFill>
                <a:schemeClr val="tx1"/>
              </a:solidFill>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sz="3200">
                  <a:solidFill>
                    <a:schemeClr val="tx1"/>
                  </a:solidFill>
                  <a:latin typeface="Tahoma" panose="020B0604030504040204" pitchFamily="34" charset="0"/>
                </a:rPr>
                <a:t>子进程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5288" y="1268413"/>
            <a:ext cx="5721350" cy="652462"/>
          </a:xfrm>
        </p:spPr>
        <p:txBody>
          <a:bodyPr/>
          <a:lstStyle/>
          <a:p>
            <a:pPr eaLnBrk="1" hangingPunct="1">
              <a:lnSpc>
                <a:spcPct val="110000"/>
              </a:lnSpc>
            </a:pPr>
            <a:r>
              <a:rPr lang="en-US" altLang="zh-CN" sz="3200" b="1" smtClean="0">
                <a:latin typeface="楷体_GB2312" pitchFamily="49" charset="-122"/>
                <a:ea typeface="楷体_GB2312" pitchFamily="49" charset="-122"/>
              </a:rPr>
              <a:t>2</a:t>
            </a:r>
            <a:r>
              <a:rPr lang="zh-CN" altLang="en-US" sz="3200" b="1" smtClean="0">
                <a:latin typeface="楷体_GB2312" pitchFamily="49" charset="-122"/>
                <a:ea typeface="楷体_GB2312" pitchFamily="49" charset="-122"/>
              </a:rPr>
              <a:t>、引起进程创建的事件</a:t>
            </a:r>
          </a:p>
        </p:txBody>
      </p:sp>
      <p:sp>
        <p:nvSpPr>
          <p:cNvPr id="304131" name="Rectangle 3"/>
          <p:cNvSpPr>
            <a:spLocks noGrp="1" noChangeArrowheads="1"/>
          </p:cNvSpPr>
          <p:nvPr>
            <p:ph type="body" idx="1"/>
          </p:nvPr>
        </p:nvSpPr>
        <p:spPr>
          <a:xfrm>
            <a:off x="611188" y="1484313"/>
            <a:ext cx="8208962" cy="2879725"/>
          </a:xfrm>
        </p:spPr>
        <p:txBody>
          <a:bodyPr/>
          <a:lstStyle/>
          <a:p>
            <a:pPr eaLnBrk="1" hangingPunct="1">
              <a:lnSpc>
                <a:spcPct val="110000"/>
              </a:lnSpc>
              <a:buSzPct val="90000"/>
              <a:buFont typeface="Wingdings" panose="05000000000000000000" pitchFamily="2" charset="2"/>
              <a:buNone/>
            </a:pPr>
            <a:endParaRPr lang="en-US" altLang="zh-CN" sz="3200" b="1" smtClean="0">
              <a:latin typeface="Arial" panose="020B0604020202020204" pitchFamily="34" charset="0"/>
              <a:ea typeface="楷体_GB2312" pitchFamily="49" charset="-122"/>
              <a:sym typeface="Wingdings 2" panose="05020102010507070707" pitchFamily="18" charset="2"/>
            </a:endParaRPr>
          </a:p>
          <a:p>
            <a:pPr eaLnBrk="1" hangingPunct="1">
              <a:lnSpc>
                <a:spcPct val="110000"/>
              </a:lnSpc>
              <a:buSzPct val="90000"/>
              <a:buFont typeface="Wingdings" panose="05000000000000000000" pitchFamily="2" charset="2"/>
              <a:buNone/>
            </a:pPr>
            <a:r>
              <a:rPr lang="en-US" altLang="zh-CN" sz="3200" b="1" smtClean="0">
                <a:solidFill>
                  <a:schemeClr val="folHlink"/>
                </a:solidFill>
                <a:latin typeface="Arial" panose="020B0604020202020204" pitchFamily="34" charset="0"/>
                <a:ea typeface="楷体_GB2312" pitchFamily="49" charset="-122"/>
                <a:sym typeface="Wingdings 2" panose="05020102010507070707" pitchFamily="18" charset="2"/>
              </a:rPr>
              <a:t></a:t>
            </a:r>
            <a:r>
              <a:rPr lang="zh-CN" altLang="en-US" sz="3200" b="1" smtClean="0">
                <a:solidFill>
                  <a:schemeClr val="accent1"/>
                </a:solidFill>
                <a:latin typeface="Arial" panose="020B0604020202020204" pitchFamily="34" charset="0"/>
                <a:ea typeface="楷体_GB2312" pitchFamily="49" charset="-122"/>
                <a:sym typeface="Wingdings 2" panose="05020102010507070707" pitchFamily="18" charset="2"/>
              </a:rPr>
              <a:t>用户登录：</a:t>
            </a:r>
            <a:r>
              <a:rPr lang="zh-CN" altLang="en-US" sz="3200" b="1" smtClean="0">
                <a:solidFill>
                  <a:schemeClr val="bg2"/>
                </a:solidFill>
                <a:latin typeface="Arial" panose="020B0604020202020204" pitchFamily="34" charset="0"/>
                <a:ea typeface="楷体_GB2312" pitchFamily="49" charset="-122"/>
                <a:sym typeface="Wingdings 2" panose="05020102010507070707" pitchFamily="18" charset="2"/>
              </a:rPr>
              <a:t>在分时</a:t>
            </a:r>
            <a:r>
              <a:rPr lang="en-US" altLang="zh-CN" sz="3200" b="1" smtClean="0">
                <a:solidFill>
                  <a:schemeClr val="bg2"/>
                </a:solidFill>
                <a:latin typeface="Arial" panose="020B0604020202020204" pitchFamily="34" charset="0"/>
                <a:ea typeface="楷体_GB2312" pitchFamily="49" charset="-122"/>
                <a:sym typeface="Wingdings 2" panose="05020102010507070707" pitchFamily="18" charset="2"/>
              </a:rPr>
              <a:t>OS</a:t>
            </a:r>
            <a:r>
              <a:rPr lang="zh-CN" altLang="en-US" sz="3200" b="1" smtClean="0">
                <a:solidFill>
                  <a:schemeClr val="bg2"/>
                </a:solidFill>
                <a:latin typeface="Arial" panose="020B0604020202020204" pitchFamily="34" charset="0"/>
                <a:ea typeface="楷体_GB2312" pitchFamily="49" charset="-122"/>
                <a:sym typeface="Wingdings 2" panose="05020102010507070707" pitchFamily="18" charset="2"/>
              </a:rPr>
              <a:t>中，用户在终端键入登录命令后，如是合法用户，则系统为该终端创建一个进程，并插入就绪队列。</a:t>
            </a:r>
          </a:p>
        </p:txBody>
      </p:sp>
      <p:sp>
        <p:nvSpPr>
          <p:cNvPr id="57348" name="Rectangle 17"/>
          <p:cNvSpPr>
            <a:spLocks noChangeArrowheads="1"/>
          </p:cNvSpPr>
          <p:nvPr/>
        </p:nvSpPr>
        <p:spPr bwMode="auto">
          <a:xfrm>
            <a:off x="1474788" y="398463"/>
            <a:ext cx="4465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一、进程创建</a:t>
            </a:r>
          </a:p>
        </p:txBody>
      </p:sp>
      <p:sp>
        <p:nvSpPr>
          <p:cNvPr id="304146" name="Rectangle 18"/>
          <p:cNvSpPr>
            <a:spLocks noChangeArrowheads="1"/>
          </p:cNvSpPr>
          <p:nvPr/>
        </p:nvSpPr>
        <p:spPr bwMode="auto">
          <a:xfrm>
            <a:off x="611188" y="3429000"/>
            <a:ext cx="80565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10000"/>
              </a:lnSpc>
              <a:spcBef>
                <a:spcPct val="20000"/>
              </a:spcBef>
              <a:buClr>
                <a:schemeClr val="folHlink"/>
              </a:buClr>
              <a:buSzPct val="90000"/>
              <a:buFont typeface="Wingdings" panose="05000000000000000000" pitchFamily="2" charset="2"/>
              <a:buNone/>
            </a:pPr>
            <a:endParaRPr kumimoji="1" lang="en-US" altLang="zh-CN" sz="3200">
              <a:solidFill>
                <a:schemeClr val="bg2"/>
              </a:solidFill>
              <a:latin typeface="Arial" panose="020B0604020202020204" pitchFamily="34" charset="0"/>
              <a:sym typeface="Wingdings 2" panose="05020102010507070707" pitchFamily="18" charset="2"/>
            </a:endParaRPr>
          </a:p>
          <a:p>
            <a:pPr algn="l" eaLnBrk="1" hangingPunct="1">
              <a:lnSpc>
                <a:spcPct val="110000"/>
              </a:lnSpc>
              <a:spcBef>
                <a:spcPct val="20000"/>
              </a:spcBef>
              <a:buClr>
                <a:schemeClr val="folHlink"/>
              </a:buClr>
              <a:buSzPct val="90000"/>
              <a:buFont typeface="Wingdings 2" panose="05020102010507070707" pitchFamily="18" charset="2"/>
              <a:buChar char="v"/>
            </a:pPr>
            <a:r>
              <a:rPr kumimoji="1" lang="zh-CN" altLang="en-US" sz="3200">
                <a:solidFill>
                  <a:schemeClr val="accent1"/>
                </a:solidFill>
                <a:latin typeface="Arial" panose="020B0604020202020204" pitchFamily="34" charset="0"/>
                <a:sym typeface="Wingdings 2" panose="05020102010507070707" pitchFamily="18" charset="2"/>
              </a:rPr>
              <a:t>作业调度</a:t>
            </a:r>
            <a:r>
              <a:rPr kumimoji="1" lang="zh-CN" altLang="en-US" sz="3200">
                <a:solidFill>
                  <a:schemeClr val="bg2"/>
                </a:solidFill>
                <a:latin typeface="Arial" panose="020B0604020202020204" pitchFamily="34" charset="0"/>
                <a:sym typeface="Wingdings 2" panose="05020102010507070707" pitchFamily="18" charset="2"/>
              </a:rPr>
              <a:t>：在批处理</a:t>
            </a:r>
            <a:r>
              <a:rPr kumimoji="1" lang="en-US" altLang="zh-CN" sz="3200">
                <a:solidFill>
                  <a:schemeClr val="bg2"/>
                </a:solidFill>
                <a:latin typeface="Arial" panose="020B0604020202020204" pitchFamily="34" charset="0"/>
                <a:sym typeface="Wingdings 2" panose="05020102010507070707" pitchFamily="18" charset="2"/>
              </a:rPr>
              <a:t>OS</a:t>
            </a:r>
            <a:r>
              <a:rPr kumimoji="1" lang="zh-CN" altLang="en-US" sz="3200">
                <a:solidFill>
                  <a:schemeClr val="bg2"/>
                </a:solidFill>
                <a:latin typeface="Arial" panose="020B0604020202020204" pitchFamily="34" charset="0"/>
                <a:sym typeface="Wingdings 2" panose="05020102010507070707" pitchFamily="18" charset="2"/>
              </a:rPr>
              <a:t>中，当按某算法调度一作业进内存，系统为之分配必要资源，同时为该作业创建一进程，并插入就绪队列。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1">
                                            <p:txEl>
                                              <p:pRg st="1" end="1"/>
                                            </p:txEl>
                                          </p:spTgt>
                                        </p:tgtEl>
                                        <p:attrNameLst>
                                          <p:attrName>style.visibility</p:attrName>
                                        </p:attrNameLst>
                                      </p:cBhvr>
                                      <p:to>
                                        <p:strVal val="visible"/>
                                      </p:to>
                                    </p:set>
                                    <p:animEffect transition="in" filter="blinds(horizontal)">
                                      <p:cBhvr>
                                        <p:cTn id="7" dur="500"/>
                                        <p:tgtEl>
                                          <p:spTgt spid="304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46"/>
                                        </p:tgtEl>
                                        <p:attrNameLst>
                                          <p:attrName>style.visibility</p:attrName>
                                        </p:attrNameLst>
                                      </p:cBhvr>
                                      <p:to>
                                        <p:strVal val="visible"/>
                                      </p:to>
                                    </p:set>
                                    <p:animEffect transition="in" filter="blinds(horizontal)">
                                      <p:cBhvr>
                                        <p:cTn id="12" dur="500"/>
                                        <p:tgtEl>
                                          <p:spTgt spid="30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P spid="3041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1474788" y="398463"/>
            <a:ext cx="4465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一、进程创建</a:t>
            </a:r>
          </a:p>
        </p:txBody>
      </p:sp>
      <p:sp>
        <p:nvSpPr>
          <p:cNvPr id="456709" name="Rectangle 5"/>
          <p:cNvSpPr>
            <a:spLocks noChangeArrowheads="1"/>
          </p:cNvSpPr>
          <p:nvPr/>
        </p:nvSpPr>
        <p:spPr bwMode="auto">
          <a:xfrm>
            <a:off x="395288" y="1268413"/>
            <a:ext cx="59245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en-US" altLang="zh-CN" sz="3200">
                <a:solidFill>
                  <a:schemeClr val="folHlink"/>
                </a:solidFill>
              </a:rPr>
              <a:t>2</a:t>
            </a:r>
            <a:r>
              <a:rPr kumimoji="1" lang="zh-CN" altLang="en-US" sz="3200">
                <a:solidFill>
                  <a:schemeClr val="folHlink"/>
                </a:solidFill>
              </a:rPr>
              <a:t>、引起进程创建的事件</a:t>
            </a:r>
          </a:p>
        </p:txBody>
      </p:sp>
      <p:sp>
        <p:nvSpPr>
          <p:cNvPr id="456710" name="Rectangle 6"/>
          <p:cNvSpPr>
            <a:spLocks noChangeArrowheads="1"/>
          </p:cNvSpPr>
          <p:nvPr/>
        </p:nvSpPr>
        <p:spPr bwMode="auto">
          <a:xfrm>
            <a:off x="395288" y="1484313"/>
            <a:ext cx="835025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spcBef>
                <a:spcPct val="20000"/>
              </a:spcBef>
              <a:buClr>
                <a:schemeClr val="folHlink"/>
              </a:buClr>
              <a:buSzPct val="90000"/>
              <a:buFont typeface="Wingdings" panose="05000000000000000000" pitchFamily="2" charset="2"/>
              <a:buNone/>
            </a:pPr>
            <a:endParaRPr kumimoji="1" lang="en-US" altLang="zh-CN" sz="3200">
              <a:solidFill>
                <a:schemeClr val="bg2"/>
              </a:solidFill>
              <a:latin typeface="Arial" panose="020B0604020202020204" pitchFamily="34" charset="0"/>
              <a:sym typeface="Wingdings 2" panose="05020102010507070707" pitchFamily="18" charset="2"/>
            </a:endParaRPr>
          </a:p>
          <a:p>
            <a:pPr algn="l" eaLnBrk="1" hangingPunct="1">
              <a:lnSpc>
                <a:spcPct val="120000"/>
              </a:lnSpc>
              <a:spcBef>
                <a:spcPct val="20000"/>
              </a:spcBef>
              <a:buClr>
                <a:schemeClr val="folHlink"/>
              </a:buClr>
              <a:buSzPct val="90000"/>
              <a:buFont typeface="Wingdings 2" panose="05020102010507070707" pitchFamily="18" charset="2"/>
              <a:buNone/>
            </a:pPr>
            <a:r>
              <a:rPr kumimoji="1" lang="en-US" altLang="zh-CN" sz="3200">
                <a:solidFill>
                  <a:schemeClr val="folHlink"/>
                </a:solidFill>
                <a:latin typeface="Arial" panose="020B0604020202020204" pitchFamily="34" charset="0"/>
                <a:sym typeface="Wingdings" panose="05000000000000000000" pitchFamily="2" charset="2"/>
              </a:rPr>
              <a:t></a:t>
            </a:r>
            <a:r>
              <a:rPr kumimoji="1" lang="en-US" altLang="zh-CN" sz="3200">
                <a:solidFill>
                  <a:schemeClr val="accent1"/>
                </a:solidFill>
                <a:latin typeface="Arial" panose="020B0604020202020204" pitchFamily="34" charset="0"/>
                <a:sym typeface="Wingdings" panose="05000000000000000000" pitchFamily="2" charset="2"/>
              </a:rPr>
              <a:t> </a:t>
            </a:r>
            <a:r>
              <a:rPr kumimoji="1" lang="zh-CN" altLang="en-US" sz="3200">
                <a:solidFill>
                  <a:schemeClr val="accent1"/>
                </a:solidFill>
                <a:latin typeface="Arial" panose="020B0604020202020204" pitchFamily="34" charset="0"/>
                <a:sym typeface="Wingdings" panose="05000000000000000000" pitchFamily="2" charset="2"/>
              </a:rPr>
              <a:t>提供服务：</a:t>
            </a:r>
            <a:r>
              <a:rPr kumimoji="1" lang="zh-CN" altLang="en-US" sz="3200">
                <a:solidFill>
                  <a:schemeClr val="bg2"/>
                </a:solidFill>
                <a:latin typeface="Arial" panose="020B0604020202020204" pitchFamily="34" charset="0"/>
                <a:sym typeface="Wingdings 2" panose="05020102010507070707" pitchFamily="18" charset="2"/>
              </a:rPr>
              <a:t>在程序运行中，若用户需某种服务，则系统创建一进程为用户提供服务，并插入就绪队列。</a:t>
            </a:r>
          </a:p>
        </p:txBody>
      </p:sp>
      <p:sp>
        <p:nvSpPr>
          <p:cNvPr id="456711" name="Rectangle 7"/>
          <p:cNvSpPr>
            <a:spLocks noChangeArrowheads="1"/>
          </p:cNvSpPr>
          <p:nvPr/>
        </p:nvSpPr>
        <p:spPr bwMode="auto">
          <a:xfrm>
            <a:off x="468313" y="4149725"/>
            <a:ext cx="8424862"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lnSpc>
                <a:spcPct val="120000"/>
              </a:lnSpc>
              <a:spcBef>
                <a:spcPct val="20000"/>
              </a:spcBef>
              <a:buClr>
                <a:schemeClr val="folHlink"/>
              </a:buClr>
              <a:buSzPct val="90000"/>
              <a:buFont typeface="Wingdings 2" panose="05020102010507070707" pitchFamily="18" charset="2"/>
              <a:buNone/>
            </a:pPr>
            <a:r>
              <a:rPr kumimoji="1" lang="en-US" altLang="zh-CN" sz="3200">
                <a:solidFill>
                  <a:schemeClr val="folHlink"/>
                </a:solidFill>
                <a:latin typeface="Arial" panose="020B0604020202020204" pitchFamily="34" charset="0"/>
                <a:sym typeface="Wingdings" panose="05000000000000000000" pitchFamily="2" charset="2"/>
              </a:rPr>
              <a:t> </a:t>
            </a:r>
            <a:r>
              <a:rPr kumimoji="1" lang="zh-CN" altLang="en-US" sz="3200">
                <a:solidFill>
                  <a:schemeClr val="accent1"/>
                </a:solidFill>
                <a:latin typeface="Arial" panose="020B0604020202020204" pitchFamily="34" charset="0"/>
                <a:sym typeface="Wingdings" panose="05000000000000000000" pitchFamily="2" charset="2"/>
              </a:rPr>
              <a:t>应用请求</a:t>
            </a:r>
            <a:r>
              <a:rPr kumimoji="1" lang="zh-CN" altLang="en-US" sz="3200">
                <a:solidFill>
                  <a:schemeClr val="bg2"/>
                </a:solidFill>
                <a:latin typeface="Arial" panose="020B0604020202020204" pitchFamily="34" charset="0"/>
                <a:sym typeface="Wingdings" panose="05000000000000000000" pitchFamily="2" charset="2"/>
              </a:rPr>
              <a:t>：</a:t>
            </a:r>
            <a:r>
              <a:rPr kumimoji="1" lang="zh-CN" altLang="en-US" sz="3200">
                <a:solidFill>
                  <a:schemeClr val="bg2"/>
                </a:solidFill>
                <a:latin typeface="Arial" panose="020B0604020202020204" pitchFamily="34" charset="0"/>
                <a:sym typeface="Wingdings 2" panose="05020102010507070707" pitchFamily="18" charset="2"/>
              </a:rPr>
              <a:t>在运行中，由于应用进程本身的需求，自己创建一进程，并插入就绪队列。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6709"/>
                                        </p:tgtEl>
                                        <p:attrNameLst>
                                          <p:attrName>style.visibility</p:attrName>
                                        </p:attrNameLst>
                                      </p:cBhvr>
                                      <p:to>
                                        <p:strVal val="visible"/>
                                      </p:to>
                                    </p:set>
                                    <p:animEffect transition="in" filter="blinds(horizontal)">
                                      <p:cBhvr>
                                        <p:cTn id="7" dur="500"/>
                                        <p:tgtEl>
                                          <p:spTgt spid="456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6710"/>
                                        </p:tgtEl>
                                        <p:attrNameLst>
                                          <p:attrName>style.visibility</p:attrName>
                                        </p:attrNameLst>
                                      </p:cBhvr>
                                      <p:to>
                                        <p:strVal val="visible"/>
                                      </p:to>
                                    </p:set>
                                    <p:animEffect transition="in" filter="blinds(horizontal)">
                                      <p:cBhvr>
                                        <p:cTn id="12" dur="500"/>
                                        <p:tgtEl>
                                          <p:spTgt spid="456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6711"/>
                                        </p:tgtEl>
                                        <p:attrNameLst>
                                          <p:attrName>style.visibility</p:attrName>
                                        </p:attrNameLst>
                                      </p:cBhvr>
                                      <p:to>
                                        <p:strVal val="visible"/>
                                      </p:to>
                                    </p:set>
                                    <p:animEffect transition="in" filter="blinds(horizontal)">
                                      <p:cBhvr>
                                        <p:cTn id="17" dur="500"/>
                                        <p:tgtEl>
                                          <p:spTgt spid="45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p:bldP spid="456710" grpId="0"/>
      <p:bldP spid="4567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1188" y="1052513"/>
            <a:ext cx="4824412" cy="652462"/>
          </a:xfrm>
        </p:spPr>
        <p:txBody>
          <a:bodyPr/>
          <a:lstStyle/>
          <a:p>
            <a:pPr eaLnBrk="1" hangingPunct="1"/>
            <a:r>
              <a:rPr lang="en-US" altLang="zh-CN" sz="3200" b="1" smtClean="0">
                <a:latin typeface="楷体_GB2312" pitchFamily="49" charset="-122"/>
                <a:ea typeface="楷体_GB2312" pitchFamily="49" charset="-122"/>
              </a:rPr>
              <a:t>3</a:t>
            </a:r>
            <a:r>
              <a:rPr lang="zh-CN" altLang="en-US" sz="3200" b="1" smtClean="0">
                <a:latin typeface="楷体_GB2312" pitchFamily="49" charset="-122"/>
                <a:ea typeface="楷体_GB2312" pitchFamily="49" charset="-122"/>
              </a:rPr>
              <a:t>、</a:t>
            </a:r>
            <a:r>
              <a:rPr lang="zh-CN" altLang="en-US" sz="3200" b="1" smtClean="0">
                <a:latin typeface="楷体_GB2312" pitchFamily="49" charset="-122"/>
                <a:ea typeface="楷体_GB2312" pitchFamily="49" charset="-122"/>
                <a:sym typeface="Wingdings 2" panose="05020102010507070707" pitchFamily="18" charset="2"/>
              </a:rPr>
              <a:t>进程的创建</a:t>
            </a:r>
          </a:p>
        </p:txBody>
      </p:sp>
      <p:sp>
        <p:nvSpPr>
          <p:cNvPr id="59395" name="Rectangle 3"/>
          <p:cNvSpPr>
            <a:spLocks noGrp="1" noChangeArrowheads="1"/>
          </p:cNvSpPr>
          <p:nvPr>
            <p:ph type="body" idx="1"/>
          </p:nvPr>
        </p:nvSpPr>
        <p:spPr>
          <a:xfrm>
            <a:off x="395288" y="1628775"/>
            <a:ext cx="8281987" cy="1079500"/>
          </a:xfrm>
        </p:spPr>
        <p:txBody>
          <a:bodyPr/>
          <a:lstStyle/>
          <a:p>
            <a:pPr eaLnBrk="1" hangingPunct="1">
              <a:lnSpc>
                <a:spcPct val="120000"/>
              </a:lnSpc>
              <a:buSzPct val="75000"/>
            </a:pPr>
            <a:r>
              <a:rPr lang="en-US" altLang="zh-CN" sz="2800" b="1" smtClean="0">
                <a:latin typeface="Times New Roman" panose="02020603050405020304" pitchFamily="18" charset="0"/>
                <a:ea typeface="楷体_GB2312" pitchFamily="49" charset="-122"/>
                <a:sym typeface="Wingdings 2" panose="05020102010507070707" pitchFamily="18" charset="2"/>
              </a:rPr>
              <a:t>OS</a:t>
            </a:r>
            <a:r>
              <a:rPr lang="zh-CN" altLang="en-US" sz="2800" b="1" smtClean="0">
                <a:latin typeface="Times New Roman" panose="02020603050405020304" pitchFamily="18" charset="0"/>
                <a:ea typeface="楷体_GB2312" pitchFamily="49" charset="-122"/>
                <a:sym typeface="Wingdings 2" panose="05020102010507070707" pitchFamily="18" charset="2"/>
              </a:rPr>
              <a:t>一旦发现了要求创建进程的事件后，便调用进程创建原语</a:t>
            </a:r>
            <a:r>
              <a:rPr lang="en-US" altLang="zh-CN" sz="2800" b="1" smtClean="0">
                <a:solidFill>
                  <a:srgbClr val="0000FF"/>
                </a:solidFill>
                <a:latin typeface="Times New Roman" panose="02020603050405020304" pitchFamily="18" charset="0"/>
                <a:ea typeface="楷体_GB2312" pitchFamily="49" charset="-122"/>
                <a:sym typeface="Wingdings 2" panose="05020102010507070707" pitchFamily="18" charset="2"/>
              </a:rPr>
              <a:t>create()</a:t>
            </a:r>
            <a:r>
              <a:rPr lang="zh-CN" altLang="en-US" sz="2800" b="1" smtClean="0">
                <a:latin typeface="Times New Roman" panose="02020603050405020304" pitchFamily="18" charset="0"/>
                <a:ea typeface="楷体_GB2312" pitchFamily="49" charset="-122"/>
                <a:sym typeface="Wingdings 2" panose="05020102010507070707" pitchFamily="18" charset="2"/>
              </a:rPr>
              <a:t>按以下过程创建一新进程：</a:t>
            </a:r>
            <a:endParaRPr lang="zh-CN" altLang="en-US" sz="2800" b="1" smtClean="0">
              <a:solidFill>
                <a:schemeClr val="bg2"/>
              </a:solidFill>
              <a:latin typeface="Times New Roman" panose="02020603050405020304" pitchFamily="18" charset="0"/>
              <a:ea typeface="楷体_GB2312" pitchFamily="49" charset="-122"/>
              <a:sym typeface="Wingdings 2" panose="05020102010507070707" pitchFamily="18" charset="2"/>
            </a:endParaRPr>
          </a:p>
        </p:txBody>
      </p:sp>
      <p:grpSp>
        <p:nvGrpSpPr>
          <p:cNvPr id="2" name="Group 18"/>
          <p:cNvGrpSpPr>
            <a:grpSpLocks/>
          </p:cNvGrpSpPr>
          <p:nvPr/>
        </p:nvGrpSpPr>
        <p:grpSpPr bwMode="auto">
          <a:xfrm>
            <a:off x="2555875" y="2636838"/>
            <a:ext cx="4752975" cy="3886200"/>
            <a:chOff x="1680" y="1488"/>
            <a:chExt cx="2072" cy="2448"/>
          </a:xfrm>
        </p:grpSpPr>
        <p:sp>
          <p:nvSpPr>
            <p:cNvPr id="59398" name="AutoShape 6"/>
            <p:cNvSpPr>
              <a:spLocks noChangeArrowheads="1"/>
            </p:cNvSpPr>
            <p:nvPr/>
          </p:nvSpPr>
          <p:spPr bwMode="auto">
            <a:xfrm>
              <a:off x="1746" y="1692"/>
              <a:ext cx="1918" cy="196"/>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申请一个空闲的</a:t>
              </a:r>
              <a:r>
                <a:rPr kumimoji="1" lang="en-US" altLang="zh-CN">
                  <a:solidFill>
                    <a:schemeClr val="tx1"/>
                  </a:solidFill>
                </a:rPr>
                <a:t>PCB</a:t>
              </a:r>
            </a:p>
          </p:txBody>
        </p:sp>
        <p:sp>
          <p:nvSpPr>
            <p:cNvPr id="59399" name="Line 7"/>
            <p:cNvSpPr>
              <a:spLocks noChangeShapeType="1"/>
            </p:cNvSpPr>
            <p:nvPr/>
          </p:nvSpPr>
          <p:spPr bwMode="auto">
            <a:xfrm>
              <a:off x="2640" y="1896"/>
              <a:ext cx="0" cy="2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0" name="Line 8"/>
            <p:cNvSpPr>
              <a:spLocks noChangeShapeType="1"/>
            </p:cNvSpPr>
            <p:nvPr/>
          </p:nvSpPr>
          <p:spPr bwMode="auto">
            <a:xfrm>
              <a:off x="2640" y="1488"/>
              <a:ext cx="0" cy="20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1" name="AutoShape 9"/>
            <p:cNvSpPr>
              <a:spLocks noChangeArrowheads="1"/>
            </p:cNvSpPr>
            <p:nvPr/>
          </p:nvSpPr>
          <p:spPr bwMode="auto">
            <a:xfrm>
              <a:off x="1746" y="2140"/>
              <a:ext cx="2006" cy="247"/>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为新进程分配资源</a:t>
              </a:r>
            </a:p>
          </p:txBody>
        </p:sp>
        <p:sp>
          <p:nvSpPr>
            <p:cNvPr id="59402" name="AutoShape 10"/>
            <p:cNvSpPr>
              <a:spLocks noChangeArrowheads="1"/>
            </p:cNvSpPr>
            <p:nvPr/>
          </p:nvSpPr>
          <p:spPr bwMode="auto">
            <a:xfrm>
              <a:off x="1872" y="2670"/>
              <a:ext cx="1572" cy="244"/>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对</a:t>
              </a:r>
              <a:r>
                <a:rPr kumimoji="1" lang="en-US" altLang="zh-CN">
                  <a:solidFill>
                    <a:schemeClr val="tx1"/>
                  </a:solidFill>
                </a:rPr>
                <a:t>PCB</a:t>
              </a:r>
              <a:r>
                <a:rPr kumimoji="1" lang="zh-CN" altLang="en-US">
                  <a:solidFill>
                    <a:schemeClr val="tx1"/>
                  </a:solidFill>
                </a:rPr>
                <a:t>进行初始化</a:t>
              </a:r>
            </a:p>
          </p:txBody>
        </p:sp>
        <p:sp>
          <p:nvSpPr>
            <p:cNvPr id="59403" name="AutoShape 11"/>
            <p:cNvSpPr>
              <a:spLocks noChangeArrowheads="1"/>
            </p:cNvSpPr>
            <p:nvPr/>
          </p:nvSpPr>
          <p:spPr bwMode="auto">
            <a:xfrm>
              <a:off x="1680" y="3159"/>
              <a:ext cx="1968" cy="285"/>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将</a:t>
              </a:r>
              <a:r>
                <a:rPr kumimoji="1" lang="en-US" altLang="zh-CN">
                  <a:solidFill>
                    <a:schemeClr val="tx1"/>
                  </a:solidFill>
                </a:rPr>
                <a:t>PCB</a:t>
              </a:r>
              <a:r>
                <a:rPr kumimoji="1" lang="zh-CN" altLang="en-US">
                  <a:solidFill>
                    <a:schemeClr val="tx1"/>
                  </a:solidFill>
                </a:rPr>
                <a:t>插入就绪队列</a:t>
              </a:r>
            </a:p>
          </p:txBody>
        </p:sp>
        <p:sp>
          <p:nvSpPr>
            <p:cNvPr id="59404" name="Line 12"/>
            <p:cNvSpPr>
              <a:spLocks noChangeShapeType="1"/>
            </p:cNvSpPr>
            <p:nvPr/>
          </p:nvSpPr>
          <p:spPr bwMode="auto">
            <a:xfrm>
              <a:off x="2640" y="3444"/>
              <a:ext cx="0" cy="20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5" name="Line 13"/>
            <p:cNvSpPr>
              <a:spLocks noChangeShapeType="1"/>
            </p:cNvSpPr>
            <p:nvPr/>
          </p:nvSpPr>
          <p:spPr bwMode="auto">
            <a:xfrm>
              <a:off x="2640" y="2385"/>
              <a:ext cx="0" cy="28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6" name="Line 14"/>
            <p:cNvSpPr>
              <a:spLocks noChangeShapeType="1"/>
            </p:cNvSpPr>
            <p:nvPr/>
          </p:nvSpPr>
          <p:spPr bwMode="auto">
            <a:xfrm flipH="1">
              <a:off x="2640" y="2914"/>
              <a:ext cx="0" cy="24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7" name="Rectangle 16"/>
            <p:cNvSpPr>
              <a:spLocks noChangeArrowheads="1"/>
            </p:cNvSpPr>
            <p:nvPr/>
          </p:nvSpPr>
          <p:spPr bwMode="auto">
            <a:xfrm>
              <a:off x="1728" y="3696"/>
              <a:ext cx="1872" cy="240"/>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返回一个进程标识号</a:t>
              </a:r>
            </a:p>
          </p:txBody>
        </p:sp>
      </p:grpSp>
      <p:sp>
        <p:nvSpPr>
          <p:cNvPr id="59397" name="Rectangle 19"/>
          <p:cNvSpPr>
            <a:spLocks noChangeArrowheads="1"/>
          </p:cNvSpPr>
          <p:nvPr/>
        </p:nvSpPr>
        <p:spPr bwMode="auto">
          <a:xfrm>
            <a:off x="1331913" y="333375"/>
            <a:ext cx="4465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一、进程创建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body" idx="1"/>
          </p:nvPr>
        </p:nvSpPr>
        <p:spPr>
          <a:xfrm>
            <a:off x="611188" y="1341438"/>
            <a:ext cx="8280400" cy="5256212"/>
          </a:xfrm>
        </p:spPr>
        <p:txBody>
          <a:bodyPr/>
          <a:lstStyle/>
          <a:p>
            <a:pPr marL="457200" indent="-457200" eaLnBrk="1" hangingPunct="1">
              <a:lnSpc>
                <a:spcPct val="120000"/>
              </a:lnSpc>
              <a:spcBef>
                <a:spcPct val="0"/>
              </a:spcBef>
              <a:buSzPct val="105000"/>
              <a:buFont typeface="Wingdings" panose="05000000000000000000" pitchFamily="2" charset="2"/>
              <a:buNone/>
            </a:pPr>
            <a:r>
              <a:rPr lang="en-US" altLang="zh-CN" sz="2800" b="1" smtClean="0">
                <a:latin typeface="Arial" panose="020B0604020202020204" pitchFamily="34" charset="0"/>
                <a:ea typeface="楷体_GB2312" pitchFamily="49" charset="-122"/>
                <a:sym typeface="Wingdings 2" panose="05020102010507070707" pitchFamily="18" charset="2"/>
              </a:rPr>
              <a:t>   </a:t>
            </a:r>
            <a:r>
              <a:rPr lang="zh-CN" altLang="en-US" sz="2800" b="1" smtClean="0">
                <a:latin typeface="Arial" panose="020B0604020202020204" pitchFamily="34" charset="0"/>
                <a:ea typeface="楷体_GB2312" pitchFamily="49" charset="-122"/>
                <a:sym typeface="Wingdings 2" panose="05020102010507070707" pitchFamily="18" charset="2"/>
              </a:rPr>
              <a:t>一个进程在完成其任务后，应加以撤消，以便及时释放其占有的各类资源。</a:t>
            </a:r>
          </a:p>
          <a:p>
            <a:pPr marL="457200" indent="-457200" eaLnBrk="1" hangingPunct="1">
              <a:lnSpc>
                <a:spcPct val="120000"/>
              </a:lnSpc>
              <a:spcBef>
                <a:spcPct val="0"/>
              </a:spcBef>
              <a:buSzPct val="105000"/>
              <a:buFont typeface="Wingdings" panose="05000000000000000000" pitchFamily="2" charset="2"/>
              <a:buNone/>
            </a:pPr>
            <a:r>
              <a:rPr lang="en-US" altLang="zh-CN" sz="2800" b="1" smtClean="0">
                <a:solidFill>
                  <a:schemeClr val="folHlink"/>
                </a:solidFill>
                <a:latin typeface="Arial" panose="020B0604020202020204" pitchFamily="34" charset="0"/>
                <a:ea typeface="楷体_GB2312" pitchFamily="49" charset="-122"/>
                <a:sym typeface="Wingdings 2" panose="05020102010507070707" pitchFamily="18" charset="2"/>
              </a:rPr>
              <a:t>1</a:t>
            </a:r>
            <a:r>
              <a:rPr lang="zh-CN" altLang="en-US" sz="2800" b="1" smtClean="0">
                <a:solidFill>
                  <a:schemeClr val="folHlink"/>
                </a:solidFill>
                <a:latin typeface="Arial" panose="020B0604020202020204" pitchFamily="34" charset="0"/>
                <a:ea typeface="楷体_GB2312" pitchFamily="49" charset="-122"/>
                <a:sym typeface="Wingdings 2" panose="05020102010507070707" pitchFamily="18" charset="2"/>
              </a:rPr>
              <a:t>、导致进程撤消的事件</a:t>
            </a:r>
            <a:endParaRPr lang="zh-CN" altLang="en-US" sz="2800" b="1" smtClean="0">
              <a:solidFill>
                <a:schemeClr val="folHlink"/>
              </a:solidFill>
              <a:latin typeface="Arial" panose="020B0604020202020204" pitchFamily="34" charset="0"/>
              <a:ea typeface="楷体_GB2312" pitchFamily="49" charset="-122"/>
            </a:endParaRPr>
          </a:p>
          <a:p>
            <a:pPr marL="914400" lvl="1" indent="-457200" eaLnBrk="1" hangingPunct="1">
              <a:lnSpc>
                <a:spcPct val="120000"/>
              </a:lnSpc>
              <a:spcBef>
                <a:spcPct val="0"/>
              </a:spcBef>
              <a:buSzPct val="75000"/>
              <a:buFont typeface="Wingdings" panose="05000000000000000000" pitchFamily="2" charset="2"/>
              <a:buAutoNum type="circleNumDbPlain"/>
            </a:pPr>
            <a:r>
              <a:rPr lang="zh-CN" altLang="en-US" sz="2800" b="1" smtClean="0">
                <a:latin typeface="Arial" panose="020B0604020202020204" pitchFamily="34" charset="0"/>
                <a:ea typeface="楷体_GB2312" pitchFamily="49" charset="-122"/>
              </a:rPr>
              <a:t>进程正常结束</a:t>
            </a:r>
          </a:p>
          <a:p>
            <a:pPr marL="914400" lvl="1" indent="-457200" eaLnBrk="1" hangingPunct="1">
              <a:lnSpc>
                <a:spcPct val="120000"/>
              </a:lnSpc>
              <a:spcBef>
                <a:spcPct val="0"/>
              </a:spcBef>
              <a:buSzPct val="75000"/>
              <a:buFont typeface="Wingdings" panose="05000000000000000000" pitchFamily="2" charset="2"/>
              <a:buAutoNum type="circleNumDbPlain"/>
            </a:pPr>
            <a:r>
              <a:rPr lang="zh-CN" altLang="en-US" sz="2800" b="1" smtClean="0">
                <a:latin typeface="Arial" panose="020B0604020202020204" pitchFamily="34" charset="0"/>
                <a:ea typeface="楷体_GB2312" pitchFamily="49" charset="-122"/>
              </a:rPr>
              <a:t>进程异常结束</a:t>
            </a:r>
          </a:p>
          <a:p>
            <a:pPr marL="914400" lvl="1" indent="-457200" eaLnBrk="1" hangingPunct="1">
              <a:lnSpc>
                <a:spcPct val="120000"/>
              </a:lnSpc>
              <a:spcBef>
                <a:spcPct val="0"/>
              </a:spcBef>
              <a:buSzPct val="75000"/>
              <a:buFont typeface="Wingdings" panose="05000000000000000000" pitchFamily="2" charset="2"/>
              <a:buAutoNum type="circleNumDbPlain"/>
            </a:pPr>
            <a:r>
              <a:rPr lang="zh-CN" altLang="en-US" sz="2800" b="1" smtClean="0">
                <a:latin typeface="Arial" panose="020B0604020202020204" pitchFamily="34" charset="0"/>
                <a:ea typeface="楷体_GB2312" pitchFamily="49" charset="-122"/>
              </a:rPr>
              <a:t>外界干预</a:t>
            </a:r>
          </a:p>
          <a:p>
            <a:pPr marL="457200" indent="-457200" eaLnBrk="1" hangingPunct="1">
              <a:lnSpc>
                <a:spcPct val="120000"/>
              </a:lnSpc>
              <a:spcBef>
                <a:spcPct val="0"/>
              </a:spcBef>
              <a:buSzPct val="105000"/>
              <a:buFont typeface="Wingdings" panose="05000000000000000000" pitchFamily="2" charset="2"/>
              <a:buNone/>
            </a:pPr>
            <a:r>
              <a:rPr lang="zh-CN" altLang="en-US" sz="2800" b="1" smtClean="0">
                <a:latin typeface="Arial" panose="020B0604020202020204" pitchFamily="34" charset="0"/>
                <a:ea typeface="楷体_GB2312" pitchFamily="49" charset="-122"/>
              </a:rPr>
              <a:t>    如果系统中发生了要求撤消进程的事件，</a:t>
            </a:r>
            <a:r>
              <a:rPr lang="en-US" altLang="zh-CN" sz="2800" b="1" smtClean="0">
                <a:latin typeface="Arial" panose="020B0604020202020204" pitchFamily="34" charset="0"/>
                <a:ea typeface="楷体_GB2312" pitchFamily="49" charset="-122"/>
              </a:rPr>
              <a:t>OS</a:t>
            </a:r>
            <a:r>
              <a:rPr lang="zh-CN" altLang="en-US" sz="2800" b="1" smtClean="0">
                <a:latin typeface="Arial" panose="020B0604020202020204" pitchFamily="34" charset="0"/>
                <a:ea typeface="楷体_GB2312" pitchFamily="49" charset="-122"/>
              </a:rPr>
              <a:t>便调用撤消原语</a:t>
            </a:r>
            <a:r>
              <a:rPr lang="en-US" altLang="zh-CN" b="1" smtClean="0">
                <a:solidFill>
                  <a:srgbClr val="0000FF"/>
                </a:solidFill>
                <a:latin typeface="Times New Roman" panose="02020603050405020304" pitchFamily="18" charset="0"/>
                <a:ea typeface="楷体_GB2312" pitchFamily="49" charset="-122"/>
              </a:rPr>
              <a:t>destroy()</a:t>
            </a:r>
            <a:r>
              <a:rPr lang="zh-CN" altLang="en-US" sz="2800" b="1" smtClean="0">
                <a:latin typeface="Arial" panose="020B0604020202020204" pitchFamily="34" charset="0"/>
                <a:ea typeface="楷体_GB2312" pitchFamily="49" charset="-122"/>
              </a:rPr>
              <a:t>去撤消进程。</a:t>
            </a:r>
          </a:p>
        </p:txBody>
      </p:sp>
      <p:sp>
        <p:nvSpPr>
          <p:cNvPr id="60419" name="Rectangle 2"/>
          <p:cNvSpPr>
            <a:spLocks noGrp="1" noChangeArrowheads="1"/>
          </p:cNvSpPr>
          <p:nvPr>
            <p:ph type="title"/>
          </p:nvPr>
        </p:nvSpPr>
        <p:spPr>
          <a:xfrm>
            <a:off x="1138238" y="333375"/>
            <a:ext cx="4657725" cy="693738"/>
          </a:xfrm>
        </p:spPr>
        <p:txBody>
          <a:bodyPr/>
          <a:lstStyle/>
          <a:p>
            <a:pPr eaLnBrk="1" hangingPunct="1"/>
            <a:r>
              <a:rPr lang="zh-CN" altLang="en-US" sz="4000" b="1" smtClean="0">
                <a:latin typeface="隶书" panose="02010509060101010101" pitchFamily="49" charset="-122"/>
                <a:ea typeface="隶书" panose="02010509060101010101" pitchFamily="49" charset="-122"/>
              </a:rPr>
              <a:t>二、</a:t>
            </a:r>
            <a:r>
              <a:rPr lang="zh-CN" altLang="en-US" sz="4000" b="1" smtClean="0">
                <a:latin typeface="隶书" panose="02010509060101010101" pitchFamily="49" charset="-122"/>
                <a:ea typeface="隶书" panose="02010509060101010101" pitchFamily="49" charset="-122"/>
                <a:sym typeface="Wingdings 2" panose="05020102010507070707" pitchFamily="18" charset="2"/>
              </a:rPr>
              <a:t>进程的撤消</a:t>
            </a:r>
            <a:endParaRPr lang="zh-CN" altLang="en-US" sz="4000" smtClean="0">
              <a:solidFill>
                <a:schemeClr val="tx1"/>
              </a:solidFill>
              <a:latin typeface="隶书" panose="02010509060101010101" pitchFamily="49" charset="-122"/>
              <a:ea typeface="隶书" panose="02010509060101010101" pitchFamily="49" charset="-122"/>
              <a:sym typeface="Wingdings 2" panose="05020102010507070707" pitchFamily="18" charset="2"/>
            </a:endParaRPr>
          </a:p>
        </p:txBody>
      </p:sp>
      <p:sp>
        <p:nvSpPr>
          <p:cNvPr id="22533" name="AutoShape 5"/>
          <p:cNvSpPr>
            <a:spLocks noChangeArrowheads="1"/>
          </p:cNvSpPr>
          <p:nvPr/>
        </p:nvSpPr>
        <p:spPr bwMode="auto">
          <a:xfrm>
            <a:off x="642938" y="5286375"/>
            <a:ext cx="7924800" cy="1295400"/>
          </a:xfrm>
          <a:prstGeom prst="horizontalScroll">
            <a:avLst>
              <a:gd name="adj" fmla="val 12500"/>
            </a:avLst>
          </a:prstGeom>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defRPr/>
            </a:pPr>
            <a:r>
              <a:rPr kumimoji="1" lang="zh-CN" altLang="en-US" sz="2400"/>
              <a:t>进程不能自生自灭，由其父进程创建，由其父进程或祖先</a:t>
            </a:r>
          </a:p>
          <a:p>
            <a:pPr algn="l">
              <a:defRPr/>
            </a:pPr>
            <a:r>
              <a:rPr kumimoji="1" lang="zh-CN" altLang="en-US" sz="2400"/>
              <a:t>进程撤消。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horizontal)">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title"/>
          </p:nvPr>
        </p:nvSpPr>
        <p:spPr>
          <a:xfrm>
            <a:off x="1476375" y="333375"/>
            <a:ext cx="5472113" cy="693738"/>
          </a:xfrm>
        </p:spPr>
        <p:txBody>
          <a:bodyPr/>
          <a:lstStyle/>
          <a:p>
            <a:pPr eaLnBrk="1" hangingPunct="1"/>
            <a:r>
              <a:rPr lang="en-US" altLang="zh-CN" sz="4000" b="1" smtClean="0">
                <a:latin typeface="Times New Roman" panose="02020603050405020304" pitchFamily="18" charset="0"/>
                <a:ea typeface="隶书" panose="02010509060101010101" pitchFamily="49" charset="-122"/>
              </a:rPr>
              <a:t>2</a:t>
            </a:r>
            <a:r>
              <a:rPr lang="zh-CN" altLang="en-US" sz="4000" b="1" smtClean="0">
                <a:latin typeface="Times New Roman" panose="02020603050405020304" pitchFamily="18" charset="0"/>
                <a:ea typeface="隶书" panose="02010509060101010101" pitchFamily="49" charset="-122"/>
              </a:rPr>
              <a:t>、进程撤消的过程</a:t>
            </a:r>
          </a:p>
        </p:txBody>
      </p:sp>
      <p:grpSp>
        <p:nvGrpSpPr>
          <p:cNvPr id="2" name="Group 35"/>
          <p:cNvGrpSpPr>
            <a:grpSpLocks/>
          </p:cNvGrpSpPr>
          <p:nvPr/>
        </p:nvGrpSpPr>
        <p:grpSpPr bwMode="auto">
          <a:xfrm>
            <a:off x="0" y="1196975"/>
            <a:ext cx="8893175" cy="5327650"/>
            <a:chOff x="975" y="890"/>
            <a:chExt cx="4400" cy="2976"/>
          </a:xfrm>
        </p:grpSpPr>
        <p:sp>
          <p:nvSpPr>
            <p:cNvPr id="61445" name="AutoShape 7"/>
            <p:cNvSpPr>
              <a:spLocks noChangeArrowheads="1"/>
            </p:cNvSpPr>
            <p:nvPr/>
          </p:nvSpPr>
          <p:spPr bwMode="auto">
            <a:xfrm>
              <a:off x="1787" y="1610"/>
              <a:ext cx="1258" cy="288"/>
            </a:xfrm>
            <a:prstGeom prst="flowChartDecision">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在运行？</a:t>
              </a:r>
            </a:p>
          </p:txBody>
        </p:sp>
        <p:sp>
          <p:nvSpPr>
            <p:cNvPr id="61446" name="Text Box 9"/>
            <p:cNvSpPr txBox="1">
              <a:spLocks noChangeArrowheads="1"/>
            </p:cNvSpPr>
            <p:nvPr/>
          </p:nvSpPr>
          <p:spPr bwMode="auto">
            <a:xfrm>
              <a:off x="2147" y="2618"/>
              <a:ext cx="40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N</a:t>
              </a:r>
            </a:p>
          </p:txBody>
        </p:sp>
        <p:sp>
          <p:nvSpPr>
            <p:cNvPr id="61447" name="Text Box 10"/>
            <p:cNvSpPr txBox="1">
              <a:spLocks noChangeArrowheads="1"/>
            </p:cNvSpPr>
            <p:nvPr/>
          </p:nvSpPr>
          <p:spPr bwMode="auto">
            <a:xfrm>
              <a:off x="3198" y="2186"/>
              <a:ext cx="44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Y</a:t>
              </a:r>
            </a:p>
          </p:txBody>
        </p:sp>
        <p:sp>
          <p:nvSpPr>
            <p:cNvPr id="61448" name="Text Box 11"/>
            <p:cNvSpPr txBox="1">
              <a:spLocks noChangeArrowheads="1"/>
            </p:cNvSpPr>
            <p:nvPr/>
          </p:nvSpPr>
          <p:spPr bwMode="auto">
            <a:xfrm>
              <a:off x="2192" y="1946"/>
              <a:ext cx="40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N</a:t>
              </a:r>
            </a:p>
          </p:txBody>
        </p:sp>
        <p:sp>
          <p:nvSpPr>
            <p:cNvPr id="61449" name="Text Box 12"/>
            <p:cNvSpPr txBox="1">
              <a:spLocks noChangeArrowheads="1"/>
            </p:cNvSpPr>
            <p:nvPr/>
          </p:nvSpPr>
          <p:spPr bwMode="auto">
            <a:xfrm>
              <a:off x="2971" y="1509"/>
              <a:ext cx="28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Y</a:t>
              </a:r>
            </a:p>
          </p:txBody>
        </p:sp>
        <p:sp>
          <p:nvSpPr>
            <p:cNvPr id="61450" name="AutoShape 13"/>
            <p:cNvSpPr>
              <a:spLocks noChangeArrowheads="1"/>
            </p:cNvSpPr>
            <p:nvPr/>
          </p:nvSpPr>
          <p:spPr bwMode="auto">
            <a:xfrm>
              <a:off x="975" y="1082"/>
              <a:ext cx="3130" cy="240"/>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由标识符在</a:t>
              </a:r>
              <a:r>
                <a:rPr kumimoji="1" lang="en-US" altLang="zh-CN">
                  <a:solidFill>
                    <a:schemeClr val="tx1"/>
                  </a:solidFill>
                  <a:latin typeface="Times New Roman" panose="02020603050405020304" pitchFamily="18" charset="0"/>
                </a:rPr>
                <a:t>PCB</a:t>
              </a:r>
              <a:r>
                <a:rPr kumimoji="1" lang="zh-CN" altLang="en-US">
                  <a:solidFill>
                    <a:schemeClr val="tx1"/>
                  </a:solidFill>
                  <a:latin typeface="Times New Roman" panose="02020603050405020304" pitchFamily="18" charset="0"/>
                </a:rPr>
                <a:t>集中找</a:t>
              </a:r>
              <a:r>
                <a:rPr kumimoji="1" lang="en-US" altLang="zh-CN">
                  <a:solidFill>
                    <a:schemeClr val="tx1"/>
                  </a:solidFill>
                  <a:latin typeface="Times New Roman" panose="02020603050405020304" pitchFamily="18" charset="0"/>
                </a:rPr>
                <a:t>PCB</a:t>
              </a:r>
              <a:r>
                <a:rPr kumimoji="1" lang="zh-CN" altLang="en-US">
                  <a:solidFill>
                    <a:schemeClr val="tx1"/>
                  </a:solidFill>
                  <a:latin typeface="Times New Roman" panose="02020603050405020304" pitchFamily="18" charset="0"/>
                </a:rPr>
                <a:t>并读状态</a:t>
              </a:r>
            </a:p>
          </p:txBody>
        </p:sp>
        <p:sp>
          <p:nvSpPr>
            <p:cNvPr id="61451" name="AutoShape 14"/>
            <p:cNvSpPr>
              <a:spLocks noChangeArrowheads="1"/>
            </p:cNvSpPr>
            <p:nvPr/>
          </p:nvSpPr>
          <p:spPr bwMode="auto">
            <a:xfrm>
              <a:off x="1837" y="2931"/>
              <a:ext cx="1366" cy="167"/>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归还占有资源</a:t>
              </a:r>
            </a:p>
          </p:txBody>
        </p:sp>
        <p:sp>
          <p:nvSpPr>
            <p:cNvPr id="61452" name="AutoShape 15"/>
            <p:cNvSpPr>
              <a:spLocks noChangeArrowheads="1"/>
            </p:cNvSpPr>
            <p:nvPr/>
          </p:nvSpPr>
          <p:spPr bwMode="auto">
            <a:xfrm>
              <a:off x="1202" y="3434"/>
              <a:ext cx="2631" cy="192"/>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从所在队列</a:t>
              </a:r>
              <a:r>
                <a:rPr kumimoji="1" lang="en-US" altLang="zh-CN">
                  <a:solidFill>
                    <a:schemeClr val="tx1"/>
                  </a:solidFill>
                  <a:latin typeface="Times New Roman" panose="02020603050405020304" pitchFamily="18" charset="0"/>
                </a:rPr>
                <a:t>(</a:t>
              </a:r>
              <a:r>
                <a:rPr kumimoji="1" lang="zh-CN" altLang="en-US">
                  <a:solidFill>
                    <a:schemeClr val="tx1"/>
                  </a:solidFill>
                  <a:latin typeface="Times New Roman" panose="02020603050405020304" pitchFamily="18" charset="0"/>
                </a:rPr>
                <a:t>或链表</a:t>
              </a:r>
              <a:r>
                <a:rPr kumimoji="1" lang="en-US" altLang="zh-CN">
                  <a:solidFill>
                    <a:schemeClr val="tx1"/>
                  </a:solidFill>
                  <a:latin typeface="Times New Roman" panose="02020603050405020304" pitchFamily="18" charset="0"/>
                </a:rPr>
                <a:t>)</a:t>
              </a:r>
              <a:r>
                <a:rPr kumimoji="1" lang="zh-CN" altLang="en-US">
                  <a:solidFill>
                    <a:schemeClr val="tx1"/>
                  </a:solidFill>
                  <a:latin typeface="Times New Roman" panose="02020603050405020304" pitchFamily="18" charset="0"/>
                </a:rPr>
                <a:t>撤消</a:t>
              </a:r>
              <a:r>
                <a:rPr kumimoji="1" lang="en-US" altLang="zh-CN">
                  <a:solidFill>
                    <a:schemeClr val="tx1"/>
                  </a:solidFill>
                  <a:latin typeface="Times New Roman" panose="02020603050405020304" pitchFamily="18" charset="0"/>
                </a:rPr>
                <a:t>PCB</a:t>
              </a:r>
            </a:p>
          </p:txBody>
        </p:sp>
        <p:sp>
          <p:nvSpPr>
            <p:cNvPr id="61453" name="AutoShape 16"/>
            <p:cNvSpPr>
              <a:spLocks noChangeArrowheads="1"/>
            </p:cNvSpPr>
            <p:nvPr/>
          </p:nvSpPr>
          <p:spPr bwMode="auto">
            <a:xfrm>
              <a:off x="3270" y="1616"/>
              <a:ext cx="2105" cy="234"/>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中止运行重置调度标志</a:t>
              </a:r>
            </a:p>
          </p:txBody>
        </p:sp>
        <p:sp>
          <p:nvSpPr>
            <p:cNvPr id="61454" name="AutoShape 17"/>
            <p:cNvSpPr>
              <a:spLocks noChangeArrowheads="1"/>
            </p:cNvSpPr>
            <p:nvPr/>
          </p:nvSpPr>
          <p:spPr bwMode="auto">
            <a:xfrm>
              <a:off x="3494" y="2296"/>
              <a:ext cx="1699" cy="226"/>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终止所有子孙进程</a:t>
              </a:r>
            </a:p>
          </p:txBody>
        </p:sp>
        <p:sp>
          <p:nvSpPr>
            <p:cNvPr id="61455" name="AutoShape 18"/>
            <p:cNvSpPr>
              <a:spLocks noChangeArrowheads="1"/>
            </p:cNvSpPr>
            <p:nvPr/>
          </p:nvSpPr>
          <p:spPr bwMode="auto">
            <a:xfrm>
              <a:off x="1652" y="2282"/>
              <a:ext cx="1573" cy="288"/>
            </a:xfrm>
            <a:prstGeom prst="flowChartDecision">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latin typeface="Times New Roman" panose="02020603050405020304" pitchFamily="18" charset="0"/>
                </a:rPr>
                <a:t>有子孙进程？</a:t>
              </a:r>
            </a:p>
          </p:txBody>
        </p:sp>
        <p:sp>
          <p:nvSpPr>
            <p:cNvPr id="61456" name="Line 19"/>
            <p:cNvSpPr>
              <a:spLocks noChangeShapeType="1"/>
            </p:cNvSpPr>
            <p:nvPr/>
          </p:nvSpPr>
          <p:spPr bwMode="auto">
            <a:xfrm>
              <a:off x="3045" y="1754"/>
              <a:ext cx="2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Line 20"/>
            <p:cNvSpPr>
              <a:spLocks noChangeShapeType="1"/>
            </p:cNvSpPr>
            <p:nvPr/>
          </p:nvSpPr>
          <p:spPr bwMode="auto">
            <a:xfrm>
              <a:off x="3180" y="2426"/>
              <a:ext cx="31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8" name="Line 21"/>
            <p:cNvSpPr>
              <a:spLocks noChangeShapeType="1"/>
            </p:cNvSpPr>
            <p:nvPr/>
          </p:nvSpPr>
          <p:spPr bwMode="auto">
            <a:xfrm>
              <a:off x="2416" y="132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9" name="Line 22"/>
            <p:cNvSpPr>
              <a:spLocks noChangeShapeType="1"/>
            </p:cNvSpPr>
            <p:nvPr/>
          </p:nvSpPr>
          <p:spPr bwMode="auto">
            <a:xfrm>
              <a:off x="2416" y="189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60" name="Line 23"/>
            <p:cNvSpPr>
              <a:spLocks noChangeShapeType="1"/>
            </p:cNvSpPr>
            <p:nvPr/>
          </p:nvSpPr>
          <p:spPr bwMode="auto">
            <a:xfrm>
              <a:off x="2416" y="2570"/>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61" name="Line 24"/>
            <p:cNvSpPr>
              <a:spLocks noChangeShapeType="1"/>
            </p:cNvSpPr>
            <p:nvPr/>
          </p:nvSpPr>
          <p:spPr bwMode="auto">
            <a:xfrm>
              <a:off x="2416" y="3098"/>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1462" name="Group 25"/>
            <p:cNvGrpSpPr>
              <a:grpSpLocks/>
            </p:cNvGrpSpPr>
            <p:nvPr/>
          </p:nvGrpSpPr>
          <p:grpSpPr bwMode="auto">
            <a:xfrm>
              <a:off x="2416" y="1850"/>
              <a:ext cx="1572" cy="144"/>
              <a:chOff x="2400" y="1296"/>
              <a:chExt cx="2064" cy="240"/>
            </a:xfrm>
          </p:grpSpPr>
          <p:sp>
            <p:nvSpPr>
              <p:cNvPr id="61468" name="Line 26"/>
              <p:cNvSpPr>
                <a:spLocks noChangeShapeType="1"/>
              </p:cNvSpPr>
              <p:nvPr/>
            </p:nvSpPr>
            <p:spPr bwMode="auto">
              <a:xfrm>
                <a:off x="4464" y="129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9" name="Line 27"/>
              <p:cNvSpPr>
                <a:spLocks noChangeShapeType="1"/>
              </p:cNvSpPr>
              <p:nvPr/>
            </p:nvSpPr>
            <p:spPr bwMode="auto">
              <a:xfrm flipH="1">
                <a:off x="2400" y="1536"/>
                <a:ext cx="206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63" name="Group 28"/>
            <p:cNvGrpSpPr>
              <a:grpSpLocks/>
            </p:cNvGrpSpPr>
            <p:nvPr/>
          </p:nvGrpSpPr>
          <p:grpSpPr bwMode="auto">
            <a:xfrm>
              <a:off x="2416" y="2522"/>
              <a:ext cx="1617" cy="192"/>
              <a:chOff x="2400" y="1296"/>
              <a:chExt cx="2064" cy="240"/>
            </a:xfrm>
          </p:grpSpPr>
          <p:sp>
            <p:nvSpPr>
              <p:cNvPr id="61466" name="Line 29"/>
              <p:cNvSpPr>
                <a:spLocks noChangeShapeType="1"/>
              </p:cNvSpPr>
              <p:nvPr/>
            </p:nvSpPr>
            <p:spPr bwMode="auto">
              <a:xfrm>
                <a:off x="4464" y="129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7" name="Line 30"/>
              <p:cNvSpPr>
                <a:spLocks noChangeShapeType="1"/>
              </p:cNvSpPr>
              <p:nvPr/>
            </p:nvSpPr>
            <p:spPr bwMode="auto">
              <a:xfrm flipH="1">
                <a:off x="2400" y="1536"/>
                <a:ext cx="206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1464" name="Line 31"/>
            <p:cNvSpPr>
              <a:spLocks noChangeShapeType="1"/>
            </p:cNvSpPr>
            <p:nvPr/>
          </p:nvSpPr>
          <p:spPr bwMode="auto">
            <a:xfrm>
              <a:off x="2416" y="36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65" name="Line 32"/>
            <p:cNvSpPr>
              <a:spLocks noChangeShapeType="1"/>
            </p:cNvSpPr>
            <p:nvPr/>
          </p:nvSpPr>
          <p:spPr bwMode="auto">
            <a:xfrm>
              <a:off x="2416" y="890"/>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50244" name="AutoShape 36"/>
          <p:cNvSpPr>
            <a:spLocks noChangeArrowheads="1"/>
          </p:cNvSpPr>
          <p:nvPr/>
        </p:nvSpPr>
        <p:spPr bwMode="auto">
          <a:xfrm>
            <a:off x="3203575" y="260350"/>
            <a:ext cx="5543550" cy="1079500"/>
          </a:xfrm>
          <a:prstGeom prst="roundRect">
            <a:avLst>
              <a:gd name="adj" fmla="val 16667"/>
            </a:avLst>
          </a:prstGeom>
          <a:solidFill>
            <a:srgbClr val="F8F8F8"/>
          </a:solidFill>
          <a:ln w="38100" cmpd="dbl">
            <a:solidFill>
              <a:srgbClr val="CC3300"/>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lang="zh-CN" altLang="en-US">
                <a:latin typeface="Times New Roman" panose="02020603050405020304" pitchFamily="18" charset="0"/>
                <a:ea typeface="宋体" panose="02010600030101010101" pitchFamily="2" charset="-122"/>
              </a:rPr>
              <a:t>待一切工作完成后，收回</a:t>
            </a:r>
            <a:r>
              <a:rPr lang="en-US" altLang="zh-CN">
                <a:latin typeface="Times New Roman" panose="02020603050405020304" pitchFamily="18" charset="0"/>
                <a:ea typeface="宋体" panose="02010600030101010101" pitchFamily="2" charset="-122"/>
              </a:rPr>
              <a:t>PCB</a:t>
            </a:r>
            <a:r>
              <a:rPr lang="zh-CN" altLang="en-US">
                <a:latin typeface="Times New Roman" panose="02020603050405020304" pitchFamily="18" charset="0"/>
                <a:ea typeface="宋体" panose="02010600030101010101" pitchFamily="2" charset="-122"/>
              </a:rPr>
              <a:t>插入</a:t>
            </a:r>
          </a:p>
          <a:p>
            <a:pPr eaLnBrk="1" hangingPunct="1"/>
            <a:r>
              <a:rPr lang="zh-CN" altLang="en-US">
                <a:latin typeface="Times New Roman" panose="02020603050405020304" pitchFamily="18" charset="0"/>
                <a:ea typeface="宋体" panose="02010600030101010101" pitchFamily="2" charset="-122"/>
              </a:rPr>
              <a:t>入空闲</a:t>
            </a:r>
            <a:r>
              <a:rPr lang="en-US" altLang="zh-CN">
                <a:latin typeface="Times New Roman" panose="02020603050405020304" pitchFamily="18" charset="0"/>
                <a:ea typeface="宋体" panose="02010600030101010101" pitchFamily="2" charset="-122"/>
              </a:rPr>
              <a:t>PCB</a:t>
            </a:r>
            <a:r>
              <a:rPr lang="zh-CN" altLang="en-US">
                <a:latin typeface="Times New Roman" panose="02020603050405020304" pitchFamily="18" charset="0"/>
                <a:ea typeface="宋体" panose="02010600030101010101" pitchFamily="2" charset="-122"/>
              </a:rPr>
              <a:t>队列，该进程</a:t>
            </a:r>
            <a:r>
              <a:rPr lang="zh-CN" altLang="en-US" u="sng">
                <a:latin typeface="Times New Roman" panose="02020603050405020304" pitchFamily="18" charset="0"/>
                <a:ea typeface="宋体" panose="02010600030101010101" pitchFamily="2" charset="-122"/>
              </a:rPr>
              <a:t>消亡</a:t>
            </a:r>
            <a:r>
              <a:rPr lang="zh-CN" altLang="en-US">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44"/>
                                        </p:tgtEl>
                                        <p:attrNameLst>
                                          <p:attrName>style.visibility</p:attrName>
                                        </p:attrNameLst>
                                      </p:cBhvr>
                                      <p:to>
                                        <p:strVal val="visible"/>
                                      </p:to>
                                    </p:set>
                                    <p:animEffect transition="in" filter="blinds(horizontal)">
                                      <p:cBhvr>
                                        <p:cTn id="12" dur="500"/>
                                        <p:tgtEl>
                                          <p:spTgt spid="35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339725"/>
            <a:ext cx="4933950" cy="641350"/>
          </a:xfrm>
        </p:spPr>
        <p:txBody>
          <a:bodyPr/>
          <a:lstStyle/>
          <a:p>
            <a:pPr eaLnBrk="1" hangingPunct="1"/>
            <a:r>
              <a:rPr lang="zh-CN" altLang="en-US" sz="4000" b="1" smtClean="0">
                <a:latin typeface="隶书" panose="02010509060101010101" pitchFamily="49" charset="-122"/>
                <a:ea typeface="隶书" panose="02010509060101010101" pitchFamily="49" charset="-122"/>
              </a:rPr>
              <a:t>二、程序顺序执行</a:t>
            </a:r>
          </a:p>
        </p:txBody>
      </p:sp>
      <p:sp>
        <p:nvSpPr>
          <p:cNvPr id="8195" name="Rectangle 3"/>
          <p:cNvSpPr>
            <a:spLocks noGrp="1" noChangeArrowheads="1"/>
          </p:cNvSpPr>
          <p:nvPr>
            <p:ph type="body" idx="1"/>
          </p:nvPr>
        </p:nvSpPr>
        <p:spPr>
          <a:xfrm>
            <a:off x="755650" y="1412875"/>
            <a:ext cx="7848600" cy="4402138"/>
          </a:xfrm>
        </p:spPr>
        <p:txBody>
          <a:bodyPr/>
          <a:lstStyle/>
          <a:p>
            <a:pPr eaLnBrk="1" hangingPunct="1">
              <a:lnSpc>
                <a:spcPct val="120000"/>
              </a:lnSpc>
              <a:buSzPct val="80000"/>
            </a:pPr>
            <a:r>
              <a:rPr lang="zh-CN" altLang="en-US" sz="3200" b="1" smtClean="0">
                <a:solidFill>
                  <a:schemeClr val="folHlink"/>
                </a:solidFill>
                <a:latin typeface="Arial" panose="020B0604020202020204" pitchFamily="34" charset="0"/>
                <a:ea typeface="楷体_GB2312" pitchFamily="49" charset="-122"/>
              </a:rPr>
              <a:t>程序执行时，必须按照某种先后次序逐个执行。</a:t>
            </a:r>
          </a:p>
          <a:p>
            <a:pPr eaLnBrk="1" hangingPunct="1">
              <a:lnSpc>
                <a:spcPct val="120000"/>
              </a:lnSpc>
            </a:pPr>
            <a:r>
              <a:rPr lang="zh-CN" altLang="en-US" sz="3200" b="1" smtClean="0">
                <a:latin typeface="Arial" panose="020B0604020202020204" pitchFamily="34" charset="0"/>
                <a:ea typeface="楷体_GB2312" pitchFamily="49" charset="-122"/>
              </a:rPr>
              <a:t>例：  </a:t>
            </a:r>
            <a:r>
              <a:rPr lang="en-US" altLang="zh-CN" sz="3200" b="1" smtClean="0">
                <a:latin typeface="Arial" panose="020B0604020202020204" pitchFamily="34" charset="0"/>
                <a:ea typeface="楷体_GB2312" pitchFamily="49" charset="-122"/>
              </a:rPr>
              <a:t>s1:  a:=x+y</a:t>
            </a:r>
          </a:p>
          <a:p>
            <a:pPr eaLnBrk="1" hangingPunct="1">
              <a:lnSpc>
                <a:spcPct val="120000"/>
              </a:lnSpc>
              <a:buFont typeface="Wingdings" panose="05000000000000000000" pitchFamily="2" charset="2"/>
              <a:buNone/>
            </a:pPr>
            <a:r>
              <a:rPr lang="en-US" altLang="zh-CN" sz="3200" b="1" smtClean="0">
                <a:latin typeface="Arial" panose="020B0604020202020204" pitchFamily="34" charset="0"/>
                <a:ea typeface="楷体_GB2312" pitchFamily="49" charset="-122"/>
              </a:rPr>
              <a:t>             s2:  b:=a-5</a:t>
            </a:r>
          </a:p>
          <a:p>
            <a:pPr eaLnBrk="1" hangingPunct="1">
              <a:lnSpc>
                <a:spcPct val="120000"/>
              </a:lnSpc>
              <a:buFont typeface="Wingdings" panose="05000000000000000000" pitchFamily="2" charset="2"/>
              <a:buNone/>
            </a:pPr>
            <a:r>
              <a:rPr lang="en-US" altLang="zh-CN" sz="3200" b="1" smtClean="0">
                <a:latin typeface="Arial" panose="020B0604020202020204" pitchFamily="34" charset="0"/>
                <a:ea typeface="楷体_GB2312" pitchFamily="49" charset="-122"/>
              </a:rPr>
              <a:t>             s3:  c:=b+1</a:t>
            </a:r>
          </a:p>
        </p:txBody>
      </p:sp>
      <p:grpSp>
        <p:nvGrpSpPr>
          <p:cNvPr id="2" name="Group 11"/>
          <p:cNvGrpSpPr>
            <a:grpSpLocks/>
          </p:cNvGrpSpPr>
          <p:nvPr/>
        </p:nvGrpSpPr>
        <p:grpSpPr bwMode="auto">
          <a:xfrm>
            <a:off x="5219700" y="3429000"/>
            <a:ext cx="3240088" cy="792163"/>
            <a:chOff x="3600" y="1584"/>
            <a:chExt cx="1824" cy="288"/>
          </a:xfrm>
        </p:grpSpPr>
        <p:sp>
          <p:nvSpPr>
            <p:cNvPr id="8197" name="Oval 4"/>
            <p:cNvSpPr>
              <a:spLocks noChangeArrowheads="1"/>
            </p:cNvSpPr>
            <p:nvPr/>
          </p:nvSpPr>
          <p:spPr bwMode="auto">
            <a:xfrm>
              <a:off x="360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a:solidFill>
                    <a:schemeClr val="tx1"/>
                  </a:solidFill>
                  <a:latin typeface="Tahoma" panose="020B0604030504040204" pitchFamily="34" charset="0"/>
                  <a:ea typeface="宋体" panose="02010600030101010101" pitchFamily="2" charset="-122"/>
                </a:rPr>
                <a:t>s1</a:t>
              </a:r>
            </a:p>
          </p:txBody>
        </p:sp>
        <p:sp>
          <p:nvSpPr>
            <p:cNvPr id="8198" name="Oval 5"/>
            <p:cNvSpPr>
              <a:spLocks noChangeArrowheads="1"/>
            </p:cNvSpPr>
            <p:nvPr/>
          </p:nvSpPr>
          <p:spPr bwMode="auto">
            <a:xfrm>
              <a:off x="4320"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a:solidFill>
                    <a:schemeClr val="tx1"/>
                  </a:solidFill>
                  <a:latin typeface="Tahoma" panose="020B0604030504040204" pitchFamily="34" charset="0"/>
                  <a:ea typeface="宋体" panose="02010600030101010101" pitchFamily="2" charset="-122"/>
                </a:rPr>
                <a:t>s2</a:t>
              </a:r>
            </a:p>
          </p:txBody>
        </p:sp>
        <p:sp>
          <p:nvSpPr>
            <p:cNvPr id="8199" name="Oval 6"/>
            <p:cNvSpPr>
              <a:spLocks noChangeArrowheads="1"/>
            </p:cNvSpPr>
            <p:nvPr/>
          </p:nvSpPr>
          <p:spPr bwMode="auto">
            <a:xfrm>
              <a:off x="4992" y="1584"/>
              <a:ext cx="432" cy="288"/>
            </a:xfrm>
            <a:prstGeom prst="ellipse">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en-US" altLang="zh-CN">
                  <a:solidFill>
                    <a:schemeClr val="tx1"/>
                  </a:solidFill>
                  <a:latin typeface="Tahoma" panose="020B0604030504040204" pitchFamily="34" charset="0"/>
                  <a:ea typeface="宋体" panose="02010600030101010101" pitchFamily="2" charset="-122"/>
                </a:rPr>
                <a:t>s3</a:t>
              </a:r>
            </a:p>
          </p:txBody>
        </p:sp>
        <p:sp>
          <p:nvSpPr>
            <p:cNvPr id="8200" name="Line 7"/>
            <p:cNvSpPr>
              <a:spLocks noChangeShapeType="1"/>
            </p:cNvSpPr>
            <p:nvPr/>
          </p:nvSpPr>
          <p:spPr bwMode="auto">
            <a:xfrm>
              <a:off x="4032" y="1728"/>
              <a:ext cx="28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1" name="Line 8"/>
            <p:cNvSpPr>
              <a:spLocks noChangeShapeType="1"/>
            </p:cNvSpPr>
            <p:nvPr/>
          </p:nvSpPr>
          <p:spPr bwMode="auto">
            <a:xfrm>
              <a:off x="4752" y="1728"/>
              <a:ext cx="24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39750" y="1196975"/>
            <a:ext cx="8280400" cy="5184775"/>
          </a:xfrm>
        </p:spPr>
        <p:txBody>
          <a:bodyPr/>
          <a:lstStyle/>
          <a:p>
            <a:pPr eaLnBrk="1" hangingPunct="1">
              <a:lnSpc>
                <a:spcPct val="110000"/>
              </a:lnSpc>
              <a:spcBef>
                <a:spcPct val="0"/>
              </a:spcBef>
              <a:buSzPct val="75000"/>
            </a:pPr>
            <a:r>
              <a:rPr lang="zh-CN" altLang="en-US" sz="3200" b="1" smtClean="0">
                <a:latin typeface="楷体_GB2312" pitchFamily="49" charset="-122"/>
                <a:ea typeface="楷体_GB2312" pitchFamily="49" charset="-122"/>
                <a:sym typeface="Wingdings 2" panose="05020102010507070707" pitchFamily="18" charset="2"/>
              </a:rPr>
              <a:t>当一个进程期待的事件尚未出现时，该进程调用阻塞原语</a:t>
            </a:r>
            <a:r>
              <a:rPr lang="en-US" altLang="zh-CN" sz="3200" b="1" smtClean="0">
                <a:solidFill>
                  <a:srgbClr val="0000FF"/>
                </a:solidFill>
                <a:latin typeface="Times New Roman" panose="02020603050405020304" pitchFamily="18" charset="0"/>
                <a:ea typeface="楷体_GB2312" pitchFamily="49" charset="-122"/>
                <a:sym typeface="Wingdings 2" panose="05020102010507070707" pitchFamily="18" charset="2"/>
              </a:rPr>
              <a:t>block()</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将自己阻塞</a:t>
            </a:r>
            <a:r>
              <a:rPr lang="zh-CN" altLang="en-US" sz="3200" b="1" smtClean="0">
                <a:latin typeface="楷体_GB2312" pitchFamily="49" charset="-122"/>
                <a:ea typeface="楷体_GB2312" pitchFamily="49" charset="-122"/>
                <a:sym typeface="Wingdings 2" panose="05020102010507070707" pitchFamily="18" charset="2"/>
              </a:rPr>
              <a:t>起来。对于处于阻塞状态的进程，当该进程期待的事件出现时，</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由其它</a:t>
            </a:r>
            <a:r>
              <a:rPr lang="zh-CN" altLang="en-US" sz="3200" b="1" smtClean="0">
                <a:latin typeface="楷体_GB2312" pitchFamily="49" charset="-122"/>
                <a:ea typeface="楷体_GB2312" pitchFamily="49" charset="-122"/>
                <a:sym typeface="Wingdings 2" panose="05020102010507070707" pitchFamily="18" charset="2"/>
              </a:rPr>
              <a:t>相关</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进程</a:t>
            </a:r>
            <a:r>
              <a:rPr lang="zh-CN" altLang="en-US" sz="3200" b="1" smtClean="0">
                <a:latin typeface="楷体_GB2312" pitchFamily="49" charset="-122"/>
                <a:ea typeface="楷体_GB2312" pitchFamily="49" charset="-122"/>
                <a:sym typeface="Wingdings 2" panose="05020102010507070707" pitchFamily="18" charset="2"/>
              </a:rPr>
              <a:t>调用</a:t>
            </a:r>
            <a:r>
              <a:rPr lang="zh-CN" altLang="en-US" sz="3200" b="1" smtClean="0">
                <a:solidFill>
                  <a:schemeClr val="hlink"/>
                </a:solidFill>
                <a:latin typeface="楷体_GB2312" pitchFamily="49" charset="-122"/>
                <a:ea typeface="楷体_GB2312" pitchFamily="49" charset="-122"/>
                <a:sym typeface="Wingdings 2" panose="05020102010507070707" pitchFamily="18" charset="2"/>
              </a:rPr>
              <a:t>唤醒</a:t>
            </a:r>
            <a:r>
              <a:rPr lang="zh-CN" altLang="en-US" sz="3200" b="1" smtClean="0">
                <a:latin typeface="楷体_GB2312" pitchFamily="49" charset="-122"/>
                <a:ea typeface="楷体_GB2312" pitchFamily="49" charset="-122"/>
                <a:sym typeface="Wingdings 2" panose="05020102010507070707" pitchFamily="18" charset="2"/>
              </a:rPr>
              <a:t>原语</a:t>
            </a:r>
            <a:r>
              <a:rPr lang="en-US" altLang="zh-CN" sz="3200" b="1" smtClean="0">
                <a:solidFill>
                  <a:srgbClr val="0000FF"/>
                </a:solidFill>
                <a:latin typeface="Times New Roman" panose="02020603050405020304" pitchFamily="18" charset="0"/>
                <a:ea typeface="楷体_GB2312" pitchFamily="49" charset="-122"/>
                <a:sym typeface="Wingdings 2" panose="05020102010507070707" pitchFamily="18" charset="2"/>
              </a:rPr>
              <a:t>wakeup()</a:t>
            </a:r>
            <a:r>
              <a:rPr lang="zh-CN" altLang="en-US" sz="3200" b="1" smtClean="0">
                <a:latin typeface="楷体_GB2312" pitchFamily="49" charset="-122"/>
                <a:ea typeface="楷体_GB2312" pitchFamily="49" charset="-122"/>
                <a:sym typeface="Wingdings 2" panose="05020102010507070707" pitchFamily="18" charset="2"/>
              </a:rPr>
              <a:t>将阻塞的进程唤醒，使其进入就绪状态。</a:t>
            </a:r>
            <a:endParaRPr lang="zh-CN" altLang="en-US" sz="3200" b="1" smtClean="0">
              <a:latin typeface="楷体_GB2312" pitchFamily="49" charset="-122"/>
              <a:ea typeface="楷体_GB2312" pitchFamily="49" charset="-122"/>
            </a:endParaRPr>
          </a:p>
          <a:p>
            <a:pPr eaLnBrk="1" hangingPunct="1">
              <a:lnSpc>
                <a:spcPct val="110000"/>
              </a:lnSpc>
              <a:buSzPct val="105000"/>
              <a:buFont typeface="Wingdings" panose="05000000000000000000" pitchFamily="2" charset="2"/>
              <a:buNone/>
            </a:pPr>
            <a:endParaRPr lang="en-US" altLang="zh-CN" sz="3200" b="1" smtClean="0">
              <a:latin typeface="楷体_GB2312" pitchFamily="49" charset="-122"/>
              <a:ea typeface="楷体_GB2312" pitchFamily="49" charset="-122"/>
            </a:endParaRPr>
          </a:p>
        </p:txBody>
      </p:sp>
      <p:sp>
        <p:nvSpPr>
          <p:cNvPr id="62467" name="Rectangle 3"/>
          <p:cNvSpPr>
            <a:spLocks noGrp="1" noChangeArrowheads="1"/>
          </p:cNvSpPr>
          <p:nvPr>
            <p:ph type="title"/>
          </p:nvPr>
        </p:nvSpPr>
        <p:spPr>
          <a:xfrm>
            <a:off x="1447800" y="412750"/>
            <a:ext cx="5791200" cy="568325"/>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三、进程的阻塞与唤醒</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539750" y="1196975"/>
            <a:ext cx="8280400" cy="5184775"/>
          </a:xfrm>
        </p:spPr>
        <p:txBody>
          <a:bodyPr/>
          <a:lstStyle/>
          <a:p>
            <a:pPr eaLnBrk="1" hangingPunct="1">
              <a:lnSpc>
                <a:spcPct val="110000"/>
              </a:lnSpc>
              <a:buSzPct val="105000"/>
              <a:buFont typeface="Wingdings" panose="05000000000000000000" pitchFamily="2" charset="2"/>
              <a:buNone/>
            </a:pPr>
            <a:r>
              <a:rPr lang="en-US" altLang="zh-CN" sz="3200" b="1" smtClean="0">
                <a:solidFill>
                  <a:schemeClr val="folHlink"/>
                </a:solidFill>
                <a:latin typeface="楷体_GB2312" pitchFamily="49" charset="-122"/>
                <a:ea typeface="楷体_GB2312" pitchFamily="49" charset="-122"/>
              </a:rPr>
              <a:t>1</a:t>
            </a:r>
            <a:r>
              <a:rPr lang="zh-CN" altLang="en-US" sz="3200" b="1" smtClean="0">
                <a:solidFill>
                  <a:schemeClr val="folHlink"/>
                </a:solidFill>
                <a:latin typeface="楷体_GB2312" pitchFamily="49" charset="-122"/>
                <a:ea typeface="楷体_GB2312" pitchFamily="49" charset="-122"/>
              </a:rPr>
              <a:t>、引起进程阻塞和唤醒的事件</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请求系统服务        </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启动某种操作</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新数据尚未到达      </a:t>
            </a:r>
          </a:p>
          <a:p>
            <a:pPr lvl="2" eaLnBrk="1" hangingPunct="1">
              <a:lnSpc>
                <a:spcPct val="110000"/>
              </a:lnSpc>
              <a:spcBef>
                <a:spcPct val="0"/>
              </a:spcBef>
              <a:buClr>
                <a:schemeClr val="accent1"/>
              </a:buClr>
              <a:buSzPct val="105000"/>
              <a:buFont typeface="Wingdings" panose="05000000000000000000" pitchFamily="2" charset="2"/>
              <a:buChar char="§"/>
            </a:pPr>
            <a:r>
              <a:rPr lang="zh-CN" altLang="en-US" sz="3200" b="1" smtClean="0">
                <a:latin typeface="楷体_GB2312" pitchFamily="49" charset="-122"/>
                <a:ea typeface="楷体_GB2312" pitchFamily="49" charset="-122"/>
              </a:rPr>
              <a:t>无新工作可做</a:t>
            </a:r>
          </a:p>
        </p:txBody>
      </p:sp>
      <p:sp>
        <p:nvSpPr>
          <p:cNvPr id="63491" name="Rectangle 3"/>
          <p:cNvSpPr>
            <a:spLocks noGrp="1" noChangeArrowheads="1"/>
          </p:cNvSpPr>
          <p:nvPr>
            <p:ph type="title"/>
          </p:nvPr>
        </p:nvSpPr>
        <p:spPr>
          <a:xfrm>
            <a:off x="1447800" y="412750"/>
            <a:ext cx="5791200" cy="568325"/>
          </a:xfrm>
        </p:spPr>
        <p:txBody>
          <a:bodyPr/>
          <a:lstStyle/>
          <a:p>
            <a:pPr eaLnBrk="1" hangingPunct="1"/>
            <a:r>
              <a:rPr lang="zh-CN" altLang="en-US" sz="4000" b="1" smtClean="0">
                <a:latin typeface="隶书" panose="02010509060101010101" pitchFamily="49" charset="-122"/>
                <a:ea typeface="隶书" panose="02010509060101010101" pitchFamily="49" charset="-122"/>
              </a:rPr>
              <a:t>三、进程的阻塞与唤醒</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31"/>
          <p:cNvGrpSpPr>
            <a:grpSpLocks/>
          </p:cNvGrpSpPr>
          <p:nvPr/>
        </p:nvGrpSpPr>
        <p:grpSpPr bwMode="auto">
          <a:xfrm>
            <a:off x="179388" y="1196975"/>
            <a:ext cx="4752975" cy="5256213"/>
            <a:chOff x="204" y="1008"/>
            <a:chExt cx="2540" cy="2736"/>
          </a:xfrm>
        </p:grpSpPr>
        <p:sp>
          <p:nvSpPr>
            <p:cNvPr id="64527" name="AutoShape 3"/>
            <p:cNvSpPr>
              <a:spLocks noChangeArrowheads="1"/>
            </p:cNvSpPr>
            <p:nvPr/>
          </p:nvSpPr>
          <p:spPr bwMode="auto">
            <a:xfrm>
              <a:off x="1111" y="1248"/>
              <a:ext cx="857" cy="240"/>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停止执行</a:t>
              </a:r>
            </a:p>
          </p:txBody>
        </p:sp>
        <p:sp>
          <p:nvSpPr>
            <p:cNvPr id="64528" name="Line 6"/>
            <p:cNvSpPr>
              <a:spLocks noChangeShapeType="1"/>
            </p:cNvSpPr>
            <p:nvPr/>
          </p:nvSpPr>
          <p:spPr bwMode="auto">
            <a:xfrm>
              <a:off x="1584" y="14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9" name="Line 8"/>
            <p:cNvSpPr>
              <a:spLocks noChangeShapeType="1"/>
            </p:cNvSpPr>
            <p:nvPr/>
          </p:nvSpPr>
          <p:spPr bwMode="auto">
            <a:xfrm>
              <a:off x="1584" y="100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30" name="AutoShape 9"/>
            <p:cNvSpPr>
              <a:spLocks noChangeArrowheads="1"/>
            </p:cNvSpPr>
            <p:nvPr/>
          </p:nvSpPr>
          <p:spPr bwMode="auto">
            <a:xfrm>
              <a:off x="864" y="1706"/>
              <a:ext cx="1517" cy="406"/>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修改</a:t>
              </a:r>
              <a:r>
                <a:rPr kumimoji="1" lang="en-US" altLang="zh-CN">
                  <a:solidFill>
                    <a:schemeClr val="tx1"/>
                  </a:solidFill>
                </a:rPr>
                <a:t>PCB</a:t>
              </a:r>
              <a:r>
                <a:rPr kumimoji="1" lang="zh-CN" altLang="en-US">
                  <a:solidFill>
                    <a:schemeClr val="tx1"/>
                  </a:solidFill>
                </a:rPr>
                <a:t>中的状态</a:t>
              </a:r>
            </a:p>
            <a:p>
              <a:pPr eaLnBrk="1" hangingPunct="1"/>
              <a:r>
                <a:rPr kumimoji="1" lang="zh-CN" altLang="en-US">
                  <a:solidFill>
                    <a:schemeClr val="tx1"/>
                  </a:solidFill>
                </a:rPr>
                <a:t>（执行</a:t>
              </a:r>
              <a:r>
                <a:rPr kumimoji="1" lang="en-US" altLang="zh-CN">
                  <a:solidFill>
                    <a:schemeClr val="tx1"/>
                  </a:solidFill>
                </a:rPr>
                <a:t>-</a:t>
              </a:r>
              <a:r>
                <a:rPr kumimoji="1" lang="zh-CN" altLang="en-US">
                  <a:solidFill>
                    <a:schemeClr val="tx1"/>
                  </a:solidFill>
                </a:rPr>
                <a:t>阻塞）</a:t>
              </a:r>
            </a:p>
          </p:txBody>
        </p:sp>
        <p:sp>
          <p:nvSpPr>
            <p:cNvPr id="64531" name="AutoShape 4"/>
            <p:cNvSpPr>
              <a:spLocks noChangeArrowheads="1"/>
            </p:cNvSpPr>
            <p:nvPr/>
          </p:nvSpPr>
          <p:spPr bwMode="auto">
            <a:xfrm>
              <a:off x="567" y="2400"/>
              <a:ext cx="2086" cy="28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插入到相应的阻塞队列</a:t>
              </a:r>
            </a:p>
          </p:txBody>
        </p:sp>
        <p:sp>
          <p:nvSpPr>
            <p:cNvPr id="64532" name="AutoShape 5"/>
            <p:cNvSpPr>
              <a:spLocks noChangeArrowheads="1"/>
            </p:cNvSpPr>
            <p:nvPr/>
          </p:nvSpPr>
          <p:spPr bwMode="auto">
            <a:xfrm>
              <a:off x="204" y="2976"/>
              <a:ext cx="2540" cy="52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另调度一就绪进程，切换</a:t>
              </a:r>
              <a:r>
                <a:rPr kumimoji="1" lang="en-US" altLang="zh-CN">
                  <a:solidFill>
                    <a:schemeClr val="tx1"/>
                  </a:solidFill>
                </a:rPr>
                <a:t>CPU</a:t>
              </a:r>
            </a:p>
            <a:p>
              <a:pPr eaLnBrk="1" hangingPunct="1"/>
              <a:r>
                <a:rPr kumimoji="1" lang="zh-CN" altLang="en-US">
                  <a:solidFill>
                    <a:schemeClr val="tx1"/>
                  </a:solidFill>
                </a:rPr>
                <a:t>（保留阻塞进程的</a:t>
              </a:r>
              <a:r>
                <a:rPr kumimoji="1" lang="en-US" altLang="zh-CN">
                  <a:solidFill>
                    <a:schemeClr val="tx1"/>
                  </a:solidFill>
                </a:rPr>
                <a:t>CPU</a:t>
              </a:r>
              <a:r>
                <a:rPr kumimoji="1" lang="zh-CN" altLang="en-US">
                  <a:solidFill>
                    <a:schemeClr val="tx1"/>
                  </a:solidFill>
                </a:rPr>
                <a:t>状态）</a:t>
              </a:r>
            </a:p>
          </p:txBody>
        </p:sp>
        <p:sp>
          <p:nvSpPr>
            <p:cNvPr id="64533" name="Line 7"/>
            <p:cNvSpPr>
              <a:spLocks noChangeShapeType="1"/>
            </p:cNvSpPr>
            <p:nvPr/>
          </p:nvSpPr>
          <p:spPr bwMode="auto">
            <a:xfrm>
              <a:off x="1584"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34" name="Line 10"/>
            <p:cNvSpPr>
              <a:spLocks noChangeShapeType="1"/>
            </p:cNvSpPr>
            <p:nvPr/>
          </p:nvSpPr>
          <p:spPr bwMode="auto">
            <a:xfrm>
              <a:off x="1584" y="21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35" name="Line 11"/>
            <p:cNvSpPr>
              <a:spLocks noChangeShapeType="1"/>
            </p:cNvSpPr>
            <p:nvPr/>
          </p:nvSpPr>
          <p:spPr bwMode="auto">
            <a:xfrm flipH="1">
              <a:off x="1584" y="2688"/>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4515" name="Group 30"/>
          <p:cNvGrpSpPr>
            <a:grpSpLocks/>
          </p:cNvGrpSpPr>
          <p:nvPr/>
        </p:nvGrpSpPr>
        <p:grpSpPr bwMode="auto">
          <a:xfrm>
            <a:off x="4967288" y="1484313"/>
            <a:ext cx="4176712" cy="5373687"/>
            <a:chOff x="3016" y="912"/>
            <a:chExt cx="2540" cy="2832"/>
          </a:xfrm>
        </p:grpSpPr>
        <p:sp>
          <p:nvSpPr>
            <p:cNvPr id="64518" name="AutoShape 13"/>
            <p:cNvSpPr>
              <a:spLocks noChangeArrowheads="1"/>
            </p:cNvSpPr>
            <p:nvPr/>
          </p:nvSpPr>
          <p:spPr bwMode="auto">
            <a:xfrm>
              <a:off x="3061" y="1200"/>
              <a:ext cx="2450" cy="28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将阻塞进程移出阻塞队列</a:t>
              </a:r>
            </a:p>
          </p:txBody>
        </p:sp>
        <p:sp>
          <p:nvSpPr>
            <p:cNvPr id="64519" name="Line 16"/>
            <p:cNvSpPr>
              <a:spLocks noChangeShapeType="1"/>
            </p:cNvSpPr>
            <p:nvPr/>
          </p:nvSpPr>
          <p:spPr bwMode="auto">
            <a:xfrm>
              <a:off x="4128" y="14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0" name="Line 18"/>
            <p:cNvSpPr>
              <a:spLocks noChangeShapeType="1"/>
            </p:cNvSpPr>
            <p:nvPr/>
          </p:nvSpPr>
          <p:spPr bwMode="auto">
            <a:xfrm>
              <a:off x="4128" y="9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1" name="AutoShape 14"/>
            <p:cNvSpPr>
              <a:spLocks noChangeArrowheads="1"/>
            </p:cNvSpPr>
            <p:nvPr/>
          </p:nvSpPr>
          <p:spPr bwMode="auto">
            <a:xfrm>
              <a:off x="3198" y="2352"/>
              <a:ext cx="1950" cy="288"/>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插入到就绪队列</a:t>
              </a:r>
            </a:p>
          </p:txBody>
        </p:sp>
        <p:sp>
          <p:nvSpPr>
            <p:cNvPr id="64522" name="AutoShape 15"/>
            <p:cNvSpPr>
              <a:spLocks noChangeArrowheads="1"/>
            </p:cNvSpPr>
            <p:nvPr/>
          </p:nvSpPr>
          <p:spPr bwMode="auto">
            <a:xfrm>
              <a:off x="3016" y="2976"/>
              <a:ext cx="2540" cy="528"/>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kumimoji="1" lang="zh-CN" altLang="zh-CN">
                <a:solidFill>
                  <a:schemeClr val="tx1"/>
                </a:solidFill>
              </a:endParaRPr>
            </a:p>
          </p:txBody>
        </p:sp>
        <p:sp>
          <p:nvSpPr>
            <p:cNvPr id="64523" name="Line 17"/>
            <p:cNvSpPr>
              <a:spLocks noChangeShapeType="1"/>
            </p:cNvSpPr>
            <p:nvPr/>
          </p:nvSpPr>
          <p:spPr bwMode="auto">
            <a:xfrm>
              <a:off x="4128" y="3504"/>
              <a:ext cx="0" cy="2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zh-CN" altLang="en-US"/>
            </a:p>
          </p:txBody>
        </p:sp>
        <p:sp>
          <p:nvSpPr>
            <p:cNvPr id="64524" name="Line 20"/>
            <p:cNvSpPr>
              <a:spLocks noChangeShapeType="1"/>
            </p:cNvSpPr>
            <p:nvPr/>
          </p:nvSpPr>
          <p:spPr bwMode="auto">
            <a:xfrm>
              <a:off x="4128" y="2112"/>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5" name="Line 21"/>
            <p:cNvSpPr>
              <a:spLocks noChangeShapeType="1"/>
            </p:cNvSpPr>
            <p:nvPr/>
          </p:nvSpPr>
          <p:spPr bwMode="auto">
            <a:xfrm>
              <a:off x="4128" y="2640"/>
              <a:ext cx="0" cy="3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zh-CN" altLang="en-US"/>
            </a:p>
          </p:txBody>
        </p:sp>
        <p:sp>
          <p:nvSpPr>
            <p:cNvPr id="64526" name="AutoShape 24"/>
            <p:cNvSpPr>
              <a:spLocks noChangeArrowheads="1"/>
            </p:cNvSpPr>
            <p:nvPr/>
          </p:nvSpPr>
          <p:spPr bwMode="auto">
            <a:xfrm>
              <a:off x="3243" y="1728"/>
              <a:ext cx="1905" cy="384"/>
            </a:xfrm>
            <a:prstGeom prst="flowChartProcess">
              <a:avLst/>
            </a:prstGeom>
            <a:solidFill>
              <a:schemeClr val="bg1"/>
            </a:solidFill>
            <a:ln w="9525">
              <a:solidFill>
                <a:schemeClr val="tx1"/>
              </a:solidFill>
              <a:miter lim="800000"/>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r>
                <a:rPr kumimoji="1" lang="zh-CN" altLang="en-US">
                  <a:solidFill>
                    <a:schemeClr val="tx1"/>
                  </a:solidFill>
                </a:rPr>
                <a:t>修改</a:t>
              </a:r>
              <a:r>
                <a:rPr kumimoji="1" lang="en-US" altLang="zh-CN">
                  <a:solidFill>
                    <a:schemeClr val="tx1"/>
                  </a:solidFill>
                </a:rPr>
                <a:t>PCB</a:t>
              </a:r>
              <a:r>
                <a:rPr kumimoji="1" lang="zh-CN" altLang="en-US">
                  <a:solidFill>
                    <a:schemeClr val="tx1"/>
                  </a:solidFill>
                </a:rPr>
                <a:t>中的状态</a:t>
              </a:r>
            </a:p>
            <a:p>
              <a:pPr eaLnBrk="1" hangingPunct="1"/>
              <a:r>
                <a:rPr kumimoji="1" lang="zh-CN" altLang="en-US">
                  <a:solidFill>
                    <a:schemeClr val="tx1"/>
                  </a:solidFill>
                </a:rPr>
                <a:t>（阻塞</a:t>
              </a:r>
              <a:r>
                <a:rPr kumimoji="1" lang="en-US" altLang="zh-CN">
                  <a:solidFill>
                    <a:schemeClr val="tx1"/>
                  </a:solidFill>
                </a:rPr>
                <a:t>-</a:t>
              </a:r>
              <a:r>
                <a:rPr kumimoji="1" lang="zh-CN" altLang="en-US">
                  <a:solidFill>
                    <a:schemeClr val="tx1"/>
                  </a:solidFill>
                </a:rPr>
                <a:t>就绪）</a:t>
              </a:r>
            </a:p>
          </p:txBody>
        </p:sp>
      </p:grpSp>
      <p:sp>
        <p:nvSpPr>
          <p:cNvPr id="64516" name="Text Box 27"/>
          <p:cNvSpPr txBox="1">
            <a:spLocks noChangeArrowheads="1"/>
          </p:cNvSpPr>
          <p:nvPr/>
        </p:nvSpPr>
        <p:spPr bwMode="auto">
          <a:xfrm>
            <a:off x="990600" y="404813"/>
            <a:ext cx="3868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50000"/>
              </a:spcBef>
            </a:pPr>
            <a:r>
              <a:rPr kumimoji="1" lang="en-US" altLang="zh-CN" sz="3200">
                <a:solidFill>
                  <a:schemeClr val="folHlink"/>
                </a:solidFill>
                <a:latin typeface="Arial" panose="020B0604020202020204" pitchFamily="34" charset="0"/>
              </a:rPr>
              <a:t>2</a:t>
            </a:r>
            <a:r>
              <a:rPr kumimoji="1" lang="zh-CN" altLang="en-US" sz="3200">
                <a:solidFill>
                  <a:schemeClr val="folHlink"/>
                </a:solidFill>
                <a:latin typeface="Arial" panose="020B0604020202020204" pitchFamily="34" charset="0"/>
              </a:rPr>
              <a:t>、进程的阻塞过程</a:t>
            </a:r>
          </a:p>
        </p:txBody>
      </p:sp>
      <p:sp>
        <p:nvSpPr>
          <p:cNvPr id="64517" name="Text Box 28"/>
          <p:cNvSpPr txBox="1">
            <a:spLocks noChangeArrowheads="1"/>
          </p:cNvSpPr>
          <p:nvPr/>
        </p:nvSpPr>
        <p:spPr bwMode="auto">
          <a:xfrm>
            <a:off x="5029200" y="404813"/>
            <a:ext cx="411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spcBef>
                <a:spcPct val="50000"/>
              </a:spcBef>
            </a:pPr>
            <a:r>
              <a:rPr kumimoji="1" lang="en-US" altLang="zh-CN" sz="3200">
                <a:solidFill>
                  <a:schemeClr val="folHlink"/>
                </a:solidFill>
                <a:latin typeface="Arial" panose="020B0604020202020204" pitchFamily="34" charset="0"/>
              </a:rPr>
              <a:t>3</a:t>
            </a:r>
            <a:r>
              <a:rPr kumimoji="1" lang="zh-CN" altLang="en-US" sz="3200">
                <a:solidFill>
                  <a:schemeClr val="folHlink"/>
                </a:solidFill>
                <a:latin typeface="Arial" panose="020B0604020202020204" pitchFamily="34" charset="0"/>
              </a:rPr>
              <a:t>、进程的唤醒过程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b="1" smtClean="0">
                <a:latin typeface="Times New Roman" panose="02020603050405020304" pitchFamily="18" charset="0"/>
                <a:ea typeface="楷体_GB2312" pitchFamily="49" charset="-122"/>
              </a:rPr>
              <a:t>考研真题</a:t>
            </a:r>
          </a:p>
        </p:txBody>
      </p:sp>
      <p:sp>
        <p:nvSpPr>
          <p:cNvPr id="65539" name="Rectangle 3"/>
          <p:cNvSpPr>
            <a:spLocks noGrp="1" noChangeArrowheads="1"/>
          </p:cNvSpPr>
          <p:nvPr>
            <p:ph type="body" idx="1"/>
          </p:nvPr>
        </p:nvSpPr>
        <p:spPr>
          <a:xfrm>
            <a:off x="611188" y="1268413"/>
            <a:ext cx="7772400" cy="4114800"/>
          </a:xfrm>
        </p:spPr>
        <p:txBody>
          <a:bodyPr/>
          <a:lstStyle/>
          <a:p>
            <a:pPr eaLnBrk="1" hangingPunct="1"/>
            <a:r>
              <a:rPr lang="zh-CN" altLang="en-US" sz="3200" b="1" smtClean="0">
                <a:latin typeface="Times New Roman" panose="02020603050405020304" pitchFamily="18" charset="0"/>
                <a:ea typeface="楷体_GB2312" pitchFamily="49" charset="-122"/>
              </a:rPr>
              <a:t>填空：为了实现进程由等待状态转换成就绪状态的状态变化，操作系统应提供</a:t>
            </a:r>
            <a:r>
              <a:rPr lang="en-US" altLang="zh-CN" sz="3200" b="1" smtClean="0">
                <a:latin typeface="Times New Roman" panose="02020603050405020304" pitchFamily="18" charset="0"/>
                <a:ea typeface="楷体_GB2312" pitchFamily="49" charset="-122"/>
              </a:rPr>
              <a:t>_______</a:t>
            </a:r>
            <a:r>
              <a:rPr lang="zh-CN" altLang="en-US" sz="3200" b="1" smtClean="0">
                <a:latin typeface="Times New Roman" panose="02020603050405020304" pitchFamily="18" charset="0"/>
                <a:ea typeface="楷体_GB2312" pitchFamily="49" charset="-122"/>
              </a:rPr>
              <a:t>原语。（华中科技大学</a:t>
            </a:r>
            <a:r>
              <a:rPr lang="en-US" altLang="zh-CN" sz="3200" b="1" smtClean="0">
                <a:latin typeface="Times New Roman" panose="02020603050405020304" pitchFamily="18" charset="0"/>
                <a:ea typeface="楷体_GB2312" pitchFamily="49" charset="-122"/>
              </a:rPr>
              <a:t>2001</a:t>
            </a:r>
            <a:r>
              <a:rPr lang="zh-CN" altLang="en-US" sz="3200" b="1" smtClean="0">
                <a:latin typeface="Times New Roman" panose="02020603050405020304" pitchFamily="18" charset="0"/>
                <a:ea typeface="楷体_GB2312" pitchFamily="49" charset="-122"/>
              </a:rPr>
              <a:t>年试题）</a:t>
            </a:r>
          </a:p>
          <a:p>
            <a:pPr eaLnBrk="1" hangingPunct="1"/>
            <a:r>
              <a:rPr lang="zh-CN" altLang="en-US" sz="3200" b="1" smtClean="0">
                <a:latin typeface="Times New Roman" panose="02020603050405020304" pitchFamily="18" charset="0"/>
                <a:ea typeface="楷体_GB2312" pitchFamily="49" charset="-122"/>
              </a:rPr>
              <a:t>唤醒原语。</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ChangeArrowheads="1"/>
          </p:cNvSpPr>
          <p:nvPr/>
        </p:nvSpPr>
        <p:spPr bwMode="auto">
          <a:xfrm>
            <a:off x="1150938" y="339725"/>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二、程序顺序执行</a:t>
            </a:r>
          </a:p>
        </p:txBody>
      </p:sp>
      <p:sp>
        <p:nvSpPr>
          <p:cNvPr id="418828" name="Text Box 12"/>
          <p:cNvSpPr txBox="1">
            <a:spLocks noChangeArrowheads="1"/>
          </p:cNvSpPr>
          <p:nvPr/>
        </p:nvSpPr>
        <p:spPr bwMode="auto">
          <a:xfrm>
            <a:off x="684213" y="1341438"/>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rPr>
              <a:t>例：假定用 </a:t>
            </a:r>
            <a:r>
              <a:rPr lang="en-US" altLang="zh-CN">
                <a:solidFill>
                  <a:schemeClr val="tx1"/>
                </a:solidFill>
              </a:rPr>
              <a:t>I</a:t>
            </a:r>
            <a:r>
              <a:rPr lang="zh-CN" altLang="en-US">
                <a:solidFill>
                  <a:schemeClr val="tx1"/>
                </a:solidFill>
              </a:rPr>
              <a:t>、 </a:t>
            </a:r>
            <a:r>
              <a:rPr lang="en-US" altLang="zh-CN">
                <a:solidFill>
                  <a:schemeClr val="tx1"/>
                </a:solidFill>
              </a:rPr>
              <a:t>C</a:t>
            </a:r>
            <a:r>
              <a:rPr lang="zh-CN" altLang="en-US">
                <a:solidFill>
                  <a:schemeClr val="tx1"/>
                </a:solidFill>
              </a:rPr>
              <a:t>和 </a:t>
            </a:r>
            <a:r>
              <a:rPr lang="en-US" altLang="zh-CN">
                <a:solidFill>
                  <a:schemeClr val="tx1"/>
                </a:solidFill>
              </a:rPr>
              <a:t>P</a:t>
            </a:r>
            <a:r>
              <a:rPr lang="zh-CN" altLang="en-US">
                <a:solidFill>
                  <a:schemeClr val="tx1"/>
                </a:solidFill>
              </a:rPr>
              <a:t>分别表示输入、计算和输出操作（也可以为语句）。 </a:t>
            </a:r>
          </a:p>
        </p:txBody>
      </p:sp>
      <p:grpSp>
        <p:nvGrpSpPr>
          <p:cNvPr id="2" name="Group 14"/>
          <p:cNvGrpSpPr>
            <a:grpSpLocks/>
          </p:cNvGrpSpPr>
          <p:nvPr/>
        </p:nvGrpSpPr>
        <p:grpSpPr bwMode="auto">
          <a:xfrm>
            <a:off x="1187450" y="2565400"/>
            <a:ext cx="6181725" cy="463550"/>
            <a:chOff x="936" y="2049"/>
            <a:chExt cx="3894" cy="292"/>
          </a:xfrm>
        </p:grpSpPr>
        <p:sp>
          <p:nvSpPr>
            <p:cNvPr id="9238" name="Oval 15"/>
            <p:cNvSpPr>
              <a:spLocks noChangeArrowheads="1"/>
            </p:cNvSpPr>
            <p:nvPr/>
          </p:nvSpPr>
          <p:spPr bwMode="auto">
            <a:xfrm>
              <a:off x="936" y="2049"/>
              <a:ext cx="283"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9" name="Text Box 16"/>
            <p:cNvSpPr txBox="1">
              <a:spLocks noChangeArrowheads="1"/>
            </p:cNvSpPr>
            <p:nvPr/>
          </p:nvSpPr>
          <p:spPr bwMode="auto">
            <a:xfrm>
              <a:off x="962" y="2049"/>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I</a:t>
              </a:r>
              <a:r>
                <a:rPr lang="en-US" altLang="zh-CN" sz="2000" b="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0" name="Oval 17"/>
            <p:cNvSpPr>
              <a:spLocks noChangeArrowheads="1"/>
            </p:cNvSpPr>
            <p:nvPr/>
          </p:nvSpPr>
          <p:spPr bwMode="auto">
            <a:xfrm>
              <a:off x="1632"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1" name="Text Box 18"/>
            <p:cNvSpPr txBox="1">
              <a:spLocks noChangeArrowheads="1"/>
            </p:cNvSpPr>
            <p:nvPr/>
          </p:nvSpPr>
          <p:spPr bwMode="auto">
            <a:xfrm>
              <a:off x="1658"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C</a:t>
              </a:r>
              <a:r>
                <a:rPr lang="en-US" altLang="zh-CN" sz="2000" b="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2" name="Oval 19"/>
            <p:cNvSpPr>
              <a:spLocks noChangeArrowheads="1"/>
            </p:cNvSpPr>
            <p:nvPr/>
          </p:nvSpPr>
          <p:spPr bwMode="auto">
            <a:xfrm>
              <a:off x="2354"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3" name="Text Box 20"/>
            <p:cNvSpPr txBox="1">
              <a:spLocks noChangeArrowheads="1"/>
            </p:cNvSpPr>
            <p:nvPr/>
          </p:nvSpPr>
          <p:spPr bwMode="auto">
            <a:xfrm>
              <a:off x="2380"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P</a:t>
              </a:r>
              <a:r>
                <a:rPr lang="en-US" altLang="zh-CN" sz="2000" b="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4" name="Oval 21"/>
            <p:cNvSpPr>
              <a:spLocks noChangeArrowheads="1"/>
            </p:cNvSpPr>
            <p:nvPr/>
          </p:nvSpPr>
          <p:spPr bwMode="auto">
            <a:xfrm>
              <a:off x="3076"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5" name="Text Box 22"/>
            <p:cNvSpPr txBox="1">
              <a:spLocks noChangeArrowheads="1"/>
            </p:cNvSpPr>
            <p:nvPr/>
          </p:nvSpPr>
          <p:spPr bwMode="auto">
            <a:xfrm>
              <a:off x="3102"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I</a:t>
              </a:r>
              <a:r>
                <a:rPr lang="en-US" altLang="zh-CN" sz="2000" b="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6" name="Oval 23"/>
            <p:cNvSpPr>
              <a:spLocks noChangeArrowheads="1"/>
            </p:cNvSpPr>
            <p:nvPr/>
          </p:nvSpPr>
          <p:spPr bwMode="auto">
            <a:xfrm>
              <a:off x="3798" y="2049"/>
              <a:ext cx="284"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7" name="Text Box 24"/>
            <p:cNvSpPr txBox="1">
              <a:spLocks noChangeArrowheads="1"/>
            </p:cNvSpPr>
            <p:nvPr/>
          </p:nvSpPr>
          <p:spPr bwMode="auto">
            <a:xfrm>
              <a:off x="3824" y="2049"/>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C</a:t>
              </a:r>
              <a:r>
                <a:rPr lang="en-US" altLang="zh-CN" sz="2000" b="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48" name="Oval 25"/>
            <p:cNvSpPr>
              <a:spLocks noChangeArrowheads="1"/>
            </p:cNvSpPr>
            <p:nvPr/>
          </p:nvSpPr>
          <p:spPr bwMode="auto">
            <a:xfrm>
              <a:off x="4495" y="2049"/>
              <a:ext cx="283" cy="286"/>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49" name="Text Box 26"/>
            <p:cNvSpPr txBox="1">
              <a:spLocks noChangeArrowheads="1"/>
            </p:cNvSpPr>
            <p:nvPr/>
          </p:nvSpPr>
          <p:spPr bwMode="auto">
            <a:xfrm>
              <a:off x="4521" y="2049"/>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b="0">
                  <a:solidFill>
                    <a:schemeClr val="tx1"/>
                  </a:solidFill>
                  <a:latin typeface="Times New Roman" panose="02020603050405020304" pitchFamily="18" charset="0"/>
                  <a:ea typeface="宋体" panose="02010600030101010101" pitchFamily="2" charset="-122"/>
                </a:rPr>
                <a:t>P</a:t>
              </a:r>
              <a:r>
                <a:rPr lang="en-US" altLang="zh-CN" sz="2000" b="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sp>
          <p:nvSpPr>
            <p:cNvPr id="9250" name="Line 27"/>
            <p:cNvSpPr>
              <a:spLocks noChangeShapeType="1"/>
            </p:cNvSpPr>
            <p:nvPr/>
          </p:nvSpPr>
          <p:spPr bwMode="auto">
            <a:xfrm>
              <a:off x="1211" y="2193"/>
              <a:ext cx="4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1" name="Line 28"/>
            <p:cNvSpPr>
              <a:spLocks noChangeShapeType="1"/>
            </p:cNvSpPr>
            <p:nvPr/>
          </p:nvSpPr>
          <p:spPr bwMode="auto">
            <a:xfrm>
              <a:off x="1933" y="2197"/>
              <a:ext cx="4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Line 29"/>
            <p:cNvSpPr>
              <a:spLocks noChangeShapeType="1"/>
            </p:cNvSpPr>
            <p:nvPr/>
          </p:nvSpPr>
          <p:spPr bwMode="auto">
            <a:xfrm>
              <a:off x="2647" y="2197"/>
              <a:ext cx="41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3" name="Line 30"/>
            <p:cNvSpPr>
              <a:spLocks noChangeShapeType="1"/>
            </p:cNvSpPr>
            <p:nvPr/>
          </p:nvSpPr>
          <p:spPr bwMode="auto">
            <a:xfrm>
              <a:off x="3360" y="2193"/>
              <a:ext cx="4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4" name="Line 31"/>
            <p:cNvSpPr>
              <a:spLocks noChangeShapeType="1"/>
            </p:cNvSpPr>
            <p:nvPr/>
          </p:nvSpPr>
          <p:spPr bwMode="auto">
            <a:xfrm>
              <a:off x="4074" y="2197"/>
              <a:ext cx="41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8848" name="Text Box 32"/>
          <p:cNvSpPr txBox="1">
            <a:spLocks noChangeArrowheads="1"/>
          </p:cNvSpPr>
          <p:nvPr/>
        </p:nvSpPr>
        <p:spPr bwMode="auto">
          <a:xfrm>
            <a:off x="1619250" y="3141663"/>
            <a:ext cx="568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a</a:t>
            </a:r>
            <a:r>
              <a:rPr lang="zh-CN" altLang="en-US" sz="2400">
                <a:solidFill>
                  <a:schemeClr val="tx1"/>
                </a:solidFill>
                <a:latin typeface="Times New Roman" panose="02020603050405020304" pitchFamily="18" charset="0"/>
              </a:rPr>
              <a:t>）两个程序的前趋图（单道情况）</a:t>
            </a:r>
          </a:p>
        </p:txBody>
      </p:sp>
      <p:grpSp>
        <p:nvGrpSpPr>
          <p:cNvPr id="3" name="Group 34"/>
          <p:cNvGrpSpPr>
            <a:grpSpLocks/>
          </p:cNvGrpSpPr>
          <p:nvPr/>
        </p:nvGrpSpPr>
        <p:grpSpPr bwMode="auto">
          <a:xfrm>
            <a:off x="3636963" y="4365625"/>
            <a:ext cx="533400" cy="463550"/>
            <a:chOff x="2517" y="2886"/>
            <a:chExt cx="336" cy="292"/>
          </a:xfrm>
        </p:grpSpPr>
        <p:sp>
          <p:nvSpPr>
            <p:cNvPr id="9236" name="Oval 35"/>
            <p:cNvSpPr>
              <a:spLocks noChangeArrowheads="1"/>
            </p:cNvSpPr>
            <p:nvPr/>
          </p:nvSpPr>
          <p:spPr bwMode="auto">
            <a:xfrm>
              <a:off x="2517" y="2886"/>
              <a:ext cx="284" cy="286"/>
            </a:xfrm>
            <a:prstGeom prst="ellipse">
              <a:avLst/>
            </a:prstGeom>
            <a:solidFill>
              <a:srgbClr val="EAEAEA"/>
            </a:soli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7" name="Text Box 36"/>
            <p:cNvSpPr txBox="1">
              <a:spLocks noChangeArrowheads="1"/>
            </p:cNvSpPr>
            <p:nvPr/>
          </p:nvSpPr>
          <p:spPr bwMode="auto">
            <a:xfrm>
              <a:off x="2543" y="2886"/>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S</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b="0">
                <a:solidFill>
                  <a:schemeClr val="tx1"/>
                </a:solidFill>
                <a:latin typeface="Arial" panose="020B0604020202020204" pitchFamily="34" charset="0"/>
                <a:ea typeface="宋体" panose="02010600030101010101" pitchFamily="2" charset="-122"/>
              </a:endParaRPr>
            </a:p>
          </p:txBody>
        </p:sp>
      </p:grpSp>
      <p:grpSp>
        <p:nvGrpSpPr>
          <p:cNvPr id="4" name="Group 37"/>
          <p:cNvGrpSpPr>
            <a:grpSpLocks/>
          </p:cNvGrpSpPr>
          <p:nvPr/>
        </p:nvGrpSpPr>
        <p:grpSpPr bwMode="auto">
          <a:xfrm>
            <a:off x="5889625" y="4365625"/>
            <a:ext cx="531813" cy="463550"/>
            <a:chOff x="3936" y="2886"/>
            <a:chExt cx="335" cy="292"/>
          </a:xfrm>
        </p:grpSpPr>
        <p:sp>
          <p:nvSpPr>
            <p:cNvPr id="9234" name="Oval 38"/>
            <p:cNvSpPr>
              <a:spLocks noChangeArrowheads="1"/>
            </p:cNvSpPr>
            <p:nvPr/>
          </p:nvSpPr>
          <p:spPr bwMode="auto">
            <a:xfrm>
              <a:off x="3936" y="2886"/>
              <a:ext cx="283" cy="286"/>
            </a:xfrm>
            <a:prstGeom prst="ellipse">
              <a:avLst/>
            </a:prstGeom>
            <a:solidFill>
              <a:srgbClr val="EAEAEA"/>
            </a:soli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5" name="Text Box 39"/>
            <p:cNvSpPr txBox="1">
              <a:spLocks noChangeArrowheads="1"/>
            </p:cNvSpPr>
            <p:nvPr/>
          </p:nvSpPr>
          <p:spPr bwMode="auto">
            <a:xfrm>
              <a:off x="3962" y="2886"/>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S</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b="0">
                <a:solidFill>
                  <a:schemeClr val="tx1"/>
                </a:solidFill>
                <a:latin typeface="Arial" panose="020B0604020202020204" pitchFamily="34" charset="0"/>
                <a:ea typeface="宋体" panose="02010600030101010101" pitchFamily="2" charset="-122"/>
              </a:endParaRPr>
            </a:p>
          </p:txBody>
        </p:sp>
      </p:grpSp>
      <p:grpSp>
        <p:nvGrpSpPr>
          <p:cNvPr id="5" name="Group 40"/>
          <p:cNvGrpSpPr>
            <a:grpSpLocks/>
          </p:cNvGrpSpPr>
          <p:nvPr/>
        </p:nvGrpSpPr>
        <p:grpSpPr bwMode="auto">
          <a:xfrm>
            <a:off x="4756150" y="4365625"/>
            <a:ext cx="533400" cy="463550"/>
            <a:chOff x="3222" y="2886"/>
            <a:chExt cx="336" cy="292"/>
          </a:xfrm>
        </p:grpSpPr>
        <p:sp>
          <p:nvSpPr>
            <p:cNvPr id="9232" name="Oval 41"/>
            <p:cNvSpPr>
              <a:spLocks noChangeArrowheads="1"/>
            </p:cNvSpPr>
            <p:nvPr/>
          </p:nvSpPr>
          <p:spPr bwMode="auto">
            <a:xfrm>
              <a:off x="3222" y="2886"/>
              <a:ext cx="284" cy="286"/>
            </a:xfrm>
            <a:prstGeom prst="ellipse">
              <a:avLst/>
            </a:prstGeom>
            <a:solidFill>
              <a:srgbClr val="EAEAEA"/>
            </a:solidFill>
            <a:ln w="9525" algn="ctr">
              <a:solidFill>
                <a:srgbClr val="000000"/>
              </a:solidFill>
              <a:round/>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3" name="Text Box 42"/>
            <p:cNvSpPr txBox="1">
              <a:spLocks noChangeArrowheads="1"/>
            </p:cNvSpPr>
            <p:nvPr/>
          </p:nvSpPr>
          <p:spPr bwMode="auto">
            <a:xfrm>
              <a:off x="3248" y="2886"/>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S</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b="0">
                <a:solidFill>
                  <a:schemeClr val="tx1"/>
                </a:solidFill>
                <a:latin typeface="Arial" panose="020B0604020202020204" pitchFamily="34" charset="0"/>
                <a:ea typeface="宋体" panose="02010600030101010101" pitchFamily="2" charset="-122"/>
              </a:endParaRPr>
            </a:p>
          </p:txBody>
        </p:sp>
      </p:grpSp>
      <p:sp>
        <p:nvSpPr>
          <p:cNvPr id="418859" name="Text Box 43"/>
          <p:cNvSpPr txBox="1">
            <a:spLocks noChangeArrowheads="1"/>
          </p:cNvSpPr>
          <p:nvPr/>
        </p:nvSpPr>
        <p:spPr bwMode="auto">
          <a:xfrm>
            <a:off x="3276600" y="5053013"/>
            <a:ext cx="4248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b</a:t>
            </a:r>
            <a:r>
              <a:rPr lang="zh-CN" altLang="en-US" sz="2400">
                <a:solidFill>
                  <a:schemeClr val="tx1"/>
                </a:solidFill>
                <a:latin typeface="Times New Roman" panose="02020603050405020304" pitchFamily="18" charset="0"/>
              </a:rPr>
              <a:t>）三个语句表示的前趋图</a:t>
            </a:r>
          </a:p>
        </p:txBody>
      </p:sp>
      <p:grpSp>
        <p:nvGrpSpPr>
          <p:cNvPr id="6" name="Group 44"/>
          <p:cNvGrpSpPr>
            <a:grpSpLocks/>
          </p:cNvGrpSpPr>
          <p:nvPr/>
        </p:nvGrpSpPr>
        <p:grpSpPr bwMode="auto">
          <a:xfrm>
            <a:off x="468313" y="3860800"/>
            <a:ext cx="2879725" cy="1812925"/>
            <a:chOff x="793" y="2516"/>
            <a:chExt cx="1497" cy="1142"/>
          </a:xfrm>
        </p:grpSpPr>
        <p:sp>
          <p:nvSpPr>
            <p:cNvPr id="9229" name="Rectangle 45"/>
            <p:cNvSpPr>
              <a:spLocks noChangeArrowheads="1"/>
            </p:cNvSpPr>
            <p:nvPr/>
          </p:nvSpPr>
          <p:spPr bwMode="auto">
            <a:xfrm>
              <a:off x="812" y="2516"/>
              <a:ext cx="1342" cy="1069"/>
            </a:xfrm>
            <a:prstGeom prst="rect">
              <a:avLst/>
            </a:prstGeom>
            <a:solidFill>
              <a:srgbClr val="EAEAEA"/>
            </a:solidFill>
            <a:ln w="28575" cap="rnd" algn="ctr">
              <a:solidFill>
                <a:srgbClr val="000000"/>
              </a:solidFill>
              <a:prstDash val="sysDot"/>
              <a:miter lim="800000"/>
              <a:headEnd/>
              <a:tailEnd/>
            </a:ln>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9230" name="Text Box 46"/>
            <p:cNvSpPr txBox="1">
              <a:spLocks noChangeArrowheads="1"/>
            </p:cNvSpPr>
            <p:nvPr/>
          </p:nvSpPr>
          <p:spPr bwMode="auto">
            <a:xfrm>
              <a:off x="1111" y="2523"/>
              <a:ext cx="1179"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44000"/>
                </a:lnSpc>
              </a:pPr>
              <a:r>
                <a:rPr lang="en-US" altLang="zh-CN" sz="2400">
                  <a:solidFill>
                    <a:srgbClr val="0000FF"/>
                  </a:solidFill>
                  <a:latin typeface="Times New Roman" panose="02020603050405020304" pitchFamily="18" charset="0"/>
                  <a:ea typeface="宋体" panose="02010600030101010101" pitchFamily="2" charset="-122"/>
                </a:rPr>
                <a:t>a=10</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44000"/>
                </a:lnSpc>
              </a:pPr>
              <a:r>
                <a:rPr lang="en-US" altLang="zh-CN" sz="2400">
                  <a:solidFill>
                    <a:srgbClr val="0000FF"/>
                  </a:solidFill>
                  <a:latin typeface="Times New Roman" panose="02020603050405020304" pitchFamily="18" charset="0"/>
                  <a:ea typeface="宋体" panose="02010600030101010101" pitchFamily="2" charset="-122"/>
                </a:rPr>
                <a:t>b=a+8</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44000"/>
                </a:lnSpc>
              </a:pPr>
              <a:r>
                <a:rPr lang="en-US" altLang="zh-CN" sz="2400">
                  <a:solidFill>
                    <a:srgbClr val="0000FF"/>
                  </a:solidFill>
                  <a:latin typeface="Times New Roman" panose="02020603050405020304" pitchFamily="18" charset="0"/>
                  <a:ea typeface="宋体" panose="02010600030101010101" pitchFamily="2" charset="-122"/>
                </a:rPr>
                <a:t>Print</a:t>
              </a:r>
              <a:r>
                <a:rPr lang="zh-CN" altLang="en-US" sz="2400">
                  <a:solidFill>
                    <a:srgbClr val="0000FF"/>
                  </a:solidFill>
                  <a:latin typeface="Times New Roman" panose="02020603050405020304" pitchFamily="18" charset="0"/>
                  <a:ea typeface="宋体" panose="02010600030101010101" pitchFamily="2" charset="-122"/>
                </a:rPr>
                <a:t>（</a:t>
              </a:r>
              <a:r>
                <a:rPr lang="en-US" altLang="zh-CN" sz="2400">
                  <a:solidFill>
                    <a:srgbClr val="0000FF"/>
                  </a:solidFill>
                  <a:latin typeface="Times New Roman" panose="02020603050405020304" pitchFamily="18" charset="0"/>
                  <a:ea typeface="宋体" panose="02010600030101010101" pitchFamily="2" charset="-122"/>
                </a:rPr>
                <a:t>b</a:t>
              </a:r>
              <a:r>
                <a:rPr lang="zh-CN" altLang="en-US" sz="2400">
                  <a:solidFill>
                    <a:srgbClr val="0000FF"/>
                  </a:solidFill>
                  <a:latin typeface="Times New Roman" panose="02020603050405020304" pitchFamily="18" charset="0"/>
                  <a:ea typeface="宋体" panose="02010600030101010101" pitchFamily="2" charset="-122"/>
                </a:rPr>
                <a:t>）；</a:t>
              </a:r>
              <a:endParaRPr lang="zh-CN" altLang="en-US" sz="2400">
                <a:solidFill>
                  <a:srgbClr val="0000FF"/>
                </a:solidFill>
                <a:latin typeface="Arial" panose="020B0604020202020204" pitchFamily="34" charset="0"/>
                <a:ea typeface="宋体" panose="02010600030101010101" pitchFamily="2" charset="-122"/>
              </a:endParaRPr>
            </a:p>
          </p:txBody>
        </p:sp>
        <p:sp>
          <p:nvSpPr>
            <p:cNvPr id="9231" name="Text Box 47"/>
            <p:cNvSpPr txBox="1">
              <a:spLocks noChangeArrowheads="1"/>
            </p:cNvSpPr>
            <p:nvPr/>
          </p:nvSpPr>
          <p:spPr bwMode="auto">
            <a:xfrm>
              <a:off x="793" y="2568"/>
              <a:ext cx="499"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lnSpc>
                  <a:spcPct val="130000"/>
                </a:lnSpc>
              </a:pPr>
              <a:r>
                <a:rPr lang="en-US" altLang="zh-CN" sz="2400">
                  <a:solidFill>
                    <a:srgbClr val="0000FF"/>
                  </a:solidFill>
                  <a:latin typeface="Times New Roman" panose="02020603050405020304" pitchFamily="18" charset="0"/>
                  <a:ea typeface="宋体" panose="02010600030101010101" pitchFamily="2" charset="-122"/>
                </a:rPr>
                <a:t>S</a:t>
              </a:r>
              <a:r>
                <a:rPr lang="en-US" altLang="zh-CN" sz="2400" baseline="-25000">
                  <a:solidFill>
                    <a:srgbClr val="0000FF"/>
                  </a:solidFill>
                  <a:latin typeface="Times New Roman" panose="02020603050405020304" pitchFamily="18" charset="0"/>
                  <a:ea typeface="宋体" panose="02010600030101010101" pitchFamily="2" charset="-122"/>
                </a:rPr>
                <a:t>1</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30000"/>
                </a:lnSpc>
              </a:pPr>
              <a:r>
                <a:rPr lang="en-US" altLang="zh-CN" sz="2400">
                  <a:solidFill>
                    <a:srgbClr val="0000FF"/>
                  </a:solidFill>
                  <a:latin typeface="Times New Roman" panose="02020603050405020304" pitchFamily="18" charset="0"/>
                  <a:ea typeface="宋体" panose="02010600030101010101" pitchFamily="2" charset="-122"/>
                </a:rPr>
                <a:t>S</a:t>
              </a:r>
              <a:r>
                <a:rPr lang="en-US" altLang="zh-CN" sz="2400" baseline="-25000">
                  <a:solidFill>
                    <a:srgbClr val="0000FF"/>
                  </a:solidFill>
                  <a:latin typeface="Times New Roman" panose="02020603050405020304" pitchFamily="18" charset="0"/>
                  <a:ea typeface="宋体" panose="02010600030101010101" pitchFamily="2" charset="-122"/>
                </a:rPr>
                <a:t>2</a:t>
              </a:r>
              <a:r>
                <a:rPr lang="zh-CN" altLang="en-US" sz="2400">
                  <a:solidFill>
                    <a:srgbClr val="0000FF"/>
                  </a:solidFill>
                  <a:latin typeface="Times New Roman" panose="02020603050405020304" pitchFamily="18" charset="0"/>
                  <a:ea typeface="宋体" panose="02010600030101010101" pitchFamily="2" charset="-122"/>
                </a:rPr>
                <a:t>：</a:t>
              </a:r>
            </a:p>
            <a:p>
              <a:pPr algn="just" eaLnBrk="1" hangingPunct="1">
                <a:lnSpc>
                  <a:spcPct val="130000"/>
                </a:lnSpc>
              </a:pPr>
              <a:r>
                <a:rPr lang="en-US" altLang="zh-CN" sz="2400">
                  <a:solidFill>
                    <a:srgbClr val="0000FF"/>
                  </a:solidFill>
                  <a:latin typeface="Times New Roman" panose="02020603050405020304" pitchFamily="18" charset="0"/>
                  <a:ea typeface="宋体" panose="02010600030101010101" pitchFamily="2" charset="-122"/>
                </a:rPr>
                <a:t>S</a:t>
              </a:r>
              <a:r>
                <a:rPr lang="en-US" altLang="zh-CN" sz="2400" baseline="-25000">
                  <a:solidFill>
                    <a:srgbClr val="0000FF"/>
                  </a:solidFill>
                  <a:latin typeface="Times New Roman" panose="02020603050405020304" pitchFamily="18" charset="0"/>
                  <a:ea typeface="宋体" panose="02010600030101010101" pitchFamily="2" charset="-122"/>
                </a:rPr>
                <a:t>3</a:t>
              </a:r>
              <a:r>
                <a:rPr lang="zh-CN" altLang="en-US" sz="2400">
                  <a:solidFill>
                    <a:srgbClr val="0000FF"/>
                  </a:solidFill>
                  <a:latin typeface="Times New Roman" panose="02020603050405020304" pitchFamily="18" charset="0"/>
                  <a:ea typeface="宋体" panose="02010600030101010101" pitchFamily="2" charset="-122"/>
                </a:rPr>
                <a:t>：</a:t>
              </a:r>
              <a:endParaRPr lang="zh-CN" altLang="en-US" sz="2400">
                <a:solidFill>
                  <a:srgbClr val="0000FF"/>
                </a:solidFill>
                <a:latin typeface="Arial" panose="020B0604020202020204" pitchFamily="34" charset="0"/>
                <a:ea typeface="宋体" panose="02010600030101010101" pitchFamily="2" charset="-122"/>
              </a:endParaRPr>
            </a:p>
          </p:txBody>
        </p:sp>
      </p:grpSp>
      <p:sp>
        <p:nvSpPr>
          <p:cNvPr id="418864" name="Line 48"/>
          <p:cNvSpPr>
            <a:spLocks noChangeShapeType="1"/>
          </p:cNvSpPr>
          <p:nvPr/>
        </p:nvSpPr>
        <p:spPr bwMode="auto">
          <a:xfrm>
            <a:off x="4068763" y="4581525"/>
            <a:ext cx="655637"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8865" name="Line 49"/>
          <p:cNvSpPr>
            <a:spLocks noChangeShapeType="1"/>
          </p:cNvSpPr>
          <p:nvPr/>
        </p:nvSpPr>
        <p:spPr bwMode="auto">
          <a:xfrm>
            <a:off x="5213350" y="4581525"/>
            <a:ext cx="65563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8828"/>
                                        </p:tgtEl>
                                        <p:attrNameLst>
                                          <p:attrName>style.visibility</p:attrName>
                                        </p:attrNameLst>
                                      </p:cBhvr>
                                      <p:to>
                                        <p:strVal val="visible"/>
                                      </p:to>
                                    </p:set>
                                    <p:anim calcmode="lin" valueType="num">
                                      <p:cBhvr additive="base">
                                        <p:cTn id="7" dur="500" fill="hold"/>
                                        <p:tgtEl>
                                          <p:spTgt spid="418828"/>
                                        </p:tgtEl>
                                        <p:attrNameLst>
                                          <p:attrName>ppt_x</p:attrName>
                                        </p:attrNameLst>
                                      </p:cBhvr>
                                      <p:tavLst>
                                        <p:tav tm="0">
                                          <p:val>
                                            <p:strVal val="#ppt_x"/>
                                          </p:val>
                                        </p:tav>
                                        <p:tav tm="100000">
                                          <p:val>
                                            <p:strVal val="#ppt_x"/>
                                          </p:val>
                                        </p:tav>
                                      </p:tavLst>
                                    </p:anim>
                                    <p:anim calcmode="lin" valueType="num">
                                      <p:cBhvr additive="base">
                                        <p:cTn id="8" dur="500" fill="hold"/>
                                        <p:tgtEl>
                                          <p:spTgt spid="4188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418848"/>
                                        </p:tgtEl>
                                        <p:attrNameLst>
                                          <p:attrName>style.visibility</p:attrName>
                                        </p:attrNameLst>
                                      </p:cBhvr>
                                      <p:to>
                                        <p:strVal val="visible"/>
                                      </p:to>
                                    </p:set>
                                    <p:anim calcmode="discrete" valueType="clr">
                                      <p:cBhvr override="childStyle">
                                        <p:cTn id="18" dur="80"/>
                                        <p:tgtEl>
                                          <p:spTgt spid="418848"/>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418848"/>
                                        </p:tgtEl>
                                        <p:attrNameLst>
                                          <p:attrName>fillcolor</p:attrName>
                                        </p:attrNameLst>
                                      </p:cBhvr>
                                      <p:tavLst>
                                        <p:tav tm="0">
                                          <p:val>
                                            <p:clrVal>
                                              <a:schemeClr val="accent2"/>
                                            </p:clrVal>
                                          </p:val>
                                        </p:tav>
                                        <p:tav tm="50000">
                                          <p:val>
                                            <p:clrVal>
                                              <a:schemeClr val="hlink"/>
                                            </p:clrVal>
                                          </p:val>
                                        </p:tav>
                                      </p:tavLst>
                                    </p:anim>
                                    <p:set>
                                      <p:cBhvr>
                                        <p:cTn id="20" dur="80"/>
                                        <p:tgtEl>
                                          <p:spTgt spid="418848"/>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par>
                                <p:cTn id="34" presetID="9"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18864"/>
                                        </p:tgtEl>
                                        <p:attrNameLst>
                                          <p:attrName>style.visibility</p:attrName>
                                        </p:attrNameLst>
                                      </p:cBhvr>
                                      <p:to>
                                        <p:strVal val="visible"/>
                                      </p:to>
                                    </p:set>
                                    <p:animEffect transition="in" filter="dissolve">
                                      <p:cBhvr>
                                        <p:cTn id="39" dur="500"/>
                                        <p:tgtEl>
                                          <p:spTgt spid="41886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8865"/>
                                        </p:tgtEl>
                                        <p:attrNameLst>
                                          <p:attrName>style.visibility</p:attrName>
                                        </p:attrNameLst>
                                      </p:cBhvr>
                                      <p:to>
                                        <p:strVal val="visible"/>
                                      </p:to>
                                    </p:set>
                                    <p:animEffect transition="in" filter="dissolve">
                                      <p:cBhvr>
                                        <p:cTn id="42" dur="500"/>
                                        <p:tgtEl>
                                          <p:spTgt spid="4188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18859"/>
                                        </p:tgtEl>
                                        <p:attrNameLst>
                                          <p:attrName>style.visibility</p:attrName>
                                        </p:attrNameLst>
                                      </p:cBhvr>
                                      <p:to>
                                        <p:strVal val="visible"/>
                                      </p:to>
                                    </p:set>
                                    <p:animEffect transition="in" filter="dissolve">
                                      <p:cBhvr>
                                        <p:cTn id="47" dur="500"/>
                                        <p:tgtEl>
                                          <p:spTgt spid="41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8" grpId="0"/>
      <p:bldP spid="418848" grpId="0"/>
      <p:bldP spid="418859" grpId="0"/>
      <p:bldP spid="418864" grpId="0" animBg="1"/>
      <p:bldP spid="4188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4" name="Text Box 4"/>
          <p:cNvSpPr txBox="1">
            <a:spLocks noChangeArrowheads="1"/>
          </p:cNvSpPr>
          <p:nvPr/>
        </p:nvSpPr>
        <p:spPr bwMode="auto">
          <a:xfrm>
            <a:off x="452100" y="1311275"/>
            <a:ext cx="813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dirty="0" smtClean="0">
                <a:solidFill>
                  <a:schemeClr val="tx1"/>
                </a:solidFill>
                <a:latin typeface="Arial" panose="020B0604020202020204" pitchFamily="34" charset="0"/>
              </a:rPr>
              <a:t>假定每个程序内容相同，每条语句执行时间为</a:t>
            </a:r>
            <a:r>
              <a:rPr lang="en-US" altLang="zh-CN" sz="2400" dirty="0" err="1" smtClean="0">
                <a:solidFill>
                  <a:schemeClr val="tx1"/>
                </a:solidFill>
                <a:latin typeface="Arial" panose="020B0604020202020204" pitchFamily="34" charset="0"/>
              </a:rPr>
              <a:t>Δt</a:t>
            </a:r>
            <a:r>
              <a:rPr lang="zh-CN" altLang="en-US" sz="2400" dirty="0" smtClean="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p:txBody>
      </p:sp>
      <p:sp>
        <p:nvSpPr>
          <p:cNvPr id="10243" name="Line 5"/>
          <p:cNvSpPr>
            <a:spLocks noChangeShapeType="1"/>
          </p:cNvSpPr>
          <p:nvPr/>
        </p:nvSpPr>
        <p:spPr bwMode="auto">
          <a:xfrm>
            <a:off x="1831975" y="2971800"/>
            <a:ext cx="0" cy="2197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Line 6"/>
          <p:cNvSpPr>
            <a:spLocks noChangeShapeType="1"/>
          </p:cNvSpPr>
          <p:nvPr/>
        </p:nvSpPr>
        <p:spPr bwMode="auto">
          <a:xfrm>
            <a:off x="1831975" y="5046663"/>
            <a:ext cx="60309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5" name="Text Box 7"/>
          <p:cNvSpPr txBox="1">
            <a:spLocks noChangeArrowheads="1"/>
          </p:cNvSpPr>
          <p:nvPr/>
        </p:nvSpPr>
        <p:spPr bwMode="auto">
          <a:xfrm>
            <a:off x="7807325" y="4802188"/>
            <a:ext cx="509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400">
                <a:solidFill>
                  <a:schemeClr val="tx1"/>
                </a:solidFill>
                <a:latin typeface="Times New Roman" panose="02020603050405020304" pitchFamily="18" charset="0"/>
                <a:ea typeface="宋体" panose="02010600030101010101" pitchFamily="2" charset="-122"/>
              </a:rPr>
              <a:t>t</a:t>
            </a:r>
            <a:endParaRPr lang="en-US" altLang="zh-CN" sz="2400" b="0">
              <a:solidFill>
                <a:schemeClr val="tx1"/>
              </a:solidFill>
              <a:latin typeface="Arial" panose="020B0604020202020204" pitchFamily="34" charset="0"/>
              <a:ea typeface="宋体" panose="02010600030101010101" pitchFamily="2" charset="-122"/>
            </a:endParaRPr>
          </a:p>
        </p:txBody>
      </p:sp>
      <p:sp>
        <p:nvSpPr>
          <p:cNvPr id="10246" name="Text Box 8"/>
          <p:cNvSpPr txBox="1">
            <a:spLocks noChangeArrowheads="1"/>
          </p:cNvSpPr>
          <p:nvPr/>
        </p:nvSpPr>
        <p:spPr bwMode="auto">
          <a:xfrm>
            <a:off x="0" y="2925763"/>
            <a:ext cx="18351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r" eaLnBrk="1" hangingPunct="1">
              <a:lnSpc>
                <a:spcPct val="115000"/>
              </a:lnSpc>
            </a:pPr>
            <a:r>
              <a:rPr lang="zh-CN" altLang="en-US" sz="2400">
                <a:solidFill>
                  <a:schemeClr val="tx1"/>
                </a:solidFill>
                <a:latin typeface="Times New Roman" panose="02020603050405020304" pitchFamily="18" charset="0"/>
                <a:ea typeface="黑体" panose="02010609060101010101" pitchFamily="49" charset="-122"/>
              </a:rPr>
              <a:t>输入：</a:t>
            </a:r>
          </a:p>
          <a:p>
            <a:pPr algn="r" eaLnBrk="1" hangingPunct="1">
              <a:lnSpc>
                <a:spcPct val="115000"/>
              </a:lnSpc>
            </a:pPr>
            <a:endParaRPr lang="zh-CN" altLang="en-US" sz="2400">
              <a:solidFill>
                <a:schemeClr val="tx1"/>
              </a:solidFill>
              <a:latin typeface="Times New Roman" panose="02020603050405020304" pitchFamily="18" charset="0"/>
              <a:ea typeface="黑体" panose="02010609060101010101" pitchFamily="49" charset="-122"/>
            </a:endParaRPr>
          </a:p>
          <a:p>
            <a:pPr algn="r" eaLnBrk="1" hangingPunct="1">
              <a:lnSpc>
                <a:spcPct val="115000"/>
              </a:lnSpc>
            </a:pPr>
            <a:r>
              <a:rPr lang="zh-CN" altLang="en-US" sz="2400">
                <a:solidFill>
                  <a:schemeClr val="tx1"/>
                </a:solidFill>
                <a:latin typeface="Times New Roman" panose="02020603050405020304" pitchFamily="18" charset="0"/>
                <a:ea typeface="黑体" panose="02010609060101010101" pitchFamily="49" charset="-122"/>
              </a:rPr>
              <a:t>计算：</a:t>
            </a:r>
          </a:p>
          <a:p>
            <a:pPr algn="r" eaLnBrk="1" hangingPunct="1">
              <a:lnSpc>
                <a:spcPct val="115000"/>
              </a:lnSpc>
            </a:pPr>
            <a:endParaRPr lang="zh-CN" altLang="en-US" sz="2400">
              <a:solidFill>
                <a:schemeClr val="tx1"/>
              </a:solidFill>
              <a:latin typeface="Times New Roman" panose="02020603050405020304" pitchFamily="18" charset="0"/>
              <a:ea typeface="黑体" panose="02010609060101010101" pitchFamily="49" charset="-122"/>
            </a:endParaRPr>
          </a:p>
          <a:p>
            <a:pPr algn="r" eaLnBrk="1" hangingPunct="1">
              <a:lnSpc>
                <a:spcPct val="115000"/>
              </a:lnSpc>
            </a:pPr>
            <a:r>
              <a:rPr lang="zh-CN" altLang="en-US" sz="2400">
                <a:solidFill>
                  <a:schemeClr val="tx1"/>
                </a:solidFill>
                <a:latin typeface="Times New Roman" panose="02020603050405020304" pitchFamily="18" charset="0"/>
                <a:ea typeface="黑体" panose="02010609060101010101" pitchFamily="49" charset="-122"/>
              </a:rPr>
              <a:t>输出：</a:t>
            </a:r>
            <a:endParaRPr lang="zh-CN" altLang="en-US" sz="2400">
              <a:solidFill>
                <a:schemeClr val="tx1"/>
              </a:solidFill>
              <a:latin typeface="Arial" panose="020B0604020202020204" pitchFamily="34" charset="0"/>
              <a:ea typeface="黑体" panose="02010609060101010101" pitchFamily="49" charset="-122"/>
            </a:endParaRPr>
          </a:p>
        </p:txBody>
      </p:sp>
      <p:sp>
        <p:nvSpPr>
          <p:cNvPr id="10247" name="Line 9"/>
          <p:cNvSpPr>
            <a:spLocks noChangeShapeType="1"/>
          </p:cNvSpPr>
          <p:nvPr/>
        </p:nvSpPr>
        <p:spPr bwMode="auto">
          <a:xfrm>
            <a:off x="233521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Line 10"/>
          <p:cNvSpPr>
            <a:spLocks noChangeShapeType="1"/>
          </p:cNvSpPr>
          <p:nvPr/>
        </p:nvSpPr>
        <p:spPr bwMode="auto">
          <a:xfrm>
            <a:off x="283686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11"/>
          <p:cNvSpPr>
            <a:spLocks noChangeShapeType="1"/>
          </p:cNvSpPr>
          <p:nvPr/>
        </p:nvSpPr>
        <p:spPr bwMode="auto">
          <a:xfrm>
            <a:off x="3340100"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2"/>
          <p:cNvSpPr>
            <a:spLocks noChangeShapeType="1"/>
          </p:cNvSpPr>
          <p:nvPr/>
        </p:nvSpPr>
        <p:spPr bwMode="auto">
          <a:xfrm>
            <a:off x="3841750"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3"/>
          <p:cNvSpPr>
            <a:spLocks noChangeShapeType="1"/>
          </p:cNvSpPr>
          <p:nvPr/>
        </p:nvSpPr>
        <p:spPr bwMode="auto">
          <a:xfrm>
            <a:off x="4344988"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Line 14"/>
          <p:cNvSpPr>
            <a:spLocks noChangeShapeType="1"/>
          </p:cNvSpPr>
          <p:nvPr/>
        </p:nvSpPr>
        <p:spPr bwMode="auto">
          <a:xfrm>
            <a:off x="4848225"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15"/>
          <p:cNvSpPr>
            <a:spLocks noChangeShapeType="1"/>
          </p:cNvSpPr>
          <p:nvPr/>
        </p:nvSpPr>
        <p:spPr bwMode="auto">
          <a:xfrm>
            <a:off x="5349875"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16"/>
          <p:cNvSpPr>
            <a:spLocks noChangeShapeType="1"/>
          </p:cNvSpPr>
          <p:nvPr/>
        </p:nvSpPr>
        <p:spPr bwMode="auto">
          <a:xfrm>
            <a:off x="585311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17"/>
          <p:cNvSpPr>
            <a:spLocks noChangeShapeType="1"/>
          </p:cNvSpPr>
          <p:nvPr/>
        </p:nvSpPr>
        <p:spPr bwMode="auto">
          <a:xfrm>
            <a:off x="6354763"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8"/>
          <p:cNvGrpSpPr>
            <a:grpSpLocks/>
          </p:cNvGrpSpPr>
          <p:nvPr/>
        </p:nvGrpSpPr>
        <p:grpSpPr bwMode="auto">
          <a:xfrm>
            <a:off x="1703596" y="2971800"/>
            <a:ext cx="415925" cy="365125"/>
            <a:chOff x="1393" y="2280"/>
            <a:chExt cx="262" cy="230"/>
          </a:xfrm>
        </p:grpSpPr>
        <p:sp>
          <p:nvSpPr>
            <p:cNvPr id="10338" name="Oval 19"/>
            <p:cNvSpPr>
              <a:spLocks noChangeArrowheads="1"/>
            </p:cNvSpPr>
            <p:nvPr/>
          </p:nvSpPr>
          <p:spPr bwMode="auto">
            <a:xfrm>
              <a:off x="1393" y="2318"/>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9" name="Text Box 20"/>
            <p:cNvSpPr txBox="1">
              <a:spLocks noChangeArrowheads="1"/>
            </p:cNvSpPr>
            <p:nvPr/>
          </p:nvSpPr>
          <p:spPr bwMode="auto">
            <a:xfrm>
              <a:off x="1407" y="2280"/>
              <a:ext cx="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I</a:t>
              </a:r>
              <a:r>
                <a:rPr lang="en-US" altLang="zh-CN" sz="1600" baseline="-25000">
                  <a:solidFill>
                    <a:schemeClr val="tx1"/>
                  </a:solidFill>
                  <a:latin typeface="Times New Roman" panose="02020603050405020304" pitchFamily="18" charset="0"/>
                  <a:ea typeface="宋体" panose="02010600030101010101" pitchFamily="2" charset="-122"/>
                </a:rPr>
                <a:t>1</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3" name="Group 21"/>
          <p:cNvGrpSpPr>
            <a:grpSpLocks/>
          </p:cNvGrpSpPr>
          <p:nvPr/>
        </p:nvGrpSpPr>
        <p:grpSpPr bwMode="auto">
          <a:xfrm>
            <a:off x="2162383" y="3703638"/>
            <a:ext cx="501650" cy="365125"/>
            <a:chOff x="1682" y="2741"/>
            <a:chExt cx="316" cy="230"/>
          </a:xfrm>
        </p:grpSpPr>
        <p:sp>
          <p:nvSpPr>
            <p:cNvPr id="10336" name="Oval 22"/>
            <p:cNvSpPr>
              <a:spLocks noChangeArrowheads="1"/>
            </p:cNvSpPr>
            <p:nvPr/>
          </p:nvSpPr>
          <p:spPr bwMode="auto">
            <a:xfrm>
              <a:off x="1719" y="2772"/>
              <a:ext cx="193"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7" name="Text Box 23"/>
            <p:cNvSpPr txBox="1">
              <a:spLocks noChangeArrowheads="1"/>
            </p:cNvSpPr>
            <p:nvPr/>
          </p:nvSpPr>
          <p:spPr bwMode="auto">
            <a:xfrm>
              <a:off x="1682" y="2741"/>
              <a:ext cx="3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C</a:t>
              </a:r>
              <a:r>
                <a:rPr lang="en-US" altLang="zh-CN" sz="1600" baseline="-25000">
                  <a:solidFill>
                    <a:schemeClr val="tx1"/>
                  </a:solidFill>
                  <a:latin typeface="Times New Roman" panose="02020603050405020304" pitchFamily="18" charset="0"/>
                  <a:ea typeface="宋体" panose="02010600030101010101" pitchFamily="2" charset="-122"/>
                </a:rPr>
                <a:t>1</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4" name="Group 24"/>
          <p:cNvGrpSpPr>
            <a:grpSpLocks/>
          </p:cNvGrpSpPr>
          <p:nvPr/>
        </p:nvGrpSpPr>
        <p:grpSpPr bwMode="auto">
          <a:xfrm>
            <a:off x="2664033" y="4313238"/>
            <a:ext cx="503238" cy="366712"/>
            <a:chOff x="1998" y="3125"/>
            <a:chExt cx="317" cy="231"/>
          </a:xfrm>
        </p:grpSpPr>
        <p:sp>
          <p:nvSpPr>
            <p:cNvPr id="10334" name="Oval 25"/>
            <p:cNvSpPr>
              <a:spLocks noChangeArrowheads="1"/>
            </p:cNvSpPr>
            <p:nvPr/>
          </p:nvSpPr>
          <p:spPr bwMode="auto">
            <a:xfrm>
              <a:off x="2026" y="3164"/>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5" name="Text Box 26"/>
            <p:cNvSpPr txBox="1">
              <a:spLocks noChangeArrowheads="1"/>
            </p:cNvSpPr>
            <p:nvPr/>
          </p:nvSpPr>
          <p:spPr bwMode="auto">
            <a:xfrm>
              <a:off x="1998" y="312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P</a:t>
              </a:r>
              <a:r>
                <a:rPr lang="en-US" altLang="zh-CN" sz="1600" baseline="-25000">
                  <a:solidFill>
                    <a:schemeClr val="tx1"/>
                  </a:solidFill>
                  <a:latin typeface="Times New Roman" panose="02020603050405020304" pitchFamily="18" charset="0"/>
                  <a:ea typeface="宋体" panose="02010600030101010101" pitchFamily="2" charset="-122"/>
                </a:rPr>
                <a:t>1</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5" name="Group 27"/>
          <p:cNvGrpSpPr>
            <a:grpSpLocks/>
          </p:cNvGrpSpPr>
          <p:nvPr/>
        </p:nvGrpSpPr>
        <p:grpSpPr bwMode="auto">
          <a:xfrm>
            <a:off x="3200608" y="2971800"/>
            <a:ext cx="393700" cy="365125"/>
            <a:chOff x="2336" y="2280"/>
            <a:chExt cx="248" cy="230"/>
          </a:xfrm>
        </p:grpSpPr>
        <p:sp>
          <p:nvSpPr>
            <p:cNvPr id="10332" name="Oval 28"/>
            <p:cNvSpPr>
              <a:spLocks noChangeArrowheads="1"/>
            </p:cNvSpPr>
            <p:nvPr/>
          </p:nvSpPr>
          <p:spPr bwMode="auto">
            <a:xfrm>
              <a:off x="2343" y="2318"/>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3" name="Text Box 29"/>
            <p:cNvSpPr txBox="1">
              <a:spLocks noChangeArrowheads="1"/>
            </p:cNvSpPr>
            <p:nvPr/>
          </p:nvSpPr>
          <p:spPr bwMode="auto">
            <a:xfrm>
              <a:off x="2336" y="2280"/>
              <a:ext cx="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I</a:t>
              </a:r>
              <a:r>
                <a:rPr lang="en-US" altLang="zh-CN" sz="1600" baseline="-25000">
                  <a:solidFill>
                    <a:schemeClr val="tx1"/>
                  </a:solidFill>
                  <a:latin typeface="Times New Roman" panose="02020603050405020304" pitchFamily="18" charset="0"/>
                  <a:ea typeface="宋体" panose="02010600030101010101" pitchFamily="2" charset="-122"/>
                </a:rPr>
                <a:t>2</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6" name="Group 30"/>
          <p:cNvGrpSpPr>
            <a:grpSpLocks/>
          </p:cNvGrpSpPr>
          <p:nvPr/>
        </p:nvGrpSpPr>
        <p:grpSpPr bwMode="auto">
          <a:xfrm>
            <a:off x="3668921" y="3703638"/>
            <a:ext cx="503237" cy="365125"/>
            <a:chOff x="2631" y="2741"/>
            <a:chExt cx="317" cy="230"/>
          </a:xfrm>
        </p:grpSpPr>
        <p:sp>
          <p:nvSpPr>
            <p:cNvPr id="10330" name="Oval 31"/>
            <p:cNvSpPr>
              <a:spLocks noChangeArrowheads="1"/>
            </p:cNvSpPr>
            <p:nvPr/>
          </p:nvSpPr>
          <p:spPr bwMode="auto">
            <a:xfrm>
              <a:off x="2668" y="2772"/>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31" name="Text Box 32"/>
            <p:cNvSpPr txBox="1">
              <a:spLocks noChangeArrowheads="1"/>
            </p:cNvSpPr>
            <p:nvPr/>
          </p:nvSpPr>
          <p:spPr bwMode="auto">
            <a:xfrm>
              <a:off x="2631" y="2741"/>
              <a:ext cx="3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C</a:t>
              </a:r>
              <a:r>
                <a:rPr lang="en-US" altLang="zh-CN" sz="1600" baseline="-25000">
                  <a:solidFill>
                    <a:schemeClr val="tx1"/>
                  </a:solidFill>
                  <a:latin typeface="Times New Roman" panose="02020603050405020304" pitchFamily="18" charset="0"/>
                  <a:ea typeface="宋体" panose="02010600030101010101" pitchFamily="2" charset="-122"/>
                </a:rPr>
                <a:t>2</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7" name="Group 33"/>
          <p:cNvGrpSpPr>
            <a:grpSpLocks/>
          </p:cNvGrpSpPr>
          <p:nvPr/>
        </p:nvGrpSpPr>
        <p:grpSpPr bwMode="auto">
          <a:xfrm>
            <a:off x="4172158" y="4313238"/>
            <a:ext cx="503238" cy="366712"/>
            <a:chOff x="2948" y="3125"/>
            <a:chExt cx="317" cy="231"/>
          </a:xfrm>
        </p:grpSpPr>
        <p:sp>
          <p:nvSpPr>
            <p:cNvPr id="10328" name="Oval 34"/>
            <p:cNvSpPr>
              <a:spLocks noChangeArrowheads="1"/>
            </p:cNvSpPr>
            <p:nvPr/>
          </p:nvSpPr>
          <p:spPr bwMode="auto">
            <a:xfrm>
              <a:off x="2976" y="3164"/>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9" name="Text Box 35"/>
            <p:cNvSpPr txBox="1">
              <a:spLocks noChangeArrowheads="1"/>
            </p:cNvSpPr>
            <p:nvPr/>
          </p:nvSpPr>
          <p:spPr bwMode="auto">
            <a:xfrm>
              <a:off x="2948" y="312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P</a:t>
              </a:r>
              <a:r>
                <a:rPr lang="en-US" altLang="zh-CN" sz="1600" baseline="-25000">
                  <a:solidFill>
                    <a:schemeClr val="tx1"/>
                  </a:solidFill>
                  <a:latin typeface="Times New Roman" panose="02020603050405020304" pitchFamily="18" charset="0"/>
                  <a:ea typeface="宋体" panose="02010600030101010101" pitchFamily="2" charset="-122"/>
                </a:rPr>
                <a:t>2</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8" name="Group 36"/>
          <p:cNvGrpSpPr>
            <a:grpSpLocks/>
          </p:cNvGrpSpPr>
          <p:nvPr/>
        </p:nvGrpSpPr>
        <p:grpSpPr bwMode="auto">
          <a:xfrm>
            <a:off x="4711908" y="2971800"/>
            <a:ext cx="392113" cy="365125"/>
            <a:chOff x="3288" y="2280"/>
            <a:chExt cx="247" cy="230"/>
          </a:xfrm>
        </p:grpSpPr>
        <p:sp>
          <p:nvSpPr>
            <p:cNvPr id="10326" name="Oval 37"/>
            <p:cNvSpPr>
              <a:spLocks noChangeArrowheads="1"/>
            </p:cNvSpPr>
            <p:nvPr/>
          </p:nvSpPr>
          <p:spPr bwMode="auto">
            <a:xfrm>
              <a:off x="3293" y="2318"/>
              <a:ext cx="193"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7" name="Text Box 38"/>
            <p:cNvSpPr txBox="1">
              <a:spLocks noChangeArrowheads="1"/>
            </p:cNvSpPr>
            <p:nvPr/>
          </p:nvSpPr>
          <p:spPr bwMode="auto">
            <a:xfrm>
              <a:off x="3288" y="2280"/>
              <a:ext cx="2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I</a:t>
              </a:r>
              <a:r>
                <a:rPr lang="en-US" altLang="zh-CN" sz="1600" baseline="-25000">
                  <a:solidFill>
                    <a:schemeClr val="tx1"/>
                  </a:solidFill>
                  <a:latin typeface="Times New Roman" panose="02020603050405020304" pitchFamily="18" charset="0"/>
                  <a:ea typeface="宋体" panose="02010600030101010101" pitchFamily="2" charset="-122"/>
                </a:rPr>
                <a:t>3</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9" name="Group 39"/>
          <p:cNvGrpSpPr>
            <a:grpSpLocks/>
          </p:cNvGrpSpPr>
          <p:nvPr/>
        </p:nvGrpSpPr>
        <p:grpSpPr bwMode="auto">
          <a:xfrm>
            <a:off x="5177046" y="3703638"/>
            <a:ext cx="503237" cy="365125"/>
            <a:chOff x="3581" y="2741"/>
            <a:chExt cx="317" cy="230"/>
          </a:xfrm>
        </p:grpSpPr>
        <p:sp>
          <p:nvSpPr>
            <p:cNvPr id="10324" name="Oval 40"/>
            <p:cNvSpPr>
              <a:spLocks noChangeArrowheads="1"/>
            </p:cNvSpPr>
            <p:nvPr/>
          </p:nvSpPr>
          <p:spPr bwMode="auto">
            <a:xfrm>
              <a:off x="3618" y="2772"/>
              <a:ext cx="194"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5" name="Text Box 41"/>
            <p:cNvSpPr txBox="1">
              <a:spLocks noChangeArrowheads="1"/>
            </p:cNvSpPr>
            <p:nvPr/>
          </p:nvSpPr>
          <p:spPr bwMode="auto">
            <a:xfrm>
              <a:off x="3581" y="2741"/>
              <a:ext cx="3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C</a:t>
              </a:r>
              <a:r>
                <a:rPr lang="en-US" altLang="zh-CN" sz="1600" baseline="-25000">
                  <a:solidFill>
                    <a:schemeClr val="tx1"/>
                  </a:solidFill>
                  <a:latin typeface="Times New Roman" panose="02020603050405020304" pitchFamily="18" charset="0"/>
                  <a:ea typeface="宋体" panose="02010600030101010101" pitchFamily="2" charset="-122"/>
                </a:rPr>
                <a:t>3</a:t>
              </a:r>
              <a:endParaRPr lang="en-US" altLang="zh-CN" sz="1600">
                <a:solidFill>
                  <a:schemeClr val="tx1"/>
                </a:solidFill>
                <a:latin typeface="Arial" panose="020B0604020202020204" pitchFamily="34" charset="0"/>
                <a:ea typeface="宋体" panose="02010600030101010101" pitchFamily="2" charset="-122"/>
              </a:endParaRPr>
            </a:p>
          </p:txBody>
        </p:sp>
      </p:grpSp>
      <p:grpSp>
        <p:nvGrpSpPr>
          <p:cNvPr id="10" name="Group 42"/>
          <p:cNvGrpSpPr>
            <a:grpSpLocks/>
          </p:cNvGrpSpPr>
          <p:nvPr/>
        </p:nvGrpSpPr>
        <p:grpSpPr bwMode="auto">
          <a:xfrm>
            <a:off x="5680283" y="4313238"/>
            <a:ext cx="501650" cy="366712"/>
            <a:chOff x="3898" y="3125"/>
            <a:chExt cx="316" cy="231"/>
          </a:xfrm>
        </p:grpSpPr>
        <p:sp>
          <p:nvSpPr>
            <p:cNvPr id="10322" name="Oval 43"/>
            <p:cNvSpPr>
              <a:spLocks noChangeArrowheads="1"/>
            </p:cNvSpPr>
            <p:nvPr/>
          </p:nvSpPr>
          <p:spPr bwMode="auto">
            <a:xfrm>
              <a:off x="3926" y="3164"/>
              <a:ext cx="193" cy="167"/>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3" name="Text Box 44"/>
            <p:cNvSpPr txBox="1">
              <a:spLocks noChangeArrowheads="1"/>
            </p:cNvSpPr>
            <p:nvPr/>
          </p:nvSpPr>
          <p:spPr bwMode="auto">
            <a:xfrm>
              <a:off x="3898" y="3125"/>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a:solidFill>
                    <a:schemeClr val="tx1"/>
                  </a:solidFill>
                  <a:latin typeface="Times New Roman" panose="02020603050405020304" pitchFamily="18" charset="0"/>
                  <a:ea typeface="宋体" panose="02010600030101010101" pitchFamily="2" charset="-122"/>
                </a:rPr>
                <a:t>P</a:t>
              </a:r>
              <a:r>
                <a:rPr lang="en-US" altLang="zh-CN" sz="1600" baseline="-25000">
                  <a:solidFill>
                    <a:schemeClr val="tx1"/>
                  </a:solidFill>
                  <a:latin typeface="Times New Roman" panose="02020603050405020304" pitchFamily="18" charset="0"/>
                  <a:ea typeface="宋体" panose="02010600030101010101" pitchFamily="2" charset="-122"/>
                </a:rPr>
                <a:t>3</a:t>
              </a:r>
              <a:endParaRPr lang="en-US" altLang="zh-CN" sz="1600">
                <a:solidFill>
                  <a:schemeClr val="tx1"/>
                </a:solidFill>
                <a:latin typeface="Arial" panose="020B0604020202020204" pitchFamily="34" charset="0"/>
                <a:ea typeface="宋体" panose="02010600030101010101" pitchFamily="2" charset="-122"/>
              </a:endParaRPr>
            </a:p>
          </p:txBody>
        </p:sp>
      </p:grpSp>
      <p:sp>
        <p:nvSpPr>
          <p:cNvPr id="419885" name="Line 45"/>
          <p:cNvSpPr>
            <a:spLocks noChangeShapeType="1"/>
          </p:cNvSpPr>
          <p:nvPr/>
        </p:nvSpPr>
        <p:spPr bwMode="auto">
          <a:xfrm>
            <a:off x="1827421" y="3336925"/>
            <a:ext cx="0" cy="15875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6" name="Line 46"/>
          <p:cNvSpPr>
            <a:spLocks noChangeShapeType="1"/>
          </p:cNvSpPr>
          <p:nvPr/>
        </p:nvSpPr>
        <p:spPr bwMode="auto">
          <a:xfrm>
            <a:off x="2329071" y="4068763"/>
            <a:ext cx="0" cy="8556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7" name="Line 47"/>
          <p:cNvSpPr>
            <a:spLocks noChangeShapeType="1"/>
          </p:cNvSpPr>
          <p:nvPr/>
        </p:nvSpPr>
        <p:spPr bwMode="auto">
          <a:xfrm>
            <a:off x="2832308" y="4679950"/>
            <a:ext cx="0" cy="3667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8" name="Line 48"/>
          <p:cNvSpPr>
            <a:spLocks noChangeShapeType="1"/>
          </p:cNvSpPr>
          <p:nvPr/>
        </p:nvSpPr>
        <p:spPr bwMode="auto">
          <a:xfrm>
            <a:off x="3333958" y="3336925"/>
            <a:ext cx="0" cy="15875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9" name="Line 49"/>
          <p:cNvSpPr>
            <a:spLocks noChangeShapeType="1"/>
          </p:cNvSpPr>
          <p:nvPr/>
        </p:nvSpPr>
        <p:spPr bwMode="auto">
          <a:xfrm>
            <a:off x="3837196" y="4068763"/>
            <a:ext cx="0" cy="8556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0" name="Line 50"/>
          <p:cNvSpPr>
            <a:spLocks noChangeShapeType="1"/>
          </p:cNvSpPr>
          <p:nvPr/>
        </p:nvSpPr>
        <p:spPr bwMode="auto">
          <a:xfrm>
            <a:off x="4340433" y="4679950"/>
            <a:ext cx="0" cy="3667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1" name="Line 51"/>
          <p:cNvSpPr>
            <a:spLocks noChangeShapeType="1"/>
          </p:cNvSpPr>
          <p:nvPr/>
        </p:nvSpPr>
        <p:spPr bwMode="auto">
          <a:xfrm>
            <a:off x="4842083" y="3336925"/>
            <a:ext cx="0" cy="158750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2" name="Line 52"/>
          <p:cNvSpPr>
            <a:spLocks noChangeShapeType="1"/>
          </p:cNvSpPr>
          <p:nvPr/>
        </p:nvSpPr>
        <p:spPr bwMode="auto">
          <a:xfrm>
            <a:off x="5345321" y="4068763"/>
            <a:ext cx="0" cy="8556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3" name="Line 53"/>
          <p:cNvSpPr>
            <a:spLocks noChangeShapeType="1"/>
          </p:cNvSpPr>
          <p:nvPr/>
        </p:nvSpPr>
        <p:spPr bwMode="auto">
          <a:xfrm>
            <a:off x="5846971" y="4679950"/>
            <a:ext cx="0" cy="366713"/>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Text Box 54"/>
          <p:cNvSpPr txBox="1">
            <a:spLocks noChangeArrowheads="1"/>
          </p:cNvSpPr>
          <p:nvPr/>
        </p:nvSpPr>
        <p:spPr bwMode="auto">
          <a:xfrm>
            <a:off x="1497013" y="5070475"/>
            <a:ext cx="60309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000" b="0" dirty="0">
                <a:solidFill>
                  <a:schemeClr val="tx1"/>
                </a:solidFill>
                <a:latin typeface="Times New Roman" panose="02020603050405020304" pitchFamily="18" charset="0"/>
                <a:ea typeface="宋体" panose="02010600030101010101" pitchFamily="2" charset="-122"/>
              </a:rPr>
              <a:t>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0</a:t>
            </a:r>
            <a:r>
              <a:rPr lang="en-US" altLang="zh-CN" sz="2000" b="0" dirty="0">
                <a:solidFill>
                  <a:schemeClr val="tx1"/>
                </a:solidFill>
                <a:latin typeface="Times New Roman" panose="02020603050405020304" pitchFamily="18"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1 </a:t>
            </a:r>
            <a:r>
              <a:rPr lang="en-US" altLang="zh-CN" sz="2000" b="0" dirty="0">
                <a:solidFill>
                  <a:schemeClr val="tx1"/>
                </a:solidFill>
                <a:latin typeface="Times New Roman" panose="02020603050405020304" pitchFamily="18" charset="0"/>
                <a:ea typeface="宋体" panose="02010600030101010101" pitchFamily="2" charset="-122"/>
              </a:rPr>
              <a:t>    t</a:t>
            </a:r>
            <a:r>
              <a:rPr lang="en-US" altLang="zh-CN" sz="2000" b="0" baseline="-25000" dirty="0">
                <a:solidFill>
                  <a:schemeClr val="tx1"/>
                </a:solidFill>
                <a:latin typeface="Times New Roman" panose="02020603050405020304" pitchFamily="18" charset="0"/>
                <a:ea typeface="宋体" panose="02010600030101010101" pitchFamily="2" charset="-122"/>
              </a:rPr>
              <a:t>2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3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4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5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6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7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8        </a:t>
            </a:r>
            <a:r>
              <a:rPr lang="en-US" altLang="zh-CN" sz="2000" b="0" dirty="0">
                <a:solidFill>
                  <a:schemeClr val="tx1"/>
                </a:solidFill>
                <a:latin typeface="Times New Roman" panose="02020603050405020304" pitchFamily="18" charset="0"/>
                <a:ea typeface="宋体" panose="02010600030101010101" pitchFamily="2" charset="-122"/>
              </a:rPr>
              <a:t>t</a:t>
            </a:r>
            <a:r>
              <a:rPr lang="en-US" altLang="zh-CN" sz="2000" b="0" baseline="-25000" dirty="0">
                <a:solidFill>
                  <a:schemeClr val="tx1"/>
                </a:solidFill>
                <a:latin typeface="Times New Roman" panose="02020603050405020304" pitchFamily="18" charset="0"/>
                <a:ea typeface="宋体" panose="02010600030101010101" pitchFamily="2" charset="-122"/>
              </a:rPr>
              <a:t>9        </a:t>
            </a:r>
            <a:endParaRPr lang="en-US" altLang="zh-CN" sz="2000" b="0" dirty="0">
              <a:solidFill>
                <a:schemeClr val="tx1"/>
              </a:solidFill>
              <a:latin typeface="Arial" panose="020B0604020202020204" pitchFamily="34" charset="0"/>
              <a:ea typeface="宋体" panose="02010600030101010101" pitchFamily="2" charset="-122"/>
            </a:endParaRPr>
          </a:p>
        </p:txBody>
      </p:sp>
      <p:sp>
        <p:nvSpPr>
          <p:cNvPr id="419895" name="Freeform 55"/>
          <p:cNvSpPr>
            <a:spLocks/>
          </p:cNvSpPr>
          <p:nvPr/>
        </p:nvSpPr>
        <p:spPr bwMode="auto">
          <a:xfrm>
            <a:off x="1924258" y="3302000"/>
            <a:ext cx="377825" cy="457200"/>
          </a:xfrm>
          <a:custGeom>
            <a:avLst/>
            <a:gdLst>
              <a:gd name="T0" fmla="*/ 0 w 405"/>
              <a:gd name="T1" fmla="*/ 0 h 585"/>
              <a:gd name="T2" fmla="*/ 405 w 405"/>
              <a:gd name="T3" fmla="*/ 585 h 585"/>
              <a:gd name="T4" fmla="*/ 0 60000 65536"/>
              <a:gd name="T5" fmla="*/ 0 60000 65536"/>
              <a:gd name="T6" fmla="*/ 0 w 405"/>
              <a:gd name="T7" fmla="*/ 0 h 585"/>
              <a:gd name="T8" fmla="*/ 405 w 405"/>
              <a:gd name="T9" fmla="*/ 585 h 585"/>
            </a:gdLst>
            <a:ahLst/>
            <a:cxnLst>
              <a:cxn ang="T4">
                <a:pos x="T0" y="T1"/>
              </a:cxn>
              <a:cxn ang="T5">
                <a:pos x="T2" y="T3"/>
              </a:cxn>
            </a:cxnLst>
            <a:rect l="T6" t="T7" r="T8" b="T9"/>
            <a:pathLst>
              <a:path w="405" h="585">
                <a:moveTo>
                  <a:pt x="0" y="0"/>
                </a:moveTo>
                <a:lnTo>
                  <a:pt x="405" y="58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6" name="Freeform 56"/>
          <p:cNvSpPr>
            <a:spLocks/>
          </p:cNvSpPr>
          <p:nvPr/>
        </p:nvSpPr>
        <p:spPr bwMode="auto">
          <a:xfrm>
            <a:off x="3432383" y="3303588"/>
            <a:ext cx="376238" cy="458787"/>
          </a:xfrm>
          <a:custGeom>
            <a:avLst/>
            <a:gdLst>
              <a:gd name="T0" fmla="*/ 0 w 405"/>
              <a:gd name="T1" fmla="*/ 0 h 585"/>
              <a:gd name="T2" fmla="*/ 405 w 405"/>
              <a:gd name="T3" fmla="*/ 585 h 585"/>
              <a:gd name="T4" fmla="*/ 0 60000 65536"/>
              <a:gd name="T5" fmla="*/ 0 60000 65536"/>
              <a:gd name="T6" fmla="*/ 0 w 405"/>
              <a:gd name="T7" fmla="*/ 0 h 585"/>
              <a:gd name="T8" fmla="*/ 405 w 405"/>
              <a:gd name="T9" fmla="*/ 585 h 585"/>
            </a:gdLst>
            <a:ahLst/>
            <a:cxnLst>
              <a:cxn ang="T4">
                <a:pos x="T0" y="T1"/>
              </a:cxn>
              <a:cxn ang="T5">
                <a:pos x="T2" y="T3"/>
              </a:cxn>
            </a:cxnLst>
            <a:rect l="T6" t="T7" r="T8" b="T9"/>
            <a:pathLst>
              <a:path w="405" h="585">
                <a:moveTo>
                  <a:pt x="0" y="0"/>
                </a:moveTo>
                <a:lnTo>
                  <a:pt x="405" y="58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7" name="Freeform 57"/>
          <p:cNvSpPr>
            <a:spLocks/>
          </p:cNvSpPr>
          <p:nvPr/>
        </p:nvSpPr>
        <p:spPr bwMode="auto">
          <a:xfrm>
            <a:off x="4940508" y="3302000"/>
            <a:ext cx="376238" cy="457200"/>
          </a:xfrm>
          <a:custGeom>
            <a:avLst/>
            <a:gdLst>
              <a:gd name="T0" fmla="*/ 0 w 405"/>
              <a:gd name="T1" fmla="*/ 0 h 585"/>
              <a:gd name="T2" fmla="*/ 405 w 405"/>
              <a:gd name="T3" fmla="*/ 585 h 585"/>
              <a:gd name="T4" fmla="*/ 0 60000 65536"/>
              <a:gd name="T5" fmla="*/ 0 60000 65536"/>
              <a:gd name="T6" fmla="*/ 0 w 405"/>
              <a:gd name="T7" fmla="*/ 0 h 585"/>
              <a:gd name="T8" fmla="*/ 405 w 405"/>
              <a:gd name="T9" fmla="*/ 585 h 585"/>
            </a:gdLst>
            <a:ahLst/>
            <a:cxnLst>
              <a:cxn ang="T4">
                <a:pos x="T0" y="T1"/>
              </a:cxn>
              <a:cxn ang="T5">
                <a:pos x="T2" y="T3"/>
              </a:cxn>
            </a:cxnLst>
            <a:rect l="T6" t="T7" r="T8" b="T9"/>
            <a:pathLst>
              <a:path w="405" h="585">
                <a:moveTo>
                  <a:pt x="0" y="0"/>
                </a:moveTo>
                <a:lnTo>
                  <a:pt x="405" y="58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8" name="Freeform 58"/>
          <p:cNvSpPr>
            <a:spLocks/>
          </p:cNvSpPr>
          <p:nvPr/>
        </p:nvSpPr>
        <p:spPr bwMode="auto">
          <a:xfrm>
            <a:off x="2468771" y="4017963"/>
            <a:ext cx="320675" cy="387350"/>
          </a:xfrm>
          <a:custGeom>
            <a:avLst/>
            <a:gdLst>
              <a:gd name="T0" fmla="*/ 0 w 345"/>
              <a:gd name="T1" fmla="*/ 0 h 495"/>
              <a:gd name="T2" fmla="*/ 345 w 345"/>
              <a:gd name="T3" fmla="*/ 495 h 495"/>
              <a:gd name="T4" fmla="*/ 0 60000 65536"/>
              <a:gd name="T5" fmla="*/ 0 60000 65536"/>
              <a:gd name="T6" fmla="*/ 0 w 345"/>
              <a:gd name="T7" fmla="*/ 0 h 495"/>
              <a:gd name="T8" fmla="*/ 345 w 345"/>
              <a:gd name="T9" fmla="*/ 495 h 495"/>
            </a:gdLst>
            <a:ahLst/>
            <a:cxnLst>
              <a:cxn ang="T4">
                <a:pos x="T0" y="T1"/>
              </a:cxn>
              <a:cxn ang="T5">
                <a:pos x="T2" y="T3"/>
              </a:cxn>
            </a:cxnLst>
            <a:rect l="T6" t="T7" r="T8" b="T9"/>
            <a:pathLst>
              <a:path w="345" h="495">
                <a:moveTo>
                  <a:pt x="0" y="0"/>
                </a:moveTo>
                <a:lnTo>
                  <a:pt x="345" y="4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899" name="Freeform 59"/>
          <p:cNvSpPr>
            <a:spLocks/>
          </p:cNvSpPr>
          <p:nvPr/>
        </p:nvSpPr>
        <p:spPr bwMode="auto">
          <a:xfrm>
            <a:off x="3976896" y="4002088"/>
            <a:ext cx="320675" cy="387350"/>
          </a:xfrm>
          <a:custGeom>
            <a:avLst/>
            <a:gdLst>
              <a:gd name="T0" fmla="*/ 0 w 345"/>
              <a:gd name="T1" fmla="*/ 0 h 495"/>
              <a:gd name="T2" fmla="*/ 345 w 345"/>
              <a:gd name="T3" fmla="*/ 495 h 495"/>
              <a:gd name="T4" fmla="*/ 0 60000 65536"/>
              <a:gd name="T5" fmla="*/ 0 60000 65536"/>
              <a:gd name="T6" fmla="*/ 0 w 345"/>
              <a:gd name="T7" fmla="*/ 0 h 495"/>
              <a:gd name="T8" fmla="*/ 345 w 345"/>
              <a:gd name="T9" fmla="*/ 495 h 495"/>
            </a:gdLst>
            <a:ahLst/>
            <a:cxnLst>
              <a:cxn ang="T4">
                <a:pos x="T0" y="T1"/>
              </a:cxn>
              <a:cxn ang="T5">
                <a:pos x="T2" y="T3"/>
              </a:cxn>
            </a:cxnLst>
            <a:rect l="T6" t="T7" r="T8" b="T9"/>
            <a:pathLst>
              <a:path w="345" h="495">
                <a:moveTo>
                  <a:pt x="0" y="0"/>
                </a:moveTo>
                <a:lnTo>
                  <a:pt x="345" y="4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419900" name="Freeform 60"/>
          <p:cNvSpPr>
            <a:spLocks/>
          </p:cNvSpPr>
          <p:nvPr/>
        </p:nvSpPr>
        <p:spPr bwMode="auto">
          <a:xfrm>
            <a:off x="5485021" y="4025900"/>
            <a:ext cx="320675" cy="387350"/>
          </a:xfrm>
          <a:custGeom>
            <a:avLst/>
            <a:gdLst>
              <a:gd name="T0" fmla="*/ 0 w 345"/>
              <a:gd name="T1" fmla="*/ 0 h 495"/>
              <a:gd name="T2" fmla="*/ 345 w 345"/>
              <a:gd name="T3" fmla="*/ 495 h 495"/>
              <a:gd name="T4" fmla="*/ 0 60000 65536"/>
              <a:gd name="T5" fmla="*/ 0 60000 65536"/>
              <a:gd name="T6" fmla="*/ 0 w 345"/>
              <a:gd name="T7" fmla="*/ 0 h 495"/>
              <a:gd name="T8" fmla="*/ 345 w 345"/>
              <a:gd name="T9" fmla="*/ 495 h 495"/>
            </a:gdLst>
            <a:ahLst/>
            <a:cxnLst>
              <a:cxn ang="T4">
                <a:pos x="T0" y="T1"/>
              </a:cxn>
              <a:cxn ang="T5">
                <a:pos x="T2" y="T3"/>
              </a:cxn>
            </a:cxnLst>
            <a:rect l="T6" t="T7" r="T8" b="T9"/>
            <a:pathLst>
              <a:path w="345" h="495">
                <a:moveTo>
                  <a:pt x="0" y="0"/>
                </a:moveTo>
                <a:lnTo>
                  <a:pt x="345" y="49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81" name="Text Box 61"/>
          <p:cNvSpPr txBox="1">
            <a:spLocks noChangeArrowheads="1"/>
          </p:cNvSpPr>
          <p:nvPr/>
        </p:nvSpPr>
        <p:spPr bwMode="auto">
          <a:xfrm>
            <a:off x="2339975" y="5805488"/>
            <a:ext cx="52562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dirty="0">
                <a:solidFill>
                  <a:srgbClr val="0000FF"/>
                </a:solidFill>
                <a:latin typeface="宋体" panose="02010600030101010101" pitchFamily="2" charset="-122"/>
              </a:rPr>
              <a:t>三个</a:t>
            </a:r>
            <a:r>
              <a:rPr lang="zh-CN" altLang="en-US" dirty="0" smtClean="0">
                <a:solidFill>
                  <a:srgbClr val="0000FF"/>
                </a:solidFill>
                <a:latin typeface="宋体" panose="02010600030101010101" pitchFamily="2" charset="-122"/>
              </a:rPr>
              <a:t>程序</a:t>
            </a:r>
            <a:r>
              <a:rPr lang="zh-CN" altLang="en-US" dirty="0" smtClean="0">
                <a:solidFill>
                  <a:srgbClr val="FF0000"/>
                </a:solidFill>
                <a:latin typeface="宋体" panose="02010600030101010101" pitchFamily="2" charset="-122"/>
              </a:rPr>
              <a:t>顺序</a:t>
            </a:r>
            <a:r>
              <a:rPr lang="zh-CN" altLang="en-US" dirty="0">
                <a:solidFill>
                  <a:srgbClr val="FF0000"/>
                </a:solidFill>
                <a:latin typeface="宋体" panose="02010600030101010101" pitchFamily="2" charset="-122"/>
              </a:rPr>
              <a:t>执行</a:t>
            </a:r>
            <a:r>
              <a:rPr lang="zh-CN" altLang="en-US" dirty="0">
                <a:solidFill>
                  <a:srgbClr val="0000FF"/>
                </a:solidFill>
                <a:latin typeface="宋体" panose="02010600030101010101" pitchFamily="2" charset="-122"/>
              </a:rPr>
              <a:t>的前趋图</a:t>
            </a:r>
            <a:endParaRPr lang="zh-CN" altLang="en-US" dirty="0">
              <a:solidFill>
                <a:srgbClr val="0000FF"/>
              </a:solidFill>
              <a:latin typeface="Arial" panose="020B0604020202020204" pitchFamily="34" charset="0"/>
            </a:endParaRPr>
          </a:p>
        </p:txBody>
      </p:sp>
      <p:sp>
        <p:nvSpPr>
          <p:cNvPr id="10282" name="AutoShape 62"/>
          <p:cNvSpPr>
            <a:spLocks/>
          </p:cNvSpPr>
          <p:nvPr/>
        </p:nvSpPr>
        <p:spPr bwMode="auto">
          <a:xfrm rot="-5400000">
            <a:off x="2021682" y="4920456"/>
            <a:ext cx="139700" cy="461963"/>
          </a:xfrm>
          <a:prstGeom prst="leftBrace">
            <a:avLst>
              <a:gd name="adj1" fmla="val 275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83" name="Text Box 63"/>
          <p:cNvSpPr txBox="1">
            <a:spLocks noChangeArrowheads="1"/>
          </p:cNvSpPr>
          <p:nvPr/>
        </p:nvSpPr>
        <p:spPr bwMode="auto">
          <a:xfrm>
            <a:off x="1846263" y="5094288"/>
            <a:ext cx="669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1600" b="0">
                <a:solidFill>
                  <a:schemeClr val="tx1"/>
                </a:solidFill>
                <a:latin typeface="宋体" panose="02010600030101010101" pitchFamily="2" charset="-122"/>
                <a:ea typeface="宋体" panose="02010600030101010101" pitchFamily="2" charset="-122"/>
              </a:rPr>
              <a:t>Δt</a:t>
            </a:r>
            <a:endParaRPr lang="en-US" altLang="zh-CN" sz="1600" b="0">
              <a:solidFill>
                <a:schemeClr val="tx1"/>
              </a:solidFill>
              <a:latin typeface="Arial" panose="020B0604020202020204" pitchFamily="34" charset="0"/>
              <a:ea typeface="宋体" panose="02010600030101010101" pitchFamily="2" charset="-122"/>
            </a:endParaRPr>
          </a:p>
        </p:txBody>
      </p:sp>
      <p:sp>
        <p:nvSpPr>
          <p:cNvPr id="10284" name="Line 64"/>
          <p:cNvSpPr>
            <a:spLocks noChangeShapeType="1"/>
          </p:cNvSpPr>
          <p:nvPr/>
        </p:nvSpPr>
        <p:spPr bwMode="auto">
          <a:xfrm>
            <a:off x="6858000" y="4924425"/>
            <a:ext cx="0" cy="244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5" name="Line 65"/>
          <p:cNvSpPr>
            <a:spLocks noChangeShapeType="1"/>
          </p:cNvSpPr>
          <p:nvPr/>
        </p:nvSpPr>
        <p:spPr bwMode="auto">
          <a:xfrm>
            <a:off x="5986671" y="4627563"/>
            <a:ext cx="334962" cy="3667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06" name="Line 66"/>
          <p:cNvSpPr>
            <a:spLocks noChangeShapeType="1"/>
          </p:cNvSpPr>
          <p:nvPr/>
        </p:nvSpPr>
        <p:spPr bwMode="auto">
          <a:xfrm>
            <a:off x="4465846" y="4643438"/>
            <a:ext cx="334962" cy="3683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07" name="Line 67"/>
          <p:cNvSpPr>
            <a:spLocks noChangeShapeType="1"/>
          </p:cNvSpPr>
          <p:nvPr/>
        </p:nvSpPr>
        <p:spPr bwMode="auto">
          <a:xfrm>
            <a:off x="2957721" y="4632325"/>
            <a:ext cx="334962" cy="3683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88" name="Group 68"/>
          <p:cNvGrpSpPr>
            <a:grpSpLocks/>
          </p:cNvGrpSpPr>
          <p:nvPr/>
        </p:nvGrpSpPr>
        <p:grpSpPr bwMode="auto">
          <a:xfrm>
            <a:off x="417175" y="1916113"/>
            <a:ext cx="2671763" cy="454025"/>
            <a:chOff x="386" y="1926"/>
            <a:chExt cx="1683" cy="286"/>
          </a:xfrm>
        </p:grpSpPr>
        <p:sp>
          <p:nvSpPr>
            <p:cNvPr id="10313" name="Text Box 69"/>
            <p:cNvSpPr txBox="1">
              <a:spLocks noChangeArrowheads="1"/>
            </p:cNvSpPr>
            <p:nvPr/>
          </p:nvSpPr>
          <p:spPr bwMode="auto">
            <a:xfrm>
              <a:off x="386" y="1939"/>
              <a:ext cx="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000" dirty="0">
                  <a:solidFill>
                    <a:schemeClr val="tx1"/>
                  </a:solidFill>
                  <a:latin typeface="Times New Roman" panose="02020603050405020304" pitchFamily="18" charset="0"/>
                  <a:ea typeface="宋体" panose="02010600030101010101" pitchFamily="2" charset="-122"/>
                </a:rPr>
                <a:t>程序</a:t>
              </a:r>
              <a:r>
                <a:rPr lang="en-US" altLang="zh-CN" sz="2000" dirty="0">
                  <a:solidFill>
                    <a:schemeClr val="tx1"/>
                  </a:solidFill>
                  <a:latin typeface="Times New Roman" panose="02020603050405020304" pitchFamily="18" charset="0"/>
                  <a:ea typeface="宋体" panose="02010600030101010101" pitchFamily="2" charset="-122"/>
                </a:rPr>
                <a:t>1</a:t>
              </a:r>
              <a:r>
                <a:rPr lang="zh-CN" altLang="en-US" sz="2000" dirty="0">
                  <a:solidFill>
                    <a:schemeClr val="tx1"/>
                  </a:solidFill>
                  <a:latin typeface="Times New Roman" panose="02020603050405020304" pitchFamily="18"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0314" name="Oval 70"/>
            <p:cNvSpPr>
              <a:spLocks noChangeArrowheads="1"/>
            </p:cNvSpPr>
            <p:nvPr/>
          </p:nvSpPr>
          <p:spPr bwMode="auto">
            <a:xfrm>
              <a:off x="930" y="1926"/>
              <a:ext cx="278" cy="279"/>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15" name="Text Box 71"/>
            <p:cNvSpPr txBox="1">
              <a:spLocks noChangeArrowheads="1"/>
            </p:cNvSpPr>
            <p:nvPr/>
          </p:nvSpPr>
          <p:spPr bwMode="auto">
            <a:xfrm>
              <a:off x="954" y="1933"/>
              <a:ext cx="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I</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Arial" panose="020B0604020202020204" pitchFamily="34" charset="0"/>
                <a:ea typeface="宋体" panose="02010600030101010101" pitchFamily="2" charset="-122"/>
              </a:endParaRPr>
            </a:p>
          </p:txBody>
        </p:sp>
        <p:sp>
          <p:nvSpPr>
            <p:cNvPr id="10316" name="Text Box 72"/>
            <p:cNvSpPr txBox="1">
              <a:spLocks noChangeArrowheads="1"/>
            </p:cNvSpPr>
            <p:nvPr/>
          </p:nvSpPr>
          <p:spPr bwMode="auto">
            <a:xfrm>
              <a:off x="1338" y="193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C</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Arial" panose="020B0604020202020204" pitchFamily="34" charset="0"/>
                <a:ea typeface="宋体" panose="02010600030101010101" pitchFamily="2" charset="-122"/>
              </a:endParaRPr>
            </a:p>
          </p:txBody>
        </p:sp>
        <p:sp>
          <p:nvSpPr>
            <p:cNvPr id="10317" name="Text Box 73"/>
            <p:cNvSpPr txBox="1">
              <a:spLocks noChangeArrowheads="1"/>
            </p:cNvSpPr>
            <p:nvPr/>
          </p:nvSpPr>
          <p:spPr bwMode="auto">
            <a:xfrm>
              <a:off x="1753" y="1933"/>
              <a:ext cx="3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P</a:t>
              </a:r>
              <a:r>
                <a:rPr lang="en-US" altLang="zh-CN" sz="2000" baseline="-25000">
                  <a:solidFill>
                    <a:schemeClr val="tx1"/>
                  </a:solidFill>
                  <a:latin typeface="Times New Roman" panose="02020603050405020304" pitchFamily="18" charset="0"/>
                  <a:ea typeface="宋体" panose="02010600030101010101" pitchFamily="2" charset="-122"/>
                </a:rPr>
                <a:t>1</a:t>
              </a:r>
              <a:endParaRPr lang="en-US" altLang="zh-CN" sz="2000">
                <a:solidFill>
                  <a:schemeClr val="tx1"/>
                </a:solidFill>
                <a:latin typeface="Arial" panose="020B0604020202020204" pitchFamily="34" charset="0"/>
                <a:ea typeface="宋体" panose="02010600030101010101" pitchFamily="2" charset="-122"/>
              </a:endParaRPr>
            </a:p>
          </p:txBody>
        </p:sp>
        <p:sp>
          <p:nvSpPr>
            <p:cNvPr id="10318" name="Line 74"/>
            <p:cNvSpPr>
              <a:spLocks noChangeShapeType="1"/>
            </p:cNvSpPr>
            <p:nvPr/>
          </p:nvSpPr>
          <p:spPr bwMode="auto">
            <a:xfrm>
              <a:off x="1233" y="2069"/>
              <a:ext cx="1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19" name="Line 75"/>
            <p:cNvSpPr>
              <a:spLocks noChangeShapeType="1"/>
            </p:cNvSpPr>
            <p:nvPr/>
          </p:nvSpPr>
          <p:spPr bwMode="auto">
            <a:xfrm>
              <a:off x="1640" y="2069"/>
              <a:ext cx="1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20" name="Oval 76"/>
            <p:cNvSpPr>
              <a:spLocks noChangeArrowheads="1"/>
            </p:cNvSpPr>
            <p:nvPr/>
          </p:nvSpPr>
          <p:spPr bwMode="auto">
            <a:xfrm>
              <a:off x="1338" y="1933"/>
              <a:ext cx="278" cy="279"/>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21" name="Oval 77"/>
            <p:cNvSpPr>
              <a:spLocks noChangeArrowheads="1"/>
            </p:cNvSpPr>
            <p:nvPr/>
          </p:nvSpPr>
          <p:spPr bwMode="auto">
            <a:xfrm>
              <a:off x="1746" y="1933"/>
              <a:ext cx="278" cy="279"/>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grpSp>
      <p:sp>
        <p:nvSpPr>
          <p:cNvPr id="10289" name="Text Box 78"/>
          <p:cNvSpPr txBox="1">
            <a:spLocks noChangeArrowheads="1"/>
          </p:cNvSpPr>
          <p:nvPr/>
        </p:nvSpPr>
        <p:spPr bwMode="auto">
          <a:xfrm>
            <a:off x="3215938" y="1936153"/>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000" dirty="0">
                <a:solidFill>
                  <a:schemeClr val="tx1"/>
                </a:solidFill>
                <a:latin typeface="Times New Roman" panose="02020603050405020304" pitchFamily="18" charset="0"/>
                <a:ea typeface="宋体" panose="02010600030101010101" pitchFamily="2" charset="-122"/>
              </a:rPr>
              <a:t>程序</a:t>
            </a:r>
            <a:r>
              <a:rPr lang="en-US" altLang="zh-CN" sz="2000" dirty="0">
                <a:solidFill>
                  <a:schemeClr val="tx1"/>
                </a:solidFill>
                <a:latin typeface="Times New Roman" panose="02020603050405020304" pitchFamily="18" charset="0"/>
                <a:ea typeface="宋体" panose="02010600030101010101" pitchFamily="2" charset="-122"/>
              </a:rPr>
              <a:t>2</a:t>
            </a:r>
            <a:r>
              <a:rPr lang="zh-CN" altLang="en-US" sz="2000" dirty="0">
                <a:solidFill>
                  <a:schemeClr val="tx1"/>
                </a:solidFill>
                <a:latin typeface="Times New Roman" panose="02020603050405020304" pitchFamily="18"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10290" name="Oval 79"/>
          <p:cNvSpPr>
            <a:spLocks noChangeArrowheads="1"/>
          </p:cNvSpPr>
          <p:nvPr/>
        </p:nvSpPr>
        <p:spPr bwMode="auto">
          <a:xfrm>
            <a:off x="4079538" y="1915515"/>
            <a:ext cx="441325" cy="442913"/>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1" name="Line 80"/>
          <p:cNvSpPr>
            <a:spLocks noChangeShapeType="1"/>
          </p:cNvSpPr>
          <p:nvPr/>
        </p:nvSpPr>
        <p:spPr bwMode="auto">
          <a:xfrm>
            <a:off x="4560550" y="2142528"/>
            <a:ext cx="1666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2" name="Line 81"/>
          <p:cNvSpPr>
            <a:spLocks noChangeShapeType="1"/>
          </p:cNvSpPr>
          <p:nvPr/>
        </p:nvSpPr>
        <p:spPr bwMode="auto">
          <a:xfrm>
            <a:off x="5206663" y="2142528"/>
            <a:ext cx="168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3" name="Oval 82"/>
          <p:cNvSpPr>
            <a:spLocks noChangeArrowheads="1"/>
          </p:cNvSpPr>
          <p:nvPr/>
        </p:nvSpPr>
        <p:spPr bwMode="auto">
          <a:xfrm>
            <a:off x="4727238" y="1926628"/>
            <a:ext cx="441325" cy="44291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4" name="Oval 83"/>
          <p:cNvSpPr>
            <a:spLocks noChangeArrowheads="1"/>
          </p:cNvSpPr>
          <p:nvPr/>
        </p:nvSpPr>
        <p:spPr bwMode="auto">
          <a:xfrm>
            <a:off x="5374938" y="1926628"/>
            <a:ext cx="441325" cy="44291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5" name="Text Box 84"/>
          <p:cNvSpPr txBox="1">
            <a:spLocks noChangeArrowheads="1"/>
          </p:cNvSpPr>
          <p:nvPr/>
        </p:nvSpPr>
        <p:spPr bwMode="auto">
          <a:xfrm>
            <a:off x="6011863" y="1916113"/>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zh-CN" altLang="en-US" sz="2000">
                <a:solidFill>
                  <a:schemeClr val="tx1"/>
                </a:solidFill>
                <a:latin typeface="Times New Roman" panose="02020603050405020304" pitchFamily="18" charset="0"/>
                <a:ea typeface="宋体" panose="02010600030101010101" pitchFamily="2" charset="-122"/>
              </a:rPr>
              <a:t>程序</a:t>
            </a:r>
            <a:r>
              <a:rPr lang="en-US" altLang="zh-CN" sz="2000">
                <a:solidFill>
                  <a:schemeClr val="tx1"/>
                </a:solidFill>
                <a:latin typeface="Times New Roman" panose="02020603050405020304" pitchFamily="18" charset="0"/>
                <a:ea typeface="宋体" panose="02010600030101010101" pitchFamily="2" charset="-122"/>
              </a:rPr>
              <a:t>3</a:t>
            </a: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Arial" panose="020B0604020202020204" pitchFamily="34" charset="0"/>
              <a:ea typeface="宋体" panose="02010600030101010101" pitchFamily="2" charset="-122"/>
            </a:endParaRPr>
          </a:p>
        </p:txBody>
      </p:sp>
      <p:sp>
        <p:nvSpPr>
          <p:cNvPr id="10296" name="Oval 85"/>
          <p:cNvSpPr>
            <a:spLocks noChangeArrowheads="1"/>
          </p:cNvSpPr>
          <p:nvPr/>
        </p:nvSpPr>
        <p:spPr bwMode="auto">
          <a:xfrm>
            <a:off x="6875463" y="1916113"/>
            <a:ext cx="441325" cy="44291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297" name="Line 86"/>
          <p:cNvSpPr>
            <a:spLocks noChangeShapeType="1"/>
          </p:cNvSpPr>
          <p:nvPr/>
        </p:nvSpPr>
        <p:spPr bwMode="auto">
          <a:xfrm>
            <a:off x="7356475" y="2143125"/>
            <a:ext cx="1666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8" name="Line 87"/>
          <p:cNvSpPr>
            <a:spLocks noChangeShapeType="1"/>
          </p:cNvSpPr>
          <p:nvPr/>
        </p:nvSpPr>
        <p:spPr bwMode="auto">
          <a:xfrm>
            <a:off x="8002588" y="2143125"/>
            <a:ext cx="168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9" name="Oval 88"/>
          <p:cNvSpPr>
            <a:spLocks noChangeArrowheads="1"/>
          </p:cNvSpPr>
          <p:nvPr/>
        </p:nvSpPr>
        <p:spPr bwMode="auto">
          <a:xfrm>
            <a:off x="7523163" y="1927225"/>
            <a:ext cx="441325" cy="442913"/>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00" name="Oval 89"/>
          <p:cNvSpPr>
            <a:spLocks noChangeArrowheads="1"/>
          </p:cNvSpPr>
          <p:nvPr/>
        </p:nvSpPr>
        <p:spPr bwMode="auto">
          <a:xfrm>
            <a:off x="8170863" y="1927225"/>
            <a:ext cx="441325" cy="442913"/>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01" name="Text Box 90"/>
          <p:cNvSpPr txBox="1">
            <a:spLocks noChangeArrowheads="1"/>
          </p:cNvSpPr>
          <p:nvPr/>
        </p:nvSpPr>
        <p:spPr bwMode="auto">
          <a:xfrm>
            <a:off x="4150975" y="1915515"/>
            <a:ext cx="43338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I</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a:solidFill>
                <a:schemeClr val="tx1"/>
              </a:solidFill>
              <a:latin typeface="Arial" panose="020B0604020202020204" pitchFamily="34" charset="0"/>
              <a:ea typeface="宋体" panose="02010600030101010101" pitchFamily="2" charset="-122"/>
            </a:endParaRPr>
          </a:p>
        </p:txBody>
      </p:sp>
      <p:sp>
        <p:nvSpPr>
          <p:cNvPr id="10302" name="Text Box 91"/>
          <p:cNvSpPr txBox="1">
            <a:spLocks noChangeArrowheads="1"/>
          </p:cNvSpPr>
          <p:nvPr/>
        </p:nvSpPr>
        <p:spPr bwMode="auto">
          <a:xfrm>
            <a:off x="4727238" y="1915515"/>
            <a:ext cx="5032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C</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a:solidFill>
                <a:schemeClr val="tx1"/>
              </a:solidFill>
              <a:latin typeface="Arial" panose="020B0604020202020204" pitchFamily="34" charset="0"/>
              <a:ea typeface="宋体" panose="02010600030101010101" pitchFamily="2" charset="-122"/>
            </a:endParaRPr>
          </a:p>
        </p:txBody>
      </p:sp>
      <p:sp>
        <p:nvSpPr>
          <p:cNvPr id="10303" name="Text Box 92"/>
          <p:cNvSpPr txBox="1">
            <a:spLocks noChangeArrowheads="1"/>
          </p:cNvSpPr>
          <p:nvPr/>
        </p:nvSpPr>
        <p:spPr bwMode="auto">
          <a:xfrm>
            <a:off x="5376525" y="1915515"/>
            <a:ext cx="50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P</a:t>
            </a:r>
            <a:r>
              <a:rPr lang="en-US" altLang="zh-CN" sz="2000" baseline="-25000">
                <a:solidFill>
                  <a:schemeClr val="tx1"/>
                </a:solidFill>
                <a:latin typeface="Times New Roman" panose="02020603050405020304" pitchFamily="18" charset="0"/>
                <a:ea typeface="宋体" panose="02010600030101010101" pitchFamily="2" charset="-122"/>
              </a:rPr>
              <a:t>2</a:t>
            </a:r>
            <a:endParaRPr lang="en-US" altLang="zh-CN" sz="2000">
              <a:solidFill>
                <a:schemeClr val="tx1"/>
              </a:solidFill>
              <a:latin typeface="Arial" panose="020B0604020202020204" pitchFamily="34" charset="0"/>
              <a:ea typeface="宋体" panose="02010600030101010101" pitchFamily="2" charset="-122"/>
            </a:endParaRPr>
          </a:p>
        </p:txBody>
      </p:sp>
      <p:sp>
        <p:nvSpPr>
          <p:cNvPr id="10304" name="Text Box 93"/>
          <p:cNvSpPr txBox="1">
            <a:spLocks noChangeArrowheads="1"/>
          </p:cNvSpPr>
          <p:nvPr/>
        </p:nvSpPr>
        <p:spPr bwMode="auto">
          <a:xfrm>
            <a:off x="6910388" y="1916113"/>
            <a:ext cx="4318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I</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a:solidFill>
                <a:schemeClr val="tx1"/>
              </a:solidFill>
              <a:latin typeface="Arial" panose="020B0604020202020204" pitchFamily="34" charset="0"/>
              <a:ea typeface="宋体" panose="02010600030101010101" pitchFamily="2" charset="-122"/>
            </a:endParaRPr>
          </a:p>
        </p:txBody>
      </p:sp>
      <p:sp>
        <p:nvSpPr>
          <p:cNvPr id="10305" name="Text Box 94"/>
          <p:cNvSpPr txBox="1">
            <a:spLocks noChangeArrowheads="1"/>
          </p:cNvSpPr>
          <p:nvPr/>
        </p:nvSpPr>
        <p:spPr bwMode="auto">
          <a:xfrm>
            <a:off x="7524750" y="1916113"/>
            <a:ext cx="5048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C</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a:solidFill>
                <a:schemeClr val="tx1"/>
              </a:solidFill>
              <a:latin typeface="Arial" panose="020B0604020202020204" pitchFamily="34" charset="0"/>
              <a:ea typeface="宋体" panose="02010600030101010101" pitchFamily="2" charset="-122"/>
            </a:endParaRPr>
          </a:p>
        </p:txBody>
      </p:sp>
      <p:sp>
        <p:nvSpPr>
          <p:cNvPr id="10306" name="Text Box 95"/>
          <p:cNvSpPr txBox="1">
            <a:spLocks noChangeArrowheads="1"/>
          </p:cNvSpPr>
          <p:nvPr/>
        </p:nvSpPr>
        <p:spPr bwMode="auto">
          <a:xfrm>
            <a:off x="8172450" y="1916113"/>
            <a:ext cx="504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just" eaLnBrk="1" hangingPunct="1"/>
            <a:r>
              <a:rPr lang="en-US" altLang="zh-CN" sz="2000">
                <a:solidFill>
                  <a:schemeClr val="tx1"/>
                </a:solidFill>
                <a:latin typeface="Times New Roman" panose="02020603050405020304" pitchFamily="18" charset="0"/>
                <a:ea typeface="宋体" panose="02010600030101010101" pitchFamily="2" charset="-122"/>
              </a:rPr>
              <a:t>P</a:t>
            </a:r>
            <a:r>
              <a:rPr lang="en-US" altLang="zh-CN" sz="2000" baseline="-25000">
                <a:solidFill>
                  <a:schemeClr val="tx1"/>
                </a:solidFill>
                <a:latin typeface="Times New Roman" panose="02020603050405020304" pitchFamily="18" charset="0"/>
                <a:ea typeface="宋体" panose="02010600030101010101" pitchFamily="2" charset="-122"/>
              </a:rPr>
              <a:t>3</a:t>
            </a:r>
            <a:endParaRPr lang="en-US" altLang="zh-CN" sz="2000">
              <a:solidFill>
                <a:schemeClr val="tx1"/>
              </a:solidFill>
              <a:latin typeface="Arial" panose="020B0604020202020204" pitchFamily="34" charset="0"/>
              <a:ea typeface="宋体" panose="02010600030101010101" pitchFamily="2" charset="-122"/>
            </a:endParaRPr>
          </a:p>
        </p:txBody>
      </p:sp>
      <p:grpSp>
        <p:nvGrpSpPr>
          <p:cNvPr id="12" name="Group 97"/>
          <p:cNvGrpSpPr>
            <a:grpSpLocks/>
          </p:cNvGrpSpPr>
          <p:nvPr/>
        </p:nvGrpSpPr>
        <p:grpSpPr bwMode="auto">
          <a:xfrm>
            <a:off x="6659563" y="3357563"/>
            <a:ext cx="2195512" cy="503237"/>
            <a:chOff x="4286" y="2523"/>
            <a:chExt cx="771" cy="317"/>
          </a:xfrm>
        </p:grpSpPr>
        <p:sp>
          <p:nvSpPr>
            <p:cNvPr id="10311" name="AutoShape 98"/>
            <p:cNvSpPr>
              <a:spLocks noChangeArrowheads="1"/>
            </p:cNvSpPr>
            <p:nvPr/>
          </p:nvSpPr>
          <p:spPr bwMode="auto">
            <a:xfrm>
              <a:off x="4286" y="2523"/>
              <a:ext cx="771" cy="317"/>
            </a:xfrm>
            <a:prstGeom prst="roundRect">
              <a:avLst>
                <a:gd name="adj" fmla="val 16667"/>
              </a:avLst>
            </a:prstGeom>
            <a:solidFill>
              <a:srgbClr val="EAEAEA"/>
            </a:solidFill>
            <a:ln w="9525">
              <a:solidFill>
                <a:schemeClr val="tx1"/>
              </a:solidFill>
              <a:round/>
              <a:headEnd/>
              <a:tailEnd/>
            </a:ln>
          </p:spPr>
          <p:txBody>
            <a:bodyPr wrap="none" anchor="ct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en-US"/>
            </a:p>
          </p:txBody>
        </p:sp>
        <p:sp>
          <p:nvSpPr>
            <p:cNvPr id="10312" name="Text Box 99"/>
            <p:cNvSpPr txBox="1">
              <a:spLocks noChangeArrowheads="1"/>
            </p:cNvSpPr>
            <p:nvPr/>
          </p:nvSpPr>
          <p:spPr bwMode="auto">
            <a:xfrm>
              <a:off x="4332" y="2552"/>
              <a:ext cx="725"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sz="2400">
                  <a:latin typeface="Times New Roman" panose="02020603050405020304" pitchFamily="18" charset="0"/>
                </a:rPr>
                <a:t>时间：</a:t>
              </a:r>
              <a:r>
                <a:rPr lang="en-US" altLang="zh-CN" sz="2400">
                  <a:latin typeface="Times New Roman" panose="02020603050405020304" pitchFamily="18" charset="0"/>
                </a:rPr>
                <a:t>9</a:t>
              </a:r>
              <a:r>
                <a:rPr lang="zh-CN" altLang="en-US" sz="2400">
                  <a:latin typeface="Times New Roman" panose="02020603050405020304" pitchFamily="18" charset="0"/>
                </a:rPr>
                <a:t>个</a:t>
              </a:r>
              <a:r>
                <a:rPr lang="en-US" altLang="zh-CN" sz="2400">
                  <a:latin typeface="Times New Roman" panose="02020603050405020304" pitchFamily="18" charset="0"/>
                </a:rPr>
                <a:t>Δt</a:t>
              </a:r>
              <a:r>
                <a:rPr lang="en-US" altLang="zh-CN" sz="2400" b="0">
                  <a:solidFill>
                    <a:schemeClr val="tx1"/>
                  </a:solidFill>
                  <a:latin typeface="Times New Roman" panose="02020603050405020304" pitchFamily="18" charset="0"/>
                </a:rPr>
                <a:t> </a:t>
              </a:r>
            </a:p>
          </p:txBody>
        </p:sp>
      </p:grpSp>
      <p:sp>
        <p:nvSpPr>
          <p:cNvPr id="419940" name="Line 100"/>
          <p:cNvSpPr>
            <a:spLocks noChangeShapeType="1"/>
          </p:cNvSpPr>
          <p:nvPr/>
        </p:nvSpPr>
        <p:spPr bwMode="auto">
          <a:xfrm flipV="1">
            <a:off x="1832183" y="5045075"/>
            <a:ext cx="4537075" cy="793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10" name="Rectangle 107"/>
          <p:cNvSpPr>
            <a:spLocks noChangeArrowheads="1"/>
          </p:cNvSpPr>
          <p:nvPr/>
        </p:nvSpPr>
        <p:spPr bwMode="auto">
          <a:xfrm>
            <a:off x="1150938" y="339725"/>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二、程序顺序执行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19885"/>
                                        </p:tgtEl>
                                        <p:attrNameLst>
                                          <p:attrName>style.visibility</p:attrName>
                                        </p:attrNameLst>
                                      </p:cBhvr>
                                      <p:to>
                                        <p:strVal val="visible"/>
                                      </p:to>
                                    </p:set>
                                    <p:animEffect transition="in" filter="wipe(up)">
                                      <p:cBhvr>
                                        <p:cTn id="10" dur="1000"/>
                                        <p:tgtEl>
                                          <p:spTgt spid="419885"/>
                                        </p:tgtEl>
                                      </p:cBhvr>
                                    </p:animEffect>
                                  </p:childTnLst>
                                </p:cTn>
                              </p:par>
                            </p:childTnLst>
                          </p:cTn>
                        </p:par>
                        <p:par>
                          <p:cTn id="11" fill="hold" nodeType="afterGroup">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419895"/>
                                        </p:tgtEl>
                                        <p:attrNameLst>
                                          <p:attrName>style.visibility</p:attrName>
                                        </p:attrNameLst>
                                      </p:cBhvr>
                                      <p:to>
                                        <p:strVal val="visible"/>
                                      </p:to>
                                    </p:set>
                                    <p:animEffect transition="in" filter="wipe(up)">
                                      <p:cBhvr>
                                        <p:cTn id="14" dur="1000"/>
                                        <p:tgtEl>
                                          <p:spTgt spid="419895"/>
                                        </p:tgtEl>
                                      </p:cBhvr>
                                    </p:animEffect>
                                  </p:childTnLst>
                                </p:cTn>
                              </p:par>
                            </p:childTnLst>
                          </p:cTn>
                        </p:par>
                        <p:par>
                          <p:cTn id="15" fill="hold" nodeType="afterGroup">
                            <p:stCondLst>
                              <p:cond delay="2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1000"/>
                                        <p:tgtEl>
                                          <p:spTgt spid="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19886"/>
                                        </p:tgtEl>
                                        <p:attrNameLst>
                                          <p:attrName>style.visibility</p:attrName>
                                        </p:attrNameLst>
                                      </p:cBhvr>
                                      <p:to>
                                        <p:strVal val="visible"/>
                                      </p:to>
                                    </p:set>
                                    <p:animEffect transition="in" filter="wipe(up)">
                                      <p:cBhvr>
                                        <p:cTn id="21" dur="1000"/>
                                        <p:tgtEl>
                                          <p:spTgt spid="419886"/>
                                        </p:tgtEl>
                                      </p:cBhvr>
                                    </p:animEffect>
                                  </p:childTnLst>
                                </p:cTn>
                              </p:par>
                            </p:childTnLst>
                          </p:cTn>
                        </p:par>
                        <p:par>
                          <p:cTn id="22" fill="hold" nodeType="afterGroup">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419898"/>
                                        </p:tgtEl>
                                        <p:attrNameLst>
                                          <p:attrName>style.visibility</p:attrName>
                                        </p:attrNameLst>
                                      </p:cBhvr>
                                      <p:to>
                                        <p:strVal val="visible"/>
                                      </p:to>
                                    </p:set>
                                    <p:animEffect transition="in" filter="wipe(left)">
                                      <p:cBhvr>
                                        <p:cTn id="25" dur="1000"/>
                                        <p:tgtEl>
                                          <p:spTgt spid="419898"/>
                                        </p:tgtEl>
                                      </p:cBhvr>
                                    </p:animEffect>
                                  </p:childTnLst>
                                </p:cTn>
                              </p:par>
                            </p:childTnLst>
                          </p:cTn>
                        </p:par>
                        <p:par>
                          <p:cTn id="26" fill="hold" nodeType="afterGroup">
                            <p:stCondLst>
                              <p:cond delay="4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19887"/>
                                        </p:tgtEl>
                                        <p:attrNameLst>
                                          <p:attrName>style.visibility</p:attrName>
                                        </p:attrNameLst>
                                      </p:cBhvr>
                                      <p:to>
                                        <p:strVal val="visible"/>
                                      </p:to>
                                    </p:set>
                                    <p:animEffect transition="in" filter="wipe(up)">
                                      <p:cBhvr>
                                        <p:cTn id="32" dur="1000"/>
                                        <p:tgtEl>
                                          <p:spTgt spid="419887"/>
                                        </p:tgtEl>
                                      </p:cBhvr>
                                    </p:animEffect>
                                  </p:childTnLst>
                                </p:cTn>
                              </p:par>
                            </p:childTnLst>
                          </p:cTn>
                        </p:par>
                        <p:par>
                          <p:cTn id="33" fill="hold" nodeType="afterGroup">
                            <p:stCondLst>
                              <p:cond delay="5000"/>
                            </p:stCondLst>
                            <p:childTnLst>
                              <p:par>
                                <p:cTn id="34" presetID="22" presetClass="entr" presetSubtype="1" fill="hold" grpId="0" nodeType="afterEffect">
                                  <p:stCondLst>
                                    <p:cond delay="0"/>
                                  </p:stCondLst>
                                  <p:childTnLst>
                                    <p:set>
                                      <p:cBhvr>
                                        <p:cTn id="35" dur="1" fill="hold">
                                          <p:stCondLst>
                                            <p:cond delay="0"/>
                                          </p:stCondLst>
                                        </p:cTn>
                                        <p:tgtEl>
                                          <p:spTgt spid="419907"/>
                                        </p:tgtEl>
                                        <p:attrNameLst>
                                          <p:attrName>style.visibility</p:attrName>
                                        </p:attrNameLst>
                                      </p:cBhvr>
                                      <p:to>
                                        <p:strVal val="visible"/>
                                      </p:to>
                                    </p:set>
                                    <p:animEffect transition="in" filter="wipe(up)">
                                      <p:cBhvr>
                                        <p:cTn id="36" dur="1000"/>
                                        <p:tgtEl>
                                          <p:spTgt spid="419907"/>
                                        </p:tgtEl>
                                      </p:cBhvr>
                                    </p:animEffect>
                                  </p:childTnLst>
                                </p:cTn>
                              </p:par>
                            </p:childTnLst>
                          </p:cTn>
                        </p:par>
                        <p:par>
                          <p:cTn id="37" fill="hold" nodeType="afterGroup">
                            <p:stCondLst>
                              <p:cond delay="6000"/>
                            </p:stCondLst>
                            <p:childTnLst>
                              <p:par>
                                <p:cTn id="38" presetID="22" presetClass="entr" presetSubtype="8"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1000"/>
                                        <p:tgtEl>
                                          <p:spTgt spid="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19888"/>
                                        </p:tgtEl>
                                        <p:attrNameLst>
                                          <p:attrName>style.visibility</p:attrName>
                                        </p:attrNameLst>
                                      </p:cBhvr>
                                      <p:to>
                                        <p:strVal val="visible"/>
                                      </p:to>
                                    </p:set>
                                    <p:animEffect transition="in" filter="wipe(up)">
                                      <p:cBhvr>
                                        <p:cTn id="43" dur="1000"/>
                                        <p:tgtEl>
                                          <p:spTgt spid="419888"/>
                                        </p:tgtEl>
                                      </p:cBhvr>
                                    </p:animEffect>
                                  </p:childTnLst>
                                </p:cTn>
                              </p:par>
                            </p:childTnLst>
                          </p:cTn>
                        </p:par>
                        <p:par>
                          <p:cTn id="44" fill="hold" nodeType="afterGroup">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419896"/>
                                        </p:tgtEl>
                                        <p:attrNameLst>
                                          <p:attrName>style.visibility</p:attrName>
                                        </p:attrNameLst>
                                      </p:cBhvr>
                                      <p:to>
                                        <p:strVal val="visible"/>
                                      </p:to>
                                    </p:set>
                                    <p:animEffect transition="in" filter="wipe(left)">
                                      <p:cBhvr>
                                        <p:cTn id="47" dur="1000"/>
                                        <p:tgtEl>
                                          <p:spTgt spid="419896"/>
                                        </p:tgtEl>
                                      </p:cBhvr>
                                    </p:animEffect>
                                  </p:childTnLst>
                                </p:cTn>
                              </p:par>
                            </p:childTnLst>
                          </p:cTn>
                        </p:par>
                        <p:par>
                          <p:cTn id="48" fill="hold" nodeType="afterGroup">
                            <p:stCondLst>
                              <p:cond delay="80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19889"/>
                                        </p:tgtEl>
                                        <p:attrNameLst>
                                          <p:attrName>style.visibility</p:attrName>
                                        </p:attrNameLst>
                                      </p:cBhvr>
                                      <p:to>
                                        <p:strVal val="visible"/>
                                      </p:to>
                                    </p:set>
                                    <p:animEffect transition="in" filter="wipe(up)">
                                      <p:cBhvr>
                                        <p:cTn id="54" dur="1000"/>
                                        <p:tgtEl>
                                          <p:spTgt spid="419889"/>
                                        </p:tgtEl>
                                      </p:cBhvr>
                                    </p:animEffect>
                                  </p:childTnLst>
                                </p:cTn>
                              </p:par>
                            </p:childTnLst>
                          </p:cTn>
                        </p:par>
                        <p:par>
                          <p:cTn id="55" fill="hold" nodeType="afterGroup">
                            <p:stCondLst>
                              <p:cond delay="9000"/>
                            </p:stCondLst>
                            <p:childTnLst>
                              <p:par>
                                <p:cTn id="56" presetID="22" presetClass="entr" presetSubtype="1" fill="hold" grpId="0" nodeType="afterEffect">
                                  <p:stCondLst>
                                    <p:cond delay="0"/>
                                  </p:stCondLst>
                                  <p:childTnLst>
                                    <p:set>
                                      <p:cBhvr>
                                        <p:cTn id="57" dur="1" fill="hold">
                                          <p:stCondLst>
                                            <p:cond delay="0"/>
                                          </p:stCondLst>
                                        </p:cTn>
                                        <p:tgtEl>
                                          <p:spTgt spid="419899"/>
                                        </p:tgtEl>
                                        <p:attrNameLst>
                                          <p:attrName>style.visibility</p:attrName>
                                        </p:attrNameLst>
                                      </p:cBhvr>
                                      <p:to>
                                        <p:strVal val="visible"/>
                                      </p:to>
                                    </p:set>
                                    <p:animEffect transition="in" filter="wipe(up)">
                                      <p:cBhvr>
                                        <p:cTn id="58" dur="1000"/>
                                        <p:tgtEl>
                                          <p:spTgt spid="419899"/>
                                        </p:tgtEl>
                                      </p:cBhvr>
                                    </p:animEffect>
                                  </p:childTnLst>
                                </p:cTn>
                              </p:par>
                            </p:childTnLst>
                          </p:cTn>
                        </p:par>
                        <p:par>
                          <p:cTn id="59" fill="hold" nodeType="afterGroup">
                            <p:stCondLst>
                              <p:cond delay="100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19890"/>
                                        </p:tgtEl>
                                        <p:attrNameLst>
                                          <p:attrName>style.visibility</p:attrName>
                                        </p:attrNameLst>
                                      </p:cBhvr>
                                      <p:to>
                                        <p:strVal val="visible"/>
                                      </p:to>
                                    </p:set>
                                    <p:animEffect transition="in" filter="wipe(up)">
                                      <p:cBhvr>
                                        <p:cTn id="65" dur="1000"/>
                                        <p:tgtEl>
                                          <p:spTgt spid="419890"/>
                                        </p:tgtEl>
                                      </p:cBhvr>
                                    </p:animEffect>
                                  </p:childTnLst>
                                </p:cTn>
                              </p:par>
                            </p:childTnLst>
                          </p:cTn>
                        </p:par>
                        <p:par>
                          <p:cTn id="66" fill="hold" nodeType="afterGroup">
                            <p:stCondLst>
                              <p:cond delay="11000"/>
                            </p:stCondLst>
                            <p:childTnLst>
                              <p:par>
                                <p:cTn id="67" presetID="22" presetClass="entr" presetSubtype="1" fill="hold" grpId="0" nodeType="afterEffect">
                                  <p:stCondLst>
                                    <p:cond delay="0"/>
                                  </p:stCondLst>
                                  <p:childTnLst>
                                    <p:set>
                                      <p:cBhvr>
                                        <p:cTn id="68" dur="1" fill="hold">
                                          <p:stCondLst>
                                            <p:cond delay="0"/>
                                          </p:stCondLst>
                                        </p:cTn>
                                        <p:tgtEl>
                                          <p:spTgt spid="419906"/>
                                        </p:tgtEl>
                                        <p:attrNameLst>
                                          <p:attrName>style.visibility</p:attrName>
                                        </p:attrNameLst>
                                      </p:cBhvr>
                                      <p:to>
                                        <p:strVal val="visible"/>
                                      </p:to>
                                    </p:set>
                                    <p:animEffect transition="in" filter="wipe(up)">
                                      <p:cBhvr>
                                        <p:cTn id="69" dur="1000"/>
                                        <p:tgtEl>
                                          <p:spTgt spid="419906"/>
                                        </p:tgtEl>
                                      </p:cBhvr>
                                    </p:animEffect>
                                  </p:childTnLst>
                                </p:cTn>
                              </p:par>
                            </p:childTnLst>
                          </p:cTn>
                        </p:par>
                        <p:par>
                          <p:cTn id="70" fill="hold" nodeType="afterGroup">
                            <p:stCondLst>
                              <p:cond delay="12000"/>
                            </p:stCondLst>
                            <p:childTnLst>
                              <p:par>
                                <p:cTn id="71" presetID="22" presetClass="entr" presetSubtype="8"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1000"/>
                                        <p:tgtEl>
                                          <p:spTgt spid="8"/>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19891"/>
                                        </p:tgtEl>
                                        <p:attrNameLst>
                                          <p:attrName>style.visibility</p:attrName>
                                        </p:attrNameLst>
                                      </p:cBhvr>
                                      <p:to>
                                        <p:strVal val="visible"/>
                                      </p:to>
                                    </p:set>
                                    <p:animEffect transition="in" filter="wipe(up)">
                                      <p:cBhvr>
                                        <p:cTn id="76" dur="1000"/>
                                        <p:tgtEl>
                                          <p:spTgt spid="419891"/>
                                        </p:tgtEl>
                                      </p:cBhvr>
                                    </p:animEffect>
                                  </p:childTnLst>
                                </p:cTn>
                              </p:par>
                            </p:childTnLst>
                          </p:cTn>
                        </p:par>
                        <p:par>
                          <p:cTn id="77" fill="hold" nodeType="afterGroup">
                            <p:stCondLst>
                              <p:cond delay="13000"/>
                            </p:stCondLst>
                            <p:childTnLst>
                              <p:par>
                                <p:cTn id="78" presetID="22" presetClass="entr" presetSubtype="1" fill="hold" grpId="0" nodeType="afterEffect">
                                  <p:stCondLst>
                                    <p:cond delay="0"/>
                                  </p:stCondLst>
                                  <p:childTnLst>
                                    <p:set>
                                      <p:cBhvr>
                                        <p:cTn id="79" dur="1" fill="hold">
                                          <p:stCondLst>
                                            <p:cond delay="0"/>
                                          </p:stCondLst>
                                        </p:cTn>
                                        <p:tgtEl>
                                          <p:spTgt spid="419897"/>
                                        </p:tgtEl>
                                        <p:attrNameLst>
                                          <p:attrName>style.visibility</p:attrName>
                                        </p:attrNameLst>
                                      </p:cBhvr>
                                      <p:to>
                                        <p:strVal val="visible"/>
                                      </p:to>
                                    </p:set>
                                    <p:animEffect transition="in" filter="wipe(up)">
                                      <p:cBhvr>
                                        <p:cTn id="80" dur="1000"/>
                                        <p:tgtEl>
                                          <p:spTgt spid="419897"/>
                                        </p:tgtEl>
                                      </p:cBhvr>
                                    </p:animEffect>
                                  </p:childTnLst>
                                </p:cTn>
                              </p:par>
                            </p:childTnLst>
                          </p:cTn>
                        </p:par>
                        <p:par>
                          <p:cTn id="81" fill="hold" nodeType="afterGroup">
                            <p:stCondLst>
                              <p:cond delay="14000"/>
                            </p:stCondLst>
                            <p:childTnLst>
                              <p:par>
                                <p:cTn id="82" presetID="22" presetClass="entr" presetSubtype="8"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1000"/>
                                        <p:tgtEl>
                                          <p:spTgt spid="9"/>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19892"/>
                                        </p:tgtEl>
                                        <p:attrNameLst>
                                          <p:attrName>style.visibility</p:attrName>
                                        </p:attrNameLst>
                                      </p:cBhvr>
                                      <p:to>
                                        <p:strVal val="visible"/>
                                      </p:to>
                                    </p:set>
                                    <p:animEffect transition="in" filter="wipe(up)">
                                      <p:cBhvr>
                                        <p:cTn id="87" dur="1000"/>
                                        <p:tgtEl>
                                          <p:spTgt spid="419892"/>
                                        </p:tgtEl>
                                      </p:cBhvr>
                                    </p:animEffect>
                                  </p:childTnLst>
                                </p:cTn>
                              </p:par>
                            </p:childTnLst>
                          </p:cTn>
                        </p:par>
                        <p:par>
                          <p:cTn id="88" fill="hold" nodeType="afterGroup">
                            <p:stCondLst>
                              <p:cond delay="15000"/>
                            </p:stCondLst>
                            <p:childTnLst>
                              <p:par>
                                <p:cTn id="89" presetID="22" presetClass="entr" presetSubtype="1" fill="hold" grpId="0" nodeType="afterEffect">
                                  <p:stCondLst>
                                    <p:cond delay="0"/>
                                  </p:stCondLst>
                                  <p:childTnLst>
                                    <p:set>
                                      <p:cBhvr>
                                        <p:cTn id="90" dur="1" fill="hold">
                                          <p:stCondLst>
                                            <p:cond delay="0"/>
                                          </p:stCondLst>
                                        </p:cTn>
                                        <p:tgtEl>
                                          <p:spTgt spid="419900"/>
                                        </p:tgtEl>
                                        <p:attrNameLst>
                                          <p:attrName>style.visibility</p:attrName>
                                        </p:attrNameLst>
                                      </p:cBhvr>
                                      <p:to>
                                        <p:strVal val="visible"/>
                                      </p:to>
                                    </p:set>
                                    <p:animEffect transition="in" filter="wipe(up)">
                                      <p:cBhvr>
                                        <p:cTn id="91" dur="1000"/>
                                        <p:tgtEl>
                                          <p:spTgt spid="419900"/>
                                        </p:tgtEl>
                                      </p:cBhvr>
                                    </p:animEffect>
                                  </p:childTnLst>
                                </p:cTn>
                              </p:par>
                            </p:childTnLst>
                          </p:cTn>
                        </p:par>
                        <p:par>
                          <p:cTn id="92" fill="hold" nodeType="afterGroup">
                            <p:stCondLst>
                              <p:cond delay="16000"/>
                            </p:stCondLst>
                            <p:childTnLst>
                              <p:par>
                                <p:cTn id="93" presetID="22" presetClass="entr" presetSubtype="8" fill="hold"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1000"/>
                                        <p:tgtEl>
                                          <p:spTgt spid="10"/>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419893"/>
                                        </p:tgtEl>
                                        <p:attrNameLst>
                                          <p:attrName>style.visibility</p:attrName>
                                        </p:attrNameLst>
                                      </p:cBhvr>
                                      <p:to>
                                        <p:strVal val="visible"/>
                                      </p:to>
                                    </p:set>
                                    <p:animEffect transition="in" filter="wipe(up)">
                                      <p:cBhvr>
                                        <p:cTn id="98" dur="1000"/>
                                        <p:tgtEl>
                                          <p:spTgt spid="419893"/>
                                        </p:tgtEl>
                                      </p:cBhvr>
                                    </p:animEffect>
                                  </p:childTnLst>
                                </p:cTn>
                              </p:par>
                            </p:childTnLst>
                          </p:cTn>
                        </p:par>
                        <p:par>
                          <p:cTn id="99" fill="hold" nodeType="afterGroup">
                            <p:stCondLst>
                              <p:cond delay="17000"/>
                            </p:stCondLst>
                            <p:childTnLst>
                              <p:par>
                                <p:cTn id="100" presetID="22" presetClass="entr" presetSubtype="1" fill="hold" grpId="0" nodeType="afterEffect">
                                  <p:stCondLst>
                                    <p:cond delay="0"/>
                                  </p:stCondLst>
                                  <p:childTnLst>
                                    <p:set>
                                      <p:cBhvr>
                                        <p:cTn id="101" dur="1" fill="hold">
                                          <p:stCondLst>
                                            <p:cond delay="0"/>
                                          </p:stCondLst>
                                        </p:cTn>
                                        <p:tgtEl>
                                          <p:spTgt spid="419905"/>
                                        </p:tgtEl>
                                        <p:attrNameLst>
                                          <p:attrName>style.visibility</p:attrName>
                                        </p:attrNameLst>
                                      </p:cBhvr>
                                      <p:to>
                                        <p:strVal val="visible"/>
                                      </p:to>
                                    </p:set>
                                    <p:animEffect transition="in" filter="wipe(up)">
                                      <p:cBhvr>
                                        <p:cTn id="102" dur="1000"/>
                                        <p:tgtEl>
                                          <p:spTgt spid="419905"/>
                                        </p:tgtEl>
                                      </p:cBhvr>
                                    </p:animEffect>
                                  </p:childTnLst>
                                </p:cTn>
                              </p:par>
                            </p:childTnLst>
                          </p:cTn>
                        </p:par>
                        <p:par>
                          <p:cTn id="103" fill="hold" nodeType="afterGroup">
                            <p:stCondLst>
                              <p:cond delay="18000"/>
                            </p:stCondLst>
                            <p:childTnLst>
                              <p:par>
                                <p:cTn id="104" presetID="22" presetClass="entr" presetSubtype="8" fill="hold" grpId="0" nodeType="afterEffect">
                                  <p:stCondLst>
                                    <p:cond delay="0"/>
                                  </p:stCondLst>
                                  <p:childTnLst>
                                    <p:set>
                                      <p:cBhvr>
                                        <p:cTn id="105" dur="1" fill="hold">
                                          <p:stCondLst>
                                            <p:cond delay="0"/>
                                          </p:stCondLst>
                                        </p:cTn>
                                        <p:tgtEl>
                                          <p:spTgt spid="419940"/>
                                        </p:tgtEl>
                                        <p:attrNameLst>
                                          <p:attrName>style.visibility</p:attrName>
                                        </p:attrNameLst>
                                      </p:cBhvr>
                                      <p:to>
                                        <p:strVal val="visible"/>
                                      </p:to>
                                    </p:set>
                                    <p:animEffect transition="in" filter="wipe(left)">
                                      <p:cBhvr>
                                        <p:cTn id="106" dur="500"/>
                                        <p:tgtEl>
                                          <p:spTgt spid="419940"/>
                                        </p:tgtEl>
                                      </p:cBhvr>
                                    </p:animEffect>
                                  </p:childTnLst>
                                  <p:subTnLst>
                                    <p:audio>
                                      <p:cMediaNode>
                                        <p:cTn display="0" masterRel="sameClick">
                                          <p:stCondLst>
                                            <p:cond evt="begin" delay="0">
                                              <p:tn val="104"/>
                                            </p:cond>
                                          </p:stCondLst>
                                          <p:endCondLst>
                                            <p:cond evt="onStopAudio" delay="0">
                                              <p:tgtEl>
                                                <p:sldTgt/>
                                              </p:tgtEl>
                                            </p:cond>
                                          </p:endCondLst>
                                        </p:cTn>
                                        <p:tgtEl>
                                          <p:sndTgt r:embed="rId2" name="breeze.wav"/>
                                        </p:tgtEl>
                                      </p:cMediaNode>
                                    </p:audio>
                                  </p:subTnLst>
                                </p:cTn>
                              </p:par>
                            </p:childTnLst>
                          </p:cTn>
                        </p:par>
                        <p:par>
                          <p:cTn id="107" fill="hold" nodeType="afterGroup">
                            <p:stCondLst>
                              <p:cond delay="18500"/>
                            </p:stCondLst>
                            <p:childTnLst>
                              <p:par>
                                <p:cTn id="108" presetID="12" presetClass="entr" presetSubtype="4" fill="hold"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slide(fromBottom)">
                                      <p:cBhvr>
                                        <p:cTn id="1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5" grpId="0" animBg="1"/>
      <p:bldP spid="419886" grpId="0" animBg="1"/>
      <p:bldP spid="419887" grpId="0" animBg="1"/>
      <p:bldP spid="419888" grpId="0" animBg="1"/>
      <p:bldP spid="419889" grpId="0" animBg="1"/>
      <p:bldP spid="419890" grpId="0" animBg="1"/>
      <p:bldP spid="419891" grpId="0" animBg="1"/>
      <p:bldP spid="419892" grpId="0" animBg="1"/>
      <p:bldP spid="419893" grpId="0" animBg="1"/>
      <p:bldP spid="419895" grpId="0" animBg="1"/>
      <p:bldP spid="419896" grpId="0" animBg="1"/>
      <p:bldP spid="419897" grpId="0" animBg="1"/>
      <p:bldP spid="419898" grpId="0" animBg="1"/>
      <p:bldP spid="419899" grpId="0" animBg="1"/>
      <p:bldP spid="419900" grpId="0" animBg="1"/>
      <p:bldP spid="419905" grpId="0" animBg="1"/>
      <p:bldP spid="419906" grpId="0" animBg="1"/>
      <p:bldP spid="419907" grpId="0" animBg="1"/>
      <p:bldP spid="4199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Text Box 4"/>
          <p:cNvSpPr txBox="1">
            <a:spLocks noChangeArrowheads="1"/>
          </p:cNvSpPr>
          <p:nvPr/>
        </p:nvSpPr>
        <p:spPr bwMode="auto">
          <a:xfrm>
            <a:off x="684213" y="1171575"/>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solidFill>
                  <a:schemeClr val="tx1"/>
                </a:solidFill>
              </a:rPr>
              <a:t>程序顺序执行特点： </a:t>
            </a:r>
          </a:p>
        </p:txBody>
      </p:sp>
      <p:sp>
        <p:nvSpPr>
          <p:cNvPr id="420869" name="Text Box 5"/>
          <p:cNvSpPr txBox="1">
            <a:spLocks noChangeArrowheads="1"/>
          </p:cNvSpPr>
          <p:nvPr/>
        </p:nvSpPr>
        <p:spPr bwMode="auto">
          <a:xfrm>
            <a:off x="684213" y="1835150"/>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rPr>
              <a:t> </a:t>
            </a:r>
            <a:r>
              <a:rPr lang="zh-CN" altLang="en-US">
                <a:solidFill>
                  <a:srgbClr val="0033CC"/>
                </a:solidFill>
              </a:rPr>
              <a:t>顺序性：</a:t>
            </a:r>
            <a:r>
              <a:rPr lang="zh-CN" altLang="en-US">
                <a:solidFill>
                  <a:schemeClr val="tx1"/>
                </a:solidFill>
              </a:rPr>
              <a:t>处理机的操作严格按程序所规定的顺序执行，即每一操作必须在上一个操作结束后开始。 </a:t>
            </a:r>
          </a:p>
        </p:txBody>
      </p:sp>
      <p:sp>
        <p:nvSpPr>
          <p:cNvPr id="420870" name="Text Box 6"/>
          <p:cNvSpPr txBox="1">
            <a:spLocks noChangeArrowheads="1"/>
          </p:cNvSpPr>
          <p:nvPr/>
        </p:nvSpPr>
        <p:spPr bwMode="auto">
          <a:xfrm>
            <a:off x="684213" y="2843213"/>
            <a:ext cx="813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rPr>
              <a:t> </a:t>
            </a:r>
            <a:r>
              <a:rPr lang="zh-CN" altLang="en-US">
                <a:solidFill>
                  <a:srgbClr val="0033CC"/>
                </a:solidFill>
              </a:rPr>
              <a:t>封闭性：</a:t>
            </a:r>
            <a:r>
              <a:rPr lang="zh-CN" altLang="en-US">
                <a:solidFill>
                  <a:schemeClr val="tx1"/>
                </a:solidFill>
              </a:rPr>
              <a:t>程序执行得到的最终结果由给定的初始条件决定，</a:t>
            </a:r>
            <a:r>
              <a:rPr lang="zh-CN" altLang="en-US"/>
              <a:t>不受外界因素的影响</a:t>
            </a:r>
            <a:r>
              <a:rPr lang="zh-CN" altLang="en-US">
                <a:solidFill>
                  <a:schemeClr val="tx1"/>
                </a:solidFill>
              </a:rPr>
              <a:t>。 </a:t>
            </a:r>
          </a:p>
        </p:txBody>
      </p:sp>
      <p:sp>
        <p:nvSpPr>
          <p:cNvPr id="420871" name="Text Box 7"/>
          <p:cNvSpPr txBox="1">
            <a:spLocks noChangeArrowheads="1"/>
          </p:cNvSpPr>
          <p:nvPr/>
        </p:nvSpPr>
        <p:spPr bwMode="auto">
          <a:xfrm>
            <a:off x="684213" y="3778250"/>
            <a:ext cx="813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buClr>
                <a:srgbClr val="0000FF"/>
              </a:buClr>
              <a:buSzPct val="70000"/>
              <a:buFont typeface="Wingdings" panose="05000000000000000000" pitchFamily="2" charset="2"/>
              <a:buChar char="n"/>
            </a:pPr>
            <a:r>
              <a:rPr lang="en-US" altLang="zh-CN">
                <a:solidFill>
                  <a:schemeClr val="tx1"/>
                </a:solidFill>
              </a:rPr>
              <a:t> </a:t>
            </a:r>
            <a:r>
              <a:rPr lang="zh-CN" altLang="en-US">
                <a:solidFill>
                  <a:srgbClr val="0033CC"/>
                </a:solidFill>
              </a:rPr>
              <a:t>可再现性：</a:t>
            </a:r>
            <a:r>
              <a:rPr lang="zh-CN" altLang="en-US">
                <a:solidFill>
                  <a:schemeClr val="tx1"/>
                </a:solidFill>
              </a:rPr>
              <a:t>只要输入的初始条件相同，则无论何时重复执行该程序都会得到相同的结果。 </a:t>
            </a:r>
          </a:p>
        </p:txBody>
      </p:sp>
      <p:grpSp>
        <p:nvGrpSpPr>
          <p:cNvPr id="2" name="Group 16"/>
          <p:cNvGrpSpPr>
            <a:grpSpLocks/>
          </p:cNvGrpSpPr>
          <p:nvPr/>
        </p:nvGrpSpPr>
        <p:grpSpPr bwMode="auto">
          <a:xfrm>
            <a:off x="1619250" y="4941888"/>
            <a:ext cx="6048375" cy="1349375"/>
            <a:chOff x="1247" y="3113"/>
            <a:chExt cx="3810" cy="850"/>
          </a:xfrm>
        </p:grpSpPr>
        <p:sp>
          <p:nvSpPr>
            <p:cNvPr id="11272" name="AutoShape 12"/>
            <p:cNvSpPr>
              <a:spLocks noChangeArrowheads="1"/>
            </p:cNvSpPr>
            <p:nvPr/>
          </p:nvSpPr>
          <p:spPr bwMode="auto">
            <a:xfrm rot="10800000">
              <a:off x="1247" y="3113"/>
              <a:ext cx="3810" cy="850"/>
            </a:xfrm>
            <a:prstGeom prst="wedgeEllipseCallout">
              <a:avLst>
                <a:gd name="adj1" fmla="val 32148"/>
                <a:gd name="adj2" fmla="val 38588"/>
              </a:avLst>
            </a:prstGeom>
            <a:noFill/>
            <a:ln w="2540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eaLnBrk="1" hangingPunct="1"/>
              <a:endParaRPr lang="zh-CN" altLang="zh-CN"/>
            </a:p>
          </p:txBody>
        </p:sp>
        <p:sp>
          <p:nvSpPr>
            <p:cNvPr id="11273" name="Text Box 13"/>
            <p:cNvSpPr txBox="1">
              <a:spLocks noChangeArrowheads="1"/>
            </p:cNvSpPr>
            <p:nvPr/>
          </p:nvSpPr>
          <p:spPr bwMode="auto">
            <a:xfrm>
              <a:off x="1456" y="3250"/>
              <a:ext cx="354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spcBef>
                  <a:spcPct val="50000"/>
                </a:spcBef>
              </a:pPr>
              <a:r>
                <a:rPr lang="zh-CN" altLang="en-US"/>
                <a:t>程序顺序执行的特性为程序员检测和校正程序错误带来很大的方便！</a:t>
              </a:r>
            </a:p>
          </p:txBody>
        </p:sp>
      </p:grpSp>
      <p:sp>
        <p:nvSpPr>
          <p:cNvPr id="11271" name="Rectangle 14"/>
          <p:cNvSpPr>
            <a:spLocks noChangeArrowheads="1"/>
          </p:cNvSpPr>
          <p:nvPr/>
        </p:nvSpPr>
        <p:spPr bwMode="auto">
          <a:xfrm>
            <a:off x="1150938" y="339725"/>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rgbClr val="CC3300"/>
                </a:solidFill>
                <a:latin typeface="楷体_GB2312" pitchFamily="49" charset="-122"/>
                <a:ea typeface="楷体_GB2312" pitchFamily="49" charset="-122"/>
              </a:defRPr>
            </a:lvl1pPr>
            <a:lvl2pPr marL="742950" indent="-285750" eaLnBrk="0" hangingPunct="0">
              <a:defRPr sz="2800" b="1">
                <a:solidFill>
                  <a:srgbClr val="CC3300"/>
                </a:solidFill>
                <a:latin typeface="楷体_GB2312" pitchFamily="49" charset="-122"/>
                <a:ea typeface="楷体_GB2312" pitchFamily="49" charset="-122"/>
              </a:defRPr>
            </a:lvl2pPr>
            <a:lvl3pPr marL="1143000" indent="-228600" eaLnBrk="0" hangingPunct="0">
              <a:defRPr sz="2800" b="1">
                <a:solidFill>
                  <a:srgbClr val="CC3300"/>
                </a:solidFill>
                <a:latin typeface="楷体_GB2312" pitchFamily="49" charset="-122"/>
                <a:ea typeface="楷体_GB2312" pitchFamily="49" charset="-122"/>
              </a:defRPr>
            </a:lvl3pPr>
            <a:lvl4pPr marL="1600200" indent="-228600" eaLnBrk="0" hangingPunct="0">
              <a:defRPr sz="2800" b="1">
                <a:solidFill>
                  <a:srgbClr val="CC3300"/>
                </a:solidFill>
                <a:latin typeface="楷体_GB2312" pitchFamily="49" charset="-122"/>
                <a:ea typeface="楷体_GB2312" pitchFamily="49" charset="-122"/>
              </a:defRPr>
            </a:lvl4pPr>
            <a:lvl5pPr marL="2057400" indent="-228600" eaLnBrk="0" hangingPunct="0">
              <a:defRPr sz="2800" b="1">
                <a:solidFill>
                  <a:srgbClr val="CC3300"/>
                </a:solidFill>
                <a:latin typeface="楷体_GB2312" pitchFamily="49" charset="-122"/>
                <a:ea typeface="楷体_GB2312" pitchFamily="49" charset="-122"/>
              </a:defRPr>
            </a:lvl5pPr>
            <a:lvl6pPr marL="25146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6pPr>
            <a:lvl7pPr marL="29718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7pPr>
            <a:lvl8pPr marL="34290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8pPr>
            <a:lvl9pPr marL="3886200" indent="-228600" algn="ctr" eaLnBrk="0" fontAlgn="base" hangingPunct="0">
              <a:spcBef>
                <a:spcPct val="0"/>
              </a:spcBef>
              <a:spcAft>
                <a:spcPct val="0"/>
              </a:spcAft>
              <a:defRPr sz="2800" b="1">
                <a:solidFill>
                  <a:srgbClr val="CC3300"/>
                </a:solidFill>
                <a:latin typeface="楷体_GB2312" pitchFamily="49" charset="-122"/>
                <a:ea typeface="楷体_GB2312" pitchFamily="49" charset="-122"/>
              </a:defRPr>
            </a:lvl9pPr>
          </a:lstStyle>
          <a:p>
            <a:pPr algn="l" eaLnBrk="1" hangingPunct="1"/>
            <a:r>
              <a:rPr kumimoji="1" lang="zh-CN" altLang="en-US" sz="4000">
                <a:solidFill>
                  <a:schemeClr val="folHlink"/>
                </a:solidFill>
                <a:latin typeface="隶书" panose="02010509060101010101" pitchFamily="49" charset="-122"/>
                <a:ea typeface="隶书" panose="02010509060101010101" pitchFamily="49" charset="-122"/>
              </a:rPr>
              <a:t>二、程序顺序执行</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FFFFFF"/>
      </a:lt1>
      <a:dk2>
        <a:srgbClr val="333399"/>
      </a:dk2>
      <a:lt2>
        <a:srgbClr val="1C1C1C"/>
      </a:lt2>
      <a:accent1>
        <a:srgbClr val="663300"/>
      </a:accent1>
      <a:accent2>
        <a:srgbClr val="FFCF01"/>
      </a:accent2>
      <a:accent3>
        <a:srgbClr val="FFFFFF"/>
      </a:accent3>
      <a:accent4>
        <a:srgbClr val="000000"/>
      </a:accent4>
      <a:accent5>
        <a:srgbClr val="B8ADAA"/>
      </a:accent5>
      <a:accent6>
        <a:srgbClr val="E7BB01"/>
      </a:accent6>
      <a:hlink>
        <a:srgbClr val="FF0000"/>
      </a:hlink>
      <a:folHlink>
        <a:srgbClr val="3333CC"/>
      </a:folHlink>
    </a:clrScheme>
    <a:fontScheme name="Blends">
      <a:majorFont>
        <a:latin typeface="Tahoma"/>
        <a:ea typeface="华文仿宋"/>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339966"/>
          </a:solidFill>
          <a:prstDash val="dash"/>
          <a:round/>
          <a:headEnd type="none" w="med" len="med"/>
          <a:tailEnd type="none" w="med" len="med"/>
        </a:ln>
        <a:effectLst/>
      </a:spPr>
      <a:bodyPr rot="10800000"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25400" cap="flat" cmpd="sng" algn="ctr">
          <a:solidFill>
            <a:srgbClr val="339966"/>
          </a:solidFill>
          <a:prstDash val="dash"/>
          <a:round/>
          <a:headEnd type="none" w="med" len="med"/>
          <a:tailEnd type="none" w="med" len="med"/>
        </a:ln>
        <a:effectLst/>
      </a:spPr>
      <a:bodyPr rot="10800000"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CC3300"/>
            </a:solidFill>
            <a:effectLst/>
            <a:latin typeface="楷体_GB2312" pitchFamily="49" charset="-122"/>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663300"/>
        </a:accent1>
        <a:accent2>
          <a:srgbClr val="FFCF01"/>
        </a:accent2>
        <a:accent3>
          <a:srgbClr val="FFFFFF"/>
        </a:accent3>
        <a:accent4>
          <a:srgbClr val="000000"/>
        </a:accent4>
        <a:accent5>
          <a:srgbClr val="B8ADAA"/>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11085</TotalTime>
  <Words>6546</Words>
  <Application>Microsoft Office PowerPoint</Application>
  <PresentationFormat>全屏显示(4:3)</PresentationFormat>
  <Paragraphs>890</Paragraphs>
  <Slides>63</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楷体_GB2312</vt:lpstr>
      <vt:lpstr>Arial</vt:lpstr>
      <vt:lpstr>Tahoma</vt:lpstr>
      <vt:lpstr>华文仿宋</vt:lpstr>
      <vt:lpstr>宋体</vt:lpstr>
      <vt:lpstr>Wingdings</vt:lpstr>
      <vt:lpstr>Times New Roman</vt:lpstr>
      <vt:lpstr>华文行楷</vt:lpstr>
      <vt:lpstr>隶书</vt:lpstr>
      <vt:lpstr>黑体</vt:lpstr>
      <vt:lpstr>Symbol</vt:lpstr>
      <vt:lpstr>Wingdings 2</vt:lpstr>
      <vt:lpstr>Blends</vt:lpstr>
      <vt:lpstr>从进程的观点研究OS</vt:lpstr>
      <vt:lpstr>PowerPoint 演示文稿</vt:lpstr>
      <vt:lpstr>2.1  进程的基本概念</vt:lpstr>
      <vt:lpstr>一、前趋图的定义</vt:lpstr>
      <vt:lpstr>Eg1： 以下三条语句的前趋图为：           s1:  a:=x+y           s2:  b:=a-5           s3:  c:=b+1      </vt:lpstr>
      <vt:lpstr>二、程序顺序执行</vt:lpstr>
      <vt:lpstr>PowerPoint 演示文稿</vt:lpstr>
      <vt:lpstr>PowerPoint 演示文稿</vt:lpstr>
      <vt:lpstr>PowerPoint 演示文稿</vt:lpstr>
      <vt:lpstr>PowerPoint 演示文稿</vt:lpstr>
      <vt:lpstr>PowerPoint 演示文稿</vt:lpstr>
      <vt:lpstr>PowerPoint 演示文稿</vt:lpstr>
      <vt:lpstr>三、程序并发执行</vt:lpstr>
      <vt:lpstr>三、程序并发执行</vt:lpstr>
      <vt:lpstr>PowerPoint 演示文稿</vt:lpstr>
      <vt:lpstr>PowerPoint 演示文稿</vt:lpstr>
      <vt:lpstr>PowerPoint 演示文稿</vt:lpstr>
      <vt:lpstr>PowerPoint 演示文稿</vt:lpstr>
      <vt:lpstr>PowerPoint 演示文稿</vt:lpstr>
      <vt:lpstr>一、进程的定义、特征</vt:lpstr>
      <vt:lpstr>PowerPoint 演示文稿</vt:lpstr>
      <vt:lpstr>PowerPoint 演示文稿</vt:lpstr>
      <vt:lpstr>PowerPoint 演示文稿</vt:lpstr>
      <vt:lpstr>注：进程与程序的主要区别</vt:lpstr>
      <vt:lpstr>PowerPoint 演示文稿</vt:lpstr>
      <vt:lpstr>二、进程状态</vt:lpstr>
      <vt:lpstr>PowerPoint 演示文稿</vt:lpstr>
      <vt:lpstr>进程的挂起状态</vt:lpstr>
      <vt:lpstr>PowerPoint 演示文稿</vt:lpstr>
      <vt:lpstr>PowerPoint 演示文稿</vt:lpstr>
      <vt:lpstr>PowerPoint 演示文稿</vt:lpstr>
      <vt:lpstr>二、进程状态</vt:lpstr>
      <vt:lpstr>PowerPoint 演示文稿</vt:lpstr>
      <vt:lpstr>PowerPoint 演示文稿</vt:lpstr>
      <vt:lpstr>PowerPoint 演示文稿</vt:lpstr>
      <vt:lpstr>PowerPoint 演示文稿</vt:lpstr>
      <vt:lpstr>考研真题</vt:lpstr>
      <vt:lpstr>三、进程控制块(PCB)</vt:lpstr>
      <vt:lpstr>三、进程控制块(PCB)</vt:lpstr>
      <vt:lpstr>PowerPoint 演示文稿</vt:lpstr>
      <vt:lpstr>PowerPoint 演示文稿</vt:lpstr>
      <vt:lpstr>PowerPoint 演示文稿</vt:lpstr>
      <vt:lpstr>PowerPoint 演示文稿</vt:lpstr>
      <vt:lpstr>三、进程控制块(PCB)（续）</vt:lpstr>
      <vt:lpstr>PowerPoint 演示文稿</vt:lpstr>
      <vt:lpstr>三、进程控制块(PCB)（续）</vt:lpstr>
      <vt:lpstr>PowerPoint 演示文稿</vt:lpstr>
      <vt:lpstr>PowerPoint 演示文稿</vt:lpstr>
      <vt:lpstr>2.2 进程控制</vt:lpstr>
      <vt:lpstr>PowerPoint 演示文稿</vt:lpstr>
      <vt:lpstr>PowerPoint 演示文稿</vt:lpstr>
      <vt:lpstr>PowerPoint 演示文稿</vt:lpstr>
      <vt:lpstr>补充：原语</vt:lpstr>
      <vt:lpstr>一、进程创建</vt:lpstr>
      <vt:lpstr>2、引起进程创建的事件</vt:lpstr>
      <vt:lpstr>PowerPoint 演示文稿</vt:lpstr>
      <vt:lpstr>3、进程的创建</vt:lpstr>
      <vt:lpstr>二、进程的撤消</vt:lpstr>
      <vt:lpstr>2、进程撤消的过程</vt:lpstr>
      <vt:lpstr>三、进程的阻塞与唤醒</vt:lpstr>
      <vt:lpstr>三、进程的阻塞与唤醒</vt:lpstr>
      <vt:lpstr>PowerPoint 演示文稿</vt:lpstr>
      <vt:lpstr>考研真题</vt:lpstr>
    </vt:vector>
  </TitlesOfParts>
  <Company>河南大学计算机与信息工程学院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从进程的观点研究OS</dc:title>
  <cp:lastModifiedBy>Rao Jun</cp:lastModifiedBy>
  <cp:revision>969</cp:revision>
  <dcterms:created xsi:type="dcterms:W3CDTF">1999-05-25T13:03:05Z</dcterms:created>
  <dcterms:modified xsi:type="dcterms:W3CDTF">2018-09-12T04:57:38Z</dcterms:modified>
</cp:coreProperties>
</file>