
<file path=[Content_Types].xml><?xml version="1.0" encoding="utf-8"?>
<Types xmlns="http://schemas.openxmlformats.org/package/2006/content-types">
  <Default Extension="wmf" ContentType="image/x-wmf"/>
  <Default Extension="rels" ContentType="application/vnd.openxmlformats-package.relationships+xml"/>
  <Default Extension="xml" ContentType="application/xml"/>
  <Default Extension="wav" ContentType="audio/x-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5"/>
  </p:notesMasterIdLst>
  <p:handoutMasterIdLst>
    <p:handoutMasterId r:id="rId66"/>
  </p:handoutMasterIdLst>
  <p:sldIdLst>
    <p:sldId id="540" r:id="rId2"/>
    <p:sldId id="644" r:id="rId3"/>
    <p:sldId id="260" r:id="rId4"/>
    <p:sldId id="493" r:id="rId5"/>
    <p:sldId id="541" r:id="rId6"/>
    <p:sldId id="494" r:id="rId7"/>
    <p:sldId id="607" r:id="rId8"/>
    <p:sldId id="608" r:id="rId9"/>
    <p:sldId id="609" r:id="rId10"/>
    <p:sldId id="610" r:id="rId11"/>
    <p:sldId id="611" r:id="rId12"/>
    <p:sldId id="612" r:id="rId13"/>
    <p:sldId id="655" r:id="rId14"/>
    <p:sldId id="614" r:id="rId15"/>
    <p:sldId id="664" r:id="rId16"/>
    <p:sldId id="615" r:id="rId17"/>
    <p:sldId id="618" r:id="rId18"/>
    <p:sldId id="623" r:id="rId19"/>
    <p:sldId id="299" r:id="rId20"/>
    <p:sldId id="625" r:id="rId21"/>
    <p:sldId id="544" r:id="rId22"/>
    <p:sldId id="656" r:id="rId23"/>
    <p:sldId id="657" r:id="rId24"/>
    <p:sldId id="658" r:id="rId25"/>
    <p:sldId id="645" r:id="rId26"/>
    <p:sldId id="626" r:id="rId27"/>
    <p:sldId id="627" r:id="rId28"/>
    <p:sldId id="646" r:id="rId29"/>
    <p:sldId id="648" r:id="rId30"/>
    <p:sldId id="628" r:id="rId31"/>
    <p:sldId id="629" r:id="rId32"/>
    <p:sldId id="665" r:id="rId33"/>
    <p:sldId id="668" r:id="rId34"/>
    <p:sldId id="667" r:id="rId35"/>
    <p:sldId id="631" r:id="rId36"/>
    <p:sldId id="630" r:id="rId37"/>
    <p:sldId id="652" r:id="rId38"/>
    <p:sldId id="649" r:id="rId39"/>
    <p:sldId id="266" r:id="rId40"/>
    <p:sldId id="669" r:id="rId41"/>
    <p:sldId id="636" r:id="rId42"/>
    <p:sldId id="637" r:id="rId43"/>
    <p:sldId id="638" r:id="rId44"/>
    <p:sldId id="639" r:id="rId45"/>
    <p:sldId id="640" r:id="rId46"/>
    <p:sldId id="505" r:id="rId47"/>
    <p:sldId id="506" r:id="rId48"/>
    <p:sldId id="507" r:id="rId49"/>
    <p:sldId id="508" r:id="rId50"/>
    <p:sldId id="641" r:id="rId51"/>
    <p:sldId id="642" r:id="rId52"/>
    <p:sldId id="547" r:id="rId53"/>
    <p:sldId id="511" r:id="rId54"/>
    <p:sldId id="515" r:id="rId55"/>
    <p:sldId id="643" r:id="rId56"/>
    <p:sldId id="670" r:id="rId57"/>
    <p:sldId id="548" r:id="rId58"/>
    <p:sldId id="516" r:id="rId59"/>
    <p:sldId id="549" r:id="rId60"/>
    <p:sldId id="517" r:id="rId61"/>
    <p:sldId id="660" r:id="rId62"/>
    <p:sldId id="518" r:id="rId63"/>
    <p:sldId id="653" r:id="rId64"/>
  </p:sldIdLst>
  <p:sldSz cx="9144000" cy="6858000" type="screen4x3"/>
  <p:notesSz cx="6858000" cy="9144000"/>
  <p:defaultTextStyle>
    <a:defPPr>
      <a:defRPr lang="zh-CN"/>
    </a:defPPr>
    <a:lvl1pPr algn="ctr" rtl="0" fontAlgn="base">
      <a:spcBef>
        <a:spcPct val="0"/>
      </a:spcBef>
      <a:spcAft>
        <a:spcPct val="0"/>
      </a:spcAft>
      <a:defRPr sz="2800" b="1" kern="1200">
        <a:solidFill>
          <a:srgbClr val="CC3300"/>
        </a:solidFill>
        <a:latin typeface="楷体_GB2312" pitchFamily="49" charset="-122"/>
        <a:ea typeface="楷体_GB2312" pitchFamily="49" charset="-122"/>
        <a:cs typeface="+mn-cs"/>
      </a:defRPr>
    </a:lvl1pPr>
    <a:lvl2pPr marL="457200" algn="ctr" rtl="0" fontAlgn="base">
      <a:spcBef>
        <a:spcPct val="0"/>
      </a:spcBef>
      <a:spcAft>
        <a:spcPct val="0"/>
      </a:spcAft>
      <a:defRPr sz="2800" b="1" kern="1200">
        <a:solidFill>
          <a:srgbClr val="CC3300"/>
        </a:solidFill>
        <a:latin typeface="楷体_GB2312" pitchFamily="49" charset="-122"/>
        <a:ea typeface="楷体_GB2312" pitchFamily="49" charset="-122"/>
        <a:cs typeface="+mn-cs"/>
      </a:defRPr>
    </a:lvl2pPr>
    <a:lvl3pPr marL="914400" algn="ctr" rtl="0" fontAlgn="base">
      <a:spcBef>
        <a:spcPct val="0"/>
      </a:spcBef>
      <a:spcAft>
        <a:spcPct val="0"/>
      </a:spcAft>
      <a:defRPr sz="2800" b="1" kern="1200">
        <a:solidFill>
          <a:srgbClr val="CC3300"/>
        </a:solidFill>
        <a:latin typeface="楷体_GB2312" pitchFamily="49" charset="-122"/>
        <a:ea typeface="楷体_GB2312" pitchFamily="49" charset="-122"/>
        <a:cs typeface="+mn-cs"/>
      </a:defRPr>
    </a:lvl3pPr>
    <a:lvl4pPr marL="1371600" algn="ctr" rtl="0" fontAlgn="base">
      <a:spcBef>
        <a:spcPct val="0"/>
      </a:spcBef>
      <a:spcAft>
        <a:spcPct val="0"/>
      </a:spcAft>
      <a:defRPr sz="2800" b="1" kern="1200">
        <a:solidFill>
          <a:srgbClr val="CC3300"/>
        </a:solidFill>
        <a:latin typeface="楷体_GB2312" pitchFamily="49" charset="-122"/>
        <a:ea typeface="楷体_GB2312" pitchFamily="49" charset="-122"/>
        <a:cs typeface="+mn-cs"/>
      </a:defRPr>
    </a:lvl4pPr>
    <a:lvl5pPr marL="1828800" algn="ctr" rtl="0" fontAlgn="base">
      <a:spcBef>
        <a:spcPct val="0"/>
      </a:spcBef>
      <a:spcAft>
        <a:spcPct val="0"/>
      </a:spcAft>
      <a:defRPr sz="2800" b="1" kern="1200">
        <a:solidFill>
          <a:srgbClr val="CC3300"/>
        </a:solidFill>
        <a:latin typeface="楷体_GB2312" pitchFamily="49" charset="-122"/>
        <a:ea typeface="楷体_GB2312" pitchFamily="49" charset="-122"/>
        <a:cs typeface="+mn-cs"/>
      </a:defRPr>
    </a:lvl5pPr>
    <a:lvl6pPr marL="2286000" algn="l" defTabSz="914400" rtl="0" eaLnBrk="1" latinLnBrk="0" hangingPunct="1">
      <a:defRPr sz="2800" b="1" kern="1200">
        <a:solidFill>
          <a:srgbClr val="CC3300"/>
        </a:solidFill>
        <a:latin typeface="楷体_GB2312" pitchFamily="49" charset="-122"/>
        <a:ea typeface="楷体_GB2312" pitchFamily="49" charset="-122"/>
        <a:cs typeface="+mn-cs"/>
      </a:defRPr>
    </a:lvl6pPr>
    <a:lvl7pPr marL="2743200" algn="l" defTabSz="914400" rtl="0" eaLnBrk="1" latinLnBrk="0" hangingPunct="1">
      <a:defRPr sz="2800" b="1" kern="1200">
        <a:solidFill>
          <a:srgbClr val="CC3300"/>
        </a:solidFill>
        <a:latin typeface="楷体_GB2312" pitchFamily="49" charset="-122"/>
        <a:ea typeface="楷体_GB2312" pitchFamily="49" charset="-122"/>
        <a:cs typeface="+mn-cs"/>
      </a:defRPr>
    </a:lvl7pPr>
    <a:lvl8pPr marL="3200400" algn="l" defTabSz="914400" rtl="0" eaLnBrk="1" latinLnBrk="0" hangingPunct="1">
      <a:defRPr sz="2800" b="1" kern="1200">
        <a:solidFill>
          <a:srgbClr val="CC3300"/>
        </a:solidFill>
        <a:latin typeface="楷体_GB2312" pitchFamily="49" charset="-122"/>
        <a:ea typeface="楷体_GB2312" pitchFamily="49" charset="-122"/>
        <a:cs typeface="+mn-cs"/>
      </a:defRPr>
    </a:lvl8pPr>
    <a:lvl9pPr marL="3657600" algn="l" defTabSz="914400" rtl="0" eaLnBrk="1" latinLnBrk="0" hangingPunct="1">
      <a:defRPr sz="2800" b="1" kern="1200">
        <a:solidFill>
          <a:srgbClr val="CC3300"/>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00FF"/>
    <a:srgbClr val="CE3908"/>
    <a:srgbClr val="70B794"/>
    <a:srgbClr val="FF99FF"/>
    <a:srgbClr val="FFFFFF"/>
    <a:srgbClr val="FFCCFF"/>
    <a:srgbClr val="FFFF99"/>
    <a:srgbClr val="FFFF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71171" autoAdjust="0"/>
  </p:normalViewPr>
  <p:slideViewPr>
    <p:cSldViewPr>
      <p:cViewPr>
        <p:scale>
          <a:sx n="50" d="100"/>
          <a:sy n="50" d="100"/>
        </p:scale>
        <p:origin x="804" y="108"/>
      </p:cViewPr>
      <p:guideLst>
        <p:guide orient="horz" pos="2160"/>
        <p:guide pos="2880"/>
      </p:guideLst>
    </p:cSldViewPr>
  </p:slideViewPr>
  <p:outlineViewPr>
    <p:cViewPr>
      <p:scale>
        <a:sx n="33" d="100"/>
        <a:sy n="33" d="100"/>
      </p:scale>
      <p:origin x="0" y="346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00" d="100"/>
        <a:sy n="100" d="100"/>
      </p:scale>
      <p:origin x="0" y="0"/>
    </p:cViewPr>
  </p:notesTextViewPr>
  <p:sorterViewPr>
    <p:cViewPr>
      <p:scale>
        <a:sx n="75" d="100"/>
        <a:sy n="75" d="100"/>
      </p:scale>
      <p:origin x="0" y="-9168"/>
    </p:cViewPr>
  </p:sorterViewPr>
  <p:notesViewPr>
    <p:cSldViewPr>
      <p:cViewPr varScale="1">
        <p:scale>
          <a:sx n="54" d="100"/>
          <a:sy n="54" d="100"/>
        </p:scale>
        <p:origin x="-128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8" Type="http://schemas.openxmlformats.org/officeDocument/2006/relationships/slide" Target="slides/slide32.xml"/><Relationship Id="rId13" Type="http://schemas.openxmlformats.org/officeDocument/2006/relationships/slide" Target="slides/slide39.xml"/><Relationship Id="rId18" Type="http://schemas.openxmlformats.org/officeDocument/2006/relationships/slide" Target="slides/slide53.xml"/><Relationship Id="rId3" Type="http://schemas.openxmlformats.org/officeDocument/2006/relationships/slide" Target="slides/slide5.xml"/><Relationship Id="rId21" Type="http://schemas.openxmlformats.org/officeDocument/2006/relationships/slide" Target="slides/slide57.xml"/><Relationship Id="rId7" Type="http://schemas.openxmlformats.org/officeDocument/2006/relationships/slide" Target="slides/slide25.xml"/><Relationship Id="rId12" Type="http://schemas.openxmlformats.org/officeDocument/2006/relationships/slide" Target="slides/slide38.xml"/><Relationship Id="rId17" Type="http://schemas.openxmlformats.org/officeDocument/2006/relationships/slide" Target="slides/slide52.xml"/><Relationship Id="rId2" Type="http://schemas.openxmlformats.org/officeDocument/2006/relationships/slide" Target="slides/slide3.xml"/><Relationship Id="rId16" Type="http://schemas.openxmlformats.org/officeDocument/2006/relationships/slide" Target="slides/slide49.xml"/><Relationship Id="rId20" Type="http://schemas.openxmlformats.org/officeDocument/2006/relationships/slide" Target="slides/slide56.xml"/><Relationship Id="rId1" Type="http://schemas.openxmlformats.org/officeDocument/2006/relationships/slide" Target="slides/slide1.xml"/><Relationship Id="rId6" Type="http://schemas.openxmlformats.org/officeDocument/2006/relationships/slide" Target="slides/slide23.xml"/><Relationship Id="rId11" Type="http://schemas.openxmlformats.org/officeDocument/2006/relationships/slide" Target="slides/slide37.xml"/><Relationship Id="rId24" Type="http://schemas.openxmlformats.org/officeDocument/2006/relationships/slide" Target="slides/slide63.xml"/><Relationship Id="rId5" Type="http://schemas.openxmlformats.org/officeDocument/2006/relationships/slide" Target="slides/slide19.xml"/><Relationship Id="rId15" Type="http://schemas.openxmlformats.org/officeDocument/2006/relationships/slide" Target="slides/slide46.xml"/><Relationship Id="rId23" Type="http://schemas.openxmlformats.org/officeDocument/2006/relationships/slide" Target="slides/slide60.xml"/><Relationship Id="rId10" Type="http://schemas.openxmlformats.org/officeDocument/2006/relationships/slide" Target="slides/slide34.xml"/><Relationship Id="rId19" Type="http://schemas.openxmlformats.org/officeDocument/2006/relationships/slide" Target="slides/slide54.xml"/><Relationship Id="rId4" Type="http://schemas.openxmlformats.org/officeDocument/2006/relationships/slide" Target="slides/slide6.xml"/><Relationship Id="rId9" Type="http://schemas.openxmlformats.org/officeDocument/2006/relationships/slide" Target="slides/slide33.xml"/><Relationship Id="rId14" Type="http://schemas.openxmlformats.org/officeDocument/2006/relationships/slide" Target="slides/slide40.xml"/><Relationship Id="rId22"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smtClean="0">
                <a:solidFill>
                  <a:schemeClr val="tx1"/>
                </a:solidFill>
                <a:latin typeface="Tahoma" pitchFamily="34" charset="0"/>
                <a:ea typeface="宋体" pitchFamily="2" charset="-122"/>
              </a:defRPr>
            </a:lvl1pPr>
          </a:lstStyle>
          <a:p>
            <a:pPr>
              <a:defRPr/>
            </a:pPr>
            <a:endParaRPr lang="en-US" altLang="zh-CN"/>
          </a:p>
        </p:txBody>
      </p:sp>
      <p:sp>
        <p:nvSpPr>
          <p:cNvPr id="563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smtClean="0">
                <a:solidFill>
                  <a:schemeClr val="tx1"/>
                </a:solidFill>
                <a:latin typeface="Tahoma" pitchFamily="34" charset="0"/>
                <a:ea typeface="宋体" pitchFamily="2" charset="-122"/>
              </a:defRPr>
            </a:lvl1pPr>
          </a:lstStyle>
          <a:p>
            <a:pPr>
              <a:defRPr/>
            </a:pPr>
            <a:endParaRPr lang="en-US" altLang="zh-CN"/>
          </a:p>
        </p:txBody>
      </p:sp>
      <p:sp>
        <p:nvSpPr>
          <p:cNvPr id="563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smtClean="0">
                <a:solidFill>
                  <a:schemeClr val="tx1"/>
                </a:solidFill>
                <a:latin typeface="Tahoma" pitchFamily="34" charset="0"/>
                <a:ea typeface="宋体" pitchFamily="2" charset="-122"/>
              </a:defRPr>
            </a:lvl1pPr>
          </a:lstStyle>
          <a:p>
            <a:pPr>
              <a:defRPr/>
            </a:pPr>
            <a:endParaRPr lang="en-US" altLang="zh-CN"/>
          </a:p>
        </p:txBody>
      </p:sp>
      <p:sp>
        <p:nvSpPr>
          <p:cNvPr id="563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ahoma" panose="020B0604030504040204" pitchFamily="34" charset="0"/>
                <a:ea typeface="宋体" panose="02010600030101010101" pitchFamily="2" charset="-122"/>
              </a:defRPr>
            </a:lvl1pPr>
          </a:lstStyle>
          <a:p>
            <a:fld id="{8D69D652-7EA5-4861-9327-973C4FC0EC54}" type="slidenum">
              <a:rPr lang="en-US" altLang="zh-CN"/>
              <a:pPr/>
              <a:t>‹#›</a:t>
            </a:fld>
            <a:endParaRPr lang="en-US" altLang="zh-CN"/>
          </a:p>
        </p:txBody>
      </p:sp>
    </p:spTree>
    <p:extLst>
      <p:ext uri="{BB962C8B-B14F-4D97-AF65-F5344CB8AC3E}">
        <p14:creationId xmlns:p14="http://schemas.microsoft.com/office/powerpoint/2010/main" val="5412327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smtClean="0">
                <a:solidFill>
                  <a:schemeClr val="tx1"/>
                </a:solidFill>
                <a:latin typeface="Tahoma" pitchFamily="34" charset="0"/>
                <a:ea typeface="宋体" pitchFamily="2" charset="-122"/>
              </a:defRPr>
            </a:lvl1pPr>
          </a:lstStyle>
          <a:p>
            <a:pPr>
              <a:defRPr/>
            </a:pPr>
            <a:endParaRPr lang="en-US" altLang="zh-CN"/>
          </a:p>
        </p:txBody>
      </p:sp>
      <p:sp>
        <p:nvSpPr>
          <p:cNvPr id="1064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smtClean="0">
                <a:solidFill>
                  <a:schemeClr val="tx1"/>
                </a:solidFill>
                <a:latin typeface="Tahoma" pitchFamily="34" charset="0"/>
                <a:ea typeface="宋体" pitchFamily="2" charset="-122"/>
              </a:defRPr>
            </a:lvl1pPr>
          </a:lstStyle>
          <a:p>
            <a:pPr>
              <a:defRPr/>
            </a:pPr>
            <a:endParaRPr lang="en-US" altLang="zh-CN"/>
          </a:p>
        </p:txBody>
      </p:sp>
      <p:sp>
        <p:nvSpPr>
          <p:cNvPr id="6656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65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smtClean="0">
                <a:solidFill>
                  <a:schemeClr val="tx1"/>
                </a:solidFill>
                <a:latin typeface="Tahoma" pitchFamily="34" charset="0"/>
                <a:ea typeface="宋体" pitchFamily="2" charset="-122"/>
              </a:defRPr>
            </a:lvl1pPr>
          </a:lstStyle>
          <a:p>
            <a:pPr>
              <a:defRPr/>
            </a:pPr>
            <a:endParaRPr lang="en-US" altLang="zh-CN"/>
          </a:p>
        </p:txBody>
      </p:sp>
      <p:sp>
        <p:nvSpPr>
          <p:cNvPr id="1065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ahoma" panose="020B0604030504040204" pitchFamily="34" charset="0"/>
                <a:ea typeface="宋体" panose="02010600030101010101" pitchFamily="2" charset="-122"/>
              </a:defRPr>
            </a:lvl1pPr>
          </a:lstStyle>
          <a:p>
            <a:fld id="{0840223C-5D19-438D-B25A-62AC0880A946}" type="slidenum">
              <a:rPr lang="en-US" altLang="zh-CN"/>
              <a:pPr/>
              <a:t>‹#›</a:t>
            </a:fld>
            <a:endParaRPr lang="en-US" altLang="zh-CN"/>
          </a:p>
        </p:txBody>
      </p:sp>
    </p:spTree>
    <p:extLst>
      <p:ext uri="{BB962C8B-B14F-4D97-AF65-F5344CB8AC3E}">
        <p14:creationId xmlns:p14="http://schemas.microsoft.com/office/powerpoint/2010/main" val="9375594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8991A097-0382-4552-8904-F9C847E9E86C}" type="slidenum">
              <a:rPr lang="en-US" altLang="zh-CN" sz="1200" b="0">
                <a:solidFill>
                  <a:schemeClr val="tx1"/>
                </a:solidFill>
                <a:latin typeface="Tahoma" panose="020B0604030504040204" pitchFamily="34" charset="0"/>
                <a:ea typeface="宋体" panose="02010600030101010101" pitchFamily="2" charset="-122"/>
              </a:rPr>
              <a:pPr eaLnBrk="1" hangingPunct="1"/>
              <a:t>1</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67587" name="Rectangle 2"/>
          <p:cNvSpPr>
            <a:spLocks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60000"/>
              </a:lnSpc>
            </a:pPr>
            <a:r>
              <a:rPr lang="zh-CN" altLang="en-US" sz="1400" b="1" smtClean="0">
                <a:solidFill>
                  <a:srgbClr val="CC3300"/>
                </a:solidFill>
                <a:latin typeface="楷体_GB2312" pitchFamily="49" charset="-122"/>
                <a:ea typeface="楷体_GB2312" pitchFamily="49" charset="-122"/>
              </a:rPr>
              <a:t>把</a:t>
            </a:r>
            <a:r>
              <a:rPr lang="en-US" altLang="zh-CN" sz="1400" b="1" smtClean="0">
                <a:solidFill>
                  <a:srgbClr val="CC3300"/>
                </a:solidFill>
                <a:latin typeface="楷体_GB2312" pitchFamily="49" charset="-122"/>
                <a:ea typeface="楷体_GB2312" pitchFamily="49" charset="-122"/>
              </a:rPr>
              <a:t>OS</a:t>
            </a:r>
            <a:r>
              <a:rPr lang="zh-CN" altLang="en-US" sz="1400" b="1" smtClean="0">
                <a:solidFill>
                  <a:srgbClr val="CC3300"/>
                </a:solidFill>
                <a:latin typeface="楷体_GB2312" pitchFamily="49" charset="-122"/>
                <a:ea typeface="楷体_GB2312" pitchFamily="49" charset="-122"/>
              </a:rPr>
              <a:t>看作由若干个可独立运行的程序</a:t>
            </a:r>
            <a:r>
              <a:rPr lang="en-US" altLang="zh-CN" sz="1400" b="1" smtClean="0">
                <a:solidFill>
                  <a:srgbClr val="CC3300"/>
                </a:solidFill>
                <a:latin typeface="楷体_GB2312" pitchFamily="49" charset="-122"/>
                <a:ea typeface="楷体_GB2312" pitchFamily="49" charset="-122"/>
              </a:rPr>
              <a:t>(</a:t>
            </a:r>
            <a:r>
              <a:rPr lang="zh-CN" altLang="en-US" sz="1400" b="1" smtClean="0">
                <a:latin typeface="楷体_GB2312" pitchFamily="49" charset="-122"/>
                <a:ea typeface="楷体_GB2312" pitchFamily="49" charset="-122"/>
              </a:rPr>
              <a:t>进程</a:t>
            </a:r>
            <a:r>
              <a:rPr lang="en-US" altLang="zh-CN" sz="1400" b="1" smtClean="0">
                <a:latin typeface="楷体_GB2312" pitchFamily="49" charset="-122"/>
                <a:ea typeface="楷体_GB2312" pitchFamily="49" charset="-122"/>
              </a:rPr>
              <a:t>)</a:t>
            </a:r>
            <a:r>
              <a:rPr lang="zh-CN" altLang="en-US" sz="1400" b="1" smtClean="0">
                <a:solidFill>
                  <a:srgbClr val="CC3300"/>
                </a:solidFill>
                <a:latin typeface="楷体_GB2312" pitchFamily="49" charset="-122"/>
                <a:ea typeface="楷体_GB2312" pitchFamily="49" charset="-122"/>
              </a:rPr>
              <a:t>和一个可对这些程序进行协调控制的核心（</a:t>
            </a:r>
            <a:r>
              <a:rPr lang="zh-CN" altLang="en-US" sz="1400" b="1" smtClean="0">
                <a:latin typeface="楷体_GB2312" pitchFamily="49" charset="-122"/>
                <a:ea typeface="楷体_GB2312" pitchFamily="49" charset="-122"/>
              </a:rPr>
              <a:t>内核</a:t>
            </a:r>
            <a:r>
              <a:rPr lang="zh-CN" altLang="en-US" sz="1400" b="1" smtClean="0">
                <a:solidFill>
                  <a:srgbClr val="CC3300"/>
                </a:solidFill>
                <a:latin typeface="楷体_GB2312" pitchFamily="49" charset="-122"/>
                <a:ea typeface="楷体_GB2312" pitchFamily="49" charset="-122"/>
              </a:rPr>
              <a:t>）组成。</a:t>
            </a:r>
            <a:r>
              <a:rPr lang="zh-CN" altLang="en-US" sz="1400" b="1" smtClean="0">
                <a:solidFill>
                  <a:srgbClr val="0000FF"/>
                </a:solidFill>
                <a:latin typeface="楷体_GB2312" pitchFamily="49" charset="-122"/>
                <a:ea typeface="楷体_GB2312" pitchFamily="49" charset="-122"/>
              </a:rPr>
              <a:t>进程</a:t>
            </a:r>
            <a:r>
              <a:rPr lang="zh-CN" altLang="en-US" sz="1400" b="1" smtClean="0">
                <a:latin typeface="楷体_GB2312" pitchFamily="49" charset="-122"/>
                <a:ea typeface="楷体_GB2312" pitchFamily="49" charset="-122"/>
              </a:rPr>
              <a:t>是资源分配和独立运行的基本单位，每一进程都完成某一特定任务；而</a:t>
            </a:r>
            <a:r>
              <a:rPr lang="zh-CN" altLang="en-US" sz="1400" b="1" smtClean="0">
                <a:solidFill>
                  <a:srgbClr val="0000FF"/>
                </a:solidFill>
                <a:latin typeface="楷体_GB2312" pitchFamily="49" charset="-122"/>
                <a:ea typeface="楷体_GB2312" pitchFamily="49" charset="-122"/>
              </a:rPr>
              <a:t>内核</a:t>
            </a:r>
            <a:r>
              <a:rPr lang="zh-CN" altLang="en-US" sz="1400" b="1" smtClean="0">
                <a:latin typeface="楷体_GB2312" pitchFamily="49" charset="-122"/>
                <a:ea typeface="楷体_GB2312" pitchFamily="49" charset="-122"/>
              </a:rPr>
              <a:t>则必须要控制和协调这些进程的运行</a:t>
            </a:r>
            <a:r>
              <a:rPr lang="en-US" altLang="zh-CN" sz="1400" b="1" smtClean="0">
                <a:latin typeface="楷体_GB2312" pitchFamily="49" charset="-122"/>
                <a:ea typeface="楷体_GB2312" pitchFamily="49" charset="-122"/>
              </a:rPr>
              <a:t>(</a:t>
            </a:r>
            <a:r>
              <a:rPr lang="zh-CN" altLang="en-US" sz="1400" b="1" smtClean="0">
                <a:latin typeface="楷体_GB2312" pitchFamily="49" charset="-122"/>
                <a:ea typeface="楷体_GB2312" pitchFamily="49" charset="-122"/>
              </a:rPr>
              <a:t>并发</a:t>
            </a:r>
            <a:r>
              <a:rPr lang="en-US" altLang="zh-CN" sz="1400" b="1" smtClean="0">
                <a:latin typeface="楷体_GB2312" pitchFamily="49" charset="-122"/>
                <a:ea typeface="楷体_GB2312" pitchFamily="49" charset="-122"/>
              </a:rPr>
              <a:t>)</a:t>
            </a:r>
            <a:r>
              <a:rPr lang="zh-CN" altLang="en-US" sz="1400" b="1" smtClean="0">
                <a:latin typeface="楷体_GB2312" pitchFamily="49" charset="-122"/>
                <a:ea typeface="楷体_GB2312" pitchFamily="49" charset="-122"/>
              </a:rPr>
              <a:t>，解决进程之间的通信，并解决由此带来的共享资源的竞争问题。</a:t>
            </a:r>
          </a:p>
          <a:p>
            <a:pPr eaLnBrk="1" hangingPunct="1"/>
            <a:endParaRPr lang="en-US" altLang="zh-CN" smtClean="0"/>
          </a:p>
        </p:txBody>
      </p:sp>
    </p:spTree>
    <p:extLst>
      <p:ext uri="{BB962C8B-B14F-4D97-AF65-F5344CB8AC3E}">
        <p14:creationId xmlns:p14="http://schemas.microsoft.com/office/powerpoint/2010/main" val="3019677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E432F0A1-8D2E-4B1C-8C2C-26BD555FAAC4}" type="slidenum">
              <a:rPr lang="en-US" altLang="zh-CN" sz="1200" b="0">
                <a:solidFill>
                  <a:schemeClr val="tx1"/>
                </a:solidFill>
                <a:latin typeface="Tahoma" panose="020B0604030504040204" pitchFamily="34" charset="0"/>
                <a:ea typeface="宋体" panose="02010600030101010101" pitchFamily="2" charset="-122"/>
              </a:rPr>
              <a:pPr eaLnBrk="1" hangingPunct="1"/>
              <a:t>16</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76803" name="Rectangle 2"/>
          <p:cNvSpPr>
            <a:spLocks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Bef>
                <a:spcPct val="0"/>
              </a:spcBef>
            </a:pPr>
            <a:r>
              <a:rPr kumimoji="0" lang="zh-CN" altLang="en-US" sz="1000" b="1" smtClean="0"/>
              <a:t>例</a:t>
            </a:r>
            <a:r>
              <a:rPr kumimoji="0" lang="en-US" altLang="zh-CN" sz="1000" b="1" smtClean="0"/>
              <a:t>2</a:t>
            </a:r>
            <a:r>
              <a:rPr kumimoji="0" lang="zh-CN" altLang="en-US" sz="1000" b="1" smtClean="0"/>
              <a:t>：假定一个航班售票系统运行在一个多终端分时系统上共享主机系统数据（库）资源，并在一个城市有两个终端售票机</a:t>
            </a:r>
            <a:r>
              <a:rPr kumimoji="0" lang="en-US" altLang="zh-CN" sz="1000" b="1" smtClean="0"/>
              <a:t>B1</a:t>
            </a:r>
            <a:r>
              <a:rPr kumimoji="0" lang="zh-CN" altLang="en-US" sz="1000" b="1" smtClean="0"/>
              <a:t>，</a:t>
            </a:r>
            <a:r>
              <a:rPr kumimoji="0" lang="en-US" altLang="zh-CN" sz="1000" b="1" smtClean="0"/>
              <a:t>B2</a:t>
            </a:r>
            <a:r>
              <a:rPr kumimoji="0" lang="zh-CN" altLang="en-US" sz="1000" b="1" smtClean="0"/>
              <a:t>，任意航班的座位按顺序预定，简单座位形式如图所示；其中黑色部分表示已售，空白部分为未售。设定有</a:t>
            </a:r>
            <a:r>
              <a:rPr kumimoji="0" lang="en-US" altLang="zh-CN" sz="1000" b="1" smtClean="0"/>
              <a:t>n</a:t>
            </a:r>
            <a:r>
              <a:rPr kumimoji="0" lang="zh-CN" altLang="en-US" sz="1000" b="1" smtClean="0"/>
              <a:t>排，每排</a:t>
            </a:r>
            <a:r>
              <a:rPr kumimoji="0" lang="en-US" altLang="zh-CN" sz="1000" b="1" smtClean="0"/>
              <a:t>m</a:t>
            </a:r>
            <a:r>
              <a:rPr kumimoji="0" lang="zh-CN" altLang="en-US" sz="1000" b="1" smtClean="0"/>
              <a:t>个座位（</a:t>
            </a:r>
            <a:r>
              <a:rPr kumimoji="0" lang="en-US" altLang="zh-CN" sz="1000" b="1" smtClean="0"/>
              <a:t>n</a:t>
            </a:r>
            <a:r>
              <a:rPr kumimoji="0" lang="zh-CN" altLang="en-US" sz="1000" b="1" smtClean="0"/>
              <a:t>，</a:t>
            </a:r>
            <a:r>
              <a:rPr kumimoji="0" lang="en-US" altLang="zh-CN" sz="1000" b="1" smtClean="0"/>
              <a:t>m≥1</a:t>
            </a:r>
            <a:r>
              <a:rPr kumimoji="0" lang="zh-CN" altLang="en-US" sz="1000" b="1" smtClean="0"/>
              <a:t>），又假定座位按顺序预定。两个终端售票机</a:t>
            </a:r>
            <a:r>
              <a:rPr kumimoji="0" lang="en-US" altLang="zh-CN" sz="1000" b="1" smtClean="0"/>
              <a:t>B1</a:t>
            </a:r>
            <a:r>
              <a:rPr kumimoji="0" lang="zh-CN" altLang="en-US" sz="1000" b="1" smtClean="0"/>
              <a:t>、</a:t>
            </a:r>
            <a:r>
              <a:rPr kumimoji="0" lang="en-US" altLang="zh-CN" sz="1000" b="1" smtClean="0"/>
              <a:t>B2</a:t>
            </a:r>
            <a:r>
              <a:rPr kumimoji="0" lang="zh-CN" altLang="en-US" sz="1000" b="1" smtClean="0"/>
              <a:t>有下面虚线框的公共数据（库）与相同的预定程序； </a:t>
            </a:r>
          </a:p>
          <a:p>
            <a:pPr eaLnBrk="1" hangingPunct="1">
              <a:lnSpc>
                <a:spcPct val="90000"/>
              </a:lnSpc>
            </a:pPr>
            <a:r>
              <a:rPr kumimoji="0" lang="en-US" altLang="zh-CN" sz="1000" b="1" smtClean="0"/>
              <a:t>var</a:t>
            </a:r>
          </a:p>
          <a:p>
            <a:pPr eaLnBrk="1" hangingPunct="1">
              <a:lnSpc>
                <a:spcPct val="90000"/>
              </a:lnSpc>
            </a:pPr>
            <a:r>
              <a:rPr kumimoji="0" lang="en-US" altLang="zh-CN" sz="1000" b="1" smtClean="0"/>
              <a:t>row</a:t>
            </a:r>
            <a:r>
              <a:rPr kumimoji="0" lang="zh-CN" altLang="en-US" sz="1000" b="1" smtClean="0"/>
              <a:t>，</a:t>
            </a:r>
            <a:r>
              <a:rPr kumimoji="0" lang="en-US" altLang="zh-CN" sz="1000" b="1" smtClean="0"/>
              <a:t>col : integer;</a:t>
            </a:r>
          </a:p>
          <a:p>
            <a:pPr eaLnBrk="1" hangingPunct="1">
              <a:lnSpc>
                <a:spcPct val="90000"/>
              </a:lnSpc>
            </a:pPr>
            <a:r>
              <a:rPr kumimoji="0" lang="en-US" altLang="zh-CN" sz="1000" b="1" smtClean="0"/>
              <a:t>ticket[n][m] : integer;</a:t>
            </a:r>
          </a:p>
          <a:p>
            <a:pPr eaLnBrk="1" hangingPunct="1">
              <a:lnSpc>
                <a:spcPct val="90000"/>
              </a:lnSpc>
            </a:pPr>
            <a:r>
              <a:rPr kumimoji="0" lang="en-US" altLang="zh-CN" sz="1000" b="1" smtClean="0"/>
              <a:t>         ┅</a:t>
            </a:r>
          </a:p>
          <a:p>
            <a:pPr eaLnBrk="1" hangingPunct="1">
              <a:lnSpc>
                <a:spcPct val="90000"/>
              </a:lnSpc>
            </a:pPr>
            <a:r>
              <a:rPr kumimoji="0" lang="en-US" altLang="zh-CN" sz="1000" b="1" smtClean="0"/>
              <a:t>    procedure booking</a:t>
            </a:r>
          </a:p>
          <a:p>
            <a:pPr eaLnBrk="1" hangingPunct="1">
              <a:lnSpc>
                <a:spcPct val="90000"/>
              </a:lnSpc>
            </a:pPr>
            <a:r>
              <a:rPr kumimoji="0" lang="en-US" altLang="zh-CN" sz="1000" b="1" smtClean="0"/>
              <a:t>  1</a:t>
            </a:r>
            <a:r>
              <a:rPr kumimoji="0" lang="zh-CN" altLang="en-US" sz="1000" b="1" smtClean="0"/>
              <a:t>：</a:t>
            </a:r>
            <a:r>
              <a:rPr kumimoji="0" lang="en-US" altLang="zh-CN" sz="1000" b="1" smtClean="0"/>
              <a:t>begin</a:t>
            </a:r>
          </a:p>
          <a:p>
            <a:pPr eaLnBrk="1" hangingPunct="1">
              <a:lnSpc>
                <a:spcPct val="90000"/>
              </a:lnSpc>
            </a:pPr>
            <a:r>
              <a:rPr kumimoji="0" lang="en-US" altLang="zh-CN" sz="1000" b="1" smtClean="0"/>
              <a:t>  2</a:t>
            </a:r>
            <a:r>
              <a:rPr kumimoji="0" lang="zh-CN" altLang="en-US" sz="1000" b="1" smtClean="0"/>
              <a:t>：  </a:t>
            </a:r>
            <a:r>
              <a:rPr kumimoji="0" lang="en-US" altLang="zh-CN" sz="1000" b="1" smtClean="0"/>
              <a:t>if row &lt;= n</a:t>
            </a:r>
          </a:p>
          <a:p>
            <a:pPr eaLnBrk="1" hangingPunct="1">
              <a:lnSpc>
                <a:spcPct val="90000"/>
              </a:lnSpc>
            </a:pPr>
            <a:r>
              <a:rPr kumimoji="0" lang="en-US" altLang="zh-CN" sz="1000" b="1" smtClean="0"/>
              <a:t>  3</a:t>
            </a:r>
            <a:r>
              <a:rPr kumimoji="0" lang="zh-CN" altLang="en-US" sz="1000" b="1" smtClean="0"/>
              <a:t>：    </a:t>
            </a:r>
            <a:r>
              <a:rPr kumimoji="0" lang="en-US" altLang="zh-CN" sz="1000" b="1" smtClean="0"/>
              <a:t>begin</a:t>
            </a:r>
          </a:p>
          <a:p>
            <a:pPr eaLnBrk="1" hangingPunct="1">
              <a:lnSpc>
                <a:spcPct val="90000"/>
              </a:lnSpc>
            </a:pPr>
            <a:r>
              <a:rPr kumimoji="0" lang="en-US" altLang="zh-CN" sz="1000" b="1" smtClean="0"/>
              <a:t>  4</a:t>
            </a:r>
            <a:r>
              <a:rPr kumimoji="0" lang="zh-CN" altLang="en-US" sz="1000" b="1" smtClean="0"/>
              <a:t>：      </a:t>
            </a:r>
            <a:r>
              <a:rPr kumimoji="0" lang="en-US" altLang="zh-CN" sz="1000" b="1" smtClean="0"/>
              <a:t>ticket[row][col]:= 1; </a:t>
            </a:r>
            <a:r>
              <a:rPr kumimoji="0" lang="zh-CN" altLang="en-US" sz="1000" b="1" smtClean="0"/>
              <a:t>赋值</a:t>
            </a:r>
            <a:r>
              <a:rPr kumimoji="0" lang="en-US" altLang="zh-CN" sz="1000" b="1" smtClean="0"/>
              <a:t>1</a:t>
            </a:r>
            <a:r>
              <a:rPr kumimoji="0" lang="zh-CN" altLang="en-US" sz="1000" b="1" smtClean="0"/>
              <a:t>表示已售</a:t>
            </a:r>
          </a:p>
          <a:p>
            <a:pPr eaLnBrk="1" hangingPunct="1">
              <a:lnSpc>
                <a:spcPct val="90000"/>
              </a:lnSpc>
            </a:pPr>
            <a:r>
              <a:rPr kumimoji="0" lang="zh-CN" altLang="en-US" sz="1000" b="1" smtClean="0"/>
              <a:t>  </a:t>
            </a:r>
            <a:r>
              <a:rPr kumimoji="0" lang="en-US" altLang="zh-CN" sz="1000" b="1" smtClean="0"/>
              <a:t>5</a:t>
            </a:r>
            <a:r>
              <a:rPr kumimoji="0" lang="zh-CN" altLang="en-US" sz="1000" b="1" smtClean="0"/>
              <a:t>：      </a:t>
            </a:r>
            <a:r>
              <a:rPr kumimoji="0" lang="en-US" altLang="zh-CN" sz="1000" b="1" smtClean="0"/>
              <a:t>write (“</a:t>
            </a:r>
            <a:r>
              <a:rPr kumimoji="0" lang="zh-CN" altLang="en-US" sz="1000" b="1" smtClean="0"/>
              <a:t>座位：”</a:t>
            </a:r>
            <a:r>
              <a:rPr kumimoji="0" lang="en-US" altLang="zh-CN" sz="1000" b="1" smtClean="0"/>
              <a:t>row“</a:t>
            </a:r>
            <a:r>
              <a:rPr kumimoji="0" lang="zh-CN" altLang="en-US" sz="1000" b="1" smtClean="0"/>
              <a:t>排”，</a:t>
            </a:r>
            <a:r>
              <a:rPr kumimoji="0" lang="en-US" altLang="zh-CN" sz="1000" b="1" smtClean="0"/>
              <a:t>col “</a:t>
            </a:r>
            <a:r>
              <a:rPr kumimoji="0" lang="zh-CN" altLang="en-US" sz="1000" b="1" smtClean="0"/>
              <a:t>号”</a:t>
            </a:r>
            <a:r>
              <a:rPr kumimoji="0" lang="en-US" altLang="zh-CN" sz="1000" b="1" smtClean="0"/>
              <a:t>);</a:t>
            </a:r>
          </a:p>
          <a:p>
            <a:pPr eaLnBrk="1" hangingPunct="1">
              <a:lnSpc>
                <a:spcPct val="90000"/>
              </a:lnSpc>
            </a:pPr>
            <a:r>
              <a:rPr kumimoji="0" lang="en-US" altLang="zh-CN" sz="1000" b="1" smtClean="0"/>
              <a:t>  6</a:t>
            </a:r>
            <a:r>
              <a:rPr kumimoji="0" lang="zh-CN" altLang="en-US" sz="1000" b="1" smtClean="0"/>
              <a:t>：      </a:t>
            </a:r>
            <a:r>
              <a:rPr kumimoji="0" lang="en-US" altLang="zh-CN" sz="1000" b="1" smtClean="0"/>
              <a:t>col = col mod m + 1;</a:t>
            </a:r>
          </a:p>
          <a:p>
            <a:pPr eaLnBrk="1" hangingPunct="1">
              <a:lnSpc>
                <a:spcPct val="90000"/>
              </a:lnSpc>
            </a:pPr>
            <a:r>
              <a:rPr kumimoji="0" lang="en-US" altLang="zh-CN" sz="1000" b="1" smtClean="0"/>
              <a:t>  7</a:t>
            </a:r>
            <a:r>
              <a:rPr kumimoji="0" lang="zh-CN" altLang="en-US" sz="1000" b="1" smtClean="0"/>
              <a:t>：      </a:t>
            </a:r>
            <a:r>
              <a:rPr kumimoji="0" lang="en-US" altLang="zh-CN" sz="1000" b="1" smtClean="0"/>
              <a:t>if col = 1;</a:t>
            </a:r>
          </a:p>
          <a:p>
            <a:pPr eaLnBrk="1" hangingPunct="1">
              <a:lnSpc>
                <a:spcPct val="90000"/>
              </a:lnSpc>
            </a:pPr>
            <a:r>
              <a:rPr kumimoji="0" lang="en-US" altLang="zh-CN" sz="1000" b="1" smtClean="0"/>
              <a:t>  8</a:t>
            </a:r>
            <a:r>
              <a:rPr kumimoji="0" lang="zh-CN" altLang="en-US" sz="1000" b="1" smtClean="0"/>
              <a:t>：        </a:t>
            </a:r>
            <a:r>
              <a:rPr kumimoji="0" lang="en-US" altLang="zh-CN" sz="1000" b="1" smtClean="0"/>
              <a:t>row= row + 1;</a:t>
            </a:r>
          </a:p>
          <a:p>
            <a:pPr eaLnBrk="1" hangingPunct="1">
              <a:lnSpc>
                <a:spcPct val="90000"/>
              </a:lnSpc>
            </a:pPr>
            <a:r>
              <a:rPr kumimoji="0" lang="en-US" altLang="zh-CN" sz="1000" b="1" smtClean="0"/>
              <a:t>  9</a:t>
            </a:r>
            <a:r>
              <a:rPr kumimoji="0" lang="zh-CN" altLang="en-US" sz="1000" b="1" smtClean="0"/>
              <a:t>：    </a:t>
            </a:r>
            <a:r>
              <a:rPr kumimoji="0" lang="en-US" altLang="zh-CN" sz="1000" b="1" smtClean="0"/>
              <a:t>end</a:t>
            </a:r>
          </a:p>
          <a:p>
            <a:pPr eaLnBrk="1" hangingPunct="1">
              <a:lnSpc>
                <a:spcPct val="90000"/>
              </a:lnSpc>
            </a:pPr>
            <a:r>
              <a:rPr kumimoji="0" lang="en-US" altLang="zh-CN" sz="1000" b="1" smtClean="0"/>
              <a:t>  10</a:t>
            </a:r>
            <a:r>
              <a:rPr kumimoji="0" lang="zh-CN" altLang="en-US" sz="1000" b="1" smtClean="0"/>
              <a:t>：  </a:t>
            </a:r>
            <a:r>
              <a:rPr kumimoji="0" lang="en-US" altLang="zh-CN" sz="1000" b="1" smtClean="0"/>
              <a:t>else</a:t>
            </a:r>
          </a:p>
          <a:p>
            <a:pPr eaLnBrk="1" hangingPunct="1">
              <a:lnSpc>
                <a:spcPct val="90000"/>
              </a:lnSpc>
            </a:pPr>
            <a:r>
              <a:rPr kumimoji="0" lang="en-US" altLang="zh-CN" sz="1000" b="1" smtClean="0"/>
              <a:t>  11</a:t>
            </a:r>
            <a:r>
              <a:rPr kumimoji="0" lang="zh-CN" altLang="en-US" sz="1000" b="1" smtClean="0"/>
              <a:t>：    </a:t>
            </a:r>
            <a:r>
              <a:rPr kumimoji="0" lang="en-US" altLang="zh-CN" sz="1000" b="1" smtClean="0"/>
              <a:t>write </a:t>
            </a:r>
            <a:r>
              <a:rPr kumimoji="0" lang="zh-CN" altLang="en-US" sz="1000" b="1" smtClean="0"/>
              <a:t>（“座位已售完！”）</a:t>
            </a:r>
            <a:r>
              <a:rPr kumimoji="0" lang="en-US" altLang="zh-CN" sz="1000" b="1" smtClean="0"/>
              <a:t>;</a:t>
            </a:r>
          </a:p>
          <a:p>
            <a:pPr eaLnBrk="1" hangingPunct="1">
              <a:lnSpc>
                <a:spcPct val="90000"/>
              </a:lnSpc>
            </a:pPr>
            <a:r>
              <a:rPr kumimoji="0" lang="en-US" altLang="zh-CN" sz="1000" b="1" smtClean="0"/>
              <a:t>  12</a:t>
            </a:r>
            <a:r>
              <a:rPr kumimoji="0" lang="zh-CN" altLang="en-US" sz="1000" b="1" smtClean="0"/>
              <a:t>：</a:t>
            </a:r>
            <a:r>
              <a:rPr kumimoji="0" lang="en-US" altLang="zh-CN" sz="1000" b="1" smtClean="0"/>
              <a:t>end</a:t>
            </a:r>
          </a:p>
          <a:p>
            <a:pPr eaLnBrk="1" hangingPunct="1">
              <a:lnSpc>
                <a:spcPct val="90000"/>
              </a:lnSpc>
            </a:pPr>
            <a:endParaRPr lang="en-US" altLang="zh-CN" sz="1000" smtClean="0"/>
          </a:p>
        </p:txBody>
      </p:sp>
    </p:spTree>
    <p:extLst>
      <p:ext uri="{BB962C8B-B14F-4D97-AF65-F5344CB8AC3E}">
        <p14:creationId xmlns:p14="http://schemas.microsoft.com/office/powerpoint/2010/main" val="3448412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34A610FC-0021-4067-9261-AF777CBE6E7E}" type="slidenum">
              <a:rPr lang="en-US" altLang="zh-CN" sz="1200" b="0">
                <a:solidFill>
                  <a:schemeClr val="tx1"/>
                </a:solidFill>
                <a:latin typeface="Tahoma" panose="020B0604030504040204" pitchFamily="34" charset="0"/>
                <a:ea typeface="宋体" panose="02010600030101010101" pitchFamily="2" charset="-122"/>
              </a:rPr>
              <a:pPr eaLnBrk="1" hangingPunct="1"/>
              <a:t>17</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77827" name="Rectangle 2"/>
          <p:cNvSpPr>
            <a:spLocks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b="1" smtClean="0"/>
              <a:t>并发执行的程序段必须按照特定的规则和方法进行资源共享和竞争</a:t>
            </a:r>
          </a:p>
          <a:p>
            <a:pPr eaLnBrk="1" hangingPunct="1">
              <a:spcBef>
                <a:spcPct val="50000"/>
              </a:spcBef>
            </a:pPr>
            <a:r>
              <a:rPr kumimoji="0" lang="zh-CN" altLang="en-US" b="1" smtClean="0"/>
              <a:t>从上述讨论可以看出，</a:t>
            </a:r>
            <a:r>
              <a:rPr kumimoji="0" lang="zh-CN" altLang="en-US" b="1" smtClean="0">
                <a:solidFill>
                  <a:srgbClr val="0000FF"/>
                </a:solidFill>
              </a:rPr>
              <a:t>用程序段作为描述其执行过程和共享资源的基本单位</a:t>
            </a:r>
            <a:r>
              <a:rPr kumimoji="0" lang="zh-CN" altLang="en-US" b="1" smtClean="0"/>
              <a:t>既增加操作系统设计和实现的复杂性，也</a:t>
            </a:r>
            <a:r>
              <a:rPr kumimoji="0" lang="zh-CN" altLang="en-US" b="1" smtClean="0">
                <a:solidFill>
                  <a:srgbClr val="0000FF"/>
                </a:solidFill>
              </a:rPr>
              <a:t>无法反映操作系统所应该具有的程序段执行的并发性、用户随机性，以及资源共享等特征</a:t>
            </a:r>
            <a:r>
              <a:rPr kumimoji="0" lang="zh-CN" altLang="en-US" b="1" smtClean="0"/>
              <a:t>。也就是说，用程序作为描述其执行过程以及共享资源的基本单位是不合适的。需要有一个</a:t>
            </a:r>
            <a:r>
              <a:rPr kumimoji="0" lang="zh-CN" altLang="en-US" b="1" smtClean="0">
                <a:solidFill>
                  <a:srgbClr val="CC3300"/>
                </a:solidFill>
              </a:rPr>
              <a:t>能描述程序的执行过程且能用来共享资源的基本单位</a:t>
            </a:r>
            <a:r>
              <a:rPr kumimoji="0" lang="zh-CN" altLang="en-US" b="1" smtClean="0"/>
              <a:t>。这个基本单位被称为</a:t>
            </a:r>
            <a:r>
              <a:rPr kumimoji="0" lang="zh-CN" altLang="en-US" b="1" u="sng" smtClean="0">
                <a:solidFill>
                  <a:srgbClr val="CC3300"/>
                </a:solidFill>
              </a:rPr>
              <a:t>进程（或任务）</a:t>
            </a:r>
            <a:r>
              <a:rPr kumimoji="0" lang="zh-CN" altLang="en-US" b="1" smtClean="0"/>
              <a:t>。 </a:t>
            </a:r>
          </a:p>
          <a:p>
            <a:pPr eaLnBrk="1" hangingPunct="1"/>
            <a:r>
              <a:rPr lang="zh-CN" altLang="en-US" smtClean="0"/>
              <a:t>在多道程序设计环境中，需要采用某些策略达到封闭性和执行结果的可再现性。也就是</a:t>
            </a:r>
            <a:r>
              <a:rPr lang="zh-CN" altLang="en-US" smtClean="0">
                <a:solidFill>
                  <a:srgbClr val="FF0000"/>
                </a:solidFill>
              </a:rPr>
              <a:t>并发控制</a:t>
            </a:r>
            <a:r>
              <a:rPr lang="zh-CN" altLang="en-US" smtClean="0"/>
              <a:t>。</a:t>
            </a:r>
          </a:p>
          <a:p>
            <a:pPr eaLnBrk="1" hangingPunct="1"/>
            <a:r>
              <a:rPr lang="zh-CN" altLang="en-US" smtClean="0"/>
              <a:t>程序这个静态概念已不适合于描述在多道程序设计环境中程序的运行状态了，为了描述程序在计算机系统内的执行情况，首先要引入进程概念       </a:t>
            </a:r>
            <a:endParaRPr lang="en-US" altLang="zh-CN" smtClean="0"/>
          </a:p>
          <a:p>
            <a:pPr eaLnBrk="1" hangingPunct="1"/>
            <a:r>
              <a:rPr lang="zh-CN" altLang="en-US" smtClean="0"/>
              <a:t>进程</a:t>
            </a:r>
            <a:r>
              <a:rPr lang="en-US" altLang="zh-CN" smtClean="0"/>
              <a:t>=</a:t>
            </a:r>
            <a:r>
              <a:rPr lang="zh-CN" altLang="en-US" smtClean="0"/>
              <a:t>程序（</a:t>
            </a:r>
            <a:r>
              <a:rPr lang="en-US" altLang="zh-CN" smtClean="0"/>
              <a:t>+</a:t>
            </a:r>
            <a:r>
              <a:rPr lang="zh-CN" altLang="en-US" smtClean="0"/>
              <a:t>数据）</a:t>
            </a:r>
            <a:r>
              <a:rPr lang="en-US" altLang="zh-CN" smtClean="0"/>
              <a:t>+</a:t>
            </a:r>
            <a:r>
              <a:rPr lang="zh-CN" altLang="en-US" smtClean="0"/>
              <a:t>控制</a:t>
            </a:r>
          </a:p>
          <a:p>
            <a:pPr eaLnBrk="1" hangingPunct="1"/>
            <a:r>
              <a:rPr lang="zh-CN" altLang="en-US" smtClean="0"/>
              <a:t>程序面向用户，进程面向</a:t>
            </a:r>
            <a:r>
              <a:rPr lang="en-US" altLang="zh-CN" smtClean="0"/>
              <a:t>OS</a:t>
            </a:r>
          </a:p>
          <a:p>
            <a:pPr eaLnBrk="1" hangingPunct="1">
              <a:spcBef>
                <a:spcPct val="50000"/>
              </a:spcBef>
            </a:pPr>
            <a:endParaRPr kumimoji="0" lang="en-US" altLang="zh-CN" b="1" smtClean="0"/>
          </a:p>
          <a:p>
            <a:pPr eaLnBrk="1" hangingPunct="1"/>
            <a:endParaRPr kumimoji="0" lang="en-US" altLang="zh-CN" b="1" smtClean="0"/>
          </a:p>
        </p:txBody>
      </p:sp>
    </p:spTree>
    <p:extLst>
      <p:ext uri="{BB962C8B-B14F-4D97-AF65-F5344CB8AC3E}">
        <p14:creationId xmlns:p14="http://schemas.microsoft.com/office/powerpoint/2010/main" val="1066672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2F233FCB-DD96-4129-9720-E83500E41E51}" type="slidenum">
              <a:rPr lang="en-US" altLang="zh-CN" sz="1200" b="0">
                <a:solidFill>
                  <a:schemeClr val="tx1"/>
                </a:solidFill>
                <a:latin typeface="Tahoma" panose="020B0604030504040204" pitchFamily="34" charset="0"/>
                <a:ea typeface="宋体" panose="02010600030101010101" pitchFamily="2" charset="-122"/>
              </a:rPr>
              <a:pPr eaLnBrk="1" hangingPunct="1"/>
              <a:t>18</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78851" name="Rectangle 2"/>
          <p:cNvSpPr>
            <a:spLocks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b="1" smtClean="0"/>
              <a:t>进程的概念是</a:t>
            </a:r>
            <a:r>
              <a:rPr kumimoji="0" lang="en-US" altLang="zh-CN" b="1" smtClean="0"/>
              <a:t>60</a:t>
            </a:r>
            <a:r>
              <a:rPr kumimoji="0" lang="zh-CN" altLang="en-US" b="1" smtClean="0"/>
              <a:t>年代初期，人们对进程下过许多各式各样的定义：</a:t>
            </a:r>
          </a:p>
        </p:txBody>
      </p:sp>
    </p:spTree>
    <p:extLst>
      <p:ext uri="{BB962C8B-B14F-4D97-AF65-F5344CB8AC3E}">
        <p14:creationId xmlns:p14="http://schemas.microsoft.com/office/powerpoint/2010/main" val="3706278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6738AF8D-A067-44B5-AA91-147A134D5642}" type="slidenum">
              <a:rPr lang="en-US" altLang="zh-CN" sz="1200" b="0">
                <a:solidFill>
                  <a:schemeClr val="tx1"/>
                </a:solidFill>
                <a:latin typeface="Tahoma" panose="020B0604030504040204" pitchFamily="34" charset="0"/>
                <a:ea typeface="宋体" panose="02010600030101010101" pitchFamily="2" charset="-122"/>
              </a:rPr>
              <a:pPr eaLnBrk="1" hangingPunct="1"/>
              <a:t>19</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79875" name="Rectangle 2"/>
          <p:cNvSpPr>
            <a:spLocks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5000"/>
              </a:lnSpc>
              <a:spcBef>
                <a:spcPct val="0"/>
              </a:spcBef>
              <a:buClr>
                <a:srgbClr val="0000FF"/>
              </a:buClr>
              <a:buSzPct val="150000"/>
              <a:buFont typeface="Wingdings" panose="05000000000000000000" pitchFamily="2" charset="2"/>
              <a:buNone/>
            </a:pPr>
            <a:endParaRPr lang="en-US" altLang="zh-CN" sz="1400" b="1" smtClean="0">
              <a:latin typeface="Arial" panose="020B0604020202020204" pitchFamily="34" charset="0"/>
              <a:ea typeface="楷体_GB2312" pitchFamily="49" charset="-122"/>
            </a:endParaRPr>
          </a:p>
          <a:p>
            <a:pPr eaLnBrk="1" hangingPunct="1">
              <a:lnSpc>
                <a:spcPct val="115000"/>
              </a:lnSpc>
              <a:spcBef>
                <a:spcPct val="0"/>
              </a:spcBef>
              <a:buClr>
                <a:srgbClr val="0000FF"/>
              </a:buClr>
              <a:buSzPct val="150000"/>
              <a:buFont typeface="Wingdings" panose="05000000000000000000" pitchFamily="2" charset="2"/>
              <a:buNone/>
            </a:pPr>
            <a:r>
              <a:rPr lang="zh-CN" altLang="en-US" sz="1400" b="1" smtClean="0">
                <a:latin typeface="Arial" panose="020B0604020202020204" pitchFamily="34" charset="0"/>
                <a:ea typeface="楷体_GB2312" pitchFamily="49" charset="-122"/>
              </a:rPr>
              <a:t>注：</a:t>
            </a:r>
            <a:r>
              <a:rPr lang="en-US" altLang="zh-CN" sz="1400" b="1" smtClean="0">
                <a:latin typeface="Arial" panose="020B0604020202020204" pitchFamily="34" charset="0"/>
                <a:ea typeface="楷体_GB2312" pitchFamily="49" charset="-122"/>
              </a:rPr>
              <a:t>1.</a:t>
            </a:r>
            <a:r>
              <a:rPr lang="zh-CN" altLang="en-US" sz="1400" b="1" smtClean="0">
                <a:latin typeface="Arial" panose="020B0604020202020204" pitchFamily="34" charset="0"/>
                <a:ea typeface="楷体_GB2312" pitchFamily="49" charset="-122"/>
              </a:rPr>
              <a:t>在早期</a:t>
            </a:r>
            <a:r>
              <a:rPr lang="en-US" altLang="zh-CN" sz="1400" b="1" smtClean="0">
                <a:latin typeface="Arial" panose="020B0604020202020204" pitchFamily="34" charset="0"/>
                <a:ea typeface="楷体_GB2312" pitchFamily="49" charset="-122"/>
              </a:rPr>
              <a:t>UNIX</a:t>
            </a:r>
            <a:r>
              <a:rPr lang="zh-CN" altLang="en-US" sz="1400" b="1" smtClean="0">
                <a:latin typeface="Arial" panose="020B0604020202020204" pitchFamily="34" charset="0"/>
                <a:ea typeface="楷体_GB2312" pitchFamily="49" charset="-122"/>
              </a:rPr>
              <a:t>版本中称进程的三个组成部分为“进程映像”</a:t>
            </a:r>
          </a:p>
          <a:p>
            <a:pPr lvl="1" eaLnBrk="1" hangingPunct="1">
              <a:lnSpc>
                <a:spcPct val="115000"/>
              </a:lnSpc>
              <a:spcBef>
                <a:spcPct val="0"/>
              </a:spcBef>
              <a:buClr>
                <a:srgbClr val="0000FF"/>
              </a:buClr>
              <a:buSzPct val="150000"/>
              <a:buFont typeface="Wingdings" panose="05000000000000000000" pitchFamily="2" charset="2"/>
              <a:buNone/>
            </a:pPr>
            <a:r>
              <a:rPr lang="zh-CN" altLang="en-US" sz="1400" b="1" smtClean="0">
                <a:latin typeface="Arial" panose="020B0604020202020204" pitchFamily="34" charset="0"/>
                <a:ea typeface="楷体_GB2312" pitchFamily="49" charset="-122"/>
              </a:rPr>
              <a:t>  </a:t>
            </a:r>
            <a:r>
              <a:rPr lang="en-US" altLang="zh-CN" sz="1400" b="1" smtClean="0">
                <a:latin typeface="Arial" panose="020B0604020202020204" pitchFamily="34" charset="0"/>
                <a:ea typeface="楷体_GB2312" pitchFamily="49" charset="-122"/>
              </a:rPr>
              <a:t>2.</a:t>
            </a:r>
            <a:r>
              <a:rPr lang="zh-CN" altLang="en-US" sz="1400" b="1" smtClean="0">
                <a:latin typeface="Arial" panose="020B0604020202020204" pitchFamily="34" charset="0"/>
                <a:ea typeface="楷体_GB2312" pitchFamily="49" charset="-122"/>
              </a:rPr>
              <a:t>区别进程实体和进程。</a:t>
            </a:r>
          </a:p>
          <a:p>
            <a:pPr eaLnBrk="1" hangingPunct="1">
              <a:lnSpc>
                <a:spcPct val="115000"/>
              </a:lnSpc>
              <a:spcBef>
                <a:spcPct val="0"/>
              </a:spcBef>
              <a:buClr>
                <a:srgbClr val="0000FF"/>
              </a:buClr>
              <a:buSzPct val="150000"/>
              <a:buFont typeface="Wingdings" panose="05000000000000000000" pitchFamily="2" charset="2"/>
              <a:buNone/>
            </a:pPr>
            <a:r>
              <a:rPr lang="zh-CN" altLang="en-US" sz="1400" b="1" smtClean="0">
                <a:latin typeface="Arial" panose="020B0604020202020204" pitchFamily="34" charset="0"/>
                <a:ea typeface="楷体_GB2312" pitchFamily="49" charset="-122"/>
              </a:rPr>
              <a:t> </a:t>
            </a:r>
            <a:endParaRPr lang="zh-CN" altLang="zh-CN" sz="1400" b="1" smtClean="0">
              <a:latin typeface="Arial" panose="020B0604020202020204" pitchFamily="34" charset="0"/>
              <a:ea typeface="楷体_GB2312" pitchFamily="49" charset="-122"/>
            </a:endParaRPr>
          </a:p>
          <a:p>
            <a:pPr eaLnBrk="1" hangingPunct="1"/>
            <a:endParaRPr lang="en-US" altLang="zh-CN" smtClean="0"/>
          </a:p>
        </p:txBody>
      </p:sp>
    </p:spTree>
    <p:extLst>
      <p:ext uri="{BB962C8B-B14F-4D97-AF65-F5344CB8AC3E}">
        <p14:creationId xmlns:p14="http://schemas.microsoft.com/office/powerpoint/2010/main" val="2065229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28012139-8812-4C1F-BAA0-CA76887F0E30}" type="slidenum">
              <a:rPr lang="en-US" altLang="zh-CN" sz="1200" b="0">
                <a:solidFill>
                  <a:schemeClr val="tx1"/>
                </a:solidFill>
                <a:latin typeface="Tahoma" panose="020B0604030504040204" pitchFamily="34" charset="0"/>
                <a:ea typeface="宋体" panose="02010600030101010101" pitchFamily="2" charset="-122"/>
              </a:rPr>
              <a:pPr eaLnBrk="1" hangingPunct="1"/>
              <a:t>21</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80899" name="Rectangle 2"/>
          <p:cNvSpPr>
            <a:spLocks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进程的类型</a:t>
            </a:r>
          </a:p>
          <a:p>
            <a:pPr lvl="1" algn="just" eaLnBrk="1" hangingPunct="1">
              <a:buFont typeface="楷体_GB2312" pitchFamily="49" charset="-122"/>
              <a:buNone/>
            </a:pPr>
            <a:r>
              <a:rPr lang="zh-CN" altLang="en-US" dirty="0" smtClean="0">
                <a:solidFill>
                  <a:srgbClr val="FF0000"/>
                </a:solidFill>
              </a:rPr>
              <a:t>系统进程：</a:t>
            </a:r>
            <a:r>
              <a:rPr lang="zh-CN" altLang="en-US" dirty="0" smtClean="0"/>
              <a:t>起资源管理和控制的作用。执行</a:t>
            </a:r>
            <a:r>
              <a:rPr lang="en-US" altLang="zh-CN" dirty="0" smtClean="0"/>
              <a:t>OS</a:t>
            </a:r>
            <a:r>
              <a:rPr lang="zh-CN" altLang="en-US" dirty="0" smtClean="0"/>
              <a:t>代码。</a:t>
            </a:r>
          </a:p>
          <a:p>
            <a:pPr lvl="1" algn="just" eaLnBrk="1" hangingPunct="1">
              <a:buFont typeface="楷体_GB2312" pitchFamily="49" charset="-122"/>
              <a:buNone/>
            </a:pPr>
            <a:r>
              <a:rPr lang="zh-CN" altLang="en-US" dirty="0" smtClean="0">
                <a:solidFill>
                  <a:srgbClr val="FF0000"/>
                </a:solidFill>
              </a:rPr>
              <a:t>用户进程：</a:t>
            </a:r>
            <a:r>
              <a:rPr lang="zh-CN" altLang="en-US" dirty="0" smtClean="0"/>
              <a:t>执行用户程序代码。</a:t>
            </a:r>
          </a:p>
          <a:p>
            <a:pPr lvl="1" algn="just" eaLnBrk="1" hangingPunct="1"/>
            <a:r>
              <a:rPr lang="zh-CN" altLang="en-US" dirty="0" smtClean="0"/>
              <a:t>或</a:t>
            </a:r>
          </a:p>
          <a:p>
            <a:pPr lvl="1" algn="just" eaLnBrk="1" hangingPunct="1">
              <a:buFont typeface="楷体_GB2312" pitchFamily="49" charset="-122"/>
              <a:buNone/>
            </a:pPr>
            <a:r>
              <a:rPr lang="zh-CN" altLang="en-US" dirty="0" smtClean="0"/>
              <a:t>计算进程</a:t>
            </a:r>
          </a:p>
          <a:p>
            <a:pPr lvl="1" algn="just" eaLnBrk="1" hangingPunct="1">
              <a:buFont typeface="楷体_GB2312" pitchFamily="49" charset="-122"/>
              <a:buNone/>
            </a:pPr>
            <a:r>
              <a:rPr lang="en-US" altLang="zh-CN" dirty="0" smtClean="0"/>
              <a:t>I/O</a:t>
            </a:r>
            <a:r>
              <a:rPr lang="zh-CN" altLang="en-US" dirty="0" smtClean="0"/>
              <a:t>进程</a:t>
            </a:r>
          </a:p>
          <a:p>
            <a:pPr eaLnBrk="1" hangingPunct="1"/>
            <a:endParaRPr lang="en-US" altLang="zh-CN" dirty="0" smtClean="0"/>
          </a:p>
        </p:txBody>
      </p:sp>
    </p:spTree>
    <p:extLst>
      <p:ext uri="{BB962C8B-B14F-4D97-AF65-F5344CB8AC3E}">
        <p14:creationId xmlns:p14="http://schemas.microsoft.com/office/powerpoint/2010/main" val="2062809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40223C-5D19-438D-B25A-62AC0880A946}" type="slidenum">
              <a:rPr lang="en-US" altLang="zh-CN" smtClean="0"/>
              <a:pPr/>
              <a:t>23</a:t>
            </a:fld>
            <a:endParaRPr lang="en-US" altLang="zh-CN"/>
          </a:p>
        </p:txBody>
      </p:sp>
    </p:spTree>
    <p:extLst>
      <p:ext uri="{BB962C8B-B14F-4D97-AF65-F5344CB8AC3E}">
        <p14:creationId xmlns:p14="http://schemas.microsoft.com/office/powerpoint/2010/main" val="4000791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13430232-B965-4A2F-A073-2FFEF122A590}" type="slidenum">
              <a:rPr lang="en-US" altLang="zh-CN" sz="1200" b="0">
                <a:solidFill>
                  <a:schemeClr val="tx1"/>
                </a:solidFill>
                <a:latin typeface="Tahoma" panose="020B0604030504040204" pitchFamily="34" charset="0"/>
                <a:ea typeface="宋体" panose="02010600030101010101" pitchFamily="2" charset="-122"/>
              </a:rPr>
              <a:pPr eaLnBrk="1" hangingPunct="1"/>
              <a:t>24</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81923" name="Rectangle 2"/>
          <p:cNvSpPr>
            <a:spLocks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smtClean="0"/>
              <a:t>一个程序可以对应一个或多个进程（执行次数）</a:t>
            </a:r>
          </a:p>
          <a:p>
            <a:pPr lvl="1" eaLnBrk="1" hangingPunct="1"/>
            <a:r>
              <a:rPr lang="zh-CN" altLang="en-US" smtClean="0"/>
              <a:t>一个进程可以对应一段程序、一个程序或（通过调用）多个程序</a:t>
            </a:r>
          </a:p>
          <a:p>
            <a:pPr eaLnBrk="1" hangingPunct="1"/>
            <a:endParaRPr lang="en-US" altLang="zh-CN" smtClean="0"/>
          </a:p>
        </p:txBody>
      </p:sp>
    </p:spTree>
    <p:extLst>
      <p:ext uri="{BB962C8B-B14F-4D97-AF65-F5344CB8AC3E}">
        <p14:creationId xmlns:p14="http://schemas.microsoft.com/office/powerpoint/2010/main" val="651213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69F07933-4856-4799-9862-C64BCA95D142}" type="slidenum">
              <a:rPr lang="en-US" altLang="zh-CN" sz="1200" b="0">
                <a:solidFill>
                  <a:schemeClr val="tx1"/>
                </a:solidFill>
                <a:latin typeface="Tahoma" panose="020B0604030504040204" pitchFamily="34" charset="0"/>
                <a:ea typeface="宋体" panose="02010600030101010101" pitchFamily="2" charset="-122"/>
              </a:rPr>
              <a:pPr eaLnBrk="1" hangingPunct="1"/>
              <a:t>26</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82947" name="Rectangle 2"/>
          <p:cNvSpPr>
            <a:spLocks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问：</a:t>
            </a:r>
            <a:r>
              <a:rPr lang="en-US" altLang="zh-CN" smtClean="0"/>
              <a:t>n</a:t>
            </a:r>
            <a:r>
              <a:rPr lang="zh-CN" altLang="en-US" smtClean="0"/>
              <a:t>个进程时，各个状态的进程可能有多少个？</a:t>
            </a:r>
          </a:p>
        </p:txBody>
      </p:sp>
    </p:spTree>
    <p:extLst>
      <p:ext uri="{BB962C8B-B14F-4D97-AF65-F5344CB8AC3E}">
        <p14:creationId xmlns:p14="http://schemas.microsoft.com/office/powerpoint/2010/main" val="3368056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C56C6B1A-4398-4821-B6F7-047822E6ED20}" type="slidenum">
              <a:rPr lang="en-US" altLang="zh-CN" sz="1200" b="0">
                <a:solidFill>
                  <a:schemeClr val="tx1"/>
                </a:solidFill>
                <a:latin typeface="Tahoma" panose="020B0604030504040204" pitchFamily="34" charset="0"/>
                <a:ea typeface="宋体" panose="02010600030101010101" pitchFamily="2" charset="-122"/>
              </a:rPr>
              <a:pPr eaLnBrk="1" hangingPunct="1"/>
              <a:t>27</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83971" name="Rectangle 2"/>
          <p:cNvSpPr>
            <a:spLocks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smtClean="0">
                <a:solidFill>
                  <a:schemeClr val="accent2"/>
                </a:solidFill>
              </a:rPr>
              <a:t>运行状态</a:t>
            </a:r>
            <a:r>
              <a:rPr lang="en-US" altLang="zh-CN" smtClean="0">
                <a:solidFill>
                  <a:schemeClr val="accent2"/>
                </a:solidFill>
              </a:rPr>
              <a:t>(Running)</a:t>
            </a:r>
            <a:r>
              <a:rPr lang="zh-CN" altLang="en-US" smtClean="0">
                <a:solidFill>
                  <a:schemeClr val="accent2"/>
                </a:solidFill>
              </a:rPr>
              <a:t>：</a:t>
            </a:r>
            <a:r>
              <a:rPr lang="zh-CN" altLang="en-US" smtClean="0"/>
              <a:t>占用处理器资源</a:t>
            </a:r>
          </a:p>
          <a:p>
            <a:pPr lvl="1" eaLnBrk="1" hangingPunct="1"/>
            <a:r>
              <a:rPr lang="zh-CN" altLang="en-US" smtClean="0">
                <a:solidFill>
                  <a:schemeClr val="accent2"/>
                </a:solidFill>
              </a:rPr>
              <a:t>就绪状态</a:t>
            </a:r>
            <a:r>
              <a:rPr lang="en-US" altLang="zh-CN" smtClean="0">
                <a:solidFill>
                  <a:schemeClr val="accent2"/>
                </a:solidFill>
              </a:rPr>
              <a:t>(Ready)</a:t>
            </a:r>
            <a:r>
              <a:rPr lang="zh-CN" altLang="en-US" smtClean="0">
                <a:solidFill>
                  <a:schemeClr val="accent2"/>
                </a:solidFill>
              </a:rPr>
              <a:t>：</a:t>
            </a:r>
            <a:r>
              <a:rPr lang="zh-CN" altLang="en-US" smtClean="0"/>
              <a:t>进程已获得除处理器外的所需资源，等待分配处理器资源；只要分配</a:t>
            </a:r>
            <a:r>
              <a:rPr lang="en-US" altLang="zh-CN" smtClean="0"/>
              <a:t>CPU</a:t>
            </a:r>
            <a:r>
              <a:rPr lang="zh-CN" altLang="en-US" smtClean="0"/>
              <a:t>就可执行</a:t>
            </a:r>
            <a:endParaRPr lang="zh-CN" altLang="en-US" smtClean="0">
              <a:solidFill>
                <a:schemeClr val="accent2"/>
              </a:solidFill>
            </a:endParaRPr>
          </a:p>
          <a:p>
            <a:pPr lvl="1" eaLnBrk="1" hangingPunct="1"/>
            <a:r>
              <a:rPr lang="zh-CN" altLang="en-US" smtClean="0">
                <a:solidFill>
                  <a:schemeClr val="accent2"/>
                </a:solidFill>
              </a:rPr>
              <a:t>阻塞状态</a:t>
            </a:r>
            <a:r>
              <a:rPr lang="en-US" altLang="zh-CN" smtClean="0">
                <a:solidFill>
                  <a:schemeClr val="accent2"/>
                </a:solidFill>
              </a:rPr>
              <a:t>(Blocked)</a:t>
            </a:r>
            <a:r>
              <a:rPr lang="zh-CN" altLang="en-US" smtClean="0">
                <a:solidFill>
                  <a:schemeClr val="accent2"/>
                </a:solidFill>
              </a:rPr>
              <a:t>：</a:t>
            </a:r>
            <a:r>
              <a:rPr lang="zh-CN" altLang="en-US" smtClean="0"/>
              <a:t>由于进程等待某种条件（如</a:t>
            </a:r>
            <a:r>
              <a:rPr lang="en-US" altLang="zh-CN" smtClean="0"/>
              <a:t>I/O</a:t>
            </a:r>
            <a:r>
              <a:rPr lang="zh-CN" altLang="en-US" smtClean="0"/>
              <a:t>操作或进程同步），在条件满足之前无法继续执行。该事件发生前即使把处理器分配给该进程，也无法运行。如：等待</a:t>
            </a:r>
            <a:r>
              <a:rPr lang="en-US" altLang="zh-CN" smtClean="0"/>
              <a:t>I/O</a:t>
            </a:r>
            <a:r>
              <a:rPr lang="zh-CN" altLang="en-US" smtClean="0"/>
              <a:t>操作的完成</a:t>
            </a:r>
          </a:p>
          <a:p>
            <a:pPr eaLnBrk="1" hangingPunct="1"/>
            <a:endParaRPr lang="en-US" altLang="zh-CN" smtClean="0"/>
          </a:p>
        </p:txBody>
      </p:sp>
    </p:spTree>
    <p:extLst>
      <p:ext uri="{BB962C8B-B14F-4D97-AF65-F5344CB8AC3E}">
        <p14:creationId xmlns:p14="http://schemas.microsoft.com/office/powerpoint/2010/main" val="3864276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E8214576-33D5-4F15-8F4D-4EDCF07FE232}" type="slidenum">
              <a:rPr lang="en-US" altLang="zh-CN" sz="1200" b="0">
                <a:solidFill>
                  <a:schemeClr val="tx1"/>
                </a:solidFill>
                <a:latin typeface="Tahoma" panose="020B0604030504040204" pitchFamily="34" charset="0"/>
                <a:ea typeface="宋体" panose="02010600030101010101" pitchFamily="2" charset="-122"/>
              </a:rPr>
              <a:pPr eaLnBrk="1" hangingPunct="1"/>
              <a:t>28</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84995" name="Rectangle 2"/>
          <p:cNvSpPr>
            <a:spLocks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smtClean="0">
                <a:solidFill>
                  <a:schemeClr val="accent2"/>
                </a:solidFill>
              </a:rPr>
              <a:t>运行状态</a:t>
            </a:r>
            <a:r>
              <a:rPr lang="en-US" altLang="zh-CN" smtClean="0">
                <a:solidFill>
                  <a:schemeClr val="accent2"/>
                </a:solidFill>
              </a:rPr>
              <a:t>(Running)</a:t>
            </a:r>
            <a:r>
              <a:rPr lang="zh-CN" altLang="en-US" smtClean="0">
                <a:solidFill>
                  <a:schemeClr val="accent2"/>
                </a:solidFill>
              </a:rPr>
              <a:t>：</a:t>
            </a:r>
            <a:r>
              <a:rPr lang="zh-CN" altLang="en-US" smtClean="0"/>
              <a:t>占用处理器资源</a:t>
            </a:r>
          </a:p>
          <a:p>
            <a:pPr lvl="1" eaLnBrk="1" hangingPunct="1"/>
            <a:r>
              <a:rPr lang="zh-CN" altLang="en-US" smtClean="0">
                <a:solidFill>
                  <a:schemeClr val="accent2"/>
                </a:solidFill>
              </a:rPr>
              <a:t>就绪状态</a:t>
            </a:r>
            <a:r>
              <a:rPr lang="en-US" altLang="zh-CN" smtClean="0">
                <a:solidFill>
                  <a:schemeClr val="accent2"/>
                </a:solidFill>
              </a:rPr>
              <a:t>(Ready)</a:t>
            </a:r>
            <a:r>
              <a:rPr lang="zh-CN" altLang="en-US" smtClean="0">
                <a:solidFill>
                  <a:schemeClr val="accent2"/>
                </a:solidFill>
              </a:rPr>
              <a:t>：</a:t>
            </a:r>
            <a:r>
              <a:rPr lang="zh-CN" altLang="en-US" smtClean="0"/>
              <a:t>进程已获得除处理器外的所需资源，等待分配处理器资源；只要分配</a:t>
            </a:r>
            <a:r>
              <a:rPr lang="en-US" altLang="zh-CN" smtClean="0"/>
              <a:t>CPU</a:t>
            </a:r>
            <a:r>
              <a:rPr lang="zh-CN" altLang="en-US" smtClean="0"/>
              <a:t>就可执行</a:t>
            </a:r>
            <a:endParaRPr lang="zh-CN" altLang="en-US" smtClean="0">
              <a:solidFill>
                <a:schemeClr val="accent2"/>
              </a:solidFill>
            </a:endParaRPr>
          </a:p>
          <a:p>
            <a:pPr lvl="1" eaLnBrk="1" hangingPunct="1"/>
            <a:r>
              <a:rPr lang="zh-CN" altLang="en-US" smtClean="0">
                <a:solidFill>
                  <a:schemeClr val="accent2"/>
                </a:solidFill>
              </a:rPr>
              <a:t>阻塞状态</a:t>
            </a:r>
            <a:r>
              <a:rPr lang="en-US" altLang="zh-CN" smtClean="0">
                <a:solidFill>
                  <a:schemeClr val="accent2"/>
                </a:solidFill>
              </a:rPr>
              <a:t>(Blocked)</a:t>
            </a:r>
            <a:r>
              <a:rPr lang="zh-CN" altLang="en-US" smtClean="0">
                <a:solidFill>
                  <a:schemeClr val="accent2"/>
                </a:solidFill>
              </a:rPr>
              <a:t>：</a:t>
            </a:r>
            <a:r>
              <a:rPr lang="zh-CN" altLang="en-US" smtClean="0"/>
              <a:t>由于进程等待某种条件（如</a:t>
            </a:r>
            <a:r>
              <a:rPr lang="en-US" altLang="zh-CN" smtClean="0"/>
              <a:t>I/O</a:t>
            </a:r>
            <a:r>
              <a:rPr lang="zh-CN" altLang="en-US" smtClean="0"/>
              <a:t>操作或进程同步），在条件满足之前无法继续执行。该事件发生前即使把处理器分配给该进程，也无法运行。如：等待</a:t>
            </a:r>
            <a:r>
              <a:rPr lang="en-US" altLang="zh-CN" smtClean="0"/>
              <a:t>I/O</a:t>
            </a:r>
            <a:r>
              <a:rPr lang="zh-CN" altLang="en-US" smtClean="0"/>
              <a:t>操作的完成</a:t>
            </a:r>
          </a:p>
          <a:p>
            <a:pPr eaLnBrk="1" hangingPunct="1"/>
            <a:endParaRPr lang="en-US" altLang="zh-CN" smtClean="0"/>
          </a:p>
        </p:txBody>
      </p:sp>
    </p:spTree>
    <p:extLst>
      <p:ext uri="{BB962C8B-B14F-4D97-AF65-F5344CB8AC3E}">
        <p14:creationId xmlns:p14="http://schemas.microsoft.com/office/powerpoint/2010/main" val="2857548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程序 </a:t>
            </a:r>
            <a:r>
              <a:rPr lang="en-US" altLang="zh-CN" smtClean="0"/>
              <a:t>Program</a:t>
            </a:r>
            <a:r>
              <a:rPr lang="zh-CN" altLang="en-US" smtClean="0"/>
              <a:t> 包含多条语句 </a:t>
            </a:r>
            <a:r>
              <a:rPr lang="en-US" altLang="zh-CN" smtClean="0"/>
              <a:t>Statement</a:t>
            </a:r>
            <a:endParaRPr lang="zh-CN" altLang="en-US" smtClean="0"/>
          </a:p>
        </p:txBody>
      </p:sp>
      <p:sp>
        <p:nvSpPr>
          <p:cNvPr id="686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7B76205E-A27C-4611-95A8-D8AA46DA4C20}" type="slidenum">
              <a:rPr lang="en-US" altLang="zh-CN" sz="1200" b="0">
                <a:solidFill>
                  <a:schemeClr val="tx1"/>
                </a:solidFill>
                <a:latin typeface="Tahoma" panose="020B0604030504040204" pitchFamily="34" charset="0"/>
                <a:ea typeface="宋体" panose="02010600030101010101" pitchFamily="2" charset="-122"/>
              </a:rPr>
              <a:pPr eaLnBrk="1" hangingPunct="1"/>
              <a:t>5</a:t>
            </a:fld>
            <a:endParaRPr lang="en-US" altLang="zh-CN" sz="1200" b="0">
              <a:solidFill>
                <a:schemeClr val="tx1"/>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970202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7460ED8C-74EE-4F2A-924C-F2AE6A9D51C7}" type="slidenum">
              <a:rPr lang="en-US" altLang="zh-CN" sz="1200" b="0">
                <a:solidFill>
                  <a:schemeClr val="tx1"/>
                </a:solidFill>
                <a:latin typeface="Tahoma" panose="020B0604030504040204" pitchFamily="34" charset="0"/>
                <a:ea typeface="宋体" panose="02010600030101010101" pitchFamily="2" charset="-122"/>
              </a:rPr>
              <a:pPr eaLnBrk="1" hangingPunct="1"/>
              <a:t>29</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86019" name="Rectangle 2"/>
          <p:cNvSpPr>
            <a:spLocks noChangeArrowheads="1" noTextEdit="1"/>
          </p:cNvSpPr>
          <p:nvPr>
            <p:ph type="sldImg"/>
          </p:nvPr>
        </p:nvSpPr>
        <p:spPr>
          <a:ln/>
        </p:spPr>
      </p:sp>
      <p:sp>
        <p:nvSpPr>
          <p:cNvPr id="86020"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进程的状态会由于它获得的资源的性质及等待条件的变化而变化</a:t>
            </a:r>
          </a:p>
        </p:txBody>
      </p:sp>
    </p:spTree>
    <p:extLst>
      <p:ext uri="{BB962C8B-B14F-4D97-AF65-F5344CB8AC3E}">
        <p14:creationId xmlns:p14="http://schemas.microsoft.com/office/powerpoint/2010/main" val="107399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B300EE8E-1F3D-453F-9A6C-37CCFAFFE0FB}" type="slidenum">
              <a:rPr lang="en-US" altLang="zh-CN" sz="1200" b="0">
                <a:solidFill>
                  <a:schemeClr val="tx1"/>
                </a:solidFill>
                <a:latin typeface="Tahoma" panose="020B0604030504040204" pitchFamily="34" charset="0"/>
                <a:ea typeface="宋体" panose="02010600030101010101" pitchFamily="2" charset="-122"/>
              </a:rPr>
              <a:pPr eaLnBrk="1" hangingPunct="1"/>
              <a:t>35</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b="1" smtClean="0"/>
              <a:t>事实上，进程的状态转换是一个非常复杂的过程。从一个状态到另一个状态的转换除了不同的控制过程，有时还要借助于硬件才能完成 。</a:t>
            </a:r>
          </a:p>
        </p:txBody>
      </p:sp>
    </p:spTree>
    <p:extLst>
      <p:ext uri="{BB962C8B-B14F-4D97-AF65-F5344CB8AC3E}">
        <p14:creationId xmlns:p14="http://schemas.microsoft.com/office/powerpoint/2010/main" val="1863966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F8636EAF-F525-4B5F-BF01-63FFD3B2A46C}" type="slidenum">
              <a:rPr lang="en-US" altLang="zh-CN" sz="1200" b="0">
                <a:solidFill>
                  <a:schemeClr val="tx1"/>
                </a:solidFill>
                <a:latin typeface="Tahoma" panose="020B0604030504040204" pitchFamily="34" charset="0"/>
                <a:ea typeface="宋体" panose="02010600030101010101" pitchFamily="2" charset="-122"/>
              </a:rPr>
              <a:pPr eaLnBrk="1" hangingPunct="1"/>
              <a:t>36</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88067" name="Rectangle 2"/>
          <p:cNvSpPr>
            <a:spLocks noChangeArrowheads="1" noTextEdit="1"/>
          </p:cNvSpPr>
          <p:nvPr>
            <p:ph type="sldImg"/>
          </p:nvPr>
        </p:nvSpPr>
        <p:spPr>
          <a:ln/>
        </p:spPr>
      </p:sp>
      <p:sp>
        <p:nvSpPr>
          <p:cNvPr id="507907" name="Rectangle 3"/>
          <p:cNvSpPr>
            <a:spLocks noGrp="1" noChangeArrowheads="1"/>
          </p:cNvSpPr>
          <p:nvPr>
            <p:ph type="body" idx="1"/>
          </p:nvPr>
        </p:nvSpPr>
        <p:spPr/>
        <p:txBody>
          <a:bodyPr/>
          <a:lstStyle/>
          <a:p>
            <a:pPr marL="228600" indent="-228600" eaLnBrk="1" hangingPunct="1">
              <a:defRPr/>
            </a:pPr>
            <a:r>
              <a:rPr lang="zh-CN" altLang="en-US" b="1" smtClean="0"/>
              <a:t>进程在运行期间并非固定处于某个状态，而是不断从一个状态转换到另一个状态。</a:t>
            </a:r>
            <a:endParaRPr kumimoji="0" lang="zh-CN" altLang="en-US" b="1" smtClean="0">
              <a:solidFill>
                <a:srgbClr val="0000FF"/>
              </a:solidFill>
              <a:effectLst>
                <a:outerShdw blurRad="38100" dist="38100" dir="2700000" algn="tl">
                  <a:srgbClr val="C0C0C0"/>
                </a:outerShdw>
              </a:effectLst>
            </a:endParaRPr>
          </a:p>
          <a:p>
            <a:pPr marL="228600" indent="-228600" eaLnBrk="1" hangingPunct="1">
              <a:defRPr/>
            </a:pPr>
            <a:r>
              <a:rPr kumimoji="0" lang="zh-CN" altLang="en-US" b="1" smtClean="0">
                <a:solidFill>
                  <a:srgbClr val="0000FF"/>
                </a:solidFill>
                <a:effectLst>
                  <a:outerShdw blurRad="38100" dist="38100" dir="2700000" algn="tl">
                    <a:srgbClr val="C0C0C0"/>
                  </a:outerShdw>
                </a:effectLst>
              </a:rPr>
              <a:t>状态转换原因</a:t>
            </a:r>
          </a:p>
          <a:p>
            <a:pPr marL="228600" indent="-228600" eaLnBrk="1" hangingPunct="1">
              <a:defRPr/>
            </a:pPr>
            <a:r>
              <a:rPr kumimoji="0" lang="zh-CN" altLang="en-US" b="1" smtClean="0">
                <a:solidFill>
                  <a:srgbClr val="0000FF"/>
                </a:solidFill>
              </a:rPr>
              <a:t>调度运行</a:t>
            </a:r>
            <a:r>
              <a:rPr kumimoji="0" lang="en-US" altLang="zh-CN" b="1" smtClean="0">
                <a:solidFill>
                  <a:srgbClr val="0000FF"/>
                </a:solidFill>
              </a:rPr>
              <a:t>(Dispatch)</a:t>
            </a:r>
            <a:r>
              <a:rPr kumimoji="0" lang="zh-CN" altLang="en-US" b="1" smtClean="0">
                <a:solidFill>
                  <a:srgbClr val="0000FF"/>
                </a:solidFill>
              </a:rPr>
              <a:t>：</a:t>
            </a:r>
            <a:r>
              <a:rPr kumimoji="0" lang="en-US" altLang="zh-CN" b="1" smtClean="0">
                <a:solidFill>
                  <a:srgbClr val="0000FF"/>
                </a:solidFill>
              </a:rPr>
              <a:t>OS</a:t>
            </a:r>
            <a:r>
              <a:rPr kumimoji="0" lang="zh-CN" altLang="en-US" b="1" smtClean="0">
                <a:solidFill>
                  <a:srgbClr val="0000FF"/>
                </a:solidFill>
              </a:rPr>
              <a:t>从就绪进程队列中选择一个进程，进入运行状态</a:t>
            </a:r>
          </a:p>
          <a:p>
            <a:pPr marL="228600" indent="-228600" eaLnBrk="1" hangingPunct="1">
              <a:defRPr/>
            </a:pPr>
            <a:r>
              <a:rPr kumimoji="0" lang="zh-CN" altLang="en-US" b="1" smtClean="0">
                <a:solidFill>
                  <a:srgbClr val="0000FF"/>
                </a:solidFill>
              </a:rPr>
              <a:t>超时</a:t>
            </a:r>
            <a:r>
              <a:rPr kumimoji="0" lang="en-US" altLang="zh-CN" b="1" smtClean="0">
                <a:solidFill>
                  <a:srgbClr val="0000FF"/>
                </a:solidFill>
              </a:rPr>
              <a:t>/</a:t>
            </a:r>
            <a:r>
              <a:rPr kumimoji="0" lang="zh-CN" altLang="en-US" b="1" smtClean="0">
                <a:solidFill>
                  <a:srgbClr val="0000FF"/>
                </a:solidFill>
              </a:rPr>
              <a:t>时间片到</a:t>
            </a:r>
            <a:r>
              <a:rPr kumimoji="0" lang="en-US" altLang="zh-CN" b="1" smtClean="0">
                <a:solidFill>
                  <a:srgbClr val="0000FF"/>
                </a:solidFill>
              </a:rPr>
              <a:t>(Time-out)</a:t>
            </a:r>
            <a:r>
              <a:rPr kumimoji="0" lang="zh-CN" altLang="en-US" b="1" smtClean="0">
                <a:solidFill>
                  <a:srgbClr val="0000FF"/>
                </a:solidFill>
              </a:rPr>
              <a:t>：由于用完时间片或高优先进程被调度等导致进程暂停运行</a:t>
            </a:r>
          </a:p>
          <a:p>
            <a:pPr marL="228600" indent="-228600" eaLnBrk="1" hangingPunct="1">
              <a:defRPr/>
            </a:pPr>
            <a:r>
              <a:rPr kumimoji="0" lang="zh-CN" altLang="en-US" b="1" smtClean="0">
                <a:solidFill>
                  <a:srgbClr val="0000FF"/>
                </a:solidFill>
              </a:rPr>
              <a:t>事件等待（</a:t>
            </a:r>
            <a:r>
              <a:rPr kumimoji="0" lang="en-US" altLang="zh-CN" b="1" smtClean="0">
                <a:solidFill>
                  <a:srgbClr val="0000FF"/>
                </a:solidFill>
              </a:rPr>
              <a:t>Event Wait</a:t>
            </a:r>
            <a:r>
              <a:rPr kumimoji="0" lang="zh-CN" altLang="en-US" b="1" smtClean="0">
                <a:solidFill>
                  <a:srgbClr val="0000FF"/>
                </a:solidFill>
              </a:rPr>
              <a:t>）：进程要求的事件未出现而进入阻塞。可能的原因包括：申请系统服务或资源、进程通信、等待</a:t>
            </a:r>
            <a:r>
              <a:rPr kumimoji="0" lang="en-US" altLang="zh-CN" b="1" smtClean="0">
                <a:solidFill>
                  <a:srgbClr val="0000FF"/>
                </a:solidFill>
              </a:rPr>
              <a:t>I/O</a:t>
            </a:r>
            <a:r>
              <a:rPr kumimoji="0" lang="zh-CN" altLang="en-US" b="1" smtClean="0">
                <a:solidFill>
                  <a:srgbClr val="0000FF"/>
                </a:solidFill>
              </a:rPr>
              <a:t>操作等</a:t>
            </a:r>
          </a:p>
          <a:p>
            <a:pPr marL="228600" indent="-228600" eaLnBrk="1" hangingPunct="1">
              <a:defRPr/>
            </a:pPr>
            <a:r>
              <a:rPr kumimoji="0" lang="zh-CN" altLang="en-US" b="1" smtClean="0">
                <a:solidFill>
                  <a:srgbClr val="0000FF"/>
                </a:solidFill>
              </a:rPr>
              <a:t>事件出现（</a:t>
            </a:r>
            <a:r>
              <a:rPr kumimoji="0" lang="en-US" altLang="zh-CN" b="1" smtClean="0">
                <a:solidFill>
                  <a:srgbClr val="0000FF"/>
                </a:solidFill>
              </a:rPr>
              <a:t>Event Occurs</a:t>
            </a:r>
            <a:r>
              <a:rPr kumimoji="0" lang="zh-CN" altLang="en-US" b="1" smtClean="0">
                <a:solidFill>
                  <a:srgbClr val="0000FF"/>
                </a:solidFill>
              </a:rPr>
              <a:t>）：进程等待的事件出现而被唤醒。如：</a:t>
            </a:r>
            <a:r>
              <a:rPr kumimoji="0" lang="en-US" altLang="zh-CN" b="1" smtClean="0">
                <a:solidFill>
                  <a:srgbClr val="0000FF"/>
                </a:solidFill>
              </a:rPr>
              <a:t>I/O</a:t>
            </a:r>
            <a:r>
              <a:rPr kumimoji="0" lang="zh-CN" altLang="en-US" b="1" smtClean="0">
                <a:solidFill>
                  <a:srgbClr val="0000FF"/>
                </a:solidFill>
              </a:rPr>
              <a:t>操作完成、申请资源成功等</a:t>
            </a:r>
          </a:p>
          <a:p>
            <a:pPr marL="228600" indent="-228600" eaLnBrk="1" hangingPunct="1">
              <a:defRPr/>
            </a:pPr>
            <a:endParaRPr lang="en-US" altLang="zh-CN" smtClean="0"/>
          </a:p>
        </p:txBody>
      </p:sp>
    </p:spTree>
    <p:extLst>
      <p:ext uri="{BB962C8B-B14F-4D97-AF65-F5344CB8AC3E}">
        <p14:creationId xmlns:p14="http://schemas.microsoft.com/office/powerpoint/2010/main" val="14254846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7E65855E-74F4-4634-8EC2-CAD608BD5310}" type="slidenum">
              <a:rPr lang="en-US" altLang="zh-CN" sz="1200" b="0">
                <a:solidFill>
                  <a:schemeClr val="tx1"/>
                </a:solidFill>
                <a:latin typeface="Tahoma" panose="020B0604030504040204" pitchFamily="34" charset="0"/>
                <a:ea typeface="宋体" panose="02010600030101010101" pitchFamily="2" charset="-122"/>
              </a:rPr>
              <a:pPr eaLnBrk="1" hangingPunct="1"/>
              <a:t>38</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89091" name="Rectangle 2"/>
          <p:cNvSpPr>
            <a:spLocks noChangeArrowheads="1" noTextEdit="1"/>
          </p:cNvSpPr>
          <p:nvPr>
            <p:ph type="sldImg"/>
          </p:nvPr>
        </p:nvSpPr>
        <p:spPr>
          <a:ln/>
        </p:spPr>
      </p:sp>
      <p:sp>
        <p:nvSpPr>
          <p:cNvPr id="89092"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处理器管理：进程管理</a:t>
            </a:r>
            <a:r>
              <a:rPr lang="en-US" altLang="zh-CN" smtClean="0"/>
              <a:t>+</a:t>
            </a:r>
            <a:r>
              <a:rPr lang="zh-CN" altLang="en-US" smtClean="0"/>
              <a:t>进程调度</a:t>
            </a:r>
          </a:p>
        </p:txBody>
      </p:sp>
    </p:spTree>
    <p:extLst>
      <p:ext uri="{BB962C8B-B14F-4D97-AF65-F5344CB8AC3E}">
        <p14:creationId xmlns:p14="http://schemas.microsoft.com/office/powerpoint/2010/main" val="1975473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6B31796E-F8D9-4061-AF14-1BF169DDDD8C}" type="slidenum">
              <a:rPr lang="en-US" altLang="zh-CN" sz="1200" b="0">
                <a:solidFill>
                  <a:schemeClr val="tx1"/>
                </a:solidFill>
                <a:latin typeface="Tahoma" panose="020B0604030504040204" pitchFamily="34" charset="0"/>
                <a:ea typeface="宋体" panose="02010600030101010101" pitchFamily="2" charset="-122"/>
              </a:rPr>
              <a:pPr eaLnBrk="1" hangingPunct="1"/>
              <a:t>41</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90115" name="Rectangle 2"/>
          <p:cNvSpPr>
            <a:spLocks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smtClean="0"/>
          </a:p>
        </p:txBody>
      </p:sp>
    </p:spTree>
    <p:extLst>
      <p:ext uri="{BB962C8B-B14F-4D97-AF65-F5344CB8AC3E}">
        <p14:creationId xmlns:p14="http://schemas.microsoft.com/office/powerpoint/2010/main" val="2882323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631A0230-A8B8-4390-875A-3BEE48FDE6E7}" type="slidenum">
              <a:rPr lang="en-US" altLang="zh-CN" sz="1200" b="0">
                <a:solidFill>
                  <a:schemeClr val="tx1"/>
                </a:solidFill>
                <a:latin typeface="Tahoma" panose="020B0604030504040204" pitchFamily="34" charset="0"/>
                <a:ea typeface="宋体" panose="02010600030101010101" pitchFamily="2" charset="-122"/>
              </a:rPr>
              <a:pPr eaLnBrk="1" hangingPunct="1"/>
              <a:t>46</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91139" name="Rectangle 2"/>
          <p:cNvSpPr>
            <a:spLocks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400" b="1" smtClean="0">
                <a:latin typeface="Arial" panose="020B0604020202020204" pitchFamily="34" charset="0"/>
                <a:ea typeface="楷体_GB2312" pitchFamily="49" charset="-122"/>
              </a:rPr>
              <a:t>在一个系统中，通常存在着许多进程，它们所处的状态不同，为了方便进程的调度和管理，需要将各进程的</a:t>
            </a:r>
            <a:r>
              <a:rPr lang="en-US" altLang="zh-CN" sz="1400" b="1" smtClean="0">
                <a:latin typeface="Arial" panose="020B0604020202020204" pitchFamily="34" charset="0"/>
                <a:ea typeface="楷体_GB2312" pitchFamily="49" charset="-122"/>
              </a:rPr>
              <a:t>PCB</a:t>
            </a:r>
            <a:r>
              <a:rPr lang="zh-CN" altLang="en-US" sz="1400" b="1" smtClean="0">
                <a:latin typeface="Arial" panose="020B0604020202020204" pitchFamily="34" charset="0"/>
                <a:ea typeface="楷体_GB2312" pitchFamily="49" charset="-122"/>
              </a:rPr>
              <a:t>用适当方法组织起来。</a:t>
            </a:r>
          </a:p>
        </p:txBody>
      </p:sp>
    </p:spTree>
    <p:extLst>
      <p:ext uri="{BB962C8B-B14F-4D97-AF65-F5344CB8AC3E}">
        <p14:creationId xmlns:p14="http://schemas.microsoft.com/office/powerpoint/2010/main" val="7107638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40223C-5D19-438D-B25A-62AC0880A946}" type="slidenum">
              <a:rPr lang="en-US" altLang="zh-CN" smtClean="0"/>
              <a:pPr/>
              <a:t>59</a:t>
            </a:fld>
            <a:endParaRPr lang="en-US" altLang="zh-CN"/>
          </a:p>
        </p:txBody>
      </p:sp>
    </p:spTree>
    <p:extLst>
      <p:ext uri="{BB962C8B-B14F-4D97-AF65-F5344CB8AC3E}">
        <p14:creationId xmlns:p14="http://schemas.microsoft.com/office/powerpoint/2010/main" val="3885978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696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612AD9B1-1481-46BB-A66C-AA390FD3D304}" type="slidenum">
              <a:rPr lang="en-US" altLang="zh-CN" sz="1200" b="0">
                <a:solidFill>
                  <a:schemeClr val="tx1"/>
                </a:solidFill>
                <a:latin typeface="Tahoma" panose="020B0604030504040204" pitchFamily="34" charset="0"/>
                <a:ea typeface="宋体" panose="02010600030101010101" pitchFamily="2" charset="-122"/>
              </a:rPr>
              <a:pPr eaLnBrk="1" hangingPunct="1"/>
              <a:t>6</a:t>
            </a:fld>
            <a:endParaRPr lang="en-US" altLang="zh-CN" sz="1200" b="0">
              <a:solidFill>
                <a:schemeClr val="tx1"/>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291834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C1BD6D95-0466-467E-9619-154349CC4BC9}" type="slidenum">
              <a:rPr lang="en-US" altLang="zh-CN" sz="1200" b="0">
                <a:solidFill>
                  <a:schemeClr val="tx1"/>
                </a:solidFill>
                <a:latin typeface="Tahoma" panose="020B0604030504040204" pitchFamily="34" charset="0"/>
                <a:ea typeface="宋体" panose="02010600030101010101" pitchFamily="2" charset="-122"/>
              </a:rPr>
              <a:pPr eaLnBrk="1" hangingPunct="1"/>
              <a:t>7</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70659" name="Rectangle 2"/>
          <p:cNvSpPr>
            <a:spLocks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三条语句分别对应于</a:t>
            </a:r>
            <a:r>
              <a:rPr lang="en-US" altLang="zh-CN" smtClean="0"/>
              <a:t>I</a:t>
            </a:r>
            <a:r>
              <a:rPr lang="zh-CN" altLang="en-US" smtClean="0"/>
              <a:t>、</a:t>
            </a:r>
            <a:r>
              <a:rPr lang="en-US" altLang="zh-CN" smtClean="0"/>
              <a:t>C</a:t>
            </a:r>
            <a:r>
              <a:rPr lang="zh-CN" altLang="en-US" smtClean="0"/>
              <a:t>、</a:t>
            </a:r>
            <a:r>
              <a:rPr lang="en-US" altLang="zh-CN" smtClean="0"/>
              <a:t>P</a:t>
            </a:r>
          </a:p>
        </p:txBody>
      </p:sp>
    </p:spTree>
    <p:extLst>
      <p:ext uri="{BB962C8B-B14F-4D97-AF65-F5344CB8AC3E}">
        <p14:creationId xmlns:p14="http://schemas.microsoft.com/office/powerpoint/2010/main" val="3932195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81E50A3E-B5C0-4CFF-B50C-02E4B69D2986}" type="slidenum">
              <a:rPr lang="en-US" altLang="zh-CN" sz="1200" b="0">
                <a:solidFill>
                  <a:schemeClr val="tx1"/>
                </a:solidFill>
                <a:latin typeface="Tahoma" panose="020B0604030504040204" pitchFamily="34" charset="0"/>
                <a:ea typeface="宋体" panose="02010600030101010101" pitchFamily="2" charset="-122"/>
              </a:rPr>
              <a:pPr eaLnBrk="1" hangingPunct="1"/>
              <a:t>9</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71683" name="Rectangle 2"/>
          <p:cNvSpPr>
            <a:spLocks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CN" altLang="en-US" sz="1400" smtClean="0">
                <a:solidFill>
                  <a:srgbClr val="FF0000"/>
                </a:solidFill>
              </a:rPr>
              <a:t>封闭性</a:t>
            </a:r>
          </a:p>
          <a:p>
            <a:pPr lvl="1" algn="just" eaLnBrk="1" hangingPunct="1"/>
            <a:r>
              <a:rPr lang="zh-CN" altLang="en-US" sz="1400" smtClean="0"/>
              <a:t>程序一旦开始执行，其计算结果不受外界的影响，当程序的初始条件给定之后，其后的状态只能由程序本身确定，即只有本程序才能改变它，不受外界环境影响。</a:t>
            </a:r>
          </a:p>
          <a:p>
            <a:pPr algn="just" eaLnBrk="1" hangingPunct="1"/>
            <a:r>
              <a:rPr lang="zh-CN" altLang="en-US" sz="1400" smtClean="0">
                <a:solidFill>
                  <a:srgbClr val="FF0000"/>
                </a:solidFill>
              </a:rPr>
              <a:t>可再现性</a:t>
            </a:r>
          </a:p>
          <a:p>
            <a:pPr lvl="1" algn="just" eaLnBrk="1" hangingPunct="1"/>
            <a:r>
              <a:rPr lang="zh-CN" altLang="en-US" sz="1400" smtClean="0"/>
              <a:t>程序执行的结果与初始条件有关，而与执行时间无关。即只要程序的初始条件相同，它的执行结果是相同的，不论它在什么时间执行，也不管计算机的运行速度</a:t>
            </a:r>
            <a:endParaRPr lang="zh-CN" altLang="en-US" sz="1600" smtClean="0"/>
          </a:p>
          <a:p>
            <a:pPr lvl="1" algn="just" eaLnBrk="1" hangingPunct="1"/>
            <a:endParaRPr lang="zh-CN" altLang="en-US" sz="1600" smtClean="0"/>
          </a:p>
          <a:p>
            <a:pPr eaLnBrk="1" hangingPunct="1"/>
            <a:endParaRPr lang="en-US" altLang="zh-CN" smtClean="0"/>
          </a:p>
        </p:txBody>
      </p:sp>
    </p:spTree>
    <p:extLst>
      <p:ext uri="{BB962C8B-B14F-4D97-AF65-F5344CB8AC3E}">
        <p14:creationId xmlns:p14="http://schemas.microsoft.com/office/powerpoint/2010/main" val="2567766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1AF3D98E-F90B-4664-B7F2-5E364BC7CDD2}" type="slidenum">
              <a:rPr lang="en-US" altLang="zh-CN" sz="1200" b="0">
                <a:solidFill>
                  <a:schemeClr val="tx1"/>
                </a:solidFill>
                <a:latin typeface="Tahoma" panose="020B0604030504040204" pitchFamily="34" charset="0"/>
                <a:ea typeface="宋体" panose="02010600030101010101" pitchFamily="2" charset="-122"/>
              </a:rPr>
              <a:pPr eaLnBrk="1" hangingPunct="1"/>
              <a:t>10</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b="1" smtClean="0"/>
              <a:t>并发性是增强计算机系统的处理能力和提高资源利用率所采取的一种技术。</a:t>
            </a:r>
          </a:p>
          <a:p>
            <a:pPr eaLnBrk="1" hangingPunct="1"/>
            <a:r>
              <a:rPr lang="zh-CN" altLang="en-US" smtClean="0"/>
              <a:t>打比方，把人的活动分解为：吃饭，工作，睡觉。若一个人吃完了后工作，则另一个人则可以同时吃饭</a:t>
            </a:r>
          </a:p>
        </p:txBody>
      </p:sp>
    </p:spTree>
    <p:extLst>
      <p:ext uri="{BB962C8B-B14F-4D97-AF65-F5344CB8AC3E}">
        <p14:creationId xmlns:p14="http://schemas.microsoft.com/office/powerpoint/2010/main" val="3905072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4E11682E-AA0F-42B6-866B-C4081814C110}" type="slidenum">
              <a:rPr lang="en-US" altLang="zh-CN" sz="1200" b="0">
                <a:solidFill>
                  <a:schemeClr val="tx1"/>
                </a:solidFill>
                <a:latin typeface="Tahoma" panose="020B0604030504040204" pitchFamily="34" charset="0"/>
                <a:ea typeface="宋体" panose="02010600030101010101" pitchFamily="2" charset="-122"/>
              </a:rPr>
              <a:pPr eaLnBrk="1" hangingPunct="1"/>
              <a:t>13</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与</a:t>
            </a:r>
            <a:r>
              <a:rPr lang="en-US" altLang="zh-CN" smtClean="0"/>
              <a:t>OS</a:t>
            </a:r>
            <a:r>
              <a:rPr lang="zh-CN" altLang="en-US" smtClean="0"/>
              <a:t>的特征对应</a:t>
            </a:r>
          </a:p>
        </p:txBody>
      </p:sp>
    </p:spTree>
    <p:extLst>
      <p:ext uri="{BB962C8B-B14F-4D97-AF65-F5344CB8AC3E}">
        <p14:creationId xmlns:p14="http://schemas.microsoft.com/office/powerpoint/2010/main" val="2760103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9C77659A-4539-44F1-A42E-EEC662BB9005}" type="slidenum">
              <a:rPr lang="en-US" altLang="zh-CN" sz="1200" b="0">
                <a:solidFill>
                  <a:schemeClr val="tx1"/>
                </a:solidFill>
                <a:latin typeface="Tahoma" panose="020B0604030504040204" pitchFamily="34" charset="0"/>
                <a:ea typeface="宋体" panose="02010600030101010101" pitchFamily="2" charset="-122"/>
              </a:rPr>
              <a:pPr eaLnBrk="1" hangingPunct="1"/>
              <a:t>14</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75779" name="Rectangle 2"/>
          <p:cNvSpPr>
            <a:spLocks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smtClean="0">
                <a:solidFill>
                  <a:srgbClr val="FF0000"/>
                </a:solidFill>
              </a:rPr>
              <a:t>制约性：</a:t>
            </a:r>
            <a:r>
              <a:rPr lang="zh-CN" altLang="en-US" smtClean="0"/>
              <a:t>程序在并发执行时需要共享资源或为完成同一任务而相互合作，导致并发程序之间存在一种相互制约的关系</a:t>
            </a:r>
          </a:p>
          <a:p>
            <a:pPr lvl="1" eaLnBrk="1" hangingPunct="1"/>
            <a:r>
              <a:rPr lang="zh-CN" altLang="en-US" smtClean="0">
                <a:solidFill>
                  <a:srgbClr val="FF0000"/>
                </a:solidFill>
              </a:rPr>
              <a:t>非封闭性：</a:t>
            </a:r>
            <a:r>
              <a:rPr lang="zh-CN" altLang="en-US" smtClean="0"/>
              <a:t>程序执行的结果不仅依赖于程序的初始条件，还依赖于程序执行时的相对速度</a:t>
            </a:r>
          </a:p>
          <a:p>
            <a:pPr lvl="1" eaLnBrk="1" hangingPunct="1"/>
            <a:r>
              <a:rPr lang="zh-CN" altLang="en-US" smtClean="0">
                <a:solidFill>
                  <a:srgbClr val="FF0000"/>
                </a:solidFill>
              </a:rPr>
              <a:t>间断性</a:t>
            </a:r>
            <a:r>
              <a:rPr lang="en-US" altLang="zh-CN" smtClean="0">
                <a:solidFill>
                  <a:srgbClr val="FF0000"/>
                </a:solidFill>
              </a:rPr>
              <a:t>/</a:t>
            </a:r>
            <a:r>
              <a:rPr lang="zh-CN" altLang="en-US" smtClean="0">
                <a:solidFill>
                  <a:srgbClr val="FF0000"/>
                </a:solidFill>
              </a:rPr>
              <a:t>异步性：</a:t>
            </a:r>
            <a:r>
              <a:rPr lang="zh-CN" altLang="en-US" smtClean="0"/>
              <a:t>一个程序不是一次性运行完成的，有可能被其它进程中断，走走停停</a:t>
            </a:r>
            <a:endParaRPr lang="zh-CN" altLang="en-US" smtClean="0">
              <a:solidFill>
                <a:srgbClr val="FF0000"/>
              </a:solidFill>
            </a:endParaRPr>
          </a:p>
          <a:p>
            <a:pPr lvl="1" eaLnBrk="1" hangingPunct="1"/>
            <a:r>
              <a:rPr lang="zh-CN" altLang="en-US" smtClean="0">
                <a:solidFill>
                  <a:srgbClr val="FF0000"/>
                </a:solidFill>
              </a:rPr>
              <a:t>不可再现性：</a:t>
            </a:r>
            <a:r>
              <a:rPr lang="zh-CN" altLang="en-US" smtClean="0"/>
              <a:t>外界环境在程序的两次执行期间发生变化，失去原有的可重复特征</a:t>
            </a:r>
          </a:p>
          <a:p>
            <a:pPr lvl="2" eaLnBrk="1" hangingPunct="1"/>
            <a:r>
              <a:rPr lang="zh-CN" altLang="en-US" smtClean="0"/>
              <a:t>推进顺序不可再现</a:t>
            </a:r>
            <a:r>
              <a:rPr lang="en-US" altLang="zh-CN" smtClean="0"/>
              <a:t>-</a:t>
            </a:r>
            <a:r>
              <a:rPr lang="zh-CN" altLang="en-US" smtClean="0"/>
              <a:t>支持</a:t>
            </a:r>
          </a:p>
          <a:p>
            <a:pPr lvl="2" eaLnBrk="1" hangingPunct="1"/>
            <a:r>
              <a:rPr lang="zh-CN" altLang="en-US" smtClean="0"/>
              <a:t>运行结果不可再现</a:t>
            </a:r>
            <a:r>
              <a:rPr lang="en-US" altLang="zh-CN" smtClean="0"/>
              <a:t>-</a:t>
            </a:r>
            <a:r>
              <a:rPr lang="zh-CN" altLang="en-US" smtClean="0"/>
              <a:t>应避免</a:t>
            </a:r>
          </a:p>
          <a:p>
            <a:pPr eaLnBrk="1" hangingPunct="1"/>
            <a:endParaRPr lang="en-US" altLang="zh-CN" smtClean="0"/>
          </a:p>
        </p:txBody>
      </p:sp>
    </p:spTree>
    <p:extLst>
      <p:ext uri="{BB962C8B-B14F-4D97-AF65-F5344CB8AC3E}">
        <p14:creationId xmlns:p14="http://schemas.microsoft.com/office/powerpoint/2010/main" val="3402106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9C77659A-4539-44F1-A42E-EEC662BB9005}" type="slidenum">
              <a:rPr lang="en-US" altLang="zh-CN" sz="1200" b="0">
                <a:solidFill>
                  <a:schemeClr val="tx1"/>
                </a:solidFill>
                <a:latin typeface="Tahoma" panose="020B0604030504040204" pitchFamily="34" charset="0"/>
                <a:ea typeface="宋体" panose="02010600030101010101" pitchFamily="2" charset="-122"/>
              </a:rPr>
              <a:pPr eaLnBrk="1" hangingPunct="1"/>
              <a:t>15</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75779" name="Rectangle 2"/>
          <p:cNvSpPr>
            <a:spLocks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smtClean="0">
                <a:solidFill>
                  <a:srgbClr val="FF0000"/>
                </a:solidFill>
              </a:rPr>
              <a:t>制约性：</a:t>
            </a:r>
            <a:r>
              <a:rPr lang="zh-CN" altLang="en-US" smtClean="0"/>
              <a:t>程序在并发执行时需要共享资源或为完成同一任务而相互合作，导致并发程序之间存在一种相互制约的关系</a:t>
            </a:r>
          </a:p>
          <a:p>
            <a:pPr lvl="1" eaLnBrk="1" hangingPunct="1"/>
            <a:r>
              <a:rPr lang="zh-CN" altLang="en-US" smtClean="0">
                <a:solidFill>
                  <a:srgbClr val="FF0000"/>
                </a:solidFill>
              </a:rPr>
              <a:t>非封闭性：</a:t>
            </a:r>
            <a:r>
              <a:rPr lang="zh-CN" altLang="en-US" smtClean="0"/>
              <a:t>程序执行的结果不仅依赖于程序的初始条件，还依赖于程序执行时的相对速度</a:t>
            </a:r>
          </a:p>
          <a:p>
            <a:pPr lvl="1" eaLnBrk="1" hangingPunct="1"/>
            <a:r>
              <a:rPr lang="zh-CN" altLang="en-US" smtClean="0">
                <a:solidFill>
                  <a:srgbClr val="FF0000"/>
                </a:solidFill>
              </a:rPr>
              <a:t>间断性</a:t>
            </a:r>
            <a:r>
              <a:rPr lang="en-US" altLang="zh-CN" smtClean="0">
                <a:solidFill>
                  <a:srgbClr val="FF0000"/>
                </a:solidFill>
              </a:rPr>
              <a:t>/</a:t>
            </a:r>
            <a:r>
              <a:rPr lang="zh-CN" altLang="en-US" smtClean="0">
                <a:solidFill>
                  <a:srgbClr val="FF0000"/>
                </a:solidFill>
              </a:rPr>
              <a:t>异步性：</a:t>
            </a:r>
            <a:r>
              <a:rPr lang="zh-CN" altLang="en-US" smtClean="0"/>
              <a:t>一个程序不是一次性运行完成的，有可能被其它进程中断，走走停停</a:t>
            </a:r>
            <a:endParaRPr lang="zh-CN" altLang="en-US" smtClean="0">
              <a:solidFill>
                <a:srgbClr val="FF0000"/>
              </a:solidFill>
            </a:endParaRPr>
          </a:p>
          <a:p>
            <a:pPr lvl="1" eaLnBrk="1" hangingPunct="1"/>
            <a:r>
              <a:rPr lang="zh-CN" altLang="en-US" smtClean="0">
                <a:solidFill>
                  <a:srgbClr val="FF0000"/>
                </a:solidFill>
              </a:rPr>
              <a:t>不可再现性：</a:t>
            </a:r>
            <a:r>
              <a:rPr lang="zh-CN" altLang="en-US" smtClean="0"/>
              <a:t>外界环境在程序的两次执行期间发生变化，失去原有的可重复特征</a:t>
            </a:r>
          </a:p>
          <a:p>
            <a:pPr lvl="2" eaLnBrk="1" hangingPunct="1"/>
            <a:r>
              <a:rPr lang="zh-CN" altLang="en-US" smtClean="0"/>
              <a:t>推进顺序不可再现</a:t>
            </a:r>
            <a:r>
              <a:rPr lang="en-US" altLang="zh-CN" smtClean="0"/>
              <a:t>-</a:t>
            </a:r>
            <a:r>
              <a:rPr lang="zh-CN" altLang="en-US" smtClean="0"/>
              <a:t>支持</a:t>
            </a:r>
          </a:p>
          <a:p>
            <a:pPr lvl="2" eaLnBrk="1" hangingPunct="1"/>
            <a:r>
              <a:rPr lang="zh-CN" altLang="en-US" smtClean="0"/>
              <a:t>运行结果不可再现</a:t>
            </a:r>
            <a:r>
              <a:rPr lang="en-US" altLang="zh-CN" smtClean="0"/>
              <a:t>-</a:t>
            </a:r>
            <a:r>
              <a:rPr lang="zh-CN" altLang="en-US" smtClean="0"/>
              <a:t>应避免</a:t>
            </a:r>
          </a:p>
          <a:p>
            <a:pPr eaLnBrk="1" hangingPunct="1"/>
            <a:endParaRPr lang="en-US" altLang="zh-CN" smtClean="0"/>
          </a:p>
        </p:txBody>
      </p:sp>
    </p:spTree>
    <p:extLst>
      <p:ext uri="{BB962C8B-B14F-4D97-AF65-F5344CB8AC3E}">
        <p14:creationId xmlns:p14="http://schemas.microsoft.com/office/powerpoint/2010/main" val="1691464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180"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718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C4990201-2459-4124-A45B-6517BBFFF6AC}" type="slidenum">
              <a:rPr lang="en-US" altLang="zh-CN"/>
              <a:pPr/>
              <a:t>‹#›</a:t>
            </a:fld>
            <a:endParaRPr lang="en-US" altLang="zh-CN"/>
          </a:p>
        </p:txBody>
      </p:sp>
    </p:spTree>
    <p:extLst>
      <p:ext uri="{BB962C8B-B14F-4D97-AF65-F5344CB8AC3E}">
        <p14:creationId xmlns:p14="http://schemas.microsoft.com/office/powerpoint/2010/main" val="13893745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a:ln/>
        </p:spPr>
        <p:txBody>
          <a:bodyPr/>
          <a:lstStyle>
            <a:lvl1pPr>
              <a:defRPr/>
            </a:lvl1pPr>
          </a:lstStyle>
          <a:p>
            <a:fld id="{8BD64C55-E223-4A7B-B052-75B7F7D0FC4D}" type="slidenum">
              <a:rPr lang="en-US" altLang="zh-CN"/>
              <a:pPr/>
              <a:t>‹#›</a:t>
            </a:fld>
            <a:endParaRPr lang="en-US" altLang="zh-CN"/>
          </a:p>
        </p:txBody>
      </p:sp>
    </p:spTree>
    <p:extLst>
      <p:ext uri="{BB962C8B-B14F-4D97-AF65-F5344CB8AC3E}">
        <p14:creationId xmlns:p14="http://schemas.microsoft.com/office/powerpoint/2010/main" val="2530048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44450"/>
            <a:ext cx="1951038" cy="5338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44450"/>
            <a:ext cx="5700712" cy="5338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a:ln/>
        </p:spPr>
        <p:txBody>
          <a:bodyPr/>
          <a:lstStyle>
            <a:lvl1pPr>
              <a:defRPr/>
            </a:lvl1pPr>
          </a:lstStyle>
          <a:p>
            <a:fld id="{A5FEFDDD-6F57-4C95-849C-F32B919C539D}" type="slidenum">
              <a:rPr lang="en-US" altLang="zh-CN"/>
              <a:pPr/>
              <a:t>‹#›</a:t>
            </a:fld>
            <a:endParaRPr lang="en-US" altLang="zh-CN"/>
          </a:p>
        </p:txBody>
      </p:sp>
    </p:spTree>
    <p:extLst>
      <p:ext uri="{BB962C8B-B14F-4D97-AF65-F5344CB8AC3E}">
        <p14:creationId xmlns:p14="http://schemas.microsoft.com/office/powerpoint/2010/main" val="241030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a:ln/>
        </p:spPr>
        <p:txBody>
          <a:bodyPr/>
          <a:lstStyle>
            <a:lvl1pPr>
              <a:defRPr/>
            </a:lvl1pPr>
          </a:lstStyle>
          <a:p>
            <a:fld id="{20667C42-EBE0-4738-B378-47061A7E0C9D}" type="slidenum">
              <a:rPr lang="en-US" altLang="zh-CN"/>
              <a:pPr/>
              <a:t>‹#›</a:t>
            </a:fld>
            <a:endParaRPr lang="en-US" altLang="zh-CN"/>
          </a:p>
        </p:txBody>
      </p:sp>
    </p:spTree>
    <p:extLst>
      <p:ext uri="{BB962C8B-B14F-4D97-AF65-F5344CB8AC3E}">
        <p14:creationId xmlns:p14="http://schemas.microsoft.com/office/powerpoint/2010/main" val="1957904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a:ln/>
        </p:spPr>
        <p:txBody>
          <a:bodyPr/>
          <a:lstStyle>
            <a:lvl1pPr>
              <a:defRPr/>
            </a:lvl1pPr>
          </a:lstStyle>
          <a:p>
            <a:fld id="{40E68D5D-1093-40CD-B3CD-D07BB6A59D7F}" type="slidenum">
              <a:rPr lang="en-US" altLang="zh-CN"/>
              <a:pPr/>
              <a:t>‹#›</a:t>
            </a:fld>
            <a:endParaRPr lang="en-US" altLang="zh-CN"/>
          </a:p>
        </p:txBody>
      </p:sp>
    </p:spTree>
    <p:extLst>
      <p:ext uri="{BB962C8B-B14F-4D97-AF65-F5344CB8AC3E}">
        <p14:creationId xmlns:p14="http://schemas.microsoft.com/office/powerpoint/2010/main" val="295187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12684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12684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7"/>
          <p:cNvSpPr>
            <a:spLocks noGrp="1" noChangeArrowheads="1"/>
          </p:cNvSpPr>
          <p:nvPr>
            <p:ph type="sldNum" sz="quarter" idx="12"/>
          </p:nvPr>
        </p:nvSpPr>
        <p:spPr>
          <a:ln/>
        </p:spPr>
        <p:txBody>
          <a:bodyPr/>
          <a:lstStyle>
            <a:lvl1pPr>
              <a:defRPr/>
            </a:lvl1pPr>
          </a:lstStyle>
          <a:p>
            <a:fld id="{DF341725-CAC0-422E-AC96-71C2968FEA38}" type="slidenum">
              <a:rPr lang="en-US" altLang="zh-CN"/>
              <a:pPr/>
              <a:t>‹#›</a:t>
            </a:fld>
            <a:endParaRPr lang="en-US" altLang="zh-CN"/>
          </a:p>
        </p:txBody>
      </p:sp>
    </p:spTree>
    <p:extLst>
      <p:ext uri="{BB962C8B-B14F-4D97-AF65-F5344CB8AC3E}">
        <p14:creationId xmlns:p14="http://schemas.microsoft.com/office/powerpoint/2010/main" val="630688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7"/>
          <p:cNvSpPr>
            <a:spLocks noGrp="1" noChangeArrowheads="1"/>
          </p:cNvSpPr>
          <p:nvPr>
            <p:ph type="sldNum" sz="quarter" idx="12"/>
          </p:nvPr>
        </p:nvSpPr>
        <p:spPr>
          <a:ln/>
        </p:spPr>
        <p:txBody>
          <a:bodyPr/>
          <a:lstStyle>
            <a:lvl1pPr>
              <a:defRPr/>
            </a:lvl1pPr>
          </a:lstStyle>
          <a:p>
            <a:fld id="{B3D3A42B-6289-4951-9E9E-8D30B7E0D40C}" type="slidenum">
              <a:rPr lang="en-US" altLang="zh-CN"/>
              <a:pPr/>
              <a:t>‹#›</a:t>
            </a:fld>
            <a:endParaRPr lang="en-US" altLang="zh-CN"/>
          </a:p>
        </p:txBody>
      </p:sp>
    </p:spTree>
    <p:extLst>
      <p:ext uri="{BB962C8B-B14F-4D97-AF65-F5344CB8AC3E}">
        <p14:creationId xmlns:p14="http://schemas.microsoft.com/office/powerpoint/2010/main" val="1319223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7"/>
          <p:cNvSpPr>
            <a:spLocks noGrp="1" noChangeArrowheads="1"/>
          </p:cNvSpPr>
          <p:nvPr>
            <p:ph type="sldNum" sz="quarter" idx="12"/>
          </p:nvPr>
        </p:nvSpPr>
        <p:spPr>
          <a:ln/>
        </p:spPr>
        <p:txBody>
          <a:bodyPr/>
          <a:lstStyle>
            <a:lvl1pPr>
              <a:defRPr/>
            </a:lvl1pPr>
          </a:lstStyle>
          <a:p>
            <a:fld id="{2689714E-12F8-4C63-89FD-59A84A4E92C6}" type="slidenum">
              <a:rPr lang="en-US" altLang="zh-CN"/>
              <a:pPr/>
              <a:t>‹#›</a:t>
            </a:fld>
            <a:endParaRPr lang="en-US" altLang="zh-CN"/>
          </a:p>
        </p:txBody>
      </p:sp>
    </p:spTree>
    <p:extLst>
      <p:ext uri="{BB962C8B-B14F-4D97-AF65-F5344CB8AC3E}">
        <p14:creationId xmlns:p14="http://schemas.microsoft.com/office/powerpoint/2010/main" val="354738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7"/>
          <p:cNvSpPr>
            <a:spLocks noGrp="1" noChangeArrowheads="1"/>
          </p:cNvSpPr>
          <p:nvPr>
            <p:ph type="sldNum" sz="quarter" idx="12"/>
          </p:nvPr>
        </p:nvSpPr>
        <p:spPr>
          <a:ln/>
        </p:spPr>
        <p:txBody>
          <a:bodyPr/>
          <a:lstStyle>
            <a:lvl1pPr>
              <a:defRPr/>
            </a:lvl1pPr>
          </a:lstStyle>
          <a:p>
            <a:fld id="{F546FB9A-51F5-4D38-8F97-51F82CB285EA}" type="slidenum">
              <a:rPr lang="en-US" altLang="zh-CN"/>
              <a:pPr/>
              <a:t>‹#›</a:t>
            </a:fld>
            <a:endParaRPr lang="en-US" altLang="zh-CN"/>
          </a:p>
        </p:txBody>
      </p:sp>
    </p:spTree>
    <p:extLst>
      <p:ext uri="{BB962C8B-B14F-4D97-AF65-F5344CB8AC3E}">
        <p14:creationId xmlns:p14="http://schemas.microsoft.com/office/powerpoint/2010/main" val="1969746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7"/>
          <p:cNvSpPr>
            <a:spLocks noGrp="1" noChangeArrowheads="1"/>
          </p:cNvSpPr>
          <p:nvPr>
            <p:ph type="sldNum" sz="quarter" idx="12"/>
          </p:nvPr>
        </p:nvSpPr>
        <p:spPr>
          <a:ln/>
        </p:spPr>
        <p:txBody>
          <a:bodyPr/>
          <a:lstStyle>
            <a:lvl1pPr>
              <a:defRPr/>
            </a:lvl1pPr>
          </a:lstStyle>
          <a:p>
            <a:fld id="{F490698A-21AA-46BD-9192-E85AD5B100AA}" type="slidenum">
              <a:rPr lang="en-US" altLang="zh-CN"/>
              <a:pPr/>
              <a:t>‹#›</a:t>
            </a:fld>
            <a:endParaRPr lang="en-US" altLang="zh-CN"/>
          </a:p>
        </p:txBody>
      </p:sp>
    </p:spTree>
    <p:extLst>
      <p:ext uri="{BB962C8B-B14F-4D97-AF65-F5344CB8AC3E}">
        <p14:creationId xmlns:p14="http://schemas.microsoft.com/office/powerpoint/2010/main" val="78827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7"/>
          <p:cNvSpPr>
            <a:spLocks noGrp="1" noChangeArrowheads="1"/>
          </p:cNvSpPr>
          <p:nvPr>
            <p:ph type="sldNum" sz="quarter" idx="12"/>
          </p:nvPr>
        </p:nvSpPr>
        <p:spPr>
          <a:ln/>
        </p:spPr>
        <p:txBody>
          <a:bodyPr/>
          <a:lstStyle>
            <a:lvl1pPr>
              <a:defRPr/>
            </a:lvl1pPr>
          </a:lstStyle>
          <a:p>
            <a:fld id="{B8F340A0-1F55-403E-B95E-A6B1238220A9}" type="slidenum">
              <a:rPr lang="en-US" altLang="zh-CN"/>
              <a:pPr/>
              <a:t>‹#›</a:t>
            </a:fld>
            <a:endParaRPr lang="en-US" altLang="zh-CN"/>
          </a:p>
        </p:txBody>
      </p:sp>
    </p:spTree>
    <p:extLst>
      <p:ext uri="{BB962C8B-B14F-4D97-AF65-F5344CB8AC3E}">
        <p14:creationId xmlns:p14="http://schemas.microsoft.com/office/powerpoint/2010/main" val="3141081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1038"/>
          <p:cNvGrpSpPr>
            <a:grpSpLocks/>
          </p:cNvGrpSpPr>
          <p:nvPr userDrawn="1"/>
        </p:nvGrpSpPr>
        <p:grpSpPr bwMode="auto">
          <a:xfrm>
            <a:off x="127000" y="188913"/>
            <a:ext cx="8542338" cy="1052512"/>
            <a:chOff x="80" y="624"/>
            <a:chExt cx="5381" cy="663"/>
          </a:xfrm>
        </p:grpSpPr>
        <p:sp>
          <p:nvSpPr>
            <p:cNvPr id="6146" name="Rectangle 1026"/>
            <p:cNvSpPr>
              <a:spLocks noChangeArrowheads="1"/>
            </p:cNvSpPr>
            <p:nvPr/>
          </p:nvSpPr>
          <p:spPr bwMode="ltGray">
            <a:xfrm>
              <a:off x="263" y="692"/>
              <a:ext cx="276" cy="299"/>
            </a:xfrm>
            <a:prstGeom prst="rect">
              <a:avLst/>
            </a:prstGeom>
            <a:solidFill>
              <a:schemeClr val="accent2"/>
            </a:solidFill>
            <a:ln w="9525">
              <a:noFill/>
              <a:miter lim="800000"/>
              <a:headEnd/>
              <a:tailEnd/>
            </a:ln>
            <a:effectLst/>
          </p:spPr>
          <p:txBody>
            <a:bodyPr wrap="none" anchor="ctr"/>
            <a:lstStyle/>
            <a:p>
              <a:pPr>
                <a:defRPr/>
              </a:pPr>
              <a:endParaRPr kumimoji="1" lang="zh-CN" altLang="zh-CN" sz="2400" b="0">
                <a:solidFill>
                  <a:schemeClr val="tx1"/>
                </a:solidFill>
                <a:latin typeface="Tahoma" pitchFamily="34" charset="0"/>
                <a:ea typeface="宋体" pitchFamily="2" charset="-122"/>
              </a:endParaRPr>
            </a:p>
          </p:txBody>
        </p:sp>
        <p:sp>
          <p:nvSpPr>
            <p:cNvPr id="6147" name="Rectangle 1027"/>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kumimoji="1" lang="zh-CN" altLang="zh-CN" sz="2400" b="0">
                <a:solidFill>
                  <a:schemeClr val="tx1"/>
                </a:solidFill>
                <a:latin typeface="Tahoma" pitchFamily="34" charset="0"/>
                <a:ea typeface="宋体" pitchFamily="2" charset="-122"/>
              </a:endParaRPr>
            </a:p>
          </p:txBody>
        </p:sp>
        <p:sp>
          <p:nvSpPr>
            <p:cNvPr id="6148" name="Rectangle 1028"/>
            <p:cNvSpPr>
              <a:spLocks noChangeArrowheads="1"/>
            </p:cNvSpPr>
            <p:nvPr/>
          </p:nvSpPr>
          <p:spPr bwMode="ltGray">
            <a:xfrm>
              <a:off x="341" y="958"/>
              <a:ext cx="266" cy="299"/>
            </a:xfrm>
            <a:prstGeom prst="rect">
              <a:avLst/>
            </a:prstGeom>
            <a:solidFill>
              <a:schemeClr val="folHlink"/>
            </a:solidFill>
            <a:ln w="9525">
              <a:noFill/>
              <a:miter lim="800000"/>
              <a:headEnd/>
              <a:tailEnd/>
            </a:ln>
            <a:effectLst/>
          </p:spPr>
          <p:txBody>
            <a:bodyPr wrap="none" anchor="ctr"/>
            <a:lstStyle/>
            <a:p>
              <a:pPr>
                <a:defRPr/>
              </a:pPr>
              <a:endParaRPr kumimoji="1" lang="zh-CN" altLang="zh-CN" sz="2400" b="0">
                <a:solidFill>
                  <a:schemeClr val="tx1"/>
                </a:solidFill>
                <a:latin typeface="Tahoma" pitchFamily="34" charset="0"/>
                <a:ea typeface="宋体" pitchFamily="2" charset="-122"/>
              </a:endParaRPr>
            </a:p>
          </p:txBody>
        </p:sp>
        <p:sp>
          <p:nvSpPr>
            <p:cNvPr id="6149" name="Rectangle 1029"/>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kumimoji="1" lang="zh-CN" altLang="zh-CN" sz="2400" b="0">
                <a:solidFill>
                  <a:schemeClr val="tx1"/>
                </a:solidFill>
                <a:latin typeface="Tahoma" pitchFamily="34" charset="0"/>
                <a:ea typeface="宋体" pitchFamily="2" charset="-122"/>
              </a:endParaRPr>
            </a:p>
          </p:txBody>
        </p:sp>
        <p:sp>
          <p:nvSpPr>
            <p:cNvPr id="6150" name="Rectangle 1030"/>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kumimoji="1" lang="zh-CN" altLang="zh-CN" sz="2400" b="0">
                <a:solidFill>
                  <a:schemeClr val="tx1"/>
                </a:solidFill>
                <a:latin typeface="Tahoma" pitchFamily="34" charset="0"/>
                <a:ea typeface="宋体" pitchFamily="2" charset="-122"/>
              </a:endParaRPr>
            </a:p>
          </p:txBody>
        </p:sp>
        <p:sp>
          <p:nvSpPr>
            <p:cNvPr id="6151" name="Rectangle 1031"/>
            <p:cNvSpPr>
              <a:spLocks noChangeArrowheads="1"/>
            </p:cNvSpPr>
            <p:nvPr/>
          </p:nvSpPr>
          <p:spPr bwMode="gray">
            <a:xfrm>
              <a:off x="480" y="624"/>
              <a:ext cx="20" cy="663"/>
            </a:xfrm>
            <a:prstGeom prst="rect">
              <a:avLst/>
            </a:prstGeom>
            <a:solidFill>
              <a:schemeClr val="bg2"/>
            </a:solidFill>
            <a:ln w="9525">
              <a:noFill/>
              <a:miter lim="800000"/>
              <a:headEnd/>
              <a:tailEnd/>
            </a:ln>
            <a:effectLst/>
          </p:spPr>
          <p:txBody>
            <a:bodyPr wrap="none" anchor="ctr"/>
            <a:lstStyle/>
            <a:p>
              <a:pPr>
                <a:defRPr/>
              </a:pPr>
              <a:endParaRPr kumimoji="1" lang="zh-CN" altLang="zh-CN" sz="2400" b="0">
                <a:solidFill>
                  <a:schemeClr val="tx1"/>
                </a:solidFill>
                <a:latin typeface="Tahoma" pitchFamily="34" charset="0"/>
                <a:ea typeface="宋体" pitchFamily="2" charset="-122"/>
              </a:endParaRPr>
            </a:p>
          </p:txBody>
        </p:sp>
        <p:sp>
          <p:nvSpPr>
            <p:cNvPr id="6152" name="Rectangle 1032"/>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kumimoji="1" lang="zh-CN" altLang="zh-CN" sz="2400" b="0">
                <a:solidFill>
                  <a:schemeClr val="tx1"/>
                </a:solidFill>
                <a:latin typeface="Tahoma" pitchFamily="34" charset="0"/>
                <a:ea typeface="宋体" pitchFamily="2" charset="-122"/>
              </a:endParaRPr>
            </a:p>
          </p:txBody>
        </p:sp>
      </p:grpSp>
      <p:sp>
        <p:nvSpPr>
          <p:cNvPr id="6153" name="Rectangle 1033"/>
          <p:cNvSpPr>
            <a:spLocks noGrp="1" noChangeArrowheads="1"/>
          </p:cNvSpPr>
          <p:nvPr>
            <p:ph type="title"/>
          </p:nvPr>
        </p:nvSpPr>
        <p:spPr bwMode="auto">
          <a:xfrm>
            <a:off x="1150938" y="44450"/>
            <a:ext cx="779303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6154" name="Rectangle 1034"/>
          <p:cNvSpPr>
            <a:spLocks noGrp="1" noChangeArrowheads="1"/>
          </p:cNvSpPr>
          <p:nvPr>
            <p:ph type="body" idx="1"/>
          </p:nvPr>
        </p:nvSpPr>
        <p:spPr bwMode="auto">
          <a:xfrm>
            <a:off x="1182688" y="12684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55" name="Rectangle 1035"/>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b="0" smtClean="0">
                <a:solidFill>
                  <a:schemeClr val="tx1"/>
                </a:solidFill>
                <a:latin typeface="+mn-lt"/>
                <a:ea typeface="+mn-ea"/>
              </a:defRPr>
            </a:lvl1pPr>
          </a:lstStyle>
          <a:p>
            <a:pPr>
              <a:defRPr/>
            </a:pPr>
            <a:endParaRPr lang="en-US" altLang="zh-CN"/>
          </a:p>
        </p:txBody>
      </p:sp>
      <p:sp>
        <p:nvSpPr>
          <p:cNvPr id="6156" name="Rectangle 1036"/>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b="0" smtClean="0">
                <a:solidFill>
                  <a:schemeClr val="tx1"/>
                </a:solidFill>
                <a:latin typeface="+mn-lt"/>
                <a:ea typeface="+mn-ea"/>
              </a:defRPr>
            </a:lvl1pPr>
          </a:lstStyle>
          <a:p>
            <a:pPr>
              <a:defRPr/>
            </a:pPr>
            <a:endParaRPr lang="en-US" altLang="zh-CN"/>
          </a:p>
        </p:txBody>
      </p:sp>
      <p:sp>
        <p:nvSpPr>
          <p:cNvPr id="6157" name="Rectangle 1037"/>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0">
                <a:solidFill>
                  <a:schemeClr val="tx1"/>
                </a:solidFill>
                <a:latin typeface="Tahoma" panose="020B0604030504040204" pitchFamily="34" charset="0"/>
                <a:ea typeface="宋体" panose="02010600030101010101" pitchFamily="2" charset="-122"/>
              </a:defRPr>
            </a:lvl1pPr>
          </a:lstStyle>
          <a:p>
            <a:fld id="{A01E14AA-4D67-41B7-B8F9-F241AE678D1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0" fontAlgn="base" hangingPunct="0">
        <a:spcBef>
          <a:spcPct val="0"/>
        </a:spcBef>
        <a:spcAft>
          <a:spcPct val="0"/>
        </a:spcAft>
        <a:defRPr kumimoji="1" sz="3600">
          <a:solidFill>
            <a:schemeClr val="folHlink"/>
          </a:solidFill>
          <a:latin typeface="+mj-lt"/>
          <a:ea typeface="+mj-ea"/>
          <a:cs typeface="+mj-cs"/>
        </a:defRPr>
      </a:lvl1pPr>
      <a:lvl2pPr algn="l" rtl="0" eaLnBrk="0" fontAlgn="base" hangingPunct="0">
        <a:spcBef>
          <a:spcPct val="0"/>
        </a:spcBef>
        <a:spcAft>
          <a:spcPct val="0"/>
        </a:spcAft>
        <a:defRPr kumimoji="1" sz="3600">
          <a:solidFill>
            <a:schemeClr val="folHlink"/>
          </a:solidFill>
          <a:latin typeface="Tahoma" pitchFamily="34" charset="0"/>
          <a:ea typeface="华文仿宋" pitchFamily="2" charset="-122"/>
        </a:defRPr>
      </a:lvl2pPr>
      <a:lvl3pPr algn="l" rtl="0" eaLnBrk="0" fontAlgn="base" hangingPunct="0">
        <a:spcBef>
          <a:spcPct val="0"/>
        </a:spcBef>
        <a:spcAft>
          <a:spcPct val="0"/>
        </a:spcAft>
        <a:defRPr kumimoji="1" sz="3600">
          <a:solidFill>
            <a:schemeClr val="folHlink"/>
          </a:solidFill>
          <a:latin typeface="Tahoma" pitchFamily="34" charset="0"/>
          <a:ea typeface="华文仿宋" pitchFamily="2" charset="-122"/>
        </a:defRPr>
      </a:lvl3pPr>
      <a:lvl4pPr algn="l" rtl="0" eaLnBrk="0" fontAlgn="base" hangingPunct="0">
        <a:spcBef>
          <a:spcPct val="0"/>
        </a:spcBef>
        <a:spcAft>
          <a:spcPct val="0"/>
        </a:spcAft>
        <a:defRPr kumimoji="1" sz="3600">
          <a:solidFill>
            <a:schemeClr val="folHlink"/>
          </a:solidFill>
          <a:latin typeface="Tahoma" pitchFamily="34" charset="0"/>
          <a:ea typeface="华文仿宋" pitchFamily="2" charset="-122"/>
        </a:defRPr>
      </a:lvl4pPr>
      <a:lvl5pPr algn="l" rtl="0" eaLnBrk="0" fontAlgn="base" hangingPunct="0">
        <a:spcBef>
          <a:spcPct val="0"/>
        </a:spcBef>
        <a:spcAft>
          <a:spcPct val="0"/>
        </a:spcAft>
        <a:defRPr kumimoji="1" sz="3600">
          <a:solidFill>
            <a:schemeClr val="folHlink"/>
          </a:solidFill>
          <a:latin typeface="Tahoma" pitchFamily="34" charset="0"/>
          <a:ea typeface="华文仿宋" pitchFamily="2" charset="-122"/>
        </a:defRPr>
      </a:lvl5pPr>
      <a:lvl6pPr marL="457200" algn="l" rtl="0" fontAlgn="base">
        <a:spcBef>
          <a:spcPct val="0"/>
        </a:spcBef>
        <a:spcAft>
          <a:spcPct val="0"/>
        </a:spcAft>
        <a:defRPr kumimoji="1" sz="3600">
          <a:solidFill>
            <a:schemeClr val="folHlink"/>
          </a:solidFill>
          <a:latin typeface="Tahoma" pitchFamily="34" charset="0"/>
          <a:ea typeface="华文仿宋" pitchFamily="2" charset="-122"/>
        </a:defRPr>
      </a:lvl6pPr>
      <a:lvl7pPr marL="914400" algn="l" rtl="0" fontAlgn="base">
        <a:spcBef>
          <a:spcPct val="0"/>
        </a:spcBef>
        <a:spcAft>
          <a:spcPct val="0"/>
        </a:spcAft>
        <a:defRPr kumimoji="1" sz="3600">
          <a:solidFill>
            <a:schemeClr val="folHlink"/>
          </a:solidFill>
          <a:latin typeface="Tahoma" pitchFamily="34" charset="0"/>
          <a:ea typeface="华文仿宋" pitchFamily="2" charset="-122"/>
        </a:defRPr>
      </a:lvl7pPr>
      <a:lvl8pPr marL="1371600" algn="l" rtl="0" fontAlgn="base">
        <a:spcBef>
          <a:spcPct val="0"/>
        </a:spcBef>
        <a:spcAft>
          <a:spcPct val="0"/>
        </a:spcAft>
        <a:defRPr kumimoji="1" sz="3600">
          <a:solidFill>
            <a:schemeClr val="folHlink"/>
          </a:solidFill>
          <a:latin typeface="Tahoma" pitchFamily="34" charset="0"/>
          <a:ea typeface="华文仿宋" pitchFamily="2" charset="-122"/>
        </a:defRPr>
      </a:lvl8pPr>
      <a:lvl9pPr marL="1828800" algn="l" rtl="0" fontAlgn="base">
        <a:spcBef>
          <a:spcPct val="0"/>
        </a:spcBef>
        <a:spcAft>
          <a:spcPct val="0"/>
        </a:spcAft>
        <a:defRPr kumimoji="1" sz="3600">
          <a:solidFill>
            <a:schemeClr val="folHlink"/>
          </a:solidFill>
          <a:latin typeface="Tahoma" pitchFamily="34" charset="0"/>
          <a:ea typeface="华文仿宋"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slide" Target="slide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39.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slide" Target="slide18.xml"/><Relationship Id="rId4" Type="http://schemas.openxmlformats.org/officeDocument/2006/relationships/slide" Target="slide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slide" Target="slide49.xml"/><Relationship Id="rId4" Type="http://schemas.openxmlformats.org/officeDocument/2006/relationships/slide" Target="slide48.xml"/></Relationships>
</file>

<file path=ppt/slides/_rels/slide47.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280988"/>
            <a:ext cx="7793037" cy="700087"/>
          </a:xfrm>
        </p:spPr>
        <p:txBody>
          <a:bodyPr/>
          <a:lstStyle/>
          <a:p>
            <a:pPr eaLnBrk="1" hangingPunct="1"/>
            <a:r>
              <a:rPr lang="zh-CN" altLang="en-US" sz="4000" b="1" smtClean="0">
                <a:ea typeface="楷体_GB2312" pitchFamily="49" charset="-122"/>
              </a:rPr>
              <a:t>从进程的观点研究</a:t>
            </a:r>
            <a:r>
              <a:rPr lang="en-US" altLang="zh-CN" sz="4000" b="1" smtClean="0">
                <a:ea typeface="楷体_GB2312" pitchFamily="49" charset="-122"/>
              </a:rPr>
              <a:t>OS</a:t>
            </a:r>
          </a:p>
        </p:txBody>
      </p:sp>
      <p:sp>
        <p:nvSpPr>
          <p:cNvPr id="3075" name="Rectangle 3"/>
          <p:cNvSpPr>
            <a:spLocks noGrp="1" noChangeArrowheads="1"/>
          </p:cNvSpPr>
          <p:nvPr>
            <p:ph type="body" idx="1"/>
          </p:nvPr>
        </p:nvSpPr>
        <p:spPr>
          <a:xfrm>
            <a:off x="323850" y="1052513"/>
            <a:ext cx="8496300" cy="4537075"/>
          </a:xfrm>
        </p:spPr>
        <p:txBody>
          <a:bodyPr/>
          <a:lstStyle/>
          <a:p>
            <a:pPr eaLnBrk="1" hangingPunct="1"/>
            <a:r>
              <a:rPr lang="zh-CN" altLang="en-US" sz="3200" b="1" smtClean="0">
                <a:latin typeface="Times New Roman" panose="02020603050405020304" pitchFamily="18" charset="0"/>
                <a:ea typeface="楷体_GB2312" pitchFamily="49" charset="-122"/>
              </a:rPr>
              <a:t>处理器的主要功能是执行程序。</a:t>
            </a:r>
            <a:r>
              <a:rPr lang="en-US" altLang="zh-CN" sz="3200" b="1" smtClean="0">
                <a:latin typeface="Times New Roman" panose="02020603050405020304" pitchFamily="18" charset="0"/>
                <a:ea typeface="楷体_GB2312" pitchFamily="49" charset="-122"/>
              </a:rPr>
              <a:t>OS</a:t>
            </a:r>
            <a:r>
              <a:rPr lang="zh-CN" altLang="en-US" sz="3200" b="1" smtClean="0">
                <a:latin typeface="Times New Roman" panose="02020603050405020304" pitchFamily="18" charset="0"/>
                <a:ea typeface="楷体_GB2312" pitchFamily="49" charset="-122"/>
              </a:rPr>
              <a:t>要实现对处理器的管理离不开与程序有关的许多概念，如进程就是</a:t>
            </a:r>
            <a:r>
              <a:rPr lang="en-US" altLang="zh-CN" sz="3200" b="1" smtClean="0">
                <a:latin typeface="Times New Roman" panose="02020603050405020304" pitchFamily="18" charset="0"/>
                <a:ea typeface="楷体_GB2312" pitchFamily="49" charset="-122"/>
              </a:rPr>
              <a:t>OS</a:t>
            </a:r>
            <a:r>
              <a:rPr lang="zh-CN" altLang="en-US" sz="3200" b="1" smtClean="0">
                <a:latin typeface="Times New Roman" panose="02020603050405020304" pitchFamily="18" charset="0"/>
                <a:ea typeface="楷体_GB2312" pitchFamily="49" charset="-122"/>
              </a:rPr>
              <a:t>中最基本、最重要的概念。</a:t>
            </a:r>
          </a:p>
          <a:p>
            <a:pPr eaLnBrk="1" hangingPunct="1"/>
            <a:r>
              <a:rPr lang="zh-CN" altLang="en-US" sz="3200" b="1" smtClean="0">
                <a:latin typeface="Times New Roman" panose="02020603050405020304" pitchFamily="18" charset="0"/>
                <a:ea typeface="楷体_GB2312" pitchFamily="49" charset="-122"/>
              </a:rPr>
              <a:t>很多</a:t>
            </a:r>
            <a:r>
              <a:rPr lang="en-US" altLang="zh-CN" sz="3200" b="1" smtClean="0">
                <a:latin typeface="Times New Roman" panose="02020603050405020304" pitchFamily="18" charset="0"/>
                <a:ea typeface="楷体_GB2312" pitchFamily="49" charset="-122"/>
              </a:rPr>
              <a:t>OS</a:t>
            </a:r>
            <a:r>
              <a:rPr lang="zh-CN" altLang="en-US" sz="3200" b="1" smtClean="0">
                <a:latin typeface="Times New Roman" panose="02020603050405020304" pitchFamily="18" charset="0"/>
                <a:ea typeface="楷体_GB2312" pitchFamily="49" charset="-122"/>
              </a:rPr>
              <a:t>的设计是基于进程的概念的。</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1150938" y="339725"/>
            <a:ext cx="6373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三、程序并发执行</a:t>
            </a:r>
          </a:p>
        </p:txBody>
      </p:sp>
      <p:grpSp>
        <p:nvGrpSpPr>
          <p:cNvPr id="12291" name="Group 6"/>
          <p:cNvGrpSpPr>
            <a:grpSpLocks/>
          </p:cNvGrpSpPr>
          <p:nvPr/>
        </p:nvGrpSpPr>
        <p:grpSpPr bwMode="auto">
          <a:xfrm>
            <a:off x="1042988" y="2636838"/>
            <a:ext cx="7086600" cy="2209800"/>
            <a:chOff x="960" y="1536"/>
            <a:chExt cx="4464" cy="1392"/>
          </a:xfrm>
        </p:grpSpPr>
        <p:grpSp>
          <p:nvGrpSpPr>
            <p:cNvPr id="12294" name="Group 7"/>
            <p:cNvGrpSpPr>
              <a:grpSpLocks/>
            </p:cNvGrpSpPr>
            <p:nvPr/>
          </p:nvGrpSpPr>
          <p:grpSpPr bwMode="auto">
            <a:xfrm>
              <a:off x="960" y="1536"/>
              <a:ext cx="2880" cy="288"/>
              <a:chOff x="1488" y="1584"/>
              <a:chExt cx="2880" cy="288"/>
            </a:xfrm>
          </p:grpSpPr>
          <p:sp>
            <p:nvSpPr>
              <p:cNvPr id="12321" name="Oval 8"/>
              <p:cNvSpPr>
                <a:spLocks noChangeArrowheads="1"/>
              </p:cNvSpPr>
              <p:nvPr/>
            </p:nvSpPr>
            <p:spPr bwMode="auto">
              <a:xfrm>
                <a:off x="1488"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b="0">
                    <a:solidFill>
                      <a:schemeClr val="tx1"/>
                    </a:solidFill>
                    <a:latin typeface="Tahoma" panose="020B0604030504040204" pitchFamily="34" charset="0"/>
                    <a:ea typeface="宋体" panose="02010600030101010101" pitchFamily="2" charset="-122"/>
                  </a:rPr>
                  <a:t>I1</a:t>
                </a:r>
              </a:p>
            </p:txBody>
          </p:sp>
          <p:sp>
            <p:nvSpPr>
              <p:cNvPr id="12322" name="Oval 9"/>
              <p:cNvSpPr>
                <a:spLocks noChangeArrowheads="1"/>
              </p:cNvSpPr>
              <p:nvPr/>
            </p:nvSpPr>
            <p:spPr bwMode="auto">
              <a:xfrm>
                <a:off x="2208"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b="0">
                    <a:solidFill>
                      <a:schemeClr val="tx1"/>
                    </a:solidFill>
                    <a:latin typeface="Tahoma" panose="020B0604030504040204" pitchFamily="34" charset="0"/>
                    <a:ea typeface="宋体" panose="02010600030101010101" pitchFamily="2" charset="-122"/>
                  </a:rPr>
                  <a:t>I2</a:t>
                </a:r>
              </a:p>
            </p:txBody>
          </p:sp>
          <p:sp>
            <p:nvSpPr>
              <p:cNvPr id="12323" name="Oval 10"/>
              <p:cNvSpPr>
                <a:spLocks noChangeArrowheads="1"/>
              </p:cNvSpPr>
              <p:nvPr/>
            </p:nvSpPr>
            <p:spPr bwMode="auto">
              <a:xfrm>
                <a:off x="2976"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b="0">
                    <a:solidFill>
                      <a:schemeClr val="tx1"/>
                    </a:solidFill>
                    <a:latin typeface="Tahoma" panose="020B0604030504040204" pitchFamily="34" charset="0"/>
                    <a:ea typeface="宋体" panose="02010600030101010101" pitchFamily="2" charset="-122"/>
                  </a:rPr>
                  <a:t>I3</a:t>
                </a:r>
              </a:p>
            </p:txBody>
          </p:sp>
          <p:sp>
            <p:nvSpPr>
              <p:cNvPr id="12324" name="Line 11"/>
              <p:cNvSpPr>
                <a:spLocks noChangeShapeType="1"/>
              </p:cNvSpPr>
              <p:nvPr/>
            </p:nvSpPr>
            <p:spPr bwMode="auto">
              <a:xfrm>
                <a:off x="1920" y="1728"/>
                <a:ext cx="288" cy="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25" name="Line 12"/>
              <p:cNvSpPr>
                <a:spLocks noChangeShapeType="1"/>
              </p:cNvSpPr>
              <p:nvPr/>
            </p:nvSpPr>
            <p:spPr bwMode="auto">
              <a:xfrm>
                <a:off x="2688" y="1728"/>
                <a:ext cx="288" cy="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26" name="Oval 13"/>
              <p:cNvSpPr>
                <a:spLocks noChangeArrowheads="1"/>
              </p:cNvSpPr>
              <p:nvPr/>
            </p:nvSpPr>
            <p:spPr bwMode="auto">
              <a:xfrm>
                <a:off x="3696"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b="0">
                    <a:solidFill>
                      <a:schemeClr val="tx1"/>
                    </a:solidFill>
                    <a:latin typeface="Tahoma" panose="020B0604030504040204" pitchFamily="34" charset="0"/>
                    <a:ea typeface="宋体" panose="02010600030101010101" pitchFamily="2" charset="-122"/>
                  </a:rPr>
                  <a:t>I4</a:t>
                </a:r>
              </a:p>
            </p:txBody>
          </p:sp>
          <p:sp>
            <p:nvSpPr>
              <p:cNvPr id="12327" name="Line 14"/>
              <p:cNvSpPr>
                <a:spLocks noChangeShapeType="1"/>
              </p:cNvSpPr>
              <p:nvPr/>
            </p:nvSpPr>
            <p:spPr bwMode="auto">
              <a:xfrm>
                <a:off x="3360" y="1728"/>
                <a:ext cx="33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28" name="Line 15"/>
              <p:cNvSpPr>
                <a:spLocks noChangeShapeType="1"/>
              </p:cNvSpPr>
              <p:nvPr/>
            </p:nvSpPr>
            <p:spPr bwMode="auto">
              <a:xfrm>
                <a:off x="4128" y="1728"/>
                <a:ext cx="24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295" name="Group 16"/>
            <p:cNvGrpSpPr>
              <a:grpSpLocks/>
            </p:cNvGrpSpPr>
            <p:nvPr/>
          </p:nvGrpSpPr>
          <p:grpSpPr bwMode="auto">
            <a:xfrm>
              <a:off x="1776" y="2064"/>
              <a:ext cx="2880" cy="288"/>
              <a:chOff x="1488" y="1584"/>
              <a:chExt cx="2880" cy="288"/>
            </a:xfrm>
          </p:grpSpPr>
          <p:sp>
            <p:nvSpPr>
              <p:cNvPr id="12313" name="Oval 17"/>
              <p:cNvSpPr>
                <a:spLocks noChangeArrowheads="1"/>
              </p:cNvSpPr>
              <p:nvPr/>
            </p:nvSpPr>
            <p:spPr bwMode="auto">
              <a:xfrm>
                <a:off x="1488"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b="0">
                    <a:solidFill>
                      <a:schemeClr val="tx1"/>
                    </a:solidFill>
                    <a:latin typeface="Tahoma" panose="020B0604030504040204" pitchFamily="34" charset="0"/>
                    <a:ea typeface="宋体" panose="02010600030101010101" pitchFamily="2" charset="-122"/>
                  </a:rPr>
                  <a:t>C1</a:t>
                </a:r>
              </a:p>
            </p:txBody>
          </p:sp>
          <p:sp>
            <p:nvSpPr>
              <p:cNvPr id="12314" name="Oval 18"/>
              <p:cNvSpPr>
                <a:spLocks noChangeArrowheads="1"/>
              </p:cNvSpPr>
              <p:nvPr/>
            </p:nvSpPr>
            <p:spPr bwMode="auto">
              <a:xfrm>
                <a:off x="2208"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b="0">
                    <a:solidFill>
                      <a:schemeClr val="tx1"/>
                    </a:solidFill>
                    <a:latin typeface="Tahoma" panose="020B0604030504040204" pitchFamily="34" charset="0"/>
                    <a:ea typeface="宋体" panose="02010600030101010101" pitchFamily="2" charset="-122"/>
                  </a:rPr>
                  <a:t>C2</a:t>
                </a:r>
              </a:p>
            </p:txBody>
          </p:sp>
          <p:sp>
            <p:nvSpPr>
              <p:cNvPr id="12315" name="Oval 19"/>
              <p:cNvSpPr>
                <a:spLocks noChangeArrowheads="1"/>
              </p:cNvSpPr>
              <p:nvPr/>
            </p:nvSpPr>
            <p:spPr bwMode="auto">
              <a:xfrm>
                <a:off x="2976"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b="0">
                    <a:solidFill>
                      <a:schemeClr val="tx1"/>
                    </a:solidFill>
                    <a:latin typeface="Tahoma" panose="020B0604030504040204" pitchFamily="34" charset="0"/>
                    <a:ea typeface="宋体" panose="02010600030101010101" pitchFamily="2" charset="-122"/>
                  </a:rPr>
                  <a:t>C3</a:t>
                </a:r>
              </a:p>
            </p:txBody>
          </p:sp>
          <p:sp>
            <p:nvSpPr>
              <p:cNvPr id="12316" name="Line 20"/>
              <p:cNvSpPr>
                <a:spLocks noChangeShapeType="1"/>
              </p:cNvSpPr>
              <p:nvPr/>
            </p:nvSpPr>
            <p:spPr bwMode="auto">
              <a:xfrm>
                <a:off x="1920" y="1728"/>
                <a:ext cx="288" cy="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17" name="Line 21"/>
              <p:cNvSpPr>
                <a:spLocks noChangeShapeType="1"/>
              </p:cNvSpPr>
              <p:nvPr/>
            </p:nvSpPr>
            <p:spPr bwMode="auto">
              <a:xfrm>
                <a:off x="2688" y="1728"/>
                <a:ext cx="288" cy="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18" name="Oval 22"/>
              <p:cNvSpPr>
                <a:spLocks noChangeArrowheads="1"/>
              </p:cNvSpPr>
              <p:nvPr/>
            </p:nvSpPr>
            <p:spPr bwMode="auto">
              <a:xfrm>
                <a:off x="3696"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b="0">
                    <a:solidFill>
                      <a:schemeClr val="tx1"/>
                    </a:solidFill>
                    <a:latin typeface="Tahoma" panose="020B0604030504040204" pitchFamily="34" charset="0"/>
                    <a:ea typeface="宋体" panose="02010600030101010101" pitchFamily="2" charset="-122"/>
                  </a:rPr>
                  <a:t>C4</a:t>
                </a:r>
              </a:p>
            </p:txBody>
          </p:sp>
          <p:sp>
            <p:nvSpPr>
              <p:cNvPr id="12319" name="Line 23"/>
              <p:cNvSpPr>
                <a:spLocks noChangeShapeType="1"/>
              </p:cNvSpPr>
              <p:nvPr/>
            </p:nvSpPr>
            <p:spPr bwMode="auto">
              <a:xfrm>
                <a:off x="3360" y="1728"/>
                <a:ext cx="33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20" name="Line 24"/>
              <p:cNvSpPr>
                <a:spLocks noChangeShapeType="1"/>
              </p:cNvSpPr>
              <p:nvPr/>
            </p:nvSpPr>
            <p:spPr bwMode="auto">
              <a:xfrm>
                <a:off x="4128" y="1728"/>
                <a:ext cx="24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296" name="Group 25"/>
            <p:cNvGrpSpPr>
              <a:grpSpLocks/>
            </p:cNvGrpSpPr>
            <p:nvPr/>
          </p:nvGrpSpPr>
          <p:grpSpPr bwMode="auto">
            <a:xfrm>
              <a:off x="2544" y="2640"/>
              <a:ext cx="2880" cy="288"/>
              <a:chOff x="1488" y="1584"/>
              <a:chExt cx="2880" cy="288"/>
            </a:xfrm>
          </p:grpSpPr>
          <p:sp>
            <p:nvSpPr>
              <p:cNvPr id="12305" name="Oval 26"/>
              <p:cNvSpPr>
                <a:spLocks noChangeArrowheads="1"/>
              </p:cNvSpPr>
              <p:nvPr/>
            </p:nvSpPr>
            <p:spPr bwMode="auto">
              <a:xfrm>
                <a:off x="1488"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b="0">
                    <a:solidFill>
                      <a:schemeClr val="tx1"/>
                    </a:solidFill>
                    <a:latin typeface="Tahoma" panose="020B0604030504040204" pitchFamily="34" charset="0"/>
                    <a:ea typeface="宋体" panose="02010600030101010101" pitchFamily="2" charset="-122"/>
                  </a:rPr>
                  <a:t>P1</a:t>
                </a:r>
              </a:p>
            </p:txBody>
          </p:sp>
          <p:sp>
            <p:nvSpPr>
              <p:cNvPr id="12306" name="Oval 27"/>
              <p:cNvSpPr>
                <a:spLocks noChangeArrowheads="1"/>
              </p:cNvSpPr>
              <p:nvPr/>
            </p:nvSpPr>
            <p:spPr bwMode="auto">
              <a:xfrm>
                <a:off x="2208"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b="0">
                    <a:solidFill>
                      <a:schemeClr val="tx1"/>
                    </a:solidFill>
                    <a:latin typeface="Tahoma" panose="020B0604030504040204" pitchFamily="34" charset="0"/>
                    <a:ea typeface="宋体" panose="02010600030101010101" pitchFamily="2" charset="-122"/>
                  </a:rPr>
                  <a:t>P2</a:t>
                </a:r>
              </a:p>
            </p:txBody>
          </p:sp>
          <p:sp>
            <p:nvSpPr>
              <p:cNvPr id="12307" name="Oval 28"/>
              <p:cNvSpPr>
                <a:spLocks noChangeArrowheads="1"/>
              </p:cNvSpPr>
              <p:nvPr/>
            </p:nvSpPr>
            <p:spPr bwMode="auto">
              <a:xfrm>
                <a:off x="2976"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b="0">
                    <a:solidFill>
                      <a:schemeClr val="tx1"/>
                    </a:solidFill>
                    <a:latin typeface="Tahoma" panose="020B0604030504040204" pitchFamily="34" charset="0"/>
                    <a:ea typeface="宋体" panose="02010600030101010101" pitchFamily="2" charset="-122"/>
                  </a:rPr>
                  <a:t>P3</a:t>
                </a:r>
              </a:p>
            </p:txBody>
          </p:sp>
          <p:sp>
            <p:nvSpPr>
              <p:cNvPr id="12308" name="Line 29"/>
              <p:cNvSpPr>
                <a:spLocks noChangeShapeType="1"/>
              </p:cNvSpPr>
              <p:nvPr/>
            </p:nvSpPr>
            <p:spPr bwMode="auto">
              <a:xfrm>
                <a:off x="1920" y="1728"/>
                <a:ext cx="288" cy="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09" name="Line 30"/>
              <p:cNvSpPr>
                <a:spLocks noChangeShapeType="1"/>
              </p:cNvSpPr>
              <p:nvPr/>
            </p:nvSpPr>
            <p:spPr bwMode="auto">
              <a:xfrm>
                <a:off x="2688" y="1728"/>
                <a:ext cx="288" cy="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10" name="Oval 31"/>
              <p:cNvSpPr>
                <a:spLocks noChangeArrowheads="1"/>
              </p:cNvSpPr>
              <p:nvPr/>
            </p:nvSpPr>
            <p:spPr bwMode="auto">
              <a:xfrm>
                <a:off x="3696"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b="0">
                    <a:solidFill>
                      <a:schemeClr val="tx1"/>
                    </a:solidFill>
                    <a:latin typeface="Tahoma" panose="020B0604030504040204" pitchFamily="34" charset="0"/>
                    <a:ea typeface="宋体" panose="02010600030101010101" pitchFamily="2" charset="-122"/>
                  </a:rPr>
                  <a:t>P4</a:t>
                </a:r>
              </a:p>
            </p:txBody>
          </p:sp>
          <p:sp>
            <p:nvSpPr>
              <p:cNvPr id="12311" name="Line 32"/>
              <p:cNvSpPr>
                <a:spLocks noChangeShapeType="1"/>
              </p:cNvSpPr>
              <p:nvPr/>
            </p:nvSpPr>
            <p:spPr bwMode="auto">
              <a:xfrm>
                <a:off x="3360" y="1728"/>
                <a:ext cx="33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12" name="Line 33"/>
              <p:cNvSpPr>
                <a:spLocks noChangeShapeType="1"/>
              </p:cNvSpPr>
              <p:nvPr/>
            </p:nvSpPr>
            <p:spPr bwMode="auto">
              <a:xfrm>
                <a:off x="4128" y="1728"/>
                <a:ext cx="24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2297" name="Line 34"/>
            <p:cNvSpPr>
              <a:spLocks noChangeShapeType="1"/>
            </p:cNvSpPr>
            <p:nvPr/>
          </p:nvSpPr>
          <p:spPr bwMode="auto">
            <a:xfrm>
              <a:off x="1344" y="1728"/>
              <a:ext cx="480" cy="432"/>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298" name="Line 35"/>
            <p:cNvSpPr>
              <a:spLocks noChangeShapeType="1"/>
            </p:cNvSpPr>
            <p:nvPr/>
          </p:nvSpPr>
          <p:spPr bwMode="auto">
            <a:xfrm>
              <a:off x="2064" y="2304"/>
              <a:ext cx="528" cy="48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299" name="Line 36"/>
            <p:cNvSpPr>
              <a:spLocks noChangeShapeType="1"/>
            </p:cNvSpPr>
            <p:nvPr/>
          </p:nvSpPr>
          <p:spPr bwMode="auto">
            <a:xfrm>
              <a:off x="2112" y="1776"/>
              <a:ext cx="432" cy="336"/>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00" name="Line 37"/>
            <p:cNvSpPr>
              <a:spLocks noChangeShapeType="1"/>
            </p:cNvSpPr>
            <p:nvPr/>
          </p:nvSpPr>
          <p:spPr bwMode="auto">
            <a:xfrm>
              <a:off x="2880" y="2304"/>
              <a:ext cx="432" cy="384"/>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01" name="Line 38"/>
            <p:cNvSpPr>
              <a:spLocks noChangeShapeType="1"/>
            </p:cNvSpPr>
            <p:nvPr/>
          </p:nvSpPr>
          <p:spPr bwMode="auto">
            <a:xfrm>
              <a:off x="2880" y="1776"/>
              <a:ext cx="432" cy="3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02" name="Line 39"/>
            <p:cNvSpPr>
              <a:spLocks noChangeShapeType="1"/>
            </p:cNvSpPr>
            <p:nvPr/>
          </p:nvSpPr>
          <p:spPr bwMode="auto">
            <a:xfrm>
              <a:off x="3600" y="2304"/>
              <a:ext cx="528" cy="43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03" name="Line 40"/>
            <p:cNvSpPr>
              <a:spLocks noChangeShapeType="1"/>
            </p:cNvSpPr>
            <p:nvPr/>
          </p:nvSpPr>
          <p:spPr bwMode="auto">
            <a:xfrm>
              <a:off x="3600" y="1728"/>
              <a:ext cx="432"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04" name="Line 41"/>
            <p:cNvSpPr>
              <a:spLocks noChangeShapeType="1"/>
            </p:cNvSpPr>
            <p:nvPr/>
          </p:nvSpPr>
          <p:spPr bwMode="auto">
            <a:xfrm>
              <a:off x="4320" y="2304"/>
              <a:ext cx="480" cy="43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2292" name="Rectangle 42"/>
          <p:cNvSpPr>
            <a:spLocks noChangeArrowheads="1"/>
          </p:cNvSpPr>
          <p:nvPr/>
        </p:nvSpPr>
        <p:spPr bwMode="auto">
          <a:xfrm>
            <a:off x="539750" y="1844675"/>
            <a:ext cx="8399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a:solidFill>
                  <a:schemeClr val="tx1"/>
                </a:solidFill>
                <a:latin typeface="Tahoma" panose="020B0604030504040204" pitchFamily="34" charset="0"/>
              </a:rPr>
              <a:t>在处理一批作业时，有的程序之间可实现并发执行。</a:t>
            </a:r>
          </a:p>
        </p:txBody>
      </p:sp>
      <p:sp>
        <p:nvSpPr>
          <p:cNvPr id="12293" name="Text Box 44"/>
          <p:cNvSpPr txBox="1">
            <a:spLocks noChangeArrowheads="1"/>
          </p:cNvSpPr>
          <p:nvPr/>
        </p:nvSpPr>
        <p:spPr bwMode="auto">
          <a:xfrm>
            <a:off x="2987675" y="5276850"/>
            <a:ext cx="3883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2400" dirty="0">
                <a:solidFill>
                  <a:schemeClr val="tx1"/>
                </a:solidFill>
                <a:latin typeface="Times New Roman" panose="02020603050405020304" pitchFamily="18" charset="0"/>
              </a:rPr>
              <a:t>图</a:t>
            </a:r>
            <a:r>
              <a:rPr kumimoji="1" lang="en-US" altLang="zh-CN" sz="2400" dirty="0">
                <a:solidFill>
                  <a:schemeClr val="tx1"/>
                </a:solidFill>
                <a:latin typeface="Times New Roman" panose="02020603050405020304" pitchFamily="18" charset="0"/>
              </a:rPr>
              <a:t>2-3  </a:t>
            </a:r>
            <a:r>
              <a:rPr kumimoji="1" lang="zh-CN" altLang="en-US" sz="2400" dirty="0">
                <a:solidFill>
                  <a:srgbClr val="FF0000"/>
                </a:solidFill>
                <a:latin typeface="Times New Roman" panose="02020603050405020304" pitchFamily="18" charset="0"/>
              </a:rPr>
              <a:t>并发执行</a:t>
            </a:r>
            <a:r>
              <a:rPr kumimoji="1" lang="zh-CN" altLang="en-US" sz="2400" dirty="0">
                <a:solidFill>
                  <a:schemeClr val="tx1"/>
                </a:solidFill>
                <a:latin typeface="Times New Roman" panose="02020603050405020304" pitchFamily="18" charset="0"/>
              </a:rPr>
              <a:t>时的前趋图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1"/>
          <p:cNvGrpSpPr>
            <a:grpSpLocks/>
          </p:cNvGrpSpPr>
          <p:nvPr/>
        </p:nvGrpSpPr>
        <p:grpSpPr bwMode="auto">
          <a:xfrm>
            <a:off x="5649011" y="2817962"/>
            <a:ext cx="885825" cy="576263"/>
            <a:chOff x="4059" y="1525"/>
            <a:chExt cx="558" cy="363"/>
          </a:xfrm>
        </p:grpSpPr>
        <p:sp>
          <p:nvSpPr>
            <p:cNvPr id="13408" name="Oval 82"/>
            <p:cNvSpPr>
              <a:spLocks noChangeArrowheads="1"/>
            </p:cNvSpPr>
            <p:nvPr/>
          </p:nvSpPr>
          <p:spPr bwMode="auto">
            <a:xfrm>
              <a:off x="4059" y="1525"/>
              <a:ext cx="545" cy="363"/>
            </a:xfrm>
            <a:prstGeom prst="ellipse">
              <a:avLst/>
            </a:prstGeom>
            <a:solidFill>
              <a:srgbClr val="FFFFFF"/>
            </a:solidFill>
            <a:ln w="9525">
              <a:solidFill>
                <a:schemeClr val="tx1"/>
              </a:solidFill>
              <a:round/>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3409" name="Text Box 83"/>
            <p:cNvSpPr txBox="1">
              <a:spLocks noChangeArrowheads="1"/>
            </p:cNvSpPr>
            <p:nvPr/>
          </p:nvSpPr>
          <p:spPr bwMode="auto">
            <a:xfrm>
              <a:off x="4073" y="1542"/>
              <a:ext cx="544"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sz="2400">
                  <a:latin typeface="Arial" panose="020B0604020202020204" pitchFamily="34" charset="0"/>
                  <a:ea typeface="宋体" panose="02010600030101010101" pitchFamily="2" charset="-122"/>
                </a:rPr>
                <a:t>并行</a:t>
              </a:r>
            </a:p>
          </p:txBody>
        </p:sp>
      </p:grpSp>
      <p:sp>
        <p:nvSpPr>
          <p:cNvPr id="13315" name="Rectangle 4"/>
          <p:cNvSpPr>
            <a:spLocks noChangeArrowheads="1"/>
          </p:cNvSpPr>
          <p:nvPr/>
        </p:nvSpPr>
        <p:spPr bwMode="auto">
          <a:xfrm>
            <a:off x="1150938" y="339725"/>
            <a:ext cx="6373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三、程序并发执行</a:t>
            </a:r>
          </a:p>
        </p:txBody>
      </p:sp>
      <p:sp>
        <p:nvSpPr>
          <p:cNvPr id="13316" name="Text Box 5"/>
          <p:cNvSpPr txBox="1">
            <a:spLocks noChangeArrowheads="1"/>
          </p:cNvSpPr>
          <p:nvPr/>
        </p:nvSpPr>
        <p:spPr bwMode="auto">
          <a:xfrm>
            <a:off x="323850" y="519445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en-US" altLang="zh-CN" sz="2400" b="0">
                <a:solidFill>
                  <a:schemeClr val="tx1"/>
                </a:solidFill>
                <a:latin typeface="Arial" panose="020B0604020202020204" pitchFamily="34" charset="0"/>
                <a:ea typeface="宋体" panose="02010600030101010101" pitchFamily="2" charset="-122"/>
              </a:rPr>
              <a:t>  </a:t>
            </a:r>
          </a:p>
        </p:txBody>
      </p:sp>
      <p:sp>
        <p:nvSpPr>
          <p:cNvPr id="13317" name="Line 6"/>
          <p:cNvSpPr>
            <a:spLocks noChangeShapeType="1"/>
          </p:cNvSpPr>
          <p:nvPr/>
        </p:nvSpPr>
        <p:spPr bwMode="auto">
          <a:xfrm>
            <a:off x="1768475" y="2411562"/>
            <a:ext cx="0" cy="30797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8" name="Line 7"/>
          <p:cNvSpPr>
            <a:spLocks noChangeShapeType="1"/>
          </p:cNvSpPr>
          <p:nvPr/>
        </p:nvSpPr>
        <p:spPr bwMode="auto">
          <a:xfrm>
            <a:off x="987425" y="5319862"/>
            <a:ext cx="7862888" cy="158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9" name="Text Box 8"/>
          <p:cNvSpPr txBox="1">
            <a:spLocks noChangeArrowheads="1"/>
          </p:cNvSpPr>
          <p:nvPr/>
        </p:nvSpPr>
        <p:spPr bwMode="auto">
          <a:xfrm>
            <a:off x="395288" y="2386163"/>
            <a:ext cx="1368425" cy="2400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r" eaLnBrk="1" hangingPunct="1">
              <a:lnSpc>
                <a:spcPct val="110000"/>
              </a:lnSpc>
            </a:pPr>
            <a:r>
              <a:rPr lang="zh-CN" altLang="en-US" sz="2000" dirty="0">
                <a:solidFill>
                  <a:schemeClr val="tx1"/>
                </a:solidFill>
                <a:latin typeface="Times New Roman" panose="02020603050405020304" pitchFamily="18" charset="0"/>
                <a:ea typeface="宋体" panose="02010600030101010101" pitchFamily="2" charset="-122"/>
              </a:rPr>
              <a:t>输入：</a:t>
            </a:r>
          </a:p>
          <a:p>
            <a:pPr algn="r" eaLnBrk="1" hangingPunct="1">
              <a:lnSpc>
                <a:spcPct val="110000"/>
              </a:lnSpc>
            </a:pPr>
            <a:endParaRPr lang="zh-CN" altLang="en-US" sz="2000" dirty="0">
              <a:solidFill>
                <a:schemeClr val="tx1"/>
              </a:solidFill>
              <a:latin typeface="Times New Roman" panose="02020603050405020304" pitchFamily="18" charset="0"/>
              <a:ea typeface="宋体" panose="02010600030101010101" pitchFamily="2" charset="-122"/>
            </a:endParaRPr>
          </a:p>
          <a:p>
            <a:pPr algn="r" eaLnBrk="1" hangingPunct="1">
              <a:lnSpc>
                <a:spcPct val="110000"/>
              </a:lnSpc>
            </a:pPr>
            <a:endParaRPr lang="zh-CN" altLang="en-US" sz="2000" dirty="0">
              <a:solidFill>
                <a:schemeClr val="tx1"/>
              </a:solidFill>
              <a:latin typeface="Times New Roman" panose="02020603050405020304" pitchFamily="18" charset="0"/>
              <a:ea typeface="宋体" panose="02010600030101010101" pitchFamily="2" charset="-122"/>
            </a:endParaRPr>
          </a:p>
          <a:p>
            <a:pPr algn="r" eaLnBrk="1" hangingPunct="1">
              <a:lnSpc>
                <a:spcPct val="110000"/>
              </a:lnSpc>
            </a:pPr>
            <a:r>
              <a:rPr lang="zh-CN" altLang="en-US" sz="2000" dirty="0">
                <a:solidFill>
                  <a:schemeClr val="tx1"/>
                </a:solidFill>
                <a:latin typeface="Times New Roman" panose="02020603050405020304" pitchFamily="18" charset="0"/>
                <a:ea typeface="宋体" panose="02010600030101010101" pitchFamily="2" charset="-122"/>
              </a:rPr>
              <a:t>计算：</a:t>
            </a:r>
          </a:p>
          <a:p>
            <a:pPr algn="r" eaLnBrk="1" hangingPunct="1">
              <a:lnSpc>
                <a:spcPct val="140000"/>
              </a:lnSpc>
            </a:pPr>
            <a:endParaRPr lang="zh-CN" altLang="en-US" sz="2000" dirty="0">
              <a:solidFill>
                <a:schemeClr val="tx1"/>
              </a:solidFill>
              <a:latin typeface="Times New Roman" panose="02020603050405020304" pitchFamily="18" charset="0"/>
              <a:ea typeface="宋体" panose="02010600030101010101" pitchFamily="2" charset="-122"/>
            </a:endParaRPr>
          </a:p>
          <a:p>
            <a:pPr algn="r" eaLnBrk="1" hangingPunct="1">
              <a:lnSpc>
                <a:spcPct val="140000"/>
              </a:lnSpc>
            </a:pPr>
            <a:r>
              <a:rPr lang="zh-CN" altLang="en-US" sz="2000" dirty="0">
                <a:solidFill>
                  <a:schemeClr val="tx1"/>
                </a:solidFill>
                <a:latin typeface="Times New Roman" panose="02020603050405020304" pitchFamily="18" charset="0"/>
                <a:ea typeface="宋体" panose="02010600030101010101" pitchFamily="2" charset="-122"/>
              </a:rPr>
              <a:t>输出：</a:t>
            </a:r>
            <a:endParaRPr lang="zh-CN" altLang="en-US" sz="2000" dirty="0">
              <a:solidFill>
                <a:schemeClr val="tx1"/>
              </a:solidFill>
              <a:latin typeface="Arial" panose="020B0604020202020204" pitchFamily="34" charset="0"/>
              <a:ea typeface="宋体" panose="02010600030101010101" pitchFamily="2" charset="-122"/>
            </a:endParaRPr>
          </a:p>
        </p:txBody>
      </p:sp>
      <p:sp>
        <p:nvSpPr>
          <p:cNvPr id="13320" name="Text Box 9"/>
          <p:cNvSpPr txBox="1">
            <a:spLocks noChangeArrowheads="1"/>
          </p:cNvSpPr>
          <p:nvPr/>
        </p:nvSpPr>
        <p:spPr bwMode="auto">
          <a:xfrm>
            <a:off x="595313" y="5353200"/>
            <a:ext cx="7577137"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1000" b="0" dirty="0">
                <a:solidFill>
                  <a:schemeClr val="tx1"/>
                </a:solidFill>
                <a:latin typeface="Times New Roman" panose="02020603050405020304" pitchFamily="18" charset="0"/>
                <a:ea typeface="宋体" panose="02010600030101010101" pitchFamily="2" charset="-122"/>
              </a:rPr>
              <a:t>                                </a:t>
            </a:r>
            <a:r>
              <a:rPr lang="en-US" altLang="zh-CN" sz="2400" b="0" dirty="0">
                <a:solidFill>
                  <a:schemeClr val="tx1"/>
                </a:solidFill>
                <a:latin typeface="Times New Roman" panose="02020603050405020304" pitchFamily="18" charset="0"/>
                <a:ea typeface="宋体" panose="02010600030101010101" pitchFamily="2" charset="-122"/>
              </a:rPr>
              <a:t>t</a:t>
            </a:r>
            <a:r>
              <a:rPr lang="en-US" altLang="zh-CN" sz="2400" b="0" baseline="-25000" dirty="0">
                <a:solidFill>
                  <a:schemeClr val="tx1"/>
                </a:solidFill>
                <a:latin typeface="Times New Roman" panose="02020603050405020304" pitchFamily="18" charset="0"/>
                <a:ea typeface="宋体" panose="02010600030101010101" pitchFamily="2" charset="-122"/>
              </a:rPr>
              <a:t>0</a:t>
            </a:r>
            <a:r>
              <a:rPr lang="en-US" altLang="zh-CN" sz="2400" b="0" dirty="0">
                <a:solidFill>
                  <a:schemeClr val="tx1"/>
                </a:solidFill>
                <a:latin typeface="Times New Roman" panose="02020603050405020304" pitchFamily="18" charset="0"/>
                <a:ea typeface="宋体" panose="02010600030101010101" pitchFamily="2" charset="-122"/>
              </a:rPr>
              <a:t>          t</a:t>
            </a:r>
            <a:r>
              <a:rPr lang="en-US" altLang="zh-CN" sz="2400" b="0" baseline="-25000" dirty="0">
                <a:solidFill>
                  <a:schemeClr val="tx1"/>
                </a:solidFill>
                <a:latin typeface="Times New Roman" panose="02020603050405020304" pitchFamily="18" charset="0"/>
                <a:ea typeface="宋体" panose="02010600030101010101" pitchFamily="2" charset="-122"/>
              </a:rPr>
              <a:t>1 </a:t>
            </a:r>
            <a:r>
              <a:rPr lang="en-US" altLang="zh-CN" sz="2400" b="0" dirty="0">
                <a:solidFill>
                  <a:schemeClr val="tx1"/>
                </a:solidFill>
                <a:latin typeface="Times New Roman" panose="02020603050405020304" pitchFamily="18" charset="0"/>
                <a:ea typeface="宋体" panose="02010600030101010101" pitchFamily="2" charset="-122"/>
              </a:rPr>
              <a:t>          t</a:t>
            </a:r>
            <a:r>
              <a:rPr lang="en-US" altLang="zh-CN" sz="2400" b="0" baseline="-25000" dirty="0">
                <a:solidFill>
                  <a:schemeClr val="tx1"/>
                </a:solidFill>
                <a:latin typeface="Times New Roman" panose="02020603050405020304" pitchFamily="18" charset="0"/>
                <a:ea typeface="宋体" panose="02010600030101010101" pitchFamily="2" charset="-122"/>
              </a:rPr>
              <a:t>2              </a:t>
            </a:r>
            <a:r>
              <a:rPr lang="en-US" altLang="zh-CN" sz="2400" b="0" dirty="0">
                <a:solidFill>
                  <a:schemeClr val="tx1"/>
                </a:solidFill>
                <a:latin typeface="Times New Roman" panose="02020603050405020304" pitchFamily="18" charset="0"/>
                <a:ea typeface="宋体" panose="02010600030101010101" pitchFamily="2" charset="-122"/>
              </a:rPr>
              <a:t>t</a:t>
            </a:r>
            <a:r>
              <a:rPr lang="en-US" altLang="zh-CN" sz="2400" b="0" baseline="-25000" dirty="0">
                <a:solidFill>
                  <a:schemeClr val="tx1"/>
                </a:solidFill>
                <a:latin typeface="Times New Roman" panose="02020603050405020304" pitchFamily="18" charset="0"/>
                <a:ea typeface="宋体" panose="02010600030101010101" pitchFamily="2" charset="-122"/>
              </a:rPr>
              <a:t>3               </a:t>
            </a:r>
            <a:r>
              <a:rPr lang="en-US" altLang="zh-CN" sz="2400" b="0" dirty="0">
                <a:solidFill>
                  <a:schemeClr val="tx1"/>
                </a:solidFill>
                <a:latin typeface="Times New Roman" panose="02020603050405020304" pitchFamily="18" charset="0"/>
                <a:ea typeface="宋体" panose="02010600030101010101" pitchFamily="2" charset="-122"/>
              </a:rPr>
              <a:t>t</a:t>
            </a:r>
            <a:r>
              <a:rPr lang="en-US" altLang="zh-CN" sz="2400" b="0" baseline="-25000" dirty="0">
                <a:solidFill>
                  <a:schemeClr val="tx1"/>
                </a:solidFill>
                <a:latin typeface="Times New Roman" panose="02020603050405020304" pitchFamily="18" charset="0"/>
                <a:ea typeface="宋体" panose="02010600030101010101" pitchFamily="2" charset="-122"/>
              </a:rPr>
              <a:t>4               </a:t>
            </a:r>
            <a:r>
              <a:rPr lang="en-US" altLang="zh-CN" sz="2400" b="0" dirty="0">
                <a:solidFill>
                  <a:schemeClr val="tx1"/>
                </a:solidFill>
                <a:latin typeface="Times New Roman" panose="02020603050405020304" pitchFamily="18" charset="0"/>
                <a:ea typeface="宋体" panose="02010600030101010101" pitchFamily="2" charset="-122"/>
              </a:rPr>
              <a:t>t</a:t>
            </a:r>
            <a:r>
              <a:rPr lang="en-US" altLang="zh-CN" sz="2400" b="0" baseline="-25000" dirty="0">
                <a:solidFill>
                  <a:schemeClr val="tx1"/>
                </a:solidFill>
                <a:latin typeface="Times New Roman" panose="02020603050405020304" pitchFamily="18" charset="0"/>
                <a:ea typeface="宋体" panose="02010600030101010101" pitchFamily="2" charset="-122"/>
              </a:rPr>
              <a:t>5              </a:t>
            </a:r>
            <a:endParaRPr lang="en-US" altLang="zh-CN" sz="2400" b="0" dirty="0">
              <a:solidFill>
                <a:schemeClr val="tx1"/>
              </a:solidFill>
              <a:latin typeface="Arial" panose="020B0604020202020204" pitchFamily="34" charset="0"/>
              <a:ea typeface="宋体" panose="02010600030101010101" pitchFamily="2" charset="-122"/>
            </a:endParaRPr>
          </a:p>
        </p:txBody>
      </p:sp>
      <p:sp>
        <p:nvSpPr>
          <p:cNvPr id="13321" name="AutoShape 10"/>
          <p:cNvSpPr>
            <a:spLocks/>
          </p:cNvSpPr>
          <p:nvPr/>
        </p:nvSpPr>
        <p:spPr bwMode="auto">
          <a:xfrm rot="16200000">
            <a:off x="2108994" y="4974581"/>
            <a:ext cx="246063" cy="936625"/>
          </a:xfrm>
          <a:prstGeom prst="leftBrace">
            <a:avLst>
              <a:gd name="adj1" fmla="val 3172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3322" name="Text Box 11"/>
          <p:cNvSpPr txBox="1">
            <a:spLocks noChangeArrowheads="1"/>
          </p:cNvSpPr>
          <p:nvPr/>
        </p:nvSpPr>
        <p:spPr bwMode="auto">
          <a:xfrm>
            <a:off x="1835150" y="5545287"/>
            <a:ext cx="80803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1800">
                <a:solidFill>
                  <a:schemeClr val="tx1"/>
                </a:solidFill>
                <a:latin typeface="宋体" panose="02010600030101010101" pitchFamily="2" charset="-122"/>
                <a:ea typeface="宋体" panose="02010600030101010101" pitchFamily="2" charset="-122"/>
              </a:rPr>
              <a:t>Δt</a:t>
            </a:r>
            <a:endParaRPr lang="en-US" altLang="zh-CN" sz="1800">
              <a:solidFill>
                <a:schemeClr val="tx1"/>
              </a:solidFill>
              <a:latin typeface="Arial" panose="020B0604020202020204" pitchFamily="34" charset="0"/>
              <a:ea typeface="宋体" panose="02010600030101010101" pitchFamily="2" charset="-122"/>
            </a:endParaRPr>
          </a:p>
        </p:txBody>
      </p:sp>
      <p:sp>
        <p:nvSpPr>
          <p:cNvPr id="13323" name="Text Box 12"/>
          <p:cNvSpPr txBox="1">
            <a:spLocks noChangeArrowheads="1"/>
          </p:cNvSpPr>
          <p:nvPr/>
        </p:nvSpPr>
        <p:spPr bwMode="auto">
          <a:xfrm>
            <a:off x="8459788" y="4907112"/>
            <a:ext cx="40322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t</a:t>
            </a:r>
            <a:endParaRPr lang="en-US" altLang="zh-CN" sz="2400">
              <a:solidFill>
                <a:schemeClr val="tx1"/>
              </a:solidFill>
              <a:latin typeface="Arial" panose="020B0604020202020204" pitchFamily="34" charset="0"/>
              <a:ea typeface="宋体" panose="02010600030101010101" pitchFamily="2" charset="-122"/>
            </a:endParaRPr>
          </a:p>
        </p:txBody>
      </p:sp>
      <p:sp>
        <p:nvSpPr>
          <p:cNvPr id="13324" name="Line 13"/>
          <p:cNvSpPr>
            <a:spLocks noChangeShapeType="1"/>
          </p:cNvSpPr>
          <p:nvPr/>
        </p:nvSpPr>
        <p:spPr bwMode="auto">
          <a:xfrm>
            <a:off x="1765986" y="5150000"/>
            <a:ext cx="0" cy="341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5" name="Line 14"/>
          <p:cNvSpPr>
            <a:spLocks noChangeShapeType="1"/>
          </p:cNvSpPr>
          <p:nvPr/>
        </p:nvSpPr>
        <p:spPr bwMode="auto">
          <a:xfrm>
            <a:off x="2702611" y="5150000"/>
            <a:ext cx="0" cy="341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6" name="Line 15"/>
          <p:cNvSpPr>
            <a:spLocks noChangeShapeType="1"/>
          </p:cNvSpPr>
          <p:nvPr/>
        </p:nvSpPr>
        <p:spPr bwMode="auto">
          <a:xfrm>
            <a:off x="3640824" y="5150000"/>
            <a:ext cx="0" cy="341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7" name="Line 16"/>
          <p:cNvSpPr>
            <a:spLocks noChangeShapeType="1"/>
          </p:cNvSpPr>
          <p:nvPr/>
        </p:nvSpPr>
        <p:spPr bwMode="auto">
          <a:xfrm>
            <a:off x="4577449" y="5150000"/>
            <a:ext cx="0" cy="341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8" name="Line 17"/>
          <p:cNvSpPr>
            <a:spLocks noChangeShapeType="1"/>
          </p:cNvSpPr>
          <p:nvPr/>
        </p:nvSpPr>
        <p:spPr bwMode="auto">
          <a:xfrm>
            <a:off x="5515661" y="5150000"/>
            <a:ext cx="0" cy="341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 name="Group 18"/>
          <p:cNvGrpSpPr>
            <a:grpSpLocks/>
          </p:cNvGrpSpPr>
          <p:nvPr/>
        </p:nvGrpSpPr>
        <p:grpSpPr bwMode="auto">
          <a:xfrm>
            <a:off x="1505636" y="2386162"/>
            <a:ext cx="542925" cy="512763"/>
            <a:chOff x="1540" y="1434"/>
            <a:chExt cx="342" cy="323"/>
          </a:xfrm>
        </p:grpSpPr>
        <p:sp>
          <p:nvSpPr>
            <p:cNvPr id="13406" name="Oval 19"/>
            <p:cNvSpPr>
              <a:spLocks noChangeArrowheads="1"/>
            </p:cNvSpPr>
            <p:nvPr/>
          </p:nvSpPr>
          <p:spPr bwMode="auto">
            <a:xfrm>
              <a:off x="1540" y="143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3407" name="Text Box 20"/>
            <p:cNvSpPr txBox="1">
              <a:spLocks noChangeArrowheads="1"/>
            </p:cNvSpPr>
            <p:nvPr/>
          </p:nvSpPr>
          <p:spPr bwMode="auto">
            <a:xfrm>
              <a:off x="1583" y="1434"/>
              <a:ext cx="299"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I</a:t>
              </a:r>
              <a:r>
                <a:rPr lang="en-US" altLang="zh-CN" sz="2400" baseline="-25000">
                  <a:solidFill>
                    <a:schemeClr val="tx1"/>
                  </a:solidFill>
                  <a:latin typeface="Times New Roman" panose="02020603050405020304" pitchFamily="18" charset="0"/>
                  <a:ea typeface="宋体" panose="02010600030101010101" pitchFamily="2" charset="-122"/>
                </a:rPr>
                <a:t>1</a:t>
              </a:r>
              <a:endParaRPr lang="en-US" altLang="zh-CN" sz="2400">
                <a:solidFill>
                  <a:schemeClr val="tx1"/>
                </a:solidFill>
                <a:latin typeface="Arial" panose="020B0604020202020204" pitchFamily="34" charset="0"/>
                <a:ea typeface="宋体" panose="02010600030101010101" pitchFamily="2" charset="-122"/>
              </a:endParaRPr>
            </a:p>
          </p:txBody>
        </p:sp>
      </p:grpSp>
      <p:sp>
        <p:nvSpPr>
          <p:cNvPr id="422933" name="Line 21"/>
          <p:cNvSpPr>
            <a:spLocks noChangeShapeType="1"/>
          </p:cNvSpPr>
          <p:nvPr/>
        </p:nvSpPr>
        <p:spPr bwMode="auto">
          <a:xfrm>
            <a:off x="1765986" y="2924325"/>
            <a:ext cx="0" cy="2225675"/>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34" name="Line 22"/>
          <p:cNvSpPr>
            <a:spLocks noChangeShapeType="1"/>
          </p:cNvSpPr>
          <p:nvPr/>
        </p:nvSpPr>
        <p:spPr bwMode="auto">
          <a:xfrm>
            <a:off x="2707374" y="2871937"/>
            <a:ext cx="6350" cy="523875"/>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35" name="Line 23"/>
          <p:cNvSpPr>
            <a:spLocks noChangeShapeType="1"/>
          </p:cNvSpPr>
          <p:nvPr/>
        </p:nvSpPr>
        <p:spPr bwMode="auto">
          <a:xfrm>
            <a:off x="2702611" y="3867300"/>
            <a:ext cx="0" cy="128270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36" name="Line 24"/>
          <p:cNvSpPr>
            <a:spLocks noChangeShapeType="1"/>
          </p:cNvSpPr>
          <p:nvPr/>
        </p:nvSpPr>
        <p:spPr bwMode="auto">
          <a:xfrm>
            <a:off x="3640824" y="3899050"/>
            <a:ext cx="0" cy="342900"/>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37" name="Line 25"/>
          <p:cNvSpPr>
            <a:spLocks noChangeShapeType="1"/>
          </p:cNvSpPr>
          <p:nvPr/>
        </p:nvSpPr>
        <p:spPr bwMode="auto">
          <a:xfrm>
            <a:off x="3632886" y="2859237"/>
            <a:ext cx="7938" cy="536575"/>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38" name="Line 26"/>
          <p:cNvSpPr>
            <a:spLocks noChangeShapeType="1"/>
          </p:cNvSpPr>
          <p:nvPr/>
        </p:nvSpPr>
        <p:spPr bwMode="auto">
          <a:xfrm>
            <a:off x="4577449" y="3899050"/>
            <a:ext cx="0" cy="342900"/>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39" name="Line 27"/>
          <p:cNvSpPr>
            <a:spLocks noChangeShapeType="1"/>
          </p:cNvSpPr>
          <p:nvPr/>
        </p:nvSpPr>
        <p:spPr bwMode="auto">
          <a:xfrm>
            <a:off x="5515661" y="4764237"/>
            <a:ext cx="0" cy="555625"/>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40" name="Freeform 28"/>
          <p:cNvSpPr>
            <a:spLocks/>
          </p:cNvSpPr>
          <p:nvPr/>
        </p:nvSpPr>
        <p:spPr bwMode="auto">
          <a:xfrm>
            <a:off x="1867586" y="2852887"/>
            <a:ext cx="681038" cy="627063"/>
          </a:xfrm>
          <a:custGeom>
            <a:avLst/>
            <a:gdLst>
              <a:gd name="T0" fmla="*/ 0 w 429"/>
              <a:gd name="T1" fmla="*/ 0 h 395"/>
              <a:gd name="T2" fmla="*/ 429 w 429"/>
              <a:gd name="T3" fmla="*/ 395 h 395"/>
              <a:gd name="T4" fmla="*/ 0 60000 65536"/>
              <a:gd name="T5" fmla="*/ 0 60000 65536"/>
              <a:gd name="T6" fmla="*/ 0 w 429"/>
              <a:gd name="T7" fmla="*/ 0 h 395"/>
              <a:gd name="T8" fmla="*/ 429 w 429"/>
              <a:gd name="T9" fmla="*/ 395 h 395"/>
            </a:gdLst>
            <a:ahLst/>
            <a:cxnLst>
              <a:cxn ang="T4">
                <a:pos x="T0" y="T1"/>
              </a:cxn>
              <a:cxn ang="T5">
                <a:pos x="T2" y="T3"/>
              </a:cxn>
            </a:cxnLst>
            <a:rect l="T6" t="T7" r="T8" b="T9"/>
            <a:pathLst>
              <a:path w="429" h="395">
                <a:moveTo>
                  <a:pt x="0" y="0"/>
                </a:moveTo>
                <a:lnTo>
                  <a:pt x="429" y="395"/>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22941" name="Freeform 29"/>
          <p:cNvSpPr>
            <a:spLocks/>
          </p:cNvSpPr>
          <p:nvPr/>
        </p:nvSpPr>
        <p:spPr bwMode="auto">
          <a:xfrm>
            <a:off x="2899461" y="3819675"/>
            <a:ext cx="595313" cy="554037"/>
          </a:xfrm>
          <a:custGeom>
            <a:avLst/>
            <a:gdLst>
              <a:gd name="T0" fmla="*/ 0 w 375"/>
              <a:gd name="T1" fmla="*/ 0 h 349"/>
              <a:gd name="T2" fmla="*/ 375 w 375"/>
              <a:gd name="T3" fmla="*/ 349 h 349"/>
              <a:gd name="T4" fmla="*/ 0 60000 65536"/>
              <a:gd name="T5" fmla="*/ 0 60000 65536"/>
              <a:gd name="T6" fmla="*/ 0 w 375"/>
              <a:gd name="T7" fmla="*/ 0 h 349"/>
              <a:gd name="T8" fmla="*/ 375 w 375"/>
              <a:gd name="T9" fmla="*/ 349 h 349"/>
            </a:gdLst>
            <a:ahLst/>
            <a:cxnLst>
              <a:cxn ang="T4">
                <a:pos x="T0" y="T1"/>
              </a:cxn>
              <a:cxn ang="T5">
                <a:pos x="T2" y="T3"/>
              </a:cxn>
            </a:cxnLst>
            <a:rect l="T6" t="T7" r="T8" b="T9"/>
            <a:pathLst>
              <a:path w="375" h="349">
                <a:moveTo>
                  <a:pt x="0" y="0"/>
                </a:moveTo>
                <a:lnTo>
                  <a:pt x="375" y="349"/>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3339" name="Text Box 30"/>
          <p:cNvSpPr txBox="1">
            <a:spLocks noChangeArrowheads="1"/>
          </p:cNvSpPr>
          <p:nvPr/>
        </p:nvSpPr>
        <p:spPr bwMode="auto">
          <a:xfrm>
            <a:off x="1765596" y="5940574"/>
            <a:ext cx="57181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lang="zh-CN" altLang="en-US" dirty="0">
                <a:solidFill>
                  <a:srgbClr val="0000FF"/>
                </a:solidFill>
                <a:latin typeface="宋体" panose="02010600030101010101" pitchFamily="2" charset="-122"/>
              </a:rPr>
              <a:t>三个程序并发执行的前趋图</a:t>
            </a:r>
            <a:endParaRPr lang="zh-CN" altLang="en-US" dirty="0">
              <a:solidFill>
                <a:srgbClr val="0000FF"/>
              </a:solidFill>
              <a:latin typeface="Arial" panose="020B0604020202020204" pitchFamily="34" charset="0"/>
            </a:endParaRPr>
          </a:p>
        </p:txBody>
      </p:sp>
      <p:sp>
        <p:nvSpPr>
          <p:cNvPr id="13340" name="Line 31"/>
          <p:cNvSpPr>
            <a:spLocks noChangeShapeType="1"/>
          </p:cNvSpPr>
          <p:nvPr/>
        </p:nvSpPr>
        <p:spPr bwMode="auto">
          <a:xfrm>
            <a:off x="6452286" y="5150000"/>
            <a:ext cx="0" cy="341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44" name="Freeform 32"/>
          <p:cNvSpPr>
            <a:spLocks/>
          </p:cNvSpPr>
          <p:nvPr/>
        </p:nvSpPr>
        <p:spPr bwMode="auto">
          <a:xfrm>
            <a:off x="2005699" y="2629050"/>
            <a:ext cx="447675" cy="1587"/>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22945" name="Line 33"/>
          <p:cNvSpPr>
            <a:spLocks noChangeShapeType="1"/>
          </p:cNvSpPr>
          <p:nvPr/>
        </p:nvSpPr>
        <p:spPr bwMode="auto">
          <a:xfrm>
            <a:off x="3632886" y="4732487"/>
            <a:ext cx="7938" cy="587375"/>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46" name="Line 34"/>
          <p:cNvSpPr>
            <a:spLocks noChangeShapeType="1"/>
          </p:cNvSpPr>
          <p:nvPr/>
        </p:nvSpPr>
        <p:spPr bwMode="auto">
          <a:xfrm>
            <a:off x="4569511" y="4759475"/>
            <a:ext cx="7938" cy="560387"/>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47" name="Freeform 35"/>
          <p:cNvSpPr>
            <a:spLocks/>
          </p:cNvSpPr>
          <p:nvPr/>
        </p:nvSpPr>
        <p:spPr bwMode="auto">
          <a:xfrm>
            <a:off x="3856724" y="4681687"/>
            <a:ext cx="711200" cy="627063"/>
          </a:xfrm>
          <a:custGeom>
            <a:avLst/>
            <a:gdLst>
              <a:gd name="T0" fmla="*/ 0 w 448"/>
              <a:gd name="T1" fmla="*/ 0 h 395"/>
              <a:gd name="T2" fmla="*/ 448 w 448"/>
              <a:gd name="T3" fmla="*/ 395 h 395"/>
              <a:gd name="T4" fmla="*/ 0 60000 65536"/>
              <a:gd name="T5" fmla="*/ 0 60000 65536"/>
              <a:gd name="T6" fmla="*/ 0 w 448"/>
              <a:gd name="T7" fmla="*/ 0 h 395"/>
              <a:gd name="T8" fmla="*/ 448 w 448"/>
              <a:gd name="T9" fmla="*/ 395 h 395"/>
            </a:gdLst>
            <a:ahLst/>
            <a:cxnLst>
              <a:cxn ang="T4">
                <a:pos x="T0" y="T1"/>
              </a:cxn>
              <a:cxn ang="T5">
                <a:pos x="T2" y="T3"/>
              </a:cxn>
            </a:cxnLst>
            <a:rect l="T6" t="T7" r="T8" b="T9"/>
            <a:pathLst>
              <a:path w="448" h="395">
                <a:moveTo>
                  <a:pt x="0" y="0"/>
                </a:moveTo>
                <a:lnTo>
                  <a:pt x="448" y="395"/>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nvGrpSpPr>
          <p:cNvPr id="4" name="Group 37"/>
          <p:cNvGrpSpPr>
            <a:grpSpLocks/>
          </p:cNvGrpSpPr>
          <p:nvPr/>
        </p:nvGrpSpPr>
        <p:grpSpPr bwMode="auto">
          <a:xfrm>
            <a:off x="2480361" y="2386162"/>
            <a:ext cx="547688" cy="512763"/>
            <a:chOff x="2154" y="1434"/>
            <a:chExt cx="345" cy="323"/>
          </a:xfrm>
        </p:grpSpPr>
        <p:sp>
          <p:nvSpPr>
            <p:cNvPr id="13404" name="Text Box 38"/>
            <p:cNvSpPr txBox="1">
              <a:spLocks noChangeArrowheads="1"/>
            </p:cNvSpPr>
            <p:nvPr/>
          </p:nvSpPr>
          <p:spPr bwMode="auto">
            <a:xfrm>
              <a:off x="2200" y="1434"/>
              <a:ext cx="299"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I</a:t>
              </a:r>
              <a:r>
                <a:rPr lang="en-US" altLang="zh-CN" sz="2400" baseline="-25000">
                  <a:solidFill>
                    <a:schemeClr val="tx1"/>
                  </a:solidFill>
                  <a:latin typeface="Times New Roman" panose="02020603050405020304" pitchFamily="18" charset="0"/>
                  <a:ea typeface="宋体" panose="02010600030101010101" pitchFamily="2" charset="-122"/>
                </a:rPr>
                <a:t>2</a:t>
              </a:r>
              <a:endParaRPr lang="en-US" altLang="zh-CN" sz="2400">
                <a:solidFill>
                  <a:schemeClr val="tx1"/>
                </a:solidFill>
                <a:latin typeface="Arial" panose="020B0604020202020204" pitchFamily="34" charset="0"/>
                <a:ea typeface="宋体" panose="02010600030101010101" pitchFamily="2" charset="-122"/>
              </a:endParaRPr>
            </a:p>
          </p:txBody>
        </p:sp>
        <p:sp>
          <p:nvSpPr>
            <p:cNvPr id="13405" name="Oval 39"/>
            <p:cNvSpPr>
              <a:spLocks noChangeArrowheads="1"/>
            </p:cNvSpPr>
            <p:nvPr/>
          </p:nvSpPr>
          <p:spPr bwMode="auto">
            <a:xfrm>
              <a:off x="2154" y="143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5" name="Group 40"/>
          <p:cNvGrpSpPr>
            <a:grpSpLocks/>
          </p:cNvGrpSpPr>
          <p:nvPr/>
        </p:nvGrpSpPr>
        <p:grpSpPr bwMode="auto">
          <a:xfrm>
            <a:off x="3416986" y="2386162"/>
            <a:ext cx="547688" cy="512763"/>
            <a:chOff x="2744" y="1434"/>
            <a:chExt cx="345" cy="323"/>
          </a:xfrm>
        </p:grpSpPr>
        <p:sp>
          <p:nvSpPr>
            <p:cNvPr id="13402" name="Text Box 41"/>
            <p:cNvSpPr txBox="1">
              <a:spLocks noChangeArrowheads="1"/>
            </p:cNvSpPr>
            <p:nvPr/>
          </p:nvSpPr>
          <p:spPr bwMode="auto">
            <a:xfrm>
              <a:off x="2789" y="1434"/>
              <a:ext cx="3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I</a:t>
              </a:r>
              <a:r>
                <a:rPr lang="en-US" altLang="zh-CN" sz="2400" baseline="-25000">
                  <a:solidFill>
                    <a:schemeClr val="tx1"/>
                  </a:solidFill>
                  <a:latin typeface="Times New Roman" panose="02020603050405020304" pitchFamily="18" charset="0"/>
                  <a:ea typeface="宋体" panose="02010600030101010101" pitchFamily="2" charset="-122"/>
                </a:rPr>
                <a:t>3</a:t>
              </a:r>
              <a:endParaRPr lang="en-US" altLang="zh-CN" sz="2400">
                <a:solidFill>
                  <a:schemeClr val="tx1"/>
                </a:solidFill>
                <a:latin typeface="Arial" panose="020B0604020202020204" pitchFamily="34" charset="0"/>
                <a:ea typeface="宋体" panose="02010600030101010101" pitchFamily="2" charset="-122"/>
              </a:endParaRPr>
            </a:p>
          </p:txBody>
        </p:sp>
        <p:sp>
          <p:nvSpPr>
            <p:cNvPr id="13403" name="Oval 42"/>
            <p:cNvSpPr>
              <a:spLocks noChangeArrowheads="1"/>
            </p:cNvSpPr>
            <p:nvPr/>
          </p:nvSpPr>
          <p:spPr bwMode="auto">
            <a:xfrm>
              <a:off x="2744" y="143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6" name="Group 43"/>
          <p:cNvGrpSpPr>
            <a:grpSpLocks/>
          </p:cNvGrpSpPr>
          <p:nvPr/>
        </p:nvGrpSpPr>
        <p:grpSpPr bwMode="auto">
          <a:xfrm>
            <a:off x="2458136" y="3383112"/>
            <a:ext cx="604838" cy="512763"/>
            <a:chOff x="2140" y="2062"/>
            <a:chExt cx="381" cy="323"/>
          </a:xfrm>
        </p:grpSpPr>
        <p:sp>
          <p:nvSpPr>
            <p:cNvPr id="13400" name="Text Box 44"/>
            <p:cNvSpPr txBox="1">
              <a:spLocks noChangeArrowheads="1"/>
            </p:cNvSpPr>
            <p:nvPr/>
          </p:nvSpPr>
          <p:spPr bwMode="auto">
            <a:xfrm>
              <a:off x="2140" y="2062"/>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C</a:t>
              </a:r>
              <a:r>
                <a:rPr lang="en-US" altLang="zh-CN" sz="2400" baseline="-25000">
                  <a:solidFill>
                    <a:schemeClr val="tx1"/>
                  </a:solidFill>
                  <a:latin typeface="Times New Roman" panose="02020603050405020304" pitchFamily="18" charset="0"/>
                  <a:ea typeface="宋体" panose="02010600030101010101" pitchFamily="2" charset="-122"/>
                </a:rPr>
                <a:t>1</a:t>
              </a:r>
              <a:endParaRPr lang="en-US" altLang="zh-CN" sz="2400">
                <a:solidFill>
                  <a:schemeClr val="tx1"/>
                </a:solidFill>
                <a:latin typeface="Arial" panose="020B0604020202020204" pitchFamily="34" charset="0"/>
                <a:ea typeface="宋体" panose="02010600030101010101" pitchFamily="2" charset="-122"/>
              </a:endParaRPr>
            </a:p>
          </p:txBody>
        </p:sp>
        <p:sp>
          <p:nvSpPr>
            <p:cNvPr id="13401" name="Oval 45"/>
            <p:cNvSpPr>
              <a:spLocks noChangeArrowheads="1"/>
            </p:cNvSpPr>
            <p:nvPr/>
          </p:nvSpPr>
          <p:spPr bwMode="auto">
            <a:xfrm>
              <a:off x="2154" y="2069"/>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7" name="Group 46"/>
          <p:cNvGrpSpPr>
            <a:grpSpLocks/>
          </p:cNvGrpSpPr>
          <p:nvPr/>
        </p:nvGrpSpPr>
        <p:grpSpPr bwMode="auto">
          <a:xfrm>
            <a:off x="3386824" y="3375175"/>
            <a:ext cx="606425" cy="512762"/>
            <a:chOff x="2725" y="2057"/>
            <a:chExt cx="382" cy="323"/>
          </a:xfrm>
        </p:grpSpPr>
        <p:sp>
          <p:nvSpPr>
            <p:cNvPr id="13398" name="Text Box 47"/>
            <p:cNvSpPr txBox="1">
              <a:spLocks noChangeArrowheads="1"/>
            </p:cNvSpPr>
            <p:nvPr/>
          </p:nvSpPr>
          <p:spPr bwMode="auto">
            <a:xfrm>
              <a:off x="2725" y="2057"/>
              <a:ext cx="38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C</a:t>
              </a:r>
              <a:r>
                <a:rPr lang="en-US" altLang="zh-CN" sz="2400" baseline="-25000">
                  <a:solidFill>
                    <a:schemeClr val="tx1"/>
                  </a:solidFill>
                  <a:latin typeface="Times New Roman" panose="02020603050405020304" pitchFamily="18" charset="0"/>
                  <a:ea typeface="宋体" panose="02010600030101010101" pitchFamily="2" charset="-122"/>
                </a:rPr>
                <a:t>2</a:t>
              </a:r>
              <a:endParaRPr lang="en-US" altLang="zh-CN" sz="2400">
                <a:solidFill>
                  <a:schemeClr val="tx1"/>
                </a:solidFill>
                <a:latin typeface="Arial" panose="020B0604020202020204" pitchFamily="34" charset="0"/>
                <a:ea typeface="宋体" panose="02010600030101010101" pitchFamily="2" charset="-122"/>
              </a:endParaRPr>
            </a:p>
          </p:txBody>
        </p:sp>
        <p:sp>
          <p:nvSpPr>
            <p:cNvPr id="13399" name="Oval 48"/>
            <p:cNvSpPr>
              <a:spLocks noChangeArrowheads="1"/>
            </p:cNvSpPr>
            <p:nvPr/>
          </p:nvSpPr>
          <p:spPr bwMode="auto">
            <a:xfrm>
              <a:off x="2744" y="2069"/>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8" name="Group 49"/>
          <p:cNvGrpSpPr>
            <a:grpSpLocks/>
          </p:cNvGrpSpPr>
          <p:nvPr/>
        </p:nvGrpSpPr>
        <p:grpSpPr bwMode="auto">
          <a:xfrm>
            <a:off x="4353611" y="3386287"/>
            <a:ext cx="604838" cy="512763"/>
            <a:chOff x="3334" y="2064"/>
            <a:chExt cx="381" cy="323"/>
          </a:xfrm>
        </p:grpSpPr>
        <p:sp>
          <p:nvSpPr>
            <p:cNvPr id="13396" name="Text Box 50"/>
            <p:cNvSpPr txBox="1">
              <a:spLocks noChangeArrowheads="1"/>
            </p:cNvSpPr>
            <p:nvPr/>
          </p:nvSpPr>
          <p:spPr bwMode="auto">
            <a:xfrm>
              <a:off x="3334" y="2064"/>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C</a:t>
              </a:r>
              <a:r>
                <a:rPr lang="en-US" altLang="zh-CN" sz="2400" baseline="-25000">
                  <a:solidFill>
                    <a:schemeClr val="tx1"/>
                  </a:solidFill>
                  <a:latin typeface="Times New Roman" panose="02020603050405020304" pitchFamily="18" charset="0"/>
                  <a:ea typeface="宋体" panose="02010600030101010101" pitchFamily="2" charset="-122"/>
                </a:rPr>
                <a:t>3</a:t>
              </a:r>
              <a:endParaRPr lang="en-US" altLang="zh-CN" sz="2400">
                <a:solidFill>
                  <a:schemeClr val="tx1"/>
                </a:solidFill>
                <a:latin typeface="Arial" panose="020B0604020202020204" pitchFamily="34" charset="0"/>
                <a:ea typeface="宋体" panose="02010600030101010101" pitchFamily="2" charset="-122"/>
              </a:endParaRPr>
            </a:p>
          </p:txBody>
        </p:sp>
        <p:sp>
          <p:nvSpPr>
            <p:cNvPr id="13397" name="Oval 51"/>
            <p:cNvSpPr>
              <a:spLocks noChangeArrowheads="1"/>
            </p:cNvSpPr>
            <p:nvPr/>
          </p:nvSpPr>
          <p:spPr bwMode="auto">
            <a:xfrm>
              <a:off x="3334" y="2069"/>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9" name="Group 52"/>
          <p:cNvGrpSpPr>
            <a:grpSpLocks/>
          </p:cNvGrpSpPr>
          <p:nvPr/>
        </p:nvGrpSpPr>
        <p:grpSpPr bwMode="auto">
          <a:xfrm>
            <a:off x="3439211" y="4259412"/>
            <a:ext cx="625475" cy="512763"/>
            <a:chOff x="2758" y="2614"/>
            <a:chExt cx="394" cy="323"/>
          </a:xfrm>
        </p:grpSpPr>
        <p:sp>
          <p:nvSpPr>
            <p:cNvPr id="13394" name="Text Box 53"/>
            <p:cNvSpPr txBox="1">
              <a:spLocks noChangeArrowheads="1"/>
            </p:cNvSpPr>
            <p:nvPr/>
          </p:nvSpPr>
          <p:spPr bwMode="auto">
            <a:xfrm>
              <a:off x="2770" y="2614"/>
              <a:ext cx="38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P</a:t>
              </a:r>
              <a:r>
                <a:rPr lang="en-US" altLang="zh-CN" sz="2400" baseline="-25000">
                  <a:solidFill>
                    <a:schemeClr val="tx1"/>
                  </a:solidFill>
                  <a:latin typeface="Times New Roman" panose="02020603050405020304" pitchFamily="18" charset="0"/>
                  <a:ea typeface="宋体" panose="02010600030101010101" pitchFamily="2" charset="-122"/>
                </a:rPr>
                <a:t>1</a:t>
              </a:r>
              <a:endParaRPr lang="en-US" altLang="zh-CN" sz="2400">
                <a:solidFill>
                  <a:schemeClr val="tx1"/>
                </a:solidFill>
                <a:latin typeface="Arial" panose="020B0604020202020204" pitchFamily="34" charset="0"/>
                <a:ea typeface="宋体" panose="02010600030101010101" pitchFamily="2" charset="-122"/>
              </a:endParaRPr>
            </a:p>
          </p:txBody>
        </p:sp>
        <p:sp>
          <p:nvSpPr>
            <p:cNvPr id="13395" name="Oval 54"/>
            <p:cNvSpPr>
              <a:spLocks noChangeArrowheads="1"/>
            </p:cNvSpPr>
            <p:nvPr/>
          </p:nvSpPr>
          <p:spPr bwMode="auto">
            <a:xfrm>
              <a:off x="2758" y="261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0" name="Group 55"/>
          <p:cNvGrpSpPr>
            <a:grpSpLocks/>
          </p:cNvGrpSpPr>
          <p:nvPr/>
        </p:nvGrpSpPr>
        <p:grpSpPr bwMode="auto">
          <a:xfrm>
            <a:off x="4353611" y="4249887"/>
            <a:ext cx="604838" cy="512763"/>
            <a:chOff x="3334" y="2608"/>
            <a:chExt cx="381" cy="323"/>
          </a:xfrm>
        </p:grpSpPr>
        <p:sp>
          <p:nvSpPr>
            <p:cNvPr id="13392" name="Text Box 56"/>
            <p:cNvSpPr txBox="1">
              <a:spLocks noChangeArrowheads="1"/>
            </p:cNvSpPr>
            <p:nvPr/>
          </p:nvSpPr>
          <p:spPr bwMode="auto">
            <a:xfrm>
              <a:off x="3334" y="2608"/>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P</a:t>
              </a:r>
              <a:r>
                <a:rPr lang="en-US" altLang="zh-CN" sz="2400" baseline="-25000">
                  <a:solidFill>
                    <a:schemeClr val="tx1"/>
                  </a:solidFill>
                  <a:latin typeface="Times New Roman" panose="02020603050405020304" pitchFamily="18" charset="0"/>
                  <a:ea typeface="宋体" panose="02010600030101010101" pitchFamily="2" charset="-122"/>
                </a:rPr>
                <a:t>2</a:t>
              </a:r>
              <a:endParaRPr lang="en-US" altLang="zh-CN" sz="2400">
                <a:solidFill>
                  <a:schemeClr val="tx1"/>
                </a:solidFill>
                <a:latin typeface="Arial" panose="020B0604020202020204" pitchFamily="34" charset="0"/>
                <a:ea typeface="宋体" panose="02010600030101010101" pitchFamily="2" charset="-122"/>
              </a:endParaRPr>
            </a:p>
          </p:txBody>
        </p:sp>
        <p:sp>
          <p:nvSpPr>
            <p:cNvPr id="13393" name="Oval 57"/>
            <p:cNvSpPr>
              <a:spLocks noChangeArrowheads="1"/>
            </p:cNvSpPr>
            <p:nvPr/>
          </p:nvSpPr>
          <p:spPr bwMode="auto">
            <a:xfrm>
              <a:off x="3348" y="261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1" name="Group 58"/>
          <p:cNvGrpSpPr>
            <a:grpSpLocks/>
          </p:cNvGrpSpPr>
          <p:nvPr/>
        </p:nvGrpSpPr>
        <p:grpSpPr bwMode="auto">
          <a:xfrm>
            <a:off x="5288649" y="4259412"/>
            <a:ext cx="604837" cy="512763"/>
            <a:chOff x="3923" y="2614"/>
            <a:chExt cx="381" cy="323"/>
          </a:xfrm>
        </p:grpSpPr>
        <p:sp>
          <p:nvSpPr>
            <p:cNvPr id="13390" name="Text Box 59"/>
            <p:cNvSpPr txBox="1">
              <a:spLocks noChangeArrowheads="1"/>
            </p:cNvSpPr>
            <p:nvPr/>
          </p:nvSpPr>
          <p:spPr bwMode="auto">
            <a:xfrm>
              <a:off x="3923" y="2614"/>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P</a:t>
              </a:r>
              <a:r>
                <a:rPr lang="en-US" altLang="zh-CN" sz="2400" baseline="-25000">
                  <a:solidFill>
                    <a:schemeClr val="tx1"/>
                  </a:solidFill>
                  <a:latin typeface="Times New Roman" panose="02020603050405020304" pitchFamily="18" charset="0"/>
                  <a:ea typeface="宋体" panose="02010600030101010101" pitchFamily="2" charset="-122"/>
                </a:rPr>
                <a:t>3</a:t>
              </a:r>
              <a:endParaRPr lang="en-US" altLang="zh-CN" sz="2400">
                <a:solidFill>
                  <a:schemeClr val="tx1"/>
                </a:solidFill>
                <a:latin typeface="Arial" panose="020B0604020202020204" pitchFamily="34" charset="0"/>
                <a:ea typeface="宋体" panose="02010600030101010101" pitchFamily="2" charset="-122"/>
              </a:endParaRPr>
            </a:p>
          </p:txBody>
        </p:sp>
        <p:sp>
          <p:nvSpPr>
            <p:cNvPr id="13391" name="Oval 60"/>
            <p:cNvSpPr>
              <a:spLocks noChangeArrowheads="1"/>
            </p:cNvSpPr>
            <p:nvPr/>
          </p:nvSpPr>
          <p:spPr bwMode="auto">
            <a:xfrm>
              <a:off x="3923" y="261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sp>
        <p:nvSpPr>
          <p:cNvPr id="422973" name="Freeform 61"/>
          <p:cNvSpPr>
            <a:spLocks/>
          </p:cNvSpPr>
          <p:nvPr/>
        </p:nvSpPr>
        <p:spPr bwMode="auto">
          <a:xfrm>
            <a:off x="2985186" y="2602062"/>
            <a:ext cx="447675" cy="1588"/>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22974" name="Freeform 62"/>
          <p:cNvSpPr>
            <a:spLocks/>
          </p:cNvSpPr>
          <p:nvPr/>
        </p:nvSpPr>
        <p:spPr bwMode="auto">
          <a:xfrm>
            <a:off x="2969311" y="3608537"/>
            <a:ext cx="447675" cy="1588"/>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22975" name="Freeform 63"/>
          <p:cNvSpPr>
            <a:spLocks/>
          </p:cNvSpPr>
          <p:nvPr/>
        </p:nvSpPr>
        <p:spPr bwMode="auto">
          <a:xfrm>
            <a:off x="3905936" y="3608537"/>
            <a:ext cx="447675" cy="1588"/>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22976" name="Freeform 64"/>
          <p:cNvSpPr>
            <a:spLocks/>
          </p:cNvSpPr>
          <p:nvPr/>
        </p:nvSpPr>
        <p:spPr bwMode="auto">
          <a:xfrm>
            <a:off x="3920224" y="4475312"/>
            <a:ext cx="447675" cy="1588"/>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22977" name="Freeform 65"/>
          <p:cNvSpPr>
            <a:spLocks/>
          </p:cNvSpPr>
          <p:nvPr/>
        </p:nvSpPr>
        <p:spPr bwMode="auto">
          <a:xfrm>
            <a:off x="4856849" y="4475312"/>
            <a:ext cx="447675" cy="1588"/>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22978" name="Freeform 66"/>
          <p:cNvSpPr>
            <a:spLocks/>
          </p:cNvSpPr>
          <p:nvPr/>
        </p:nvSpPr>
        <p:spPr bwMode="auto">
          <a:xfrm>
            <a:off x="4791761" y="4661050"/>
            <a:ext cx="723900" cy="657225"/>
          </a:xfrm>
          <a:custGeom>
            <a:avLst/>
            <a:gdLst>
              <a:gd name="T0" fmla="*/ 0 w 456"/>
              <a:gd name="T1" fmla="*/ 0 h 414"/>
              <a:gd name="T2" fmla="*/ 456 w 456"/>
              <a:gd name="T3" fmla="*/ 414 h 414"/>
              <a:gd name="T4" fmla="*/ 0 60000 65536"/>
              <a:gd name="T5" fmla="*/ 0 60000 65536"/>
              <a:gd name="T6" fmla="*/ 0 w 456"/>
              <a:gd name="T7" fmla="*/ 0 h 414"/>
              <a:gd name="T8" fmla="*/ 456 w 456"/>
              <a:gd name="T9" fmla="*/ 414 h 414"/>
            </a:gdLst>
            <a:ahLst/>
            <a:cxnLst>
              <a:cxn ang="T4">
                <a:pos x="T0" y="T1"/>
              </a:cxn>
              <a:cxn ang="T5">
                <a:pos x="T2" y="T3"/>
              </a:cxn>
            </a:cxnLst>
            <a:rect l="T6" t="T7" r="T8" b="T9"/>
            <a:pathLst>
              <a:path w="456" h="414">
                <a:moveTo>
                  <a:pt x="0" y="0"/>
                </a:moveTo>
                <a:lnTo>
                  <a:pt x="456" y="414"/>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22979" name="Freeform 67"/>
          <p:cNvSpPr>
            <a:spLocks/>
          </p:cNvSpPr>
          <p:nvPr/>
        </p:nvSpPr>
        <p:spPr bwMode="auto">
          <a:xfrm>
            <a:off x="5717274" y="4670575"/>
            <a:ext cx="723900" cy="647700"/>
          </a:xfrm>
          <a:custGeom>
            <a:avLst/>
            <a:gdLst>
              <a:gd name="T0" fmla="*/ 0 w 456"/>
              <a:gd name="T1" fmla="*/ 0 h 408"/>
              <a:gd name="T2" fmla="*/ 456 w 456"/>
              <a:gd name="T3" fmla="*/ 408 h 408"/>
              <a:gd name="T4" fmla="*/ 0 60000 65536"/>
              <a:gd name="T5" fmla="*/ 0 60000 65536"/>
              <a:gd name="T6" fmla="*/ 0 w 456"/>
              <a:gd name="T7" fmla="*/ 0 h 408"/>
              <a:gd name="T8" fmla="*/ 456 w 456"/>
              <a:gd name="T9" fmla="*/ 408 h 408"/>
            </a:gdLst>
            <a:ahLst/>
            <a:cxnLst>
              <a:cxn ang="T4">
                <a:pos x="T0" y="T1"/>
              </a:cxn>
              <a:cxn ang="T5">
                <a:pos x="T2" y="T3"/>
              </a:cxn>
            </a:cxnLst>
            <a:rect l="T6" t="T7" r="T8" b="T9"/>
            <a:pathLst>
              <a:path w="456" h="408">
                <a:moveTo>
                  <a:pt x="0" y="0"/>
                </a:moveTo>
                <a:lnTo>
                  <a:pt x="456" y="408"/>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22980" name="Freeform 68"/>
          <p:cNvSpPr>
            <a:spLocks/>
          </p:cNvSpPr>
          <p:nvPr/>
        </p:nvSpPr>
        <p:spPr bwMode="auto">
          <a:xfrm>
            <a:off x="3840849" y="3799037"/>
            <a:ext cx="595312" cy="554038"/>
          </a:xfrm>
          <a:custGeom>
            <a:avLst/>
            <a:gdLst>
              <a:gd name="T0" fmla="*/ 0 w 375"/>
              <a:gd name="T1" fmla="*/ 0 h 349"/>
              <a:gd name="T2" fmla="*/ 375 w 375"/>
              <a:gd name="T3" fmla="*/ 349 h 349"/>
              <a:gd name="T4" fmla="*/ 0 60000 65536"/>
              <a:gd name="T5" fmla="*/ 0 60000 65536"/>
              <a:gd name="T6" fmla="*/ 0 w 375"/>
              <a:gd name="T7" fmla="*/ 0 h 349"/>
              <a:gd name="T8" fmla="*/ 375 w 375"/>
              <a:gd name="T9" fmla="*/ 349 h 349"/>
            </a:gdLst>
            <a:ahLst/>
            <a:cxnLst>
              <a:cxn ang="T4">
                <a:pos x="T0" y="T1"/>
              </a:cxn>
              <a:cxn ang="T5">
                <a:pos x="T2" y="T3"/>
              </a:cxn>
            </a:cxnLst>
            <a:rect l="T6" t="T7" r="T8" b="T9"/>
            <a:pathLst>
              <a:path w="375" h="349">
                <a:moveTo>
                  <a:pt x="0" y="0"/>
                </a:moveTo>
                <a:lnTo>
                  <a:pt x="375" y="349"/>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22981" name="Freeform 69"/>
          <p:cNvSpPr>
            <a:spLocks/>
          </p:cNvSpPr>
          <p:nvPr/>
        </p:nvSpPr>
        <p:spPr bwMode="auto">
          <a:xfrm>
            <a:off x="4780649" y="3810150"/>
            <a:ext cx="582612" cy="542925"/>
          </a:xfrm>
          <a:custGeom>
            <a:avLst/>
            <a:gdLst>
              <a:gd name="T0" fmla="*/ 0 w 367"/>
              <a:gd name="T1" fmla="*/ 0 h 342"/>
              <a:gd name="T2" fmla="*/ 367 w 367"/>
              <a:gd name="T3" fmla="*/ 342 h 342"/>
              <a:gd name="T4" fmla="*/ 0 60000 65536"/>
              <a:gd name="T5" fmla="*/ 0 60000 65536"/>
              <a:gd name="T6" fmla="*/ 0 w 367"/>
              <a:gd name="T7" fmla="*/ 0 h 342"/>
              <a:gd name="T8" fmla="*/ 367 w 367"/>
              <a:gd name="T9" fmla="*/ 342 h 342"/>
            </a:gdLst>
            <a:ahLst/>
            <a:cxnLst>
              <a:cxn ang="T4">
                <a:pos x="T0" y="T1"/>
              </a:cxn>
              <a:cxn ang="T5">
                <a:pos x="T2" y="T3"/>
              </a:cxn>
            </a:cxnLst>
            <a:rect l="T6" t="T7" r="T8" b="T9"/>
            <a:pathLst>
              <a:path w="367" h="342">
                <a:moveTo>
                  <a:pt x="0" y="0"/>
                </a:moveTo>
                <a:lnTo>
                  <a:pt x="367" y="342"/>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22982" name="Freeform 70"/>
          <p:cNvSpPr>
            <a:spLocks/>
          </p:cNvSpPr>
          <p:nvPr/>
        </p:nvSpPr>
        <p:spPr bwMode="auto">
          <a:xfrm>
            <a:off x="2824849" y="2832250"/>
            <a:ext cx="669925" cy="627062"/>
          </a:xfrm>
          <a:custGeom>
            <a:avLst/>
            <a:gdLst>
              <a:gd name="T0" fmla="*/ 0 w 422"/>
              <a:gd name="T1" fmla="*/ 0 h 395"/>
              <a:gd name="T2" fmla="*/ 422 w 422"/>
              <a:gd name="T3" fmla="*/ 395 h 395"/>
              <a:gd name="T4" fmla="*/ 0 60000 65536"/>
              <a:gd name="T5" fmla="*/ 0 60000 65536"/>
              <a:gd name="T6" fmla="*/ 0 w 422"/>
              <a:gd name="T7" fmla="*/ 0 h 395"/>
              <a:gd name="T8" fmla="*/ 422 w 422"/>
              <a:gd name="T9" fmla="*/ 395 h 395"/>
            </a:gdLst>
            <a:ahLst/>
            <a:cxnLst>
              <a:cxn ang="T4">
                <a:pos x="T0" y="T1"/>
              </a:cxn>
              <a:cxn ang="T5">
                <a:pos x="T2" y="T3"/>
              </a:cxn>
            </a:cxnLst>
            <a:rect l="T6" t="T7" r="T8" b="T9"/>
            <a:pathLst>
              <a:path w="422" h="395">
                <a:moveTo>
                  <a:pt x="0" y="0"/>
                </a:moveTo>
                <a:lnTo>
                  <a:pt x="422" y="395"/>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22983" name="Freeform 71"/>
          <p:cNvSpPr>
            <a:spLocks/>
          </p:cNvSpPr>
          <p:nvPr/>
        </p:nvSpPr>
        <p:spPr bwMode="auto">
          <a:xfrm>
            <a:off x="3782111" y="2832250"/>
            <a:ext cx="660400" cy="635000"/>
          </a:xfrm>
          <a:custGeom>
            <a:avLst/>
            <a:gdLst>
              <a:gd name="T0" fmla="*/ 0 w 416"/>
              <a:gd name="T1" fmla="*/ 0 h 400"/>
              <a:gd name="T2" fmla="*/ 416 w 416"/>
              <a:gd name="T3" fmla="*/ 400 h 400"/>
              <a:gd name="T4" fmla="*/ 0 60000 65536"/>
              <a:gd name="T5" fmla="*/ 0 60000 65536"/>
              <a:gd name="T6" fmla="*/ 0 w 416"/>
              <a:gd name="T7" fmla="*/ 0 h 400"/>
              <a:gd name="T8" fmla="*/ 416 w 416"/>
              <a:gd name="T9" fmla="*/ 400 h 400"/>
            </a:gdLst>
            <a:ahLst/>
            <a:cxnLst>
              <a:cxn ang="T4">
                <a:pos x="T0" y="T1"/>
              </a:cxn>
              <a:cxn ang="T5">
                <a:pos x="T2" y="T3"/>
              </a:cxn>
            </a:cxnLst>
            <a:rect l="T6" t="T7" r="T8" b="T9"/>
            <a:pathLst>
              <a:path w="416" h="400">
                <a:moveTo>
                  <a:pt x="0" y="0"/>
                </a:moveTo>
                <a:lnTo>
                  <a:pt x="416" y="400"/>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22987" name="Line 75"/>
          <p:cNvSpPr>
            <a:spLocks noChangeShapeType="1"/>
          </p:cNvSpPr>
          <p:nvPr/>
        </p:nvSpPr>
        <p:spPr bwMode="auto">
          <a:xfrm>
            <a:off x="6463399" y="4468962"/>
            <a:ext cx="0" cy="86518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2988" name="Line 76"/>
          <p:cNvSpPr>
            <a:spLocks noChangeShapeType="1"/>
          </p:cNvSpPr>
          <p:nvPr/>
        </p:nvSpPr>
        <p:spPr bwMode="auto">
          <a:xfrm>
            <a:off x="1761224" y="5316687"/>
            <a:ext cx="4608512"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 name="Group 77"/>
          <p:cNvGrpSpPr>
            <a:grpSpLocks/>
          </p:cNvGrpSpPr>
          <p:nvPr/>
        </p:nvGrpSpPr>
        <p:grpSpPr bwMode="auto">
          <a:xfrm>
            <a:off x="640326" y="1502068"/>
            <a:ext cx="8036130" cy="461819"/>
            <a:chOff x="4052" y="2160"/>
            <a:chExt cx="1088" cy="1359"/>
          </a:xfrm>
        </p:grpSpPr>
        <p:sp>
          <p:nvSpPr>
            <p:cNvPr id="13388" name="AutoShape 78"/>
            <p:cNvSpPr>
              <a:spLocks noChangeArrowheads="1"/>
            </p:cNvSpPr>
            <p:nvPr/>
          </p:nvSpPr>
          <p:spPr bwMode="auto">
            <a:xfrm>
              <a:off x="4080" y="2160"/>
              <a:ext cx="997" cy="273"/>
            </a:xfrm>
            <a:prstGeom prst="roundRect">
              <a:avLst>
                <a:gd name="adj" fmla="val 16667"/>
              </a:avLst>
            </a:prstGeom>
            <a:solidFill>
              <a:srgbClr val="FFFFCC">
                <a:alpha val="30196"/>
              </a:srgbClr>
            </a:solidFill>
            <a:ln w="28575">
              <a:solidFill>
                <a:srgbClr val="339966"/>
              </a:solidFill>
              <a:round/>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3389" name="Text Box 79"/>
            <p:cNvSpPr txBox="1">
              <a:spLocks noChangeArrowheads="1"/>
            </p:cNvSpPr>
            <p:nvPr/>
          </p:nvSpPr>
          <p:spPr bwMode="auto">
            <a:xfrm>
              <a:off x="4052" y="2160"/>
              <a:ext cx="1088" cy="1359"/>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sz="2400" dirty="0" smtClean="0">
                  <a:solidFill>
                    <a:schemeClr val="tx1"/>
                  </a:solidFill>
                  <a:latin typeface="Arial" panose="020B0604020202020204" pitchFamily="34" charset="0"/>
                  <a:ea typeface="宋体" panose="02010600030101010101" pitchFamily="2" charset="-122"/>
                </a:rPr>
                <a:t>时间减少为</a:t>
              </a:r>
              <a:r>
                <a:rPr lang="en-US" altLang="zh-CN" sz="2400" dirty="0" smtClean="0">
                  <a:solidFill>
                    <a:schemeClr val="tx1"/>
                  </a:solidFill>
                  <a:latin typeface="Arial" panose="020B0604020202020204" pitchFamily="34" charset="0"/>
                  <a:ea typeface="宋体" panose="02010600030101010101" pitchFamily="2" charset="-122"/>
                </a:rPr>
                <a:t>5</a:t>
              </a:r>
              <a:r>
                <a:rPr lang="zh-CN" altLang="en-US" sz="2400" dirty="0" smtClean="0">
                  <a:solidFill>
                    <a:schemeClr val="tx1"/>
                  </a:solidFill>
                  <a:latin typeface="Arial" panose="020B0604020202020204" pitchFamily="34" charset="0"/>
                  <a:ea typeface="宋体" panose="02010600030101010101" pitchFamily="2" charset="-122"/>
                </a:rPr>
                <a:t>个</a:t>
              </a:r>
              <a:r>
                <a:rPr lang="en-US" altLang="zh-CN" sz="2400" dirty="0" err="1" smtClean="0">
                  <a:solidFill>
                    <a:schemeClr val="tx1"/>
                  </a:solidFill>
                  <a:latin typeface="Arial" panose="020B0604020202020204" pitchFamily="34" charset="0"/>
                  <a:ea typeface="宋体" panose="02010600030101010101" pitchFamily="2" charset="-122"/>
                </a:rPr>
                <a:t>Δt</a:t>
              </a:r>
              <a:r>
                <a:rPr lang="zh-CN" altLang="en-US" sz="2400" dirty="0" smtClean="0">
                  <a:solidFill>
                    <a:schemeClr val="tx1"/>
                  </a:solidFill>
                  <a:latin typeface="Arial" panose="020B0604020202020204" pitchFamily="34" charset="0"/>
                  <a:ea typeface="宋体" panose="02010600030101010101" pitchFamily="2" charset="-122"/>
                </a:rPr>
                <a:t>，资源利用率提高 </a:t>
              </a:r>
              <a:r>
                <a:rPr lang="en-US" altLang="zh-CN" sz="2400" dirty="0" smtClean="0">
                  <a:solidFill>
                    <a:schemeClr val="tx1"/>
                  </a:solidFill>
                  <a:latin typeface="Arial" panose="020B0604020202020204" pitchFamily="34" charset="0"/>
                  <a:ea typeface="宋体" panose="02010600030101010101" pitchFamily="2" charset="-122"/>
                </a:rPr>
                <a:t>(9-5)/9 * 100% = 44%</a:t>
              </a:r>
            </a:p>
          </p:txBody>
        </p:sp>
      </p:grpSp>
      <p:sp>
        <p:nvSpPr>
          <p:cNvPr id="422992" name="AutoShape 80"/>
          <p:cNvSpPr>
            <a:spLocks noChangeArrowheads="1"/>
          </p:cNvSpPr>
          <p:nvPr/>
        </p:nvSpPr>
        <p:spPr bwMode="auto">
          <a:xfrm>
            <a:off x="2337486" y="2243287"/>
            <a:ext cx="790575" cy="1871663"/>
          </a:xfrm>
          <a:prstGeom prst="wedgeEllipseCallout">
            <a:avLst>
              <a:gd name="adj1" fmla="val -141167"/>
              <a:gd name="adj2" fmla="val 34139"/>
            </a:avLst>
          </a:prstGeom>
          <a:noFill/>
          <a:ln w="2857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zh-CN" sz="1800" b="0">
              <a:solidFill>
                <a:schemeClr val="tx1"/>
              </a:solidFill>
              <a:latin typeface="Arial" panose="020B0604020202020204" pitchFamily="34" charset="0"/>
              <a:ea typeface="宋体" panose="02010600030101010101" pitchFamily="2" charset="-122"/>
            </a:endParaRPr>
          </a:p>
        </p:txBody>
      </p:sp>
      <p:grpSp>
        <p:nvGrpSpPr>
          <p:cNvPr id="13" name="Group 84"/>
          <p:cNvGrpSpPr>
            <a:grpSpLocks/>
          </p:cNvGrpSpPr>
          <p:nvPr/>
        </p:nvGrpSpPr>
        <p:grpSpPr bwMode="auto">
          <a:xfrm>
            <a:off x="1763713" y="3683150"/>
            <a:ext cx="885825" cy="576262"/>
            <a:chOff x="4059" y="1525"/>
            <a:chExt cx="558" cy="363"/>
          </a:xfrm>
        </p:grpSpPr>
        <p:sp>
          <p:nvSpPr>
            <p:cNvPr id="13386" name="Oval 85"/>
            <p:cNvSpPr>
              <a:spLocks noChangeArrowheads="1"/>
            </p:cNvSpPr>
            <p:nvPr/>
          </p:nvSpPr>
          <p:spPr bwMode="auto">
            <a:xfrm>
              <a:off x="4059" y="1525"/>
              <a:ext cx="545" cy="363"/>
            </a:xfrm>
            <a:prstGeom prst="ellipse">
              <a:avLst/>
            </a:prstGeom>
            <a:solidFill>
              <a:srgbClr val="FFFFFF"/>
            </a:solidFill>
            <a:ln w="9525">
              <a:solidFill>
                <a:schemeClr val="tx1"/>
              </a:solidFill>
              <a:round/>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3387" name="Text Box 86"/>
            <p:cNvSpPr txBox="1">
              <a:spLocks noChangeArrowheads="1"/>
            </p:cNvSpPr>
            <p:nvPr/>
          </p:nvSpPr>
          <p:spPr bwMode="auto">
            <a:xfrm>
              <a:off x="4073" y="1542"/>
              <a:ext cx="544"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sz="2400" dirty="0">
                  <a:latin typeface="Arial" panose="020B0604020202020204" pitchFamily="34" charset="0"/>
                  <a:ea typeface="宋体" panose="02010600030101010101" pitchFamily="2" charset="-122"/>
                </a:rPr>
                <a:t>并行</a:t>
              </a:r>
            </a:p>
          </p:txBody>
        </p:sp>
      </p:grpSp>
      <p:sp>
        <p:nvSpPr>
          <p:cNvPr id="422999" name="AutoShape 87"/>
          <p:cNvSpPr>
            <a:spLocks noChangeArrowheads="1"/>
          </p:cNvSpPr>
          <p:nvPr/>
        </p:nvSpPr>
        <p:spPr bwMode="auto">
          <a:xfrm>
            <a:off x="3239186" y="2225825"/>
            <a:ext cx="860425" cy="2681287"/>
          </a:xfrm>
          <a:prstGeom prst="wedgeEllipseCallout">
            <a:avLst>
              <a:gd name="adj1" fmla="val 118083"/>
              <a:gd name="adj2" fmla="val -37509"/>
            </a:avLst>
          </a:prstGeom>
          <a:noFill/>
          <a:ln w="2857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zh-CN" sz="1800" b="0">
              <a:solidFill>
                <a:schemeClr val="tx1"/>
              </a:solidFill>
              <a:latin typeface="Arial" panose="020B0604020202020204" pitchFamily="34" charset="0"/>
              <a:ea typeface="宋体" panose="02010600030101010101" pitchFamily="2" charset="-122"/>
            </a:endParaRPr>
          </a:p>
        </p:txBody>
      </p:sp>
      <p:grpSp>
        <p:nvGrpSpPr>
          <p:cNvPr id="14" name="Group 88"/>
          <p:cNvGrpSpPr>
            <a:grpSpLocks/>
          </p:cNvGrpSpPr>
          <p:nvPr/>
        </p:nvGrpSpPr>
        <p:grpSpPr bwMode="auto">
          <a:xfrm>
            <a:off x="4640949" y="2314725"/>
            <a:ext cx="885825" cy="576262"/>
            <a:chOff x="4059" y="1525"/>
            <a:chExt cx="558" cy="363"/>
          </a:xfrm>
        </p:grpSpPr>
        <p:sp>
          <p:nvSpPr>
            <p:cNvPr id="13384" name="Oval 89"/>
            <p:cNvSpPr>
              <a:spLocks noChangeArrowheads="1"/>
            </p:cNvSpPr>
            <p:nvPr/>
          </p:nvSpPr>
          <p:spPr bwMode="auto">
            <a:xfrm>
              <a:off x="4059" y="1525"/>
              <a:ext cx="545" cy="363"/>
            </a:xfrm>
            <a:prstGeom prst="ellipse">
              <a:avLst/>
            </a:prstGeom>
            <a:solidFill>
              <a:srgbClr val="FFFFFF"/>
            </a:solidFill>
            <a:ln w="9525">
              <a:solidFill>
                <a:schemeClr val="tx1"/>
              </a:solidFill>
              <a:round/>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3385" name="Text Box 90"/>
            <p:cNvSpPr txBox="1">
              <a:spLocks noChangeArrowheads="1"/>
            </p:cNvSpPr>
            <p:nvPr/>
          </p:nvSpPr>
          <p:spPr bwMode="auto">
            <a:xfrm>
              <a:off x="4073" y="1542"/>
              <a:ext cx="544"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sz="2400">
                  <a:latin typeface="Arial" panose="020B0604020202020204" pitchFamily="34" charset="0"/>
                  <a:ea typeface="宋体" panose="02010600030101010101" pitchFamily="2" charset="-122"/>
                </a:rPr>
                <a:t>并行</a:t>
              </a:r>
            </a:p>
          </p:txBody>
        </p:sp>
      </p:grpSp>
      <p:sp>
        <p:nvSpPr>
          <p:cNvPr id="423003" name="AutoShape 91"/>
          <p:cNvSpPr>
            <a:spLocks noChangeArrowheads="1"/>
          </p:cNvSpPr>
          <p:nvPr/>
        </p:nvSpPr>
        <p:spPr bwMode="auto">
          <a:xfrm>
            <a:off x="4209149" y="3251350"/>
            <a:ext cx="790575" cy="1655762"/>
          </a:xfrm>
          <a:prstGeom prst="wedgeEllipseCallout">
            <a:avLst>
              <a:gd name="adj1" fmla="val 134537"/>
              <a:gd name="adj2" fmla="val -55560"/>
            </a:avLst>
          </a:prstGeom>
          <a:noFill/>
          <a:ln w="2857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zh-CN" sz="1800" b="0">
              <a:solidFill>
                <a:schemeClr val="tx1"/>
              </a:solidFill>
              <a:latin typeface="Arial" panose="020B0604020202020204" pitchFamily="34" charset="0"/>
              <a:ea typeface="宋体" panose="02010600030101010101" pitchFamily="2" charset="-122"/>
            </a:endParaRPr>
          </a:p>
        </p:txBody>
      </p:sp>
      <p:grpSp>
        <p:nvGrpSpPr>
          <p:cNvPr id="18" name="组合 17"/>
          <p:cNvGrpSpPr/>
          <p:nvPr/>
        </p:nvGrpSpPr>
        <p:grpSpPr>
          <a:xfrm>
            <a:off x="6876257" y="2348880"/>
            <a:ext cx="2160240" cy="1450157"/>
            <a:chOff x="6876256" y="3080354"/>
            <a:chExt cx="2093913" cy="1588783"/>
          </a:xfrm>
        </p:grpSpPr>
        <p:grpSp>
          <p:nvGrpSpPr>
            <p:cNvPr id="15" name="Group 104"/>
            <p:cNvGrpSpPr>
              <a:grpSpLocks/>
            </p:cNvGrpSpPr>
            <p:nvPr/>
          </p:nvGrpSpPr>
          <p:grpSpPr bwMode="auto">
            <a:xfrm>
              <a:off x="6876256" y="3080354"/>
              <a:ext cx="2093913" cy="1034596"/>
              <a:chOff x="4332" y="824"/>
              <a:chExt cx="1319" cy="717"/>
            </a:xfrm>
          </p:grpSpPr>
          <p:sp>
            <p:nvSpPr>
              <p:cNvPr id="13378" name="Line 106"/>
              <p:cNvSpPr>
                <a:spLocks noChangeShapeType="1"/>
              </p:cNvSpPr>
              <p:nvPr/>
            </p:nvSpPr>
            <p:spPr bwMode="auto">
              <a:xfrm flipV="1">
                <a:off x="4332" y="978"/>
                <a:ext cx="348" cy="3"/>
              </a:xfrm>
              <a:prstGeom prst="line">
                <a:avLst/>
              </a:prstGeom>
              <a:noFill/>
              <a:ln w="38100">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380" name="Text Box 108"/>
              <p:cNvSpPr txBox="1">
                <a:spLocks noChangeArrowheads="1"/>
              </p:cNvSpPr>
              <p:nvPr/>
            </p:nvSpPr>
            <p:spPr bwMode="auto">
              <a:xfrm>
                <a:off x="4743" y="824"/>
                <a:ext cx="9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zh-CN" altLang="en-US" sz="2400" dirty="0">
                    <a:solidFill>
                      <a:schemeClr val="tx1"/>
                    </a:solidFill>
                    <a:latin typeface="Tahoma" panose="020B0604030504040204" pitchFamily="34" charset="0"/>
                    <a:ea typeface="宋体" panose="02010600030101010101" pitchFamily="2" charset="-122"/>
                  </a:rPr>
                  <a:t>前驱关系</a:t>
                </a:r>
              </a:p>
            </p:txBody>
          </p:sp>
          <p:sp>
            <p:nvSpPr>
              <p:cNvPr id="13382" name="Line 110"/>
              <p:cNvSpPr>
                <a:spLocks noChangeShapeType="1"/>
              </p:cNvSpPr>
              <p:nvPr/>
            </p:nvSpPr>
            <p:spPr bwMode="auto">
              <a:xfrm>
                <a:off x="4362" y="1162"/>
                <a:ext cx="318" cy="273"/>
              </a:xfrm>
              <a:prstGeom prst="line">
                <a:avLst/>
              </a:prstGeom>
              <a:noFill/>
              <a:ln w="38100">
                <a:solidFill>
                  <a:srgbClr val="008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383" name="Text Box 111"/>
              <p:cNvSpPr txBox="1">
                <a:spLocks noChangeArrowheads="1"/>
              </p:cNvSpPr>
              <p:nvPr/>
            </p:nvSpPr>
            <p:spPr bwMode="auto">
              <a:xfrm>
                <a:off x="4740" y="1253"/>
                <a:ext cx="9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zh-CN" altLang="en-US" sz="2400" dirty="0">
                    <a:solidFill>
                      <a:schemeClr val="tx1"/>
                    </a:solidFill>
                    <a:latin typeface="Tahoma" panose="020B0604030504040204" pitchFamily="34" charset="0"/>
                    <a:ea typeface="宋体" panose="02010600030101010101" pitchFamily="2" charset="-122"/>
                  </a:rPr>
                  <a:t>执行顺序</a:t>
                </a:r>
              </a:p>
            </p:txBody>
          </p:sp>
        </p:grpSp>
        <p:sp>
          <p:nvSpPr>
            <p:cNvPr id="100" name="Line 22"/>
            <p:cNvSpPr>
              <a:spLocks noChangeShapeType="1"/>
            </p:cNvSpPr>
            <p:nvPr/>
          </p:nvSpPr>
          <p:spPr bwMode="auto">
            <a:xfrm>
              <a:off x="7178566" y="4145262"/>
              <a:ext cx="6350" cy="523875"/>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矩形 16"/>
            <p:cNvSpPr/>
            <p:nvPr/>
          </p:nvSpPr>
          <p:spPr>
            <a:xfrm>
              <a:off x="7524330" y="4180081"/>
              <a:ext cx="1422184" cy="461665"/>
            </a:xfrm>
            <a:prstGeom prst="rect">
              <a:avLst/>
            </a:prstGeom>
          </p:spPr>
          <p:txBody>
            <a:bodyPr wrap="none">
              <a:spAutoFit/>
            </a:bodyPr>
            <a:lstStyle/>
            <a:p>
              <a:r>
                <a:rPr kumimoji="1" lang="zh-CN" altLang="en-US" sz="2400" dirty="0" smtClean="0">
                  <a:solidFill>
                    <a:schemeClr val="tx1"/>
                  </a:solidFill>
                  <a:latin typeface="Tahoma" panose="020B0604030504040204" pitchFamily="34" charset="0"/>
                  <a:ea typeface="宋体" panose="02010600030101010101" pitchFamily="2" charset="-122"/>
                </a:rPr>
                <a:t>并发关系</a:t>
              </a:r>
              <a:endParaRPr lang="zh-CN" altLang="en-US" sz="2400"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par>
                                <p:cTn id="8" presetID="23" presetClass="entr" presetSubtype="16" fill="hold" grpId="0" nodeType="withEffect">
                                  <p:stCondLst>
                                    <p:cond delay="0"/>
                                  </p:stCondLst>
                                  <p:childTnLst>
                                    <p:set>
                                      <p:cBhvr>
                                        <p:cTn id="9" dur="1" fill="hold">
                                          <p:stCondLst>
                                            <p:cond delay="0"/>
                                          </p:stCondLst>
                                        </p:cTn>
                                        <p:tgtEl>
                                          <p:spTgt spid="422933"/>
                                        </p:tgtEl>
                                        <p:attrNameLst>
                                          <p:attrName>style.visibility</p:attrName>
                                        </p:attrNameLst>
                                      </p:cBhvr>
                                      <p:to>
                                        <p:strVal val="visible"/>
                                      </p:to>
                                    </p:set>
                                    <p:anim calcmode="lin" valueType="num">
                                      <p:cBhvr>
                                        <p:cTn id="10" dur="500" fill="hold"/>
                                        <p:tgtEl>
                                          <p:spTgt spid="422933"/>
                                        </p:tgtEl>
                                        <p:attrNameLst>
                                          <p:attrName>ppt_w</p:attrName>
                                        </p:attrNameLst>
                                      </p:cBhvr>
                                      <p:tavLst>
                                        <p:tav tm="0">
                                          <p:val>
                                            <p:fltVal val="0"/>
                                          </p:val>
                                        </p:tav>
                                        <p:tav tm="100000">
                                          <p:val>
                                            <p:strVal val="#ppt_w"/>
                                          </p:val>
                                        </p:tav>
                                      </p:tavLst>
                                    </p:anim>
                                    <p:anim calcmode="lin" valueType="num">
                                      <p:cBhvr>
                                        <p:cTn id="11" dur="500" fill="hold"/>
                                        <p:tgtEl>
                                          <p:spTgt spid="422933"/>
                                        </p:tgtEl>
                                        <p:attrNameLst>
                                          <p:attrName>ppt_h</p:attrName>
                                        </p:attrNameLst>
                                      </p:cBhvr>
                                      <p:tavLst>
                                        <p:tav tm="0">
                                          <p:val>
                                            <p:fltVal val="0"/>
                                          </p:val>
                                        </p:tav>
                                        <p:tav tm="100000">
                                          <p:val>
                                            <p:strVal val="#ppt_h"/>
                                          </p:val>
                                        </p:tav>
                                      </p:tavLst>
                                    </p:anim>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422944"/>
                                        </p:tgtEl>
                                        <p:attrNameLst>
                                          <p:attrName>style.visibility</p:attrName>
                                        </p:attrNameLst>
                                      </p:cBhvr>
                                      <p:to>
                                        <p:strVal val="visible"/>
                                      </p:to>
                                    </p:set>
                                    <p:animEffect transition="in" filter="wipe(left)">
                                      <p:cBhvr>
                                        <p:cTn id="15" dur="500"/>
                                        <p:tgtEl>
                                          <p:spTgt spid="422944"/>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422940"/>
                                        </p:tgtEl>
                                        <p:attrNameLst>
                                          <p:attrName>style.visibility</p:attrName>
                                        </p:attrNameLst>
                                      </p:cBhvr>
                                      <p:to>
                                        <p:strVal val="visible"/>
                                      </p:to>
                                    </p:set>
                                    <p:animEffect transition="in" filter="wipe(up)">
                                      <p:cBhvr>
                                        <p:cTn id="18" dur="3000"/>
                                        <p:tgtEl>
                                          <p:spTgt spid="42294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2000"/>
                                        <p:tgtEl>
                                          <p:spTgt spid="4"/>
                                        </p:tgtEl>
                                      </p:cBhvr>
                                    </p:animEffect>
                                  </p:childTnLst>
                                </p:cTn>
                              </p:par>
                              <p:par>
                                <p:cTn id="24" presetID="23" presetClass="entr" presetSubtype="16" fill="hold" grpId="0" nodeType="withEffect">
                                  <p:stCondLst>
                                    <p:cond delay="0"/>
                                  </p:stCondLst>
                                  <p:childTnLst>
                                    <p:set>
                                      <p:cBhvr>
                                        <p:cTn id="25" dur="1" fill="hold">
                                          <p:stCondLst>
                                            <p:cond delay="0"/>
                                          </p:stCondLst>
                                        </p:cTn>
                                        <p:tgtEl>
                                          <p:spTgt spid="422934"/>
                                        </p:tgtEl>
                                        <p:attrNameLst>
                                          <p:attrName>style.visibility</p:attrName>
                                        </p:attrNameLst>
                                      </p:cBhvr>
                                      <p:to>
                                        <p:strVal val="visible"/>
                                      </p:to>
                                    </p:set>
                                    <p:anim calcmode="lin" valueType="num">
                                      <p:cBhvr>
                                        <p:cTn id="26" dur="500" fill="hold"/>
                                        <p:tgtEl>
                                          <p:spTgt spid="422934"/>
                                        </p:tgtEl>
                                        <p:attrNameLst>
                                          <p:attrName>ppt_w</p:attrName>
                                        </p:attrNameLst>
                                      </p:cBhvr>
                                      <p:tavLst>
                                        <p:tav tm="0">
                                          <p:val>
                                            <p:fltVal val="0"/>
                                          </p:val>
                                        </p:tav>
                                        <p:tav tm="100000">
                                          <p:val>
                                            <p:strVal val="#ppt_w"/>
                                          </p:val>
                                        </p:tav>
                                      </p:tavLst>
                                    </p:anim>
                                    <p:anim calcmode="lin" valueType="num">
                                      <p:cBhvr>
                                        <p:cTn id="27" dur="500" fill="hold"/>
                                        <p:tgtEl>
                                          <p:spTgt spid="422934"/>
                                        </p:tgtEl>
                                        <p:attrNameLst>
                                          <p:attrName>ppt_h</p:attrName>
                                        </p:attrNameLst>
                                      </p:cBhvr>
                                      <p:tavLst>
                                        <p:tav tm="0">
                                          <p:val>
                                            <p:fltVal val="0"/>
                                          </p:val>
                                        </p:tav>
                                        <p:tav tm="100000">
                                          <p:val>
                                            <p:strVal val="#ppt_h"/>
                                          </p:val>
                                        </p:tav>
                                      </p:tavLst>
                                    </p:anim>
                                  </p:childTnLst>
                                </p:cTn>
                              </p:par>
                              <p:par>
                                <p:cTn id="28" presetID="22" presetClass="entr" presetSubtype="8"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2000"/>
                                        <p:tgtEl>
                                          <p:spTgt spid="6"/>
                                        </p:tgtEl>
                                      </p:cBhvr>
                                    </p:animEffect>
                                  </p:childTnLst>
                                </p:cTn>
                              </p:par>
                              <p:par>
                                <p:cTn id="31" presetID="23" presetClass="entr" presetSubtype="16" fill="hold" grpId="0" nodeType="withEffect">
                                  <p:stCondLst>
                                    <p:cond delay="0"/>
                                  </p:stCondLst>
                                  <p:childTnLst>
                                    <p:set>
                                      <p:cBhvr>
                                        <p:cTn id="32" dur="1" fill="hold">
                                          <p:stCondLst>
                                            <p:cond delay="0"/>
                                          </p:stCondLst>
                                        </p:cTn>
                                        <p:tgtEl>
                                          <p:spTgt spid="422935"/>
                                        </p:tgtEl>
                                        <p:attrNameLst>
                                          <p:attrName>style.visibility</p:attrName>
                                        </p:attrNameLst>
                                      </p:cBhvr>
                                      <p:to>
                                        <p:strVal val="visible"/>
                                      </p:to>
                                    </p:set>
                                    <p:anim calcmode="lin" valueType="num">
                                      <p:cBhvr>
                                        <p:cTn id="33" dur="500" fill="hold"/>
                                        <p:tgtEl>
                                          <p:spTgt spid="422935"/>
                                        </p:tgtEl>
                                        <p:attrNameLst>
                                          <p:attrName>ppt_w</p:attrName>
                                        </p:attrNameLst>
                                      </p:cBhvr>
                                      <p:tavLst>
                                        <p:tav tm="0">
                                          <p:val>
                                            <p:fltVal val="0"/>
                                          </p:val>
                                        </p:tav>
                                        <p:tav tm="100000">
                                          <p:val>
                                            <p:strVal val="#ppt_w"/>
                                          </p:val>
                                        </p:tav>
                                      </p:tavLst>
                                    </p:anim>
                                    <p:anim calcmode="lin" valueType="num">
                                      <p:cBhvr>
                                        <p:cTn id="34" dur="500" fill="hold"/>
                                        <p:tgtEl>
                                          <p:spTgt spid="422935"/>
                                        </p:tgtEl>
                                        <p:attrNameLst>
                                          <p:attrName>ppt_h</p:attrName>
                                        </p:attrNameLst>
                                      </p:cBhvr>
                                      <p:tavLst>
                                        <p:tav tm="0">
                                          <p:val>
                                            <p:fltVal val="0"/>
                                          </p:val>
                                        </p:tav>
                                        <p:tav tm="100000">
                                          <p:val>
                                            <p:strVal val="#ppt_h"/>
                                          </p:val>
                                        </p:tav>
                                      </p:tavLst>
                                    </p:anim>
                                  </p:childTnLst>
                                </p:cTn>
                              </p:par>
                            </p:childTnLst>
                          </p:cTn>
                        </p:par>
                        <p:par>
                          <p:cTn id="35" fill="hold" nodeType="afterGroup">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422973"/>
                                        </p:tgtEl>
                                        <p:attrNameLst>
                                          <p:attrName>style.visibility</p:attrName>
                                        </p:attrNameLst>
                                      </p:cBhvr>
                                      <p:to>
                                        <p:strVal val="visible"/>
                                      </p:to>
                                    </p:set>
                                    <p:animEffect transition="in" filter="wipe(left)">
                                      <p:cBhvr>
                                        <p:cTn id="38" dur="500"/>
                                        <p:tgtEl>
                                          <p:spTgt spid="422973"/>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422982"/>
                                        </p:tgtEl>
                                        <p:attrNameLst>
                                          <p:attrName>style.visibility</p:attrName>
                                        </p:attrNameLst>
                                      </p:cBhvr>
                                      <p:to>
                                        <p:strVal val="visible"/>
                                      </p:to>
                                    </p:set>
                                    <p:animEffect transition="in" filter="wipe(up)">
                                      <p:cBhvr>
                                        <p:cTn id="41" dur="3000"/>
                                        <p:tgtEl>
                                          <p:spTgt spid="422982"/>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422974"/>
                                        </p:tgtEl>
                                        <p:attrNameLst>
                                          <p:attrName>style.visibility</p:attrName>
                                        </p:attrNameLst>
                                      </p:cBhvr>
                                      <p:to>
                                        <p:strVal val="visible"/>
                                      </p:to>
                                    </p:set>
                                    <p:animEffect transition="in" filter="wipe(left)">
                                      <p:cBhvr>
                                        <p:cTn id="44" dur="500"/>
                                        <p:tgtEl>
                                          <p:spTgt spid="422974"/>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422941"/>
                                        </p:tgtEl>
                                        <p:attrNameLst>
                                          <p:attrName>style.visibility</p:attrName>
                                        </p:attrNameLst>
                                      </p:cBhvr>
                                      <p:to>
                                        <p:strVal val="visible"/>
                                      </p:to>
                                    </p:set>
                                    <p:animEffect transition="in" filter="wipe(up)">
                                      <p:cBhvr>
                                        <p:cTn id="47" dur="3000"/>
                                        <p:tgtEl>
                                          <p:spTgt spid="42294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left)">
                                      <p:cBhvr>
                                        <p:cTn id="52" dur="2000"/>
                                        <p:tgtEl>
                                          <p:spTgt spid="5"/>
                                        </p:tgtEl>
                                      </p:cBhvr>
                                    </p:animEffect>
                                  </p:childTnLst>
                                </p:cTn>
                              </p:par>
                              <p:par>
                                <p:cTn id="53" presetID="23" presetClass="entr" presetSubtype="16" fill="hold" grpId="0" nodeType="withEffect">
                                  <p:stCondLst>
                                    <p:cond delay="0"/>
                                  </p:stCondLst>
                                  <p:childTnLst>
                                    <p:set>
                                      <p:cBhvr>
                                        <p:cTn id="54" dur="1" fill="hold">
                                          <p:stCondLst>
                                            <p:cond delay="0"/>
                                          </p:stCondLst>
                                        </p:cTn>
                                        <p:tgtEl>
                                          <p:spTgt spid="422937"/>
                                        </p:tgtEl>
                                        <p:attrNameLst>
                                          <p:attrName>style.visibility</p:attrName>
                                        </p:attrNameLst>
                                      </p:cBhvr>
                                      <p:to>
                                        <p:strVal val="visible"/>
                                      </p:to>
                                    </p:set>
                                    <p:anim calcmode="lin" valueType="num">
                                      <p:cBhvr>
                                        <p:cTn id="55" dur="500" fill="hold"/>
                                        <p:tgtEl>
                                          <p:spTgt spid="422937"/>
                                        </p:tgtEl>
                                        <p:attrNameLst>
                                          <p:attrName>ppt_w</p:attrName>
                                        </p:attrNameLst>
                                      </p:cBhvr>
                                      <p:tavLst>
                                        <p:tav tm="0">
                                          <p:val>
                                            <p:fltVal val="0"/>
                                          </p:val>
                                        </p:tav>
                                        <p:tav tm="100000">
                                          <p:val>
                                            <p:strVal val="#ppt_w"/>
                                          </p:val>
                                        </p:tav>
                                      </p:tavLst>
                                    </p:anim>
                                    <p:anim calcmode="lin" valueType="num">
                                      <p:cBhvr>
                                        <p:cTn id="56" dur="500" fill="hold"/>
                                        <p:tgtEl>
                                          <p:spTgt spid="422937"/>
                                        </p:tgtEl>
                                        <p:attrNameLst>
                                          <p:attrName>ppt_h</p:attrName>
                                        </p:attrNameLst>
                                      </p:cBhvr>
                                      <p:tavLst>
                                        <p:tav tm="0">
                                          <p:val>
                                            <p:fltVal val="0"/>
                                          </p:val>
                                        </p:tav>
                                        <p:tav tm="100000">
                                          <p:val>
                                            <p:strVal val="#ppt_h"/>
                                          </p:val>
                                        </p:tav>
                                      </p:tavLst>
                                    </p:anim>
                                  </p:childTnLst>
                                </p:cTn>
                              </p:par>
                              <p:par>
                                <p:cTn id="57" presetID="22" presetClass="entr" presetSubtype="8" fill="hold"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2000"/>
                                        <p:tgtEl>
                                          <p:spTgt spid="7"/>
                                        </p:tgtEl>
                                      </p:cBhvr>
                                    </p:animEffect>
                                  </p:childTnLst>
                                </p:cTn>
                              </p:par>
                              <p:par>
                                <p:cTn id="60" presetID="23" presetClass="entr" presetSubtype="16" fill="hold" grpId="0" nodeType="withEffect">
                                  <p:stCondLst>
                                    <p:cond delay="0"/>
                                  </p:stCondLst>
                                  <p:childTnLst>
                                    <p:set>
                                      <p:cBhvr>
                                        <p:cTn id="61" dur="1" fill="hold">
                                          <p:stCondLst>
                                            <p:cond delay="0"/>
                                          </p:stCondLst>
                                        </p:cTn>
                                        <p:tgtEl>
                                          <p:spTgt spid="422936"/>
                                        </p:tgtEl>
                                        <p:attrNameLst>
                                          <p:attrName>style.visibility</p:attrName>
                                        </p:attrNameLst>
                                      </p:cBhvr>
                                      <p:to>
                                        <p:strVal val="visible"/>
                                      </p:to>
                                    </p:set>
                                    <p:anim calcmode="lin" valueType="num">
                                      <p:cBhvr>
                                        <p:cTn id="62" dur="500" fill="hold"/>
                                        <p:tgtEl>
                                          <p:spTgt spid="422936"/>
                                        </p:tgtEl>
                                        <p:attrNameLst>
                                          <p:attrName>ppt_w</p:attrName>
                                        </p:attrNameLst>
                                      </p:cBhvr>
                                      <p:tavLst>
                                        <p:tav tm="0">
                                          <p:val>
                                            <p:fltVal val="0"/>
                                          </p:val>
                                        </p:tav>
                                        <p:tav tm="100000">
                                          <p:val>
                                            <p:strVal val="#ppt_w"/>
                                          </p:val>
                                        </p:tav>
                                      </p:tavLst>
                                    </p:anim>
                                    <p:anim calcmode="lin" valueType="num">
                                      <p:cBhvr>
                                        <p:cTn id="63" dur="500" fill="hold"/>
                                        <p:tgtEl>
                                          <p:spTgt spid="422936"/>
                                        </p:tgtEl>
                                        <p:attrNameLst>
                                          <p:attrName>ppt_h</p:attrName>
                                        </p:attrNameLst>
                                      </p:cBhvr>
                                      <p:tavLst>
                                        <p:tav tm="0">
                                          <p:val>
                                            <p:fltVal val="0"/>
                                          </p:val>
                                        </p:tav>
                                        <p:tav tm="100000">
                                          <p:val>
                                            <p:strVal val="#ppt_h"/>
                                          </p:val>
                                        </p:tav>
                                      </p:tavLst>
                                    </p:anim>
                                  </p:childTnLst>
                                </p:cTn>
                              </p:par>
                              <p:par>
                                <p:cTn id="64" presetID="22" presetClass="entr" presetSubtype="8" fill="hold"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2000"/>
                                        <p:tgtEl>
                                          <p:spTgt spid="9"/>
                                        </p:tgtEl>
                                      </p:cBhvr>
                                    </p:animEffect>
                                  </p:childTnLst>
                                </p:cTn>
                              </p:par>
                              <p:par>
                                <p:cTn id="67" presetID="23" presetClass="entr" presetSubtype="16" fill="hold" grpId="0" nodeType="withEffect">
                                  <p:stCondLst>
                                    <p:cond delay="0"/>
                                  </p:stCondLst>
                                  <p:childTnLst>
                                    <p:set>
                                      <p:cBhvr>
                                        <p:cTn id="68" dur="1" fill="hold">
                                          <p:stCondLst>
                                            <p:cond delay="0"/>
                                          </p:stCondLst>
                                        </p:cTn>
                                        <p:tgtEl>
                                          <p:spTgt spid="422945"/>
                                        </p:tgtEl>
                                        <p:attrNameLst>
                                          <p:attrName>style.visibility</p:attrName>
                                        </p:attrNameLst>
                                      </p:cBhvr>
                                      <p:to>
                                        <p:strVal val="visible"/>
                                      </p:to>
                                    </p:set>
                                    <p:anim calcmode="lin" valueType="num">
                                      <p:cBhvr>
                                        <p:cTn id="69" dur="500" fill="hold"/>
                                        <p:tgtEl>
                                          <p:spTgt spid="422945"/>
                                        </p:tgtEl>
                                        <p:attrNameLst>
                                          <p:attrName>ppt_w</p:attrName>
                                        </p:attrNameLst>
                                      </p:cBhvr>
                                      <p:tavLst>
                                        <p:tav tm="0">
                                          <p:val>
                                            <p:fltVal val="0"/>
                                          </p:val>
                                        </p:tav>
                                        <p:tav tm="100000">
                                          <p:val>
                                            <p:strVal val="#ppt_w"/>
                                          </p:val>
                                        </p:tav>
                                      </p:tavLst>
                                    </p:anim>
                                    <p:anim calcmode="lin" valueType="num">
                                      <p:cBhvr>
                                        <p:cTn id="70" dur="500" fill="hold"/>
                                        <p:tgtEl>
                                          <p:spTgt spid="422945"/>
                                        </p:tgtEl>
                                        <p:attrNameLst>
                                          <p:attrName>ppt_h</p:attrName>
                                        </p:attrNameLst>
                                      </p:cBhvr>
                                      <p:tavLst>
                                        <p:tav tm="0">
                                          <p:val>
                                            <p:fltVal val="0"/>
                                          </p:val>
                                        </p:tav>
                                        <p:tav tm="100000">
                                          <p:val>
                                            <p:strVal val="#ppt_h"/>
                                          </p:val>
                                        </p:tav>
                                      </p:tavLst>
                                    </p:anim>
                                  </p:childTnLst>
                                </p:cTn>
                              </p:par>
                            </p:childTnLst>
                          </p:cTn>
                        </p:par>
                        <p:par>
                          <p:cTn id="71" fill="hold" nodeType="afterGroup">
                            <p:stCondLst>
                              <p:cond delay="2000"/>
                            </p:stCondLst>
                            <p:childTnLst>
                              <p:par>
                                <p:cTn id="72" presetID="22" presetClass="entr" presetSubtype="1" fill="hold" grpId="0" nodeType="afterEffect">
                                  <p:stCondLst>
                                    <p:cond delay="0"/>
                                  </p:stCondLst>
                                  <p:childTnLst>
                                    <p:set>
                                      <p:cBhvr>
                                        <p:cTn id="73" dur="1" fill="hold">
                                          <p:stCondLst>
                                            <p:cond delay="0"/>
                                          </p:stCondLst>
                                        </p:cTn>
                                        <p:tgtEl>
                                          <p:spTgt spid="422983"/>
                                        </p:tgtEl>
                                        <p:attrNameLst>
                                          <p:attrName>style.visibility</p:attrName>
                                        </p:attrNameLst>
                                      </p:cBhvr>
                                      <p:to>
                                        <p:strVal val="visible"/>
                                      </p:to>
                                    </p:set>
                                    <p:animEffect transition="in" filter="wipe(up)">
                                      <p:cBhvr>
                                        <p:cTn id="74" dur="3000"/>
                                        <p:tgtEl>
                                          <p:spTgt spid="422983"/>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422975"/>
                                        </p:tgtEl>
                                        <p:attrNameLst>
                                          <p:attrName>style.visibility</p:attrName>
                                        </p:attrNameLst>
                                      </p:cBhvr>
                                      <p:to>
                                        <p:strVal val="visible"/>
                                      </p:to>
                                    </p:set>
                                    <p:animEffect transition="in" filter="wipe(left)">
                                      <p:cBhvr>
                                        <p:cTn id="77" dur="500"/>
                                        <p:tgtEl>
                                          <p:spTgt spid="422975"/>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422980"/>
                                        </p:tgtEl>
                                        <p:attrNameLst>
                                          <p:attrName>style.visibility</p:attrName>
                                        </p:attrNameLst>
                                      </p:cBhvr>
                                      <p:to>
                                        <p:strVal val="visible"/>
                                      </p:to>
                                    </p:set>
                                    <p:animEffect transition="in" filter="wipe(up)">
                                      <p:cBhvr>
                                        <p:cTn id="80" dur="3000"/>
                                        <p:tgtEl>
                                          <p:spTgt spid="422980"/>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422976"/>
                                        </p:tgtEl>
                                        <p:attrNameLst>
                                          <p:attrName>style.visibility</p:attrName>
                                        </p:attrNameLst>
                                      </p:cBhvr>
                                      <p:to>
                                        <p:strVal val="visible"/>
                                      </p:to>
                                    </p:set>
                                    <p:animEffect transition="in" filter="wipe(left)">
                                      <p:cBhvr>
                                        <p:cTn id="83" dur="500"/>
                                        <p:tgtEl>
                                          <p:spTgt spid="422976"/>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422947"/>
                                        </p:tgtEl>
                                        <p:attrNameLst>
                                          <p:attrName>style.visibility</p:attrName>
                                        </p:attrNameLst>
                                      </p:cBhvr>
                                      <p:to>
                                        <p:strVal val="visible"/>
                                      </p:to>
                                    </p:set>
                                    <p:animEffect transition="in" filter="wipe(up)">
                                      <p:cBhvr>
                                        <p:cTn id="86" dur="3000"/>
                                        <p:tgtEl>
                                          <p:spTgt spid="422947"/>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8"/>
                                        </p:tgtEl>
                                        <p:attrNameLst>
                                          <p:attrName>style.visibility</p:attrName>
                                        </p:attrNameLst>
                                      </p:cBhvr>
                                      <p:to>
                                        <p:strVal val="visible"/>
                                      </p:to>
                                    </p:set>
                                    <p:animEffect transition="in" filter="wipe(left)">
                                      <p:cBhvr>
                                        <p:cTn id="91" dur="2000"/>
                                        <p:tgtEl>
                                          <p:spTgt spid="8"/>
                                        </p:tgtEl>
                                      </p:cBhvr>
                                    </p:animEffect>
                                  </p:childTnLst>
                                </p:cTn>
                              </p:par>
                              <p:par>
                                <p:cTn id="92" presetID="23" presetClass="entr" presetSubtype="16" fill="hold" grpId="0" nodeType="withEffect">
                                  <p:stCondLst>
                                    <p:cond delay="0"/>
                                  </p:stCondLst>
                                  <p:childTnLst>
                                    <p:set>
                                      <p:cBhvr>
                                        <p:cTn id="93" dur="1" fill="hold">
                                          <p:stCondLst>
                                            <p:cond delay="0"/>
                                          </p:stCondLst>
                                        </p:cTn>
                                        <p:tgtEl>
                                          <p:spTgt spid="422938"/>
                                        </p:tgtEl>
                                        <p:attrNameLst>
                                          <p:attrName>style.visibility</p:attrName>
                                        </p:attrNameLst>
                                      </p:cBhvr>
                                      <p:to>
                                        <p:strVal val="visible"/>
                                      </p:to>
                                    </p:set>
                                    <p:anim calcmode="lin" valueType="num">
                                      <p:cBhvr>
                                        <p:cTn id="94" dur="500" fill="hold"/>
                                        <p:tgtEl>
                                          <p:spTgt spid="422938"/>
                                        </p:tgtEl>
                                        <p:attrNameLst>
                                          <p:attrName>ppt_w</p:attrName>
                                        </p:attrNameLst>
                                      </p:cBhvr>
                                      <p:tavLst>
                                        <p:tav tm="0">
                                          <p:val>
                                            <p:fltVal val="0"/>
                                          </p:val>
                                        </p:tav>
                                        <p:tav tm="100000">
                                          <p:val>
                                            <p:strVal val="#ppt_w"/>
                                          </p:val>
                                        </p:tav>
                                      </p:tavLst>
                                    </p:anim>
                                    <p:anim calcmode="lin" valueType="num">
                                      <p:cBhvr>
                                        <p:cTn id="95" dur="500" fill="hold"/>
                                        <p:tgtEl>
                                          <p:spTgt spid="422938"/>
                                        </p:tgtEl>
                                        <p:attrNameLst>
                                          <p:attrName>ppt_h</p:attrName>
                                        </p:attrNameLst>
                                      </p:cBhvr>
                                      <p:tavLst>
                                        <p:tav tm="0">
                                          <p:val>
                                            <p:fltVal val="0"/>
                                          </p:val>
                                        </p:tav>
                                        <p:tav tm="100000">
                                          <p:val>
                                            <p:strVal val="#ppt_h"/>
                                          </p:val>
                                        </p:tav>
                                      </p:tavLst>
                                    </p:anim>
                                  </p:childTnLst>
                                </p:cTn>
                              </p:par>
                              <p:par>
                                <p:cTn id="96" presetID="22" presetClass="entr" presetSubtype="8" fill="hold" nodeType="withEffect">
                                  <p:stCondLst>
                                    <p:cond delay="0"/>
                                  </p:stCondLst>
                                  <p:childTnLst>
                                    <p:set>
                                      <p:cBhvr>
                                        <p:cTn id="97" dur="1" fill="hold">
                                          <p:stCondLst>
                                            <p:cond delay="0"/>
                                          </p:stCondLst>
                                        </p:cTn>
                                        <p:tgtEl>
                                          <p:spTgt spid="10"/>
                                        </p:tgtEl>
                                        <p:attrNameLst>
                                          <p:attrName>style.visibility</p:attrName>
                                        </p:attrNameLst>
                                      </p:cBhvr>
                                      <p:to>
                                        <p:strVal val="visible"/>
                                      </p:to>
                                    </p:set>
                                    <p:animEffect transition="in" filter="wipe(left)">
                                      <p:cBhvr>
                                        <p:cTn id="98" dur="2000"/>
                                        <p:tgtEl>
                                          <p:spTgt spid="10"/>
                                        </p:tgtEl>
                                      </p:cBhvr>
                                    </p:animEffect>
                                  </p:childTnLst>
                                </p:cTn>
                              </p:par>
                              <p:par>
                                <p:cTn id="99" presetID="23" presetClass="entr" presetSubtype="16" fill="hold" grpId="0" nodeType="withEffect">
                                  <p:stCondLst>
                                    <p:cond delay="0"/>
                                  </p:stCondLst>
                                  <p:childTnLst>
                                    <p:set>
                                      <p:cBhvr>
                                        <p:cTn id="100" dur="1" fill="hold">
                                          <p:stCondLst>
                                            <p:cond delay="0"/>
                                          </p:stCondLst>
                                        </p:cTn>
                                        <p:tgtEl>
                                          <p:spTgt spid="422946"/>
                                        </p:tgtEl>
                                        <p:attrNameLst>
                                          <p:attrName>style.visibility</p:attrName>
                                        </p:attrNameLst>
                                      </p:cBhvr>
                                      <p:to>
                                        <p:strVal val="visible"/>
                                      </p:to>
                                    </p:set>
                                    <p:anim calcmode="lin" valueType="num">
                                      <p:cBhvr>
                                        <p:cTn id="101" dur="500" fill="hold"/>
                                        <p:tgtEl>
                                          <p:spTgt spid="422946"/>
                                        </p:tgtEl>
                                        <p:attrNameLst>
                                          <p:attrName>ppt_w</p:attrName>
                                        </p:attrNameLst>
                                      </p:cBhvr>
                                      <p:tavLst>
                                        <p:tav tm="0">
                                          <p:val>
                                            <p:fltVal val="0"/>
                                          </p:val>
                                        </p:tav>
                                        <p:tav tm="100000">
                                          <p:val>
                                            <p:strVal val="#ppt_w"/>
                                          </p:val>
                                        </p:tav>
                                      </p:tavLst>
                                    </p:anim>
                                    <p:anim calcmode="lin" valueType="num">
                                      <p:cBhvr>
                                        <p:cTn id="102" dur="500" fill="hold"/>
                                        <p:tgtEl>
                                          <p:spTgt spid="422946"/>
                                        </p:tgtEl>
                                        <p:attrNameLst>
                                          <p:attrName>ppt_h</p:attrName>
                                        </p:attrNameLst>
                                      </p:cBhvr>
                                      <p:tavLst>
                                        <p:tav tm="0">
                                          <p:val>
                                            <p:fltVal val="0"/>
                                          </p:val>
                                        </p:tav>
                                        <p:tav tm="100000">
                                          <p:val>
                                            <p:strVal val="#ppt_h"/>
                                          </p:val>
                                        </p:tav>
                                      </p:tavLst>
                                    </p:anim>
                                  </p:childTnLst>
                                </p:cTn>
                              </p:par>
                            </p:childTnLst>
                          </p:cTn>
                        </p:par>
                        <p:par>
                          <p:cTn id="103" fill="hold" nodeType="afterGroup">
                            <p:stCondLst>
                              <p:cond delay="2000"/>
                            </p:stCondLst>
                            <p:childTnLst>
                              <p:par>
                                <p:cTn id="104" presetID="22" presetClass="entr" presetSubtype="1" fill="hold" grpId="0" nodeType="afterEffect">
                                  <p:stCondLst>
                                    <p:cond delay="0"/>
                                  </p:stCondLst>
                                  <p:childTnLst>
                                    <p:set>
                                      <p:cBhvr>
                                        <p:cTn id="105" dur="1" fill="hold">
                                          <p:stCondLst>
                                            <p:cond delay="0"/>
                                          </p:stCondLst>
                                        </p:cTn>
                                        <p:tgtEl>
                                          <p:spTgt spid="422981"/>
                                        </p:tgtEl>
                                        <p:attrNameLst>
                                          <p:attrName>style.visibility</p:attrName>
                                        </p:attrNameLst>
                                      </p:cBhvr>
                                      <p:to>
                                        <p:strVal val="visible"/>
                                      </p:to>
                                    </p:set>
                                    <p:animEffect transition="in" filter="wipe(up)">
                                      <p:cBhvr>
                                        <p:cTn id="106" dur="3000"/>
                                        <p:tgtEl>
                                          <p:spTgt spid="422981"/>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422977"/>
                                        </p:tgtEl>
                                        <p:attrNameLst>
                                          <p:attrName>style.visibility</p:attrName>
                                        </p:attrNameLst>
                                      </p:cBhvr>
                                      <p:to>
                                        <p:strVal val="visible"/>
                                      </p:to>
                                    </p:set>
                                    <p:animEffect transition="in" filter="wipe(left)">
                                      <p:cBhvr>
                                        <p:cTn id="109" dur="500"/>
                                        <p:tgtEl>
                                          <p:spTgt spid="422977"/>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422978"/>
                                        </p:tgtEl>
                                        <p:attrNameLst>
                                          <p:attrName>style.visibility</p:attrName>
                                        </p:attrNameLst>
                                      </p:cBhvr>
                                      <p:to>
                                        <p:strVal val="visible"/>
                                      </p:to>
                                    </p:set>
                                    <p:animEffect transition="in" filter="wipe(left)">
                                      <p:cBhvr>
                                        <p:cTn id="112" dur="3000"/>
                                        <p:tgtEl>
                                          <p:spTgt spid="422978"/>
                                        </p:tgtEl>
                                      </p:cBhvr>
                                    </p:animEffect>
                                  </p:childTnLst>
                                </p:cTn>
                              </p:par>
                            </p:childTnLst>
                          </p:cTn>
                        </p:par>
                        <p:par>
                          <p:cTn id="113" fill="hold" nodeType="afterGroup">
                            <p:stCondLst>
                              <p:cond delay="5000"/>
                            </p:stCondLst>
                            <p:childTnLst>
                              <p:par>
                                <p:cTn id="114" presetID="22" presetClass="entr" presetSubtype="8" fill="hold" nodeType="afterEffect">
                                  <p:stCondLst>
                                    <p:cond delay="0"/>
                                  </p:stCondLst>
                                  <p:childTnLst>
                                    <p:set>
                                      <p:cBhvr>
                                        <p:cTn id="115" dur="1" fill="hold">
                                          <p:stCondLst>
                                            <p:cond delay="0"/>
                                          </p:stCondLst>
                                        </p:cTn>
                                        <p:tgtEl>
                                          <p:spTgt spid="11"/>
                                        </p:tgtEl>
                                        <p:attrNameLst>
                                          <p:attrName>style.visibility</p:attrName>
                                        </p:attrNameLst>
                                      </p:cBhvr>
                                      <p:to>
                                        <p:strVal val="visible"/>
                                      </p:to>
                                    </p:set>
                                    <p:animEffect transition="in" filter="wipe(left)">
                                      <p:cBhvr>
                                        <p:cTn id="116" dur="2000"/>
                                        <p:tgtEl>
                                          <p:spTgt spid="11"/>
                                        </p:tgtEl>
                                      </p:cBhvr>
                                    </p:animEffect>
                                  </p:childTnLst>
                                </p:cTn>
                              </p:par>
                              <p:par>
                                <p:cTn id="117" presetID="23" presetClass="entr" presetSubtype="16" fill="hold" grpId="0" nodeType="withEffect">
                                  <p:stCondLst>
                                    <p:cond delay="0"/>
                                  </p:stCondLst>
                                  <p:childTnLst>
                                    <p:set>
                                      <p:cBhvr>
                                        <p:cTn id="118" dur="1" fill="hold">
                                          <p:stCondLst>
                                            <p:cond delay="0"/>
                                          </p:stCondLst>
                                        </p:cTn>
                                        <p:tgtEl>
                                          <p:spTgt spid="422939"/>
                                        </p:tgtEl>
                                        <p:attrNameLst>
                                          <p:attrName>style.visibility</p:attrName>
                                        </p:attrNameLst>
                                      </p:cBhvr>
                                      <p:to>
                                        <p:strVal val="visible"/>
                                      </p:to>
                                    </p:set>
                                    <p:anim calcmode="lin" valueType="num">
                                      <p:cBhvr>
                                        <p:cTn id="119" dur="500" fill="hold"/>
                                        <p:tgtEl>
                                          <p:spTgt spid="422939"/>
                                        </p:tgtEl>
                                        <p:attrNameLst>
                                          <p:attrName>ppt_w</p:attrName>
                                        </p:attrNameLst>
                                      </p:cBhvr>
                                      <p:tavLst>
                                        <p:tav tm="0">
                                          <p:val>
                                            <p:fltVal val="0"/>
                                          </p:val>
                                        </p:tav>
                                        <p:tav tm="100000">
                                          <p:val>
                                            <p:strVal val="#ppt_w"/>
                                          </p:val>
                                        </p:tav>
                                      </p:tavLst>
                                    </p:anim>
                                    <p:anim calcmode="lin" valueType="num">
                                      <p:cBhvr>
                                        <p:cTn id="120" dur="500" fill="hold"/>
                                        <p:tgtEl>
                                          <p:spTgt spid="422939"/>
                                        </p:tgtEl>
                                        <p:attrNameLst>
                                          <p:attrName>ppt_h</p:attrName>
                                        </p:attrNameLst>
                                      </p:cBhvr>
                                      <p:tavLst>
                                        <p:tav tm="0">
                                          <p:val>
                                            <p:fltVal val="0"/>
                                          </p:val>
                                        </p:tav>
                                        <p:tav tm="100000">
                                          <p:val>
                                            <p:strVal val="#ppt_h"/>
                                          </p:val>
                                        </p:tav>
                                      </p:tavLst>
                                    </p:anim>
                                  </p:childTnLst>
                                </p:cTn>
                              </p:par>
                            </p:childTnLst>
                          </p:cTn>
                        </p:par>
                        <p:par>
                          <p:cTn id="121" fill="hold" nodeType="afterGroup">
                            <p:stCondLst>
                              <p:cond delay="7000"/>
                            </p:stCondLst>
                            <p:childTnLst>
                              <p:par>
                                <p:cTn id="122" presetID="22" presetClass="entr" presetSubtype="1" fill="hold" grpId="0" nodeType="afterEffect">
                                  <p:stCondLst>
                                    <p:cond delay="0"/>
                                  </p:stCondLst>
                                  <p:childTnLst>
                                    <p:set>
                                      <p:cBhvr>
                                        <p:cTn id="123" dur="1" fill="hold">
                                          <p:stCondLst>
                                            <p:cond delay="0"/>
                                          </p:stCondLst>
                                        </p:cTn>
                                        <p:tgtEl>
                                          <p:spTgt spid="422979"/>
                                        </p:tgtEl>
                                        <p:attrNameLst>
                                          <p:attrName>style.visibility</p:attrName>
                                        </p:attrNameLst>
                                      </p:cBhvr>
                                      <p:to>
                                        <p:strVal val="visible"/>
                                      </p:to>
                                    </p:set>
                                    <p:animEffect transition="in" filter="wipe(up)">
                                      <p:cBhvr>
                                        <p:cTn id="124" dur="2000"/>
                                        <p:tgtEl>
                                          <p:spTgt spid="422979"/>
                                        </p:tgtEl>
                                      </p:cBhvr>
                                    </p:animEffect>
                                  </p:childTnLst>
                                </p:cTn>
                              </p:par>
                            </p:childTnLst>
                          </p:cTn>
                        </p:par>
                        <p:par>
                          <p:cTn id="125" fill="hold" nodeType="afterGroup">
                            <p:stCondLst>
                              <p:cond delay="9000"/>
                            </p:stCondLst>
                            <p:childTnLst>
                              <p:par>
                                <p:cTn id="126" presetID="22" presetClass="entr" presetSubtype="8" fill="hold" grpId="0" nodeType="afterEffect">
                                  <p:stCondLst>
                                    <p:cond delay="0"/>
                                  </p:stCondLst>
                                  <p:childTnLst>
                                    <p:set>
                                      <p:cBhvr>
                                        <p:cTn id="127" dur="1" fill="hold">
                                          <p:stCondLst>
                                            <p:cond delay="0"/>
                                          </p:stCondLst>
                                        </p:cTn>
                                        <p:tgtEl>
                                          <p:spTgt spid="422988"/>
                                        </p:tgtEl>
                                        <p:attrNameLst>
                                          <p:attrName>style.visibility</p:attrName>
                                        </p:attrNameLst>
                                      </p:cBhvr>
                                      <p:to>
                                        <p:strVal val="visible"/>
                                      </p:to>
                                    </p:set>
                                    <p:animEffect transition="in" filter="wipe(left)">
                                      <p:cBhvr>
                                        <p:cTn id="128" dur="1000"/>
                                        <p:tgtEl>
                                          <p:spTgt spid="422988"/>
                                        </p:tgtEl>
                                      </p:cBhvr>
                                    </p:animEffect>
                                  </p:childTnLst>
                                </p:cTn>
                              </p:par>
                            </p:childTnLst>
                          </p:cTn>
                        </p:par>
                        <p:par>
                          <p:cTn id="129" fill="hold" nodeType="afterGroup">
                            <p:stCondLst>
                              <p:cond delay="10000"/>
                            </p:stCondLst>
                            <p:childTnLst>
                              <p:par>
                                <p:cTn id="130" presetID="47" presetClass="entr" presetSubtype="0" fill="hold" grpId="0" nodeType="afterEffect">
                                  <p:stCondLst>
                                    <p:cond delay="0"/>
                                  </p:stCondLst>
                                  <p:childTnLst>
                                    <p:set>
                                      <p:cBhvr>
                                        <p:cTn id="131" dur="1" fill="hold">
                                          <p:stCondLst>
                                            <p:cond delay="0"/>
                                          </p:stCondLst>
                                        </p:cTn>
                                        <p:tgtEl>
                                          <p:spTgt spid="422987"/>
                                        </p:tgtEl>
                                        <p:attrNameLst>
                                          <p:attrName>style.visibility</p:attrName>
                                        </p:attrNameLst>
                                      </p:cBhvr>
                                      <p:to>
                                        <p:strVal val="visible"/>
                                      </p:to>
                                    </p:set>
                                    <p:animEffect transition="in" filter="fade">
                                      <p:cBhvr>
                                        <p:cTn id="132" dur="1000"/>
                                        <p:tgtEl>
                                          <p:spTgt spid="422987"/>
                                        </p:tgtEl>
                                      </p:cBhvr>
                                    </p:animEffect>
                                    <p:anim calcmode="lin" valueType="num">
                                      <p:cBhvr>
                                        <p:cTn id="133" dur="1000" fill="hold"/>
                                        <p:tgtEl>
                                          <p:spTgt spid="422987"/>
                                        </p:tgtEl>
                                        <p:attrNameLst>
                                          <p:attrName>ppt_x</p:attrName>
                                        </p:attrNameLst>
                                      </p:cBhvr>
                                      <p:tavLst>
                                        <p:tav tm="0">
                                          <p:val>
                                            <p:strVal val="#ppt_x"/>
                                          </p:val>
                                        </p:tav>
                                        <p:tav tm="100000">
                                          <p:val>
                                            <p:strVal val="#ppt_x"/>
                                          </p:val>
                                        </p:tav>
                                      </p:tavLst>
                                    </p:anim>
                                    <p:anim calcmode="lin" valueType="num">
                                      <p:cBhvr>
                                        <p:cTn id="134" dur="1000" fill="hold"/>
                                        <p:tgtEl>
                                          <p:spTgt spid="422987"/>
                                        </p:tgtEl>
                                        <p:attrNameLst>
                                          <p:attrName>ppt_y</p:attrName>
                                        </p:attrNameLst>
                                      </p:cBhvr>
                                      <p:tavLst>
                                        <p:tav tm="0">
                                          <p:val>
                                            <p:strVal val="#ppt_y-.1"/>
                                          </p:val>
                                        </p:tav>
                                        <p:tav tm="100000">
                                          <p:val>
                                            <p:strVal val="#ppt_y"/>
                                          </p:val>
                                        </p:tav>
                                      </p:tavLst>
                                    </p:anim>
                                  </p:childTnLst>
                                </p:cTn>
                              </p:par>
                            </p:childTnLst>
                          </p:cTn>
                        </p:par>
                        <p:par>
                          <p:cTn id="135" fill="hold" nodeType="afterGroup">
                            <p:stCondLst>
                              <p:cond delay="11000"/>
                            </p:stCondLst>
                            <p:childTnLst>
                              <p:par>
                                <p:cTn id="136" presetID="1" presetClass="entr" presetSubtype="0" fill="hold" nodeType="afterEffect">
                                  <p:stCondLst>
                                    <p:cond delay="0"/>
                                  </p:stCondLst>
                                  <p:childTnLst>
                                    <p:set>
                                      <p:cBhvr>
                                        <p:cTn id="137" dur="1" fill="hold">
                                          <p:stCondLst>
                                            <p:cond delay="0"/>
                                          </p:stCondLst>
                                        </p:cTn>
                                        <p:tgtEl>
                                          <p:spTgt spid="18"/>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53" presetClass="entr" presetSubtype="0" fill="hold" nodeType="clickEffect">
                                  <p:stCondLst>
                                    <p:cond delay="0"/>
                                  </p:stCondLst>
                                  <p:childTnLst>
                                    <p:set>
                                      <p:cBhvr>
                                        <p:cTn id="141" dur="1" fill="hold">
                                          <p:stCondLst>
                                            <p:cond delay="0"/>
                                          </p:stCondLst>
                                        </p:cTn>
                                        <p:tgtEl>
                                          <p:spTgt spid="12"/>
                                        </p:tgtEl>
                                        <p:attrNameLst>
                                          <p:attrName>style.visibility</p:attrName>
                                        </p:attrNameLst>
                                      </p:cBhvr>
                                      <p:to>
                                        <p:strVal val="visible"/>
                                      </p:to>
                                    </p:set>
                                    <p:anim calcmode="lin" valueType="num">
                                      <p:cBhvr>
                                        <p:cTn id="142" dur="500" fill="hold"/>
                                        <p:tgtEl>
                                          <p:spTgt spid="12"/>
                                        </p:tgtEl>
                                        <p:attrNameLst>
                                          <p:attrName>ppt_w</p:attrName>
                                        </p:attrNameLst>
                                      </p:cBhvr>
                                      <p:tavLst>
                                        <p:tav tm="0">
                                          <p:val>
                                            <p:fltVal val="0"/>
                                          </p:val>
                                        </p:tav>
                                        <p:tav tm="100000">
                                          <p:val>
                                            <p:strVal val="#ppt_w"/>
                                          </p:val>
                                        </p:tav>
                                      </p:tavLst>
                                    </p:anim>
                                    <p:anim calcmode="lin" valueType="num">
                                      <p:cBhvr>
                                        <p:cTn id="143" dur="500" fill="hold"/>
                                        <p:tgtEl>
                                          <p:spTgt spid="12"/>
                                        </p:tgtEl>
                                        <p:attrNameLst>
                                          <p:attrName>ppt_h</p:attrName>
                                        </p:attrNameLst>
                                      </p:cBhvr>
                                      <p:tavLst>
                                        <p:tav tm="0">
                                          <p:val>
                                            <p:fltVal val="0"/>
                                          </p:val>
                                        </p:tav>
                                        <p:tav tm="100000">
                                          <p:val>
                                            <p:strVal val="#ppt_h"/>
                                          </p:val>
                                        </p:tav>
                                      </p:tavLst>
                                    </p:anim>
                                    <p:animEffect transition="in" filter="fade">
                                      <p:cBhvr>
                                        <p:cTn id="144" dur="500"/>
                                        <p:tgtEl>
                                          <p:spTgt spid="12"/>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53" presetClass="entr" presetSubtype="0" fill="hold" grpId="0" nodeType="clickEffect">
                                  <p:stCondLst>
                                    <p:cond delay="0"/>
                                  </p:stCondLst>
                                  <p:childTnLst>
                                    <p:set>
                                      <p:cBhvr>
                                        <p:cTn id="148" dur="1" fill="hold">
                                          <p:stCondLst>
                                            <p:cond delay="0"/>
                                          </p:stCondLst>
                                        </p:cTn>
                                        <p:tgtEl>
                                          <p:spTgt spid="422992"/>
                                        </p:tgtEl>
                                        <p:attrNameLst>
                                          <p:attrName>style.visibility</p:attrName>
                                        </p:attrNameLst>
                                      </p:cBhvr>
                                      <p:to>
                                        <p:strVal val="visible"/>
                                      </p:to>
                                    </p:set>
                                    <p:anim calcmode="lin" valueType="num">
                                      <p:cBhvr>
                                        <p:cTn id="149" dur="1000" fill="hold"/>
                                        <p:tgtEl>
                                          <p:spTgt spid="422992"/>
                                        </p:tgtEl>
                                        <p:attrNameLst>
                                          <p:attrName>ppt_w</p:attrName>
                                        </p:attrNameLst>
                                      </p:cBhvr>
                                      <p:tavLst>
                                        <p:tav tm="0">
                                          <p:val>
                                            <p:fltVal val="0"/>
                                          </p:val>
                                        </p:tav>
                                        <p:tav tm="100000">
                                          <p:val>
                                            <p:strVal val="#ppt_w"/>
                                          </p:val>
                                        </p:tav>
                                      </p:tavLst>
                                    </p:anim>
                                    <p:anim calcmode="lin" valueType="num">
                                      <p:cBhvr>
                                        <p:cTn id="150" dur="1000" fill="hold"/>
                                        <p:tgtEl>
                                          <p:spTgt spid="422992"/>
                                        </p:tgtEl>
                                        <p:attrNameLst>
                                          <p:attrName>ppt_h</p:attrName>
                                        </p:attrNameLst>
                                      </p:cBhvr>
                                      <p:tavLst>
                                        <p:tav tm="0">
                                          <p:val>
                                            <p:fltVal val="0"/>
                                          </p:val>
                                        </p:tav>
                                        <p:tav tm="100000">
                                          <p:val>
                                            <p:strVal val="#ppt_h"/>
                                          </p:val>
                                        </p:tav>
                                      </p:tavLst>
                                    </p:anim>
                                    <p:animEffect transition="in" filter="fade">
                                      <p:cBhvr>
                                        <p:cTn id="151" dur="1000"/>
                                        <p:tgtEl>
                                          <p:spTgt spid="422992"/>
                                        </p:tgtEl>
                                      </p:cBhvr>
                                    </p:animEffect>
                                  </p:childTnLst>
                                </p:cTn>
                              </p:par>
                              <p:par>
                                <p:cTn id="152" presetID="51" presetClass="entr" presetSubtype="0" fill="hold" nodeType="withEffect">
                                  <p:stCondLst>
                                    <p:cond delay="0"/>
                                  </p:stCondLst>
                                  <p:childTnLst>
                                    <p:set>
                                      <p:cBhvr>
                                        <p:cTn id="153" dur="1" fill="hold">
                                          <p:stCondLst>
                                            <p:cond delay="0"/>
                                          </p:stCondLst>
                                        </p:cTn>
                                        <p:tgtEl>
                                          <p:spTgt spid="13"/>
                                        </p:tgtEl>
                                        <p:attrNameLst>
                                          <p:attrName>style.visibility</p:attrName>
                                        </p:attrNameLst>
                                      </p:cBhvr>
                                      <p:to>
                                        <p:strVal val="visible"/>
                                      </p:to>
                                    </p:set>
                                    <p:animEffect transition="in" filter="fade">
                                      <p:cBhvr>
                                        <p:cTn id="154" dur="770" decel="100000"/>
                                        <p:tgtEl>
                                          <p:spTgt spid="13"/>
                                        </p:tgtEl>
                                      </p:cBhvr>
                                    </p:animEffect>
                                    <p:animScale>
                                      <p:cBhvr>
                                        <p:cTn id="155" dur="770" decel="100000"/>
                                        <p:tgtEl>
                                          <p:spTgt spid="13"/>
                                        </p:tgtEl>
                                      </p:cBhvr>
                                      <p:from x="10000" y="10000"/>
                                      <p:to x="200000" y="450000"/>
                                    </p:animScale>
                                    <p:animScale>
                                      <p:cBhvr>
                                        <p:cTn id="156" dur="1230" accel="100000" fill="hold">
                                          <p:stCondLst>
                                            <p:cond delay="770"/>
                                          </p:stCondLst>
                                        </p:cTn>
                                        <p:tgtEl>
                                          <p:spTgt spid="13"/>
                                        </p:tgtEl>
                                      </p:cBhvr>
                                      <p:from x="200000" y="450000"/>
                                      <p:to x="100000" y="100000"/>
                                    </p:animScale>
                                    <p:set>
                                      <p:cBhvr>
                                        <p:cTn id="157" dur="770" fill="hold"/>
                                        <p:tgtEl>
                                          <p:spTgt spid="13"/>
                                        </p:tgtEl>
                                        <p:attrNameLst>
                                          <p:attrName>ppt_x</p:attrName>
                                        </p:attrNameLst>
                                      </p:cBhvr>
                                      <p:to>
                                        <p:strVal val="(0.5)"/>
                                      </p:to>
                                    </p:set>
                                    <p:anim from="(0.5)" to="(#ppt_x)" calcmode="lin" valueType="num">
                                      <p:cBhvr>
                                        <p:cTn id="158" dur="1230" accel="100000" fill="hold">
                                          <p:stCondLst>
                                            <p:cond delay="770"/>
                                          </p:stCondLst>
                                        </p:cTn>
                                        <p:tgtEl>
                                          <p:spTgt spid="13"/>
                                        </p:tgtEl>
                                        <p:attrNameLst>
                                          <p:attrName>ppt_x</p:attrName>
                                        </p:attrNameLst>
                                      </p:cBhvr>
                                    </p:anim>
                                    <p:set>
                                      <p:cBhvr>
                                        <p:cTn id="159" dur="770" fill="hold"/>
                                        <p:tgtEl>
                                          <p:spTgt spid="13"/>
                                        </p:tgtEl>
                                        <p:attrNameLst>
                                          <p:attrName>ppt_y</p:attrName>
                                        </p:attrNameLst>
                                      </p:cBhvr>
                                      <p:to>
                                        <p:strVal val="(#ppt_y+0.4)"/>
                                      </p:to>
                                    </p:set>
                                    <p:anim from="(#ppt_y+0.4)" to="(#ppt_y)" calcmode="lin" valueType="num">
                                      <p:cBhvr>
                                        <p:cTn id="160" dur="1230" accel="100000" fill="hold">
                                          <p:stCondLst>
                                            <p:cond delay="770"/>
                                          </p:stCondLst>
                                        </p:cTn>
                                        <p:tgtEl>
                                          <p:spTgt spid="13"/>
                                        </p:tgtEl>
                                        <p:attrNameLst>
                                          <p:attrName>ppt_y</p:attrName>
                                        </p:attrNameLst>
                                      </p:cBhvr>
                                    </p:anim>
                                  </p:childTnLst>
                                </p:cTn>
                              </p:par>
                            </p:childTnLst>
                          </p:cTn>
                        </p:par>
                        <p:par>
                          <p:cTn id="161" fill="hold" nodeType="afterGroup">
                            <p:stCondLst>
                              <p:cond delay="2000"/>
                            </p:stCondLst>
                            <p:childTnLst>
                              <p:par>
                                <p:cTn id="162" presetID="53" presetClass="entr" presetSubtype="0" fill="hold" grpId="0" nodeType="afterEffect">
                                  <p:stCondLst>
                                    <p:cond delay="0"/>
                                  </p:stCondLst>
                                  <p:childTnLst>
                                    <p:set>
                                      <p:cBhvr>
                                        <p:cTn id="163" dur="1" fill="hold">
                                          <p:stCondLst>
                                            <p:cond delay="0"/>
                                          </p:stCondLst>
                                        </p:cTn>
                                        <p:tgtEl>
                                          <p:spTgt spid="422999"/>
                                        </p:tgtEl>
                                        <p:attrNameLst>
                                          <p:attrName>style.visibility</p:attrName>
                                        </p:attrNameLst>
                                      </p:cBhvr>
                                      <p:to>
                                        <p:strVal val="visible"/>
                                      </p:to>
                                    </p:set>
                                    <p:anim calcmode="lin" valueType="num">
                                      <p:cBhvr>
                                        <p:cTn id="164" dur="500" fill="hold"/>
                                        <p:tgtEl>
                                          <p:spTgt spid="422999"/>
                                        </p:tgtEl>
                                        <p:attrNameLst>
                                          <p:attrName>ppt_w</p:attrName>
                                        </p:attrNameLst>
                                      </p:cBhvr>
                                      <p:tavLst>
                                        <p:tav tm="0">
                                          <p:val>
                                            <p:fltVal val="0"/>
                                          </p:val>
                                        </p:tav>
                                        <p:tav tm="100000">
                                          <p:val>
                                            <p:strVal val="#ppt_w"/>
                                          </p:val>
                                        </p:tav>
                                      </p:tavLst>
                                    </p:anim>
                                    <p:anim calcmode="lin" valueType="num">
                                      <p:cBhvr>
                                        <p:cTn id="165" dur="500" fill="hold"/>
                                        <p:tgtEl>
                                          <p:spTgt spid="422999"/>
                                        </p:tgtEl>
                                        <p:attrNameLst>
                                          <p:attrName>ppt_h</p:attrName>
                                        </p:attrNameLst>
                                      </p:cBhvr>
                                      <p:tavLst>
                                        <p:tav tm="0">
                                          <p:val>
                                            <p:fltVal val="0"/>
                                          </p:val>
                                        </p:tav>
                                        <p:tav tm="100000">
                                          <p:val>
                                            <p:strVal val="#ppt_h"/>
                                          </p:val>
                                        </p:tav>
                                      </p:tavLst>
                                    </p:anim>
                                    <p:animEffect transition="in" filter="fade">
                                      <p:cBhvr>
                                        <p:cTn id="166" dur="500"/>
                                        <p:tgtEl>
                                          <p:spTgt spid="422999"/>
                                        </p:tgtEl>
                                      </p:cBhvr>
                                    </p:animEffect>
                                  </p:childTnLst>
                                </p:cTn>
                              </p:par>
                              <p:par>
                                <p:cTn id="167" presetID="51" presetClass="entr" presetSubtype="0" fill="hold" nodeType="withEffect">
                                  <p:stCondLst>
                                    <p:cond delay="0"/>
                                  </p:stCondLst>
                                  <p:childTnLst>
                                    <p:set>
                                      <p:cBhvr>
                                        <p:cTn id="168" dur="1" fill="hold">
                                          <p:stCondLst>
                                            <p:cond delay="0"/>
                                          </p:stCondLst>
                                        </p:cTn>
                                        <p:tgtEl>
                                          <p:spTgt spid="14"/>
                                        </p:tgtEl>
                                        <p:attrNameLst>
                                          <p:attrName>style.visibility</p:attrName>
                                        </p:attrNameLst>
                                      </p:cBhvr>
                                      <p:to>
                                        <p:strVal val="visible"/>
                                      </p:to>
                                    </p:set>
                                    <p:animEffect transition="in" filter="fade">
                                      <p:cBhvr>
                                        <p:cTn id="169" dur="770" decel="100000"/>
                                        <p:tgtEl>
                                          <p:spTgt spid="14"/>
                                        </p:tgtEl>
                                      </p:cBhvr>
                                    </p:animEffect>
                                    <p:animScale>
                                      <p:cBhvr>
                                        <p:cTn id="170" dur="770" decel="100000"/>
                                        <p:tgtEl>
                                          <p:spTgt spid="14"/>
                                        </p:tgtEl>
                                      </p:cBhvr>
                                      <p:from x="10000" y="10000"/>
                                      <p:to x="200000" y="450000"/>
                                    </p:animScale>
                                    <p:animScale>
                                      <p:cBhvr>
                                        <p:cTn id="171" dur="1230" accel="100000" fill="hold">
                                          <p:stCondLst>
                                            <p:cond delay="770"/>
                                          </p:stCondLst>
                                        </p:cTn>
                                        <p:tgtEl>
                                          <p:spTgt spid="14"/>
                                        </p:tgtEl>
                                      </p:cBhvr>
                                      <p:from x="200000" y="450000"/>
                                      <p:to x="100000" y="100000"/>
                                    </p:animScale>
                                    <p:set>
                                      <p:cBhvr>
                                        <p:cTn id="172" dur="770" fill="hold"/>
                                        <p:tgtEl>
                                          <p:spTgt spid="14"/>
                                        </p:tgtEl>
                                        <p:attrNameLst>
                                          <p:attrName>ppt_x</p:attrName>
                                        </p:attrNameLst>
                                      </p:cBhvr>
                                      <p:to>
                                        <p:strVal val="(0.5)"/>
                                      </p:to>
                                    </p:set>
                                    <p:anim from="(0.5)" to="(#ppt_x)" calcmode="lin" valueType="num">
                                      <p:cBhvr>
                                        <p:cTn id="173" dur="1230" accel="100000" fill="hold">
                                          <p:stCondLst>
                                            <p:cond delay="770"/>
                                          </p:stCondLst>
                                        </p:cTn>
                                        <p:tgtEl>
                                          <p:spTgt spid="14"/>
                                        </p:tgtEl>
                                        <p:attrNameLst>
                                          <p:attrName>ppt_x</p:attrName>
                                        </p:attrNameLst>
                                      </p:cBhvr>
                                    </p:anim>
                                    <p:set>
                                      <p:cBhvr>
                                        <p:cTn id="174" dur="770" fill="hold"/>
                                        <p:tgtEl>
                                          <p:spTgt spid="14"/>
                                        </p:tgtEl>
                                        <p:attrNameLst>
                                          <p:attrName>ppt_y</p:attrName>
                                        </p:attrNameLst>
                                      </p:cBhvr>
                                      <p:to>
                                        <p:strVal val="(#ppt_y+0.4)"/>
                                      </p:to>
                                    </p:set>
                                    <p:anim from="(#ppt_y+0.4)" to="(#ppt_y)" calcmode="lin" valueType="num">
                                      <p:cBhvr>
                                        <p:cTn id="175" dur="1230" accel="100000" fill="hold">
                                          <p:stCondLst>
                                            <p:cond delay="770"/>
                                          </p:stCondLst>
                                        </p:cTn>
                                        <p:tgtEl>
                                          <p:spTgt spid="14"/>
                                        </p:tgtEl>
                                        <p:attrNameLst>
                                          <p:attrName>ppt_y</p:attrName>
                                        </p:attrNameLst>
                                      </p:cBhvr>
                                    </p:anim>
                                  </p:childTnLst>
                                </p:cTn>
                              </p:par>
                            </p:childTnLst>
                          </p:cTn>
                        </p:par>
                        <p:par>
                          <p:cTn id="176" fill="hold" nodeType="afterGroup">
                            <p:stCondLst>
                              <p:cond delay="4000"/>
                            </p:stCondLst>
                            <p:childTnLst>
                              <p:par>
                                <p:cTn id="177" presetID="53" presetClass="entr" presetSubtype="0" fill="hold" grpId="0" nodeType="afterEffect">
                                  <p:stCondLst>
                                    <p:cond delay="0"/>
                                  </p:stCondLst>
                                  <p:childTnLst>
                                    <p:set>
                                      <p:cBhvr>
                                        <p:cTn id="178" dur="1" fill="hold">
                                          <p:stCondLst>
                                            <p:cond delay="0"/>
                                          </p:stCondLst>
                                        </p:cTn>
                                        <p:tgtEl>
                                          <p:spTgt spid="423003"/>
                                        </p:tgtEl>
                                        <p:attrNameLst>
                                          <p:attrName>style.visibility</p:attrName>
                                        </p:attrNameLst>
                                      </p:cBhvr>
                                      <p:to>
                                        <p:strVal val="visible"/>
                                      </p:to>
                                    </p:set>
                                    <p:anim calcmode="lin" valueType="num">
                                      <p:cBhvr>
                                        <p:cTn id="179" dur="500" fill="hold"/>
                                        <p:tgtEl>
                                          <p:spTgt spid="423003"/>
                                        </p:tgtEl>
                                        <p:attrNameLst>
                                          <p:attrName>ppt_w</p:attrName>
                                        </p:attrNameLst>
                                      </p:cBhvr>
                                      <p:tavLst>
                                        <p:tav tm="0">
                                          <p:val>
                                            <p:fltVal val="0"/>
                                          </p:val>
                                        </p:tav>
                                        <p:tav tm="100000">
                                          <p:val>
                                            <p:strVal val="#ppt_w"/>
                                          </p:val>
                                        </p:tav>
                                      </p:tavLst>
                                    </p:anim>
                                    <p:anim calcmode="lin" valueType="num">
                                      <p:cBhvr>
                                        <p:cTn id="180" dur="500" fill="hold"/>
                                        <p:tgtEl>
                                          <p:spTgt spid="423003"/>
                                        </p:tgtEl>
                                        <p:attrNameLst>
                                          <p:attrName>ppt_h</p:attrName>
                                        </p:attrNameLst>
                                      </p:cBhvr>
                                      <p:tavLst>
                                        <p:tav tm="0">
                                          <p:val>
                                            <p:fltVal val="0"/>
                                          </p:val>
                                        </p:tav>
                                        <p:tav tm="100000">
                                          <p:val>
                                            <p:strVal val="#ppt_h"/>
                                          </p:val>
                                        </p:tav>
                                      </p:tavLst>
                                    </p:anim>
                                    <p:animEffect transition="in" filter="fade">
                                      <p:cBhvr>
                                        <p:cTn id="181" dur="500"/>
                                        <p:tgtEl>
                                          <p:spTgt spid="423003"/>
                                        </p:tgtEl>
                                      </p:cBhvr>
                                    </p:animEffect>
                                  </p:childTnLst>
                                </p:cTn>
                              </p:par>
                              <p:par>
                                <p:cTn id="182" presetID="51" presetClass="entr" presetSubtype="0" fill="hold" nodeType="withEffect">
                                  <p:stCondLst>
                                    <p:cond delay="0"/>
                                  </p:stCondLst>
                                  <p:childTnLst>
                                    <p:set>
                                      <p:cBhvr>
                                        <p:cTn id="183" dur="1" fill="hold">
                                          <p:stCondLst>
                                            <p:cond delay="0"/>
                                          </p:stCondLst>
                                        </p:cTn>
                                        <p:tgtEl>
                                          <p:spTgt spid="2"/>
                                        </p:tgtEl>
                                        <p:attrNameLst>
                                          <p:attrName>style.visibility</p:attrName>
                                        </p:attrNameLst>
                                      </p:cBhvr>
                                      <p:to>
                                        <p:strVal val="visible"/>
                                      </p:to>
                                    </p:set>
                                    <p:animEffect transition="in" filter="fade">
                                      <p:cBhvr>
                                        <p:cTn id="184" dur="770" decel="100000"/>
                                        <p:tgtEl>
                                          <p:spTgt spid="2"/>
                                        </p:tgtEl>
                                      </p:cBhvr>
                                    </p:animEffect>
                                    <p:animScale>
                                      <p:cBhvr>
                                        <p:cTn id="185" dur="770" decel="100000"/>
                                        <p:tgtEl>
                                          <p:spTgt spid="2"/>
                                        </p:tgtEl>
                                      </p:cBhvr>
                                      <p:from x="10000" y="10000"/>
                                      <p:to x="200000" y="450000"/>
                                    </p:animScale>
                                    <p:animScale>
                                      <p:cBhvr>
                                        <p:cTn id="186" dur="1230" accel="100000" fill="hold">
                                          <p:stCondLst>
                                            <p:cond delay="770"/>
                                          </p:stCondLst>
                                        </p:cTn>
                                        <p:tgtEl>
                                          <p:spTgt spid="2"/>
                                        </p:tgtEl>
                                      </p:cBhvr>
                                      <p:from x="200000" y="450000"/>
                                      <p:to x="100000" y="100000"/>
                                    </p:animScale>
                                    <p:set>
                                      <p:cBhvr>
                                        <p:cTn id="187" dur="770" fill="hold"/>
                                        <p:tgtEl>
                                          <p:spTgt spid="2"/>
                                        </p:tgtEl>
                                        <p:attrNameLst>
                                          <p:attrName>ppt_x</p:attrName>
                                        </p:attrNameLst>
                                      </p:cBhvr>
                                      <p:to>
                                        <p:strVal val="(0.5)"/>
                                      </p:to>
                                    </p:set>
                                    <p:anim from="(0.5)" to="(#ppt_x)" calcmode="lin" valueType="num">
                                      <p:cBhvr>
                                        <p:cTn id="188" dur="1230" accel="100000" fill="hold">
                                          <p:stCondLst>
                                            <p:cond delay="770"/>
                                          </p:stCondLst>
                                        </p:cTn>
                                        <p:tgtEl>
                                          <p:spTgt spid="2"/>
                                        </p:tgtEl>
                                        <p:attrNameLst>
                                          <p:attrName>ppt_x</p:attrName>
                                        </p:attrNameLst>
                                      </p:cBhvr>
                                    </p:anim>
                                    <p:set>
                                      <p:cBhvr>
                                        <p:cTn id="189" dur="770" fill="hold"/>
                                        <p:tgtEl>
                                          <p:spTgt spid="2"/>
                                        </p:tgtEl>
                                        <p:attrNameLst>
                                          <p:attrName>ppt_y</p:attrName>
                                        </p:attrNameLst>
                                      </p:cBhvr>
                                      <p:to>
                                        <p:strVal val="(#ppt_y+0.4)"/>
                                      </p:to>
                                    </p:set>
                                    <p:anim from="(#ppt_y+0.4)" to="(#ppt_y)" calcmode="lin" valueType="num">
                                      <p:cBhvr>
                                        <p:cTn id="190" dur="1230" accel="100000" fill="hold">
                                          <p:stCondLst>
                                            <p:cond delay="770"/>
                                          </p:stCondLst>
                                        </p:cTn>
                                        <p:tgtEl>
                                          <p:spTgt spid="2"/>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33" grpId="0" animBg="1"/>
      <p:bldP spid="422934" grpId="0" animBg="1"/>
      <p:bldP spid="422935" grpId="0" animBg="1"/>
      <p:bldP spid="422936" grpId="0" animBg="1"/>
      <p:bldP spid="422937" grpId="0" animBg="1"/>
      <p:bldP spid="422938" grpId="0" animBg="1"/>
      <p:bldP spid="422939" grpId="0" animBg="1"/>
      <p:bldP spid="422940" grpId="0" animBg="1"/>
      <p:bldP spid="422941" grpId="0" animBg="1"/>
      <p:bldP spid="422944" grpId="0" animBg="1"/>
      <p:bldP spid="422945" grpId="0" animBg="1"/>
      <p:bldP spid="422946" grpId="0" animBg="1"/>
      <p:bldP spid="422947" grpId="0" animBg="1"/>
      <p:bldP spid="422973" grpId="0" animBg="1"/>
      <p:bldP spid="422974" grpId="0" animBg="1"/>
      <p:bldP spid="422975" grpId="0" animBg="1"/>
      <p:bldP spid="422976" grpId="0" animBg="1"/>
      <p:bldP spid="422977" grpId="0" animBg="1"/>
      <p:bldP spid="422978" grpId="0" animBg="1"/>
      <p:bldP spid="422979" grpId="0" animBg="1"/>
      <p:bldP spid="422980" grpId="0" animBg="1"/>
      <p:bldP spid="422981" grpId="0" animBg="1"/>
      <p:bldP spid="422982" grpId="0" animBg="1"/>
      <p:bldP spid="422983" grpId="0" animBg="1"/>
      <p:bldP spid="422987" grpId="0" animBg="1"/>
      <p:bldP spid="422988" grpId="0" animBg="1"/>
      <p:bldP spid="422992" grpId="0" animBg="1"/>
      <p:bldP spid="422999" grpId="0" animBg="1"/>
      <p:bldP spid="42300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1150938" y="339725"/>
            <a:ext cx="6373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三、程序并发执行</a:t>
            </a:r>
          </a:p>
        </p:txBody>
      </p:sp>
      <p:sp>
        <p:nvSpPr>
          <p:cNvPr id="423941" name="Text Box 5"/>
          <p:cNvSpPr txBox="1">
            <a:spLocks noChangeArrowheads="1"/>
          </p:cNvSpPr>
          <p:nvPr/>
        </p:nvSpPr>
        <p:spPr bwMode="auto">
          <a:xfrm>
            <a:off x="468313" y="1412875"/>
            <a:ext cx="40322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3333FF"/>
              </a:buClr>
              <a:buSzPct val="70000"/>
              <a:buFont typeface="Wingdings" panose="05000000000000000000" pitchFamily="2" charset="2"/>
              <a:buChar char="n"/>
            </a:pPr>
            <a:r>
              <a:rPr lang="en-US" altLang="zh-CN" dirty="0">
                <a:solidFill>
                  <a:schemeClr val="tx1"/>
                </a:solidFill>
                <a:latin typeface="Times New Roman" panose="02020603050405020304" pitchFamily="18" charset="0"/>
              </a:rPr>
              <a:t> </a:t>
            </a:r>
            <a:r>
              <a:rPr lang="zh-CN" altLang="en-US" dirty="0">
                <a:solidFill>
                  <a:srgbClr val="70B794"/>
                </a:solidFill>
                <a:latin typeface="Times New Roman" panose="02020603050405020304" pitchFamily="18" charset="0"/>
              </a:rPr>
              <a:t>程序内保持 </a:t>
            </a:r>
            <a:r>
              <a:rPr lang="en-US" altLang="zh-CN" dirty="0" err="1">
                <a:solidFill>
                  <a:srgbClr val="70B794"/>
                </a:solidFill>
                <a:latin typeface="Times New Roman" panose="02020603050405020304" pitchFamily="18" charset="0"/>
              </a:rPr>
              <a:t>I</a:t>
            </a:r>
            <a:r>
              <a:rPr lang="en-US" altLang="zh-CN" baseline="-25000" dirty="0" err="1">
                <a:solidFill>
                  <a:srgbClr val="70B794"/>
                </a:solidFill>
                <a:latin typeface="Times New Roman" panose="02020603050405020304" pitchFamily="18" charset="0"/>
              </a:rPr>
              <a:t>i</a:t>
            </a:r>
            <a:r>
              <a:rPr lang="en-US" altLang="zh-CN" dirty="0" err="1">
                <a:solidFill>
                  <a:srgbClr val="70B794"/>
                </a:solidFill>
                <a:latin typeface="Times New Roman" panose="02020603050405020304" pitchFamily="18" charset="0"/>
              </a:rPr>
              <a:t>→C</a:t>
            </a:r>
            <a:r>
              <a:rPr lang="en-US" altLang="zh-CN" baseline="-25000" dirty="0" err="1">
                <a:solidFill>
                  <a:srgbClr val="70B794"/>
                </a:solidFill>
                <a:latin typeface="Times New Roman" panose="02020603050405020304" pitchFamily="18" charset="0"/>
              </a:rPr>
              <a:t>i</a:t>
            </a:r>
            <a:r>
              <a:rPr lang="en-US" altLang="zh-CN" dirty="0" err="1">
                <a:solidFill>
                  <a:srgbClr val="70B794"/>
                </a:solidFill>
                <a:latin typeface="Times New Roman" panose="02020603050405020304" pitchFamily="18" charset="0"/>
              </a:rPr>
              <a:t>→P</a:t>
            </a:r>
            <a:r>
              <a:rPr lang="en-US" altLang="zh-CN" baseline="-25000" dirty="0" err="1">
                <a:solidFill>
                  <a:srgbClr val="70B794"/>
                </a:solidFill>
                <a:latin typeface="Times New Roman" panose="02020603050405020304" pitchFamily="18" charset="0"/>
              </a:rPr>
              <a:t>i</a:t>
            </a:r>
            <a:r>
              <a:rPr lang="en-US" altLang="zh-CN" dirty="0">
                <a:solidFill>
                  <a:srgbClr val="70B794"/>
                </a:solidFill>
                <a:latin typeface="Times New Roman" panose="02020603050405020304" pitchFamily="18" charset="0"/>
              </a:rPr>
              <a:t>  </a:t>
            </a:r>
            <a:r>
              <a:rPr lang="zh-CN" altLang="en-US" u="sng" dirty="0">
                <a:solidFill>
                  <a:srgbClr val="70B794"/>
                </a:solidFill>
                <a:latin typeface="Times New Roman" panose="02020603050405020304" pitchFamily="18" charset="0"/>
              </a:rPr>
              <a:t>程序逻辑顺序</a:t>
            </a:r>
            <a:r>
              <a:rPr lang="zh-CN" altLang="en-US" dirty="0">
                <a:solidFill>
                  <a:srgbClr val="70B794"/>
                </a:solidFill>
                <a:latin typeface="Times New Roman" panose="02020603050405020304" pitchFamily="18" charset="0"/>
              </a:rPr>
              <a:t>性。 </a:t>
            </a:r>
          </a:p>
        </p:txBody>
      </p:sp>
      <p:sp>
        <p:nvSpPr>
          <p:cNvPr id="423942" name="Text Box 6"/>
          <p:cNvSpPr txBox="1">
            <a:spLocks noChangeArrowheads="1"/>
          </p:cNvSpPr>
          <p:nvPr/>
        </p:nvSpPr>
        <p:spPr bwMode="auto">
          <a:xfrm>
            <a:off x="468313" y="2636838"/>
            <a:ext cx="471011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3333FF"/>
              </a:buClr>
              <a:buSzPct val="70000"/>
              <a:buFont typeface="Wingdings" panose="05000000000000000000" pitchFamily="2" charset="2"/>
              <a:buChar char="n"/>
            </a:pPr>
            <a:r>
              <a:rPr lang="en-US" altLang="zh-CN" dirty="0">
                <a:solidFill>
                  <a:schemeClr val="tx1"/>
                </a:solidFill>
                <a:latin typeface="Times New Roman" panose="02020603050405020304" pitchFamily="18" charset="0"/>
              </a:rPr>
              <a:t> </a:t>
            </a:r>
            <a:r>
              <a:rPr lang="zh-CN" altLang="en-US" dirty="0">
                <a:solidFill>
                  <a:srgbClr val="0000FF"/>
                </a:solidFill>
                <a:latin typeface="Times New Roman" panose="02020603050405020304" pitchFamily="18" charset="0"/>
              </a:rPr>
              <a:t>存在</a:t>
            </a:r>
            <a:r>
              <a:rPr lang="en-US" altLang="zh-CN" dirty="0">
                <a:solidFill>
                  <a:srgbClr val="0000FF"/>
                </a:solidFill>
                <a:latin typeface="Times New Roman" panose="02020603050405020304" pitchFamily="18" charset="0"/>
              </a:rPr>
              <a:t>I</a:t>
            </a:r>
            <a:r>
              <a:rPr lang="en-US" altLang="zh-CN" baseline="-25000" dirty="0">
                <a:solidFill>
                  <a:srgbClr val="0000FF"/>
                </a:solidFill>
                <a:latin typeface="Times New Roman" panose="02020603050405020304" pitchFamily="18" charset="0"/>
              </a:rPr>
              <a:t>i</a:t>
            </a:r>
            <a:r>
              <a:rPr lang="en-US" altLang="zh-CN" dirty="0">
                <a:solidFill>
                  <a:srgbClr val="0000FF"/>
                </a:solidFill>
                <a:latin typeface="Times New Roman" panose="02020603050405020304" pitchFamily="18" charset="0"/>
              </a:rPr>
              <a:t>→I</a:t>
            </a:r>
            <a:r>
              <a:rPr lang="en-US" altLang="zh-CN" baseline="-25000" dirty="0">
                <a:solidFill>
                  <a:srgbClr val="0000FF"/>
                </a:solidFill>
                <a:latin typeface="Times New Roman" panose="02020603050405020304" pitchFamily="18" charset="0"/>
              </a:rPr>
              <a:t>i+1</a:t>
            </a:r>
            <a:r>
              <a:rPr lang="zh-CN" altLang="en-US" dirty="0">
                <a:solidFill>
                  <a:srgbClr val="0000FF"/>
                </a:solidFill>
                <a:latin typeface="Times New Roman" panose="02020603050405020304" pitchFamily="18" charset="0"/>
              </a:rPr>
              <a:t>；</a:t>
            </a:r>
            <a:r>
              <a:rPr lang="en-US" altLang="zh-CN" dirty="0">
                <a:solidFill>
                  <a:srgbClr val="0000FF"/>
                </a:solidFill>
                <a:latin typeface="Times New Roman" panose="02020603050405020304" pitchFamily="18" charset="0"/>
              </a:rPr>
              <a:t>C</a:t>
            </a:r>
            <a:r>
              <a:rPr lang="en-US" altLang="zh-CN" baseline="-25000" dirty="0">
                <a:solidFill>
                  <a:srgbClr val="0000FF"/>
                </a:solidFill>
                <a:latin typeface="Times New Roman" panose="02020603050405020304" pitchFamily="18" charset="0"/>
              </a:rPr>
              <a:t>i</a:t>
            </a:r>
            <a:r>
              <a:rPr lang="en-US" altLang="zh-CN" dirty="0">
                <a:solidFill>
                  <a:srgbClr val="0000FF"/>
                </a:solidFill>
                <a:latin typeface="Times New Roman" panose="02020603050405020304" pitchFamily="18" charset="0"/>
              </a:rPr>
              <a:t>→C</a:t>
            </a:r>
            <a:r>
              <a:rPr lang="en-US" altLang="zh-CN" baseline="-25000" dirty="0">
                <a:solidFill>
                  <a:srgbClr val="0000FF"/>
                </a:solidFill>
                <a:latin typeface="Times New Roman" panose="02020603050405020304" pitchFamily="18" charset="0"/>
              </a:rPr>
              <a:t>i+1</a:t>
            </a:r>
            <a:r>
              <a:rPr lang="en-US" altLang="zh-CN" dirty="0">
                <a:solidFill>
                  <a:srgbClr val="0000FF"/>
                </a:solidFill>
                <a:latin typeface="Times New Roman" panose="02020603050405020304" pitchFamily="18" charset="0"/>
              </a:rPr>
              <a:t>; P</a:t>
            </a:r>
            <a:r>
              <a:rPr lang="en-US" altLang="zh-CN" baseline="-25000" dirty="0">
                <a:solidFill>
                  <a:srgbClr val="0000FF"/>
                </a:solidFill>
                <a:latin typeface="Times New Roman" panose="02020603050405020304" pitchFamily="18" charset="0"/>
              </a:rPr>
              <a:t>i</a:t>
            </a:r>
            <a:r>
              <a:rPr lang="en-US" altLang="zh-CN" dirty="0">
                <a:solidFill>
                  <a:srgbClr val="0000FF"/>
                </a:solidFill>
                <a:latin typeface="Times New Roman" panose="02020603050405020304" pitchFamily="18" charset="0"/>
              </a:rPr>
              <a:t>→P</a:t>
            </a:r>
            <a:r>
              <a:rPr lang="en-US" altLang="zh-CN" baseline="-25000" dirty="0">
                <a:solidFill>
                  <a:srgbClr val="0000FF"/>
                </a:solidFill>
                <a:latin typeface="Times New Roman" panose="02020603050405020304" pitchFamily="18" charset="0"/>
              </a:rPr>
              <a:t>i+1</a:t>
            </a:r>
            <a:r>
              <a:rPr lang="zh-CN" altLang="en-US" dirty="0">
                <a:solidFill>
                  <a:srgbClr val="0000FF"/>
                </a:solidFill>
                <a:latin typeface="Times New Roman" panose="02020603050405020304" pitchFamily="18" charset="0"/>
              </a:rPr>
              <a:t>：表明系统</a:t>
            </a:r>
            <a:r>
              <a:rPr lang="zh-CN" altLang="en-US" u="sng" dirty="0">
                <a:solidFill>
                  <a:srgbClr val="0000FF"/>
                </a:solidFill>
                <a:latin typeface="Times New Roman" panose="02020603050405020304" pitchFamily="18" charset="0"/>
              </a:rPr>
              <a:t>资源竞争</a:t>
            </a:r>
            <a:r>
              <a:rPr lang="zh-CN" altLang="en-US" dirty="0">
                <a:solidFill>
                  <a:srgbClr val="0000FF"/>
                </a:solidFill>
                <a:latin typeface="Times New Roman" panose="02020603050405020304" pitchFamily="18" charset="0"/>
              </a:rPr>
              <a:t>带来顺序性前趋关系。 </a:t>
            </a:r>
          </a:p>
        </p:txBody>
      </p:sp>
      <p:sp>
        <p:nvSpPr>
          <p:cNvPr id="423943" name="Text Box 7"/>
          <p:cNvSpPr txBox="1">
            <a:spLocks noChangeArrowheads="1"/>
          </p:cNvSpPr>
          <p:nvPr/>
        </p:nvSpPr>
        <p:spPr bwMode="auto">
          <a:xfrm>
            <a:off x="468313" y="4292600"/>
            <a:ext cx="79914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3333FF"/>
              </a:buClr>
              <a:buSzPct val="70000"/>
              <a:buFont typeface="Wingdings" panose="05000000000000000000" pitchFamily="2" charset="2"/>
              <a:buChar char="n"/>
            </a:pPr>
            <a:r>
              <a:rPr lang="en-US" altLang="zh-CN" dirty="0">
                <a:solidFill>
                  <a:srgbClr val="CE3908"/>
                </a:solidFill>
                <a:latin typeface="Times New Roman" panose="02020603050405020304" pitchFamily="18" charset="0"/>
              </a:rPr>
              <a:t> </a:t>
            </a:r>
            <a:r>
              <a:rPr lang="zh-CN" altLang="en-US" dirty="0">
                <a:solidFill>
                  <a:srgbClr val="CE3908"/>
                </a:solidFill>
                <a:latin typeface="Times New Roman" panose="02020603050405020304" pitchFamily="18" charset="0"/>
              </a:rPr>
              <a:t>不同程序之间 </a:t>
            </a:r>
            <a:r>
              <a:rPr lang="en-US" altLang="zh-CN" dirty="0">
                <a:solidFill>
                  <a:srgbClr val="CE3908"/>
                </a:solidFill>
                <a:latin typeface="Times New Roman" panose="02020603050405020304" pitchFamily="18" charset="0"/>
              </a:rPr>
              <a:t>I</a:t>
            </a:r>
            <a:r>
              <a:rPr lang="en-US" altLang="zh-CN" baseline="-25000" dirty="0">
                <a:solidFill>
                  <a:srgbClr val="CE3908"/>
                </a:solidFill>
                <a:latin typeface="Times New Roman" panose="02020603050405020304" pitchFamily="18" charset="0"/>
              </a:rPr>
              <a:t>i+2</a:t>
            </a:r>
            <a:r>
              <a:rPr lang="zh-CN" altLang="en-US" dirty="0">
                <a:solidFill>
                  <a:srgbClr val="CE3908"/>
                </a:solidFill>
                <a:latin typeface="Times New Roman" panose="02020603050405020304" pitchFamily="18" charset="0"/>
              </a:rPr>
              <a:t>、</a:t>
            </a:r>
            <a:r>
              <a:rPr lang="en-US" altLang="zh-CN" dirty="0">
                <a:solidFill>
                  <a:srgbClr val="CE3908"/>
                </a:solidFill>
                <a:latin typeface="Times New Roman" panose="02020603050405020304" pitchFamily="18" charset="0"/>
              </a:rPr>
              <a:t>C</a:t>
            </a:r>
            <a:r>
              <a:rPr lang="en-US" altLang="zh-CN" baseline="-25000" dirty="0">
                <a:solidFill>
                  <a:srgbClr val="CE3908"/>
                </a:solidFill>
                <a:latin typeface="Times New Roman" panose="02020603050405020304" pitchFamily="18" charset="0"/>
              </a:rPr>
              <a:t>i+1</a:t>
            </a:r>
            <a:r>
              <a:rPr lang="en-US" altLang="zh-CN" dirty="0">
                <a:solidFill>
                  <a:srgbClr val="CE3908"/>
                </a:solidFill>
                <a:latin typeface="Times New Roman" panose="02020603050405020304" pitchFamily="18" charset="0"/>
              </a:rPr>
              <a:t> </a:t>
            </a:r>
            <a:r>
              <a:rPr lang="zh-CN" altLang="en-US" dirty="0">
                <a:solidFill>
                  <a:srgbClr val="CE3908"/>
                </a:solidFill>
                <a:latin typeface="Times New Roman" panose="02020603050405020304" pitchFamily="18" charset="0"/>
              </a:rPr>
              <a:t>和</a:t>
            </a:r>
            <a:r>
              <a:rPr lang="en-US" altLang="zh-CN" dirty="0">
                <a:solidFill>
                  <a:srgbClr val="CE3908"/>
                </a:solidFill>
                <a:latin typeface="Times New Roman" panose="02020603050405020304" pitchFamily="18" charset="0"/>
              </a:rPr>
              <a:t>P</a:t>
            </a:r>
            <a:r>
              <a:rPr lang="en-US" altLang="zh-CN" baseline="-25000" dirty="0">
                <a:solidFill>
                  <a:srgbClr val="CE3908"/>
                </a:solidFill>
                <a:latin typeface="Times New Roman" panose="02020603050405020304" pitchFamily="18" charset="0"/>
              </a:rPr>
              <a:t>i</a:t>
            </a:r>
            <a:r>
              <a:rPr lang="en-US" altLang="zh-CN" dirty="0">
                <a:solidFill>
                  <a:srgbClr val="CE3908"/>
                </a:solidFill>
                <a:latin typeface="Times New Roman" panose="02020603050405020304" pitchFamily="18" charset="0"/>
              </a:rPr>
              <a:t> </a:t>
            </a:r>
            <a:r>
              <a:rPr lang="zh-CN" altLang="en-US" dirty="0">
                <a:solidFill>
                  <a:srgbClr val="CE3908"/>
                </a:solidFill>
                <a:latin typeface="Times New Roman" panose="02020603050405020304" pitchFamily="18" charset="0"/>
              </a:rPr>
              <a:t>，没有前趋关系，说明可以</a:t>
            </a:r>
            <a:r>
              <a:rPr lang="zh-CN" altLang="en-US" u="sng" dirty="0">
                <a:solidFill>
                  <a:srgbClr val="CE3908"/>
                </a:solidFill>
                <a:latin typeface="Times New Roman" panose="02020603050405020304" pitchFamily="18" charset="0"/>
              </a:rPr>
              <a:t>并发执行</a:t>
            </a:r>
            <a:r>
              <a:rPr lang="zh-CN" altLang="en-US" dirty="0">
                <a:solidFill>
                  <a:srgbClr val="CE3908"/>
                </a:solidFill>
                <a:latin typeface="Times New Roman" panose="02020603050405020304" pitchFamily="18" charset="0"/>
              </a:rPr>
              <a:t>，这是系统的并发</a:t>
            </a:r>
            <a:r>
              <a:rPr lang="zh-CN" altLang="en-US" dirty="0" smtClean="0">
                <a:solidFill>
                  <a:srgbClr val="CE3908"/>
                </a:solidFill>
                <a:latin typeface="Times New Roman" panose="02020603050405020304" pitchFamily="18" charset="0"/>
              </a:rPr>
              <a:t>性。 </a:t>
            </a:r>
            <a:endParaRPr lang="zh-CN" altLang="en-US" dirty="0">
              <a:solidFill>
                <a:srgbClr val="CE3908"/>
              </a:solidFill>
              <a:latin typeface="Times New Roman" panose="02020603050405020304" pitchFamily="18" charset="0"/>
            </a:endParaRPr>
          </a:p>
        </p:txBody>
      </p:sp>
      <p:grpSp>
        <p:nvGrpSpPr>
          <p:cNvPr id="2" name="Group 8"/>
          <p:cNvGrpSpPr>
            <a:grpSpLocks/>
          </p:cNvGrpSpPr>
          <p:nvPr/>
        </p:nvGrpSpPr>
        <p:grpSpPr bwMode="auto">
          <a:xfrm>
            <a:off x="4756150" y="1474788"/>
            <a:ext cx="4387850" cy="2386012"/>
            <a:chOff x="1540" y="1434"/>
            <a:chExt cx="2764" cy="1503"/>
          </a:xfrm>
        </p:grpSpPr>
        <p:grpSp>
          <p:nvGrpSpPr>
            <p:cNvPr id="14345" name="Group 9"/>
            <p:cNvGrpSpPr>
              <a:grpSpLocks/>
            </p:cNvGrpSpPr>
            <p:nvPr/>
          </p:nvGrpSpPr>
          <p:grpSpPr bwMode="auto">
            <a:xfrm>
              <a:off x="1540" y="1434"/>
              <a:ext cx="342" cy="323"/>
              <a:chOff x="1540" y="1434"/>
              <a:chExt cx="342" cy="323"/>
            </a:xfrm>
          </p:grpSpPr>
          <p:sp>
            <p:nvSpPr>
              <p:cNvPr id="14386" name="Oval 10"/>
              <p:cNvSpPr>
                <a:spLocks noChangeArrowheads="1"/>
              </p:cNvSpPr>
              <p:nvPr/>
            </p:nvSpPr>
            <p:spPr bwMode="auto">
              <a:xfrm>
                <a:off x="1540" y="143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4387" name="Text Box 11"/>
              <p:cNvSpPr txBox="1">
                <a:spLocks noChangeArrowheads="1"/>
              </p:cNvSpPr>
              <p:nvPr/>
            </p:nvSpPr>
            <p:spPr bwMode="auto">
              <a:xfrm>
                <a:off x="1583" y="1434"/>
                <a:ext cx="299"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I</a:t>
                </a:r>
                <a:r>
                  <a:rPr lang="en-US" altLang="zh-CN" sz="2400" baseline="-25000">
                    <a:solidFill>
                      <a:schemeClr val="tx1"/>
                    </a:solidFill>
                    <a:latin typeface="Times New Roman" panose="02020603050405020304" pitchFamily="18" charset="0"/>
                    <a:ea typeface="宋体" panose="02010600030101010101" pitchFamily="2" charset="-122"/>
                  </a:rPr>
                  <a:t>1</a:t>
                </a:r>
                <a:endParaRPr lang="en-US" altLang="zh-CN" sz="2400">
                  <a:solidFill>
                    <a:schemeClr val="tx1"/>
                  </a:solidFill>
                  <a:latin typeface="Arial" panose="020B0604020202020204" pitchFamily="34" charset="0"/>
                  <a:ea typeface="宋体" panose="02010600030101010101" pitchFamily="2" charset="-122"/>
                </a:endParaRPr>
              </a:p>
            </p:txBody>
          </p:sp>
        </p:grpSp>
        <p:sp>
          <p:nvSpPr>
            <p:cNvPr id="14346" name="Line 12"/>
            <p:cNvSpPr>
              <a:spLocks noChangeShapeType="1"/>
            </p:cNvSpPr>
            <p:nvPr/>
          </p:nvSpPr>
          <p:spPr bwMode="auto">
            <a:xfrm>
              <a:off x="2297" y="1740"/>
              <a:ext cx="4" cy="330"/>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7" name="Line 13"/>
            <p:cNvSpPr>
              <a:spLocks noChangeShapeType="1"/>
            </p:cNvSpPr>
            <p:nvPr/>
          </p:nvSpPr>
          <p:spPr bwMode="auto">
            <a:xfrm>
              <a:off x="2885" y="2387"/>
              <a:ext cx="0" cy="216"/>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8" name="Line 14"/>
            <p:cNvSpPr>
              <a:spLocks noChangeShapeType="1"/>
            </p:cNvSpPr>
            <p:nvPr/>
          </p:nvSpPr>
          <p:spPr bwMode="auto">
            <a:xfrm>
              <a:off x="2880" y="1732"/>
              <a:ext cx="5" cy="338"/>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9" name="Line 15"/>
            <p:cNvSpPr>
              <a:spLocks noChangeShapeType="1"/>
            </p:cNvSpPr>
            <p:nvPr/>
          </p:nvSpPr>
          <p:spPr bwMode="auto">
            <a:xfrm>
              <a:off x="3475" y="2387"/>
              <a:ext cx="0" cy="216"/>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0" name="Freeform 16"/>
            <p:cNvSpPr>
              <a:spLocks/>
            </p:cNvSpPr>
            <p:nvPr/>
          </p:nvSpPr>
          <p:spPr bwMode="auto">
            <a:xfrm>
              <a:off x="1768" y="1728"/>
              <a:ext cx="429" cy="395"/>
            </a:xfrm>
            <a:custGeom>
              <a:avLst/>
              <a:gdLst>
                <a:gd name="T0" fmla="*/ 0 w 429"/>
                <a:gd name="T1" fmla="*/ 0 h 395"/>
                <a:gd name="T2" fmla="*/ 429 w 429"/>
                <a:gd name="T3" fmla="*/ 395 h 395"/>
                <a:gd name="T4" fmla="*/ 0 60000 65536"/>
                <a:gd name="T5" fmla="*/ 0 60000 65536"/>
                <a:gd name="T6" fmla="*/ 0 w 429"/>
                <a:gd name="T7" fmla="*/ 0 h 395"/>
                <a:gd name="T8" fmla="*/ 429 w 429"/>
                <a:gd name="T9" fmla="*/ 395 h 395"/>
              </a:gdLst>
              <a:ahLst/>
              <a:cxnLst>
                <a:cxn ang="T4">
                  <a:pos x="T0" y="T1"/>
                </a:cxn>
                <a:cxn ang="T5">
                  <a:pos x="T2" y="T3"/>
                </a:cxn>
              </a:cxnLst>
              <a:rect l="T6" t="T7" r="T8" b="T9"/>
              <a:pathLst>
                <a:path w="429" h="395">
                  <a:moveTo>
                    <a:pt x="0" y="0"/>
                  </a:moveTo>
                  <a:lnTo>
                    <a:pt x="429" y="395"/>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4351" name="Freeform 17"/>
            <p:cNvSpPr>
              <a:spLocks/>
            </p:cNvSpPr>
            <p:nvPr/>
          </p:nvSpPr>
          <p:spPr bwMode="auto">
            <a:xfrm>
              <a:off x="2418" y="2337"/>
              <a:ext cx="375" cy="349"/>
            </a:xfrm>
            <a:custGeom>
              <a:avLst/>
              <a:gdLst>
                <a:gd name="T0" fmla="*/ 0 w 375"/>
                <a:gd name="T1" fmla="*/ 0 h 349"/>
                <a:gd name="T2" fmla="*/ 375 w 375"/>
                <a:gd name="T3" fmla="*/ 349 h 349"/>
                <a:gd name="T4" fmla="*/ 0 60000 65536"/>
                <a:gd name="T5" fmla="*/ 0 60000 65536"/>
                <a:gd name="T6" fmla="*/ 0 w 375"/>
                <a:gd name="T7" fmla="*/ 0 h 349"/>
                <a:gd name="T8" fmla="*/ 375 w 375"/>
                <a:gd name="T9" fmla="*/ 349 h 349"/>
              </a:gdLst>
              <a:ahLst/>
              <a:cxnLst>
                <a:cxn ang="T4">
                  <a:pos x="T0" y="T1"/>
                </a:cxn>
                <a:cxn ang="T5">
                  <a:pos x="T2" y="T3"/>
                </a:cxn>
              </a:cxnLst>
              <a:rect l="T6" t="T7" r="T8" b="T9"/>
              <a:pathLst>
                <a:path w="375" h="349">
                  <a:moveTo>
                    <a:pt x="0" y="0"/>
                  </a:moveTo>
                  <a:lnTo>
                    <a:pt x="375" y="349"/>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4352" name="Freeform 18"/>
            <p:cNvSpPr>
              <a:spLocks/>
            </p:cNvSpPr>
            <p:nvPr/>
          </p:nvSpPr>
          <p:spPr bwMode="auto">
            <a:xfrm>
              <a:off x="1855" y="1587"/>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nvGrpSpPr>
            <p:cNvPr id="14353" name="Group 19"/>
            <p:cNvGrpSpPr>
              <a:grpSpLocks/>
            </p:cNvGrpSpPr>
            <p:nvPr/>
          </p:nvGrpSpPr>
          <p:grpSpPr bwMode="auto">
            <a:xfrm>
              <a:off x="2154" y="1434"/>
              <a:ext cx="345" cy="323"/>
              <a:chOff x="2154" y="1434"/>
              <a:chExt cx="345" cy="323"/>
            </a:xfrm>
          </p:grpSpPr>
          <p:sp>
            <p:nvSpPr>
              <p:cNvPr id="14384" name="Text Box 20"/>
              <p:cNvSpPr txBox="1">
                <a:spLocks noChangeArrowheads="1"/>
              </p:cNvSpPr>
              <p:nvPr/>
            </p:nvSpPr>
            <p:spPr bwMode="auto">
              <a:xfrm>
                <a:off x="2200" y="1434"/>
                <a:ext cx="299"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I</a:t>
                </a:r>
                <a:r>
                  <a:rPr lang="en-US" altLang="zh-CN" sz="2400" baseline="-25000">
                    <a:solidFill>
                      <a:schemeClr val="tx1"/>
                    </a:solidFill>
                    <a:latin typeface="Times New Roman" panose="02020603050405020304" pitchFamily="18" charset="0"/>
                    <a:ea typeface="宋体" panose="02010600030101010101" pitchFamily="2" charset="-122"/>
                  </a:rPr>
                  <a:t>2</a:t>
                </a:r>
                <a:endParaRPr lang="en-US" altLang="zh-CN" sz="2400">
                  <a:solidFill>
                    <a:schemeClr val="tx1"/>
                  </a:solidFill>
                  <a:latin typeface="Arial" panose="020B0604020202020204" pitchFamily="34" charset="0"/>
                  <a:ea typeface="宋体" panose="02010600030101010101" pitchFamily="2" charset="-122"/>
                </a:endParaRPr>
              </a:p>
            </p:txBody>
          </p:sp>
          <p:sp>
            <p:nvSpPr>
              <p:cNvPr id="14385" name="Oval 21"/>
              <p:cNvSpPr>
                <a:spLocks noChangeArrowheads="1"/>
              </p:cNvSpPr>
              <p:nvPr/>
            </p:nvSpPr>
            <p:spPr bwMode="auto">
              <a:xfrm>
                <a:off x="2154" y="143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4354" name="Group 22"/>
            <p:cNvGrpSpPr>
              <a:grpSpLocks/>
            </p:cNvGrpSpPr>
            <p:nvPr/>
          </p:nvGrpSpPr>
          <p:grpSpPr bwMode="auto">
            <a:xfrm>
              <a:off x="2744" y="1434"/>
              <a:ext cx="345" cy="323"/>
              <a:chOff x="2744" y="1434"/>
              <a:chExt cx="345" cy="323"/>
            </a:xfrm>
          </p:grpSpPr>
          <p:sp>
            <p:nvSpPr>
              <p:cNvPr id="14382" name="Text Box 23"/>
              <p:cNvSpPr txBox="1">
                <a:spLocks noChangeArrowheads="1"/>
              </p:cNvSpPr>
              <p:nvPr/>
            </p:nvSpPr>
            <p:spPr bwMode="auto">
              <a:xfrm>
                <a:off x="2789" y="1434"/>
                <a:ext cx="3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I</a:t>
                </a:r>
                <a:r>
                  <a:rPr lang="en-US" altLang="zh-CN" sz="2400" baseline="-25000">
                    <a:solidFill>
                      <a:schemeClr val="tx1"/>
                    </a:solidFill>
                    <a:latin typeface="Times New Roman" panose="02020603050405020304" pitchFamily="18" charset="0"/>
                    <a:ea typeface="宋体" panose="02010600030101010101" pitchFamily="2" charset="-122"/>
                  </a:rPr>
                  <a:t>3</a:t>
                </a:r>
                <a:endParaRPr lang="en-US" altLang="zh-CN" sz="2400">
                  <a:solidFill>
                    <a:schemeClr val="tx1"/>
                  </a:solidFill>
                  <a:latin typeface="Arial" panose="020B0604020202020204" pitchFamily="34" charset="0"/>
                  <a:ea typeface="宋体" panose="02010600030101010101" pitchFamily="2" charset="-122"/>
                </a:endParaRPr>
              </a:p>
            </p:txBody>
          </p:sp>
          <p:sp>
            <p:nvSpPr>
              <p:cNvPr id="14383" name="Oval 24"/>
              <p:cNvSpPr>
                <a:spLocks noChangeArrowheads="1"/>
              </p:cNvSpPr>
              <p:nvPr/>
            </p:nvSpPr>
            <p:spPr bwMode="auto">
              <a:xfrm>
                <a:off x="2744" y="143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4355" name="Group 25"/>
            <p:cNvGrpSpPr>
              <a:grpSpLocks/>
            </p:cNvGrpSpPr>
            <p:nvPr/>
          </p:nvGrpSpPr>
          <p:grpSpPr bwMode="auto">
            <a:xfrm>
              <a:off x="2140" y="2062"/>
              <a:ext cx="381" cy="323"/>
              <a:chOff x="2140" y="2062"/>
              <a:chExt cx="381" cy="323"/>
            </a:xfrm>
          </p:grpSpPr>
          <p:sp>
            <p:nvSpPr>
              <p:cNvPr id="14380" name="Text Box 26"/>
              <p:cNvSpPr txBox="1">
                <a:spLocks noChangeArrowheads="1"/>
              </p:cNvSpPr>
              <p:nvPr/>
            </p:nvSpPr>
            <p:spPr bwMode="auto">
              <a:xfrm>
                <a:off x="2140" y="2062"/>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C</a:t>
                </a:r>
                <a:r>
                  <a:rPr lang="en-US" altLang="zh-CN" sz="2400" baseline="-25000">
                    <a:solidFill>
                      <a:schemeClr val="tx1"/>
                    </a:solidFill>
                    <a:latin typeface="Times New Roman" panose="02020603050405020304" pitchFamily="18" charset="0"/>
                    <a:ea typeface="宋体" panose="02010600030101010101" pitchFamily="2" charset="-122"/>
                  </a:rPr>
                  <a:t>1</a:t>
                </a:r>
                <a:endParaRPr lang="en-US" altLang="zh-CN" sz="2400">
                  <a:solidFill>
                    <a:schemeClr val="tx1"/>
                  </a:solidFill>
                  <a:latin typeface="Arial" panose="020B0604020202020204" pitchFamily="34" charset="0"/>
                  <a:ea typeface="宋体" panose="02010600030101010101" pitchFamily="2" charset="-122"/>
                </a:endParaRPr>
              </a:p>
            </p:txBody>
          </p:sp>
          <p:sp>
            <p:nvSpPr>
              <p:cNvPr id="14381" name="Oval 27"/>
              <p:cNvSpPr>
                <a:spLocks noChangeArrowheads="1"/>
              </p:cNvSpPr>
              <p:nvPr/>
            </p:nvSpPr>
            <p:spPr bwMode="auto">
              <a:xfrm>
                <a:off x="2154" y="2069"/>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4356" name="Group 28"/>
            <p:cNvGrpSpPr>
              <a:grpSpLocks/>
            </p:cNvGrpSpPr>
            <p:nvPr/>
          </p:nvGrpSpPr>
          <p:grpSpPr bwMode="auto">
            <a:xfrm>
              <a:off x="2725" y="2057"/>
              <a:ext cx="382" cy="323"/>
              <a:chOff x="2725" y="2057"/>
              <a:chExt cx="382" cy="323"/>
            </a:xfrm>
          </p:grpSpPr>
          <p:sp>
            <p:nvSpPr>
              <p:cNvPr id="14378" name="Text Box 29"/>
              <p:cNvSpPr txBox="1">
                <a:spLocks noChangeArrowheads="1"/>
              </p:cNvSpPr>
              <p:nvPr/>
            </p:nvSpPr>
            <p:spPr bwMode="auto">
              <a:xfrm>
                <a:off x="2725" y="2057"/>
                <a:ext cx="38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C</a:t>
                </a:r>
                <a:r>
                  <a:rPr lang="en-US" altLang="zh-CN" sz="2400" baseline="-25000">
                    <a:solidFill>
                      <a:schemeClr val="tx1"/>
                    </a:solidFill>
                    <a:latin typeface="Times New Roman" panose="02020603050405020304" pitchFamily="18" charset="0"/>
                    <a:ea typeface="宋体" panose="02010600030101010101" pitchFamily="2" charset="-122"/>
                  </a:rPr>
                  <a:t>2</a:t>
                </a:r>
                <a:endParaRPr lang="en-US" altLang="zh-CN" sz="2400">
                  <a:solidFill>
                    <a:schemeClr val="tx1"/>
                  </a:solidFill>
                  <a:latin typeface="Arial" panose="020B0604020202020204" pitchFamily="34" charset="0"/>
                  <a:ea typeface="宋体" panose="02010600030101010101" pitchFamily="2" charset="-122"/>
                </a:endParaRPr>
              </a:p>
            </p:txBody>
          </p:sp>
          <p:sp>
            <p:nvSpPr>
              <p:cNvPr id="14379" name="Oval 30"/>
              <p:cNvSpPr>
                <a:spLocks noChangeArrowheads="1"/>
              </p:cNvSpPr>
              <p:nvPr/>
            </p:nvSpPr>
            <p:spPr bwMode="auto">
              <a:xfrm>
                <a:off x="2744" y="2069"/>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4357" name="Group 31"/>
            <p:cNvGrpSpPr>
              <a:grpSpLocks/>
            </p:cNvGrpSpPr>
            <p:nvPr/>
          </p:nvGrpSpPr>
          <p:grpSpPr bwMode="auto">
            <a:xfrm>
              <a:off x="3334" y="2064"/>
              <a:ext cx="381" cy="323"/>
              <a:chOff x="3334" y="2064"/>
              <a:chExt cx="381" cy="323"/>
            </a:xfrm>
          </p:grpSpPr>
          <p:sp>
            <p:nvSpPr>
              <p:cNvPr id="14376" name="Text Box 32"/>
              <p:cNvSpPr txBox="1">
                <a:spLocks noChangeArrowheads="1"/>
              </p:cNvSpPr>
              <p:nvPr/>
            </p:nvSpPr>
            <p:spPr bwMode="auto">
              <a:xfrm>
                <a:off x="3334" y="2064"/>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C</a:t>
                </a:r>
                <a:r>
                  <a:rPr lang="en-US" altLang="zh-CN" sz="2400" baseline="-25000">
                    <a:solidFill>
                      <a:schemeClr val="tx1"/>
                    </a:solidFill>
                    <a:latin typeface="Times New Roman" panose="02020603050405020304" pitchFamily="18" charset="0"/>
                    <a:ea typeface="宋体" panose="02010600030101010101" pitchFamily="2" charset="-122"/>
                  </a:rPr>
                  <a:t>3</a:t>
                </a:r>
                <a:endParaRPr lang="en-US" altLang="zh-CN" sz="2400">
                  <a:solidFill>
                    <a:schemeClr val="tx1"/>
                  </a:solidFill>
                  <a:latin typeface="Arial" panose="020B0604020202020204" pitchFamily="34" charset="0"/>
                  <a:ea typeface="宋体" panose="02010600030101010101" pitchFamily="2" charset="-122"/>
                </a:endParaRPr>
              </a:p>
            </p:txBody>
          </p:sp>
          <p:sp>
            <p:nvSpPr>
              <p:cNvPr id="14377" name="Oval 33"/>
              <p:cNvSpPr>
                <a:spLocks noChangeArrowheads="1"/>
              </p:cNvSpPr>
              <p:nvPr/>
            </p:nvSpPr>
            <p:spPr bwMode="auto">
              <a:xfrm>
                <a:off x="3334" y="2069"/>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4358" name="Group 34"/>
            <p:cNvGrpSpPr>
              <a:grpSpLocks/>
            </p:cNvGrpSpPr>
            <p:nvPr/>
          </p:nvGrpSpPr>
          <p:grpSpPr bwMode="auto">
            <a:xfrm>
              <a:off x="2758" y="2614"/>
              <a:ext cx="394" cy="323"/>
              <a:chOff x="2758" y="2614"/>
              <a:chExt cx="394" cy="323"/>
            </a:xfrm>
          </p:grpSpPr>
          <p:sp>
            <p:nvSpPr>
              <p:cNvPr id="14374" name="Text Box 35"/>
              <p:cNvSpPr txBox="1">
                <a:spLocks noChangeArrowheads="1"/>
              </p:cNvSpPr>
              <p:nvPr/>
            </p:nvSpPr>
            <p:spPr bwMode="auto">
              <a:xfrm>
                <a:off x="2770" y="2614"/>
                <a:ext cx="38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P</a:t>
                </a:r>
                <a:r>
                  <a:rPr lang="en-US" altLang="zh-CN" sz="2400" baseline="-25000">
                    <a:solidFill>
                      <a:schemeClr val="tx1"/>
                    </a:solidFill>
                    <a:latin typeface="Times New Roman" panose="02020603050405020304" pitchFamily="18" charset="0"/>
                    <a:ea typeface="宋体" panose="02010600030101010101" pitchFamily="2" charset="-122"/>
                  </a:rPr>
                  <a:t>1</a:t>
                </a:r>
                <a:endParaRPr lang="en-US" altLang="zh-CN" sz="2400">
                  <a:solidFill>
                    <a:schemeClr val="tx1"/>
                  </a:solidFill>
                  <a:latin typeface="Arial" panose="020B0604020202020204" pitchFamily="34" charset="0"/>
                  <a:ea typeface="宋体" panose="02010600030101010101" pitchFamily="2" charset="-122"/>
                </a:endParaRPr>
              </a:p>
            </p:txBody>
          </p:sp>
          <p:sp>
            <p:nvSpPr>
              <p:cNvPr id="14375" name="Oval 36"/>
              <p:cNvSpPr>
                <a:spLocks noChangeArrowheads="1"/>
              </p:cNvSpPr>
              <p:nvPr/>
            </p:nvSpPr>
            <p:spPr bwMode="auto">
              <a:xfrm>
                <a:off x="2758" y="261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4359" name="Group 37"/>
            <p:cNvGrpSpPr>
              <a:grpSpLocks/>
            </p:cNvGrpSpPr>
            <p:nvPr/>
          </p:nvGrpSpPr>
          <p:grpSpPr bwMode="auto">
            <a:xfrm>
              <a:off x="3334" y="2608"/>
              <a:ext cx="381" cy="323"/>
              <a:chOff x="3334" y="2608"/>
              <a:chExt cx="381" cy="323"/>
            </a:xfrm>
          </p:grpSpPr>
          <p:sp>
            <p:nvSpPr>
              <p:cNvPr id="14372" name="Text Box 38"/>
              <p:cNvSpPr txBox="1">
                <a:spLocks noChangeArrowheads="1"/>
              </p:cNvSpPr>
              <p:nvPr/>
            </p:nvSpPr>
            <p:spPr bwMode="auto">
              <a:xfrm>
                <a:off x="3334" y="2608"/>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P</a:t>
                </a:r>
                <a:r>
                  <a:rPr lang="en-US" altLang="zh-CN" sz="2400" baseline="-25000">
                    <a:solidFill>
                      <a:schemeClr val="tx1"/>
                    </a:solidFill>
                    <a:latin typeface="Times New Roman" panose="02020603050405020304" pitchFamily="18" charset="0"/>
                    <a:ea typeface="宋体" panose="02010600030101010101" pitchFamily="2" charset="-122"/>
                  </a:rPr>
                  <a:t>2</a:t>
                </a:r>
                <a:endParaRPr lang="en-US" altLang="zh-CN" sz="2400">
                  <a:solidFill>
                    <a:schemeClr val="tx1"/>
                  </a:solidFill>
                  <a:latin typeface="Arial" panose="020B0604020202020204" pitchFamily="34" charset="0"/>
                  <a:ea typeface="宋体" panose="02010600030101010101" pitchFamily="2" charset="-122"/>
                </a:endParaRPr>
              </a:p>
            </p:txBody>
          </p:sp>
          <p:sp>
            <p:nvSpPr>
              <p:cNvPr id="14373" name="Oval 39"/>
              <p:cNvSpPr>
                <a:spLocks noChangeArrowheads="1"/>
              </p:cNvSpPr>
              <p:nvPr/>
            </p:nvSpPr>
            <p:spPr bwMode="auto">
              <a:xfrm>
                <a:off x="3348" y="261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4360" name="Group 40"/>
            <p:cNvGrpSpPr>
              <a:grpSpLocks/>
            </p:cNvGrpSpPr>
            <p:nvPr/>
          </p:nvGrpSpPr>
          <p:grpSpPr bwMode="auto">
            <a:xfrm>
              <a:off x="3923" y="2614"/>
              <a:ext cx="381" cy="323"/>
              <a:chOff x="3923" y="2614"/>
              <a:chExt cx="381" cy="323"/>
            </a:xfrm>
          </p:grpSpPr>
          <p:sp>
            <p:nvSpPr>
              <p:cNvPr id="14370" name="Text Box 41"/>
              <p:cNvSpPr txBox="1">
                <a:spLocks noChangeArrowheads="1"/>
              </p:cNvSpPr>
              <p:nvPr/>
            </p:nvSpPr>
            <p:spPr bwMode="auto">
              <a:xfrm>
                <a:off x="3923" y="2614"/>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P</a:t>
                </a:r>
                <a:r>
                  <a:rPr lang="en-US" altLang="zh-CN" sz="2400" baseline="-25000">
                    <a:solidFill>
                      <a:schemeClr val="tx1"/>
                    </a:solidFill>
                    <a:latin typeface="Times New Roman" panose="02020603050405020304" pitchFamily="18" charset="0"/>
                    <a:ea typeface="宋体" panose="02010600030101010101" pitchFamily="2" charset="-122"/>
                  </a:rPr>
                  <a:t>3</a:t>
                </a:r>
                <a:endParaRPr lang="en-US" altLang="zh-CN" sz="2400">
                  <a:solidFill>
                    <a:schemeClr val="tx1"/>
                  </a:solidFill>
                  <a:latin typeface="Arial" panose="020B0604020202020204" pitchFamily="34" charset="0"/>
                  <a:ea typeface="宋体" panose="02010600030101010101" pitchFamily="2" charset="-122"/>
                </a:endParaRPr>
              </a:p>
            </p:txBody>
          </p:sp>
          <p:sp>
            <p:nvSpPr>
              <p:cNvPr id="14371" name="Oval 42"/>
              <p:cNvSpPr>
                <a:spLocks noChangeArrowheads="1"/>
              </p:cNvSpPr>
              <p:nvPr/>
            </p:nvSpPr>
            <p:spPr bwMode="auto">
              <a:xfrm>
                <a:off x="3923" y="261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sp>
          <p:nvSpPr>
            <p:cNvPr id="14361" name="Freeform 43"/>
            <p:cNvSpPr>
              <a:spLocks/>
            </p:cNvSpPr>
            <p:nvPr/>
          </p:nvSpPr>
          <p:spPr bwMode="auto">
            <a:xfrm>
              <a:off x="2472" y="1570"/>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4362" name="Freeform 44"/>
            <p:cNvSpPr>
              <a:spLocks/>
            </p:cNvSpPr>
            <p:nvPr/>
          </p:nvSpPr>
          <p:spPr bwMode="auto">
            <a:xfrm>
              <a:off x="2462" y="2204"/>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4363" name="Freeform 45"/>
            <p:cNvSpPr>
              <a:spLocks/>
            </p:cNvSpPr>
            <p:nvPr/>
          </p:nvSpPr>
          <p:spPr bwMode="auto">
            <a:xfrm>
              <a:off x="3052" y="2204"/>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4364" name="Freeform 46"/>
            <p:cNvSpPr>
              <a:spLocks/>
            </p:cNvSpPr>
            <p:nvPr/>
          </p:nvSpPr>
          <p:spPr bwMode="auto">
            <a:xfrm>
              <a:off x="3061" y="2750"/>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4365" name="Freeform 47"/>
            <p:cNvSpPr>
              <a:spLocks/>
            </p:cNvSpPr>
            <p:nvPr/>
          </p:nvSpPr>
          <p:spPr bwMode="auto">
            <a:xfrm>
              <a:off x="3651" y="2750"/>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4366" name="Freeform 48"/>
            <p:cNvSpPr>
              <a:spLocks/>
            </p:cNvSpPr>
            <p:nvPr/>
          </p:nvSpPr>
          <p:spPr bwMode="auto">
            <a:xfrm>
              <a:off x="3011" y="2324"/>
              <a:ext cx="375" cy="349"/>
            </a:xfrm>
            <a:custGeom>
              <a:avLst/>
              <a:gdLst>
                <a:gd name="T0" fmla="*/ 0 w 375"/>
                <a:gd name="T1" fmla="*/ 0 h 349"/>
                <a:gd name="T2" fmla="*/ 375 w 375"/>
                <a:gd name="T3" fmla="*/ 349 h 349"/>
                <a:gd name="T4" fmla="*/ 0 60000 65536"/>
                <a:gd name="T5" fmla="*/ 0 60000 65536"/>
                <a:gd name="T6" fmla="*/ 0 w 375"/>
                <a:gd name="T7" fmla="*/ 0 h 349"/>
                <a:gd name="T8" fmla="*/ 375 w 375"/>
                <a:gd name="T9" fmla="*/ 349 h 349"/>
              </a:gdLst>
              <a:ahLst/>
              <a:cxnLst>
                <a:cxn ang="T4">
                  <a:pos x="T0" y="T1"/>
                </a:cxn>
                <a:cxn ang="T5">
                  <a:pos x="T2" y="T3"/>
                </a:cxn>
              </a:cxnLst>
              <a:rect l="T6" t="T7" r="T8" b="T9"/>
              <a:pathLst>
                <a:path w="375" h="349">
                  <a:moveTo>
                    <a:pt x="0" y="0"/>
                  </a:moveTo>
                  <a:lnTo>
                    <a:pt x="375" y="349"/>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4367" name="Freeform 49"/>
            <p:cNvSpPr>
              <a:spLocks/>
            </p:cNvSpPr>
            <p:nvPr/>
          </p:nvSpPr>
          <p:spPr bwMode="auto">
            <a:xfrm>
              <a:off x="3603" y="2331"/>
              <a:ext cx="367" cy="342"/>
            </a:xfrm>
            <a:custGeom>
              <a:avLst/>
              <a:gdLst>
                <a:gd name="T0" fmla="*/ 0 w 367"/>
                <a:gd name="T1" fmla="*/ 0 h 342"/>
                <a:gd name="T2" fmla="*/ 367 w 367"/>
                <a:gd name="T3" fmla="*/ 342 h 342"/>
                <a:gd name="T4" fmla="*/ 0 60000 65536"/>
                <a:gd name="T5" fmla="*/ 0 60000 65536"/>
                <a:gd name="T6" fmla="*/ 0 w 367"/>
                <a:gd name="T7" fmla="*/ 0 h 342"/>
                <a:gd name="T8" fmla="*/ 367 w 367"/>
                <a:gd name="T9" fmla="*/ 342 h 342"/>
              </a:gdLst>
              <a:ahLst/>
              <a:cxnLst>
                <a:cxn ang="T4">
                  <a:pos x="T0" y="T1"/>
                </a:cxn>
                <a:cxn ang="T5">
                  <a:pos x="T2" y="T3"/>
                </a:cxn>
              </a:cxnLst>
              <a:rect l="T6" t="T7" r="T8" b="T9"/>
              <a:pathLst>
                <a:path w="367" h="342">
                  <a:moveTo>
                    <a:pt x="0" y="0"/>
                  </a:moveTo>
                  <a:lnTo>
                    <a:pt x="367" y="342"/>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4368" name="Freeform 50"/>
            <p:cNvSpPr>
              <a:spLocks/>
            </p:cNvSpPr>
            <p:nvPr/>
          </p:nvSpPr>
          <p:spPr bwMode="auto">
            <a:xfrm>
              <a:off x="2371" y="1715"/>
              <a:ext cx="422" cy="395"/>
            </a:xfrm>
            <a:custGeom>
              <a:avLst/>
              <a:gdLst>
                <a:gd name="T0" fmla="*/ 0 w 422"/>
                <a:gd name="T1" fmla="*/ 0 h 395"/>
                <a:gd name="T2" fmla="*/ 422 w 422"/>
                <a:gd name="T3" fmla="*/ 395 h 395"/>
                <a:gd name="T4" fmla="*/ 0 60000 65536"/>
                <a:gd name="T5" fmla="*/ 0 60000 65536"/>
                <a:gd name="T6" fmla="*/ 0 w 422"/>
                <a:gd name="T7" fmla="*/ 0 h 395"/>
                <a:gd name="T8" fmla="*/ 422 w 422"/>
                <a:gd name="T9" fmla="*/ 395 h 395"/>
              </a:gdLst>
              <a:ahLst/>
              <a:cxnLst>
                <a:cxn ang="T4">
                  <a:pos x="T0" y="T1"/>
                </a:cxn>
                <a:cxn ang="T5">
                  <a:pos x="T2" y="T3"/>
                </a:cxn>
              </a:cxnLst>
              <a:rect l="T6" t="T7" r="T8" b="T9"/>
              <a:pathLst>
                <a:path w="422" h="395">
                  <a:moveTo>
                    <a:pt x="0" y="0"/>
                  </a:moveTo>
                  <a:lnTo>
                    <a:pt x="422" y="395"/>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4369" name="Freeform 51"/>
            <p:cNvSpPr>
              <a:spLocks/>
            </p:cNvSpPr>
            <p:nvPr/>
          </p:nvSpPr>
          <p:spPr bwMode="auto">
            <a:xfrm>
              <a:off x="2974" y="1715"/>
              <a:ext cx="416" cy="400"/>
            </a:xfrm>
            <a:custGeom>
              <a:avLst/>
              <a:gdLst>
                <a:gd name="T0" fmla="*/ 0 w 416"/>
                <a:gd name="T1" fmla="*/ 0 h 400"/>
                <a:gd name="T2" fmla="*/ 416 w 416"/>
                <a:gd name="T3" fmla="*/ 400 h 400"/>
                <a:gd name="T4" fmla="*/ 0 60000 65536"/>
                <a:gd name="T5" fmla="*/ 0 60000 65536"/>
                <a:gd name="T6" fmla="*/ 0 w 416"/>
                <a:gd name="T7" fmla="*/ 0 h 400"/>
                <a:gd name="T8" fmla="*/ 416 w 416"/>
                <a:gd name="T9" fmla="*/ 400 h 400"/>
              </a:gdLst>
              <a:ahLst/>
              <a:cxnLst>
                <a:cxn ang="T4">
                  <a:pos x="T0" y="T1"/>
                </a:cxn>
                <a:cxn ang="T5">
                  <a:pos x="T2" y="T3"/>
                </a:cxn>
              </a:cxnLst>
              <a:rect l="T6" t="T7" r="T8" b="T9"/>
              <a:pathLst>
                <a:path w="416" h="400">
                  <a:moveTo>
                    <a:pt x="0" y="0"/>
                  </a:moveTo>
                  <a:lnTo>
                    <a:pt x="416" y="400"/>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sp>
        <p:nvSpPr>
          <p:cNvPr id="423991" name="Rectangle 55"/>
          <p:cNvSpPr>
            <a:spLocks noChangeArrowheads="1"/>
          </p:cNvSpPr>
          <p:nvPr/>
        </p:nvSpPr>
        <p:spPr bwMode="auto">
          <a:xfrm>
            <a:off x="6443663" y="1268413"/>
            <a:ext cx="936625" cy="2736850"/>
          </a:xfrm>
          <a:prstGeom prst="rect">
            <a:avLst/>
          </a:prstGeom>
          <a:noFill/>
          <a:ln w="25400" algn="ctr">
            <a:solidFill>
              <a:srgbClr val="339966"/>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zh-CN"/>
          </a:p>
        </p:txBody>
      </p:sp>
      <p:sp>
        <p:nvSpPr>
          <p:cNvPr id="423992" name="Rectangle 56"/>
          <p:cNvSpPr>
            <a:spLocks noChangeArrowheads="1"/>
          </p:cNvSpPr>
          <p:nvPr/>
        </p:nvSpPr>
        <p:spPr bwMode="auto">
          <a:xfrm>
            <a:off x="2987675" y="4221163"/>
            <a:ext cx="2376488" cy="576262"/>
          </a:xfrm>
          <a:prstGeom prst="rect">
            <a:avLst/>
          </a:prstGeom>
          <a:noFill/>
          <a:ln w="25400" algn="ctr">
            <a:solidFill>
              <a:srgbClr val="339966"/>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3941"/>
                                        </p:tgtEl>
                                        <p:attrNameLst>
                                          <p:attrName>style.visibility</p:attrName>
                                        </p:attrNameLst>
                                      </p:cBhvr>
                                      <p:to>
                                        <p:strVal val="visible"/>
                                      </p:to>
                                    </p:set>
                                    <p:anim calcmode="lin" valueType="num">
                                      <p:cBhvr additive="base">
                                        <p:cTn id="7" dur="500" fill="hold"/>
                                        <p:tgtEl>
                                          <p:spTgt spid="423941"/>
                                        </p:tgtEl>
                                        <p:attrNameLst>
                                          <p:attrName>ppt_x</p:attrName>
                                        </p:attrNameLst>
                                      </p:cBhvr>
                                      <p:tavLst>
                                        <p:tav tm="0">
                                          <p:val>
                                            <p:strVal val="0-#ppt_w/2"/>
                                          </p:val>
                                        </p:tav>
                                        <p:tav tm="100000">
                                          <p:val>
                                            <p:strVal val="#ppt_x"/>
                                          </p:val>
                                        </p:tav>
                                      </p:tavLst>
                                    </p:anim>
                                    <p:anim calcmode="lin" valueType="num">
                                      <p:cBhvr additive="base">
                                        <p:cTn id="8" dur="500" fill="hold"/>
                                        <p:tgtEl>
                                          <p:spTgt spid="423941"/>
                                        </p:tgtEl>
                                        <p:attrNameLst>
                                          <p:attrName>ppt_y</p:attrName>
                                        </p:attrNameLst>
                                      </p:cBhvr>
                                      <p:tavLst>
                                        <p:tav tm="0">
                                          <p:val>
                                            <p:strVal val="#ppt_y"/>
                                          </p:val>
                                        </p:tav>
                                        <p:tav tm="100000">
                                          <p:val>
                                            <p:strVal val="#ppt_y"/>
                                          </p:val>
                                        </p:tav>
                                      </p:tavLst>
                                    </p:anim>
                                  </p:childTnLst>
                                </p:cTn>
                              </p:par>
                              <p:par>
                                <p:cTn id="9" presetID="53"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23942"/>
                                        </p:tgtEl>
                                        <p:attrNameLst>
                                          <p:attrName>style.visibility</p:attrName>
                                        </p:attrNameLst>
                                      </p:cBhvr>
                                      <p:to>
                                        <p:strVal val="visible"/>
                                      </p:to>
                                    </p:set>
                                    <p:anim calcmode="lin" valueType="num">
                                      <p:cBhvr additive="base">
                                        <p:cTn id="18" dur="500" fill="hold"/>
                                        <p:tgtEl>
                                          <p:spTgt spid="423942"/>
                                        </p:tgtEl>
                                        <p:attrNameLst>
                                          <p:attrName>ppt_x</p:attrName>
                                        </p:attrNameLst>
                                      </p:cBhvr>
                                      <p:tavLst>
                                        <p:tav tm="0">
                                          <p:val>
                                            <p:strVal val="0-#ppt_w/2"/>
                                          </p:val>
                                        </p:tav>
                                        <p:tav tm="100000">
                                          <p:val>
                                            <p:strVal val="#ppt_x"/>
                                          </p:val>
                                        </p:tav>
                                      </p:tavLst>
                                    </p:anim>
                                    <p:anim calcmode="lin" valueType="num">
                                      <p:cBhvr additive="base">
                                        <p:cTn id="19" dur="500" fill="hold"/>
                                        <p:tgtEl>
                                          <p:spTgt spid="42394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23943"/>
                                        </p:tgtEl>
                                        <p:attrNameLst>
                                          <p:attrName>style.visibility</p:attrName>
                                        </p:attrNameLst>
                                      </p:cBhvr>
                                      <p:to>
                                        <p:strVal val="visible"/>
                                      </p:to>
                                    </p:set>
                                    <p:anim calcmode="lin" valueType="num">
                                      <p:cBhvr additive="base">
                                        <p:cTn id="24" dur="500" fill="hold"/>
                                        <p:tgtEl>
                                          <p:spTgt spid="423943"/>
                                        </p:tgtEl>
                                        <p:attrNameLst>
                                          <p:attrName>ppt_x</p:attrName>
                                        </p:attrNameLst>
                                      </p:cBhvr>
                                      <p:tavLst>
                                        <p:tav tm="0">
                                          <p:val>
                                            <p:strVal val="0-#ppt_w/2"/>
                                          </p:val>
                                        </p:tav>
                                        <p:tav tm="100000">
                                          <p:val>
                                            <p:strVal val="#ppt_x"/>
                                          </p:val>
                                        </p:tav>
                                      </p:tavLst>
                                    </p:anim>
                                    <p:anim calcmode="lin" valueType="num">
                                      <p:cBhvr additive="base">
                                        <p:cTn id="25" dur="500" fill="hold"/>
                                        <p:tgtEl>
                                          <p:spTgt spid="423943"/>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423991"/>
                                        </p:tgtEl>
                                        <p:attrNameLst>
                                          <p:attrName>style.visibility</p:attrName>
                                        </p:attrNameLst>
                                      </p:cBhvr>
                                      <p:to>
                                        <p:strVal val="visible"/>
                                      </p:to>
                                    </p:set>
                                    <p:animEffect transition="in" filter="blinds(horizontal)">
                                      <p:cBhvr>
                                        <p:cTn id="29" dur="500"/>
                                        <p:tgtEl>
                                          <p:spTgt spid="423991"/>
                                        </p:tgtEl>
                                      </p:cBhvr>
                                    </p:animEffect>
                                  </p:childTnLst>
                                </p:cTn>
                              </p:par>
                            </p:childTnLst>
                          </p:cTn>
                        </p:par>
                        <p:par>
                          <p:cTn id="30" fill="hold" nodeType="afterGroup">
                            <p:stCondLst>
                              <p:cond delay="1000"/>
                            </p:stCondLst>
                            <p:childTnLst>
                              <p:par>
                                <p:cTn id="31" presetID="3" presetClass="entr" presetSubtype="10" fill="hold" grpId="0" nodeType="afterEffect">
                                  <p:stCondLst>
                                    <p:cond delay="0"/>
                                  </p:stCondLst>
                                  <p:childTnLst>
                                    <p:set>
                                      <p:cBhvr>
                                        <p:cTn id="32" dur="1" fill="hold">
                                          <p:stCondLst>
                                            <p:cond delay="0"/>
                                          </p:stCondLst>
                                        </p:cTn>
                                        <p:tgtEl>
                                          <p:spTgt spid="423992"/>
                                        </p:tgtEl>
                                        <p:attrNameLst>
                                          <p:attrName>style.visibility</p:attrName>
                                        </p:attrNameLst>
                                      </p:cBhvr>
                                      <p:to>
                                        <p:strVal val="visible"/>
                                      </p:to>
                                    </p:set>
                                    <p:animEffect transition="in" filter="blinds(horizontal)">
                                      <p:cBhvr>
                                        <p:cTn id="33" dur="500"/>
                                        <p:tgtEl>
                                          <p:spTgt spid="423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1" grpId="0"/>
      <p:bldP spid="423942" grpId="0"/>
      <p:bldP spid="423943" grpId="0"/>
      <p:bldP spid="423991" grpId="0" animBg="1"/>
      <p:bldP spid="42399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50938" y="339725"/>
            <a:ext cx="6373812" cy="641350"/>
          </a:xfrm>
        </p:spPr>
        <p:txBody>
          <a:bodyPr/>
          <a:lstStyle/>
          <a:p>
            <a:pPr eaLnBrk="1" hangingPunct="1"/>
            <a:r>
              <a:rPr lang="zh-CN" altLang="en-US" sz="4000" b="1" dirty="0" smtClean="0">
                <a:latin typeface="隶书" panose="02010509060101010101" pitchFamily="49" charset="-122"/>
                <a:ea typeface="隶书" panose="02010509060101010101" pitchFamily="49" charset="-122"/>
              </a:rPr>
              <a:t>程序</a:t>
            </a:r>
            <a:r>
              <a:rPr lang="zh-CN" altLang="en-US" sz="4000" b="1" dirty="0" smtClean="0">
                <a:latin typeface="隶书" panose="02010509060101010101" pitchFamily="49" charset="-122"/>
                <a:ea typeface="隶书" panose="02010509060101010101" pitchFamily="49" charset="-122"/>
              </a:rPr>
              <a:t>并发</a:t>
            </a:r>
            <a:r>
              <a:rPr lang="zh-CN" altLang="en-US" sz="4000" b="1" dirty="0" smtClean="0">
                <a:latin typeface="隶书" panose="02010509060101010101" pitchFamily="49" charset="-122"/>
                <a:ea typeface="隶书" panose="02010509060101010101" pitchFamily="49" charset="-122"/>
              </a:rPr>
              <a:t>执行的特征</a:t>
            </a:r>
            <a:endParaRPr lang="zh-CN" altLang="en-US" sz="4000" b="1" dirty="0" smtClean="0">
              <a:latin typeface="隶书" panose="02010509060101010101" pitchFamily="49" charset="-122"/>
              <a:ea typeface="隶书" panose="02010509060101010101" pitchFamily="49" charset="-122"/>
            </a:endParaRPr>
          </a:p>
        </p:txBody>
      </p:sp>
      <p:grpSp>
        <p:nvGrpSpPr>
          <p:cNvPr id="16387" name="Group 5"/>
          <p:cNvGrpSpPr>
            <a:grpSpLocks/>
          </p:cNvGrpSpPr>
          <p:nvPr/>
        </p:nvGrpSpPr>
        <p:grpSpPr bwMode="auto">
          <a:xfrm>
            <a:off x="4564522" y="3159646"/>
            <a:ext cx="4387850" cy="2376487"/>
            <a:chOff x="1540" y="1434"/>
            <a:chExt cx="2764" cy="1503"/>
          </a:xfrm>
        </p:grpSpPr>
        <p:grpSp>
          <p:nvGrpSpPr>
            <p:cNvPr id="16389" name="Group 6"/>
            <p:cNvGrpSpPr>
              <a:grpSpLocks/>
            </p:cNvGrpSpPr>
            <p:nvPr/>
          </p:nvGrpSpPr>
          <p:grpSpPr bwMode="auto">
            <a:xfrm>
              <a:off x="1540" y="1434"/>
              <a:ext cx="342" cy="323"/>
              <a:chOff x="1540" y="1434"/>
              <a:chExt cx="342" cy="323"/>
            </a:xfrm>
          </p:grpSpPr>
          <p:sp>
            <p:nvSpPr>
              <p:cNvPr id="16430" name="Oval 7"/>
              <p:cNvSpPr>
                <a:spLocks noChangeArrowheads="1"/>
              </p:cNvSpPr>
              <p:nvPr/>
            </p:nvSpPr>
            <p:spPr bwMode="auto">
              <a:xfrm>
                <a:off x="1540" y="143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6431" name="Text Box 8"/>
              <p:cNvSpPr txBox="1">
                <a:spLocks noChangeArrowheads="1"/>
              </p:cNvSpPr>
              <p:nvPr/>
            </p:nvSpPr>
            <p:spPr bwMode="auto">
              <a:xfrm>
                <a:off x="1583" y="1434"/>
                <a:ext cx="299"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I</a:t>
                </a:r>
                <a:r>
                  <a:rPr lang="en-US" altLang="zh-CN" sz="2400" baseline="-25000">
                    <a:solidFill>
                      <a:schemeClr val="tx1"/>
                    </a:solidFill>
                    <a:latin typeface="Times New Roman" panose="02020603050405020304" pitchFamily="18" charset="0"/>
                    <a:ea typeface="宋体" panose="02010600030101010101" pitchFamily="2" charset="-122"/>
                  </a:rPr>
                  <a:t>1</a:t>
                </a:r>
                <a:endParaRPr lang="en-US" altLang="zh-CN" sz="2400">
                  <a:solidFill>
                    <a:schemeClr val="tx1"/>
                  </a:solidFill>
                  <a:latin typeface="Arial" panose="020B0604020202020204" pitchFamily="34" charset="0"/>
                  <a:ea typeface="宋体" panose="02010600030101010101" pitchFamily="2" charset="-122"/>
                </a:endParaRPr>
              </a:p>
            </p:txBody>
          </p:sp>
        </p:grpSp>
        <p:sp>
          <p:nvSpPr>
            <p:cNvPr id="16390" name="Line 9"/>
            <p:cNvSpPr>
              <a:spLocks noChangeShapeType="1"/>
            </p:cNvSpPr>
            <p:nvPr/>
          </p:nvSpPr>
          <p:spPr bwMode="auto">
            <a:xfrm>
              <a:off x="2297" y="1740"/>
              <a:ext cx="4" cy="330"/>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1" name="Line 10"/>
            <p:cNvSpPr>
              <a:spLocks noChangeShapeType="1"/>
            </p:cNvSpPr>
            <p:nvPr/>
          </p:nvSpPr>
          <p:spPr bwMode="auto">
            <a:xfrm>
              <a:off x="2885" y="2387"/>
              <a:ext cx="0" cy="216"/>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2" name="Line 11"/>
            <p:cNvSpPr>
              <a:spLocks noChangeShapeType="1"/>
            </p:cNvSpPr>
            <p:nvPr/>
          </p:nvSpPr>
          <p:spPr bwMode="auto">
            <a:xfrm>
              <a:off x="2880" y="1732"/>
              <a:ext cx="5" cy="338"/>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3" name="Line 12"/>
            <p:cNvSpPr>
              <a:spLocks noChangeShapeType="1"/>
            </p:cNvSpPr>
            <p:nvPr/>
          </p:nvSpPr>
          <p:spPr bwMode="auto">
            <a:xfrm>
              <a:off x="3475" y="2387"/>
              <a:ext cx="0" cy="216"/>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4" name="Freeform 13"/>
            <p:cNvSpPr>
              <a:spLocks/>
            </p:cNvSpPr>
            <p:nvPr/>
          </p:nvSpPr>
          <p:spPr bwMode="auto">
            <a:xfrm>
              <a:off x="1768" y="1728"/>
              <a:ext cx="429" cy="395"/>
            </a:xfrm>
            <a:custGeom>
              <a:avLst/>
              <a:gdLst>
                <a:gd name="T0" fmla="*/ 0 w 429"/>
                <a:gd name="T1" fmla="*/ 0 h 395"/>
                <a:gd name="T2" fmla="*/ 429 w 429"/>
                <a:gd name="T3" fmla="*/ 395 h 395"/>
                <a:gd name="T4" fmla="*/ 0 60000 65536"/>
                <a:gd name="T5" fmla="*/ 0 60000 65536"/>
                <a:gd name="T6" fmla="*/ 0 w 429"/>
                <a:gd name="T7" fmla="*/ 0 h 395"/>
                <a:gd name="T8" fmla="*/ 429 w 429"/>
                <a:gd name="T9" fmla="*/ 395 h 395"/>
              </a:gdLst>
              <a:ahLst/>
              <a:cxnLst>
                <a:cxn ang="T4">
                  <a:pos x="T0" y="T1"/>
                </a:cxn>
                <a:cxn ang="T5">
                  <a:pos x="T2" y="T3"/>
                </a:cxn>
              </a:cxnLst>
              <a:rect l="T6" t="T7" r="T8" b="T9"/>
              <a:pathLst>
                <a:path w="429" h="395">
                  <a:moveTo>
                    <a:pt x="0" y="0"/>
                  </a:moveTo>
                  <a:lnTo>
                    <a:pt x="429" y="395"/>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6395" name="Freeform 14"/>
            <p:cNvSpPr>
              <a:spLocks/>
            </p:cNvSpPr>
            <p:nvPr/>
          </p:nvSpPr>
          <p:spPr bwMode="auto">
            <a:xfrm>
              <a:off x="2418" y="2337"/>
              <a:ext cx="375" cy="349"/>
            </a:xfrm>
            <a:custGeom>
              <a:avLst/>
              <a:gdLst>
                <a:gd name="T0" fmla="*/ 0 w 375"/>
                <a:gd name="T1" fmla="*/ 0 h 349"/>
                <a:gd name="T2" fmla="*/ 375 w 375"/>
                <a:gd name="T3" fmla="*/ 349 h 349"/>
                <a:gd name="T4" fmla="*/ 0 60000 65536"/>
                <a:gd name="T5" fmla="*/ 0 60000 65536"/>
                <a:gd name="T6" fmla="*/ 0 w 375"/>
                <a:gd name="T7" fmla="*/ 0 h 349"/>
                <a:gd name="T8" fmla="*/ 375 w 375"/>
                <a:gd name="T9" fmla="*/ 349 h 349"/>
              </a:gdLst>
              <a:ahLst/>
              <a:cxnLst>
                <a:cxn ang="T4">
                  <a:pos x="T0" y="T1"/>
                </a:cxn>
                <a:cxn ang="T5">
                  <a:pos x="T2" y="T3"/>
                </a:cxn>
              </a:cxnLst>
              <a:rect l="T6" t="T7" r="T8" b="T9"/>
              <a:pathLst>
                <a:path w="375" h="349">
                  <a:moveTo>
                    <a:pt x="0" y="0"/>
                  </a:moveTo>
                  <a:lnTo>
                    <a:pt x="375" y="349"/>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6396" name="Freeform 15"/>
            <p:cNvSpPr>
              <a:spLocks/>
            </p:cNvSpPr>
            <p:nvPr/>
          </p:nvSpPr>
          <p:spPr bwMode="auto">
            <a:xfrm>
              <a:off x="1855" y="1587"/>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nvGrpSpPr>
            <p:cNvPr id="16397" name="Group 16"/>
            <p:cNvGrpSpPr>
              <a:grpSpLocks/>
            </p:cNvGrpSpPr>
            <p:nvPr/>
          </p:nvGrpSpPr>
          <p:grpSpPr bwMode="auto">
            <a:xfrm>
              <a:off x="2154" y="1434"/>
              <a:ext cx="345" cy="323"/>
              <a:chOff x="2154" y="1434"/>
              <a:chExt cx="345" cy="323"/>
            </a:xfrm>
          </p:grpSpPr>
          <p:sp>
            <p:nvSpPr>
              <p:cNvPr id="16428" name="Text Box 17"/>
              <p:cNvSpPr txBox="1">
                <a:spLocks noChangeArrowheads="1"/>
              </p:cNvSpPr>
              <p:nvPr/>
            </p:nvSpPr>
            <p:spPr bwMode="auto">
              <a:xfrm>
                <a:off x="2200" y="1434"/>
                <a:ext cx="299"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dirty="0">
                    <a:solidFill>
                      <a:schemeClr val="tx1"/>
                    </a:solidFill>
                    <a:latin typeface="Times New Roman" panose="02020603050405020304" pitchFamily="18" charset="0"/>
                    <a:ea typeface="宋体" panose="02010600030101010101" pitchFamily="2" charset="-122"/>
                  </a:rPr>
                  <a:t>I</a:t>
                </a:r>
                <a:r>
                  <a:rPr lang="en-US" altLang="zh-CN" sz="2400" baseline="-25000" dirty="0">
                    <a:solidFill>
                      <a:schemeClr val="tx1"/>
                    </a:solidFill>
                    <a:latin typeface="Times New Roman" panose="02020603050405020304" pitchFamily="18" charset="0"/>
                    <a:ea typeface="宋体" panose="02010600030101010101" pitchFamily="2" charset="-122"/>
                  </a:rPr>
                  <a:t>2</a:t>
                </a:r>
                <a:endParaRPr lang="en-US" altLang="zh-CN" sz="2400" dirty="0">
                  <a:solidFill>
                    <a:schemeClr val="tx1"/>
                  </a:solidFill>
                  <a:latin typeface="Arial" panose="020B0604020202020204" pitchFamily="34" charset="0"/>
                  <a:ea typeface="宋体" panose="02010600030101010101" pitchFamily="2" charset="-122"/>
                </a:endParaRPr>
              </a:p>
            </p:txBody>
          </p:sp>
          <p:sp>
            <p:nvSpPr>
              <p:cNvPr id="16429" name="Oval 18"/>
              <p:cNvSpPr>
                <a:spLocks noChangeArrowheads="1"/>
              </p:cNvSpPr>
              <p:nvPr/>
            </p:nvSpPr>
            <p:spPr bwMode="auto">
              <a:xfrm>
                <a:off x="2154" y="143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6398" name="Group 19"/>
            <p:cNvGrpSpPr>
              <a:grpSpLocks/>
            </p:cNvGrpSpPr>
            <p:nvPr/>
          </p:nvGrpSpPr>
          <p:grpSpPr bwMode="auto">
            <a:xfrm>
              <a:off x="2744" y="1434"/>
              <a:ext cx="345" cy="323"/>
              <a:chOff x="2744" y="1434"/>
              <a:chExt cx="345" cy="323"/>
            </a:xfrm>
          </p:grpSpPr>
          <p:sp>
            <p:nvSpPr>
              <p:cNvPr id="16426" name="Text Box 20"/>
              <p:cNvSpPr txBox="1">
                <a:spLocks noChangeArrowheads="1"/>
              </p:cNvSpPr>
              <p:nvPr/>
            </p:nvSpPr>
            <p:spPr bwMode="auto">
              <a:xfrm>
                <a:off x="2789" y="1434"/>
                <a:ext cx="3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dirty="0">
                    <a:solidFill>
                      <a:srgbClr val="FF0000"/>
                    </a:solidFill>
                    <a:latin typeface="Times New Roman" panose="02020603050405020304" pitchFamily="18" charset="0"/>
                    <a:ea typeface="宋体" panose="02010600030101010101" pitchFamily="2" charset="-122"/>
                  </a:rPr>
                  <a:t>I</a:t>
                </a:r>
                <a:r>
                  <a:rPr lang="en-US" altLang="zh-CN" sz="2400" baseline="-25000" dirty="0">
                    <a:solidFill>
                      <a:srgbClr val="FF0000"/>
                    </a:solidFill>
                    <a:latin typeface="Times New Roman" panose="02020603050405020304" pitchFamily="18" charset="0"/>
                    <a:ea typeface="宋体" panose="02010600030101010101" pitchFamily="2" charset="-122"/>
                  </a:rPr>
                  <a:t>3</a:t>
                </a:r>
                <a:endParaRPr lang="en-US" altLang="zh-CN" sz="2400" dirty="0">
                  <a:solidFill>
                    <a:srgbClr val="FF0000"/>
                  </a:solidFill>
                  <a:latin typeface="Arial" panose="020B0604020202020204" pitchFamily="34" charset="0"/>
                  <a:ea typeface="宋体" panose="02010600030101010101" pitchFamily="2" charset="-122"/>
                </a:endParaRPr>
              </a:p>
            </p:txBody>
          </p:sp>
          <p:sp>
            <p:nvSpPr>
              <p:cNvPr id="16427" name="Oval 21"/>
              <p:cNvSpPr>
                <a:spLocks noChangeArrowheads="1"/>
              </p:cNvSpPr>
              <p:nvPr/>
            </p:nvSpPr>
            <p:spPr bwMode="auto">
              <a:xfrm>
                <a:off x="2744" y="143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6399" name="Group 22"/>
            <p:cNvGrpSpPr>
              <a:grpSpLocks/>
            </p:cNvGrpSpPr>
            <p:nvPr/>
          </p:nvGrpSpPr>
          <p:grpSpPr bwMode="auto">
            <a:xfrm>
              <a:off x="2140" y="2062"/>
              <a:ext cx="381" cy="323"/>
              <a:chOff x="2140" y="2062"/>
              <a:chExt cx="381" cy="323"/>
            </a:xfrm>
          </p:grpSpPr>
          <p:sp>
            <p:nvSpPr>
              <p:cNvPr id="16424" name="Text Box 23"/>
              <p:cNvSpPr txBox="1">
                <a:spLocks noChangeArrowheads="1"/>
              </p:cNvSpPr>
              <p:nvPr/>
            </p:nvSpPr>
            <p:spPr bwMode="auto">
              <a:xfrm>
                <a:off x="2140" y="2062"/>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dirty="0">
                    <a:solidFill>
                      <a:schemeClr val="tx1"/>
                    </a:solidFill>
                    <a:latin typeface="Times New Roman" panose="02020603050405020304" pitchFamily="18" charset="0"/>
                    <a:ea typeface="宋体" panose="02010600030101010101" pitchFamily="2" charset="-122"/>
                  </a:rPr>
                  <a:t>C</a:t>
                </a:r>
                <a:r>
                  <a:rPr lang="en-US" altLang="zh-CN" sz="2400" baseline="-25000" dirty="0">
                    <a:solidFill>
                      <a:schemeClr val="tx1"/>
                    </a:solidFill>
                    <a:latin typeface="Times New Roman" panose="02020603050405020304" pitchFamily="18" charset="0"/>
                    <a:ea typeface="宋体" panose="02010600030101010101" pitchFamily="2" charset="-122"/>
                  </a:rPr>
                  <a:t>1</a:t>
                </a:r>
                <a:endParaRPr lang="en-US" altLang="zh-CN" sz="2400" dirty="0">
                  <a:solidFill>
                    <a:schemeClr val="tx1"/>
                  </a:solidFill>
                  <a:latin typeface="Arial" panose="020B0604020202020204" pitchFamily="34" charset="0"/>
                  <a:ea typeface="宋体" panose="02010600030101010101" pitchFamily="2" charset="-122"/>
                </a:endParaRPr>
              </a:p>
            </p:txBody>
          </p:sp>
          <p:sp>
            <p:nvSpPr>
              <p:cNvPr id="16425" name="Oval 24"/>
              <p:cNvSpPr>
                <a:spLocks noChangeArrowheads="1"/>
              </p:cNvSpPr>
              <p:nvPr/>
            </p:nvSpPr>
            <p:spPr bwMode="auto">
              <a:xfrm>
                <a:off x="2154" y="2069"/>
                <a:ext cx="303" cy="304"/>
              </a:xfrm>
              <a:prstGeom prst="ellipse">
                <a:avLst/>
              </a:prstGeom>
              <a:noFill/>
              <a:ln w="9525" algn="ctr">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6400" name="Group 25"/>
            <p:cNvGrpSpPr>
              <a:grpSpLocks/>
            </p:cNvGrpSpPr>
            <p:nvPr/>
          </p:nvGrpSpPr>
          <p:grpSpPr bwMode="auto">
            <a:xfrm>
              <a:off x="2725" y="2057"/>
              <a:ext cx="382" cy="323"/>
              <a:chOff x="2725" y="2057"/>
              <a:chExt cx="382" cy="323"/>
            </a:xfrm>
          </p:grpSpPr>
          <p:sp>
            <p:nvSpPr>
              <p:cNvPr id="16422" name="Text Box 26"/>
              <p:cNvSpPr txBox="1">
                <a:spLocks noChangeArrowheads="1"/>
              </p:cNvSpPr>
              <p:nvPr/>
            </p:nvSpPr>
            <p:spPr bwMode="auto">
              <a:xfrm>
                <a:off x="2725" y="2057"/>
                <a:ext cx="38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dirty="0">
                    <a:solidFill>
                      <a:srgbClr val="FF0000"/>
                    </a:solidFill>
                    <a:latin typeface="Times New Roman" panose="02020603050405020304" pitchFamily="18" charset="0"/>
                    <a:ea typeface="宋体" panose="02010600030101010101" pitchFamily="2" charset="-122"/>
                  </a:rPr>
                  <a:t>C</a:t>
                </a:r>
                <a:r>
                  <a:rPr lang="en-US" altLang="zh-CN" sz="2400" baseline="-25000" dirty="0">
                    <a:solidFill>
                      <a:srgbClr val="FF0000"/>
                    </a:solidFill>
                    <a:latin typeface="Times New Roman" panose="02020603050405020304" pitchFamily="18" charset="0"/>
                    <a:ea typeface="宋体" panose="02010600030101010101" pitchFamily="2" charset="-122"/>
                  </a:rPr>
                  <a:t>2</a:t>
                </a:r>
                <a:endParaRPr lang="en-US" altLang="zh-CN" sz="2400" dirty="0">
                  <a:solidFill>
                    <a:srgbClr val="FF0000"/>
                  </a:solidFill>
                  <a:latin typeface="Arial" panose="020B0604020202020204" pitchFamily="34" charset="0"/>
                  <a:ea typeface="宋体" panose="02010600030101010101" pitchFamily="2" charset="-122"/>
                </a:endParaRPr>
              </a:p>
            </p:txBody>
          </p:sp>
          <p:sp>
            <p:nvSpPr>
              <p:cNvPr id="16423" name="Oval 27"/>
              <p:cNvSpPr>
                <a:spLocks noChangeArrowheads="1"/>
              </p:cNvSpPr>
              <p:nvPr/>
            </p:nvSpPr>
            <p:spPr bwMode="auto">
              <a:xfrm>
                <a:off x="2744" y="2069"/>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6401" name="Group 28"/>
            <p:cNvGrpSpPr>
              <a:grpSpLocks/>
            </p:cNvGrpSpPr>
            <p:nvPr/>
          </p:nvGrpSpPr>
          <p:grpSpPr bwMode="auto">
            <a:xfrm>
              <a:off x="3334" y="2064"/>
              <a:ext cx="381" cy="323"/>
              <a:chOff x="3334" y="2064"/>
              <a:chExt cx="381" cy="323"/>
            </a:xfrm>
          </p:grpSpPr>
          <p:sp>
            <p:nvSpPr>
              <p:cNvPr id="16420" name="Text Box 29"/>
              <p:cNvSpPr txBox="1">
                <a:spLocks noChangeArrowheads="1"/>
              </p:cNvSpPr>
              <p:nvPr/>
            </p:nvSpPr>
            <p:spPr bwMode="auto">
              <a:xfrm>
                <a:off x="3334" y="2064"/>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dirty="0">
                    <a:solidFill>
                      <a:srgbClr val="00B0F0"/>
                    </a:solidFill>
                    <a:latin typeface="Times New Roman" panose="02020603050405020304" pitchFamily="18" charset="0"/>
                    <a:ea typeface="宋体" panose="02010600030101010101" pitchFamily="2" charset="-122"/>
                  </a:rPr>
                  <a:t>C</a:t>
                </a:r>
                <a:r>
                  <a:rPr lang="en-US" altLang="zh-CN" sz="2400" baseline="-25000" dirty="0">
                    <a:solidFill>
                      <a:srgbClr val="00B0F0"/>
                    </a:solidFill>
                    <a:latin typeface="Times New Roman" panose="02020603050405020304" pitchFamily="18" charset="0"/>
                    <a:ea typeface="宋体" panose="02010600030101010101" pitchFamily="2" charset="-122"/>
                  </a:rPr>
                  <a:t>3</a:t>
                </a:r>
                <a:endParaRPr lang="en-US" altLang="zh-CN" sz="2400" dirty="0">
                  <a:solidFill>
                    <a:srgbClr val="00B0F0"/>
                  </a:solidFill>
                  <a:latin typeface="Arial" panose="020B0604020202020204" pitchFamily="34" charset="0"/>
                  <a:ea typeface="宋体" panose="02010600030101010101" pitchFamily="2" charset="-122"/>
                </a:endParaRPr>
              </a:p>
            </p:txBody>
          </p:sp>
          <p:sp>
            <p:nvSpPr>
              <p:cNvPr id="16421" name="Oval 30"/>
              <p:cNvSpPr>
                <a:spLocks noChangeArrowheads="1"/>
              </p:cNvSpPr>
              <p:nvPr/>
            </p:nvSpPr>
            <p:spPr bwMode="auto">
              <a:xfrm>
                <a:off x="3334" y="2069"/>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6402" name="Group 31"/>
            <p:cNvGrpSpPr>
              <a:grpSpLocks/>
            </p:cNvGrpSpPr>
            <p:nvPr/>
          </p:nvGrpSpPr>
          <p:grpSpPr bwMode="auto">
            <a:xfrm>
              <a:off x="2758" y="2614"/>
              <a:ext cx="394" cy="323"/>
              <a:chOff x="2758" y="2614"/>
              <a:chExt cx="394" cy="323"/>
            </a:xfrm>
          </p:grpSpPr>
          <p:sp>
            <p:nvSpPr>
              <p:cNvPr id="16418" name="Text Box 32"/>
              <p:cNvSpPr txBox="1">
                <a:spLocks noChangeArrowheads="1"/>
              </p:cNvSpPr>
              <p:nvPr/>
            </p:nvSpPr>
            <p:spPr bwMode="auto">
              <a:xfrm>
                <a:off x="2770" y="2614"/>
                <a:ext cx="38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P</a:t>
                </a:r>
                <a:r>
                  <a:rPr lang="en-US" altLang="zh-CN" sz="2400" baseline="-25000">
                    <a:solidFill>
                      <a:schemeClr val="tx1"/>
                    </a:solidFill>
                    <a:latin typeface="Times New Roman" panose="02020603050405020304" pitchFamily="18" charset="0"/>
                    <a:ea typeface="宋体" panose="02010600030101010101" pitchFamily="2" charset="-122"/>
                  </a:rPr>
                  <a:t>1</a:t>
                </a:r>
                <a:endParaRPr lang="en-US" altLang="zh-CN" sz="2400">
                  <a:solidFill>
                    <a:schemeClr val="tx1"/>
                  </a:solidFill>
                  <a:latin typeface="Arial" panose="020B0604020202020204" pitchFamily="34" charset="0"/>
                  <a:ea typeface="宋体" panose="02010600030101010101" pitchFamily="2" charset="-122"/>
                </a:endParaRPr>
              </a:p>
            </p:txBody>
          </p:sp>
          <p:sp>
            <p:nvSpPr>
              <p:cNvPr id="16419" name="Oval 33"/>
              <p:cNvSpPr>
                <a:spLocks noChangeArrowheads="1"/>
              </p:cNvSpPr>
              <p:nvPr/>
            </p:nvSpPr>
            <p:spPr bwMode="auto">
              <a:xfrm>
                <a:off x="2758" y="261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6403" name="Group 34"/>
            <p:cNvGrpSpPr>
              <a:grpSpLocks/>
            </p:cNvGrpSpPr>
            <p:nvPr/>
          </p:nvGrpSpPr>
          <p:grpSpPr bwMode="auto">
            <a:xfrm>
              <a:off x="3334" y="2608"/>
              <a:ext cx="381" cy="323"/>
              <a:chOff x="3334" y="2608"/>
              <a:chExt cx="381" cy="323"/>
            </a:xfrm>
          </p:grpSpPr>
          <p:sp>
            <p:nvSpPr>
              <p:cNvPr id="16416" name="Text Box 35"/>
              <p:cNvSpPr txBox="1">
                <a:spLocks noChangeArrowheads="1"/>
              </p:cNvSpPr>
              <p:nvPr/>
            </p:nvSpPr>
            <p:spPr bwMode="auto">
              <a:xfrm>
                <a:off x="3334" y="2608"/>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P</a:t>
                </a:r>
                <a:r>
                  <a:rPr lang="en-US" altLang="zh-CN" sz="2400" baseline="-25000">
                    <a:solidFill>
                      <a:schemeClr val="tx1"/>
                    </a:solidFill>
                    <a:latin typeface="Times New Roman" panose="02020603050405020304" pitchFamily="18" charset="0"/>
                    <a:ea typeface="宋体" panose="02010600030101010101" pitchFamily="2" charset="-122"/>
                  </a:rPr>
                  <a:t>2</a:t>
                </a:r>
                <a:endParaRPr lang="en-US" altLang="zh-CN" sz="2400">
                  <a:solidFill>
                    <a:schemeClr val="tx1"/>
                  </a:solidFill>
                  <a:latin typeface="Arial" panose="020B0604020202020204" pitchFamily="34" charset="0"/>
                  <a:ea typeface="宋体" panose="02010600030101010101" pitchFamily="2" charset="-122"/>
                </a:endParaRPr>
              </a:p>
            </p:txBody>
          </p:sp>
          <p:sp>
            <p:nvSpPr>
              <p:cNvPr id="16417" name="Oval 36"/>
              <p:cNvSpPr>
                <a:spLocks noChangeArrowheads="1"/>
              </p:cNvSpPr>
              <p:nvPr/>
            </p:nvSpPr>
            <p:spPr bwMode="auto">
              <a:xfrm>
                <a:off x="3348" y="261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6404" name="Group 37"/>
            <p:cNvGrpSpPr>
              <a:grpSpLocks/>
            </p:cNvGrpSpPr>
            <p:nvPr/>
          </p:nvGrpSpPr>
          <p:grpSpPr bwMode="auto">
            <a:xfrm>
              <a:off x="3923" y="2614"/>
              <a:ext cx="381" cy="323"/>
              <a:chOff x="3923" y="2614"/>
              <a:chExt cx="381" cy="323"/>
            </a:xfrm>
          </p:grpSpPr>
          <p:sp>
            <p:nvSpPr>
              <p:cNvPr id="16414" name="Text Box 38"/>
              <p:cNvSpPr txBox="1">
                <a:spLocks noChangeArrowheads="1"/>
              </p:cNvSpPr>
              <p:nvPr/>
            </p:nvSpPr>
            <p:spPr bwMode="auto">
              <a:xfrm>
                <a:off x="3923" y="2614"/>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P</a:t>
                </a:r>
                <a:r>
                  <a:rPr lang="en-US" altLang="zh-CN" sz="2400" baseline="-25000">
                    <a:solidFill>
                      <a:schemeClr val="tx1"/>
                    </a:solidFill>
                    <a:latin typeface="Times New Roman" panose="02020603050405020304" pitchFamily="18" charset="0"/>
                    <a:ea typeface="宋体" panose="02010600030101010101" pitchFamily="2" charset="-122"/>
                  </a:rPr>
                  <a:t>3</a:t>
                </a:r>
                <a:endParaRPr lang="en-US" altLang="zh-CN" sz="2400">
                  <a:solidFill>
                    <a:schemeClr val="tx1"/>
                  </a:solidFill>
                  <a:latin typeface="Arial" panose="020B0604020202020204" pitchFamily="34" charset="0"/>
                  <a:ea typeface="宋体" panose="02010600030101010101" pitchFamily="2" charset="-122"/>
                </a:endParaRPr>
              </a:p>
            </p:txBody>
          </p:sp>
          <p:sp>
            <p:nvSpPr>
              <p:cNvPr id="16415" name="Oval 39"/>
              <p:cNvSpPr>
                <a:spLocks noChangeArrowheads="1"/>
              </p:cNvSpPr>
              <p:nvPr/>
            </p:nvSpPr>
            <p:spPr bwMode="auto">
              <a:xfrm>
                <a:off x="3923" y="261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sp>
          <p:nvSpPr>
            <p:cNvPr id="16405" name="Freeform 40"/>
            <p:cNvSpPr>
              <a:spLocks/>
            </p:cNvSpPr>
            <p:nvPr/>
          </p:nvSpPr>
          <p:spPr bwMode="auto">
            <a:xfrm>
              <a:off x="2472" y="1570"/>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6406" name="Freeform 41"/>
            <p:cNvSpPr>
              <a:spLocks/>
            </p:cNvSpPr>
            <p:nvPr/>
          </p:nvSpPr>
          <p:spPr bwMode="auto">
            <a:xfrm>
              <a:off x="2462" y="2204"/>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6407" name="Freeform 42"/>
            <p:cNvSpPr>
              <a:spLocks/>
            </p:cNvSpPr>
            <p:nvPr/>
          </p:nvSpPr>
          <p:spPr bwMode="auto">
            <a:xfrm>
              <a:off x="3052" y="2204"/>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6408" name="Freeform 43"/>
            <p:cNvSpPr>
              <a:spLocks/>
            </p:cNvSpPr>
            <p:nvPr/>
          </p:nvSpPr>
          <p:spPr bwMode="auto">
            <a:xfrm>
              <a:off x="3061" y="2750"/>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6409" name="Freeform 44"/>
            <p:cNvSpPr>
              <a:spLocks/>
            </p:cNvSpPr>
            <p:nvPr/>
          </p:nvSpPr>
          <p:spPr bwMode="auto">
            <a:xfrm>
              <a:off x="3651" y="2750"/>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6410" name="Freeform 45"/>
            <p:cNvSpPr>
              <a:spLocks/>
            </p:cNvSpPr>
            <p:nvPr/>
          </p:nvSpPr>
          <p:spPr bwMode="auto">
            <a:xfrm>
              <a:off x="3011" y="2324"/>
              <a:ext cx="375" cy="349"/>
            </a:xfrm>
            <a:custGeom>
              <a:avLst/>
              <a:gdLst>
                <a:gd name="T0" fmla="*/ 0 w 375"/>
                <a:gd name="T1" fmla="*/ 0 h 349"/>
                <a:gd name="T2" fmla="*/ 375 w 375"/>
                <a:gd name="T3" fmla="*/ 349 h 349"/>
                <a:gd name="T4" fmla="*/ 0 60000 65536"/>
                <a:gd name="T5" fmla="*/ 0 60000 65536"/>
                <a:gd name="T6" fmla="*/ 0 w 375"/>
                <a:gd name="T7" fmla="*/ 0 h 349"/>
                <a:gd name="T8" fmla="*/ 375 w 375"/>
                <a:gd name="T9" fmla="*/ 349 h 349"/>
              </a:gdLst>
              <a:ahLst/>
              <a:cxnLst>
                <a:cxn ang="T4">
                  <a:pos x="T0" y="T1"/>
                </a:cxn>
                <a:cxn ang="T5">
                  <a:pos x="T2" y="T3"/>
                </a:cxn>
              </a:cxnLst>
              <a:rect l="T6" t="T7" r="T8" b="T9"/>
              <a:pathLst>
                <a:path w="375" h="349">
                  <a:moveTo>
                    <a:pt x="0" y="0"/>
                  </a:moveTo>
                  <a:lnTo>
                    <a:pt x="375" y="349"/>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6411" name="Freeform 46"/>
            <p:cNvSpPr>
              <a:spLocks/>
            </p:cNvSpPr>
            <p:nvPr/>
          </p:nvSpPr>
          <p:spPr bwMode="auto">
            <a:xfrm>
              <a:off x="3603" y="2331"/>
              <a:ext cx="367" cy="342"/>
            </a:xfrm>
            <a:custGeom>
              <a:avLst/>
              <a:gdLst>
                <a:gd name="T0" fmla="*/ 0 w 367"/>
                <a:gd name="T1" fmla="*/ 0 h 342"/>
                <a:gd name="T2" fmla="*/ 367 w 367"/>
                <a:gd name="T3" fmla="*/ 342 h 342"/>
                <a:gd name="T4" fmla="*/ 0 60000 65536"/>
                <a:gd name="T5" fmla="*/ 0 60000 65536"/>
                <a:gd name="T6" fmla="*/ 0 w 367"/>
                <a:gd name="T7" fmla="*/ 0 h 342"/>
                <a:gd name="T8" fmla="*/ 367 w 367"/>
                <a:gd name="T9" fmla="*/ 342 h 342"/>
              </a:gdLst>
              <a:ahLst/>
              <a:cxnLst>
                <a:cxn ang="T4">
                  <a:pos x="T0" y="T1"/>
                </a:cxn>
                <a:cxn ang="T5">
                  <a:pos x="T2" y="T3"/>
                </a:cxn>
              </a:cxnLst>
              <a:rect l="T6" t="T7" r="T8" b="T9"/>
              <a:pathLst>
                <a:path w="367" h="342">
                  <a:moveTo>
                    <a:pt x="0" y="0"/>
                  </a:moveTo>
                  <a:lnTo>
                    <a:pt x="367" y="342"/>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6412" name="Freeform 47"/>
            <p:cNvSpPr>
              <a:spLocks/>
            </p:cNvSpPr>
            <p:nvPr/>
          </p:nvSpPr>
          <p:spPr bwMode="auto">
            <a:xfrm>
              <a:off x="2371" y="1715"/>
              <a:ext cx="422" cy="395"/>
            </a:xfrm>
            <a:custGeom>
              <a:avLst/>
              <a:gdLst>
                <a:gd name="T0" fmla="*/ 0 w 422"/>
                <a:gd name="T1" fmla="*/ 0 h 395"/>
                <a:gd name="T2" fmla="*/ 422 w 422"/>
                <a:gd name="T3" fmla="*/ 395 h 395"/>
                <a:gd name="T4" fmla="*/ 0 60000 65536"/>
                <a:gd name="T5" fmla="*/ 0 60000 65536"/>
                <a:gd name="T6" fmla="*/ 0 w 422"/>
                <a:gd name="T7" fmla="*/ 0 h 395"/>
                <a:gd name="T8" fmla="*/ 422 w 422"/>
                <a:gd name="T9" fmla="*/ 395 h 395"/>
              </a:gdLst>
              <a:ahLst/>
              <a:cxnLst>
                <a:cxn ang="T4">
                  <a:pos x="T0" y="T1"/>
                </a:cxn>
                <a:cxn ang="T5">
                  <a:pos x="T2" y="T3"/>
                </a:cxn>
              </a:cxnLst>
              <a:rect l="T6" t="T7" r="T8" b="T9"/>
              <a:pathLst>
                <a:path w="422" h="395">
                  <a:moveTo>
                    <a:pt x="0" y="0"/>
                  </a:moveTo>
                  <a:lnTo>
                    <a:pt x="422" y="395"/>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6413" name="Freeform 48"/>
            <p:cNvSpPr>
              <a:spLocks/>
            </p:cNvSpPr>
            <p:nvPr/>
          </p:nvSpPr>
          <p:spPr bwMode="auto">
            <a:xfrm>
              <a:off x="2974" y="1715"/>
              <a:ext cx="416" cy="400"/>
            </a:xfrm>
            <a:custGeom>
              <a:avLst/>
              <a:gdLst>
                <a:gd name="T0" fmla="*/ 0 w 416"/>
                <a:gd name="T1" fmla="*/ 0 h 400"/>
                <a:gd name="T2" fmla="*/ 416 w 416"/>
                <a:gd name="T3" fmla="*/ 400 h 400"/>
                <a:gd name="T4" fmla="*/ 0 60000 65536"/>
                <a:gd name="T5" fmla="*/ 0 60000 65536"/>
                <a:gd name="T6" fmla="*/ 0 w 416"/>
                <a:gd name="T7" fmla="*/ 0 h 400"/>
                <a:gd name="T8" fmla="*/ 416 w 416"/>
                <a:gd name="T9" fmla="*/ 400 h 400"/>
              </a:gdLst>
              <a:ahLst/>
              <a:cxnLst>
                <a:cxn ang="T4">
                  <a:pos x="T0" y="T1"/>
                </a:cxn>
                <a:cxn ang="T5">
                  <a:pos x="T2" y="T3"/>
                </a:cxn>
              </a:cxnLst>
              <a:rect l="T6" t="T7" r="T8" b="T9"/>
              <a:pathLst>
                <a:path w="416" h="400">
                  <a:moveTo>
                    <a:pt x="0" y="0"/>
                  </a:moveTo>
                  <a:lnTo>
                    <a:pt x="416" y="400"/>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sp>
        <p:nvSpPr>
          <p:cNvPr id="16388" name="Text Box 49"/>
          <p:cNvSpPr txBox="1">
            <a:spLocks noChangeArrowheads="1"/>
          </p:cNvSpPr>
          <p:nvPr/>
        </p:nvSpPr>
        <p:spPr bwMode="auto">
          <a:xfrm>
            <a:off x="564497" y="2809605"/>
            <a:ext cx="394446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ts val="0"/>
              </a:spcBef>
              <a:buClr>
                <a:srgbClr val="3333FF"/>
              </a:buClr>
              <a:buSzPct val="70000"/>
              <a:buFont typeface="Wingdings" panose="05000000000000000000" pitchFamily="2" charset="2"/>
              <a:buNone/>
            </a:pPr>
            <a:r>
              <a:rPr lang="en-US" altLang="zh-CN" sz="2400" dirty="0">
                <a:solidFill>
                  <a:schemeClr val="tx1"/>
                </a:solidFill>
                <a:latin typeface="Times New Roman" panose="02020603050405020304" pitchFamily="18" charset="0"/>
              </a:rPr>
              <a:t>I</a:t>
            </a:r>
            <a:r>
              <a:rPr lang="zh-CN" altLang="en-US" sz="2400" dirty="0">
                <a:solidFill>
                  <a:schemeClr val="tx1"/>
                </a:solidFill>
                <a:latin typeface="Times New Roman" panose="02020603050405020304" pitchFamily="18" charset="0"/>
              </a:rPr>
              <a:t>、</a:t>
            </a:r>
            <a:r>
              <a:rPr lang="en-US" altLang="zh-CN" sz="2400" dirty="0">
                <a:solidFill>
                  <a:schemeClr val="tx1"/>
                </a:solidFill>
                <a:latin typeface="Times New Roman" panose="02020603050405020304" pitchFamily="18" charset="0"/>
              </a:rPr>
              <a:t>C</a:t>
            </a:r>
            <a:r>
              <a:rPr lang="zh-CN" altLang="en-US" sz="2400" dirty="0">
                <a:solidFill>
                  <a:schemeClr val="tx1"/>
                </a:solidFill>
                <a:latin typeface="Times New Roman" panose="02020603050405020304" pitchFamily="18" charset="0"/>
              </a:rPr>
              <a:t>、</a:t>
            </a:r>
            <a:r>
              <a:rPr lang="en-US" altLang="zh-CN" sz="2400" dirty="0">
                <a:solidFill>
                  <a:schemeClr val="tx1"/>
                </a:solidFill>
                <a:latin typeface="Times New Roman" panose="02020603050405020304" pitchFamily="18" charset="0"/>
              </a:rPr>
              <a:t>P</a:t>
            </a:r>
            <a:r>
              <a:rPr lang="zh-CN" altLang="en-US" sz="2400" dirty="0">
                <a:solidFill>
                  <a:schemeClr val="tx1"/>
                </a:solidFill>
                <a:latin typeface="Times New Roman" panose="02020603050405020304" pitchFamily="18" charset="0"/>
              </a:rPr>
              <a:t>是三个相互合作</a:t>
            </a:r>
            <a:r>
              <a:rPr lang="zh-CN" altLang="en-US" sz="2400" dirty="0" smtClean="0">
                <a:solidFill>
                  <a:schemeClr val="tx1"/>
                </a:solidFill>
                <a:latin typeface="Times New Roman" panose="02020603050405020304" pitchFamily="18" charset="0"/>
              </a:rPr>
              <a:t>的子程序</a:t>
            </a:r>
            <a:r>
              <a:rPr lang="en-US" altLang="zh-CN" sz="2400" dirty="0" smtClean="0">
                <a:solidFill>
                  <a:schemeClr val="tx1"/>
                </a:solidFill>
                <a:latin typeface="Times New Roman" panose="02020603050405020304" pitchFamily="18" charset="0"/>
              </a:rPr>
              <a:t>;</a:t>
            </a:r>
          </a:p>
          <a:p>
            <a:pPr algn="l" eaLnBrk="1" hangingPunct="1">
              <a:spcBef>
                <a:spcPts val="0"/>
              </a:spcBef>
              <a:buClr>
                <a:srgbClr val="3333FF"/>
              </a:buClr>
              <a:buSzPct val="70000"/>
              <a:buFont typeface="Wingdings" panose="05000000000000000000" pitchFamily="2" charset="2"/>
              <a:buNone/>
            </a:pPr>
            <a:r>
              <a:rPr lang="zh-CN" altLang="en-US" sz="2400" dirty="0" smtClean="0">
                <a:solidFill>
                  <a:schemeClr val="tx1"/>
                </a:solidFill>
                <a:latin typeface="Times New Roman" panose="02020603050405020304" pitchFamily="18" charset="0"/>
              </a:rPr>
              <a:t>当</a:t>
            </a:r>
            <a:r>
              <a:rPr lang="zh-CN" altLang="en-US" sz="2400" dirty="0">
                <a:solidFill>
                  <a:schemeClr val="tx1"/>
                </a:solidFill>
                <a:latin typeface="Times New Roman" panose="02020603050405020304" pitchFamily="18" charset="0"/>
              </a:rPr>
              <a:t>计算程序完成</a:t>
            </a:r>
            <a:r>
              <a:rPr lang="en-US" altLang="zh-CN" sz="2400" dirty="0">
                <a:solidFill>
                  <a:srgbClr val="FF0000"/>
                </a:solidFill>
                <a:latin typeface="Times New Roman" panose="02020603050405020304" pitchFamily="18" charset="0"/>
              </a:rPr>
              <a:t>C</a:t>
            </a:r>
            <a:r>
              <a:rPr lang="en-US" altLang="zh-CN" sz="2400" baseline="-25000" dirty="0">
                <a:solidFill>
                  <a:srgbClr val="FF0000"/>
                </a:solidFill>
                <a:latin typeface="Times New Roman" panose="02020603050405020304" pitchFamily="18" charset="0"/>
              </a:rPr>
              <a:t>i-1</a:t>
            </a:r>
            <a:r>
              <a:rPr lang="en-US" altLang="zh-CN" sz="2400" dirty="0">
                <a:solidFill>
                  <a:srgbClr val="FF0000"/>
                </a:solidFill>
                <a:latin typeface="Times New Roman" panose="02020603050405020304" pitchFamily="18" charset="0"/>
              </a:rPr>
              <a:t> </a:t>
            </a:r>
            <a:r>
              <a:rPr lang="zh-CN" altLang="en-US" sz="2400" dirty="0">
                <a:solidFill>
                  <a:schemeClr val="tx1"/>
                </a:solidFill>
                <a:latin typeface="Times New Roman" panose="02020603050405020304" pitchFamily="18" charset="0"/>
              </a:rPr>
              <a:t>的计算后，如果输入程序 </a:t>
            </a:r>
            <a:r>
              <a:rPr lang="en-US" altLang="zh-CN" sz="2400" dirty="0">
                <a:solidFill>
                  <a:schemeClr val="tx1"/>
                </a:solidFill>
                <a:latin typeface="Times New Roman" panose="02020603050405020304" pitchFamily="18" charset="0"/>
              </a:rPr>
              <a:t>I </a:t>
            </a:r>
            <a:r>
              <a:rPr lang="zh-CN" altLang="en-US" sz="2400" dirty="0">
                <a:solidFill>
                  <a:schemeClr val="tx1"/>
                </a:solidFill>
                <a:latin typeface="Times New Roman" panose="02020603050405020304" pitchFamily="18" charset="0"/>
              </a:rPr>
              <a:t>尚未完成对</a:t>
            </a:r>
            <a:r>
              <a:rPr lang="en-US" altLang="zh-CN" sz="2400" dirty="0">
                <a:solidFill>
                  <a:srgbClr val="FF0000"/>
                </a:solidFill>
                <a:latin typeface="Times New Roman" panose="02020603050405020304" pitchFamily="18" charset="0"/>
              </a:rPr>
              <a:t>I</a:t>
            </a:r>
            <a:r>
              <a:rPr lang="en-US" altLang="zh-CN" sz="2400" baseline="-25000" dirty="0">
                <a:solidFill>
                  <a:srgbClr val="FF0000"/>
                </a:solidFill>
                <a:latin typeface="Times New Roman" panose="02020603050405020304" pitchFamily="18" charset="0"/>
              </a:rPr>
              <a:t>i</a:t>
            </a:r>
            <a:r>
              <a:rPr lang="en-US" altLang="zh-CN" sz="2400" dirty="0">
                <a:solidFill>
                  <a:srgbClr val="FF0000"/>
                </a:solidFill>
                <a:latin typeface="Times New Roman" panose="02020603050405020304" pitchFamily="18" charset="0"/>
              </a:rPr>
              <a:t> </a:t>
            </a:r>
            <a:r>
              <a:rPr lang="zh-CN" altLang="en-US" sz="2400" dirty="0">
                <a:solidFill>
                  <a:schemeClr val="tx1"/>
                </a:solidFill>
                <a:latin typeface="Times New Roman" panose="02020603050405020304" pitchFamily="18" charset="0"/>
              </a:rPr>
              <a:t>的处理</a:t>
            </a:r>
            <a:r>
              <a:rPr lang="zh-CN" altLang="en-US" sz="2400" dirty="0" smtClean="0">
                <a:solidFill>
                  <a:schemeClr val="tx1"/>
                </a:solidFill>
                <a:latin typeface="Times New Roman" panose="02020603050405020304" pitchFamily="18" charset="0"/>
              </a:rPr>
              <a:t>，则</a:t>
            </a:r>
            <a:r>
              <a:rPr lang="zh-CN" altLang="en-US" sz="2400" dirty="0">
                <a:solidFill>
                  <a:schemeClr val="tx1"/>
                </a:solidFill>
                <a:latin typeface="Times New Roman" panose="02020603050405020304" pitchFamily="18" charset="0"/>
              </a:rPr>
              <a:t>计算程序无法进行</a:t>
            </a:r>
            <a:r>
              <a:rPr lang="en-US" altLang="zh-CN" sz="2400" dirty="0">
                <a:solidFill>
                  <a:srgbClr val="00B0F0"/>
                </a:solidFill>
                <a:latin typeface="Times New Roman" panose="02020603050405020304" pitchFamily="18" charset="0"/>
              </a:rPr>
              <a:t>C</a:t>
            </a:r>
            <a:r>
              <a:rPr lang="en-US" altLang="zh-CN" sz="2400" baseline="-25000" dirty="0">
                <a:solidFill>
                  <a:srgbClr val="00B0F0"/>
                </a:solidFill>
                <a:latin typeface="Times New Roman" panose="02020603050405020304" pitchFamily="18" charset="0"/>
              </a:rPr>
              <a:t>i </a:t>
            </a:r>
            <a:r>
              <a:rPr lang="zh-CN" altLang="en-US" sz="2400" dirty="0" smtClean="0">
                <a:solidFill>
                  <a:schemeClr val="tx1"/>
                </a:solidFill>
                <a:latin typeface="Times New Roman" panose="02020603050405020304" pitchFamily="18" charset="0"/>
              </a:rPr>
              <a:t>处理</a:t>
            </a:r>
            <a:r>
              <a:rPr lang="en-US" altLang="zh-CN" sz="2400" dirty="0" smtClean="0">
                <a:solidFill>
                  <a:schemeClr val="tx1"/>
                </a:solidFill>
                <a:latin typeface="Times New Roman" panose="02020603050405020304" pitchFamily="18" charset="0"/>
              </a:rPr>
              <a:t>;</a:t>
            </a:r>
          </a:p>
          <a:p>
            <a:pPr algn="l" eaLnBrk="1" hangingPunct="1">
              <a:spcBef>
                <a:spcPts val="0"/>
              </a:spcBef>
              <a:buClr>
                <a:srgbClr val="3333FF"/>
              </a:buClr>
              <a:buSzPct val="70000"/>
              <a:buFont typeface="Wingdings" panose="05000000000000000000" pitchFamily="2" charset="2"/>
              <a:buNone/>
            </a:pPr>
            <a:r>
              <a:rPr lang="zh-CN" altLang="en-US" sz="2400" dirty="0" smtClean="0">
                <a:solidFill>
                  <a:schemeClr val="tx1"/>
                </a:solidFill>
                <a:latin typeface="Times New Roman" panose="02020603050405020304" pitchFamily="18" charset="0"/>
              </a:rPr>
              <a:t>致使</a:t>
            </a:r>
            <a:r>
              <a:rPr lang="zh-CN" altLang="en-US" sz="2400" dirty="0">
                <a:solidFill>
                  <a:schemeClr val="tx1"/>
                </a:solidFill>
                <a:latin typeface="Times New Roman" panose="02020603050405020304" pitchFamily="18" charset="0"/>
              </a:rPr>
              <a:t>计算程序暂停运行。这时程序的顺序性演变成间断性。</a:t>
            </a:r>
          </a:p>
        </p:txBody>
      </p:sp>
      <p:sp>
        <p:nvSpPr>
          <p:cNvPr id="2" name="圆角矩形 1"/>
          <p:cNvSpPr/>
          <p:nvPr/>
        </p:nvSpPr>
        <p:spPr bwMode="auto">
          <a:xfrm rot="13533865">
            <a:off x="5821163" y="3988001"/>
            <a:ext cx="3597576" cy="646491"/>
          </a:xfrm>
          <a:prstGeom prst="roundRect">
            <a:avLst/>
          </a:prstGeom>
          <a:noFill/>
          <a:ln w="25400" cap="flat" cmpd="sng" algn="ctr">
            <a:solidFill>
              <a:schemeClr val="bg1">
                <a:lumMod val="50000"/>
              </a:schemeClr>
            </a:solidFill>
            <a:prstDash val="dash"/>
            <a:round/>
            <a:headEnd type="none" w="med" len="med"/>
            <a:tailEnd type="none" w="med" len="med"/>
          </a:ln>
          <a:effectLst/>
        </p:spPr>
        <p:txBody>
          <a:bodyPr rot="10800000"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CC3300"/>
              </a:solidFill>
              <a:effectLst/>
              <a:latin typeface="楷体_GB2312" pitchFamily="49" charset="-122"/>
              <a:ea typeface="楷体_GB2312" pitchFamily="49" charset="-122"/>
            </a:endParaRPr>
          </a:p>
        </p:txBody>
      </p:sp>
      <p:sp>
        <p:nvSpPr>
          <p:cNvPr id="4" name="等于号 3"/>
          <p:cNvSpPr/>
          <p:nvPr/>
        </p:nvSpPr>
        <p:spPr bwMode="auto">
          <a:xfrm rot="7875307">
            <a:off x="6905509" y="3613437"/>
            <a:ext cx="455176" cy="509873"/>
          </a:xfrm>
          <a:prstGeom prst="mathEqual">
            <a:avLst>
              <a:gd name="adj1" fmla="val 18439"/>
              <a:gd name="adj2" fmla="val 11760"/>
            </a:avLst>
          </a:prstGeom>
          <a:solidFill>
            <a:srgbClr val="FF0000"/>
          </a:solidFill>
          <a:ln w="25400" cap="flat" cmpd="sng" algn="ctr">
            <a:noFill/>
            <a:prstDash val="dash"/>
            <a:round/>
            <a:headEnd type="none" w="med" len="med"/>
            <a:tailEnd type="none" w="med" len="med"/>
          </a:ln>
          <a:effectLst/>
        </p:spPr>
        <p:txBody>
          <a:bodyPr rot="10800000"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CC3300"/>
              </a:solidFill>
              <a:effectLst/>
              <a:latin typeface="楷体_GB2312" pitchFamily="49" charset="-122"/>
              <a:ea typeface="楷体_GB2312" pitchFamily="49" charset="-122"/>
            </a:endParaRPr>
          </a:p>
        </p:txBody>
      </p:sp>
      <p:sp>
        <p:nvSpPr>
          <p:cNvPr id="54" name="Text Box 51"/>
          <p:cNvSpPr txBox="1">
            <a:spLocks noChangeArrowheads="1"/>
          </p:cNvSpPr>
          <p:nvPr/>
        </p:nvSpPr>
        <p:spPr bwMode="auto">
          <a:xfrm>
            <a:off x="539552" y="1160120"/>
            <a:ext cx="7869237" cy="1620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prstDash val="dash"/>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lang="en-US" altLang="zh-CN" dirty="0">
                <a:solidFill>
                  <a:schemeClr val="tx1"/>
                </a:solidFill>
              </a:rPr>
              <a:t>1</a:t>
            </a:r>
            <a:r>
              <a:rPr lang="zh-CN" altLang="en-US" dirty="0">
                <a:solidFill>
                  <a:schemeClr val="tx1"/>
                </a:solidFill>
              </a:rPr>
              <a:t>、间断性</a:t>
            </a:r>
            <a:r>
              <a:rPr lang="en-US" altLang="zh-CN" dirty="0">
                <a:solidFill>
                  <a:schemeClr val="tx1"/>
                </a:solidFill>
              </a:rPr>
              <a:t>/</a:t>
            </a:r>
            <a:r>
              <a:rPr lang="zh-CN" altLang="en-US" dirty="0">
                <a:solidFill>
                  <a:schemeClr val="tx1"/>
                </a:solidFill>
              </a:rPr>
              <a:t>异步性：程序在并发执行时，由于它们共享资源或为完成某一项任务而合作，致使在</a:t>
            </a:r>
            <a:r>
              <a:rPr lang="zh-CN" altLang="en-US" dirty="0"/>
              <a:t>并发程序之间存在相互制约的关系。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Effect transition="in" filter="wipe(left)">
                                      <p:cBhvr>
                                        <p:cTn id="7" dur="1500"/>
                                        <p:tgtEl>
                                          <p:spTgt spid="1638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2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6388">
                                            <p:txEl>
                                              <p:pRg st="1" end="1"/>
                                            </p:txEl>
                                          </p:spTgt>
                                        </p:tgtEl>
                                        <p:attrNameLst>
                                          <p:attrName>style.visibility</p:attrName>
                                        </p:attrNameLst>
                                      </p:cBhvr>
                                      <p:to>
                                        <p:strVal val="visible"/>
                                      </p:to>
                                    </p:set>
                                    <p:animEffect transition="in" filter="wipe(up)">
                                      <p:cBhvr>
                                        <p:cTn id="15" dur="1500"/>
                                        <p:tgtEl>
                                          <p:spTgt spid="16388">
                                            <p:txEl>
                                              <p:pRg st="1" end="1"/>
                                            </p:txEl>
                                          </p:spTgt>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Effect transition="in" filter="fade">
                                      <p:cBhvr>
                                        <p:cTn id="21" dur="1000"/>
                                        <p:tgtEl>
                                          <p:spTgt spid="4"/>
                                        </p:tgtEl>
                                      </p:cBhvr>
                                    </p:animEffect>
                                  </p:childTnLst>
                                </p:cTn>
                              </p:par>
                            </p:childTnLst>
                          </p:cTn>
                        </p:par>
                        <p:par>
                          <p:cTn id="22" fill="hold">
                            <p:stCondLst>
                              <p:cond delay="2500"/>
                            </p:stCondLst>
                            <p:childTnLst>
                              <p:par>
                                <p:cTn id="23" presetID="22" presetClass="entr" presetSubtype="1" fill="hold" grpId="0" nodeType="afterEffect">
                                  <p:stCondLst>
                                    <p:cond delay="0"/>
                                  </p:stCondLst>
                                  <p:childTnLst>
                                    <p:set>
                                      <p:cBhvr>
                                        <p:cTn id="24" dur="1" fill="hold">
                                          <p:stCondLst>
                                            <p:cond delay="0"/>
                                          </p:stCondLst>
                                        </p:cTn>
                                        <p:tgtEl>
                                          <p:spTgt spid="16388">
                                            <p:txEl>
                                              <p:pRg st="2" end="2"/>
                                            </p:txEl>
                                          </p:spTgt>
                                        </p:tgtEl>
                                        <p:attrNameLst>
                                          <p:attrName>style.visibility</p:attrName>
                                        </p:attrNameLst>
                                      </p:cBhvr>
                                      <p:to>
                                        <p:strVal val="visible"/>
                                      </p:to>
                                    </p:set>
                                    <p:animEffect transition="in" filter="wipe(up)">
                                      <p:cBhvr>
                                        <p:cTn id="25" dur="1500"/>
                                        <p:tgtEl>
                                          <p:spTgt spid="163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uiExpand="1" build="p"/>
      <p:bldP spid="2"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1150938" y="339725"/>
            <a:ext cx="6373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dirty="0">
                <a:solidFill>
                  <a:schemeClr val="folHlink"/>
                </a:solidFill>
                <a:latin typeface="隶书" panose="02010509060101010101" pitchFamily="49" charset="-122"/>
                <a:ea typeface="隶书" panose="02010509060101010101" pitchFamily="49" charset="-122"/>
              </a:rPr>
              <a:t>三、程序并发执行</a:t>
            </a:r>
          </a:p>
        </p:txBody>
      </p:sp>
      <p:sp>
        <p:nvSpPr>
          <p:cNvPr id="425989" name="Text Box 5"/>
          <p:cNvSpPr txBox="1">
            <a:spLocks noChangeArrowheads="1"/>
          </p:cNvSpPr>
          <p:nvPr/>
        </p:nvSpPr>
        <p:spPr bwMode="auto">
          <a:xfrm>
            <a:off x="542009" y="4134559"/>
            <a:ext cx="80645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3333FF"/>
              </a:buClr>
              <a:buSzPct val="70000"/>
              <a:buFont typeface="Wingdings" panose="05000000000000000000" pitchFamily="2" charset="2"/>
              <a:buNone/>
            </a:pPr>
            <a:r>
              <a:rPr lang="en-US" altLang="zh-CN" dirty="0">
                <a:solidFill>
                  <a:schemeClr val="tx1"/>
                </a:solidFill>
              </a:rPr>
              <a:t>2</a:t>
            </a:r>
            <a:r>
              <a:rPr lang="zh-CN" altLang="en-US" dirty="0">
                <a:solidFill>
                  <a:schemeClr val="tx1"/>
                </a:solidFill>
              </a:rPr>
              <a:t>、非封闭性：程序在并发执行时，是</a:t>
            </a:r>
            <a:r>
              <a:rPr lang="zh-CN" altLang="en-US" dirty="0">
                <a:solidFill>
                  <a:srgbClr val="FF0000"/>
                </a:solidFill>
              </a:rPr>
              <a:t>多个程序共享系统中的各种资源</a:t>
            </a:r>
            <a:r>
              <a:rPr lang="zh-CN" altLang="en-US" dirty="0">
                <a:solidFill>
                  <a:schemeClr val="tx1"/>
                </a:solidFill>
              </a:rPr>
              <a:t>，因而这些资源的状态将由多个程序来改变，致使程序的运行失去了封闭性。当处理机资源被其它程序占用时，有条件运行的任何程序都必须等待</a:t>
            </a:r>
            <a:r>
              <a:rPr lang="zh-CN" altLang="en-US" dirty="0" smtClean="0">
                <a:solidFill>
                  <a:schemeClr val="tx1"/>
                </a:solidFill>
              </a:rPr>
              <a:t>。</a:t>
            </a:r>
            <a:endParaRPr lang="en-US" altLang="zh-CN" dirty="0" smtClean="0">
              <a:solidFill>
                <a:schemeClr val="tx1"/>
              </a:solidFill>
            </a:endParaRPr>
          </a:p>
        </p:txBody>
      </p:sp>
      <p:grpSp>
        <p:nvGrpSpPr>
          <p:cNvPr id="53" name="Group 5"/>
          <p:cNvGrpSpPr>
            <a:grpSpLocks/>
          </p:cNvGrpSpPr>
          <p:nvPr/>
        </p:nvGrpSpPr>
        <p:grpSpPr bwMode="auto">
          <a:xfrm>
            <a:off x="1979712" y="1268476"/>
            <a:ext cx="4630950" cy="2717905"/>
            <a:chOff x="1540" y="1434"/>
            <a:chExt cx="2764" cy="1503"/>
          </a:xfrm>
        </p:grpSpPr>
        <p:grpSp>
          <p:nvGrpSpPr>
            <p:cNvPr id="54" name="Group 6"/>
            <p:cNvGrpSpPr>
              <a:grpSpLocks/>
            </p:cNvGrpSpPr>
            <p:nvPr/>
          </p:nvGrpSpPr>
          <p:grpSpPr bwMode="auto">
            <a:xfrm>
              <a:off x="1540" y="1434"/>
              <a:ext cx="342" cy="323"/>
              <a:chOff x="1540" y="1434"/>
              <a:chExt cx="342" cy="323"/>
            </a:xfrm>
          </p:grpSpPr>
          <p:sp>
            <p:nvSpPr>
              <p:cNvPr id="95" name="Oval 7"/>
              <p:cNvSpPr>
                <a:spLocks noChangeArrowheads="1"/>
              </p:cNvSpPr>
              <p:nvPr/>
            </p:nvSpPr>
            <p:spPr bwMode="auto">
              <a:xfrm>
                <a:off x="1540" y="143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96" name="Text Box 8"/>
              <p:cNvSpPr txBox="1">
                <a:spLocks noChangeArrowheads="1"/>
              </p:cNvSpPr>
              <p:nvPr/>
            </p:nvSpPr>
            <p:spPr bwMode="auto">
              <a:xfrm>
                <a:off x="1583" y="1434"/>
                <a:ext cx="299"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I</a:t>
                </a:r>
                <a:r>
                  <a:rPr lang="en-US" altLang="zh-CN" sz="2400" baseline="-25000">
                    <a:solidFill>
                      <a:schemeClr val="tx1"/>
                    </a:solidFill>
                    <a:latin typeface="Times New Roman" panose="02020603050405020304" pitchFamily="18" charset="0"/>
                    <a:ea typeface="宋体" panose="02010600030101010101" pitchFamily="2" charset="-122"/>
                  </a:rPr>
                  <a:t>1</a:t>
                </a:r>
                <a:endParaRPr lang="en-US" altLang="zh-CN" sz="2400">
                  <a:solidFill>
                    <a:schemeClr val="tx1"/>
                  </a:solidFill>
                  <a:latin typeface="Arial" panose="020B0604020202020204" pitchFamily="34" charset="0"/>
                  <a:ea typeface="宋体" panose="02010600030101010101" pitchFamily="2" charset="-122"/>
                </a:endParaRPr>
              </a:p>
            </p:txBody>
          </p:sp>
        </p:grpSp>
        <p:sp>
          <p:nvSpPr>
            <p:cNvPr id="55" name="Line 9"/>
            <p:cNvSpPr>
              <a:spLocks noChangeShapeType="1"/>
            </p:cNvSpPr>
            <p:nvPr/>
          </p:nvSpPr>
          <p:spPr bwMode="auto">
            <a:xfrm>
              <a:off x="2297" y="1740"/>
              <a:ext cx="4" cy="330"/>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10"/>
            <p:cNvSpPr>
              <a:spLocks noChangeShapeType="1"/>
            </p:cNvSpPr>
            <p:nvPr/>
          </p:nvSpPr>
          <p:spPr bwMode="auto">
            <a:xfrm>
              <a:off x="2885" y="2387"/>
              <a:ext cx="0" cy="216"/>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11"/>
            <p:cNvSpPr>
              <a:spLocks noChangeShapeType="1"/>
            </p:cNvSpPr>
            <p:nvPr/>
          </p:nvSpPr>
          <p:spPr bwMode="auto">
            <a:xfrm>
              <a:off x="2880" y="1732"/>
              <a:ext cx="5" cy="338"/>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12"/>
            <p:cNvSpPr>
              <a:spLocks noChangeShapeType="1"/>
            </p:cNvSpPr>
            <p:nvPr/>
          </p:nvSpPr>
          <p:spPr bwMode="auto">
            <a:xfrm>
              <a:off x="3475" y="2387"/>
              <a:ext cx="0" cy="216"/>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Freeform 13"/>
            <p:cNvSpPr>
              <a:spLocks/>
            </p:cNvSpPr>
            <p:nvPr/>
          </p:nvSpPr>
          <p:spPr bwMode="auto">
            <a:xfrm>
              <a:off x="1768" y="1728"/>
              <a:ext cx="429" cy="395"/>
            </a:xfrm>
            <a:custGeom>
              <a:avLst/>
              <a:gdLst>
                <a:gd name="T0" fmla="*/ 0 w 429"/>
                <a:gd name="T1" fmla="*/ 0 h 395"/>
                <a:gd name="T2" fmla="*/ 429 w 429"/>
                <a:gd name="T3" fmla="*/ 395 h 395"/>
                <a:gd name="T4" fmla="*/ 0 60000 65536"/>
                <a:gd name="T5" fmla="*/ 0 60000 65536"/>
                <a:gd name="T6" fmla="*/ 0 w 429"/>
                <a:gd name="T7" fmla="*/ 0 h 395"/>
                <a:gd name="T8" fmla="*/ 429 w 429"/>
                <a:gd name="T9" fmla="*/ 395 h 395"/>
              </a:gdLst>
              <a:ahLst/>
              <a:cxnLst>
                <a:cxn ang="T4">
                  <a:pos x="T0" y="T1"/>
                </a:cxn>
                <a:cxn ang="T5">
                  <a:pos x="T2" y="T3"/>
                </a:cxn>
              </a:cxnLst>
              <a:rect l="T6" t="T7" r="T8" b="T9"/>
              <a:pathLst>
                <a:path w="429" h="395">
                  <a:moveTo>
                    <a:pt x="0" y="0"/>
                  </a:moveTo>
                  <a:lnTo>
                    <a:pt x="429" y="395"/>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60" name="Freeform 14"/>
            <p:cNvSpPr>
              <a:spLocks/>
            </p:cNvSpPr>
            <p:nvPr/>
          </p:nvSpPr>
          <p:spPr bwMode="auto">
            <a:xfrm>
              <a:off x="2418" y="2337"/>
              <a:ext cx="375" cy="349"/>
            </a:xfrm>
            <a:custGeom>
              <a:avLst/>
              <a:gdLst>
                <a:gd name="T0" fmla="*/ 0 w 375"/>
                <a:gd name="T1" fmla="*/ 0 h 349"/>
                <a:gd name="T2" fmla="*/ 375 w 375"/>
                <a:gd name="T3" fmla="*/ 349 h 349"/>
                <a:gd name="T4" fmla="*/ 0 60000 65536"/>
                <a:gd name="T5" fmla="*/ 0 60000 65536"/>
                <a:gd name="T6" fmla="*/ 0 w 375"/>
                <a:gd name="T7" fmla="*/ 0 h 349"/>
                <a:gd name="T8" fmla="*/ 375 w 375"/>
                <a:gd name="T9" fmla="*/ 349 h 349"/>
              </a:gdLst>
              <a:ahLst/>
              <a:cxnLst>
                <a:cxn ang="T4">
                  <a:pos x="T0" y="T1"/>
                </a:cxn>
                <a:cxn ang="T5">
                  <a:pos x="T2" y="T3"/>
                </a:cxn>
              </a:cxnLst>
              <a:rect l="T6" t="T7" r="T8" b="T9"/>
              <a:pathLst>
                <a:path w="375" h="349">
                  <a:moveTo>
                    <a:pt x="0" y="0"/>
                  </a:moveTo>
                  <a:lnTo>
                    <a:pt x="375" y="349"/>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61" name="Freeform 15"/>
            <p:cNvSpPr>
              <a:spLocks/>
            </p:cNvSpPr>
            <p:nvPr/>
          </p:nvSpPr>
          <p:spPr bwMode="auto">
            <a:xfrm>
              <a:off x="1855" y="1587"/>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nvGrpSpPr>
            <p:cNvPr id="62" name="Group 16"/>
            <p:cNvGrpSpPr>
              <a:grpSpLocks/>
            </p:cNvGrpSpPr>
            <p:nvPr/>
          </p:nvGrpSpPr>
          <p:grpSpPr bwMode="auto">
            <a:xfrm>
              <a:off x="2154" y="1434"/>
              <a:ext cx="345" cy="323"/>
              <a:chOff x="2154" y="1434"/>
              <a:chExt cx="345" cy="323"/>
            </a:xfrm>
          </p:grpSpPr>
          <p:sp>
            <p:nvSpPr>
              <p:cNvPr id="93" name="Text Box 17"/>
              <p:cNvSpPr txBox="1">
                <a:spLocks noChangeArrowheads="1"/>
              </p:cNvSpPr>
              <p:nvPr/>
            </p:nvSpPr>
            <p:spPr bwMode="auto">
              <a:xfrm>
                <a:off x="2200" y="1434"/>
                <a:ext cx="299"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dirty="0">
                    <a:solidFill>
                      <a:schemeClr val="tx1"/>
                    </a:solidFill>
                    <a:latin typeface="Times New Roman" panose="02020603050405020304" pitchFamily="18" charset="0"/>
                    <a:ea typeface="宋体" panose="02010600030101010101" pitchFamily="2" charset="-122"/>
                  </a:rPr>
                  <a:t>I</a:t>
                </a:r>
                <a:r>
                  <a:rPr lang="en-US" altLang="zh-CN" sz="2400" baseline="-25000" dirty="0">
                    <a:solidFill>
                      <a:schemeClr val="tx1"/>
                    </a:solidFill>
                    <a:latin typeface="Times New Roman" panose="02020603050405020304" pitchFamily="18" charset="0"/>
                    <a:ea typeface="宋体" panose="02010600030101010101" pitchFamily="2" charset="-122"/>
                  </a:rPr>
                  <a:t>2</a:t>
                </a:r>
                <a:endParaRPr lang="en-US" altLang="zh-CN" sz="2400" dirty="0">
                  <a:solidFill>
                    <a:schemeClr val="tx1"/>
                  </a:solidFill>
                  <a:latin typeface="Arial" panose="020B0604020202020204" pitchFamily="34" charset="0"/>
                  <a:ea typeface="宋体" panose="02010600030101010101" pitchFamily="2" charset="-122"/>
                </a:endParaRPr>
              </a:p>
            </p:txBody>
          </p:sp>
          <p:sp>
            <p:nvSpPr>
              <p:cNvPr id="94" name="Oval 18"/>
              <p:cNvSpPr>
                <a:spLocks noChangeArrowheads="1"/>
              </p:cNvSpPr>
              <p:nvPr/>
            </p:nvSpPr>
            <p:spPr bwMode="auto">
              <a:xfrm>
                <a:off x="2154" y="143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63" name="Group 19"/>
            <p:cNvGrpSpPr>
              <a:grpSpLocks/>
            </p:cNvGrpSpPr>
            <p:nvPr/>
          </p:nvGrpSpPr>
          <p:grpSpPr bwMode="auto">
            <a:xfrm>
              <a:off x="2744" y="1434"/>
              <a:ext cx="345" cy="323"/>
              <a:chOff x="2744" y="1434"/>
              <a:chExt cx="345" cy="323"/>
            </a:xfrm>
          </p:grpSpPr>
          <p:sp>
            <p:nvSpPr>
              <p:cNvPr id="91" name="Text Box 20"/>
              <p:cNvSpPr txBox="1">
                <a:spLocks noChangeArrowheads="1"/>
              </p:cNvSpPr>
              <p:nvPr/>
            </p:nvSpPr>
            <p:spPr bwMode="auto">
              <a:xfrm>
                <a:off x="2789" y="1434"/>
                <a:ext cx="3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dirty="0">
                    <a:solidFill>
                      <a:srgbClr val="FF0000"/>
                    </a:solidFill>
                    <a:latin typeface="Times New Roman" panose="02020603050405020304" pitchFamily="18" charset="0"/>
                    <a:ea typeface="宋体" panose="02010600030101010101" pitchFamily="2" charset="-122"/>
                  </a:rPr>
                  <a:t>I</a:t>
                </a:r>
                <a:r>
                  <a:rPr lang="en-US" altLang="zh-CN" sz="2400" baseline="-25000" dirty="0">
                    <a:solidFill>
                      <a:srgbClr val="FF0000"/>
                    </a:solidFill>
                    <a:latin typeface="Times New Roman" panose="02020603050405020304" pitchFamily="18" charset="0"/>
                    <a:ea typeface="宋体" panose="02010600030101010101" pitchFamily="2" charset="-122"/>
                  </a:rPr>
                  <a:t>3</a:t>
                </a:r>
                <a:endParaRPr lang="en-US" altLang="zh-CN" sz="2400" dirty="0">
                  <a:solidFill>
                    <a:srgbClr val="FF0000"/>
                  </a:solidFill>
                  <a:latin typeface="Arial" panose="020B0604020202020204" pitchFamily="34" charset="0"/>
                  <a:ea typeface="宋体" panose="02010600030101010101" pitchFamily="2" charset="-122"/>
                </a:endParaRPr>
              </a:p>
            </p:txBody>
          </p:sp>
          <p:sp>
            <p:nvSpPr>
              <p:cNvPr id="92" name="Oval 21"/>
              <p:cNvSpPr>
                <a:spLocks noChangeArrowheads="1"/>
              </p:cNvSpPr>
              <p:nvPr/>
            </p:nvSpPr>
            <p:spPr bwMode="auto">
              <a:xfrm>
                <a:off x="2744" y="143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64" name="Group 22"/>
            <p:cNvGrpSpPr>
              <a:grpSpLocks/>
            </p:cNvGrpSpPr>
            <p:nvPr/>
          </p:nvGrpSpPr>
          <p:grpSpPr bwMode="auto">
            <a:xfrm>
              <a:off x="2140" y="2062"/>
              <a:ext cx="381" cy="323"/>
              <a:chOff x="2140" y="2062"/>
              <a:chExt cx="381" cy="323"/>
            </a:xfrm>
          </p:grpSpPr>
          <p:sp>
            <p:nvSpPr>
              <p:cNvPr id="89" name="Text Box 23"/>
              <p:cNvSpPr txBox="1">
                <a:spLocks noChangeArrowheads="1"/>
              </p:cNvSpPr>
              <p:nvPr/>
            </p:nvSpPr>
            <p:spPr bwMode="auto">
              <a:xfrm>
                <a:off x="2140" y="2062"/>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dirty="0">
                    <a:solidFill>
                      <a:schemeClr val="tx1"/>
                    </a:solidFill>
                    <a:latin typeface="Times New Roman" panose="02020603050405020304" pitchFamily="18" charset="0"/>
                    <a:ea typeface="宋体" panose="02010600030101010101" pitchFamily="2" charset="-122"/>
                  </a:rPr>
                  <a:t>C</a:t>
                </a:r>
                <a:r>
                  <a:rPr lang="en-US" altLang="zh-CN" sz="2400" baseline="-25000" dirty="0">
                    <a:solidFill>
                      <a:schemeClr val="tx1"/>
                    </a:solidFill>
                    <a:latin typeface="Times New Roman" panose="02020603050405020304" pitchFamily="18" charset="0"/>
                    <a:ea typeface="宋体" panose="02010600030101010101" pitchFamily="2" charset="-122"/>
                  </a:rPr>
                  <a:t>1</a:t>
                </a:r>
                <a:endParaRPr lang="en-US" altLang="zh-CN" sz="2400" dirty="0">
                  <a:solidFill>
                    <a:schemeClr val="tx1"/>
                  </a:solidFill>
                  <a:latin typeface="Arial" panose="020B0604020202020204" pitchFamily="34" charset="0"/>
                  <a:ea typeface="宋体" panose="02010600030101010101" pitchFamily="2" charset="-122"/>
                </a:endParaRPr>
              </a:p>
            </p:txBody>
          </p:sp>
          <p:sp>
            <p:nvSpPr>
              <p:cNvPr id="90" name="Oval 24"/>
              <p:cNvSpPr>
                <a:spLocks noChangeArrowheads="1"/>
              </p:cNvSpPr>
              <p:nvPr/>
            </p:nvSpPr>
            <p:spPr bwMode="auto">
              <a:xfrm>
                <a:off x="2154" y="2069"/>
                <a:ext cx="303" cy="304"/>
              </a:xfrm>
              <a:prstGeom prst="ellipse">
                <a:avLst/>
              </a:prstGeom>
              <a:noFill/>
              <a:ln w="9525" algn="ctr">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65" name="Group 25"/>
            <p:cNvGrpSpPr>
              <a:grpSpLocks/>
            </p:cNvGrpSpPr>
            <p:nvPr/>
          </p:nvGrpSpPr>
          <p:grpSpPr bwMode="auto">
            <a:xfrm>
              <a:off x="2725" y="2057"/>
              <a:ext cx="382" cy="323"/>
              <a:chOff x="2725" y="2057"/>
              <a:chExt cx="382" cy="323"/>
            </a:xfrm>
          </p:grpSpPr>
          <p:sp>
            <p:nvSpPr>
              <p:cNvPr id="87" name="Text Box 26"/>
              <p:cNvSpPr txBox="1">
                <a:spLocks noChangeArrowheads="1"/>
              </p:cNvSpPr>
              <p:nvPr/>
            </p:nvSpPr>
            <p:spPr bwMode="auto">
              <a:xfrm>
                <a:off x="2725" y="2057"/>
                <a:ext cx="38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dirty="0">
                    <a:solidFill>
                      <a:srgbClr val="FF0000"/>
                    </a:solidFill>
                    <a:latin typeface="Times New Roman" panose="02020603050405020304" pitchFamily="18" charset="0"/>
                    <a:ea typeface="宋体" panose="02010600030101010101" pitchFamily="2" charset="-122"/>
                  </a:rPr>
                  <a:t>C</a:t>
                </a:r>
                <a:r>
                  <a:rPr lang="en-US" altLang="zh-CN" sz="2400" baseline="-25000" dirty="0">
                    <a:solidFill>
                      <a:srgbClr val="FF0000"/>
                    </a:solidFill>
                    <a:latin typeface="Times New Roman" panose="02020603050405020304" pitchFamily="18" charset="0"/>
                    <a:ea typeface="宋体" panose="02010600030101010101" pitchFamily="2" charset="-122"/>
                  </a:rPr>
                  <a:t>2</a:t>
                </a:r>
                <a:endParaRPr lang="en-US" altLang="zh-CN" sz="2400" dirty="0">
                  <a:solidFill>
                    <a:srgbClr val="FF0000"/>
                  </a:solidFill>
                  <a:latin typeface="Arial" panose="020B0604020202020204" pitchFamily="34" charset="0"/>
                  <a:ea typeface="宋体" panose="02010600030101010101" pitchFamily="2" charset="-122"/>
                </a:endParaRPr>
              </a:p>
            </p:txBody>
          </p:sp>
          <p:sp>
            <p:nvSpPr>
              <p:cNvPr id="88" name="Oval 27"/>
              <p:cNvSpPr>
                <a:spLocks noChangeArrowheads="1"/>
              </p:cNvSpPr>
              <p:nvPr/>
            </p:nvSpPr>
            <p:spPr bwMode="auto">
              <a:xfrm>
                <a:off x="2744" y="2069"/>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66" name="Group 28"/>
            <p:cNvGrpSpPr>
              <a:grpSpLocks/>
            </p:cNvGrpSpPr>
            <p:nvPr/>
          </p:nvGrpSpPr>
          <p:grpSpPr bwMode="auto">
            <a:xfrm>
              <a:off x="3334" y="2064"/>
              <a:ext cx="381" cy="323"/>
              <a:chOff x="3334" y="2064"/>
              <a:chExt cx="381" cy="323"/>
            </a:xfrm>
          </p:grpSpPr>
          <p:sp>
            <p:nvSpPr>
              <p:cNvPr id="85" name="Text Box 29"/>
              <p:cNvSpPr txBox="1">
                <a:spLocks noChangeArrowheads="1"/>
              </p:cNvSpPr>
              <p:nvPr/>
            </p:nvSpPr>
            <p:spPr bwMode="auto">
              <a:xfrm>
                <a:off x="3334" y="2064"/>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dirty="0">
                    <a:solidFill>
                      <a:srgbClr val="00B0F0"/>
                    </a:solidFill>
                    <a:latin typeface="Times New Roman" panose="02020603050405020304" pitchFamily="18" charset="0"/>
                    <a:ea typeface="宋体" panose="02010600030101010101" pitchFamily="2" charset="-122"/>
                  </a:rPr>
                  <a:t>C</a:t>
                </a:r>
                <a:r>
                  <a:rPr lang="en-US" altLang="zh-CN" sz="2400" baseline="-25000" dirty="0">
                    <a:solidFill>
                      <a:srgbClr val="00B0F0"/>
                    </a:solidFill>
                    <a:latin typeface="Times New Roman" panose="02020603050405020304" pitchFamily="18" charset="0"/>
                    <a:ea typeface="宋体" panose="02010600030101010101" pitchFamily="2" charset="-122"/>
                  </a:rPr>
                  <a:t>3</a:t>
                </a:r>
                <a:endParaRPr lang="en-US" altLang="zh-CN" sz="2400" dirty="0">
                  <a:solidFill>
                    <a:srgbClr val="00B0F0"/>
                  </a:solidFill>
                  <a:latin typeface="Arial" panose="020B0604020202020204" pitchFamily="34" charset="0"/>
                  <a:ea typeface="宋体" panose="02010600030101010101" pitchFamily="2" charset="-122"/>
                </a:endParaRPr>
              </a:p>
            </p:txBody>
          </p:sp>
          <p:sp>
            <p:nvSpPr>
              <p:cNvPr id="86" name="Oval 30"/>
              <p:cNvSpPr>
                <a:spLocks noChangeArrowheads="1"/>
              </p:cNvSpPr>
              <p:nvPr/>
            </p:nvSpPr>
            <p:spPr bwMode="auto">
              <a:xfrm>
                <a:off x="3334" y="2069"/>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67" name="Group 31"/>
            <p:cNvGrpSpPr>
              <a:grpSpLocks/>
            </p:cNvGrpSpPr>
            <p:nvPr/>
          </p:nvGrpSpPr>
          <p:grpSpPr bwMode="auto">
            <a:xfrm>
              <a:off x="2758" y="2614"/>
              <a:ext cx="394" cy="323"/>
              <a:chOff x="2758" y="2614"/>
              <a:chExt cx="394" cy="323"/>
            </a:xfrm>
          </p:grpSpPr>
          <p:sp>
            <p:nvSpPr>
              <p:cNvPr id="83" name="Text Box 32"/>
              <p:cNvSpPr txBox="1">
                <a:spLocks noChangeArrowheads="1"/>
              </p:cNvSpPr>
              <p:nvPr/>
            </p:nvSpPr>
            <p:spPr bwMode="auto">
              <a:xfrm>
                <a:off x="2770" y="2614"/>
                <a:ext cx="38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P</a:t>
                </a:r>
                <a:r>
                  <a:rPr lang="en-US" altLang="zh-CN" sz="2400" baseline="-25000">
                    <a:solidFill>
                      <a:schemeClr val="tx1"/>
                    </a:solidFill>
                    <a:latin typeface="Times New Roman" panose="02020603050405020304" pitchFamily="18" charset="0"/>
                    <a:ea typeface="宋体" panose="02010600030101010101" pitchFamily="2" charset="-122"/>
                  </a:rPr>
                  <a:t>1</a:t>
                </a:r>
                <a:endParaRPr lang="en-US" altLang="zh-CN" sz="2400">
                  <a:solidFill>
                    <a:schemeClr val="tx1"/>
                  </a:solidFill>
                  <a:latin typeface="Arial" panose="020B0604020202020204" pitchFamily="34" charset="0"/>
                  <a:ea typeface="宋体" panose="02010600030101010101" pitchFamily="2" charset="-122"/>
                </a:endParaRPr>
              </a:p>
            </p:txBody>
          </p:sp>
          <p:sp>
            <p:nvSpPr>
              <p:cNvPr id="84" name="Oval 33"/>
              <p:cNvSpPr>
                <a:spLocks noChangeArrowheads="1"/>
              </p:cNvSpPr>
              <p:nvPr/>
            </p:nvSpPr>
            <p:spPr bwMode="auto">
              <a:xfrm>
                <a:off x="2758" y="261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68" name="Group 34"/>
            <p:cNvGrpSpPr>
              <a:grpSpLocks/>
            </p:cNvGrpSpPr>
            <p:nvPr/>
          </p:nvGrpSpPr>
          <p:grpSpPr bwMode="auto">
            <a:xfrm>
              <a:off x="3334" y="2608"/>
              <a:ext cx="381" cy="323"/>
              <a:chOff x="3334" y="2608"/>
              <a:chExt cx="381" cy="323"/>
            </a:xfrm>
          </p:grpSpPr>
          <p:sp>
            <p:nvSpPr>
              <p:cNvPr id="81" name="Text Box 35"/>
              <p:cNvSpPr txBox="1">
                <a:spLocks noChangeArrowheads="1"/>
              </p:cNvSpPr>
              <p:nvPr/>
            </p:nvSpPr>
            <p:spPr bwMode="auto">
              <a:xfrm>
                <a:off x="3334" y="2608"/>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P</a:t>
                </a:r>
                <a:r>
                  <a:rPr lang="en-US" altLang="zh-CN" sz="2400" baseline="-25000">
                    <a:solidFill>
                      <a:schemeClr val="tx1"/>
                    </a:solidFill>
                    <a:latin typeface="Times New Roman" panose="02020603050405020304" pitchFamily="18" charset="0"/>
                    <a:ea typeface="宋体" panose="02010600030101010101" pitchFamily="2" charset="-122"/>
                  </a:rPr>
                  <a:t>2</a:t>
                </a:r>
                <a:endParaRPr lang="en-US" altLang="zh-CN" sz="2400">
                  <a:solidFill>
                    <a:schemeClr val="tx1"/>
                  </a:solidFill>
                  <a:latin typeface="Arial" panose="020B0604020202020204" pitchFamily="34" charset="0"/>
                  <a:ea typeface="宋体" panose="02010600030101010101" pitchFamily="2" charset="-122"/>
                </a:endParaRPr>
              </a:p>
            </p:txBody>
          </p:sp>
          <p:sp>
            <p:nvSpPr>
              <p:cNvPr id="82" name="Oval 36"/>
              <p:cNvSpPr>
                <a:spLocks noChangeArrowheads="1"/>
              </p:cNvSpPr>
              <p:nvPr/>
            </p:nvSpPr>
            <p:spPr bwMode="auto">
              <a:xfrm>
                <a:off x="3348" y="261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69" name="Group 37"/>
            <p:cNvGrpSpPr>
              <a:grpSpLocks/>
            </p:cNvGrpSpPr>
            <p:nvPr/>
          </p:nvGrpSpPr>
          <p:grpSpPr bwMode="auto">
            <a:xfrm>
              <a:off x="3923" y="2614"/>
              <a:ext cx="381" cy="323"/>
              <a:chOff x="3923" y="2614"/>
              <a:chExt cx="381" cy="323"/>
            </a:xfrm>
          </p:grpSpPr>
          <p:sp>
            <p:nvSpPr>
              <p:cNvPr id="79" name="Text Box 38"/>
              <p:cNvSpPr txBox="1">
                <a:spLocks noChangeArrowheads="1"/>
              </p:cNvSpPr>
              <p:nvPr/>
            </p:nvSpPr>
            <p:spPr bwMode="auto">
              <a:xfrm>
                <a:off x="3923" y="2614"/>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P</a:t>
                </a:r>
                <a:r>
                  <a:rPr lang="en-US" altLang="zh-CN" sz="2400" baseline="-25000">
                    <a:solidFill>
                      <a:schemeClr val="tx1"/>
                    </a:solidFill>
                    <a:latin typeface="Times New Roman" panose="02020603050405020304" pitchFamily="18" charset="0"/>
                    <a:ea typeface="宋体" panose="02010600030101010101" pitchFamily="2" charset="-122"/>
                  </a:rPr>
                  <a:t>3</a:t>
                </a:r>
                <a:endParaRPr lang="en-US" altLang="zh-CN" sz="2400">
                  <a:solidFill>
                    <a:schemeClr val="tx1"/>
                  </a:solidFill>
                  <a:latin typeface="Arial" panose="020B0604020202020204" pitchFamily="34" charset="0"/>
                  <a:ea typeface="宋体" panose="02010600030101010101" pitchFamily="2" charset="-122"/>
                </a:endParaRPr>
              </a:p>
            </p:txBody>
          </p:sp>
          <p:sp>
            <p:nvSpPr>
              <p:cNvPr id="80" name="Oval 39"/>
              <p:cNvSpPr>
                <a:spLocks noChangeArrowheads="1"/>
              </p:cNvSpPr>
              <p:nvPr/>
            </p:nvSpPr>
            <p:spPr bwMode="auto">
              <a:xfrm>
                <a:off x="3923" y="261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sp>
          <p:nvSpPr>
            <p:cNvPr id="70" name="Freeform 40"/>
            <p:cNvSpPr>
              <a:spLocks/>
            </p:cNvSpPr>
            <p:nvPr/>
          </p:nvSpPr>
          <p:spPr bwMode="auto">
            <a:xfrm>
              <a:off x="2472" y="1570"/>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71" name="Freeform 41"/>
            <p:cNvSpPr>
              <a:spLocks/>
            </p:cNvSpPr>
            <p:nvPr/>
          </p:nvSpPr>
          <p:spPr bwMode="auto">
            <a:xfrm>
              <a:off x="2462" y="2204"/>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72" name="Freeform 42"/>
            <p:cNvSpPr>
              <a:spLocks/>
            </p:cNvSpPr>
            <p:nvPr/>
          </p:nvSpPr>
          <p:spPr bwMode="auto">
            <a:xfrm>
              <a:off x="3052" y="2204"/>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73" name="Freeform 43"/>
            <p:cNvSpPr>
              <a:spLocks/>
            </p:cNvSpPr>
            <p:nvPr/>
          </p:nvSpPr>
          <p:spPr bwMode="auto">
            <a:xfrm>
              <a:off x="3061" y="2750"/>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74" name="Freeform 44"/>
            <p:cNvSpPr>
              <a:spLocks/>
            </p:cNvSpPr>
            <p:nvPr/>
          </p:nvSpPr>
          <p:spPr bwMode="auto">
            <a:xfrm>
              <a:off x="3651" y="2750"/>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75" name="Freeform 45"/>
            <p:cNvSpPr>
              <a:spLocks/>
            </p:cNvSpPr>
            <p:nvPr/>
          </p:nvSpPr>
          <p:spPr bwMode="auto">
            <a:xfrm>
              <a:off x="3011" y="2324"/>
              <a:ext cx="375" cy="349"/>
            </a:xfrm>
            <a:custGeom>
              <a:avLst/>
              <a:gdLst>
                <a:gd name="T0" fmla="*/ 0 w 375"/>
                <a:gd name="T1" fmla="*/ 0 h 349"/>
                <a:gd name="T2" fmla="*/ 375 w 375"/>
                <a:gd name="T3" fmla="*/ 349 h 349"/>
                <a:gd name="T4" fmla="*/ 0 60000 65536"/>
                <a:gd name="T5" fmla="*/ 0 60000 65536"/>
                <a:gd name="T6" fmla="*/ 0 w 375"/>
                <a:gd name="T7" fmla="*/ 0 h 349"/>
                <a:gd name="T8" fmla="*/ 375 w 375"/>
                <a:gd name="T9" fmla="*/ 349 h 349"/>
              </a:gdLst>
              <a:ahLst/>
              <a:cxnLst>
                <a:cxn ang="T4">
                  <a:pos x="T0" y="T1"/>
                </a:cxn>
                <a:cxn ang="T5">
                  <a:pos x="T2" y="T3"/>
                </a:cxn>
              </a:cxnLst>
              <a:rect l="T6" t="T7" r="T8" b="T9"/>
              <a:pathLst>
                <a:path w="375" h="349">
                  <a:moveTo>
                    <a:pt x="0" y="0"/>
                  </a:moveTo>
                  <a:lnTo>
                    <a:pt x="375" y="349"/>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76" name="Freeform 46"/>
            <p:cNvSpPr>
              <a:spLocks/>
            </p:cNvSpPr>
            <p:nvPr/>
          </p:nvSpPr>
          <p:spPr bwMode="auto">
            <a:xfrm>
              <a:off x="3603" y="2331"/>
              <a:ext cx="367" cy="342"/>
            </a:xfrm>
            <a:custGeom>
              <a:avLst/>
              <a:gdLst>
                <a:gd name="T0" fmla="*/ 0 w 367"/>
                <a:gd name="T1" fmla="*/ 0 h 342"/>
                <a:gd name="T2" fmla="*/ 367 w 367"/>
                <a:gd name="T3" fmla="*/ 342 h 342"/>
                <a:gd name="T4" fmla="*/ 0 60000 65536"/>
                <a:gd name="T5" fmla="*/ 0 60000 65536"/>
                <a:gd name="T6" fmla="*/ 0 w 367"/>
                <a:gd name="T7" fmla="*/ 0 h 342"/>
                <a:gd name="T8" fmla="*/ 367 w 367"/>
                <a:gd name="T9" fmla="*/ 342 h 342"/>
              </a:gdLst>
              <a:ahLst/>
              <a:cxnLst>
                <a:cxn ang="T4">
                  <a:pos x="T0" y="T1"/>
                </a:cxn>
                <a:cxn ang="T5">
                  <a:pos x="T2" y="T3"/>
                </a:cxn>
              </a:cxnLst>
              <a:rect l="T6" t="T7" r="T8" b="T9"/>
              <a:pathLst>
                <a:path w="367" h="342">
                  <a:moveTo>
                    <a:pt x="0" y="0"/>
                  </a:moveTo>
                  <a:lnTo>
                    <a:pt x="367" y="342"/>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77" name="Freeform 47"/>
            <p:cNvSpPr>
              <a:spLocks/>
            </p:cNvSpPr>
            <p:nvPr/>
          </p:nvSpPr>
          <p:spPr bwMode="auto">
            <a:xfrm>
              <a:off x="2371" y="1715"/>
              <a:ext cx="422" cy="395"/>
            </a:xfrm>
            <a:custGeom>
              <a:avLst/>
              <a:gdLst>
                <a:gd name="T0" fmla="*/ 0 w 422"/>
                <a:gd name="T1" fmla="*/ 0 h 395"/>
                <a:gd name="T2" fmla="*/ 422 w 422"/>
                <a:gd name="T3" fmla="*/ 395 h 395"/>
                <a:gd name="T4" fmla="*/ 0 60000 65536"/>
                <a:gd name="T5" fmla="*/ 0 60000 65536"/>
                <a:gd name="T6" fmla="*/ 0 w 422"/>
                <a:gd name="T7" fmla="*/ 0 h 395"/>
                <a:gd name="T8" fmla="*/ 422 w 422"/>
                <a:gd name="T9" fmla="*/ 395 h 395"/>
              </a:gdLst>
              <a:ahLst/>
              <a:cxnLst>
                <a:cxn ang="T4">
                  <a:pos x="T0" y="T1"/>
                </a:cxn>
                <a:cxn ang="T5">
                  <a:pos x="T2" y="T3"/>
                </a:cxn>
              </a:cxnLst>
              <a:rect l="T6" t="T7" r="T8" b="T9"/>
              <a:pathLst>
                <a:path w="422" h="395">
                  <a:moveTo>
                    <a:pt x="0" y="0"/>
                  </a:moveTo>
                  <a:lnTo>
                    <a:pt x="422" y="395"/>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78" name="Freeform 48"/>
            <p:cNvSpPr>
              <a:spLocks/>
            </p:cNvSpPr>
            <p:nvPr/>
          </p:nvSpPr>
          <p:spPr bwMode="auto">
            <a:xfrm>
              <a:off x="2974" y="1715"/>
              <a:ext cx="416" cy="400"/>
            </a:xfrm>
            <a:custGeom>
              <a:avLst/>
              <a:gdLst>
                <a:gd name="T0" fmla="*/ 0 w 416"/>
                <a:gd name="T1" fmla="*/ 0 h 400"/>
                <a:gd name="T2" fmla="*/ 416 w 416"/>
                <a:gd name="T3" fmla="*/ 400 h 400"/>
                <a:gd name="T4" fmla="*/ 0 60000 65536"/>
                <a:gd name="T5" fmla="*/ 0 60000 65536"/>
                <a:gd name="T6" fmla="*/ 0 w 416"/>
                <a:gd name="T7" fmla="*/ 0 h 400"/>
                <a:gd name="T8" fmla="*/ 416 w 416"/>
                <a:gd name="T9" fmla="*/ 400 h 400"/>
              </a:gdLst>
              <a:ahLst/>
              <a:cxnLst>
                <a:cxn ang="T4">
                  <a:pos x="T0" y="T1"/>
                </a:cxn>
                <a:cxn ang="T5">
                  <a:pos x="T2" y="T3"/>
                </a:cxn>
              </a:cxnLst>
              <a:rect l="T6" t="T7" r="T8" b="T9"/>
              <a:pathLst>
                <a:path w="416" h="400">
                  <a:moveTo>
                    <a:pt x="0" y="0"/>
                  </a:moveTo>
                  <a:lnTo>
                    <a:pt x="416" y="400"/>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sp>
        <p:nvSpPr>
          <p:cNvPr id="99" name="圆角矩形 98"/>
          <p:cNvSpPr/>
          <p:nvPr/>
        </p:nvSpPr>
        <p:spPr bwMode="auto">
          <a:xfrm>
            <a:off x="3724735" y="1052924"/>
            <a:ext cx="1966144" cy="2165007"/>
          </a:xfrm>
          <a:prstGeom prst="roundRect">
            <a:avLst/>
          </a:prstGeom>
          <a:noFill/>
          <a:ln w="25400" cap="flat" cmpd="sng" algn="ctr">
            <a:solidFill>
              <a:srgbClr val="FF0000"/>
            </a:solidFill>
            <a:prstDash val="dash"/>
            <a:round/>
            <a:headEnd type="none" w="med" len="med"/>
            <a:tailEnd type="none" w="med" len="med"/>
          </a:ln>
          <a:effectLst/>
        </p:spPr>
        <p:txBody>
          <a:bodyPr rot="10800000"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CC3300"/>
              </a:solidFill>
              <a:effectLst/>
              <a:latin typeface="楷体_GB2312" pitchFamily="49" charset="-122"/>
              <a:ea typeface="楷体_GB2312" pitchFamily="49" charset="-122"/>
            </a:endParaRPr>
          </a:p>
        </p:txBody>
      </p:sp>
      <p:sp>
        <p:nvSpPr>
          <p:cNvPr id="100" name="云形标注 99"/>
          <p:cNvSpPr/>
          <p:nvPr/>
        </p:nvSpPr>
        <p:spPr bwMode="auto">
          <a:xfrm flipV="1">
            <a:off x="6089609" y="548680"/>
            <a:ext cx="2910170" cy="1355058"/>
          </a:xfrm>
          <a:prstGeom prst="cloudCallout">
            <a:avLst>
              <a:gd name="adj1" fmla="val -66134"/>
              <a:gd name="adj2" fmla="val -57652"/>
            </a:avLst>
          </a:prstGeom>
          <a:noFill/>
          <a:ln w="25400" cap="flat" cmpd="sng" algn="ctr">
            <a:solidFill>
              <a:srgbClr val="FF0000"/>
            </a:solidFill>
            <a:prstDash val="solid"/>
            <a:round/>
            <a:headEnd type="none" w="med" len="med"/>
            <a:tailEnd type="none" w="med" len="med"/>
          </a:ln>
          <a:effectLst/>
        </p:spPr>
        <p:txBody>
          <a:bodyPr rot="10800000"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000" b="0" dirty="0" smtClean="0">
                <a:ln>
                  <a:solidFill>
                    <a:schemeClr val="tx1"/>
                  </a:solidFill>
                  <a:prstDash val="solid"/>
                </a:ln>
                <a:solidFill>
                  <a:srgbClr val="FF0000"/>
                </a:solidFill>
                <a:latin typeface="+mn-ea"/>
                <a:ea typeface="+mn-ea"/>
              </a:rPr>
              <a:t>更复杂的</a:t>
            </a:r>
            <a:r>
              <a:rPr kumimoji="0" lang="zh-CN" altLang="en-US" sz="2000" b="0" i="0" u="none" strike="noStrike" cap="none" normalizeH="0" baseline="0" dirty="0" smtClean="0">
                <a:ln>
                  <a:solidFill>
                    <a:schemeClr val="tx1"/>
                  </a:solidFill>
                  <a:prstDash val="solid"/>
                </a:ln>
                <a:solidFill>
                  <a:srgbClr val="FF0000"/>
                </a:solidFill>
                <a:effectLst/>
                <a:latin typeface="+mn-ea"/>
                <a:ea typeface="+mn-ea"/>
              </a:rPr>
              <a:t>局部前趋关系</a:t>
            </a:r>
            <a:endParaRPr kumimoji="0" lang="zh-CN" altLang="en-US" sz="2000" b="0" i="0" u="none" strike="noStrike" cap="none" normalizeH="0" baseline="0" dirty="0" smtClean="0">
              <a:ln>
                <a:solidFill>
                  <a:schemeClr val="tx1"/>
                </a:solidFill>
                <a:prstDash val="solid"/>
              </a:ln>
              <a:solidFill>
                <a:srgbClr val="FF0000"/>
              </a:solidFill>
              <a:effectLst/>
              <a:latin typeface="+mn-ea"/>
              <a:ea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1150938" y="339725"/>
            <a:ext cx="6373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三、程序并发执行</a:t>
            </a:r>
          </a:p>
        </p:txBody>
      </p:sp>
      <p:sp>
        <p:nvSpPr>
          <p:cNvPr id="425989" name="Text Box 5"/>
          <p:cNvSpPr txBox="1">
            <a:spLocks noChangeArrowheads="1"/>
          </p:cNvSpPr>
          <p:nvPr/>
        </p:nvSpPr>
        <p:spPr bwMode="auto">
          <a:xfrm>
            <a:off x="539552" y="1484784"/>
            <a:ext cx="80645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ts val="0"/>
              </a:spcBef>
              <a:buClr>
                <a:srgbClr val="3333FF"/>
              </a:buClr>
              <a:buSzPct val="70000"/>
              <a:buFont typeface="Wingdings" panose="05000000000000000000" pitchFamily="2" charset="2"/>
              <a:buNone/>
            </a:pPr>
            <a:r>
              <a:rPr lang="en-US" altLang="zh-CN" sz="3200" dirty="0" smtClean="0">
                <a:solidFill>
                  <a:schemeClr val="tx1"/>
                </a:solidFill>
              </a:rPr>
              <a:t>3</a:t>
            </a:r>
            <a:r>
              <a:rPr lang="zh-CN" altLang="en-US" sz="3200" dirty="0" smtClean="0">
                <a:solidFill>
                  <a:schemeClr val="tx1"/>
                </a:solidFill>
              </a:rPr>
              <a:t>、不可再现性：程序在并发执行时，由于失去了封闭性，也导致失去了可再现性。</a:t>
            </a:r>
          </a:p>
          <a:p>
            <a:pPr lvl="1" algn="l" eaLnBrk="1" hangingPunct="1">
              <a:spcBef>
                <a:spcPts val="0"/>
              </a:spcBef>
              <a:buClr>
                <a:srgbClr val="3333FF"/>
              </a:buClr>
              <a:buSzPct val="70000"/>
              <a:buFont typeface="Wingdings" panose="05000000000000000000" pitchFamily="2" charset="2"/>
              <a:buChar char="n"/>
            </a:pPr>
            <a:r>
              <a:rPr lang="zh-CN" altLang="en-US" sz="3200" dirty="0" smtClean="0">
                <a:solidFill>
                  <a:srgbClr val="111111"/>
                </a:solidFill>
              </a:rPr>
              <a:t>推进顺序不可再现</a:t>
            </a:r>
          </a:p>
          <a:p>
            <a:pPr lvl="1" algn="l" eaLnBrk="1" hangingPunct="1">
              <a:spcBef>
                <a:spcPts val="0"/>
              </a:spcBef>
              <a:buClr>
                <a:srgbClr val="3333FF"/>
              </a:buClr>
              <a:buSzPct val="70000"/>
              <a:buFont typeface="Wingdings" panose="05000000000000000000" pitchFamily="2" charset="2"/>
              <a:buChar char="n"/>
            </a:pPr>
            <a:r>
              <a:rPr lang="zh-CN" altLang="en-US" sz="3200" dirty="0" smtClean="0">
                <a:solidFill>
                  <a:srgbClr val="111111"/>
                </a:solidFill>
              </a:rPr>
              <a:t>运行结果不可再现</a:t>
            </a:r>
            <a:r>
              <a:rPr lang="en-US" altLang="zh-CN" sz="3200" dirty="0" smtClean="0">
                <a:solidFill>
                  <a:srgbClr val="111111"/>
                </a:solidFill>
                <a:latin typeface="Times New Roman" panose="02020603050405020304" pitchFamily="18" charset="0"/>
              </a:rPr>
              <a:t>——</a:t>
            </a:r>
            <a:r>
              <a:rPr lang="zh-CN" altLang="en-US" sz="3200" dirty="0" smtClean="0">
                <a:solidFill>
                  <a:srgbClr val="111111"/>
                </a:solidFill>
              </a:rPr>
              <a:t>应避免</a:t>
            </a:r>
            <a:r>
              <a:rPr lang="zh-CN" altLang="en-US" sz="3200" dirty="0" smtClean="0">
                <a:solidFill>
                  <a:schemeClr val="tx1"/>
                </a:solidFill>
              </a:rPr>
              <a:t> </a:t>
            </a:r>
            <a:endParaRPr lang="zh-CN" altLang="en-US" sz="3200" dirty="0">
              <a:solidFill>
                <a:schemeClr val="tx1"/>
              </a:solidFill>
            </a:endParaRPr>
          </a:p>
        </p:txBody>
      </p:sp>
    </p:spTree>
    <p:extLst>
      <p:ext uri="{BB962C8B-B14F-4D97-AF65-F5344CB8AC3E}">
        <p14:creationId xmlns:p14="http://schemas.microsoft.com/office/powerpoint/2010/main" val="36508989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1150938" y="339725"/>
            <a:ext cx="6373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zh-CN" altLang="en-US" sz="4000" dirty="0" smtClean="0">
                <a:solidFill>
                  <a:schemeClr val="folHlink"/>
                </a:solidFill>
                <a:latin typeface="隶书" panose="02010509060101010101" pitchFamily="49" charset="-122"/>
                <a:ea typeface="隶书" panose="02010509060101010101" pitchFamily="49" charset="-122"/>
              </a:rPr>
              <a:t>不可再现性示例</a:t>
            </a:r>
          </a:p>
        </p:txBody>
      </p:sp>
      <p:sp>
        <p:nvSpPr>
          <p:cNvPr id="427014" name="Text Box 6"/>
          <p:cNvSpPr txBox="1">
            <a:spLocks noChangeArrowheads="1"/>
          </p:cNvSpPr>
          <p:nvPr/>
        </p:nvSpPr>
        <p:spPr bwMode="auto">
          <a:xfrm>
            <a:off x="246363" y="1124744"/>
            <a:ext cx="86756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lang="zh-CN" altLang="en-US" sz="2400" dirty="0">
                <a:solidFill>
                  <a:srgbClr val="0000FF"/>
                </a:solidFill>
                <a:latin typeface="Times New Roman" panose="02020603050405020304" pitchFamily="18" charset="0"/>
              </a:rPr>
              <a:t>例：两个程序</a:t>
            </a:r>
            <a:r>
              <a:rPr lang="en-US" altLang="zh-CN" sz="2400" dirty="0">
                <a:solidFill>
                  <a:srgbClr val="0000FF"/>
                </a:solidFill>
                <a:latin typeface="Times New Roman" panose="02020603050405020304" pitchFamily="18" charset="0"/>
              </a:rPr>
              <a:t>A</a:t>
            </a:r>
            <a:r>
              <a:rPr lang="zh-CN" altLang="en-US" sz="2400" dirty="0">
                <a:solidFill>
                  <a:srgbClr val="0000FF"/>
                </a:solidFill>
                <a:latin typeface="Times New Roman" panose="02020603050405020304" pitchFamily="18" charset="0"/>
              </a:rPr>
              <a:t>和</a:t>
            </a:r>
            <a:r>
              <a:rPr lang="en-US" altLang="zh-CN" sz="2400" dirty="0">
                <a:solidFill>
                  <a:srgbClr val="0000FF"/>
                </a:solidFill>
                <a:latin typeface="Times New Roman" panose="02020603050405020304" pitchFamily="18" charset="0"/>
              </a:rPr>
              <a:t>B</a:t>
            </a:r>
            <a:r>
              <a:rPr lang="zh-CN" altLang="en-US" sz="2400" dirty="0">
                <a:solidFill>
                  <a:srgbClr val="0000FF"/>
                </a:solidFill>
                <a:latin typeface="Times New Roman" panose="02020603050405020304" pitchFamily="18" charset="0"/>
              </a:rPr>
              <a:t>共享一个变量 </a:t>
            </a:r>
            <a:r>
              <a:rPr lang="en-US" altLang="zh-CN" sz="2400" dirty="0">
                <a:solidFill>
                  <a:srgbClr val="0000FF"/>
                </a:solidFill>
                <a:latin typeface="Times New Roman" panose="02020603050405020304" pitchFamily="18" charset="0"/>
              </a:rPr>
              <a:t>N (</a:t>
            </a:r>
            <a:r>
              <a:rPr lang="zh-CN" altLang="en-US" sz="2400" dirty="0">
                <a:solidFill>
                  <a:srgbClr val="0000FF"/>
                </a:solidFill>
                <a:latin typeface="Times New Roman" panose="02020603050405020304" pitchFamily="18" charset="0"/>
              </a:rPr>
              <a:t>当前值为 </a:t>
            </a:r>
            <a:r>
              <a:rPr lang="en-US" altLang="zh-CN" sz="2400" dirty="0">
                <a:solidFill>
                  <a:srgbClr val="0000FF"/>
                </a:solidFill>
                <a:latin typeface="Times New Roman" panose="02020603050405020304" pitchFamily="18" charset="0"/>
              </a:rPr>
              <a:t>n)</a:t>
            </a:r>
            <a:r>
              <a:rPr lang="zh-CN" altLang="en-US" sz="2400" dirty="0">
                <a:solidFill>
                  <a:srgbClr val="0000FF"/>
                </a:solidFill>
                <a:latin typeface="Times New Roman" panose="02020603050405020304" pitchFamily="18" charset="0"/>
              </a:rPr>
              <a:t>。 </a:t>
            </a:r>
          </a:p>
        </p:txBody>
      </p:sp>
      <p:sp>
        <p:nvSpPr>
          <p:cNvPr id="427015" name="Text Box 7"/>
          <p:cNvSpPr txBox="1">
            <a:spLocks noChangeArrowheads="1"/>
          </p:cNvSpPr>
          <p:nvPr/>
        </p:nvSpPr>
        <p:spPr bwMode="auto">
          <a:xfrm>
            <a:off x="468313" y="1976959"/>
            <a:ext cx="1790700" cy="1439863"/>
          </a:xfrm>
          <a:prstGeom prst="rect">
            <a:avLst/>
          </a:prstGeom>
          <a:solidFill>
            <a:srgbClr val="EAEAEA"/>
          </a:solidFill>
          <a:ln w="12700" cap="rnd" algn="ctr">
            <a:solidFill>
              <a:srgbClr val="000000"/>
            </a:solidFill>
            <a:prstDash val="sysDot"/>
            <a:miter lim="800000"/>
            <a:headEnd/>
            <a:tailEnd/>
          </a:ln>
          <a:effectLst>
            <a:outerShdw dist="35921" dir="2700000" algn="ctr" rotWithShape="0">
              <a:srgbClr val="808080"/>
            </a:outerShdw>
          </a:effectLst>
        </p:spPr>
        <p:txBody>
          <a:bodyPr/>
          <a:lstStyle/>
          <a:p>
            <a:pPr algn="just">
              <a:defRPr/>
            </a:pPr>
            <a:r>
              <a:rPr lang="zh-CN" altLang="en-US" sz="2400">
                <a:solidFill>
                  <a:schemeClr val="tx1"/>
                </a:solidFill>
                <a:latin typeface="Times New Roman" pitchFamily="18" charset="0"/>
                <a:ea typeface="宋体" pitchFamily="2" charset="-122"/>
              </a:rPr>
              <a:t>程序</a:t>
            </a:r>
            <a:r>
              <a:rPr lang="en-US" altLang="zh-CN" sz="2400">
                <a:solidFill>
                  <a:schemeClr val="tx1"/>
                </a:solidFill>
                <a:latin typeface="Times New Roman" pitchFamily="18" charset="0"/>
                <a:ea typeface="宋体" pitchFamily="2" charset="-122"/>
              </a:rPr>
              <a:t>A</a:t>
            </a:r>
            <a:r>
              <a:rPr lang="zh-CN" altLang="en-US" sz="2400">
                <a:solidFill>
                  <a:schemeClr val="tx1"/>
                </a:solidFill>
                <a:latin typeface="Times New Roman" pitchFamily="18" charset="0"/>
                <a:ea typeface="宋体" pitchFamily="2" charset="-122"/>
              </a:rPr>
              <a:t>：</a:t>
            </a:r>
          </a:p>
          <a:p>
            <a:pPr algn="just">
              <a:defRPr/>
            </a:pPr>
            <a:r>
              <a:rPr lang="zh-CN" altLang="en-US" sz="2400">
                <a:solidFill>
                  <a:schemeClr val="tx1"/>
                </a:solidFill>
                <a:latin typeface="Times New Roman" pitchFamily="18" charset="0"/>
                <a:ea typeface="宋体" pitchFamily="2" charset="-122"/>
              </a:rPr>
              <a:t>  </a:t>
            </a:r>
            <a:r>
              <a:rPr lang="zh-CN" altLang="en-US" sz="2400">
                <a:solidFill>
                  <a:schemeClr val="tx1"/>
                </a:solidFill>
                <a:latin typeface="宋体" pitchFamily="2" charset="-122"/>
                <a:ea typeface="宋体" pitchFamily="2" charset="-122"/>
              </a:rPr>
              <a:t>┅</a:t>
            </a:r>
            <a:endParaRPr lang="zh-CN" altLang="en-US" sz="2400">
              <a:solidFill>
                <a:schemeClr val="tx1"/>
              </a:solidFill>
              <a:latin typeface="Times New Roman" pitchFamily="18" charset="0"/>
              <a:ea typeface="宋体" pitchFamily="2" charset="-122"/>
            </a:endParaRPr>
          </a:p>
          <a:p>
            <a:pPr algn="just">
              <a:defRPr/>
            </a:pPr>
            <a:r>
              <a:rPr lang="en-US" altLang="zh-CN" sz="2400">
                <a:solidFill>
                  <a:schemeClr val="tx1"/>
                </a:solidFill>
                <a:latin typeface="Times New Roman" pitchFamily="18" charset="0"/>
                <a:ea typeface="宋体" pitchFamily="2" charset="-122"/>
              </a:rPr>
              <a:t>N = N+1;</a:t>
            </a:r>
          </a:p>
          <a:p>
            <a:pPr algn="just">
              <a:defRPr/>
            </a:pPr>
            <a:r>
              <a:rPr lang="en-US" altLang="zh-CN" sz="2400">
                <a:solidFill>
                  <a:schemeClr val="tx1"/>
                </a:solidFill>
                <a:latin typeface="宋体" pitchFamily="2" charset="-122"/>
                <a:ea typeface="宋体" pitchFamily="2" charset="-122"/>
              </a:rPr>
              <a:t>┅</a:t>
            </a:r>
            <a:endParaRPr lang="en-US" altLang="zh-CN" sz="2400">
              <a:solidFill>
                <a:schemeClr val="tx1"/>
              </a:solidFill>
              <a:latin typeface="Arial" charset="0"/>
              <a:ea typeface="宋体" pitchFamily="2" charset="-122"/>
            </a:endParaRPr>
          </a:p>
        </p:txBody>
      </p:sp>
      <p:sp>
        <p:nvSpPr>
          <p:cNvPr id="427016" name="Text Box 8"/>
          <p:cNvSpPr txBox="1">
            <a:spLocks noChangeArrowheads="1"/>
          </p:cNvSpPr>
          <p:nvPr/>
        </p:nvSpPr>
        <p:spPr bwMode="auto">
          <a:xfrm>
            <a:off x="468313" y="3561284"/>
            <a:ext cx="1800225" cy="1871663"/>
          </a:xfrm>
          <a:prstGeom prst="rect">
            <a:avLst/>
          </a:prstGeom>
          <a:solidFill>
            <a:srgbClr val="EAEAEA"/>
          </a:solidFill>
          <a:ln w="12700" algn="ctr">
            <a:solidFill>
              <a:srgbClr val="000000"/>
            </a:solidFill>
            <a:miter lim="800000"/>
            <a:headEnd/>
            <a:tailEnd/>
          </a:ln>
          <a:effectLst>
            <a:outerShdw dist="35921" dir="2700000" algn="ctr" rotWithShape="0">
              <a:srgbClr val="808080"/>
            </a:outerShdw>
          </a:effectLst>
        </p:spPr>
        <p:txBody>
          <a:bodyPr/>
          <a:lstStyle/>
          <a:p>
            <a:pPr algn="just">
              <a:defRPr/>
            </a:pPr>
            <a:r>
              <a:rPr lang="zh-CN" altLang="en-US" sz="2400">
                <a:solidFill>
                  <a:schemeClr val="tx1"/>
                </a:solidFill>
                <a:latin typeface="Times New Roman" pitchFamily="18" charset="0"/>
                <a:ea typeface="宋体" pitchFamily="2" charset="-122"/>
              </a:rPr>
              <a:t>程序</a:t>
            </a:r>
            <a:r>
              <a:rPr lang="en-US" altLang="zh-CN" sz="2400">
                <a:solidFill>
                  <a:schemeClr val="tx1"/>
                </a:solidFill>
                <a:latin typeface="Times New Roman" pitchFamily="18" charset="0"/>
                <a:ea typeface="宋体" pitchFamily="2" charset="-122"/>
              </a:rPr>
              <a:t>B</a:t>
            </a:r>
            <a:r>
              <a:rPr lang="zh-CN" altLang="en-US" sz="2400">
                <a:solidFill>
                  <a:schemeClr val="tx1"/>
                </a:solidFill>
                <a:latin typeface="Times New Roman" pitchFamily="18" charset="0"/>
                <a:ea typeface="宋体" pitchFamily="2" charset="-122"/>
              </a:rPr>
              <a:t>：</a:t>
            </a:r>
          </a:p>
          <a:p>
            <a:pPr algn="just">
              <a:defRPr/>
            </a:pPr>
            <a:r>
              <a:rPr lang="zh-CN" altLang="en-US" sz="2400">
                <a:solidFill>
                  <a:schemeClr val="tx1"/>
                </a:solidFill>
                <a:latin typeface="宋体" pitchFamily="2" charset="-122"/>
                <a:ea typeface="宋体" pitchFamily="2" charset="-122"/>
              </a:rPr>
              <a:t>┅</a:t>
            </a:r>
            <a:endParaRPr lang="zh-CN" altLang="en-US" sz="2400">
              <a:solidFill>
                <a:schemeClr val="tx1"/>
              </a:solidFill>
              <a:latin typeface="Times New Roman" pitchFamily="18" charset="0"/>
              <a:ea typeface="宋体" pitchFamily="2" charset="-122"/>
            </a:endParaRPr>
          </a:p>
          <a:p>
            <a:pPr algn="just">
              <a:defRPr/>
            </a:pPr>
            <a:r>
              <a:rPr lang="en-US" altLang="zh-CN" sz="2400">
                <a:solidFill>
                  <a:schemeClr val="tx1"/>
                </a:solidFill>
                <a:latin typeface="Times New Roman" pitchFamily="18" charset="0"/>
                <a:ea typeface="宋体" pitchFamily="2" charset="-122"/>
              </a:rPr>
              <a:t>print(N )</a:t>
            </a:r>
            <a:r>
              <a:rPr lang="zh-CN" altLang="en-US" sz="2400">
                <a:solidFill>
                  <a:schemeClr val="tx1"/>
                </a:solidFill>
                <a:latin typeface="Times New Roman" pitchFamily="18" charset="0"/>
                <a:ea typeface="宋体" pitchFamily="2" charset="-122"/>
              </a:rPr>
              <a:t>；</a:t>
            </a:r>
          </a:p>
          <a:p>
            <a:pPr algn="just">
              <a:defRPr/>
            </a:pPr>
            <a:r>
              <a:rPr lang="en-US" altLang="zh-CN" sz="2400">
                <a:solidFill>
                  <a:schemeClr val="tx1"/>
                </a:solidFill>
                <a:latin typeface="Times New Roman" pitchFamily="18" charset="0"/>
                <a:ea typeface="宋体" pitchFamily="2" charset="-122"/>
              </a:rPr>
              <a:t>N = 0;</a:t>
            </a:r>
          </a:p>
          <a:p>
            <a:pPr algn="just">
              <a:defRPr/>
            </a:pPr>
            <a:r>
              <a:rPr lang="en-US" altLang="zh-CN" sz="2400">
                <a:solidFill>
                  <a:schemeClr val="tx1"/>
                </a:solidFill>
                <a:latin typeface="宋体" pitchFamily="2" charset="-122"/>
                <a:ea typeface="宋体" pitchFamily="2" charset="-122"/>
              </a:rPr>
              <a:t>┅</a:t>
            </a:r>
            <a:endParaRPr lang="en-US" altLang="zh-CN" sz="2400">
              <a:solidFill>
                <a:schemeClr val="tx1"/>
              </a:solidFill>
              <a:latin typeface="Arial" charset="0"/>
              <a:ea typeface="宋体" pitchFamily="2" charset="-122"/>
            </a:endParaRPr>
          </a:p>
        </p:txBody>
      </p:sp>
      <p:sp>
        <p:nvSpPr>
          <p:cNvPr id="427017" name="Text Box 9"/>
          <p:cNvSpPr txBox="1">
            <a:spLocks noChangeArrowheads="1"/>
          </p:cNvSpPr>
          <p:nvPr/>
        </p:nvSpPr>
        <p:spPr bwMode="auto">
          <a:xfrm>
            <a:off x="2771775" y="1618184"/>
            <a:ext cx="60483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lang="zh-CN" altLang="en-US" sz="2400">
                <a:solidFill>
                  <a:schemeClr val="tx1"/>
                </a:solidFill>
                <a:latin typeface="Times New Roman" panose="02020603050405020304" pitchFamily="18" charset="0"/>
              </a:rPr>
              <a:t>在处理机上执行关于</a:t>
            </a:r>
            <a:r>
              <a:rPr lang="en-US" altLang="zh-CN" sz="2400">
                <a:solidFill>
                  <a:schemeClr val="tx1"/>
                </a:solidFill>
                <a:latin typeface="Times New Roman" panose="02020603050405020304" pitchFamily="18" charset="0"/>
              </a:rPr>
              <a:t>N</a:t>
            </a:r>
            <a:r>
              <a:rPr lang="zh-CN" altLang="en-US" sz="2400">
                <a:solidFill>
                  <a:schemeClr val="tx1"/>
                </a:solidFill>
                <a:latin typeface="Times New Roman" panose="02020603050405020304" pitchFamily="18" charset="0"/>
              </a:rPr>
              <a:t>的</a:t>
            </a:r>
            <a:r>
              <a:rPr lang="en-US" altLang="zh-CN" sz="2400">
                <a:solidFill>
                  <a:schemeClr val="tx1"/>
                </a:solidFill>
                <a:latin typeface="Times New Roman" panose="02020603050405020304" pitchFamily="18" charset="0"/>
              </a:rPr>
              <a:t>3</a:t>
            </a:r>
            <a:r>
              <a:rPr lang="zh-CN" altLang="en-US" sz="2400">
                <a:solidFill>
                  <a:schemeClr val="tx1"/>
                </a:solidFill>
                <a:latin typeface="Times New Roman" panose="02020603050405020304" pitchFamily="18" charset="0"/>
              </a:rPr>
              <a:t>条指令，由于并发性，有理由假定</a:t>
            </a:r>
            <a:r>
              <a:rPr lang="en-US" altLang="zh-CN" sz="2400" u="sng">
                <a:latin typeface="Times New Roman" panose="02020603050405020304" pitchFamily="18" charset="0"/>
              </a:rPr>
              <a:t>3</a:t>
            </a:r>
            <a:r>
              <a:rPr lang="zh-CN" altLang="en-US" sz="2400" u="sng">
                <a:latin typeface="Times New Roman" panose="02020603050405020304" pitchFamily="18" charset="0"/>
              </a:rPr>
              <a:t>个可能的执行序列</a:t>
            </a:r>
            <a:r>
              <a:rPr lang="zh-CN" altLang="en-US" sz="2400">
                <a:solidFill>
                  <a:schemeClr val="tx1"/>
                </a:solidFill>
                <a:latin typeface="Times New Roman" panose="02020603050405020304" pitchFamily="18" charset="0"/>
              </a:rPr>
              <a:t>：</a:t>
            </a:r>
          </a:p>
        </p:txBody>
      </p:sp>
      <p:sp>
        <p:nvSpPr>
          <p:cNvPr id="427018" name="Text Box 10"/>
          <p:cNvSpPr txBox="1">
            <a:spLocks noChangeArrowheads="1"/>
          </p:cNvSpPr>
          <p:nvPr/>
        </p:nvSpPr>
        <p:spPr bwMode="auto">
          <a:xfrm>
            <a:off x="2843213" y="2553222"/>
            <a:ext cx="5976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en-US" altLang="zh-CN" sz="2400">
                <a:latin typeface="Arial" panose="020B0604020202020204" pitchFamily="34" charset="0"/>
                <a:ea typeface="宋体" panose="02010600030101010101" pitchFamily="2" charset="-122"/>
              </a:rPr>
              <a:t>①</a:t>
            </a:r>
            <a:r>
              <a:rPr lang="en-US" altLang="zh-CN" sz="2400">
                <a:solidFill>
                  <a:schemeClr val="tx1"/>
                </a:solidFill>
                <a:latin typeface="Arial" panose="020B0604020202020204" pitchFamily="34" charset="0"/>
                <a:ea typeface="宋体" panose="02010600030101010101" pitchFamily="2" charset="-122"/>
              </a:rPr>
              <a:t> N=N+1; print(N); N=0;(</a:t>
            </a:r>
            <a:r>
              <a:rPr lang="zh-CN" altLang="en-US" sz="2400">
                <a:solidFill>
                  <a:schemeClr val="tx1"/>
                </a:solidFill>
                <a:latin typeface="Arial" panose="020B0604020202020204" pitchFamily="34" charset="0"/>
                <a:ea typeface="宋体" panose="02010600030101010101" pitchFamily="2" charset="-122"/>
              </a:rPr>
              <a:t>完全顺序</a:t>
            </a:r>
            <a:r>
              <a:rPr lang="en-US" altLang="zh-CN" sz="2400">
                <a:solidFill>
                  <a:schemeClr val="tx1"/>
                </a:solidFill>
                <a:latin typeface="Arial" panose="020B0604020202020204" pitchFamily="34" charset="0"/>
                <a:ea typeface="宋体" panose="02010600030101010101" pitchFamily="2" charset="-122"/>
              </a:rPr>
              <a:t>A→B)</a:t>
            </a:r>
          </a:p>
        </p:txBody>
      </p:sp>
      <p:sp>
        <p:nvSpPr>
          <p:cNvPr id="427019" name="Text Box 11"/>
          <p:cNvSpPr txBox="1">
            <a:spLocks noChangeArrowheads="1"/>
          </p:cNvSpPr>
          <p:nvPr/>
        </p:nvSpPr>
        <p:spPr bwMode="auto">
          <a:xfrm>
            <a:off x="2771775" y="3634309"/>
            <a:ext cx="612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en-US" altLang="zh-CN" sz="2400">
                <a:solidFill>
                  <a:schemeClr val="tx1"/>
                </a:solidFill>
                <a:latin typeface="Arial" panose="020B0604020202020204" pitchFamily="34" charset="0"/>
                <a:ea typeface="宋体" panose="02010600030101010101" pitchFamily="2" charset="-122"/>
              </a:rPr>
              <a:t> </a:t>
            </a:r>
            <a:r>
              <a:rPr lang="en-US" altLang="zh-CN" sz="2400">
                <a:latin typeface="Arial" panose="020B0604020202020204" pitchFamily="34" charset="0"/>
                <a:ea typeface="宋体" panose="02010600030101010101" pitchFamily="2" charset="-122"/>
              </a:rPr>
              <a:t>②</a:t>
            </a:r>
            <a:r>
              <a:rPr lang="en-US" altLang="zh-CN" sz="2400">
                <a:solidFill>
                  <a:schemeClr val="tx1"/>
                </a:solidFill>
                <a:latin typeface="Arial" panose="020B0604020202020204" pitchFamily="34" charset="0"/>
                <a:ea typeface="宋体" panose="02010600030101010101" pitchFamily="2" charset="-122"/>
              </a:rPr>
              <a:t> print(N); N=0; N=N+1;(</a:t>
            </a:r>
            <a:r>
              <a:rPr lang="zh-CN" altLang="en-US" sz="2400">
                <a:solidFill>
                  <a:schemeClr val="tx1"/>
                </a:solidFill>
                <a:latin typeface="Arial" panose="020B0604020202020204" pitchFamily="34" charset="0"/>
                <a:ea typeface="宋体" panose="02010600030101010101" pitchFamily="2" charset="-122"/>
              </a:rPr>
              <a:t>完全顺序</a:t>
            </a:r>
            <a:r>
              <a:rPr lang="en-US" altLang="zh-CN" sz="2400">
                <a:solidFill>
                  <a:schemeClr val="tx1"/>
                </a:solidFill>
                <a:latin typeface="Arial" panose="020B0604020202020204" pitchFamily="34" charset="0"/>
                <a:ea typeface="宋体" panose="02010600030101010101" pitchFamily="2" charset="-122"/>
              </a:rPr>
              <a:t>B→A)</a:t>
            </a:r>
          </a:p>
        </p:txBody>
      </p:sp>
      <p:sp>
        <p:nvSpPr>
          <p:cNvPr id="427020" name="Text Box 12"/>
          <p:cNvSpPr txBox="1">
            <a:spLocks noChangeArrowheads="1"/>
          </p:cNvSpPr>
          <p:nvPr/>
        </p:nvSpPr>
        <p:spPr bwMode="auto">
          <a:xfrm>
            <a:off x="2771775" y="4569347"/>
            <a:ext cx="583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en-US" altLang="zh-CN" sz="2400">
                <a:solidFill>
                  <a:schemeClr val="tx1"/>
                </a:solidFill>
                <a:latin typeface="Arial" panose="020B0604020202020204" pitchFamily="34" charset="0"/>
                <a:ea typeface="宋体" panose="02010600030101010101" pitchFamily="2" charset="-122"/>
              </a:rPr>
              <a:t> </a:t>
            </a:r>
            <a:r>
              <a:rPr lang="en-US" altLang="zh-CN" sz="2400">
                <a:latin typeface="Arial" panose="020B0604020202020204" pitchFamily="34" charset="0"/>
                <a:ea typeface="宋体" panose="02010600030101010101" pitchFamily="2" charset="-122"/>
              </a:rPr>
              <a:t>③</a:t>
            </a:r>
            <a:r>
              <a:rPr lang="en-US" altLang="zh-CN" sz="2400">
                <a:solidFill>
                  <a:schemeClr val="tx1"/>
                </a:solidFill>
                <a:latin typeface="Arial" panose="020B0604020202020204" pitchFamily="34" charset="0"/>
                <a:ea typeface="宋体" panose="02010600030101010101" pitchFamily="2" charset="-122"/>
              </a:rPr>
              <a:t> print(N); N=N+1; N=0; (B, A</a:t>
            </a:r>
            <a:r>
              <a:rPr lang="zh-CN" altLang="en-US" sz="2400">
                <a:solidFill>
                  <a:schemeClr val="tx1"/>
                </a:solidFill>
                <a:latin typeface="Arial" panose="020B0604020202020204" pitchFamily="34" charset="0"/>
                <a:ea typeface="宋体" panose="02010600030101010101" pitchFamily="2" charset="-122"/>
              </a:rPr>
              <a:t>交替运行</a:t>
            </a:r>
            <a:r>
              <a:rPr lang="en-US" altLang="zh-CN" sz="2400">
                <a:solidFill>
                  <a:schemeClr val="tx1"/>
                </a:solidFill>
                <a:latin typeface="Arial" panose="020B0604020202020204" pitchFamily="34" charset="0"/>
                <a:ea typeface="宋体" panose="02010600030101010101" pitchFamily="2" charset="-122"/>
              </a:rPr>
              <a:t>)</a:t>
            </a:r>
          </a:p>
        </p:txBody>
      </p:sp>
      <p:sp>
        <p:nvSpPr>
          <p:cNvPr id="427021" name="Text Box 13"/>
          <p:cNvSpPr txBox="1">
            <a:spLocks noChangeArrowheads="1"/>
          </p:cNvSpPr>
          <p:nvPr/>
        </p:nvSpPr>
        <p:spPr bwMode="auto">
          <a:xfrm>
            <a:off x="3492500" y="3129484"/>
            <a:ext cx="5040313" cy="485775"/>
          </a:xfrm>
          <a:prstGeom prst="rect">
            <a:avLst/>
          </a:prstGeom>
          <a:noFill/>
          <a:ln w="28575">
            <a:solidFill>
              <a:srgbClr val="CC33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en-US" altLang="zh-CN" sz="2400">
                <a:solidFill>
                  <a:srgbClr val="0000CC"/>
                </a:solidFill>
                <a:latin typeface="Arial" panose="020B0604020202020204" pitchFamily="34" charset="0"/>
                <a:ea typeface="宋体" panose="02010600030101010101" pitchFamily="2" charset="-122"/>
              </a:rPr>
              <a:t>n</a:t>
            </a:r>
            <a:r>
              <a:rPr lang="zh-CN" altLang="en-US" sz="2400">
                <a:solidFill>
                  <a:srgbClr val="0000CC"/>
                </a:solidFill>
                <a:latin typeface="Arial" panose="020B0604020202020204" pitchFamily="34" charset="0"/>
                <a:ea typeface="宋体" panose="02010600030101010101" pitchFamily="2" charset="-122"/>
              </a:rPr>
              <a:t>＋</a:t>
            </a:r>
            <a:r>
              <a:rPr lang="en-US" altLang="zh-CN" sz="2400">
                <a:solidFill>
                  <a:srgbClr val="0000CC"/>
                </a:solidFill>
                <a:latin typeface="Arial" panose="020B0604020202020204" pitchFamily="34" charset="0"/>
                <a:ea typeface="宋体" panose="02010600030101010101" pitchFamily="2" charset="-122"/>
              </a:rPr>
              <a:t>1</a:t>
            </a:r>
            <a:r>
              <a:rPr lang="zh-CN" altLang="en-US" sz="2400">
                <a:solidFill>
                  <a:srgbClr val="0000CC"/>
                </a:solidFill>
                <a:latin typeface="Arial" panose="020B0604020202020204" pitchFamily="34" charset="0"/>
                <a:ea typeface="宋体" panose="02010600030101010101" pitchFamily="2" charset="-122"/>
              </a:rPr>
              <a:t>，</a:t>
            </a:r>
            <a:r>
              <a:rPr lang="en-US" altLang="zh-CN" sz="2400">
                <a:solidFill>
                  <a:srgbClr val="0000CC"/>
                </a:solidFill>
                <a:latin typeface="Arial" panose="020B0604020202020204" pitchFamily="34" charset="0"/>
                <a:ea typeface="宋体" panose="02010600030101010101" pitchFamily="2" charset="-122"/>
              </a:rPr>
              <a:t>n</a:t>
            </a:r>
            <a:r>
              <a:rPr lang="zh-CN" altLang="en-US" sz="2400">
                <a:solidFill>
                  <a:srgbClr val="0000CC"/>
                </a:solidFill>
                <a:latin typeface="Arial" panose="020B0604020202020204" pitchFamily="34" charset="0"/>
                <a:ea typeface="宋体" panose="02010600030101010101" pitchFamily="2" charset="-122"/>
              </a:rPr>
              <a:t>＋</a:t>
            </a:r>
            <a:r>
              <a:rPr lang="en-US" altLang="zh-CN" sz="2400">
                <a:solidFill>
                  <a:srgbClr val="0000CC"/>
                </a:solidFill>
                <a:latin typeface="Arial" panose="020B0604020202020204" pitchFamily="34" charset="0"/>
                <a:ea typeface="宋体" panose="02010600030101010101" pitchFamily="2" charset="-122"/>
              </a:rPr>
              <a:t>1</a:t>
            </a:r>
            <a:r>
              <a:rPr lang="zh-CN" altLang="en-US" sz="2400">
                <a:solidFill>
                  <a:srgbClr val="0000CC"/>
                </a:solidFill>
                <a:latin typeface="Arial" panose="020B0604020202020204" pitchFamily="34" charset="0"/>
                <a:ea typeface="宋体" panose="02010600030101010101" pitchFamily="2" charset="-122"/>
              </a:rPr>
              <a:t>，</a:t>
            </a:r>
            <a:r>
              <a:rPr lang="en-US" altLang="zh-CN" sz="2400">
                <a:solidFill>
                  <a:srgbClr val="0000CC"/>
                </a:solidFill>
                <a:latin typeface="Arial" panose="020B0604020202020204" pitchFamily="34" charset="0"/>
                <a:ea typeface="宋体" panose="02010600030101010101" pitchFamily="2" charset="-122"/>
              </a:rPr>
              <a:t>0</a:t>
            </a:r>
            <a:r>
              <a:rPr lang="zh-CN" altLang="en-US" sz="2400">
                <a:solidFill>
                  <a:srgbClr val="0000CC"/>
                </a:solidFill>
                <a:latin typeface="Arial" panose="020B0604020202020204" pitchFamily="34" charset="0"/>
                <a:ea typeface="宋体" panose="02010600030101010101" pitchFamily="2" charset="-122"/>
              </a:rPr>
              <a:t>，最终</a:t>
            </a:r>
            <a:r>
              <a:rPr lang="en-US" altLang="zh-CN" sz="2400">
                <a:solidFill>
                  <a:srgbClr val="0000CC"/>
                </a:solidFill>
                <a:latin typeface="Arial" panose="020B0604020202020204" pitchFamily="34" charset="0"/>
                <a:ea typeface="宋体" panose="02010600030101010101" pitchFamily="2" charset="-122"/>
              </a:rPr>
              <a:t>N</a:t>
            </a:r>
            <a:r>
              <a:rPr lang="zh-CN" altLang="en-US" sz="2400">
                <a:solidFill>
                  <a:srgbClr val="0000CC"/>
                </a:solidFill>
                <a:latin typeface="Arial" panose="020B0604020202020204" pitchFamily="34" charset="0"/>
                <a:ea typeface="宋体" panose="02010600030101010101" pitchFamily="2" charset="-122"/>
              </a:rPr>
              <a:t>的结果为 </a:t>
            </a:r>
            <a:r>
              <a:rPr lang="en-US" altLang="zh-CN" sz="2400">
                <a:latin typeface="Arial" panose="020B0604020202020204" pitchFamily="34" charset="0"/>
                <a:ea typeface="宋体" panose="02010600030101010101" pitchFamily="2" charset="-122"/>
              </a:rPr>
              <a:t>0</a:t>
            </a:r>
            <a:r>
              <a:rPr lang="en-US" altLang="zh-CN" sz="1800">
                <a:solidFill>
                  <a:schemeClr val="tx1"/>
                </a:solidFill>
                <a:latin typeface="Arial" panose="020B0604020202020204" pitchFamily="34" charset="0"/>
                <a:ea typeface="宋体" panose="02010600030101010101" pitchFamily="2" charset="-122"/>
              </a:rPr>
              <a:t> </a:t>
            </a:r>
          </a:p>
        </p:txBody>
      </p:sp>
      <p:sp>
        <p:nvSpPr>
          <p:cNvPr id="427022" name="Text Box 14"/>
          <p:cNvSpPr txBox="1">
            <a:spLocks noChangeArrowheads="1"/>
          </p:cNvSpPr>
          <p:nvPr/>
        </p:nvSpPr>
        <p:spPr bwMode="auto">
          <a:xfrm>
            <a:off x="3492500" y="4066109"/>
            <a:ext cx="5040313" cy="485775"/>
          </a:xfrm>
          <a:prstGeom prst="rect">
            <a:avLst/>
          </a:prstGeom>
          <a:noFill/>
          <a:ln w="28575">
            <a:solidFill>
              <a:srgbClr val="CC33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en-US" altLang="zh-CN" sz="2400">
                <a:solidFill>
                  <a:srgbClr val="0000CC"/>
                </a:solidFill>
                <a:latin typeface="Arial" panose="020B0604020202020204" pitchFamily="34" charset="0"/>
                <a:ea typeface="宋体" panose="02010600030101010101" pitchFamily="2" charset="-122"/>
              </a:rPr>
              <a:t>n</a:t>
            </a:r>
            <a:r>
              <a:rPr lang="zh-CN" altLang="en-US" sz="2400">
                <a:solidFill>
                  <a:srgbClr val="0000CC"/>
                </a:solidFill>
                <a:latin typeface="Arial" panose="020B0604020202020204" pitchFamily="34" charset="0"/>
                <a:ea typeface="宋体" panose="02010600030101010101" pitchFamily="2" charset="-122"/>
              </a:rPr>
              <a:t>， </a:t>
            </a:r>
            <a:r>
              <a:rPr lang="en-US" altLang="zh-CN" sz="2400">
                <a:solidFill>
                  <a:srgbClr val="0000CC"/>
                </a:solidFill>
                <a:latin typeface="Arial" panose="020B0604020202020204" pitchFamily="34" charset="0"/>
                <a:ea typeface="宋体" panose="02010600030101010101" pitchFamily="2" charset="-122"/>
              </a:rPr>
              <a:t>0 </a:t>
            </a:r>
            <a:r>
              <a:rPr lang="zh-CN" altLang="en-US" sz="2400">
                <a:solidFill>
                  <a:srgbClr val="0000CC"/>
                </a:solidFill>
                <a:latin typeface="Arial" panose="020B0604020202020204" pitchFamily="34" charset="0"/>
                <a:ea typeface="宋体" panose="02010600030101010101" pitchFamily="2" charset="-122"/>
              </a:rPr>
              <a:t>，</a:t>
            </a:r>
            <a:r>
              <a:rPr lang="en-US" altLang="zh-CN" sz="2400">
                <a:solidFill>
                  <a:srgbClr val="0000CC"/>
                </a:solidFill>
                <a:latin typeface="Arial" panose="020B0604020202020204" pitchFamily="34" charset="0"/>
                <a:ea typeface="宋体" panose="02010600030101010101" pitchFamily="2" charset="-122"/>
              </a:rPr>
              <a:t>1</a:t>
            </a:r>
            <a:r>
              <a:rPr lang="zh-CN" altLang="en-US" sz="2400">
                <a:solidFill>
                  <a:srgbClr val="0000CC"/>
                </a:solidFill>
                <a:latin typeface="Arial" panose="020B0604020202020204" pitchFamily="34" charset="0"/>
                <a:ea typeface="宋体" panose="02010600030101010101" pitchFamily="2" charset="-122"/>
              </a:rPr>
              <a:t>，         最终</a:t>
            </a:r>
            <a:r>
              <a:rPr lang="en-US" altLang="zh-CN" sz="2400">
                <a:solidFill>
                  <a:srgbClr val="0000CC"/>
                </a:solidFill>
                <a:latin typeface="Arial" panose="020B0604020202020204" pitchFamily="34" charset="0"/>
                <a:ea typeface="宋体" panose="02010600030101010101" pitchFamily="2" charset="-122"/>
              </a:rPr>
              <a:t>N</a:t>
            </a:r>
            <a:r>
              <a:rPr lang="zh-CN" altLang="en-US" sz="2400">
                <a:solidFill>
                  <a:srgbClr val="0000CC"/>
                </a:solidFill>
                <a:latin typeface="Arial" panose="020B0604020202020204" pitchFamily="34" charset="0"/>
                <a:ea typeface="宋体" panose="02010600030101010101" pitchFamily="2" charset="-122"/>
              </a:rPr>
              <a:t>的结果为 </a:t>
            </a:r>
            <a:r>
              <a:rPr lang="en-US" altLang="zh-CN" sz="2400">
                <a:latin typeface="Arial" panose="020B0604020202020204" pitchFamily="34" charset="0"/>
                <a:ea typeface="宋体" panose="02010600030101010101" pitchFamily="2" charset="-122"/>
              </a:rPr>
              <a:t>1</a:t>
            </a:r>
            <a:r>
              <a:rPr lang="en-US" altLang="zh-CN" sz="1800">
                <a:solidFill>
                  <a:schemeClr val="tx1"/>
                </a:solidFill>
                <a:latin typeface="Arial" panose="020B0604020202020204" pitchFamily="34" charset="0"/>
                <a:ea typeface="宋体" panose="02010600030101010101" pitchFamily="2" charset="-122"/>
              </a:rPr>
              <a:t> </a:t>
            </a:r>
          </a:p>
        </p:txBody>
      </p:sp>
      <p:sp>
        <p:nvSpPr>
          <p:cNvPr id="427023" name="Text Box 15"/>
          <p:cNvSpPr txBox="1">
            <a:spLocks noChangeArrowheads="1"/>
          </p:cNvSpPr>
          <p:nvPr/>
        </p:nvSpPr>
        <p:spPr bwMode="auto">
          <a:xfrm>
            <a:off x="3492500" y="5091634"/>
            <a:ext cx="5040313" cy="485775"/>
          </a:xfrm>
          <a:prstGeom prst="rect">
            <a:avLst/>
          </a:prstGeom>
          <a:noFill/>
          <a:ln w="28575">
            <a:solidFill>
              <a:srgbClr val="CC33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en-US" altLang="zh-CN" sz="2400">
                <a:solidFill>
                  <a:srgbClr val="0000CC"/>
                </a:solidFill>
                <a:latin typeface="Arial" panose="020B0604020202020204" pitchFamily="34" charset="0"/>
                <a:ea typeface="宋体" panose="02010600030101010101" pitchFamily="2" charset="-122"/>
              </a:rPr>
              <a:t>n</a:t>
            </a:r>
            <a:r>
              <a:rPr lang="zh-CN" altLang="en-US" sz="2400">
                <a:solidFill>
                  <a:srgbClr val="0000CC"/>
                </a:solidFill>
                <a:latin typeface="Arial" panose="020B0604020202020204" pitchFamily="34" charset="0"/>
                <a:ea typeface="宋体" panose="02010600030101010101" pitchFamily="2" charset="-122"/>
              </a:rPr>
              <a:t>， </a:t>
            </a:r>
            <a:r>
              <a:rPr lang="en-US" altLang="zh-CN" sz="2400">
                <a:solidFill>
                  <a:srgbClr val="0000CC"/>
                </a:solidFill>
                <a:latin typeface="Arial" panose="020B0604020202020204" pitchFamily="34" charset="0"/>
                <a:ea typeface="宋体" panose="02010600030101010101" pitchFamily="2" charset="-122"/>
              </a:rPr>
              <a:t>1 </a:t>
            </a:r>
            <a:r>
              <a:rPr lang="zh-CN" altLang="en-US" sz="2400">
                <a:solidFill>
                  <a:srgbClr val="0000CC"/>
                </a:solidFill>
                <a:latin typeface="Arial" panose="020B0604020202020204" pitchFamily="34" charset="0"/>
                <a:ea typeface="宋体" panose="02010600030101010101" pitchFamily="2" charset="-122"/>
              </a:rPr>
              <a:t>， </a:t>
            </a:r>
            <a:r>
              <a:rPr lang="en-US" altLang="zh-CN" sz="2400">
                <a:solidFill>
                  <a:srgbClr val="0000CC"/>
                </a:solidFill>
                <a:latin typeface="Arial" panose="020B0604020202020204" pitchFamily="34" charset="0"/>
                <a:ea typeface="宋体" panose="02010600030101010101" pitchFamily="2" charset="-122"/>
              </a:rPr>
              <a:t>0 </a:t>
            </a:r>
            <a:r>
              <a:rPr lang="zh-CN" altLang="en-US" sz="2400">
                <a:solidFill>
                  <a:srgbClr val="0000CC"/>
                </a:solidFill>
                <a:latin typeface="Arial" panose="020B0604020202020204" pitchFamily="34" charset="0"/>
                <a:ea typeface="宋体" panose="02010600030101010101" pitchFamily="2" charset="-122"/>
              </a:rPr>
              <a:t>，       最终</a:t>
            </a:r>
            <a:r>
              <a:rPr lang="en-US" altLang="zh-CN" sz="2400">
                <a:solidFill>
                  <a:srgbClr val="0000CC"/>
                </a:solidFill>
                <a:latin typeface="Arial" panose="020B0604020202020204" pitchFamily="34" charset="0"/>
                <a:ea typeface="宋体" panose="02010600030101010101" pitchFamily="2" charset="-122"/>
              </a:rPr>
              <a:t>N</a:t>
            </a:r>
            <a:r>
              <a:rPr lang="zh-CN" altLang="en-US" sz="2400">
                <a:solidFill>
                  <a:srgbClr val="0000CC"/>
                </a:solidFill>
                <a:latin typeface="Arial" panose="020B0604020202020204" pitchFamily="34" charset="0"/>
                <a:ea typeface="宋体" panose="02010600030101010101" pitchFamily="2" charset="-122"/>
              </a:rPr>
              <a:t>的结果为 </a:t>
            </a:r>
            <a:r>
              <a:rPr lang="en-US" altLang="zh-CN" sz="2400">
                <a:latin typeface="Arial" panose="020B0604020202020204" pitchFamily="34" charset="0"/>
                <a:ea typeface="宋体" panose="02010600030101010101" pitchFamily="2" charset="-122"/>
              </a:rPr>
              <a:t>0</a:t>
            </a:r>
            <a:r>
              <a:rPr lang="en-US" altLang="zh-CN" sz="1800">
                <a:solidFill>
                  <a:schemeClr val="tx1"/>
                </a:solidFill>
                <a:latin typeface="Arial" panose="020B0604020202020204" pitchFamily="34" charset="0"/>
                <a:ea typeface="宋体" panose="02010600030101010101" pitchFamily="2" charset="-122"/>
              </a:rPr>
              <a:t> </a:t>
            </a:r>
          </a:p>
        </p:txBody>
      </p:sp>
      <p:sp>
        <p:nvSpPr>
          <p:cNvPr id="427025" name="Text Box 17"/>
          <p:cNvSpPr txBox="1">
            <a:spLocks noChangeArrowheads="1"/>
          </p:cNvSpPr>
          <p:nvPr/>
        </p:nvSpPr>
        <p:spPr bwMode="auto">
          <a:xfrm>
            <a:off x="395536" y="5877272"/>
            <a:ext cx="8317457" cy="830997"/>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sz="2400" dirty="0">
                <a:solidFill>
                  <a:schemeClr val="tx1"/>
                </a:solidFill>
                <a:latin typeface="Arial" panose="020B0604020202020204" pitchFamily="34" charset="0"/>
                <a:ea typeface="宋体" panose="02010600030101010101" pitchFamily="2" charset="-122"/>
              </a:rPr>
              <a:t>说明程序在并发执行时，由于失去了封闭性，其</a:t>
            </a:r>
            <a:r>
              <a:rPr lang="zh-CN" altLang="en-US" sz="2400" dirty="0">
                <a:latin typeface="Arial" panose="020B0604020202020204" pitchFamily="34" charset="0"/>
                <a:ea typeface="宋体" panose="02010600030101010101" pitchFamily="2" charset="-122"/>
              </a:rPr>
              <a:t>计算结果已与并发程序的</a:t>
            </a:r>
            <a:r>
              <a:rPr lang="zh-CN" altLang="en-US" sz="2400" u="sng" dirty="0">
                <a:latin typeface="Arial" panose="020B0604020202020204" pitchFamily="34" charset="0"/>
                <a:ea typeface="宋体" panose="02010600030101010101" pitchFamily="2" charset="-122"/>
              </a:rPr>
              <a:t>执行速度</a:t>
            </a:r>
            <a:r>
              <a:rPr lang="zh-CN" altLang="en-US" sz="2400" dirty="0">
                <a:latin typeface="Arial" panose="020B0604020202020204" pitchFamily="34" charset="0"/>
                <a:ea typeface="宋体" panose="02010600030101010101" pitchFamily="2" charset="-122"/>
              </a:rPr>
              <a:t>有关，</a:t>
            </a:r>
            <a:r>
              <a:rPr lang="zh-CN" altLang="en-US" sz="2400" dirty="0">
                <a:solidFill>
                  <a:schemeClr val="tx1"/>
                </a:solidFill>
                <a:latin typeface="Arial" panose="020B0604020202020204" pitchFamily="34" charset="0"/>
                <a:ea typeface="宋体" panose="02010600030101010101" pitchFamily="2" charset="-122"/>
              </a:rPr>
              <a:t>使程序也</a:t>
            </a:r>
            <a:r>
              <a:rPr lang="zh-CN" altLang="en-US" sz="2400" dirty="0">
                <a:solidFill>
                  <a:srgbClr val="3333FF"/>
                </a:solidFill>
                <a:latin typeface="Arial" panose="020B0604020202020204" pitchFamily="34" charset="0"/>
                <a:ea typeface="宋体" panose="02010600030101010101" pitchFamily="2" charset="-122"/>
              </a:rPr>
              <a:t>失去可再现性</a:t>
            </a:r>
            <a:r>
              <a:rPr lang="zh-CN" altLang="en-US" sz="2000" dirty="0">
                <a:solidFill>
                  <a:schemeClr val="tx1"/>
                </a:solidFill>
                <a:latin typeface="Arial" panose="020B0604020202020204" pitchFamily="34" charset="0"/>
                <a:ea typeface="宋体" panose="02010600030101010101" pitchFamily="2" charset="-122"/>
              </a:rPr>
              <a:t>。</a:t>
            </a:r>
            <a:r>
              <a:rPr lang="zh-CN" altLang="en-US" sz="1600" dirty="0">
                <a:solidFill>
                  <a:schemeClr val="tx1"/>
                </a:solidFill>
                <a:latin typeface="Arial" panose="020B0604020202020204" pitchFamily="34" charset="0"/>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27014"/>
                                        </p:tgtEl>
                                        <p:attrNameLst>
                                          <p:attrName>style.visibility</p:attrName>
                                        </p:attrNameLst>
                                      </p:cBhvr>
                                      <p:to>
                                        <p:strVal val="visible"/>
                                      </p:to>
                                    </p:set>
                                    <p:anim calcmode="lin" valueType="num">
                                      <p:cBhvr additive="base">
                                        <p:cTn id="7" dur="500" fill="hold"/>
                                        <p:tgtEl>
                                          <p:spTgt spid="427014"/>
                                        </p:tgtEl>
                                        <p:attrNameLst>
                                          <p:attrName>ppt_x</p:attrName>
                                        </p:attrNameLst>
                                      </p:cBhvr>
                                      <p:tavLst>
                                        <p:tav tm="0">
                                          <p:val>
                                            <p:strVal val="0-#ppt_w/2"/>
                                          </p:val>
                                        </p:tav>
                                        <p:tav tm="100000">
                                          <p:val>
                                            <p:strVal val="#ppt_x"/>
                                          </p:val>
                                        </p:tav>
                                      </p:tavLst>
                                    </p:anim>
                                    <p:anim calcmode="lin" valueType="num">
                                      <p:cBhvr additive="base">
                                        <p:cTn id="8" dur="500" fill="hold"/>
                                        <p:tgtEl>
                                          <p:spTgt spid="42701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27015"/>
                                        </p:tgtEl>
                                        <p:attrNameLst>
                                          <p:attrName>style.visibility</p:attrName>
                                        </p:attrNameLst>
                                      </p:cBhvr>
                                      <p:to>
                                        <p:strVal val="visible"/>
                                      </p:to>
                                    </p:set>
                                    <p:anim calcmode="lin" valueType="num">
                                      <p:cBhvr additive="base">
                                        <p:cTn id="12" dur="500" fill="hold"/>
                                        <p:tgtEl>
                                          <p:spTgt spid="427015"/>
                                        </p:tgtEl>
                                        <p:attrNameLst>
                                          <p:attrName>ppt_x</p:attrName>
                                        </p:attrNameLst>
                                      </p:cBhvr>
                                      <p:tavLst>
                                        <p:tav tm="0">
                                          <p:val>
                                            <p:strVal val="0-#ppt_w/2"/>
                                          </p:val>
                                        </p:tav>
                                        <p:tav tm="100000">
                                          <p:val>
                                            <p:strVal val="#ppt_x"/>
                                          </p:val>
                                        </p:tav>
                                      </p:tavLst>
                                    </p:anim>
                                    <p:anim calcmode="lin" valueType="num">
                                      <p:cBhvr additive="base">
                                        <p:cTn id="13" dur="500" fill="hold"/>
                                        <p:tgtEl>
                                          <p:spTgt spid="427015"/>
                                        </p:tgtEl>
                                        <p:attrNameLst>
                                          <p:attrName>ppt_y</p:attrName>
                                        </p:attrNameLst>
                                      </p:cBhvr>
                                      <p:tavLst>
                                        <p:tav tm="0">
                                          <p:val>
                                            <p:strVal val="#ppt_y"/>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27016"/>
                                        </p:tgtEl>
                                        <p:attrNameLst>
                                          <p:attrName>style.visibility</p:attrName>
                                        </p:attrNameLst>
                                      </p:cBhvr>
                                      <p:to>
                                        <p:strVal val="visible"/>
                                      </p:to>
                                    </p:set>
                                    <p:anim calcmode="lin" valueType="num">
                                      <p:cBhvr additive="base">
                                        <p:cTn id="16" dur="500" fill="hold"/>
                                        <p:tgtEl>
                                          <p:spTgt spid="427016"/>
                                        </p:tgtEl>
                                        <p:attrNameLst>
                                          <p:attrName>ppt_x</p:attrName>
                                        </p:attrNameLst>
                                      </p:cBhvr>
                                      <p:tavLst>
                                        <p:tav tm="0">
                                          <p:val>
                                            <p:strVal val="#ppt_x"/>
                                          </p:val>
                                        </p:tav>
                                        <p:tav tm="100000">
                                          <p:val>
                                            <p:strVal val="#ppt_x"/>
                                          </p:val>
                                        </p:tav>
                                      </p:tavLst>
                                    </p:anim>
                                    <p:anim calcmode="lin" valueType="num">
                                      <p:cBhvr additive="base">
                                        <p:cTn id="17" dur="500" fill="hold"/>
                                        <p:tgtEl>
                                          <p:spTgt spid="427016"/>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427017"/>
                                        </p:tgtEl>
                                        <p:attrNameLst>
                                          <p:attrName>style.visibility</p:attrName>
                                        </p:attrNameLst>
                                      </p:cBhvr>
                                      <p:to>
                                        <p:strVal val="visible"/>
                                      </p:to>
                                    </p:set>
                                    <p:anim calcmode="lin" valueType="num">
                                      <p:cBhvr additive="base">
                                        <p:cTn id="21" dur="500" fill="hold"/>
                                        <p:tgtEl>
                                          <p:spTgt spid="427017"/>
                                        </p:tgtEl>
                                        <p:attrNameLst>
                                          <p:attrName>ppt_x</p:attrName>
                                        </p:attrNameLst>
                                      </p:cBhvr>
                                      <p:tavLst>
                                        <p:tav tm="0">
                                          <p:val>
                                            <p:strVal val="#ppt_x"/>
                                          </p:val>
                                        </p:tav>
                                        <p:tav tm="100000">
                                          <p:val>
                                            <p:strVal val="#ppt_x"/>
                                          </p:val>
                                        </p:tav>
                                      </p:tavLst>
                                    </p:anim>
                                    <p:anim calcmode="lin" valueType="num">
                                      <p:cBhvr additive="base">
                                        <p:cTn id="22" dur="500" fill="hold"/>
                                        <p:tgtEl>
                                          <p:spTgt spid="427017"/>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
                                  </p:iterate>
                                  <p:childTnLst>
                                    <p:set>
                                      <p:cBhvr>
                                        <p:cTn id="26" dur="1" fill="hold">
                                          <p:stCondLst>
                                            <p:cond delay="0"/>
                                          </p:stCondLst>
                                        </p:cTn>
                                        <p:tgtEl>
                                          <p:spTgt spid="427018"/>
                                        </p:tgtEl>
                                        <p:attrNameLst>
                                          <p:attrName>style.visibility</p:attrName>
                                        </p:attrNameLst>
                                      </p:cBhvr>
                                      <p:to>
                                        <p:strVal val="visible"/>
                                      </p:to>
                                    </p:set>
                                    <p:animEffect transition="in" filter="wipe(left)">
                                      <p:cBhvr>
                                        <p:cTn id="27" dur="1000"/>
                                        <p:tgtEl>
                                          <p:spTgt spid="42701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27021"/>
                                        </p:tgtEl>
                                        <p:attrNameLst>
                                          <p:attrName>style.visibility</p:attrName>
                                        </p:attrNameLst>
                                      </p:cBhvr>
                                      <p:to>
                                        <p:strVal val="visible"/>
                                      </p:to>
                                    </p:set>
                                    <p:animEffect transition="in" filter="wipe(left)">
                                      <p:cBhvr>
                                        <p:cTn id="30" dur="5000"/>
                                        <p:tgtEl>
                                          <p:spTgt spid="427021"/>
                                        </p:tgtEl>
                                      </p:cBhvr>
                                    </p:animEffect>
                                  </p:childTnLst>
                                </p:cTn>
                              </p:par>
                            </p:childTnLst>
                          </p:cTn>
                        </p:par>
                        <p:par>
                          <p:cTn id="31" fill="hold" nodeType="afterGroup">
                            <p:stCondLst>
                              <p:cond delay="5000"/>
                            </p:stCondLst>
                            <p:childTnLst>
                              <p:par>
                                <p:cTn id="32" presetID="22" presetClass="entr" presetSubtype="8" fill="hold" grpId="0" nodeType="afterEffect">
                                  <p:stCondLst>
                                    <p:cond delay="0"/>
                                  </p:stCondLst>
                                  <p:childTnLst>
                                    <p:set>
                                      <p:cBhvr>
                                        <p:cTn id="33" dur="1" fill="hold">
                                          <p:stCondLst>
                                            <p:cond delay="0"/>
                                          </p:stCondLst>
                                        </p:cTn>
                                        <p:tgtEl>
                                          <p:spTgt spid="427019"/>
                                        </p:tgtEl>
                                        <p:attrNameLst>
                                          <p:attrName>style.visibility</p:attrName>
                                        </p:attrNameLst>
                                      </p:cBhvr>
                                      <p:to>
                                        <p:strVal val="visible"/>
                                      </p:to>
                                    </p:set>
                                    <p:animEffect transition="in" filter="wipe(left)">
                                      <p:cBhvr>
                                        <p:cTn id="34" dur="2000"/>
                                        <p:tgtEl>
                                          <p:spTgt spid="42701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27022"/>
                                        </p:tgtEl>
                                        <p:attrNameLst>
                                          <p:attrName>style.visibility</p:attrName>
                                        </p:attrNameLst>
                                      </p:cBhvr>
                                      <p:to>
                                        <p:strVal val="visible"/>
                                      </p:to>
                                    </p:set>
                                    <p:animEffect transition="in" filter="wipe(left)">
                                      <p:cBhvr>
                                        <p:cTn id="37" dur="5000"/>
                                        <p:tgtEl>
                                          <p:spTgt spid="427022"/>
                                        </p:tgtEl>
                                      </p:cBhvr>
                                    </p:animEffect>
                                  </p:childTnLst>
                                </p:cTn>
                              </p:par>
                            </p:childTnLst>
                          </p:cTn>
                        </p:par>
                        <p:par>
                          <p:cTn id="38" fill="hold" nodeType="afterGroup">
                            <p:stCondLst>
                              <p:cond delay="10000"/>
                            </p:stCondLst>
                            <p:childTnLst>
                              <p:par>
                                <p:cTn id="39" presetID="22" presetClass="entr" presetSubtype="8" fill="hold" grpId="0" nodeType="afterEffect">
                                  <p:stCondLst>
                                    <p:cond delay="0"/>
                                  </p:stCondLst>
                                  <p:childTnLst>
                                    <p:set>
                                      <p:cBhvr>
                                        <p:cTn id="40" dur="1" fill="hold">
                                          <p:stCondLst>
                                            <p:cond delay="0"/>
                                          </p:stCondLst>
                                        </p:cTn>
                                        <p:tgtEl>
                                          <p:spTgt spid="427020"/>
                                        </p:tgtEl>
                                        <p:attrNameLst>
                                          <p:attrName>style.visibility</p:attrName>
                                        </p:attrNameLst>
                                      </p:cBhvr>
                                      <p:to>
                                        <p:strVal val="visible"/>
                                      </p:to>
                                    </p:set>
                                    <p:animEffect transition="in" filter="wipe(left)">
                                      <p:cBhvr>
                                        <p:cTn id="41" dur="2000"/>
                                        <p:tgtEl>
                                          <p:spTgt spid="42702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427023"/>
                                        </p:tgtEl>
                                        <p:attrNameLst>
                                          <p:attrName>style.visibility</p:attrName>
                                        </p:attrNameLst>
                                      </p:cBhvr>
                                      <p:to>
                                        <p:strVal val="visible"/>
                                      </p:to>
                                    </p:set>
                                    <p:animEffect transition="in" filter="wipe(left)">
                                      <p:cBhvr>
                                        <p:cTn id="44" dur="3000"/>
                                        <p:tgtEl>
                                          <p:spTgt spid="42702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xit" presetSubtype="0" fill="hold" grpId="1" nodeType="clickEffect">
                                  <p:stCondLst>
                                    <p:cond delay="0"/>
                                  </p:stCondLst>
                                  <p:childTnLst>
                                    <p:anim calcmode="lin" valueType="num">
                                      <p:cBhvr>
                                        <p:cTn id="48" dur="500"/>
                                        <p:tgtEl>
                                          <p:spTgt spid="427015"/>
                                        </p:tgtEl>
                                        <p:attrNameLst>
                                          <p:attrName>ppt_w</p:attrName>
                                        </p:attrNameLst>
                                      </p:cBhvr>
                                      <p:tavLst>
                                        <p:tav tm="0">
                                          <p:val>
                                            <p:strVal val="ppt_w"/>
                                          </p:val>
                                        </p:tav>
                                        <p:tav tm="100000">
                                          <p:val>
                                            <p:fltVal val="0"/>
                                          </p:val>
                                        </p:tav>
                                      </p:tavLst>
                                    </p:anim>
                                    <p:anim calcmode="lin" valueType="num">
                                      <p:cBhvr>
                                        <p:cTn id="49" dur="500"/>
                                        <p:tgtEl>
                                          <p:spTgt spid="427015"/>
                                        </p:tgtEl>
                                        <p:attrNameLst>
                                          <p:attrName>ppt_h</p:attrName>
                                        </p:attrNameLst>
                                      </p:cBhvr>
                                      <p:tavLst>
                                        <p:tav tm="0">
                                          <p:val>
                                            <p:strVal val="ppt_h"/>
                                          </p:val>
                                        </p:tav>
                                        <p:tav tm="100000">
                                          <p:val>
                                            <p:fltVal val="0"/>
                                          </p:val>
                                        </p:tav>
                                      </p:tavLst>
                                    </p:anim>
                                    <p:animEffect transition="out" filter="fade">
                                      <p:cBhvr>
                                        <p:cTn id="50" dur="500"/>
                                        <p:tgtEl>
                                          <p:spTgt spid="427015"/>
                                        </p:tgtEl>
                                      </p:cBhvr>
                                    </p:animEffect>
                                    <p:set>
                                      <p:cBhvr>
                                        <p:cTn id="51" dur="1" fill="hold">
                                          <p:stCondLst>
                                            <p:cond delay="499"/>
                                          </p:stCondLst>
                                        </p:cTn>
                                        <p:tgtEl>
                                          <p:spTgt spid="427015"/>
                                        </p:tgtEl>
                                        <p:attrNameLst>
                                          <p:attrName>style.visibility</p:attrName>
                                        </p:attrNameLst>
                                      </p:cBhvr>
                                      <p:to>
                                        <p:strVal val="hidden"/>
                                      </p:to>
                                    </p:set>
                                  </p:childTnLst>
                                </p:cTn>
                              </p:par>
                              <p:par>
                                <p:cTn id="52" presetID="53" presetClass="exit" presetSubtype="0" fill="hold" grpId="1" nodeType="withEffect">
                                  <p:stCondLst>
                                    <p:cond delay="0"/>
                                  </p:stCondLst>
                                  <p:childTnLst>
                                    <p:anim calcmode="lin" valueType="num">
                                      <p:cBhvr>
                                        <p:cTn id="53" dur="500"/>
                                        <p:tgtEl>
                                          <p:spTgt spid="427016"/>
                                        </p:tgtEl>
                                        <p:attrNameLst>
                                          <p:attrName>ppt_w</p:attrName>
                                        </p:attrNameLst>
                                      </p:cBhvr>
                                      <p:tavLst>
                                        <p:tav tm="0">
                                          <p:val>
                                            <p:strVal val="ppt_w"/>
                                          </p:val>
                                        </p:tav>
                                        <p:tav tm="100000">
                                          <p:val>
                                            <p:fltVal val="0"/>
                                          </p:val>
                                        </p:tav>
                                      </p:tavLst>
                                    </p:anim>
                                    <p:anim calcmode="lin" valueType="num">
                                      <p:cBhvr>
                                        <p:cTn id="54" dur="500"/>
                                        <p:tgtEl>
                                          <p:spTgt spid="427016"/>
                                        </p:tgtEl>
                                        <p:attrNameLst>
                                          <p:attrName>ppt_h</p:attrName>
                                        </p:attrNameLst>
                                      </p:cBhvr>
                                      <p:tavLst>
                                        <p:tav tm="0">
                                          <p:val>
                                            <p:strVal val="ppt_h"/>
                                          </p:val>
                                        </p:tav>
                                        <p:tav tm="100000">
                                          <p:val>
                                            <p:fltVal val="0"/>
                                          </p:val>
                                        </p:tav>
                                      </p:tavLst>
                                    </p:anim>
                                    <p:animEffect transition="out" filter="fade">
                                      <p:cBhvr>
                                        <p:cTn id="55" dur="500"/>
                                        <p:tgtEl>
                                          <p:spTgt spid="427016"/>
                                        </p:tgtEl>
                                      </p:cBhvr>
                                    </p:animEffect>
                                    <p:set>
                                      <p:cBhvr>
                                        <p:cTn id="56" dur="1" fill="hold">
                                          <p:stCondLst>
                                            <p:cond delay="499"/>
                                          </p:stCondLst>
                                        </p:cTn>
                                        <p:tgtEl>
                                          <p:spTgt spid="427016"/>
                                        </p:tgtEl>
                                        <p:attrNameLst>
                                          <p:attrName>style.visibility</p:attrName>
                                        </p:attrNameLst>
                                      </p:cBhvr>
                                      <p:to>
                                        <p:strVal val="hidden"/>
                                      </p:to>
                                    </p:set>
                                  </p:childTnLst>
                                </p:cTn>
                              </p:par>
                            </p:childTnLst>
                          </p:cTn>
                        </p:par>
                        <p:par>
                          <p:cTn id="57" fill="hold" nodeType="afterGroup">
                            <p:stCondLst>
                              <p:cond delay="500"/>
                            </p:stCondLst>
                            <p:childTnLst>
                              <p:par>
                                <p:cTn id="58" presetID="53" presetClass="entr" presetSubtype="0" fill="hold" grpId="0" nodeType="afterEffect">
                                  <p:stCondLst>
                                    <p:cond delay="0"/>
                                  </p:stCondLst>
                                  <p:childTnLst>
                                    <p:set>
                                      <p:cBhvr>
                                        <p:cTn id="59" dur="1" fill="hold">
                                          <p:stCondLst>
                                            <p:cond delay="0"/>
                                          </p:stCondLst>
                                        </p:cTn>
                                        <p:tgtEl>
                                          <p:spTgt spid="427025"/>
                                        </p:tgtEl>
                                        <p:attrNameLst>
                                          <p:attrName>style.visibility</p:attrName>
                                        </p:attrNameLst>
                                      </p:cBhvr>
                                      <p:to>
                                        <p:strVal val="visible"/>
                                      </p:to>
                                    </p:set>
                                    <p:anim calcmode="lin" valueType="num">
                                      <p:cBhvr>
                                        <p:cTn id="60" dur="500" fill="hold"/>
                                        <p:tgtEl>
                                          <p:spTgt spid="427025"/>
                                        </p:tgtEl>
                                        <p:attrNameLst>
                                          <p:attrName>ppt_w</p:attrName>
                                        </p:attrNameLst>
                                      </p:cBhvr>
                                      <p:tavLst>
                                        <p:tav tm="0">
                                          <p:val>
                                            <p:fltVal val="0"/>
                                          </p:val>
                                        </p:tav>
                                        <p:tav tm="100000">
                                          <p:val>
                                            <p:strVal val="#ppt_w"/>
                                          </p:val>
                                        </p:tav>
                                      </p:tavLst>
                                    </p:anim>
                                    <p:anim calcmode="lin" valueType="num">
                                      <p:cBhvr>
                                        <p:cTn id="61" dur="500" fill="hold"/>
                                        <p:tgtEl>
                                          <p:spTgt spid="427025"/>
                                        </p:tgtEl>
                                        <p:attrNameLst>
                                          <p:attrName>ppt_h</p:attrName>
                                        </p:attrNameLst>
                                      </p:cBhvr>
                                      <p:tavLst>
                                        <p:tav tm="0">
                                          <p:val>
                                            <p:fltVal val="0"/>
                                          </p:val>
                                        </p:tav>
                                        <p:tav tm="100000">
                                          <p:val>
                                            <p:strVal val="#ppt_h"/>
                                          </p:val>
                                        </p:tav>
                                      </p:tavLst>
                                    </p:anim>
                                    <p:animEffect transition="in" filter="fade">
                                      <p:cBhvr>
                                        <p:cTn id="62" dur="500"/>
                                        <p:tgtEl>
                                          <p:spTgt spid="427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4" grpId="0"/>
      <p:bldP spid="427015" grpId="0" animBg="1"/>
      <p:bldP spid="427015" grpId="1" animBg="1"/>
      <p:bldP spid="427016" grpId="0" animBg="1"/>
      <p:bldP spid="427016" grpId="1" animBg="1"/>
      <p:bldP spid="427017" grpId="0"/>
      <p:bldP spid="427018" grpId="0"/>
      <p:bldP spid="427019" grpId="0"/>
      <p:bldP spid="427020" grpId="0"/>
      <p:bldP spid="427021" grpId="0" animBg="1"/>
      <p:bldP spid="427022" grpId="0" animBg="1"/>
      <p:bldP spid="427023" grpId="0" animBg="1"/>
      <p:bldP spid="4270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4" name="Text Box 4"/>
          <p:cNvSpPr txBox="1">
            <a:spLocks noChangeArrowheads="1"/>
          </p:cNvSpPr>
          <p:nvPr/>
        </p:nvSpPr>
        <p:spPr bwMode="auto">
          <a:xfrm>
            <a:off x="684213" y="1052513"/>
            <a:ext cx="80645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buFont typeface="Wingdings" panose="05000000000000000000" pitchFamily="2" charset="2"/>
              <a:buNone/>
            </a:pPr>
            <a:r>
              <a:rPr lang="en-US" altLang="zh-CN">
                <a:solidFill>
                  <a:schemeClr val="tx1"/>
                </a:solidFill>
              </a:rPr>
              <a:t>    </a:t>
            </a:r>
            <a:r>
              <a:rPr lang="zh-CN" altLang="en-US">
                <a:solidFill>
                  <a:schemeClr val="tx1"/>
                </a:solidFill>
              </a:rPr>
              <a:t>在某些情况下，程序的并发执行使得执行结果不再具有封闭性和可再现性，且可能造成出现错误（</a:t>
            </a:r>
            <a:r>
              <a:rPr lang="zh-CN" altLang="en-US"/>
              <a:t>执行结果受执行速度影响的结果</a:t>
            </a:r>
            <a:r>
              <a:rPr lang="zh-CN" altLang="en-US">
                <a:solidFill>
                  <a:schemeClr val="tx1"/>
                </a:solidFill>
              </a:rPr>
              <a:t>）。       </a:t>
            </a:r>
          </a:p>
        </p:txBody>
      </p:sp>
      <p:sp>
        <p:nvSpPr>
          <p:cNvPr id="19459" name="Rectangle 5"/>
          <p:cNvSpPr>
            <a:spLocks noChangeArrowheads="1"/>
          </p:cNvSpPr>
          <p:nvPr/>
        </p:nvSpPr>
        <p:spPr bwMode="auto">
          <a:xfrm>
            <a:off x="1150938" y="339725"/>
            <a:ext cx="6373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三、程序并发执行</a:t>
            </a:r>
          </a:p>
        </p:txBody>
      </p:sp>
      <p:sp>
        <p:nvSpPr>
          <p:cNvPr id="430087" name="AutoShape 7"/>
          <p:cNvSpPr>
            <a:spLocks noChangeArrowheads="1"/>
          </p:cNvSpPr>
          <p:nvPr/>
        </p:nvSpPr>
        <p:spPr bwMode="auto">
          <a:xfrm>
            <a:off x="3995738" y="2416175"/>
            <a:ext cx="576262" cy="863600"/>
          </a:xfrm>
          <a:prstGeom prst="downArrow">
            <a:avLst>
              <a:gd name="adj1" fmla="val 50000"/>
              <a:gd name="adj2" fmla="val 37466"/>
            </a:avLst>
          </a:prstGeom>
          <a:solidFill>
            <a:schemeClr val="accent2"/>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30088" name="AutoShape 8"/>
          <p:cNvSpPr>
            <a:spLocks noChangeArrowheads="1"/>
          </p:cNvSpPr>
          <p:nvPr/>
        </p:nvSpPr>
        <p:spPr bwMode="auto">
          <a:xfrm>
            <a:off x="3995738" y="4216400"/>
            <a:ext cx="576262" cy="863600"/>
          </a:xfrm>
          <a:prstGeom prst="downArrow">
            <a:avLst>
              <a:gd name="adj1" fmla="val 50000"/>
              <a:gd name="adj2" fmla="val 37466"/>
            </a:avLst>
          </a:prstGeom>
          <a:solidFill>
            <a:schemeClr val="accent2"/>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30089" name="Text Box 9"/>
          <p:cNvSpPr txBox="1">
            <a:spLocks noChangeArrowheads="1"/>
          </p:cNvSpPr>
          <p:nvPr/>
        </p:nvSpPr>
        <p:spPr bwMode="auto">
          <a:xfrm>
            <a:off x="611188" y="2847975"/>
            <a:ext cx="80645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buFont typeface="Wingdings" panose="05000000000000000000" pitchFamily="2" charset="2"/>
              <a:buNone/>
            </a:pPr>
            <a:endParaRPr lang="en-US" altLang="zh-CN">
              <a:solidFill>
                <a:schemeClr val="tx1"/>
              </a:solidFill>
            </a:endParaRPr>
          </a:p>
          <a:p>
            <a:pPr algn="l" eaLnBrk="1" hangingPunct="1">
              <a:buFont typeface="Wingdings" panose="05000000000000000000" pitchFamily="2" charset="2"/>
              <a:buNone/>
            </a:pPr>
            <a:r>
              <a:rPr lang="en-US" altLang="zh-CN">
                <a:solidFill>
                  <a:schemeClr val="tx1"/>
                </a:solidFill>
              </a:rPr>
              <a:t>    </a:t>
            </a:r>
            <a:r>
              <a:rPr lang="zh-CN" altLang="en-US">
                <a:solidFill>
                  <a:schemeClr val="tx1"/>
                </a:solidFill>
              </a:rPr>
              <a:t>为了使在并发执行时不出现错误结果，必须</a:t>
            </a:r>
            <a:r>
              <a:rPr lang="zh-CN" altLang="en-US"/>
              <a:t>采取某些措施来制约、控制各并发程序段执行速度</a:t>
            </a:r>
            <a:r>
              <a:rPr lang="en-US" altLang="zh-CN"/>
              <a:t>(</a:t>
            </a:r>
            <a:r>
              <a:rPr lang="zh-CN" altLang="en-US"/>
              <a:t>并发控制</a:t>
            </a:r>
            <a:r>
              <a:rPr lang="en-US" altLang="zh-CN"/>
              <a:t>)</a:t>
            </a:r>
            <a:r>
              <a:rPr lang="zh-CN" altLang="en-US">
                <a:solidFill>
                  <a:schemeClr val="tx1"/>
                </a:solidFill>
              </a:rPr>
              <a:t>。</a:t>
            </a:r>
          </a:p>
          <a:p>
            <a:pPr algn="l" eaLnBrk="1" hangingPunct="1">
              <a:buFont typeface="Wingdings" panose="05000000000000000000" pitchFamily="2" charset="2"/>
              <a:buNone/>
            </a:pPr>
            <a:r>
              <a:rPr lang="zh-CN" altLang="en-US">
                <a:solidFill>
                  <a:schemeClr val="tx1"/>
                </a:solidFill>
              </a:rPr>
              <a:t>       </a:t>
            </a:r>
          </a:p>
        </p:txBody>
      </p:sp>
      <p:sp>
        <p:nvSpPr>
          <p:cNvPr id="430091" name="Rectangle 11"/>
          <p:cNvSpPr>
            <a:spLocks noChangeArrowheads="1"/>
          </p:cNvSpPr>
          <p:nvPr/>
        </p:nvSpPr>
        <p:spPr bwMode="auto">
          <a:xfrm>
            <a:off x="395288" y="5008563"/>
            <a:ext cx="8497887"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lang="zh-CN" altLang="en-US">
                <a:solidFill>
                  <a:srgbClr val="0033CC"/>
                </a:solidFill>
                <a:latin typeface="Tahoma" panose="020B0604030504040204" pitchFamily="34" charset="0"/>
              </a:rPr>
              <a:t>为了控制和协调各程序执行过程中的软、硬件资源的共享和竞争</a:t>
            </a:r>
            <a:r>
              <a:rPr lang="zh-CN" altLang="en-US">
                <a:solidFill>
                  <a:schemeClr val="tx1"/>
                </a:solidFill>
                <a:latin typeface="Tahoma" panose="020B0604030504040204" pitchFamily="34" charset="0"/>
              </a:rPr>
              <a:t>，显然，</a:t>
            </a:r>
            <a:r>
              <a:rPr lang="zh-CN" altLang="en-US">
                <a:latin typeface="Tahoma" panose="020B0604030504040204" pitchFamily="34" charset="0"/>
              </a:rPr>
              <a:t>必须应有一个描述各程序段执行过程和共享资源的</a:t>
            </a:r>
            <a:r>
              <a:rPr lang="zh-CN" altLang="en-US" u="sng">
                <a:latin typeface="Tahoma" panose="020B0604030504040204" pitchFamily="34" charset="0"/>
              </a:rPr>
              <a:t>基本单位，</a:t>
            </a:r>
            <a:r>
              <a:rPr lang="zh-CN" altLang="en-US">
                <a:solidFill>
                  <a:schemeClr val="tx1"/>
                </a:solidFill>
                <a:latin typeface="Tahoma" panose="020B0604030504040204" pitchFamily="34" charset="0"/>
              </a:rPr>
              <a:t>称为</a:t>
            </a:r>
            <a:r>
              <a:rPr lang="zh-CN" altLang="en-US" u="sng">
                <a:latin typeface="Tahoma" panose="020B0604030504040204" pitchFamily="34" charset="0"/>
              </a:rPr>
              <a:t>进程（或任务）</a:t>
            </a:r>
            <a:r>
              <a:rPr lang="zh-CN" altLang="en-US">
                <a:solidFill>
                  <a:schemeClr val="tx1"/>
                </a:solidFill>
                <a:latin typeface="Tahom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084"/>
                                        </p:tgtEl>
                                        <p:attrNameLst>
                                          <p:attrName>style.visibility</p:attrName>
                                        </p:attrNameLst>
                                      </p:cBhvr>
                                      <p:to>
                                        <p:strVal val="visible"/>
                                      </p:to>
                                    </p:set>
                                    <p:animEffect transition="in" filter="blinds(horizontal)">
                                      <p:cBhvr>
                                        <p:cTn id="7" dur="500"/>
                                        <p:tgtEl>
                                          <p:spTgt spid="4300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30087"/>
                                        </p:tgtEl>
                                        <p:attrNameLst>
                                          <p:attrName>style.visibility</p:attrName>
                                        </p:attrNameLst>
                                      </p:cBhvr>
                                      <p:to>
                                        <p:strVal val="visible"/>
                                      </p:to>
                                    </p:set>
                                    <p:anim calcmode="lin" valueType="num">
                                      <p:cBhvr additive="base">
                                        <p:cTn id="12" dur="500" fill="hold"/>
                                        <p:tgtEl>
                                          <p:spTgt spid="430087"/>
                                        </p:tgtEl>
                                        <p:attrNameLst>
                                          <p:attrName>ppt_x</p:attrName>
                                        </p:attrNameLst>
                                      </p:cBhvr>
                                      <p:tavLst>
                                        <p:tav tm="0">
                                          <p:val>
                                            <p:strVal val="#ppt_x"/>
                                          </p:val>
                                        </p:tav>
                                        <p:tav tm="100000">
                                          <p:val>
                                            <p:strVal val="#ppt_x"/>
                                          </p:val>
                                        </p:tav>
                                      </p:tavLst>
                                    </p:anim>
                                    <p:anim calcmode="lin" valueType="num">
                                      <p:cBhvr additive="base">
                                        <p:cTn id="13" dur="500" fill="hold"/>
                                        <p:tgtEl>
                                          <p:spTgt spid="430087"/>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30089"/>
                                        </p:tgtEl>
                                        <p:attrNameLst>
                                          <p:attrName>style.visibility</p:attrName>
                                        </p:attrNameLst>
                                      </p:cBhvr>
                                      <p:to>
                                        <p:strVal val="visible"/>
                                      </p:to>
                                    </p:set>
                                    <p:animEffect transition="in" filter="blinds(horizontal)">
                                      <p:cBhvr>
                                        <p:cTn id="18" dur="500"/>
                                        <p:tgtEl>
                                          <p:spTgt spid="43008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30088"/>
                                        </p:tgtEl>
                                        <p:attrNameLst>
                                          <p:attrName>style.visibility</p:attrName>
                                        </p:attrNameLst>
                                      </p:cBhvr>
                                      <p:to>
                                        <p:strVal val="visible"/>
                                      </p:to>
                                    </p:set>
                                    <p:animEffect transition="in" filter="blinds(horizontal)">
                                      <p:cBhvr>
                                        <p:cTn id="23" dur="500"/>
                                        <p:tgtEl>
                                          <p:spTgt spid="43008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430091"/>
                                        </p:tgtEl>
                                        <p:attrNameLst>
                                          <p:attrName>style.visibility</p:attrName>
                                        </p:attrNameLst>
                                      </p:cBhvr>
                                      <p:to>
                                        <p:strVal val="visible"/>
                                      </p:to>
                                    </p:set>
                                    <p:anim calcmode="discrete" valueType="clr">
                                      <p:cBhvr override="childStyle">
                                        <p:cTn id="28" dur="80"/>
                                        <p:tgtEl>
                                          <p:spTgt spid="430091"/>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430091"/>
                                        </p:tgtEl>
                                        <p:attrNameLst>
                                          <p:attrName>fillcolor</p:attrName>
                                        </p:attrNameLst>
                                      </p:cBhvr>
                                      <p:tavLst>
                                        <p:tav tm="0">
                                          <p:val>
                                            <p:clrVal>
                                              <a:schemeClr val="accent2"/>
                                            </p:clrVal>
                                          </p:val>
                                        </p:tav>
                                        <p:tav tm="50000">
                                          <p:val>
                                            <p:clrVal>
                                              <a:schemeClr val="hlink"/>
                                            </p:clrVal>
                                          </p:val>
                                        </p:tav>
                                      </p:tavLst>
                                    </p:anim>
                                    <p:set>
                                      <p:cBhvr>
                                        <p:cTn id="30" dur="80"/>
                                        <p:tgtEl>
                                          <p:spTgt spid="43009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4" grpId="0"/>
      <p:bldP spid="430087" grpId="0" animBg="1"/>
      <p:bldP spid="430088" grpId="0" animBg="1"/>
      <p:bldP spid="430089" grpId="0"/>
      <p:bldP spid="43009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8" name="Text Box 8"/>
          <p:cNvSpPr txBox="1">
            <a:spLocks noChangeArrowheads="1"/>
          </p:cNvSpPr>
          <p:nvPr/>
        </p:nvSpPr>
        <p:spPr bwMode="auto">
          <a:xfrm>
            <a:off x="323850" y="1700213"/>
            <a:ext cx="9170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0000FF"/>
              </a:buClr>
              <a:buSzPct val="70000"/>
              <a:buFont typeface="Wingdings" panose="05000000000000000000" pitchFamily="2" charset="2"/>
              <a:buChar char="n"/>
            </a:pPr>
            <a:r>
              <a:rPr lang="en-US" altLang="zh-CN">
                <a:solidFill>
                  <a:schemeClr val="tx1"/>
                </a:solidFill>
                <a:latin typeface="Times New Roman" panose="02020603050405020304" pitchFamily="18" charset="0"/>
              </a:rPr>
              <a:t> </a:t>
            </a:r>
            <a:r>
              <a:rPr lang="zh-CN" altLang="en-US">
                <a:solidFill>
                  <a:schemeClr val="tx1"/>
                </a:solidFill>
                <a:latin typeface="Times New Roman" panose="02020603050405020304" pitchFamily="18" charset="0"/>
              </a:rPr>
              <a:t>进程是可以并行执行的计算部分</a:t>
            </a:r>
            <a:r>
              <a:rPr lang="en-US" altLang="zh-CN">
                <a:solidFill>
                  <a:schemeClr val="tx1"/>
                </a:solidFill>
                <a:latin typeface="Times New Roman" panose="02020603050405020304" pitchFamily="18" charset="0"/>
              </a:rPr>
              <a:t>(S.E.Madnick)</a:t>
            </a:r>
          </a:p>
        </p:txBody>
      </p:sp>
      <p:sp>
        <p:nvSpPr>
          <p:cNvPr id="435209" name="Text Box 9"/>
          <p:cNvSpPr txBox="1">
            <a:spLocks noChangeArrowheads="1"/>
          </p:cNvSpPr>
          <p:nvPr/>
        </p:nvSpPr>
        <p:spPr bwMode="auto">
          <a:xfrm>
            <a:off x="323850" y="2276475"/>
            <a:ext cx="8977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0000FF"/>
              </a:buClr>
              <a:buSzPct val="70000"/>
              <a:buFont typeface="Wingdings" panose="05000000000000000000" pitchFamily="2" charset="2"/>
              <a:buChar char="n"/>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进程是一个独立的可以调度的活动</a:t>
            </a:r>
            <a:r>
              <a:rPr lang="en-US" altLang="zh-CN" dirty="0">
                <a:solidFill>
                  <a:schemeClr val="tx1"/>
                </a:solidFill>
                <a:latin typeface="Times New Roman" panose="02020603050405020304" pitchFamily="18" charset="0"/>
              </a:rPr>
              <a:t>(</a:t>
            </a:r>
            <a:r>
              <a:rPr lang="en-US" altLang="zh-CN" dirty="0" err="1">
                <a:solidFill>
                  <a:schemeClr val="tx1"/>
                </a:solidFill>
                <a:latin typeface="Times New Roman" panose="02020603050405020304" pitchFamily="18" charset="0"/>
              </a:rPr>
              <a:t>E.Cohen</a:t>
            </a:r>
            <a:r>
              <a:rPr lang="en-US" altLang="zh-CN" dirty="0">
                <a:solidFill>
                  <a:schemeClr val="tx1"/>
                </a:solidFill>
                <a:latin typeface="Times New Roman" panose="02020603050405020304" pitchFamily="18" charset="0"/>
              </a:rPr>
              <a:t>,…)</a:t>
            </a:r>
          </a:p>
        </p:txBody>
      </p:sp>
      <p:sp>
        <p:nvSpPr>
          <p:cNvPr id="435210" name="Text Box 10"/>
          <p:cNvSpPr txBox="1">
            <a:spLocks noChangeArrowheads="1"/>
          </p:cNvSpPr>
          <p:nvPr/>
        </p:nvSpPr>
        <p:spPr bwMode="auto">
          <a:xfrm>
            <a:off x="323850" y="2852738"/>
            <a:ext cx="83518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0000FF"/>
              </a:buClr>
              <a:buSzPct val="70000"/>
              <a:buFont typeface="Wingdings" panose="05000000000000000000" pitchFamily="2" charset="2"/>
              <a:buChar char="n"/>
            </a:pPr>
            <a:r>
              <a:rPr lang="en-US" altLang="zh-CN">
                <a:solidFill>
                  <a:schemeClr val="tx1"/>
                </a:solidFill>
                <a:latin typeface="Times New Roman" panose="02020603050405020304" pitchFamily="18" charset="0"/>
              </a:rPr>
              <a:t> </a:t>
            </a:r>
            <a:r>
              <a:rPr lang="zh-CN" altLang="en-US">
                <a:solidFill>
                  <a:schemeClr val="tx1"/>
                </a:solidFill>
                <a:latin typeface="Times New Roman" panose="02020603050405020304" pitchFamily="18" charset="0"/>
              </a:rPr>
              <a:t>进程是一抽象实体，当它执行某个任务时，将要分配和释放各种资源（</a:t>
            </a:r>
            <a:r>
              <a:rPr lang="en-US" altLang="zh-CN">
                <a:solidFill>
                  <a:schemeClr val="tx1"/>
                </a:solidFill>
                <a:latin typeface="Times New Roman" panose="02020603050405020304" pitchFamily="18" charset="0"/>
              </a:rPr>
              <a:t>P.Denning</a:t>
            </a:r>
            <a:r>
              <a:rPr lang="zh-CN" altLang="en-US">
                <a:solidFill>
                  <a:schemeClr val="tx1"/>
                </a:solidFill>
                <a:latin typeface="Times New Roman" panose="02020603050405020304" pitchFamily="18" charset="0"/>
              </a:rPr>
              <a:t>） </a:t>
            </a:r>
          </a:p>
        </p:txBody>
      </p:sp>
      <p:sp>
        <p:nvSpPr>
          <p:cNvPr id="435211" name="Text Box 11"/>
          <p:cNvSpPr txBox="1">
            <a:spLocks noChangeArrowheads="1"/>
          </p:cNvSpPr>
          <p:nvPr/>
        </p:nvSpPr>
        <p:spPr bwMode="auto">
          <a:xfrm>
            <a:off x="323850" y="3778250"/>
            <a:ext cx="83518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0000FF"/>
              </a:buClr>
              <a:buSzPct val="70000"/>
              <a:buFont typeface="Wingdings" panose="05000000000000000000" pitchFamily="2" charset="2"/>
              <a:buChar char="n"/>
            </a:pPr>
            <a:r>
              <a:rPr lang="en-US" altLang="zh-CN">
                <a:solidFill>
                  <a:schemeClr val="tx1"/>
                </a:solidFill>
                <a:latin typeface="Times New Roman" panose="02020603050405020304" pitchFamily="18" charset="0"/>
              </a:rPr>
              <a:t> </a:t>
            </a:r>
            <a:r>
              <a:rPr lang="zh-CN" altLang="en-US">
                <a:solidFill>
                  <a:schemeClr val="tx1"/>
                </a:solidFill>
                <a:latin typeface="Times New Roman" panose="02020603050405020304" pitchFamily="18" charset="0"/>
              </a:rPr>
              <a:t>行为的规则叫程序，程序在处理机上执行时的活动称为进程（</a:t>
            </a:r>
            <a:r>
              <a:rPr lang="en-US" altLang="zh-CN">
                <a:solidFill>
                  <a:schemeClr val="tx1"/>
                </a:solidFill>
                <a:latin typeface="Times New Roman" panose="02020603050405020304" pitchFamily="18" charset="0"/>
              </a:rPr>
              <a:t>E.W.Dijkstra</a:t>
            </a:r>
            <a:r>
              <a:rPr lang="zh-CN" altLang="en-US">
                <a:solidFill>
                  <a:schemeClr val="tx1"/>
                </a:solidFill>
                <a:latin typeface="Times New Roman" panose="02020603050405020304" pitchFamily="18" charset="0"/>
              </a:rPr>
              <a:t>） </a:t>
            </a:r>
          </a:p>
        </p:txBody>
      </p:sp>
      <p:sp>
        <p:nvSpPr>
          <p:cNvPr id="20486" name="Rectangle 14"/>
          <p:cNvSpPr>
            <a:spLocks noChangeArrowheads="1"/>
          </p:cNvSpPr>
          <p:nvPr/>
        </p:nvSpPr>
        <p:spPr bwMode="auto">
          <a:xfrm>
            <a:off x="1403350" y="398463"/>
            <a:ext cx="60007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一、进程的定义、特征</a:t>
            </a:r>
          </a:p>
        </p:txBody>
      </p:sp>
      <p:sp>
        <p:nvSpPr>
          <p:cNvPr id="20487" name="Rectangle 16"/>
          <p:cNvSpPr>
            <a:spLocks noChangeArrowheads="1"/>
          </p:cNvSpPr>
          <p:nvPr/>
        </p:nvSpPr>
        <p:spPr bwMode="auto">
          <a:xfrm>
            <a:off x="755650" y="1125538"/>
            <a:ext cx="5184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en-US" altLang="zh-CN">
                <a:solidFill>
                  <a:schemeClr val="tx1"/>
                </a:solidFill>
                <a:latin typeface="Tahoma" panose="020B0604030504040204" pitchFamily="34" charset="0"/>
                <a:ea typeface="隶书" panose="02010509060101010101" pitchFamily="49" charset="-122"/>
              </a:rPr>
              <a:t>1</a:t>
            </a:r>
            <a:r>
              <a:rPr kumimoji="1" lang="zh-CN" altLang="en-US">
                <a:solidFill>
                  <a:schemeClr val="tx1"/>
                </a:solidFill>
                <a:latin typeface="Tahoma" panose="020B0604030504040204" pitchFamily="34" charset="0"/>
                <a:ea typeface="隶书" panose="02010509060101010101" pitchFamily="49" charset="-122"/>
              </a:rPr>
              <a:t>、</a:t>
            </a:r>
            <a:r>
              <a:rPr kumimoji="1" lang="zh-CN" altLang="en-US">
                <a:solidFill>
                  <a:schemeClr val="folHlink"/>
                </a:solidFill>
                <a:latin typeface="Tahoma" panose="020B0604030504040204" pitchFamily="34" charset="0"/>
                <a:ea typeface="隶书" panose="02010509060101010101" pitchFamily="49" charset="-122"/>
              </a:rPr>
              <a:t>进程</a:t>
            </a:r>
            <a:r>
              <a:rPr kumimoji="1" lang="en-US" altLang="zh-CN">
                <a:solidFill>
                  <a:schemeClr val="folHlink"/>
                </a:solidFill>
                <a:latin typeface="Tahoma" panose="020B0604030504040204" pitchFamily="34" charset="0"/>
                <a:ea typeface="隶书" panose="02010509060101010101" pitchFamily="49" charset="-122"/>
              </a:rPr>
              <a:t>process</a:t>
            </a:r>
            <a:r>
              <a:rPr kumimoji="1" lang="zh-CN" altLang="en-US">
                <a:solidFill>
                  <a:schemeClr val="folHlink"/>
                </a:solidFill>
                <a:latin typeface="Tahoma" panose="020B0604030504040204" pitchFamily="34" charset="0"/>
                <a:ea typeface="隶书" panose="02010509060101010101" pitchFamily="49" charset="-122"/>
              </a:rPr>
              <a:t>的各种定义</a:t>
            </a:r>
          </a:p>
        </p:txBody>
      </p:sp>
      <p:sp>
        <p:nvSpPr>
          <p:cNvPr id="435217" name="Text Box 17"/>
          <p:cNvSpPr txBox="1">
            <a:spLocks noChangeArrowheads="1"/>
          </p:cNvSpPr>
          <p:nvPr/>
        </p:nvSpPr>
        <p:spPr bwMode="auto">
          <a:xfrm>
            <a:off x="323850" y="4867275"/>
            <a:ext cx="83518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0000FF"/>
              </a:buClr>
              <a:buSzPct val="70000"/>
              <a:buFont typeface="Wingdings" panose="05000000000000000000" pitchFamily="2" charset="2"/>
              <a:buNone/>
            </a:pPr>
            <a:r>
              <a:rPr lang="zh-CN" altLang="en-US" dirty="0">
                <a:solidFill>
                  <a:schemeClr val="tx1"/>
                </a:solidFill>
                <a:latin typeface="Times New Roman" panose="02020603050405020304" pitchFamily="18" charset="0"/>
              </a:rPr>
              <a:t>以上定义尽管各有侧重，但在本质上是相同的：进程是一个</a:t>
            </a:r>
            <a:r>
              <a:rPr lang="zh-CN" altLang="en-US" dirty="0">
                <a:latin typeface="Times New Roman" panose="02020603050405020304" pitchFamily="18" charset="0"/>
              </a:rPr>
              <a:t>动态的执行过程</a:t>
            </a:r>
            <a:r>
              <a:rPr lang="zh-CN" altLang="en-US" dirty="0">
                <a:solidFill>
                  <a:schemeClr val="tx1"/>
                </a:solidFill>
                <a:latin typeface="Times New Roman" panose="02020603050405020304" pitchFamily="18" charset="0"/>
              </a:rPr>
              <a:t>。</a:t>
            </a:r>
            <a:r>
              <a:rPr lang="zh-CN" altLang="en-US" sz="1800" dirty="0">
                <a:solidFill>
                  <a:schemeClr val="tx1"/>
                </a:solidFill>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35208"/>
                                        </p:tgtEl>
                                        <p:attrNameLst>
                                          <p:attrName>style.visibility</p:attrName>
                                        </p:attrNameLst>
                                      </p:cBhvr>
                                      <p:to>
                                        <p:strVal val="visible"/>
                                      </p:to>
                                    </p:set>
                                    <p:anim calcmode="lin" valueType="num">
                                      <p:cBhvr additive="base">
                                        <p:cTn id="7" dur="500" fill="hold"/>
                                        <p:tgtEl>
                                          <p:spTgt spid="435208"/>
                                        </p:tgtEl>
                                        <p:attrNameLst>
                                          <p:attrName>ppt_x</p:attrName>
                                        </p:attrNameLst>
                                      </p:cBhvr>
                                      <p:tavLst>
                                        <p:tav tm="0">
                                          <p:val>
                                            <p:strVal val="1+#ppt_w/2"/>
                                          </p:val>
                                        </p:tav>
                                        <p:tav tm="100000">
                                          <p:val>
                                            <p:strVal val="#ppt_x"/>
                                          </p:val>
                                        </p:tav>
                                      </p:tavLst>
                                    </p:anim>
                                    <p:anim calcmode="lin" valueType="num">
                                      <p:cBhvr additive="base">
                                        <p:cTn id="8" dur="500" fill="hold"/>
                                        <p:tgtEl>
                                          <p:spTgt spid="4352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35209"/>
                                        </p:tgtEl>
                                        <p:attrNameLst>
                                          <p:attrName>style.visibility</p:attrName>
                                        </p:attrNameLst>
                                      </p:cBhvr>
                                      <p:to>
                                        <p:strVal val="visible"/>
                                      </p:to>
                                    </p:set>
                                    <p:anim calcmode="lin" valueType="num">
                                      <p:cBhvr additive="base">
                                        <p:cTn id="13" dur="500" fill="hold"/>
                                        <p:tgtEl>
                                          <p:spTgt spid="435209"/>
                                        </p:tgtEl>
                                        <p:attrNameLst>
                                          <p:attrName>ppt_x</p:attrName>
                                        </p:attrNameLst>
                                      </p:cBhvr>
                                      <p:tavLst>
                                        <p:tav tm="0">
                                          <p:val>
                                            <p:strVal val="1+#ppt_w/2"/>
                                          </p:val>
                                        </p:tav>
                                        <p:tav tm="100000">
                                          <p:val>
                                            <p:strVal val="#ppt_x"/>
                                          </p:val>
                                        </p:tav>
                                      </p:tavLst>
                                    </p:anim>
                                    <p:anim calcmode="lin" valueType="num">
                                      <p:cBhvr additive="base">
                                        <p:cTn id="14" dur="500" fill="hold"/>
                                        <p:tgtEl>
                                          <p:spTgt spid="43520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35210"/>
                                        </p:tgtEl>
                                        <p:attrNameLst>
                                          <p:attrName>style.visibility</p:attrName>
                                        </p:attrNameLst>
                                      </p:cBhvr>
                                      <p:to>
                                        <p:strVal val="visible"/>
                                      </p:to>
                                    </p:set>
                                    <p:anim calcmode="lin" valueType="num">
                                      <p:cBhvr additive="base">
                                        <p:cTn id="19" dur="500" fill="hold"/>
                                        <p:tgtEl>
                                          <p:spTgt spid="435210"/>
                                        </p:tgtEl>
                                        <p:attrNameLst>
                                          <p:attrName>ppt_x</p:attrName>
                                        </p:attrNameLst>
                                      </p:cBhvr>
                                      <p:tavLst>
                                        <p:tav tm="0">
                                          <p:val>
                                            <p:strVal val="1+#ppt_w/2"/>
                                          </p:val>
                                        </p:tav>
                                        <p:tav tm="100000">
                                          <p:val>
                                            <p:strVal val="#ppt_x"/>
                                          </p:val>
                                        </p:tav>
                                      </p:tavLst>
                                    </p:anim>
                                    <p:anim calcmode="lin" valueType="num">
                                      <p:cBhvr additive="base">
                                        <p:cTn id="20" dur="500" fill="hold"/>
                                        <p:tgtEl>
                                          <p:spTgt spid="43521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35211"/>
                                        </p:tgtEl>
                                        <p:attrNameLst>
                                          <p:attrName>style.visibility</p:attrName>
                                        </p:attrNameLst>
                                      </p:cBhvr>
                                      <p:to>
                                        <p:strVal val="visible"/>
                                      </p:to>
                                    </p:set>
                                    <p:anim calcmode="lin" valueType="num">
                                      <p:cBhvr additive="base">
                                        <p:cTn id="25" dur="500" fill="hold"/>
                                        <p:tgtEl>
                                          <p:spTgt spid="435211"/>
                                        </p:tgtEl>
                                        <p:attrNameLst>
                                          <p:attrName>ppt_x</p:attrName>
                                        </p:attrNameLst>
                                      </p:cBhvr>
                                      <p:tavLst>
                                        <p:tav tm="0">
                                          <p:val>
                                            <p:strVal val="1+#ppt_w/2"/>
                                          </p:val>
                                        </p:tav>
                                        <p:tav tm="100000">
                                          <p:val>
                                            <p:strVal val="#ppt_x"/>
                                          </p:val>
                                        </p:tav>
                                      </p:tavLst>
                                    </p:anim>
                                    <p:anim calcmode="lin" valueType="num">
                                      <p:cBhvr additive="base">
                                        <p:cTn id="26" dur="500" fill="hold"/>
                                        <p:tgtEl>
                                          <p:spTgt spid="435211"/>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2" presetClass="entr" presetSubtype="2" fill="hold" grpId="0" nodeType="afterEffect">
                                  <p:stCondLst>
                                    <p:cond delay="0"/>
                                  </p:stCondLst>
                                  <p:childTnLst>
                                    <p:set>
                                      <p:cBhvr>
                                        <p:cTn id="29" dur="1" fill="hold">
                                          <p:stCondLst>
                                            <p:cond delay="0"/>
                                          </p:stCondLst>
                                        </p:cTn>
                                        <p:tgtEl>
                                          <p:spTgt spid="435217"/>
                                        </p:tgtEl>
                                        <p:attrNameLst>
                                          <p:attrName>style.visibility</p:attrName>
                                        </p:attrNameLst>
                                      </p:cBhvr>
                                      <p:to>
                                        <p:strVal val="visible"/>
                                      </p:to>
                                    </p:set>
                                    <p:anim calcmode="lin" valueType="num">
                                      <p:cBhvr additive="base">
                                        <p:cTn id="30" dur="500" fill="hold"/>
                                        <p:tgtEl>
                                          <p:spTgt spid="435217"/>
                                        </p:tgtEl>
                                        <p:attrNameLst>
                                          <p:attrName>ppt_x</p:attrName>
                                        </p:attrNameLst>
                                      </p:cBhvr>
                                      <p:tavLst>
                                        <p:tav tm="0">
                                          <p:val>
                                            <p:strVal val="1+#ppt_w/2"/>
                                          </p:val>
                                        </p:tav>
                                        <p:tav tm="100000">
                                          <p:val>
                                            <p:strVal val="#ppt_x"/>
                                          </p:val>
                                        </p:tav>
                                      </p:tavLst>
                                    </p:anim>
                                    <p:anim calcmode="lin" valueType="num">
                                      <p:cBhvr additive="base">
                                        <p:cTn id="31" dur="500" fill="hold"/>
                                        <p:tgtEl>
                                          <p:spTgt spid="4352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8" grpId="0"/>
      <p:bldP spid="435209" grpId="0"/>
      <p:bldP spid="435210" grpId="0"/>
      <p:bldP spid="435211" grpId="0"/>
      <p:bldP spid="4352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323850" y="1268413"/>
            <a:ext cx="8640763" cy="5111750"/>
          </a:xfrm>
        </p:spPr>
        <p:txBody>
          <a:bodyPr/>
          <a:lstStyle/>
          <a:p>
            <a:pPr eaLnBrk="1" hangingPunct="1">
              <a:lnSpc>
                <a:spcPct val="115000"/>
              </a:lnSpc>
              <a:spcBef>
                <a:spcPct val="0"/>
              </a:spcBef>
              <a:buClr>
                <a:srgbClr val="0000FF"/>
              </a:buClr>
              <a:buSzPct val="150000"/>
              <a:buFont typeface="Wingdings" panose="05000000000000000000" pitchFamily="2" charset="2"/>
              <a:buNone/>
            </a:pPr>
            <a:r>
              <a:rPr lang="en-US" altLang="zh-CN" sz="3200" b="1" dirty="0" smtClean="0">
                <a:latin typeface="隶书" panose="02010509060101010101" pitchFamily="49" charset="-122"/>
                <a:ea typeface="隶书" panose="02010509060101010101" pitchFamily="49" charset="-122"/>
              </a:rPr>
              <a:t>2</a:t>
            </a:r>
            <a:r>
              <a:rPr lang="zh-CN" altLang="en-US" sz="3200" b="1" dirty="0" smtClean="0">
                <a:latin typeface="隶书" panose="02010509060101010101" pitchFamily="49" charset="-122"/>
                <a:ea typeface="隶书" panose="02010509060101010101" pitchFamily="49" charset="-122"/>
              </a:rPr>
              <a:t>、</a:t>
            </a:r>
            <a:r>
              <a:rPr lang="zh-CN" altLang="en-US" sz="3200" b="1" dirty="0" smtClean="0">
                <a:solidFill>
                  <a:schemeClr val="folHlink"/>
                </a:solidFill>
                <a:latin typeface="隶书" panose="02010509060101010101" pitchFamily="49" charset="-122"/>
                <a:ea typeface="隶书" panose="02010509060101010101" pitchFamily="49" charset="-122"/>
              </a:rPr>
              <a:t>进程</a:t>
            </a:r>
            <a:r>
              <a:rPr lang="en-US" altLang="zh-CN" sz="3200" b="1" dirty="0" smtClean="0">
                <a:solidFill>
                  <a:schemeClr val="folHlink"/>
                </a:solidFill>
                <a:latin typeface="隶书" panose="02010509060101010101" pitchFamily="49" charset="-122"/>
                <a:ea typeface="隶书" panose="02010509060101010101" pitchFamily="49" charset="-122"/>
              </a:rPr>
              <a:t>process</a:t>
            </a:r>
            <a:r>
              <a:rPr lang="zh-CN" altLang="en-US" sz="3200" b="1" dirty="0" smtClean="0">
                <a:solidFill>
                  <a:schemeClr val="folHlink"/>
                </a:solidFill>
                <a:latin typeface="隶书" panose="02010509060101010101" pitchFamily="49" charset="-122"/>
                <a:ea typeface="隶书" panose="02010509060101010101" pitchFamily="49" charset="-122"/>
              </a:rPr>
              <a:t>的基本特征</a:t>
            </a:r>
          </a:p>
          <a:p>
            <a:pPr eaLnBrk="1" hangingPunct="1">
              <a:lnSpc>
                <a:spcPct val="115000"/>
              </a:lnSpc>
              <a:spcBef>
                <a:spcPct val="0"/>
              </a:spcBef>
              <a:buClr>
                <a:srgbClr val="0000FF"/>
              </a:buClr>
              <a:buSzPct val="150000"/>
              <a:buFont typeface="Wingdings" panose="05000000000000000000" pitchFamily="2" charset="2"/>
              <a:buNone/>
            </a:pPr>
            <a:r>
              <a:rPr lang="zh-CN" altLang="en-US" sz="3200" b="1" dirty="0" smtClean="0">
                <a:latin typeface="Arial" panose="020B0604020202020204" pitchFamily="34" charset="0"/>
                <a:ea typeface="楷体_GB2312" pitchFamily="49" charset="-122"/>
                <a:sym typeface="Wingdings" panose="05000000000000000000" pitchFamily="2" charset="2"/>
              </a:rPr>
              <a:t> </a:t>
            </a:r>
            <a:r>
              <a:rPr lang="zh-CN" altLang="en-US" sz="3200" b="1" dirty="0" smtClean="0">
                <a:solidFill>
                  <a:schemeClr val="folHlink"/>
                </a:solidFill>
                <a:latin typeface="Arial" panose="020B0604020202020204" pitchFamily="34" charset="0"/>
                <a:ea typeface="楷体_GB2312" pitchFamily="49" charset="-122"/>
                <a:sym typeface="Wingdings" panose="05000000000000000000" pitchFamily="2" charset="2"/>
              </a:rPr>
              <a:t>（</a:t>
            </a:r>
            <a:r>
              <a:rPr lang="en-US" altLang="zh-CN" sz="3200" b="1" dirty="0" smtClean="0">
                <a:solidFill>
                  <a:schemeClr val="folHlink"/>
                </a:solidFill>
                <a:latin typeface="Arial" panose="020B0604020202020204" pitchFamily="34" charset="0"/>
                <a:ea typeface="楷体_GB2312" pitchFamily="49" charset="-122"/>
                <a:sym typeface="Wingdings" panose="05000000000000000000" pitchFamily="2" charset="2"/>
              </a:rPr>
              <a:t>1</a:t>
            </a:r>
            <a:r>
              <a:rPr lang="zh-CN" altLang="en-US" sz="3200" b="1" dirty="0" smtClean="0">
                <a:solidFill>
                  <a:schemeClr val="folHlink"/>
                </a:solidFill>
                <a:latin typeface="Arial" panose="020B0604020202020204" pitchFamily="34" charset="0"/>
                <a:ea typeface="楷体_GB2312" pitchFamily="49" charset="-122"/>
                <a:sym typeface="Wingdings" panose="05000000000000000000" pitchFamily="2" charset="2"/>
              </a:rPr>
              <a:t>）</a:t>
            </a:r>
            <a:r>
              <a:rPr lang="zh-CN" altLang="en-US" sz="3200" b="1" dirty="0" smtClean="0">
                <a:solidFill>
                  <a:schemeClr val="folHlink"/>
                </a:solidFill>
                <a:latin typeface="Arial" panose="020B0604020202020204" pitchFamily="34" charset="0"/>
                <a:ea typeface="楷体_GB2312" pitchFamily="49" charset="-122"/>
              </a:rPr>
              <a:t>结构性</a:t>
            </a:r>
          </a:p>
          <a:p>
            <a:pPr eaLnBrk="1" hangingPunct="1">
              <a:lnSpc>
                <a:spcPct val="115000"/>
              </a:lnSpc>
              <a:spcBef>
                <a:spcPct val="0"/>
              </a:spcBef>
              <a:buClr>
                <a:srgbClr val="0000FF"/>
              </a:buClr>
              <a:buSzPct val="150000"/>
              <a:buFont typeface="Wingdings" panose="05000000000000000000" pitchFamily="2" charset="2"/>
              <a:buNone/>
            </a:pPr>
            <a:r>
              <a:rPr lang="zh-CN" altLang="en-US" sz="3200" b="1" dirty="0" smtClean="0">
                <a:latin typeface="Arial" panose="020B0604020202020204" pitchFamily="34" charset="0"/>
                <a:ea typeface="楷体_GB2312" pitchFamily="49" charset="-122"/>
              </a:rPr>
              <a:t>           为了描述和记录进程的运动变化过程，并使之能正确运行，每个进程都应配置一个</a:t>
            </a:r>
            <a:r>
              <a:rPr lang="en-US" altLang="zh-CN" sz="3200" b="1" dirty="0" smtClean="0">
                <a:latin typeface="Arial" panose="020B0604020202020204" pitchFamily="34" charset="0"/>
                <a:ea typeface="楷体_GB2312" pitchFamily="49" charset="-122"/>
              </a:rPr>
              <a:t>PCB</a:t>
            </a:r>
            <a:r>
              <a:rPr lang="zh-CN" altLang="en-US" sz="3200" b="1" dirty="0" smtClean="0">
                <a:latin typeface="Arial" panose="020B0604020202020204" pitchFamily="34" charset="0"/>
                <a:ea typeface="楷体_GB2312" pitchFamily="49" charset="-122"/>
              </a:rPr>
              <a:t>。所以，从结构上看，每个进程（进程实体）都是由</a:t>
            </a:r>
            <a:r>
              <a:rPr lang="zh-CN" altLang="en-US" sz="3200" b="1" dirty="0" smtClean="0">
                <a:solidFill>
                  <a:schemeClr val="hlink"/>
                </a:solidFill>
                <a:latin typeface="Arial" panose="020B0604020202020204" pitchFamily="34" charset="0"/>
                <a:ea typeface="楷体_GB2312" pitchFamily="49" charset="-122"/>
              </a:rPr>
              <a:t>程序段、相关数据段及进程控制块（</a:t>
            </a:r>
            <a:r>
              <a:rPr lang="en-US" altLang="zh-CN" sz="3200" b="1" dirty="0" smtClean="0">
                <a:solidFill>
                  <a:schemeClr val="hlink"/>
                </a:solidFill>
                <a:latin typeface="Arial" panose="020B0604020202020204" pitchFamily="34" charset="0"/>
                <a:ea typeface="楷体_GB2312" pitchFamily="49" charset="-122"/>
              </a:rPr>
              <a:t>PCB</a:t>
            </a:r>
            <a:r>
              <a:rPr lang="zh-CN" altLang="en-US" sz="3200" b="1" dirty="0" smtClean="0">
                <a:solidFill>
                  <a:schemeClr val="hlink"/>
                </a:solidFill>
                <a:latin typeface="Arial" panose="020B0604020202020204" pitchFamily="34" charset="0"/>
                <a:ea typeface="楷体_GB2312" pitchFamily="49" charset="-122"/>
              </a:rPr>
              <a:t>）</a:t>
            </a:r>
            <a:r>
              <a:rPr lang="zh-CN" altLang="en-US" sz="3200" b="1" dirty="0" smtClean="0">
                <a:latin typeface="Arial" panose="020B0604020202020204" pitchFamily="34" charset="0"/>
                <a:ea typeface="楷体_GB2312" pitchFamily="49" charset="-122"/>
              </a:rPr>
              <a:t>组成。</a:t>
            </a:r>
          </a:p>
          <a:p>
            <a:pPr eaLnBrk="1" hangingPunct="1">
              <a:lnSpc>
                <a:spcPct val="115000"/>
              </a:lnSpc>
              <a:spcBef>
                <a:spcPct val="0"/>
              </a:spcBef>
              <a:buClr>
                <a:srgbClr val="0000FF"/>
              </a:buClr>
              <a:buSzPct val="150000"/>
              <a:buFont typeface="Wingdings" panose="05000000000000000000" pitchFamily="2" charset="2"/>
              <a:buNone/>
            </a:pPr>
            <a:r>
              <a:rPr lang="zh-CN" altLang="en-US" sz="2800" dirty="0" smtClean="0"/>
              <a:t>    </a:t>
            </a:r>
            <a:r>
              <a:rPr lang="zh-CN" altLang="en-US" sz="3200" b="1" dirty="0" smtClean="0">
                <a:latin typeface="Arial" panose="020B0604020202020204" pitchFamily="34" charset="0"/>
                <a:ea typeface="楷体_GB2312" pitchFamily="49" charset="-122"/>
              </a:rPr>
              <a:t>进程</a:t>
            </a:r>
            <a:r>
              <a:rPr lang="en-US" altLang="zh-CN" sz="3200" b="1" dirty="0" smtClean="0">
                <a:latin typeface="Arial" panose="020B0604020202020204" pitchFamily="34" charset="0"/>
                <a:ea typeface="楷体_GB2312" pitchFamily="49" charset="-122"/>
              </a:rPr>
              <a:t>=PCB+</a:t>
            </a:r>
            <a:r>
              <a:rPr lang="zh-CN" altLang="en-US" sz="3200" b="1" dirty="0" smtClean="0">
                <a:latin typeface="Arial" panose="020B0604020202020204" pitchFamily="34" charset="0"/>
                <a:ea typeface="楷体_GB2312" pitchFamily="49" charset="-122"/>
              </a:rPr>
              <a:t>程序</a:t>
            </a:r>
            <a:r>
              <a:rPr lang="en-US" altLang="zh-CN" sz="3200" b="1" dirty="0" smtClean="0">
                <a:latin typeface="Arial" panose="020B0604020202020204" pitchFamily="34" charset="0"/>
                <a:ea typeface="楷体_GB2312" pitchFamily="49" charset="-122"/>
              </a:rPr>
              <a:t>+</a:t>
            </a:r>
            <a:r>
              <a:rPr lang="zh-CN" altLang="en-US" sz="3200" b="1" dirty="0" smtClean="0">
                <a:latin typeface="Arial" panose="020B0604020202020204" pitchFamily="34" charset="0"/>
                <a:ea typeface="楷体_GB2312" pitchFamily="49" charset="-122"/>
              </a:rPr>
              <a:t>数据集合</a:t>
            </a:r>
            <a:endParaRPr lang="zh-CN" altLang="zh-CN" sz="3200" b="1" dirty="0" smtClean="0">
              <a:latin typeface="Arial" panose="020B0604020202020204" pitchFamily="34" charset="0"/>
              <a:ea typeface="楷体_GB2312" pitchFamily="49" charset="-122"/>
            </a:endParaRPr>
          </a:p>
        </p:txBody>
      </p:sp>
      <p:pic>
        <p:nvPicPr>
          <p:cNvPr id="21507" name="Picture 9" descr="13.gif (18382 字节)"/>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499350" y="115888"/>
            <a:ext cx="1752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10"/>
          <p:cNvSpPr>
            <a:spLocks noGrp="1" noChangeArrowheads="1"/>
          </p:cNvSpPr>
          <p:nvPr>
            <p:ph type="title"/>
          </p:nvPr>
        </p:nvSpPr>
        <p:spPr>
          <a:xfrm>
            <a:off x="1150938" y="458788"/>
            <a:ext cx="5581650" cy="522287"/>
          </a:xfrm>
        </p:spPr>
        <p:txBody>
          <a:bodyPr/>
          <a:lstStyle/>
          <a:p>
            <a:pPr eaLnBrk="1" hangingPunct="1"/>
            <a:r>
              <a:rPr lang="zh-CN" altLang="en-US" sz="4000" b="1" smtClean="0">
                <a:latin typeface="隶书" panose="02010509060101010101" pitchFamily="49" charset="-122"/>
                <a:ea typeface="隶书" panose="02010509060101010101" pitchFamily="49" charset="-122"/>
              </a:rPr>
              <a:t>一、进程的定义、特征</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905000" y="928688"/>
            <a:ext cx="56578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800" b="0">
                <a:solidFill>
                  <a:schemeClr val="tx1"/>
                </a:solidFill>
                <a:latin typeface="华文行楷" panose="02010800040101010101" pitchFamily="2" charset="-122"/>
                <a:ea typeface="华文行楷" panose="02010800040101010101" pitchFamily="2" charset="-122"/>
              </a:rPr>
              <a:t>第二章　进 程 管 理 </a:t>
            </a:r>
          </a:p>
        </p:txBody>
      </p:sp>
      <p:sp>
        <p:nvSpPr>
          <p:cNvPr id="4099" name="Text Box 3"/>
          <p:cNvSpPr txBox="1">
            <a:spLocks noChangeArrowheads="1"/>
          </p:cNvSpPr>
          <p:nvPr/>
        </p:nvSpPr>
        <p:spPr bwMode="auto">
          <a:xfrm>
            <a:off x="2441575" y="1847850"/>
            <a:ext cx="5060950"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20000"/>
              </a:lnSpc>
            </a:pPr>
            <a:r>
              <a:rPr kumimoji="1" lang="en-US" altLang="zh-CN" sz="3200">
                <a:solidFill>
                  <a:schemeClr val="tx1"/>
                </a:solidFill>
              </a:rPr>
              <a:t>2.1</a:t>
            </a:r>
            <a:r>
              <a:rPr kumimoji="1" lang="zh-CN" altLang="en-US" sz="3200">
                <a:solidFill>
                  <a:schemeClr val="tx1"/>
                </a:solidFill>
              </a:rPr>
              <a:t>　进程的基本概念 </a:t>
            </a:r>
          </a:p>
          <a:p>
            <a:pPr algn="l" eaLnBrk="1" hangingPunct="1">
              <a:lnSpc>
                <a:spcPct val="120000"/>
              </a:lnSpc>
            </a:pPr>
            <a:r>
              <a:rPr kumimoji="1" lang="en-US" altLang="zh-CN" sz="3200">
                <a:solidFill>
                  <a:schemeClr val="tx1"/>
                </a:solidFill>
              </a:rPr>
              <a:t>2.2</a:t>
            </a:r>
            <a:r>
              <a:rPr kumimoji="1" lang="zh-CN" altLang="en-US" sz="3200">
                <a:solidFill>
                  <a:schemeClr val="tx1"/>
                </a:solidFill>
              </a:rPr>
              <a:t>　</a:t>
            </a:r>
            <a:r>
              <a:rPr kumimoji="1" lang="zh-CN" altLang="en-US" sz="3200" u="sng">
                <a:solidFill>
                  <a:schemeClr val="tx1"/>
                </a:solidFill>
              </a:rPr>
              <a:t>进程控制</a:t>
            </a:r>
            <a:r>
              <a:rPr kumimoji="1" lang="zh-CN" altLang="en-US" sz="3200">
                <a:solidFill>
                  <a:schemeClr val="tx1"/>
                </a:solidFill>
              </a:rPr>
              <a:t> </a:t>
            </a:r>
          </a:p>
          <a:p>
            <a:pPr algn="l" eaLnBrk="1" hangingPunct="1">
              <a:lnSpc>
                <a:spcPct val="120000"/>
              </a:lnSpc>
            </a:pPr>
            <a:r>
              <a:rPr kumimoji="1" lang="en-US" altLang="zh-CN" sz="3200">
                <a:solidFill>
                  <a:schemeClr val="tx1"/>
                </a:solidFill>
              </a:rPr>
              <a:t>2.3</a:t>
            </a:r>
            <a:r>
              <a:rPr kumimoji="1" lang="zh-CN" altLang="en-US" sz="3200">
                <a:solidFill>
                  <a:schemeClr val="tx1"/>
                </a:solidFill>
              </a:rPr>
              <a:t>　</a:t>
            </a:r>
            <a:r>
              <a:rPr kumimoji="1" lang="zh-CN" altLang="en-US" sz="3200" u="sng">
                <a:solidFill>
                  <a:schemeClr val="tx1"/>
                </a:solidFill>
              </a:rPr>
              <a:t>进程同步</a:t>
            </a:r>
            <a:r>
              <a:rPr kumimoji="1" lang="zh-CN" altLang="en-US" sz="3200">
                <a:solidFill>
                  <a:schemeClr val="tx1"/>
                </a:solidFill>
              </a:rPr>
              <a:t> </a:t>
            </a:r>
          </a:p>
          <a:p>
            <a:pPr algn="l" eaLnBrk="1" hangingPunct="1">
              <a:lnSpc>
                <a:spcPct val="120000"/>
              </a:lnSpc>
            </a:pPr>
            <a:r>
              <a:rPr kumimoji="1" lang="en-US" altLang="zh-CN" sz="3200">
                <a:solidFill>
                  <a:schemeClr val="tx1"/>
                </a:solidFill>
              </a:rPr>
              <a:t>2.4</a:t>
            </a:r>
            <a:r>
              <a:rPr kumimoji="1" lang="zh-CN" altLang="en-US" sz="3200">
                <a:solidFill>
                  <a:schemeClr val="tx1"/>
                </a:solidFill>
              </a:rPr>
              <a:t>　经典进程的同步问题 </a:t>
            </a:r>
          </a:p>
          <a:p>
            <a:pPr algn="l" eaLnBrk="1" hangingPunct="1">
              <a:lnSpc>
                <a:spcPct val="120000"/>
              </a:lnSpc>
            </a:pPr>
            <a:r>
              <a:rPr kumimoji="1" lang="en-US" altLang="zh-CN" sz="3200">
                <a:solidFill>
                  <a:schemeClr val="tx1"/>
                </a:solidFill>
              </a:rPr>
              <a:t>2.5  </a:t>
            </a:r>
            <a:r>
              <a:rPr kumimoji="1" lang="zh-CN" altLang="en-US" sz="3200" u="sng">
                <a:solidFill>
                  <a:schemeClr val="tx1"/>
                </a:solidFill>
              </a:rPr>
              <a:t>进程通信</a:t>
            </a:r>
            <a:r>
              <a:rPr kumimoji="1" lang="zh-CN" altLang="en-US" sz="3200">
                <a:solidFill>
                  <a:schemeClr val="tx1"/>
                </a:solidFill>
              </a:rPr>
              <a:t> </a:t>
            </a:r>
            <a:r>
              <a:rPr kumimoji="1" lang="en-US" altLang="zh-CN" sz="3200">
                <a:solidFill>
                  <a:schemeClr val="tx1"/>
                </a:solidFill>
              </a:rPr>
              <a:t>(</a:t>
            </a:r>
            <a:r>
              <a:rPr kumimoji="1" lang="zh-CN" altLang="en-US" sz="3200">
                <a:solidFill>
                  <a:schemeClr val="tx1"/>
                </a:solidFill>
              </a:rPr>
              <a:t>自学</a:t>
            </a:r>
            <a:r>
              <a:rPr kumimoji="1" lang="en-US" altLang="zh-CN" sz="3200">
                <a:solidFill>
                  <a:schemeClr val="tx1"/>
                </a:solidFill>
              </a:rPr>
              <a:t>)</a:t>
            </a:r>
          </a:p>
          <a:p>
            <a:pPr algn="l" eaLnBrk="1" hangingPunct="1">
              <a:lnSpc>
                <a:spcPct val="120000"/>
              </a:lnSpc>
            </a:pPr>
            <a:r>
              <a:rPr kumimoji="1" lang="en-US" altLang="zh-CN" sz="3200">
                <a:solidFill>
                  <a:schemeClr val="tx1"/>
                </a:solidFill>
              </a:rPr>
              <a:t>2.6</a:t>
            </a:r>
            <a:r>
              <a:rPr kumimoji="1" lang="zh-CN" altLang="en-US" sz="3200">
                <a:solidFill>
                  <a:schemeClr val="tx1"/>
                </a:solidFill>
              </a:rPr>
              <a:t>　线程</a:t>
            </a:r>
            <a:r>
              <a:rPr kumimoji="1" lang="en-US" altLang="zh-CN" sz="3200">
                <a:solidFill>
                  <a:schemeClr val="tx1"/>
                </a:solidFill>
              </a:rPr>
              <a:t>(</a:t>
            </a:r>
            <a:r>
              <a:rPr kumimoji="1" lang="zh-CN" altLang="en-US" sz="3200">
                <a:solidFill>
                  <a:schemeClr val="tx1"/>
                </a:solidFill>
              </a:rPr>
              <a:t>自学</a:t>
            </a:r>
            <a:r>
              <a:rPr kumimoji="1" lang="en-US" altLang="zh-CN" sz="3200">
                <a:solidFill>
                  <a:schemeClr val="tx1"/>
                </a:solidFill>
              </a:rPr>
              <a:t>)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1150938" y="458788"/>
            <a:ext cx="55816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一、进程的定义、特征</a:t>
            </a:r>
          </a:p>
        </p:txBody>
      </p:sp>
      <p:sp>
        <p:nvSpPr>
          <p:cNvPr id="437253" name="Rectangle 5"/>
          <p:cNvSpPr>
            <a:spLocks noChangeArrowheads="1"/>
          </p:cNvSpPr>
          <p:nvPr/>
        </p:nvSpPr>
        <p:spPr bwMode="auto">
          <a:xfrm>
            <a:off x="323850" y="1268413"/>
            <a:ext cx="8640763"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20000"/>
              </a:lnSpc>
              <a:buClr>
                <a:srgbClr val="0000FF"/>
              </a:buClr>
              <a:buSzPct val="150000"/>
              <a:buFont typeface="Wingdings" panose="05000000000000000000" pitchFamily="2" charset="2"/>
              <a:buNone/>
            </a:pPr>
            <a:r>
              <a:rPr kumimoji="1" lang="en-US" altLang="zh-CN" sz="3200">
                <a:solidFill>
                  <a:schemeClr val="tx1"/>
                </a:solidFill>
                <a:latin typeface="隶书" panose="02010509060101010101" pitchFamily="49" charset="-122"/>
                <a:ea typeface="隶书" panose="02010509060101010101" pitchFamily="49" charset="-122"/>
              </a:rPr>
              <a:t>2</a:t>
            </a:r>
            <a:r>
              <a:rPr kumimoji="1" lang="zh-CN" altLang="en-US" sz="3200">
                <a:solidFill>
                  <a:schemeClr val="tx1"/>
                </a:solidFill>
                <a:latin typeface="隶书" panose="02010509060101010101" pitchFamily="49" charset="-122"/>
                <a:ea typeface="隶书" panose="02010509060101010101" pitchFamily="49" charset="-122"/>
              </a:rPr>
              <a:t>、</a:t>
            </a:r>
            <a:r>
              <a:rPr kumimoji="1" lang="zh-CN" altLang="en-US" sz="3200">
                <a:solidFill>
                  <a:schemeClr val="folHlink"/>
                </a:solidFill>
                <a:latin typeface="隶书" panose="02010509060101010101" pitchFamily="49" charset="-122"/>
                <a:ea typeface="隶书" panose="02010509060101010101" pitchFamily="49" charset="-122"/>
              </a:rPr>
              <a:t>进程</a:t>
            </a:r>
            <a:r>
              <a:rPr kumimoji="1" lang="en-US" altLang="zh-CN" sz="3200">
                <a:solidFill>
                  <a:schemeClr val="folHlink"/>
                </a:solidFill>
                <a:latin typeface="隶书" panose="02010509060101010101" pitchFamily="49" charset="-122"/>
                <a:ea typeface="隶书" panose="02010509060101010101" pitchFamily="49" charset="-122"/>
              </a:rPr>
              <a:t>process</a:t>
            </a:r>
            <a:r>
              <a:rPr kumimoji="1" lang="zh-CN" altLang="en-US" sz="3200">
                <a:solidFill>
                  <a:schemeClr val="folHlink"/>
                </a:solidFill>
                <a:latin typeface="隶书" panose="02010509060101010101" pitchFamily="49" charset="-122"/>
                <a:ea typeface="隶书" panose="02010509060101010101" pitchFamily="49" charset="-122"/>
              </a:rPr>
              <a:t>的基本特征</a:t>
            </a:r>
          </a:p>
          <a:p>
            <a:pPr algn="l" eaLnBrk="1" hangingPunct="1">
              <a:lnSpc>
                <a:spcPct val="120000"/>
              </a:lnSpc>
              <a:buClr>
                <a:srgbClr val="0000FF"/>
              </a:buClr>
              <a:buSzPct val="150000"/>
              <a:buFont typeface="Wingdings" panose="05000000000000000000" pitchFamily="2" charset="2"/>
              <a:buNone/>
            </a:pPr>
            <a:r>
              <a:rPr kumimoji="1" lang="zh-CN" altLang="en-US" sz="3200">
                <a:solidFill>
                  <a:schemeClr val="tx1"/>
                </a:solidFill>
                <a:latin typeface="Arial" panose="020B0604020202020204" pitchFamily="34" charset="0"/>
                <a:sym typeface="Wingdings" panose="05000000000000000000" pitchFamily="2" charset="2"/>
              </a:rPr>
              <a:t> </a:t>
            </a:r>
            <a:r>
              <a:rPr kumimoji="1" lang="zh-CN" altLang="en-US" sz="3200">
                <a:solidFill>
                  <a:schemeClr val="tx1"/>
                </a:solidFill>
                <a:latin typeface="Arial" panose="020B0604020202020204" pitchFamily="34" charset="0"/>
              </a:rPr>
              <a:t> </a:t>
            </a:r>
            <a:r>
              <a:rPr kumimoji="1" lang="zh-CN" altLang="en-US" sz="3200">
                <a:solidFill>
                  <a:schemeClr val="folHlink"/>
                </a:solidFill>
                <a:latin typeface="Arial" panose="020B0604020202020204" pitchFamily="34" charset="0"/>
              </a:rPr>
              <a:t>（</a:t>
            </a:r>
            <a:r>
              <a:rPr kumimoji="1" lang="en-US" altLang="zh-CN" sz="3200">
                <a:solidFill>
                  <a:schemeClr val="folHlink"/>
                </a:solidFill>
                <a:latin typeface="Arial" panose="020B0604020202020204" pitchFamily="34" charset="0"/>
              </a:rPr>
              <a:t>2</a:t>
            </a:r>
            <a:r>
              <a:rPr kumimoji="1" lang="zh-CN" altLang="en-US" sz="3200">
                <a:solidFill>
                  <a:schemeClr val="folHlink"/>
                </a:solidFill>
                <a:latin typeface="Arial" panose="020B0604020202020204" pitchFamily="34" charset="0"/>
              </a:rPr>
              <a:t>）动态性</a:t>
            </a:r>
            <a:r>
              <a:rPr kumimoji="1" lang="zh-CN" altLang="en-US" sz="3200">
                <a:solidFill>
                  <a:schemeClr val="tx1"/>
                </a:solidFill>
                <a:latin typeface="Arial" panose="020B0604020202020204" pitchFamily="34" charset="0"/>
              </a:rPr>
              <a:t> </a:t>
            </a:r>
          </a:p>
          <a:p>
            <a:pPr algn="l" eaLnBrk="1" hangingPunct="1">
              <a:lnSpc>
                <a:spcPct val="120000"/>
              </a:lnSpc>
              <a:buClr>
                <a:srgbClr val="0000FF"/>
              </a:buClr>
              <a:buSzPct val="150000"/>
              <a:buFont typeface="Wingdings" panose="05000000000000000000" pitchFamily="2" charset="2"/>
              <a:buNone/>
            </a:pPr>
            <a:r>
              <a:rPr kumimoji="1" lang="zh-CN" altLang="en-US" sz="3200">
                <a:solidFill>
                  <a:schemeClr val="tx1"/>
                </a:solidFill>
                <a:latin typeface="Arial" panose="020B0604020202020204" pitchFamily="34" charset="0"/>
              </a:rPr>
              <a:t>         进程的实质是</a:t>
            </a:r>
            <a:r>
              <a:rPr kumimoji="1" lang="zh-CN" altLang="en-US" sz="3200">
                <a:solidFill>
                  <a:schemeClr val="accent1"/>
                </a:solidFill>
                <a:latin typeface="Arial" panose="020B0604020202020204" pitchFamily="34" charset="0"/>
              </a:rPr>
              <a:t>程序在处理机上的一次执行过程</a:t>
            </a:r>
            <a:r>
              <a:rPr kumimoji="1" lang="zh-CN" altLang="en-US" sz="3200">
                <a:solidFill>
                  <a:schemeClr val="tx1"/>
                </a:solidFill>
                <a:latin typeface="Arial" panose="020B0604020202020204" pitchFamily="34" charset="0"/>
              </a:rPr>
              <a:t>，因此是动态的。所以动态性是进程的</a:t>
            </a:r>
            <a:r>
              <a:rPr kumimoji="1" lang="zh-CN" altLang="en-US" sz="3200">
                <a:solidFill>
                  <a:schemeClr val="accent1"/>
                </a:solidFill>
                <a:latin typeface="Arial" panose="020B0604020202020204" pitchFamily="34" charset="0"/>
              </a:rPr>
              <a:t>最基本的特征</a:t>
            </a:r>
            <a:r>
              <a:rPr kumimoji="1" lang="zh-CN" altLang="en-US" sz="3200">
                <a:solidFill>
                  <a:schemeClr val="tx1"/>
                </a:solidFill>
                <a:latin typeface="Arial" panose="020B0604020202020204" pitchFamily="34" charset="0"/>
              </a:rPr>
              <a:t>。同时动态性还表现在</a:t>
            </a:r>
            <a:r>
              <a:rPr kumimoji="1" lang="zh-CN" altLang="en-US" sz="3200">
                <a:solidFill>
                  <a:schemeClr val="hlink"/>
                </a:solidFill>
                <a:latin typeface="Arial" panose="020B0604020202020204" pitchFamily="34" charset="0"/>
              </a:rPr>
              <a:t> 进程是有生命期</a:t>
            </a:r>
            <a:r>
              <a:rPr kumimoji="1" lang="zh-CN" altLang="en-US" sz="3200">
                <a:solidFill>
                  <a:schemeClr val="tx1"/>
                </a:solidFill>
                <a:latin typeface="Arial" panose="020B0604020202020204" pitchFamily="34" charset="0"/>
              </a:rPr>
              <a:t>的，它因创建而产生，因调度而执行，因得不到资源而暂停，因撤消而消亡。</a:t>
            </a:r>
            <a:endParaRPr kumimoji="1" lang="zh-CN" altLang="zh-CN" sz="3200">
              <a:solidFill>
                <a:schemeClr val="tx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Text Box 2"/>
          <p:cNvSpPr txBox="1">
            <a:spLocks noChangeArrowheads="1"/>
          </p:cNvSpPr>
          <p:nvPr/>
        </p:nvSpPr>
        <p:spPr bwMode="auto">
          <a:xfrm>
            <a:off x="323850" y="1268413"/>
            <a:ext cx="8640763"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10000"/>
              </a:lnSpc>
              <a:buClr>
                <a:srgbClr val="0000FF"/>
              </a:buClr>
              <a:buSzPct val="150000"/>
              <a:buFont typeface="Wingdings" panose="05000000000000000000" pitchFamily="2" charset="2"/>
              <a:buNone/>
            </a:pPr>
            <a:r>
              <a:rPr kumimoji="1" lang="en-US" altLang="zh-CN" dirty="0">
                <a:solidFill>
                  <a:schemeClr val="tx1"/>
                </a:solidFill>
                <a:latin typeface="Tahoma" panose="020B0604030504040204" pitchFamily="34" charset="0"/>
                <a:ea typeface="隶书" panose="02010509060101010101" pitchFamily="49" charset="-122"/>
              </a:rPr>
              <a:t>2</a:t>
            </a:r>
            <a:r>
              <a:rPr kumimoji="1" lang="zh-CN" altLang="en-US" dirty="0">
                <a:solidFill>
                  <a:schemeClr val="tx1"/>
                </a:solidFill>
                <a:latin typeface="Tahoma" panose="020B0604030504040204" pitchFamily="34" charset="0"/>
                <a:ea typeface="隶书" panose="02010509060101010101" pitchFamily="49" charset="-122"/>
              </a:rPr>
              <a:t>、</a:t>
            </a:r>
            <a:r>
              <a:rPr kumimoji="1" lang="zh-CN" altLang="en-US" dirty="0">
                <a:solidFill>
                  <a:schemeClr val="folHlink"/>
                </a:solidFill>
                <a:latin typeface="Tahoma" panose="020B0604030504040204" pitchFamily="34" charset="0"/>
                <a:ea typeface="隶书" panose="02010509060101010101" pitchFamily="49" charset="-122"/>
              </a:rPr>
              <a:t>进程</a:t>
            </a:r>
            <a:r>
              <a:rPr kumimoji="1" lang="en-US" altLang="zh-CN" dirty="0">
                <a:solidFill>
                  <a:schemeClr val="folHlink"/>
                </a:solidFill>
                <a:latin typeface="Tahoma" panose="020B0604030504040204" pitchFamily="34" charset="0"/>
                <a:ea typeface="隶书" panose="02010509060101010101" pitchFamily="49" charset="-122"/>
              </a:rPr>
              <a:t>process</a:t>
            </a:r>
            <a:r>
              <a:rPr kumimoji="1" lang="zh-CN" altLang="en-US" dirty="0">
                <a:solidFill>
                  <a:schemeClr val="folHlink"/>
                </a:solidFill>
                <a:latin typeface="Tahoma" panose="020B0604030504040204" pitchFamily="34" charset="0"/>
                <a:ea typeface="隶书" panose="02010509060101010101" pitchFamily="49" charset="-122"/>
              </a:rPr>
              <a:t>的基本特征</a:t>
            </a:r>
            <a:endParaRPr kumimoji="1" lang="zh-CN" altLang="en-US" dirty="0">
              <a:solidFill>
                <a:schemeClr val="tx1"/>
              </a:solidFill>
            </a:endParaRPr>
          </a:p>
          <a:p>
            <a:pPr algn="l" eaLnBrk="1" hangingPunct="1">
              <a:lnSpc>
                <a:spcPct val="110000"/>
              </a:lnSpc>
            </a:pPr>
            <a:r>
              <a:rPr kumimoji="1" lang="zh-CN" altLang="en-US" dirty="0">
                <a:solidFill>
                  <a:schemeClr val="folHlink"/>
                </a:solidFill>
              </a:rPr>
              <a:t>（</a:t>
            </a:r>
            <a:r>
              <a:rPr kumimoji="1" lang="en-US" altLang="zh-CN" dirty="0">
                <a:solidFill>
                  <a:schemeClr val="folHlink"/>
                </a:solidFill>
              </a:rPr>
              <a:t>3</a:t>
            </a:r>
            <a:r>
              <a:rPr kumimoji="1" lang="zh-CN" altLang="en-US" dirty="0">
                <a:solidFill>
                  <a:schemeClr val="folHlink"/>
                </a:solidFill>
              </a:rPr>
              <a:t>）并发性</a:t>
            </a:r>
          </a:p>
          <a:p>
            <a:pPr algn="l" eaLnBrk="1" hangingPunct="1">
              <a:lnSpc>
                <a:spcPct val="110000"/>
              </a:lnSpc>
            </a:pPr>
            <a:r>
              <a:rPr kumimoji="1" lang="zh-CN" altLang="en-US" dirty="0">
                <a:solidFill>
                  <a:schemeClr val="tx1"/>
                </a:solidFill>
              </a:rPr>
              <a:t>    指多个进程实体同时存在于内存中，能在一段时间内同时运行。</a:t>
            </a:r>
          </a:p>
          <a:p>
            <a:pPr algn="l" eaLnBrk="1" hangingPunct="1">
              <a:lnSpc>
                <a:spcPct val="110000"/>
              </a:lnSpc>
              <a:buClr>
                <a:srgbClr val="0000FF"/>
              </a:buClr>
              <a:buSzPct val="150000"/>
              <a:buFont typeface="Wingdings" panose="05000000000000000000" pitchFamily="2" charset="2"/>
              <a:buNone/>
            </a:pPr>
            <a:r>
              <a:rPr kumimoji="1" lang="zh-CN" altLang="en-US" dirty="0">
                <a:solidFill>
                  <a:schemeClr val="folHlink"/>
                </a:solidFill>
              </a:rPr>
              <a:t>（</a:t>
            </a:r>
            <a:r>
              <a:rPr kumimoji="1" lang="en-US" altLang="zh-CN" dirty="0">
                <a:solidFill>
                  <a:schemeClr val="folHlink"/>
                </a:solidFill>
              </a:rPr>
              <a:t>4</a:t>
            </a:r>
            <a:r>
              <a:rPr kumimoji="1" lang="zh-CN" altLang="en-US" dirty="0">
                <a:solidFill>
                  <a:schemeClr val="folHlink"/>
                </a:solidFill>
              </a:rPr>
              <a:t>）独立性</a:t>
            </a:r>
          </a:p>
          <a:p>
            <a:pPr algn="l" eaLnBrk="1" hangingPunct="1">
              <a:lnSpc>
                <a:spcPct val="110000"/>
              </a:lnSpc>
              <a:buClr>
                <a:srgbClr val="0000FF"/>
              </a:buClr>
              <a:buSzPct val="150000"/>
              <a:buFont typeface="Wingdings" panose="05000000000000000000" pitchFamily="2" charset="2"/>
              <a:buNone/>
            </a:pPr>
            <a:r>
              <a:rPr kumimoji="1" lang="zh-CN" altLang="en-US" dirty="0">
                <a:solidFill>
                  <a:schemeClr val="tx1"/>
                </a:solidFill>
              </a:rPr>
              <a:t>    指进程是一个能独立运行的基本单位，也是系统进行资源分配和调度的独立单位。</a:t>
            </a:r>
            <a:endParaRPr kumimoji="1" lang="zh-CN" altLang="en-US" dirty="0">
              <a:solidFill>
                <a:schemeClr val="folHlink"/>
              </a:solidFill>
            </a:endParaRPr>
          </a:p>
          <a:p>
            <a:pPr algn="l" eaLnBrk="1" hangingPunct="1">
              <a:lnSpc>
                <a:spcPct val="110000"/>
              </a:lnSpc>
              <a:buClr>
                <a:srgbClr val="0000FF"/>
              </a:buClr>
              <a:buSzPct val="150000"/>
              <a:buFont typeface="Wingdings" panose="05000000000000000000" pitchFamily="2" charset="2"/>
              <a:buNone/>
            </a:pPr>
            <a:endParaRPr kumimoji="1" lang="en-US" altLang="zh-CN" dirty="0">
              <a:solidFill>
                <a:schemeClr val="tx1"/>
              </a:solidFill>
            </a:endParaRPr>
          </a:p>
        </p:txBody>
      </p:sp>
      <p:sp>
        <p:nvSpPr>
          <p:cNvPr id="23556" name="Rectangle 5"/>
          <p:cNvSpPr>
            <a:spLocks noChangeArrowheads="1"/>
          </p:cNvSpPr>
          <p:nvPr/>
        </p:nvSpPr>
        <p:spPr bwMode="auto">
          <a:xfrm>
            <a:off x="971550" y="333375"/>
            <a:ext cx="70929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一、进程的定义、特征（续）</a:t>
            </a:r>
          </a:p>
        </p:txBody>
      </p:sp>
      <p:sp>
        <p:nvSpPr>
          <p:cNvPr id="342022" name="Text Box 6"/>
          <p:cNvSpPr txBox="1">
            <a:spLocks noChangeArrowheads="1"/>
          </p:cNvSpPr>
          <p:nvPr/>
        </p:nvSpPr>
        <p:spPr bwMode="auto">
          <a:xfrm>
            <a:off x="323850" y="4616450"/>
            <a:ext cx="864076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20000"/>
              </a:lnSpc>
              <a:buClr>
                <a:srgbClr val="0000FF"/>
              </a:buClr>
              <a:buSzPct val="150000"/>
              <a:buFont typeface="Wingdings" panose="05000000000000000000" pitchFamily="2" charset="2"/>
              <a:buNone/>
            </a:pPr>
            <a:r>
              <a:rPr kumimoji="1" lang="zh-CN" altLang="en-US">
                <a:solidFill>
                  <a:schemeClr val="folHlink"/>
                </a:solidFill>
              </a:rPr>
              <a:t>（</a:t>
            </a:r>
            <a:r>
              <a:rPr kumimoji="1" lang="en-US" altLang="zh-CN">
                <a:solidFill>
                  <a:schemeClr val="folHlink"/>
                </a:solidFill>
              </a:rPr>
              <a:t>5</a:t>
            </a:r>
            <a:r>
              <a:rPr kumimoji="1" lang="zh-CN" altLang="en-US">
                <a:solidFill>
                  <a:schemeClr val="folHlink"/>
                </a:solidFill>
              </a:rPr>
              <a:t>）异步性</a:t>
            </a:r>
          </a:p>
          <a:p>
            <a:pPr algn="l" eaLnBrk="1" hangingPunct="1">
              <a:lnSpc>
                <a:spcPct val="120000"/>
              </a:lnSpc>
              <a:buClr>
                <a:srgbClr val="0000FF"/>
              </a:buClr>
              <a:buSzPct val="150000"/>
              <a:buFont typeface="Wingdings" panose="05000000000000000000" pitchFamily="2" charset="2"/>
              <a:buNone/>
            </a:pPr>
            <a:r>
              <a:rPr kumimoji="1" lang="zh-CN" altLang="en-US">
                <a:solidFill>
                  <a:schemeClr val="tx1"/>
                </a:solidFill>
              </a:rPr>
              <a:t>    指进程以各自独立的、不可预知的速度向前推进。</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403350" y="398463"/>
            <a:ext cx="60007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一、进程的定义、特征</a:t>
            </a:r>
          </a:p>
        </p:txBody>
      </p:sp>
      <p:sp>
        <p:nvSpPr>
          <p:cNvPr id="24579" name="Text Box 3"/>
          <p:cNvSpPr txBox="1">
            <a:spLocks noChangeArrowheads="1"/>
          </p:cNvSpPr>
          <p:nvPr/>
        </p:nvSpPr>
        <p:spPr bwMode="auto">
          <a:xfrm>
            <a:off x="611188" y="1557338"/>
            <a:ext cx="7920037"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zh-CN" altLang="en-US" sz="3200">
                <a:solidFill>
                  <a:schemeClr val="tx1"/>
                </a:solidFill>
                <a:latin typeface="Tahoma" panose="020B0604030504040204" pitchFamily="34" charset="0"/>
              </a:rPr>
              <a:t>本书定义：</a:t>
            </a:r>
          </a:p>
          <a:p>
            <a:pPr algn="l" eaLnBrk="1" hangingPunct="1">
              <a:spcBef>
                <a:spcPct val="50000"/>
              </a:spcBef>
              <a:buClr>
                <a:schemeClr val="hlink"/>
              </a:buClr>
              <a:buFont typeface="Tahoma" panose="020B0604030504040204" pitchFamily="34" charset="0"/>
              <a:buChar char="*"/>
            </a:pPr>
            <a:r>
              <a:rPr kumimoji="1" lang="zh-CN" altLang="en-US" sz="3200">
                <a:solidFill>
                  <a:schemeClr val="tx1"/>
                </a:solidFill>
                <a:latin typeface="Tahoma" panose="020B0604030504040204" pitchFamily="34" charset="0"/>
              </a:rPr>
              <a:t>进程是进程实体的运行过程，是系统进行资源分配和调度的一个独立单位。</a:t>
            </a:r>
          </a:p>
          <a:p>
            <a:pPr algn="l" eaLnBrk="1" hangingPunct="1">
              <a:spcBef>
                <a:spcPct val="50000"/>
              </a:spcBef>
              <a:buClr>
                <a:schemeClr val="hlink"/>
              </a:buClr>
              <a:buFont typeface="Tahoma" panose="020B0604030504040204" pitchFamily="34" charset="0"/>
              <a:buChar char="*"/>
            </a:pPr>
            <a:endParaRPr kumimoji="1" lang="zh-CN" altLang="en-US" sz="3200">
              <a:solidFill>
                <a:schemeClr val="tx1"/>
              </a:solidFill>
              <a:latin typeface="Tahoma" panose="020B0604030504040204" pitchFamily="34" charset="0"/>
            </a:endParaRPr>
          </a:p>
          <a:p>
            <a:pPr algn="l" eaLnBrk="1" hangingPunct="1">
              <a:spcBef>
                <a:spcPct val="50000"/>
              </a:spcBef>
            </a:pPr>
            <a:r>
              <a:rPr kumimoji="1" lang="zh-CN" altLang="en-US" sz="3200">
                <a:solidFill>
                  <a:schemeClr val="tx1"/>
                </a:solidFill>
                <a:latin typeface="Tahoma" panose="020B0604030504040204" pitchFamily="34" charset="0"/>
              </a:rPr>
              <a:t>有的教材上的定义：</a:t>
            </a:r>
          </a:p>
          <a:p>
            <a:pPr algn="just" eaLnBrk="1" latinLnBrk="1" hangingPunct="1">
              <a:spcBef>
                <a:spcPct val="20000"/>
              </a:spcBef>
              <a:buClr>
                <a:srgbClr val="FF0000"/>
              </a:buClr>
              <a:buFont typeface="楷体_GB2312" pitchFamily="49" charset="-122"/>
              <a:buChar char="*"/>
            </a:pPr>
            <a:r>
              <a:rPr lang="zh-CN" altLang="en-US" sz="3200">
                <a:solidFill>
                  <a:srgbClr val="FF0000"/>
                </a:solidFill>
                <a:latin typeface="Times New Roman" panose="02020603050405020304" pitchFamily="18" charset="0"/>
              </a:rPr>
              <a:t>进程</a:t>
            </a:r>
            <a:r>
              <a:rPr lang="zh-CN" altLang="en-US" sz="3200">
                <a:solidFill>
                  <a:schemeClr val="tx1"/>
                </a:solidFill>
                <a:latin typeface="Times New Roman" panose="02020603050405020304" pitchFamily="18" charset="0"/>
              </a:rPr>
              <a:t>是一个具有一定独立功能的</a:t>
            </a:r>
            <a:r>
              <a:rPr lang="zh-CN" altLang="en-US" sz="3200" u="sng">
                <a:solidFill>
                  <a:srgbClr val="008000"/>
                </a:solidFill>
                <a:latin typeface="Times New Roman" panose="02020603050405020304" pitchFamily="18" charset="0"/>
              </a:rPr>
              <a:t>程序</a:t>
            </a:r>
            <a:r>
              <a:rPr lang="zh-CN" altLang="en-US" sz="3200">
                <a:solidFill>
                  <a:schemeClr val="tx1"/>
                </a:solidFill>
                <a:latin typeface="Times New Roman" panose="02020603050405020304" pitchFamily="18" charset="0"/>
              </a:rPr>
              <a:t>关于</a:t>
            </a:r>
            <a:r>
              <a:rPr lang="zh-CN" altLang="en-US" sz="3200" u="sng">
                <a:solidFill>
                  <a:schemeClr val="tx1"/>
                </a:solidFill>
                <a:latin typeface="Times New Roman" panose="02020603050405020304" pitchFamily="18" charset="0"/>
              </a:rPr>
              <a:t>某个</a:t>
            </a:r>
            <a:r>
              <a:rPr lang="zh-CN" altLang="en-US" sz="3200" u="sng">
                <a:solidFill>
                  <a:srgbClr val="008000"/>
                </a:solidFill>
                <a:latin typeface="Times New Roman" panose="02020603050405020304" pitchFamily="18" charset="0"/>
              </a:rPr>
              <a:t>数据</a:t>
            </a:r>
            <a:r>
              <a:rPr lang="zh-CN" altLang="en-US" sz="3200">
                <a:solidFill>
                  <a:schemeClr val="tx1"/>
                </a:solidFill>
                <a:latin typeface="Times New Roman" panose="02020603050405020304" pitchFamily="18" charset="0"/>
              </a:rPr>
              <a:t>集合的</a:t>
            </a:r>
            <a:r>
              <a:rPr lang="zh-CN" altLang="en-US" sz="3200" u="sng">
                <a:solidFill>
                  <a:srgbClr val="008000"/>
                </a:solidFill>
                <a:latin typeface="Times New Roman" panose="02020603050405020304" pitchFamily="18" charset="0"/>
              </a:rPr>
              <a:t>一次运行活动</a:t>
            </a:r>
            <a:r>
              <a:rPr lang="zh-CN" altLang="en-US" sz="3200">
                <a:solidFill>
                  <a:schemeClr val="tx1"/>
                </a:solidFill>
                <a:latin typeface="Times New Roman" panose="02020603050405020304" pitchFamily="18" charset="0"/>
              </a:rPr>
              <a:t>。</a:t>
            </a:r>
            <a:endParaRPr kumimoji="1" lang="zh-CN" altLang="en-US" sz="320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50938" y="350838"/>
            <a:ext cx="6445250" cy="630237"/>
          </a:xfrm>
        </p:spPr>
        <p:txBody>
          <a:bodyPr/>
          <a:lstStyle/>
          <a:p>
            <a:pPr eaLnBrk="1" hangingPunct="1">
              <a:buClr>
                <a:srgbClr val="13ED1D"/>
              </a:buClr>
              <a:buSzPct val="155000"/>
            </a:pPr>
            <a:r>
              <a:rPr lang="zh-CN" altLang="en-US" sz="4000" b="1" smtClean="0">
                <a:ea typeface="隶书" panose="02010509060101010101" pitchFamily="49" charset="-122"/>
              </a:rPr>
              <a:t>注：进程与程序的主要区别</a:t>
            </a:r>
          </a:p>
        </p:txBody>
      </p:sp>
      <p:sp>
        <p:nvSpPr>
          <p:cNvPr id="25603" name="Rectangle 3"/>
          <p:cNvSpPr>
            <a:spLocks noGrp="1" noChangeArrowheads="1"/>
          </p:cNvSpPr>
          <p:nvPr>
            <p:ph type="body" idx="1"/>
          </p:nvPr>
        </p:nvSpPr>
        <p:spPr>
          <a:xfrm>
            <a:off x="827088" y="1196975"/>
            <a:ext cx="7775575" cy="5183188"/>
          </a:xfrm>
        </p:spPr>
        <p:txBody>
          <a:bodyPr/>
          <a:lstStyle/>
          <a:p>
            <a:pPr eaLnBrk="1" hangingPunct="1">
              <a:lnSpc>
                <a:spcPct val="110000"/>
              </a:lnSpc>
              <a:spcBef>
                <a:spcPct val="10000"/>
              </a:spcBef>
              <a:buFont typeface="Wingdings" panose="05000000000000000000" pitchFamily="2" charset="2"/>
              <a:buNone/>
            </a:pPr>
            <a:r>
              <a:rPr lang="en-US" altLang="zh-CN" sz="2800" b="1" dirty="0" smtClean="0">
                <a:latin typeface="Times New Roman" panose="02020603050405020304" pitchFamily="18" charset="0"/>
                <a:ea typeface="楷体_GB2312" pitchFamily="49" charset="-122"/>
              </a:rPr>
              <a:t>1</a:t>
            </a:r>
            <a:r>
              <a:rPr lang="zh-CN" altLang="en-US" sz="2800" b="1" dirty="0" smtClean="0">
                <a:latin typeface="Times New Roman" panose="02020603050405020304" pitchFamily="18" charset="0"/>
                <a:ea typeface="楷体_GB2312" pitchFamily="49" charset="-122"/>
              </a:rPr>
              <a:t>）</a:t>
            </a:r>
            <a:r>
              <a:rPr lang="zh-CN" altLang="en-US" sz="2800" b="1" dirty="0" smtClean="0">
                <a:solidFill>
                  <a:srgbClr val="0000FF"/>
                </a:solidFill>
                <a:latin typeface="Times New Roman" panose="02020603050405020304" pitchFamily="18" charset="0"/>
                <a:ea typeface="楷体_GB2312" pitchFamily="49" charset="-122"/>
              </a:rPr>
              <a:t>进程</a:t>
            </a:r>
            <a:r>
              <a:rPr lang="zh-CN" altLang="en-US" sz="2800" b="1" dirty="0" smtClean="0">
                <a:latin typeface="Times New Roman" panose="02020603050405020304" pitchFamily="18" charset="0"/>
                <a:ea typeface="楷体_GB2312" pitchFamily="49" charset="-122"/>
              </a:rPr>
              <a:t>是</a:t>
            </a:r>
            <a:r>
              <a:rPr lang="zh-CN" altLang="en-US" sz="2800" b="1" dirty="0" smtClean="0">
                <a:solidFill>
                  <a:srgbClr val="0000FF"/>
                </a:solidFill>
                <a:latin typeface="Times New Roman" panose="02020603050405020304" pitchFamily="18" charset="0"/>
                <a:ea typeface="楷体_GB2312" pitchFamily="49" charset="-122"/>
              </a:rPr>
              <a:t>动态</a:t>
            </a:r>
            <a:r>
              <a:rPr lang="zh-CN" altLang="en-US" sz="2800" b="1" dirty="0" smtClean="0">
                <a:latin typeface="Times New Roman" panose="02020603050405020304" pitchFamily="18" charset="0"/>
                <a:ea typeface="楷体_GB2312" pitchFamily="49" charset="-122"/>
              </a:rPr>
              <a:t>的程序执行过程，</a:t>
            </a:r>
            <a:r>
              <a:rPr lang="zh-CN" altLang="en-US" sz="2800" b="1" dirty="0" smtClean="0">
                <a:solidFill>
                  <a:srgbClr val="0000FF"/>
                </a:solidFill>
                <a:latin typeface="Times New Roman" panose="02020603050405020304" pitchFamily="18" charset="0"/>
                <a:ea typeface="楷体_GB2312" pitchFamily="49" charset="-122"/>
              </a:rPr>
              <a:t>程序</a:t>
            </a:r>
            <a:r>
              <a:rPr lang="zh-CN" altLang="en-US" sz="2800" b="1" dirty="0" smtClean="0">
                <a:latin typeface="Times New Roman" panose="02020603050405020304" pitchFamily="18" charset="0"/>
                <a:ea typeface="楷体_GB2312" pitchFamily="49" charset="-122"/>
              </a:rPr>
              <a:t>是</a:t>
            </a:r>
            <a:r>
              <a:rPr lang="zh-CN" altLang="en-US" sz="2800" b="1" dirty="0" smtClean="0">
                <a:solidFill>
                  <a:srgbClr val="0000FF"/>
                </a:solidFill>
                <a:latin typeface="Times New Roman" panose="02020603050405020304" pitchFamily="18" charset="0"/>
                <a:ea typeface="楷体_GB2312" pitchFamily="49" charset="-122"/>
              </a:rPr>
              <a:t>静态</a:t>
            </a:r>
            <a:r>
              <a:rPr lang="zh-CN" altLang="en-US" sz="2800" b="1" dirty="0" smtClean="0">
                <a:latin typeface="Times New Roman" panose="02020603050405020304" pitchFamily="18" charset="0"/>
                <a:ea typeface="楷体_GB2312" pitchFamily="49" charset="-122"/>
              </a:rPr>
              <a:t>的指令序列描述。</a:t>
            </a:r>
          </a:p>
          <a:p>
            <a:pPr eaLnBrk="1" hangingPunct="1">
              <a:lnSpc>
                <a:spcPct val="110000"/>
              </a:lnSpc>
              <a:spcBef>
                <a:spcPct val="10000"/>
              </a:spcBef>
              <a:buFont typeface="Wingdings" panose="05000000000000000000" pitchFamily="2" charset="2"/>
              <a:buNone/>
            </a:pPr>
            <a:r>
              <a:rPr lang="en-US" altLang="zh-CN" sz="2800" b="1" dirty="0" smtClean="0">
                <a:latin typeface="Times New Roman" panose="02020603050405020304" pitchFamily="18" charset="0"/>
                <a:ea typeface="楷体_GB2312" pitchFamily="49" charset="-122"/>
              </a:rPr>
              <a:t>2</a:t>
            </a:r>
            <a:r>
              <a:rPr lang="zh-CN" altLang="en-US" sz="2800" b="1" dirty="0" smtClean="0">
                <a:latin typeface="Times New Roman" panose="02020603050405020304" pitchFamily="18" charset="0"/>
                <a:ea typeface="楷体_GB2312" pitchFamily="49" charset="-122"/>
              </a:rPr>
              <a:t>）</a:t>
            </a:r>
            <a:r>
              <a:rPr lang="zh-CN" altLang="en-US" sz="2800" b="1" dirty="0" smtClean="0">
                <a:solidFill>
                  <a:srgbClr val="0000FF"/>
                </a:solidFill>
                <a:latin typeface="Times New Roman" panose="02020603050405020304" pitchFamily="18" charset="0"/>
                <a:ea typeface="楷体_GB2312" pitchFamily="49" charset="-122"/>
              </a:rPr>
              <a:t>进程</a:t>
            </a:r>
            <a:r>
              <a:rPr lang="zh-CN" altLang="en-US" sz="2800" b="1" dirty="0" smtClean="0">
                <a:latin typeface="Times New Roman" panose="02020603050405020304" pitchFamily="18" charset="0"/>
                <a:ea typeface="楷体_GB2312" pitchFamily="49" charset="-122"/>
              </a:rPr>
              <a:t>是</a:t>
            </a:r>
            <a:r>
              <a:rPr lang="zh-CN" altLang="en-US" sz="2800" b="1" dirty="0" smtClean="0">
                <a:solidFill>
                  <a:srgbClr val="0000FF"/>
                </a:solidFill>
                <a:latin typeface="Times New Roman" panose="02020603050405020304" pitchFamily="18" charset="0"/>
                <a:ea typeface="楷体_GB2312" pitchFamily="49" charset="-122"/>
              </a:rPr>
              <a:t>暂时</a:t>
            </a:r>
            <a:r>
              <a:rPr lang="zh-CN" altLang="en-US" sz="2800" b="1" dirty="0" smtClean="0">
                <a:latin typeface="Times New Roman" panose="02020603050405020304" pitchFamily="18" charset="0"/>
                <a:ea typeface="楷体_GB2312" pitchFamily="49" charset="-122"/>
              </a:rPr>
              <a:t>的</a:t>
            </a:r>
            <a:r>
              <a:rPr lang="en-US" altLang="zh-CN" sz="2800" b="1" dirty="0" smtClean="0">
                <a:latin typeface="Times New Roman" panose="02020603050405020304" pitchFamily="18" charset="0"/>
                <a:ea typeface="楷体_GB2312" pitchFamily="49" charset="-122"/>
              </a:rPr>
              <a:t>(</a:t>
            </a:r>
            <a:r>
              <a:rPr lang="zh-CN" altLang="en-US" sz="2800" b="1" dirty="0" smtClean="0">
                <a:latin typeface="Times New Roman" panose="02020603050405020304" pitchFamily="18" charset="0"/>
                <a:ea typeface="楷体_GB2312" pitchFamily="49" charset="-122"/>
              </a:rPr>
              <a:t>从创建到撤消</a:t>
            </a:r>
            <a:r>
              <a:rPr lang="en-US" altLang="zh-CN" sz="2800" b="1" dirty="0" smtClean="0">
                <a:latin typeface="Times New Roman" panose="02020603050405020304" pitchFamily="18" charset="0"/>
                <a:ea typeface="楷体_GB2312" pitchFamily="49" charset="-122"/>
              </a:rPr>
              <a:t>)</a:t>
            </a:r>
            <a:r>
              <a:rPr lang="zh-CN" altLang="en-US" sz="2800" b="1" dirty="0" smtClean="0">
                <a:latin typeface="Times New Roman" panose="02020603050405020304" pitchFamily="18" charset="0"/>
                <a:ea typeface="楷体_GB2312" pitchFamily="49" charset="-122"/>
              </a:rPr>
              <a:t>，</a:t>
            </a:r>
            <a:r>
              <a:rPr lang="zh-CN" altLang="en-US" sz="2800" b="1" dirty="0" smtClean="0">
                <a:solidFill>
                  <a:srgbClr val="0000FF"/>
                </a:solidFill>
                <a:latin typeface="Times New Roman" panose="02020603050405020304" pitchFamily="18" charset="0"/>
                <a:ea typeface="楷体_GB2312" pitchFamily="49" charset="-122"/>
              </a:rPr>
              <a:t>程序</a:t>
            </a:r>
            <a:r>
              <a:rPr lang="zh-CN" altLang="en-US" sz="2800" b="1" dirty="0" smtClean="0">
                <a:latin typeface="Times New Roman" panose="02020603050405020304" pitchFamily="18" charset="0"/>
                <a:ea typeface="楷体_GB2312" pitchFamily="49" charset="-122"/>
              </a:rPr>
              <a:t>是</a:t>
            </a:r>
            <a:r>
              <a:rPr lang="zh-CN" altLang="en-US" sz="2800" b="1" dirty="0" smtClean="0">
                <a:solidFill>
                  <a:srgbClr val="0000FF"/>
                </a:solidFill>
                <a:latin typeface="Times New Roman" panose="02020603050405020304" pitchFamily="18" charset="0"/>
                <a:ea typeface="楷体_GB2312" pitchFamily="49" charset="-122"/>
              </a:rPr>
              <a:t>永久</a:t>
            </a:r>
            <a:r>
              <a:rPr lang="zh-CN" altLang="en-US" sz="2800" b="1" dirty="0" smtClean="0">
                <a:latin typeface="Times New Roman" panose="02020603050405020304" pitchFamily="18" charset="0"/>
                <a:ea typeface="楷体_GB2312" pitchFamily="49" charset="-122"/>
              </a:rPr>
              <a:t>的。</a:t>
            </a:r>
          </a:p>
          <a:p>
            <a:pPr eaLnBrk="1" hangingPunct="1">
              <a:lnSpc>
                <a:spcPct val="110000"/>
              </a:lnSpc>
              <a:spcBef>
                <a:spcPct val="10000"/>
              </a:spcBef>
              <a:buFont typeface="Wingdings" panose="05000000000000000000" pitchFamily="2" charset="2"/>
              <a:buNone/>
            </a:pPr>
            <a:r>
              <a:rPr lang="en-US" altLang="zh-CN" sz="2800" b="1" dirty="0" smtClean="0">
                <a:latin typeface="Times New Roman" panose="02020603050405020304" pitchFamily="18" charset="0"/>
                <a:ea typeface="楷体_GB2312" pitchFamily="49" charset="-122"/>
              </a:rPr>
              <a:t>3</a:t>
            </a:r>
            <a:r>
              <a:rPr lang="zh-CN" altLang="en-US" sz="2800" b="1" dirty="0" smtClean="0">
                <a:latin typeface="Times New Roman" panose="02020603050405020304" pitchFamily="18" charset="0"/>
                <a:ea typeface="楷体_GB2312" pitchFamily="49" charset="-122"/>
              </a:rPr>
              <a:t>）组成不同：进程</a:t>
            </a:r>
            <a:r>
              <a:rPr lang="en-US" altLang="zh-CN" sz="2800" b="1" dirty="0" smtClean="0">
                <a:latin typeface="Times New Roman" panose="02020603050405020304" pitchFamily="18" charset="0"/>
                <a:ea typeface="楷体_GB2312" pitchFamily="49" charset="-122"/>
              </a:rPr>
              <a:t>(</a:t>
            </a:r>
            <a:r>
              <a:rPr lang="zh-CN" altLang="en-US" sz="2800" b="1" dirty="0" smtClean="0">
                <a:latin typeface="Times New Roman" panose="02020603050405020304" pitchFamily="18" charset="0"/>
                <a:ea typeface="楷体_GB2312" pitchFamily="49" charset="-122"/>
              </a:rPr>
              <a:t>程序</a:t>
            </a:r>
            <a:r>
              <a:rPr lang="en-US" altLang="zh-CN" sz="2800" b="1" dirty="0" smtClean="0">
                <a:latin typeface="Times New Roman" panose="02020603050405020304" pitchFamily="18" charset="0"/>
                <a:ea typeface="楷体_GB2312" pitchFamily="49" charset="-122"/>
              </a:rPr>
              <a:t>+</a:t>
            </a:r>
            <a:r>
              <a:rPr lang="zh-CN" altLang="en-US" sz="2800" b="1" dirty="0" smtClean="0">
                <a:latin typeface="Times New Roman" panose="02020603050405020304" pitchFamily="18" charset="0"/>
                <a:ea typeface="楷体_GB2312" pitchFamily="49" charset="-122"/>
              </a:rPr>
              <a:t>数据</a:t>
            </a:r>
            <a:r>
              <a:rPr lang="en-US" altLang="zh-CN" sz="2800" b="1" dirty="0" smtClean="0">
                <a:latin typeface="Times New Roman" panose="02020603050405020304" pitchFamily="18" charset="0"/>
                <a:ea typeface="楷体_GB2312" pitchFamily="49" charset="-122"/>
              </a:rPr>
              <a:t>+PCB)</a:t>
            </a:r>
            <a:r>
              <a:rPr lang="zh-CN" altLang="en-US" sz="2800" b="1" dirty="0" smtClean="0">
                <a:latin typeface="Times New Roman" panose="02020603050405020304" pitchFamily="18" charset="0"/>
                <a:ea typeface="楷体_GB2312" pitchFamily="49" charset="-122"/>
              </a:rPr>
              <a:t>、程序</a:t>
            </a:r>
            <a:r>
              <a:rPr lang="en-US" altLang="zh-CN" sz="2800" b="1" dirty="0" smtClean="0">
                <a:latin typeface="Times New Roman" panose="02020603050405020304" pitchFamily="18" charset="0"/>
                <a:ea typeface="楷体_GB2312" pitchFamily="49" charset="-122"/>
              </a:rPr>
              <a:t>(</a:t>
            </a:r>
            <a:r>
              <a:rPr lang="zh-CN" altLang="en-US" sz="2800" b="1" dirty="0" smtClean="0">
                <a:latin typeface="Times New Roman" panose="02020603050405020304" pitchFamily="18" charset="0"/>
                <a:ea typeface="楷体_GB2312" pitchFamily="49" charset="-122"/>
              </a:rPr>
              <a:t>代码的集合</a:t>
            </a:r>
            <a:r>
              <a:rPr lang="en-US" altLang="zh-CN" sz="2800" b="1" dirty="0" smtClean="0">
                <a:latin typeface="Times New Roman" panose="02020603050405020304" pitchFamily="18" charset="0"/>
                <a:ea typeface="楷体_GB2312" pitchFamily="49" charset="-122"/>
              </a:rPr>
              <a:t>)</a:t>
            </a:r>
            <a:r>
              <a:rPr lang="zh-CN" altLang="en-US" sz="2800" b="1" dirty="0" smtClean="0">
                <a:latin typeface="Times New Roman" panose="02020603050405020304" pitchFamily="18" charset="0"/>
                <a:ea typeface="楷体_GB2312" pitchFamily="49" charset="-122"/>
              </a:rPr>
              <a:t>。</a:t>
            </a:r>
          </a:p>
          <a:p>
            <a:pPr eaLnBrk="1" hangingPunct="1">
              <a:lnSpc>
                <a:spcPct val="110000"/>
              </a:lnSpc>
              <a:spcBef>
                <a:spcPct val="10000"/>
              </a:spcBef>
              <a:buFont typeface="Wingdings" panose="05000000000000000000" pitchFamily="2" charset="2"/>
              <a:buNone/>
            </a:pPr>
            <a:r>
              <a:rPr lang="en-US" altLang="zh-CN" sz="2800" b="1" dirty="0" smtClean="0">
                <a:latin typeface="Times New Roman" panose="02020603050405020304" pitchFamily="18" charset="0"/>
                <a:ea typeface="楷体_GB2312" pitchFamily="49" charset="-122"/>
              </a:rPr>
              <a:t>4</a:t>
            </a:r>
            <a:r>
              <a:rPr lang="zh-CN" altLang="en-US" sz="2800" b="1" dirty="0" smtClean="0">
                <a:latin typeface="Times New Roman" panose="02020603050405020304" pitchFamily="18" charset="0"/>
                <a:ea typeface="楷体_GB2312" pitchFamily="49" charset="-122"/>
              </a:rPr>
              <a:t>）存在形式不同：</a:t>
            </a:r>
            <a:r>
              <a:rPr lang="zh-CN" altLang="en-US" sz="2800" b="1" dirty="0" smtClean="0">
                <a:solidFill>
                  <a:srgbClr val="0000FF"/>
                </a:solidFill>
                <a:latin typeface="Times New Roman" panose="02020603050405020304" pitchFamily="18" charset="0"/>
                <a:ea typeface="楷体_GB2312" pitchFamily="49" charset="-122"/>
              </a:rPr>
              <a:t>进程</a:t>
            </a:r>
            <a:r>
              <a:rPr lang="zh-CN" altLang="en-US" sz="2800" b="1" dirty="0" smtClean="0">
                <a:latin typeface="Times New Roman" panose="02020603050405020304" pitchFamily="18" charset="0"/>
                <a:ea typeface="楷体_GB2312" pitchFamily="49" charset="-122"/>
              </a:rPr>
              <a:t>存在于</a:t>
            </a:r>
            <a:r>
              <a:rPr lang="zh-CN" altLang="en-US" sz="2800" b="1" dirty="0" smtClean="0">
                <a:solidFill>
                  <a:srgbClr val="0000FF"/>
                </a:solidFill>
                <a:latin typeface="Times New Roman" panose="02020603050405020304" pitchFamily="18" charset="0"/>
                <a:ea typeface="楷体_GB2312" pitchFamily="49" charset="-122"/>
              </a:rPr>
              <a:t>内存</a:t>
            </a:r>
            <a:r>
              <a:rPr lang="zh-CN" altLang="en-US" sz="2800" b="1" dirty="0" smtClean="0">
                <a:latin typeface="Times New Roman" panose="02020603050405020304" pitchFamily="18" charset="0"/>
                <a:ea typeface="楷体_GB2312" pitchFamily="49" charset="-122"/>
              </a:rPr>
              <a:t>（至少其</a:t>
            </a:r>
            <a:r>
              <a:rPr lang="en-US" altLang="zh-CN" sz="2800" b="1" dirty="0" smtClean="0">
                <a:latin typeface="Times New Roman" panose="02020603050405020304" pitchFamily="18" charset="0"/>
                <a:ea typeface="楷体_GB2312" pitchFamily="49" charset="-122"/>
              </a:rPr>
              <a:t>PCB</a:t>
            </a:r>
            <a:r>
              <a:rPr lang="zh-CN" altLang="en-US" sz="2800" b="1" dirty="0" smtClean="0">
                <a:latin typeface="Times New Roman" panose="02020603050405020304" pitchFamily="18" charset="0"/>
                <a:ea typeface="楷体_GB2312" pitchFamily="49" charset="-122"/>
              </a:rPr>
              <a:t>在内存，如挂起状态时），</a:t>
            </a:r>
            <a:r>
              <a:rPr lang="zh-CN" altLang="en-US" sz="2800" b="1" dirty="0" smtClean="0">
                <a:solidFill>
                  <a:srgbClr val="0000FF"/>
                </a:solidFill>
                <a:latin typeface="Times New Roman" panose="02020603050405020304" pitchFamily="18" charset="0"/>
                <a:ea typeface="楷体_GB2312" pitchFamily="49" charset="-122"/>
              </a:rPr>
              <a:t>程序</a:t>
            </a:r>
            <a:r>
              <a:rPr lang="zh-CN" altLang="en-US" sz="2800" b="1" dirty="0" smtClean="0">
                <a:latin typeface="Times New Roman" panose="02020603050405020304" pitchFamily="18" charset="0"/>
                <a:ea typeface="楷体_GB2312" pitchFamily="49" charset="-122"/>
              </a:rPr>
              <a:t>存在于外存或纸张上甚至大脑里</a:t>
            </a:r>
          </a:p>
          <a:p>
            <a:pPr eaLnBrk="1" hangingPunct="1">
              <a:lnSpc>
                <a:spcPct val="110000"/>
              </a:lnSpc>
              <a:spcBef>
                <a:spcPct val="10000"/>
              </a:spcBef>
              <a:buFont typeface="Wingdings" panose="05000000000000000000" pitchFamily="2" charset="2"/>
              <a:buNone/>
            </a:pPr>
            <a:r>
              <a:rPr lang="en-US" altLang="zh-CN" sz="2800" b="1" dirty="0" smtClean="0">
                <a:latin typeface="Times New Roman" panose="02020603050405020304" pitchFamily="18" charset="0"/>
                <a:ea typeface="楷体_GB2312" pitchFamily="49" charset="-122"/>
              </a:rPr>
              <a:t>5</a:t>
            </a:r>
            <a:r>
              <a:rPr lang="zh-CN" altLang="en-US" sz="2800" b="1" dirty="0" smtClean="0">
                <a:latin typeface="Times New Roman" panose="02020603050405020304" pitchFamily="18" charset="0"/>
                <a:ea typeface="楷体_GB2312" pitchFamily="49" charset="-122"/>
              </a:rPr>
              <a:t>）进程与程序之间不是一一对应的</a:t>
            </a:r>
            <a:r>
              <a:rPr lang="zh-CN" altLang="en-US" sz="2800" b="1" dirty="0" smtClean="0">
                <a:latin typeface="Times New Roman" panose="02020603050405020304" pitchFamily="18" charset="0"/>
                <a:ea typeface="楷体_GB2312" pitchFamily="49" charset="-122"/>
              </a:rPr>
              <a:t>。</a:t>
            </a:r>
            <a:endParaRPr lang="en-US" altLang="zh-CN" sz="2800" b="1" dirty="0" smtClean="0">
              <a:latin typeface="Times New Roman" panose="02020603050405020304" pitchFamily="18" charset="0"/>
              <a:ea typeface="楷体_GB2312" pitchFamily="49" charset="-122"/>
            </a:endParaRPr>
          </a:p>
        </p:txBody>
      </p:sp>
      <p:pic>
        <p:nvPicPr>
          <p:cNvPr id="25604" name="Picture 4" descr="2-1-3"/>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381000"/>
            <a:ext cx="1143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707904" y="5835186"/>
            <a:ext cx="1627369" cy="527580"/>
          </a:xfrm>
          <a:prstGeom prst="rect">
            <a:avLst/>
          </a:prstGeom>
        </p:spPr>
        <p:txBody>
          <a:bodyPr wrap="none">
            <a:spAutoFit/>
          </a:bodyPr>
          <a:lstStyle/>
          <a:p>
            <a:pPr eaLnBrk="1" hangingPunct="1">
              <a:lnSpc>
                <a:spcPct val="110000"/>
              </a:lnSpc>
              <a:spcBef>
                <a:spcPct val="10000"/>
              </a:spcBef>
              <a:buFont typeface="Wingdings" panose="05000000000000000000" pitchFamily="2" charset="2"/>
              <a:buNone/>
            </a:pPr>
            <a:r>
              <a:rPr lang="zh-CN" altLang="en-US" dirty="0">
                <a:latin typeface="Times New Roman" panose="02020603050405020304" pitchFamily="18" charset="0"/>
                <a:hlinkClick r:id="rId4" action="ppaction://hlinksldjump"/>
              </a:rPr>
              <a:t>对比表格</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4530" name="Group 2"/>
          <p:cNvGraphicFramePr>
            <a:graphicFrameLocks noGrp="1"/>
          </p:cNvGraphicFramePr>
          <p:nvPr/>
        </p:nvGraphicFramePr>
        <p:xfrm>
          <a:off x="684213" y="1484313"/>
          <a:ext cx="7632700" cy="4198937"/>
        </p:xfrm>
        <a:graphic>
          <a:graphicData uri="http://schemas.openxmlformats.org/drawingml/2006/table">
            <a:tbl>
              <a:tblPr/>
              <a:tblGrid>
                <a:gridCol w="2087562"/>
                <a:gridCol w="2260600"/>
                <a:gridCol w="3284538"/>
              </a:tblGrid>
              <a:tr h="52039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1" i="0" u="none" strike="noStrike" cap="none" normalizeH="0" baseline="0" smtClean="0">
                        <a:ln>
                          <a:noFill/>
                        </a:ln>
                        <a:solidFill>
                          <a:schemeClr val="tx1"/>
                        </a:solidFill>
                        <a:effectLst/>
                        <a:latin typeface="楷体_GB2312" pitchFamily="49" charset="-122"/>
                        <a:ea typeface="楷体_GB2312" pitchFamily="49" charset="-122"/>
                      </a:endParaRPr>
                    </a:p>
                  </a:txBody>
                  <a:tcPr marL="90000" marR="90000" marT="46806" marB="46806"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程序</a:t>
                      </a:r>
                    </a:p>
                  </a:txBody>
                  <a:tcPr marL="90000" marR="90000" marT="46806" marB="46806"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进程</a:t>
                      </a:r>
                    </a:p>
                  </a:txBody>
                  <a:tcPr marL="90000" marR="90000" marT="46806" marB="4680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2039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概念</a:t>
                      </a:r>
                    </a:p>
                  </a:txBody>
                  <a:tcPr marL="90000" marR="90000" marT="46806" marB="46806"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静态</a:t>
                      </a:r>
                    </a:p>
                  </a:txBody>
                  <a:tcPr marL="90000" marR="90000" marT="46806" marB="46806"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动态</a:t>
                      </a:r>
                    </a:p>
                  </a:txBody>
                  <a:tcPr marL="90000" marR="90000" marT="46806" marB="4680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6681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所在存储器</a:t>
                      </a:r>
                    </a:p>
                  </a:txBody>
                  <a:tcPr marL="90000" marR="90000" marT="46806" marB="46806"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外存</a:t>
                      </a:r>
                    </a:p>
                  </a:txBody>
                  <a:tcPr marL="90000" marR="90000" marT="46806" marB="46806"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内存</a:t>
                      </a:r>
                    </a:p>
                  </a:txBody>
                  <a:tcPr marL="90000" marR="90000" marT="46806" marB="4680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6522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存在时间</a:t>
                      </a:r>
                    </a:p>
                  </a:txBody>
                  <a:tcPr marL="90000" marR="90000" marT="46806" marB="46806"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永久</a:t>
                      </a:r>
                    </a:p>
                  </a:txBody>
                  <a:tcPr marL="90000" marR="90000" marT="46806" marB="46806"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有生命期</a:t>
                      </a:r>
                    </a:p>
                  </a:txBody>
                  <a:tcPr marL="90000" marR="90000" marT="46806" marB="4680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6681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组成</a:t>
                      </a:r>
                    </a:p>
                  </a:txBody>
                  <a:tcPr marL="90000" marR="90000" marT="46806" marB="46806"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有序指令</a:t>
                      </a:r>
                    </a:p>
                  </a:txBody>
                  <a:tcPr marL="90000" marR="90000" marT="46806" marB="46806"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程序段</a:t>
                      </a: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数据段</a:t>
                      </a: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,PCB</a:t>
                      </a:r>
                    </a:p>
                  </a:txBody>
                  <a:tcPr marL="90000" marR="90000" marT="46806" marB="4680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5930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对应关系</a:t>
                      </a:r>
                    </a:p>
                  </a:txBody>
                  <a:tcPr marL="90000" marR="90000" marT="46806" marB="46806"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一个程序可以对应一个或多个进程</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一个进程可以对应一段程序、一个程序或（通过调用）多个程序</a:t>
                      </a:r>
                    </a:p>
                  </a:txBody>
                  <a:tcPr marL="90000" marR="90000" marT="46806" marB="4680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bl>
          </a:graphicData>
        </a:graphic>
      </p:graphicFrame>
      <p:sp>
        <p:nvSpPr>
          <p:cNvPr id="26655" name="Text Box 31"/>
          <p:cNvSpPr txBox="1">
            <a:spLocks noChangeArrowheads="1"/>
          </p:cNvSpPr>
          <p:nvPr/>
        </p:nvSpPr>
        <p:spPr bwMode="auto">
          <a:xfrm>
            <a:off x="1331913" y="333375"/>
            <a:ext cx="5562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zh-CN" altLang="en-US" sz="4000">
                <a:solidFill>
                  <a:schemeClr val="tx2"/>
                </a:solidFill>
                <a:latin typeface="Tahoma" panose="020B0604030504040204" pitchFamily="34" charset="0"/>
                <a:ea typeface="隶书" panose="02010509060101010101" pitchFamily="49" charset="-122"/>
              </a:rPr>
              <a:t>进程与程序的主要区别</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z="4000" b="1" smtClean="0">
                <a:latin typeface="隶书" panose="02010509060101010101" pitchFamily="49" charset="-122"/>
                <a:ea typeface="隶书" panose="02010509060101010101" pitchFamily="49" charset="-122"/>
              </a:rPr>
              <a:t>二、进程状态</a:t>
            </a:r>
          </a:p>
        </p:txBody>
      </p:sp>
      <p:sp>
        <p:nvSpPr>
          <p:cNvPr id="27651" name="Rectangle 3"/>
          <p:cNvSpPr>
            <a:spLocks noGrp="1" noChangeArrowheads="1"/>
          </p:cNvSpPr>
          <p:nvPr>
            <p:ph type="body" idx="1"/>
          </p:nvPr>
        </p:nvSpPr>
        <p:spPr>
          <a:xfrm>
            <a:off x="684213" y="1268413"/>
            <a:ext cx="7772400" cy="4114800"/>
          </a:xfrm>
        </p:spPr>
        <p:txBody>
          <a:bodyPr/>
          <a:lstStyle/>
          <a:p>
            <a:pPr eaLnBrk="1" hangingPunct="1">
              <a:lnSpc>
                <a:spcPct val="110000"/>
              </a:lnSpc>
            </a:pPr>
            <a:r>
              <a:rPr lang="zh-CN" altLang="en-US" sz="3200" b="1" smtClean="0">
                <a:latin typeface="Times New Roman" panose="02020603050405020304" pitchFamily="18" charset="0"/>
                <a:ea typeface="楷体_GB2312" pitchFamily="49" charset="-122"/>
              </a:rPr>
              <a:t>由于多道程序系统中各进程之间存在相互制约关系，使得进程的状态不断发生变化</a:t>
            </a:r>
            <a:r>
              <a:rPr lang="en-US" altLang="zh-CN" sz="3200" b="1" smtClean="0">
                <a:latin typeface="Times New Roman" panose="02020603050405020304" pitchFamily="18" charset="0"/>
                <a:ea typeface="楷体_GB2312" pitchFamily="49" charset="-122"/>
              </a:rPr>
              <a:t>(OS</a:t>
            </a:r>
            <a:r>
              <a:rPr lang="zh-CN" altLang="en-US" sz="3200" b="1" smtClean="0">
                <a:latin typeface="Times New Roman" panose="02020603050405020304" pitchFamily="18" charset="0"/>
                <a:ea typeface="楷体_GB2312" pitchFamily="49" charset="-122"/>
              </a:rPr>
              <a:t>的异步性</a:t>
            </a:r>
            <a:r>
              <a:rPr lang="en-US" altLang="zh-CN" sz="3200" b="1" smtClean="0">
                <a:latin typeface="Times New Roman" panose="02020603050405020304" pitchFamily="18" charset="0"/>
                <a:ea typeface="楷体_GB2312" pitchFamily="49" charset="-122"/>
              </a:rPr>
              <a:t>)</a:t>
            </a:r>
            <a:r>
              <a:rPr lang="zh-CN" altLang="en-US" sz="3200" b="1" smtClean="0">
                <a:latin typeface="Times New Roman" panose="02020603050405020304" pitchFamily="18" charset="0"/>
                <a:ea typeface="楷体_GB2312" pitchFamily="49" charset="-122"/>
              </a:rPr>
              <a:t>。</a:t>
            </a:r>
          </a:p>
          <a:p>
            <a:pPr eaLnBrk="1" hangingPunct="1">
              <a:lnSpc>
                <a:spcPct val="110000"/>
              </a:lnSpc>
            </a:pPr>
            <a:r>
              <a:rPr lang="zh-CN" altLang="en-US" sz="3200" b="1" smtClean="0">
                <a:latin typeface="Times New Roman" panose="02020603050405020304" pitchFamily="18" charset="0"/>
                <a:ea typeface="楷体_GB2312" pitchFamily="49" charset="-122"/>
              </a:rPr>
              <a:t>进程的活动规律：执行</a:t>
            </a:r>
            <a:r>
              <a:rPr lang="zh-CN" altLang="en-US" sz="3200" b="1" smtClean="0">
                <a:latin typeface="Times New Roman" panose="02020603050405020304" pitchFamily="18" charset="0"/>
                <a:ea typeface="楷体_GB2312" pitchFamily="49" charset="-122"/>
                <a:sym typeface="Symbol" panose="05050102010706020507" pitchFamily="18" charset="2"/>
              </a:rPr>
              <a:t></a:t>
            </a:r>
            <a:r>
              <a:rPr lang="zh-CN" altLang="en-US" sz="3200" b="1" smtClean="0">
                <a:latin typeface="Times New Roman" panose="02020603050405020304" pitchFamily="18" charset="0"/>
                <a:ea typeface="楷体_GB2312" pitchFamily="49" charset="-122"/>
              </a:rPr>
              <a:t>暂停</a:t>
            </a:r>
            <a:r>
              <a:rPr lang="zh-CN" altLang="en-US" sz="3200" b="1" smtClean="0">
                <a:latin typeface="Times New Roman" panose="02020603050405020304" pitchFamily="18" charset="0"/>
                <a:ea typeface="楷体_GB2312" pitchFamily="49" charset="-122"/>
                <a:sym typeface="Symbol" panose="05050102010706020507" pitchFamily="18" charset="2"/>
              </a:rPr>
              <a:t></a:t>
            </a:r>
            <a:r>
              <a:rPr lang="zh-CN" altLang="en-US" sz="3200" b="1" smtClean="0">
                <a:latin typeface="Times New Roman" panose="02020603050405020304" pitchFamily="18" charset="0"/>
                <a:ea typeface="楷体_GB2312" pitchFamily="49" charset="-122"/>
              </a:rPr>
              <a:t>执行。</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447800" y="412750"/>
            <a:ext cx="6019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二、进程状态</a:t>
            </a:r>
          </a:p>
        </p:txBody>
      </p:sp>
      <p:sp>
        <p:nvSpPr>
          <p:cNvPr id="438277" name="Text Box 5"/>
          <p:cNvSpPr txBox="1">
            <a:spLocks noChangeArrowheads="1"/>
          </p:cNvSpPr>
          <p:nvPr/>
        </p:nvSpPr>
        <p:spPr bwMode="auto">
          <a:xfrm>
            <a:off x="468313" y="1916113"/>
            <a:ext cx="3311525"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buClr>
                <a:srgbClr val="0000FF"/>
              </a:buClr>
              <a:buSzPct val="70000"/>
              <a:buFont typeface="Wingdings" panose="05000000000000000000" pitchFamily="2" charset="2"/>
              <a:buNone/>
            </a:pPr>
            <a:r>
              <a:rPr lang="zh-CN" altLang="en-US" sz="3200">
                <a:solidFill>
                  <a:schemeClr val="tx1"/>
                </a:solidFill>
                <a:latin typeface="Times New Roman" panose="02020603050405020304" pitchFamily="18" charset="0"/>
              </a:rPr>
              <a:t>进程可能由于等待</a:t>
            </a:r>
            <a:r>
              <a:rPr lang="en-US" altLang="zh-CN" sz="3200">
                <a:solidFill>
                  <a:schemeClr val="tx1"/>
                </a:solidFill>
                <a:latin typeface="Times New Roman" panose="02020603050405020304" pitchFamily="18" charset="0"/>
              </a:rPr>
              <a:t>I/O</a:t>
            </a:r>
            <a:r>
              <a:rPr lang="zh-CN" altLang="en-US" sz="3200">
                <a:solidFill>
                  <a:schemeClr val="tx1"/>
                </a:solidFill>
                <a:latin typeface="Times New Roman" panose="02020603050405020304" pitchFamily="18" charset="0"/>
              </a:rPr>
              <a:t>操作、竞争资源、以及相互协作等原因产生了“</a:t>
            </a:r>
            <a:r>
              <a:rPr lang="zh-CN" altLang="en-US" sz="3200">
                <a:latin typeface="Times New Roman" panose="02020603050405020304" pitchFamily="18" charset="0"/>
              </a:rPr>
              <a:t>走走停停</a:t>
            </a:r>
            <a:r>
              <a:rPr lang="zh-CN" altLang="en-US" sz="3200">
                <a:solidFill>
                  <a:schemeClr val="tx1"/>
                </a:solidFill>
                <a:latin typeface="Times New Roman" panose="02020603050405020304" pitchFamily="18" charset="0"/>
              </a:rPr>
              <a:t>”的动态性。因此，进程在生存期内至少具有</a:t>
            </a:r>
            <a:r>
              <a:rPr lang="zh-CN" altLang="en-US" sz="3200">
                <a:solidFill>
                  <a:srgbClr val="0033CC"/>
                </a:solidFill>
                <a:latin typeface="Times New Roman" panose="02020603050405020304" pitchFamily="18" charset="0"/>
              </a:rPr>
              <a:t>三种基本状态</a:t>
            </a:r>
            <a:r>
              <a:rPr lang="zh-CN" altLang="en-US" sz="3200">
                <a:solidFill>
                  <a:schemeClr val="tx1"/>
                </a:solidFill>
                <a:latin typeface="Times New Roman" panose="02020603050405020304" pitchFamily="18" charset="0"/>
              </a:rPr>
              <a:t>：</a:t>
            </a:r>
          </a:p>
        </p:txBody>
      </p:sp>
      <p:sp>
        <p:nvSpPr>
          <p:cNvPr id="28676" name="Rectangle 6"/>
          <p:cNvSpPr>
            <a:spLocks noChangeArrowheads="1"/>
          </p:cNvSpPr>
          <p:nvPr/>
        </p:nvSpPr>
        <p:spPr bwMode="auto">
          <a:xfrm>
            <a:off x="468313" y="1268413"/>
            <a:ext cx="4020652" cy="56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10000"/>
              </a:lnSpc>
              <a:buClr>
                <a:schemeClr val="folHlink"/>
              </a:buClr>
              <a:buSzPct val="60000"/>
              <a:buFont typeface="Wingdings" panose="05000000000000000000" pitchFamily="2" charset="2"/>
              <a:buNone/>
            </a:pPr>
            <a:r>
              <a:rPr kumimoji="1" lang="en-US" altLang="zh-CN" dirty="0">
                <a:solidFill>
                  <a:schemeClr val="tx1"/>
                </a:solidFill>
                <a:latin typeface="Tahoma" panose="020B0604030504040204" pitchFamily="34" charset="0"/>
                <a:ea typeface="隶书" panose="02010509060101010101" pitchFamily="49" charset="-122"/>
              </a:rPr>
              <a:t>1</a:t>
            </a:r>
            <a:r>
              <a:rPr kumimoji="1" lang="zh-CN" altLang="en-US" dirty="0">
                <a:solidFill>
                  <a:schemeClr val="tx1"/>
                </a:solidFill>
                <a:latin typeface="Tahoma" panose="020B0604030504040204" pitchFamily="34" charset="0"/>
                <a:ea typeface="隶书" panose="02010509060101010101" pitchFamily="49" charset="-122"/>
              </a:rPr>
              <a:t>、进程</a:t>
            </a:r>
            <a:r>
              <a:rPr kumimoji="1" lang="zh-CN" altLang="en-US" dirty="0" smtClean="0">
                <a:solidFill>
                  <a:schemeClr val="tx1"/>
                </a:solidFill>
                <a:latin typeface="Tahoma" panose="020B0604030504040204" pitchFamily="34" charset="0"/>
                <a:ea typeface="隶书" panose="02010509060101010101" pitchFamily="49" charset="-122"/>
              </a:rPr>
              <a:t>的</a:t>
            </a:r>
            <a:r>
              <a:rPr kumimoji="1" lang="zh-CN" altLang="en-US" dirty="0" smtClean="0">
                <a:solidFill>
                  <a:schemeClr val="folHlink"/>
                </a:solidFill>
                <a:latin typeface="Tahoma" panose="020B0604030504040204" pitchFamily="34" charset="0"/>
                <a:ea typeface="隶书" panose="02010509060101010101" pitchFamily="49" charset="-122"/>
              </a:rPr>
              <a:t>三</a:t>
            </a:r>
            <a:r>
              <a:rPr kumimoji="1" lang="zh-CN" altLang="en-US" dirty="0">
                <a:solidFill>
                  <a:schemeClr val="folHlink"/>
                </a:solidFill>
                <a:latin typeface="Tahoma" panose="020B0604030504040204" pitchFamily="34" charset="0"/>
                <a:ea typeface="隶书" panose="02010509060101010101" pitchFamily="49" charset="-122"/>
              </a:rPr>
              <a:t>种基本</a:t>
            </a:r>
            <a:r>
              <a:rPr kumimoji="1" lang="zh-CN" altLang="en-US" dirty="0" smtClean="0">
                <a:solidFill>
                  <a:schemeClr val="folHlink"/>
                </a:solidFill>
                <a:latin typeface="Tahoma" panose="020B0604030504040204" pitchFamily="34" charset="0"/>
                <a:ea typeface="隶书" panose="02010509060101010101" pitchFamily="49" charset="-122"/>
              </a:rPr>
              <a:t>状态</a:t>
            </a:r>
            <a:endParaRPr kumimoji="1" lang="zh-CN" altLang="en-US" dirty="0">
              <a:solidFill>
                <a:schemeClr val="tx1"/>
              </a:solidFill>
              <a:latin typeface="Tahoma" panose="020B0604030504040204" pitchFamily="34" charset="0"/>
              <a:ea typeface="隶书" panose="02010509060101010101" pitchFamily="49" charset="-122"/>
            </a:endParaRPr>
          </a:p>
        </p:txBody>
      </p:sp>
      <p:grpSp>
        <p:nvGrpSpPr>
          <p:cNvPr id="2" name="Group 7"/>
          <p:cNvGrpSpPr>
            <a:grpSpLocks/>
          </p:cNvGrpSpPr>
          <p:nvPr/>
        </p:nvGrpSpPr>
        <p:grpSpPr bwMode="auto">
          <a:xfrm>
            <a:off x="3492500" y="1797050"/>
            <a:ext cx="5256213" cy="4440238"/>
            <a:chOff x="2517" y="1543"/>
            <a:chExt cx="2994" cy="2343"/>
          </a:xfrm>
        </p:grpSpPr>
        <p:sp>
          <p:nvSpPr>
            <p:cNvPr id="28678" name="Text Box 8"/>
            <p:cNvSpPr txBox="1">
              <a:spLocks noChangeArrowheads="1"/>
            </p:cNvSpPr>
            <p:nvPr/>
          </p:nvSpPr>
          <p:spPr bwMode="auto">
            <a:xfrm>
              <a:off x="3606" y="3113"/>
              <a:ext cx="829"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lnSpc>
                  <a:spcPct val="96000"/>
                </a:lnSpc>
              </a:pPr>
              <a:r>
                <a:rPr lang="zh-CN" altLang="en-US" sz="2000">
                  <a:solidFill>
                    <a:schemeClr val="tx2"/>
                  </a:solidFill>
                  <a:latin typeface="Times New Roman" panose="02020603050405020304" pitchFamily="18" charset="0"/>
                  <a:ea typeface="宋体" panose="02010600030101010101" pitchFamily="2" charset="-122"/>
                </a:rPr>
                <a:t>事件发生</a:t>
              </a:r>
            </a:p>
            <a:p>
              <a:pPr algn="just" eaLnBrk="1" hangingPunct="1">
                <a:lnSpc>
                  <a:spcPct val="96000"/>
                </a:lnSpc>
              </a:pPr>
              <a:r>
                <a:rPr lang="zh-CN" altLang="en-US" sz="2000">
                  <a:solidFill>
                    <a:schemeClr val="tx2"/>
                  </a:solidFill>
                  <a:latin typeface="Times New Roman" panose="02020603050405020304" pitchFamily="18" charset="0"/>
                  <a:ea typeface="宋体" panose="02010600030101010101" pitchFamily="2" charset="-122"/>
                </a:rPr>
                <a:t>如</a:t>
              </a:r>
              <a:r>
                <a:rPr lang="en-US" altLang="zh-CN" sz="2000">
                  <a:solidFill>
                    <a:schemeClr val="tx2"/>
                  </a:solidFill>
                  <a:latin typeface="Times New Roman" panose="02020603050405020304" pitchFamily="18" charset="0"/>
                  <a:ea typeface="宋体" panose="02010600030101010101" pitchFamily="2" charset="-122"/>
                </a:rPr>
                <a:t>I/O</a:t>
              </a:r>
              <a:r>
                <a:rPr lang="zh-CN" altLang="en-US" sz="2000">
                  <a:solidFill>
                    <a:schemeClr val="tx2"/>
                  </a:solidFill>
                  <a:latin typeface="Times New Roman" panose="02020603050405020304" pitchFamily="18" charset="0"/>
                  <a:ea typeface="宋体" panose="02010600030101010101" pitchFamily="2" charset="-122"/>
                </a:rPr>
                <a:t>完成</a:t>
              </a:r>
              <a:endParaRPr lang="zh-CN" altLang="en-US" sz="2000">
                <a:solidFill>
                  <a:schemeClr val="tx2"/>
                </a:solidFill>
                <a:latin typeface="Arial" panose="020B0604020202020204" pitchFamily="34" charset="0"/>
                <a:ea typeface="宋体" panose="02010600030101010101" pitchFamily="2" charset="-122"/>
              </a:endParaRPr>
            </a:p>
          </p:txBody>
        </p:sp>
        <p:sp>
          <p:nvSpPr>
            <p:cNvPr id="28679" name="Text Box 9"/>
            <p:cNvSpPr txBox="1">
              <a:spLocks noChangeArrowheads="1"/>
            </p:cNvSpPr>
            <p:nvPr/>
          </p:nvSpPr>
          <p:spPr bwMode="auto">
            <a:xfrm>
              <a:off x="2835" y="3566"/>
              <a:ext cx="2676"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lnSpc>
                  <a:spcPct val="96000"/>
                </a:lnSpc>
              </a:pPr>
              <a:r>
                <a:rPr lang="zh-CN" altLang="en-US" sz="2400">
                  <a:solidFill>
                    <a:srgbClr val="0000FF"/>
                  </a:solidFill>
                  <a:latin typeface="宋体" panose="02010600030101010101" pitchFamily="2" charset="-122"/>
                  <a:ea typeface="宋体" panose="02010600030101010101" pitchFamily="2" charset="-122"/>
                </a:rPr>
                <a:t>进程三</a:t>
              </a:r>
              <a:r>
                <a:rPr lang="zh-CN" altLang="en-US" sz="2400">
                  <a:solidFill>
                    <a:srgbClr val="0000FF"/>
                  </a:solidFill>
                  <a:latin typeface="Times New Roman" panose="02020603050405020304" pitchFamily="18" charset="0"/>
                  <a:ea typeface="宋体" panose="02010600030101010101" pitchFamily="2" charset="-122"/>
                </a:rPr>
                <a:t>状态及转换图</a:t>
              </a:r>
              <a:endParaRPr lang="zh-CN" altLang="en-US" sz="2400">
                <a:solidFill>
                  <a:srgbClr val="0000FF"/>
                </a:solidFill>
                <a:latin typeface="Arial" panose="020B0604020202020204" pitchFamily="34" charset="0"/>
                <a:ea typeface="宋体" panose="02010600030101010101" pitchFamily="2" charset="-122"/>
              </a:endParaRPr>
            </a:p>
          </p:txBody>
        </p:sp>
        <p:sp>
          <p:nvSpPr>
            <p:cNvPr id="28680" name="Oval 10"/>
            <p:cNvSpPr>
              <a:spLocks noChangeArrowheads="1"/>
            </p:cNvSpPr>
            <p:nvPr/>
          </p:nvSpPr>
          <p:spPr bwMode="auto">
            <a:xfrm>
              <a:off x="2730" y="2879"/>
              <a:ext cx="681" cy="490"/>
            </a:xfrm>
            <a:prstGeom prst="ellipse">
              <a:avLst/>
            </a:prstGeom>
            <a:gradFill rotWithShape="1">
              <a:gsLst>
                <a:gs pos="0">
                  <a:srgbClr val="EAEAEA">
                    <a:alpha val="50000"/>
                  </a:srgbClr>
                </a:gs>
                <a:gs pos="100000">
                  <a:srgbClr val="C0C0C0"/>
                </a:gs>
              </a:gsLst>
              <a:path path="shape">
                <a:fillToRect l="50000" t="50000" r="50000" b="50000"/>
              </a:path>
            </a:gradFill>
            <a:ln w="9525">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28681" name="Freeform 11"/>
            <p:cNvSpPr>
              <a:spLocks/>
            </p:cNvSpPr>
            <p:nvPr/>
          </p:nvSpPr>
          <p:spPr bwMode="auto">
            <a:xfrm>
              <a:off x="3411" y="3127"/>
              <a:ext cx="1076" cy="1"/>
            </a:xfrm>
            <a:custGeom>
              <a:avLst/>
              <a:gdLst>
                <a:gd name="T0" fmla="*/ 1635 w 1635"/>
                <a:gd name="T1" fmla="*/ 0 h 1"/>
                <a:gd name="T2" fmla="*/ 0 w 1635"/>
                <a:gd name="T3" fmla="*/ 0 h 1"/>
                <a:gd name="T4" fmla="*/ 0 60000 65536"/>
                <a:gd name="T5" fmla="*/ 0 60000 65536"/>
                <a:gd name="T6" fmla="*/ 0 w 1635"/>
                <a:gd name="T7" fmla="*/ 0 h 1"/>
                <a:gd name="T8" fmla="*/ 1635 w 1635"/>
                <a:gd name="T9" fmla="*/ 1 h 1"/>
              </a:gdLst>
              <a:ahLst/>
              <a:cxnLst>
                <a:cxn ang="T4">
                  <a:pos x="T0" y="T1"/>
                </a:cxn>
                <a:cxn ang="T5">
                  <a:pos x="T2" y="T3"/>
                </a:cxn>
              </a:cxnLst>
              <a:rect l="T6" t="T7" r="T8" b="T9"/>
              <a:pathLst>
                <a:path w="1635" h="1">
                  <a:moveTo>
                    <a:pt x="1635" y="0"/>
                  </a:moveTo>
                  <a:lnTo>
                    <a:pt x="0" y="0"/>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28682" name="Freeform 12"/>
            <p:cNvSpPr>
              <a:spLocks/>
            </p:cNvSpPr>
            <p:nvPr/>
          </p:nvSpPr>
          <p:spPr bwMode="auto">
            <a:xfrm>
              <a:off x="4112" y="2143"/>
              <a:ext cx="622" cy="748"/>
            </a:xfrm>
            <a:custGeom>
              <a:avLst/>
              <a:gdLst>
                <a:gd name="T0" fmla="*/ 0 w 945"/>
                <a:gd name="T1" fmla="*/ 0 h 1095"/>
                <a:gd name="T2" fmla="*/ 945 w 945"/>
                <a:gd name="T3" fmla="*/ 1095 h 1095"/>
                <a:gd name="T4" fmla="*/ 0 60000 65536"/>
                <a:gd name="T5" fmla="*/ 0 60000 65536"/>
                <a:gd name="T6" fmla="*/ 0 w 945"/>
                <a:gd name="T7" fmla="*/ 0 h 1095"/>
                <a:gd name="T8" fmla="*/ 945 w 945"/>
                <a:gd name="T9" fmla="*/ 1095 h 1095"/>
              </a:gdLst>
              <a:ahLst/>
              <a:cxnLst>
                <a:cxn ang="T4">
                  <a:pos x="T0" y="T1"/>
                </a:cxn>
                <a:cxn ang="T5">
                  <a:pos x="T2" y="T3"/>
                </a:cxn>
              </a:cxnLst>
              <a:rect l="T6" t="T7" r="T8" b="T9"/>
              <a:pathLst>
                <a:path w="945" h="1095">
                  <a:moveTo>
                    <a:pt x="0" y="0"/>
                  </a:moveTo>
                  <a:lnTo>
                    <a:pt x="945" y="1095"/>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28683" name="Freeform 13"/>
            <p:cNvSpPr>
              <a:spLocks/>
            </p:cNvSpPr>
            <p:nvPr/>
          </p:nvSpPr>
          <p:spPr bwMode="auto">
            <a:xfrm>
              <a:off x="2996" y="2123"/>
              <a:ext cx="672" cy="758"/>
            </a:xfrm>
            <a:custGeom>
              <a:avLst/>
              <a:gdLst>
                <a:gd name="T0" fmla="*/ 1020 w 1020"/>
                <a:gd name="T1" fmla="*/ 0 h 1110"/>
                <a:gd name="T2" fmla="*/ 343 w 1020"/>
                <a:gd name="T3" fmla="*/ 444 h 1110"/>
                <a:gd name="T4" fmla="*/ 0 w 1020"/>
                <a:gd name="T5" fmla="*/ 1110 h 1110"/>
                <a:gd name="T6" fmla="*/ 0 60000 65536"/>
                <a:gd name="T7" fmla="*/ 0 60000 65536"/>
                <a:gd name="T8" fmla="*/ 0 60000 65536"/>
                <a:gd name="T9" fmla="*/ 0 w 1020"/>
                <a:gd name="T10" fmla="*/ 0 h 1110"/>
                <a:gd name="T11" fmla="*/ 1020 w 1020"/>
                <a:gd name="T12" fmla="*/ 1110 h 1110"/>
              </a:gdLst>
              <a:ahLst/>
              <a:cxnLst>
                <a:cxn ang="T6">
                  <a:pos x="T0" y="T1"/>
                </a:cxn>
                <a:cxn ang="T7">
                  <a:pos x="T2" y="T3"/>
                </a:cxn>
                <a:cxn ang="T8">
                  <a:pos x="T4" y="T5"/>
                </a:cxn>
              </a:cxnLst>
              <a:rect l="T9" t="T10" r="T11" b="T12"/>
              <a:pathLst>
                <a:path w="1020" h="1110">
                  <a:moveTo>
                    <a:pt x="1020" y="0"/>
                  </a:moveTo>
                  <a:cubicBezTo>
                    <a:pt x="910" y="74"/>
                    <a:pt x="513" y="259"/>
                    <a:pt x="343" y="444"/>
                  </a:cubicBezTo>
                  <a:cubicBezTo>
                    <a:pt x="173" y="629"/>
                    <a:pt x="71" y="971"/>
                    <a:pt x="0" y="111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28684" name="Freeform 14"/>
            <p:cNvSpPr>
              <a:spLocks/>
            </p:cNvSpPr>
            <p:nvPr/>
          </p:nvSpPr>
          <p:spPr bwMode="auto">
            <a:xfrm>
              <a:off x="3243" y="2184"/>
              <a:ext cx="553" cy="748"/>
            </a:xfrm>
            <a:custGeom>
              <a:avLst/>
              <a:gdLst>
                <a:gd name="T0" fmla="*/ 840 w 840"/>
                <a:gd name="T1" fmla="*/ 0 h 1095"/>
                <a:gd name="T2" fmla="*/ 540 w 840"/>
                <a:gd name="T3" fmla="*/ 645 h 1095"/>
                <a:gd name="T4" fmla="*/ 0 w 840"/>
                <a:gd name="T5" fmla="*/ 1095 h 1095"/>
                <a:gd name="T6" fmla="*/ 0 60000 65536"/>
                <a:gd name="T7" fmla="*/ 0 60000 65536"/>
                <a:gd name="T8" fmla="*/ 0 60000 65536"/>
                <a:gd name="T9" fmla="*/ 0 w 840"/>
                <a:gd name="T10" fmla="*/ 0 h 1095"/>
                <a:gd name="T11" fmla="*/ 840 w 840"/>
                <a:gd name="T12" fmla="*/ 1095 h 1095"/>
              </a:gdLst>
              <a:ahLst/>
              <a:cxnLst>
                <a:cxn ang="T6">
                  <a:pos x="T0" y="T1"/>
                </a:cxn>
                <a:cxn ang="T7">
                  <a:pos x="T2" y="T3"/>
                </a:cxn>
                <a:cxn ang="T8">
                  <a:pos x="T4" y="T5"/>
                </a:cxn>
              </a:cxnLst>
              <a:rect l="T9" t="T10" r="T11" b="T12"/>
              <a:pathLst>
                <a:path w="840" h="1095">
                  <a:moveTo>
                    <a:pt x="840" y="0"/>
                  </a:moveTo>
                  <a:cubicBezTo>
                    <a:pt x="788" y="102"/>
                    <a:pt x="680" y="463"/>
                    <a:pt x="540" y="645"/>
                  </a:cubicBezTo>
                  <a:cubicBezTo>
                    <a:pt x="400" y="827"/>
                    <a:pt x="113" y="1001"/>
                    <a:pt x="0" y="1095"/>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28685" name="Oval 15"/>
            <p:cNvSpPr>
              <a:spLocks noChangeArrowheads="1"/>
            </p:cNvSpPr>
            <p:nvPr/>
          </p:nvSpPr>
          <p:spPr bwMode="auto">
            <a:xfrm>
              <a:off x="3559" y="1707"/>
              <a:ext cx="681" cy="490"/>
            </a:xfrm>
            <a:prstGeom prst="ellipse">
              <a:avLst/>
            </a:prstGeom>
            <a:gradFill rotWithShape="1">
              <a:gsLst>
                <a:gs pos="0">
                  <a:srgbClr val="EAEAEA">
                    <a:alpha val="50000"/>
                  </a:srgbClr>
                </a:gs>
                <a:gs pos="100000">
                  <a:srgbClr val="C0C0C0"/>
                </a:gs>
              </a:gsLst>
              <a:path path="shape">
                <a:fillToRect l="50000" t="50000" r="50000" b="50000"/>
              </a:path>
            </a:gradFill>
            <a:ln w="9525">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28686" name="Text Box 16"/>
            <p:cNvSpPr txBox="1">
              <a:spLocks noChangeArrowheads="1"/>
            </p:cNvSpPr>
            <p:nvPr/>
          </p:nvSpPr>
          <p:spPr bwMode="auto">
            <a:xfrm>
              <a:off x="3621" y="1752"/>
              <a:ext cx="602"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a:solidFill>
                    <a:srgbClr val="008000"/>
                  </a:solidFill>
                  <a:latin typeface="Times New Roman" panose="02020603050405020304" pitchFamily="18" charset="0"/>
                  <a:ea typeface="宋体" panose="02010600030101010101" pitchFamily="2" charset="-122"/>
                </a:rPr>
                <a:t>运行</a:t>
              </a:r>
              <a:endParaRPr lang="zh-CN" altLang="en-US">
                <a:solidFill>
                  <a:srgbClr val="008000"/>
                </a:solidFill>
                <a:latin typeface="Arial" panose="020B0604020202020204" pitchFamily="34" charset="0"/>
                <a:ea typeface="宋体" panose="02010600030101010101" pitchFamily="2" charset="-122"/>
              </a:endParaRPr>
            </a:p>
          </p:txBody>
        </p:sp>
        <p:sp>
          <p:nvSpPr>
            <p:cNvPr id="28687" name="Text Box 17"/>
            <p:cNvSpPr txBox="1">
              <a:spLocks noChangeArrowheads="1"/>
            </p:cNvSpPr>
            <p:nvPr/>
          </p:nvSpPr>
          <p:spPr bwMode="auto">
            <a:xfrm>
              <a:off x="2791" y="2946"/>
              <a:ext cx="62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a:solidFill>
                    <a:srgbClr val="0033CC"/>
                  </a:solidFill>
                  <a:latin typeface="Times New Roman" panose="02020603050405020304" pitchFamily="18" charset="0"/>
                  <a:ea typeface="宋体" panose="02010600030101010101" pitchFamily="2" charset="-122"/>
                </a:rPr>
                <a:t>就绪</a:t>
              </a:r>
              <a:endParaRPr lang="zh-CN" altLang="en-US">
                <a:solidFill>
                  <a:srgbClr val="0033CC"/>
                </a:solidFill>
                <a:latin typeface="Arial" panose="020B0604020202020204" pitchFamily="34" charset="0"/>
                <a:ea typeface="宋体" panose="02010600030101010101" pitchFamily="2" charset="-122"/>
              </a:endParaRPr>
            </a:p>
          </p:txBody>
        </p:sp>
        <p:sp>
          <p:nvSpPr>
            <p:cNvPr id="28688" name="Text Box 18"/>
            <p:cNvSpPr txBox="1">
              <a:spLocks noChangeArrowheads="1"/>
            </p:cNvSpPr>
            <p:nvPr/>
          </p:nvSpPr>
          <p:spPr bwMode="auto">
            <a:xfrm>
              <a:off x="4388" y="2233"/>
              <a:ext cx="1032"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lnSpc>
                  <a:spcPct val="96000"/>
                </a:lnSpc>
              </a:pPr>
              <a:r>
                <a:rPr lang="zh-CN" altLang="en-US" sz="1800">
                  <a:solidFill>
                    <a:schemeClr val="tx2"/>
                  </a:solidFill>
                  <a:latin typeface="Times New Roman" panose="02020603050405020304" pitchFamily="18" charset="0"/>
                  <a:ea typeface="宋体" panose="02010600030101010101" pitchFamily="2" charset="-122"/>
                </a:rPr>
                <a:t>等待事件发生</a:t>
              </a:r>
            </a:p>
            <a:p>
              <a:pPr algn="just" eaLnBrk="1" hangingPunct="1">
                <a:lnSpc>
                  <a:spcPct val="96000"/>
                </a:lnSpc>
              </a:pPr>
              <a:r>
                <a:rPr lang="zh-CN" altLang="en-US" sz="1800">
                  <a:solidFill>
                    <a:schemeClr val="tx2"/>
                  </a:solidFill>
                  <a:latin typeface="Times New Roman" panose="02020603050405020304" pitchFamily="18" charset="0"/>
                  <a:ea typeface="宋体" panose="02010600030101010101" pitchFamily="2" charset="-122"/>
                </a:rPr>
                <a:t>如等待</a:t>
              </a:r>
              <a:r>
                <a:rPr lang="en-US" altLang="zh-CN" sz="1800">
                  <a:solidFill>
                    <a:schemeClr val="tx2"/>
                  </a:solidFill>
                  <a:latin typeface="Times New Roman" panose="02020603050405020304" pitchFamily="18" charset="0"/>
                  <a:ea typeface="宋体" panose="02010600030101010101" pitchFamily="2" charset="-122"/>
                </a:rPr>
                <a:t>I/O</a:t>
              </a:r>
              <a:endParaRPr lang="en-US" altLang="zh-CN" sz="1800">
                <a:solidFill>
                  <a:schemeClr val="tx2"/>
                </a:solidFill>
                <a:latin typeface="Arial" panose="020B0604020202020204" pitchFamily="34" charset="0"/>
                <a:ea typeface="宋体" panose="02010600030101010101" pitchFamily="2" charset="-122"/>
              </a:endParaRPr>
            </a:p>
          </p:txBody>
        </p:sp>
        <p:sp>
          <p:nvSpPr>
            <p:cNvPr id="28689" name="Text Box 19"/>
            <p:cNvSpPr txBox="1">
              <a:spLocks noChangeArrowheads="1"/>
            </p:cNvSpPr>
            <p:nvPr/>
          </p:nvSpPr>
          <p:spPr bwMode="auto">
            <a:xfrm>
              <a:off x="2517" y="2240"/>
              <a:ext cx="817"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lnSpc>
                  <a:spcPct val="96000"/>
                </a:lnSpc>
              </a:pPr>
              <a:r>
                <a:rPr lang="zh-CN" altLang="en-US" sz="2000">
                  <a:solidFill>
                    <a:schemeClr val="tx2"/>
                  </a:solidFill>
                  <a:latin typeface="Times New Roman" panose="02020603050405020304" pitchFamily="18" charset="0"/>
                  <a:ea typeface="宋体" panose="02010600030101010101" pitchFamily="2" charset="-122"/>
                </a:rPr>
                <a:t>时间片到或被抢占</a:t>
              </a:r>
              <a:endParaRPr lang="zh-CN" altLang="en-US" sz="2000">
                <a:solidFill>
                  <a:schemeClr val="tx2"/>
                </a:solidFill>
                <a:latin typeface="Arial" panose="020B0604020202020204" pitchFamily="34" charset="0"/>
                <a:ea typeface="宋体" panose="02010600030101010101" pitchFamily="2" charset="-122"/>
              </a:endParaRPr>
            </a:p>
          </p:txBody>
        </p:sp>
        <p:sp>
          <p:nvSpPr>
            <p:cNvPr id="28690" name="Text Box 20"/>
            <p:cNvSpPr txBox="1">
              <a:spLocks noChangeArrowheads="1"/>
            </p:cNvSpPr>
            <p:nvPr/>
          </p:nvSpPr>
          <p:spPr bwMode="auto">
            <a:xfrm>
              <a:off x="3515" y="2559"/>
              <a:ext cx="474"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lnSpc>
                  <a:spcPct val="96000"/>
                </a:lnSpc>
              </a:pPr>
              <a:r>
                <a:rPr lang="zh-CN" altLang="en-US" sz="2000">
                  <a:solidFill>
                    <a:schemeClr val="tx2"/>
                  </a:solidFill>
                  <a:latin typeface="Times New Roman" panose="02020603050405020304" pitchFamily="18" charset="0"/>
                  <a:ea typeface="宋体" panose="02010600030101010101" pitchFamily="2" charset="-122"/>
                </a:rPr>
                <a:t>进程调度</a:t>
              </a:r>
              <a:endParaRPr lang="zh-CN" altLang="en-US" sz="2000">
                <a:solidFill>
                  <a:schemeClr val="tx2"/>
                </a:solidFill>
                <a:latin typeface="Arial" panose="020B0604020202020204" pitchFamily="34" charset="0"/>
                <a:ea typeface="宋体" panose="02010600030101010101" pitchFamily="2" charset="-122"/>
              </a:endParaRPr>
            </a:p>
          </p:txBody>
        </p:sp>
        <p:sp>
          <p:nvSpPr>
            <p:cNvPr id="28691" name="Oval 21"/>
            <p:cNvSpPr>
              <a:spLocks noChangeArrowheads="1"/>
            </p:cNvSpPr>
            <p:nvPr/>
          </p:nvSpPr>
          <p:spPr bwMode="auto">
            <a:xfrm>
              <a:off x="4507" y="2879"/>
              <a:ext cx="681" cy="490"/>
            </a:xfrm>
            <a:prstGeom prst="ellipse">
              <a:avLst/>
            </a:prstGeom>
            <a:gradFill rotWithShape="1">
              <a:gsLst>
                <a:gs pos="0">
                  <a:srgbClr val="EAEAEA">
                    <a:alpha val="50000"/>
                  </a:srgbClr>
                </a:gs>
                <a:gs pos="100000">
                  <a:srgbClr val="C0C0C0"/>
                </a:gs>
              </a:gsLst>
              <a:path path="shape">
                <a:fillToRect l="50000" t="50000" r="50000" b="50000"/>
              </a:path>
            </a:gradFill>
            <a:ln w="9525">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28692" name="Text Box 22"/>
            <p:cNvSpPr txBox="1">
              <a:spLocks noChangeArrowheads="1"/>
            </p:cNvSpPr>
            <p:nvPr/>
          </p:nvSpPr>
          <p:spPr bwMode="auto">
            <a:xfrm>
              <a:off x="4574" y="2957"/>
              <a:ext cx="568"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a:solidFill>
                    <a:schemeClr val="hlink"/>
                  </a:solidFill>
                  <a:latin typeface="Times New Roman" panose="02020603050405020304" pitchFamily="18" charset="0"/>
                  <a:ea typeface="宋体" panose="02010600030101010101" pitchFamily="2" charset="-122"/>
                </a:rPr>
                <a:t>阻塞</a:t>
              </a:r>
              <a:endParaRPr lang="zh-CN" altLang="en-US">
                <a:solidFill>
                  <a:schemeClr val="hlink"/>
                </a:solidFill>
                <a:latin typeface="Arial" panose="020B0604020202020204" pitchFamily="34" charset="0"/>
                <a:ea typeface="宋体" panose="02010600030101010101" pitchFamily="2" charset="-122"/>
              </a:endParaRPr>
            </a:p>
          </p:txBody>
        </p:sp>
        <p:sp>
          <p:nvSpPr>
            <p:cNvPr id="28693" name="Freeform 23"/>
            <p:cNvSpPr>
              <a:spLocks/>
            </p:cNvSpPr>
            <p:nvPr/>
          </p:nvSpPr>
          <p:spPr bwMode="auto">
            <a:xfrm>
              <a:off x="4270" y="1707"/>
              <a:ext cx="355" cy="320"/>
            </a:xfrm>
            <a:custGeom>
              <a:avLst/>
              <a:gdLst>
                <a:gd name="T0" fmla="*/ 540 w 540"/>
                <a:gd name="T1" fmla="*/ 0 h 468"/>
                <a:gd name="T2" fmla="*/ 0 w 540"/>
                <a:gd name="T3" fmla="*/ 312 h 468"/>
                <a:gd name="T4" fmla="*/ 540 w 540"/>
                <a:gd name="T5" fmla="*/ 468 h 468"/>
                <a:gd name="T6" fmla="*/ 0 60000 65536"/>
                <a:gd name="T7" fmla="*/ 0 60000 65536"/>
                <a:gd name="T8" fmla="*/ 0 60000 65536"/>
                <a:gd name="T9" fmla="*/ 0 w 540"/>
                <a:gd name="T10" fmla="*/ 0 h 468"/>
                <a:gd name="T11" fmla="*/ 540 w 540"/>
                <a:gd name="T12" fmla="*/ 468 h 468"/>
              </a:gdLst>
              <a:ahLst/>
              <a:cxnLst>
                <a:cxn ang="T6">
                  <a:pos x="T0" y="T1"/>
                </a:cxn>
                <a:cxn ang="T7">
                  <a:pos x="T2" y="T3"/>
                </a:cxn>
                <a:cxn ang="T8">
                  <a:pos x="T4" y="T5"/>
                </a:cxn>
              </a:cxnLst>
              <a:rect l="T9" t="T10" r="T11" b="T12"/>
              <a:pathLst>
                <a:path w="540" h="468">
                  <a:moveTo>
                    <a:pt x="540" y="0"/>
                  </a:moveTo>
                  <a:lnTo>
                    <a:pt x="0" y="312"/>
                  </a:lnTo>
                  <a:lnTo>
                    <a:pt x="540" y="46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28694" name="Oval 24"/>
            <p:cNvSpPr>
              <a:spLocks noChangeArrowheads="1"/>
            </p:cNvSpPr>
            <p:nvPr/>
          </p:nvSpPr>
          <p:spPr bwMode="auto">
            <a:xfrm>
              <a:off x="4635" y="1576"/>
              <a:ext cx="592" cy="232"/>
            </a:xfrm>
            <a:prstGeom prst="ellipse">
              <a:avLst/>
            </a:prstGeom>
            <a:gradFill rotWithShape="1">
              <a:gsLst>
                <a:gs pos="0">
                  <a:srgbClr val="EAEAEA">
                    <a:alpha val="50000"/>
                  </a:srgbClr>
                </a:gs>
                <a:gs pos="100000">
                  <a:srgbClr val="C0C0C0"/>
                </a:gs>
              </a:gsLst>
              <a:path path="shape">
                <a:fillToRect l="50000" t="50000" r="50000" b="50000"/>
              </a:path>
            </a:gradFill>
            <a:ln w="12700" algn="ctr">
              <a:solidFill>
                <a:srgbClr val="000000"/>
              </a:solidFill>
              <a:prstDash val="dash"/>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28695" name="Text Box 25"/>
            <p:cNvSpPr txBox="1">
              <a:spLocks noChangeArrowheads="1"/>
            </p:cNvSpPr>
            <p:nvPr/>
          </p:nvSpPr>
          <p:spPr bwMode="auto">
            <a:xfrm>
              <a:off x="4657" y="1543"/>
              <a:ext cx="59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lnSpc>
                  <a:spcPct val="112000"/>
                </a:lnSpc>
              </a:pPr>
              <a:r>
                <a:rPr lang="zh-CN" altLang="en-US" sz="1800">
                  <a:solidFill>
                    <a:schemeClr val="tx1"/>
                  </a:solidFill>
                  <a:latin typeface="Times New Roman" panose="02020603050405020304" pitchFamily="18" charset="0"/>
                  <a:ea typeface="宋体" panose="02010600030101010101" pitchFamily="2" charset="-122"/>
                </a:rPr>
                <a:t>系统态</a:t>
              </a:r>
              <a:endParaRPr lang="zh-CN" altLang="en-US" sz="1800">
                <a:solidFill>
                  <a:schemeClr val="tx1"/>
                </a:solidFill>
                <a:latin typeface="Arial" panose="020B0604020202020204" pitchFamily="34" charset="0"/>
                <a:ea typeface="宋体" panose="02010600030101010101" pitchFamily="2" charset="-122"/>
              </a:endParaRPr>
            </a:p>
          </p:txBody>
        </p:sp>
        <p:sp>
          <p:nvSpPr>
            <p:cNvPr id="28696" name="Oval 26"/>
            <p:cNvSpPr>
              <a:spLocks noChangeArrowheads="1"/>
            </p:cNvSpPr>
            <p:nvPr/>
          </p:nvSpPr>
          <p:spPr bwMode="auto">
            <a:xfrm>
              <a:off x="4654" y="1906"/>
              <a:ext cx="593" cy="231"/>
            </a:xfrm>
            <a:prstGeom prst="ellipse">
              <a:avLst/>
            </a:prstGeom>
            <a:gradFill rotWithShape="1">
              <a:gsLst>
                <a:gs pos="0">
                  <a:srgbClr val="EAEAEA">
                    <a:alpha val="50000"/>
                  </a:srgbClr>
                </a:gs>
                <a:gs pos="100000">
                  <a:srgbClr val="C0C0C0"/>
                </a:gs>
              </a:gsLst>
              <a:path path="shape">
                <a:fillToRect l="50000" t="50000" r="50000" b="50000"/>
              </a:path>
            </a:gradFill>
            <a:ln w="12700" algn="ctr">
              <a:solidFill>
                <a:srgbClr val="000000"/>
              </a:solidFill>
              <a:prstDash val="dash"/>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28697" name="Text Box 27"/>
            <p:cNvSpPr txBox="1">
              <a:spLocks noChangeArrowheads="1"/>
            </p:cNvSpPr>
            <p:nvPr/>
          </p:nvSpPr>
          <p:spPr bwMode="auto">
            <a:xfrm>
              <a:off x="4676" y="1867"/>
              <a:ext cx="575"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lnSpc>
                  <a:spcPct val="112000"/>
                </a:lnSpc>
              </a:pPr>
              <a:r>
                <a:rPr lang="zh-CN" altLang="en-US" sz="1800">
                  <a:solidFill>
                    <a:schemeClr val="tx1"/>
                  </a:solidFill>
                  <a:latin typeface="Times New Roman" panose="02020603050405020304" pitchFamily="18" charset="0"/>
                  <a:ea typeface="宋体" panose="02010600030101010101" pitchFamily="2" charset="-122"/>
                </a:rPr>
                <a:t>用户态</a:t>
              </a:r>
              <a:endParaRPr lang="zh-CN" altLang="en-US" sz="1800">
                <a:solidFill>
                  <a:schemeClr val="tx1"/>
                </a:solidFill>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1447800" y="412750"/>
            <a:ext cx="6019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二、进程状态</a:t>
            </a:r>
          </a:p>
        </p:txBody>
      </p:sp>
      <p:sp>
        <p:nvSpPr>
          <p:cNvPr id="31747" name="Rectangle 5"/>
          <p:cNvSpPr>
            <a:spLocks noChangeArrowheads="1"/>
          </p:cNvSpPr>
          <p:nvPr/>
        </p:nvSpPr>
        <p:spPr bwMode="auto">
          <a:xfrm>
            <a:off x="0" y="1746250"/>
            <a:ext cx="8748713"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lvl="1" algn="l" eaLnBrk="1" hangingPunct="1">
              <a:lnSpc>
                <a:spcPct val="110000"/>
              </a:lnSpc>
              <a:buClr>
                <a:schemeClr val="tx2"/>
              </a:buClr>
              <a:buSzPct val="55000"/>
              <a:buFont typeface="Wingdings" panose="05000000000000000000" pitchFamily="2" charset="2"/>
              <a:buChar char="n"/>
            </a:pPr>
            <a:r>
              <a:rPr kumimoji="1" lang="en-US" altLang="zh-CN" sz="3200" dirty="0" smtClean="0">
                <a:solidFill>
                  <a:schemeClr val="tx1"/>
                </a:solidFill>
                <a:latin typeface="Times New Roman" panose="02020603050405020304" pitchFamily="18" charset="0"/>
              </a:rPr>
              <a:t>new/created</a:t>
            </a:r>
            <a:r>
              <a:rPr kumimoji="1" lang="zh-CN" altLang="en-US" sz="3200" dirty="0" smtClean="0">
                <a:solidFill>
                  <a:schemeClr val="tx1"/>
                </a:solidFill>
                <a:latin typeface="Times New Roman" panose="02020603050405020304" pitchFamily="18" charset="0"/>
              </a:rPr>
              <a:t>新建</a:t>
            </a:r>
            <a:r>
              <a:rPr kumimoji="1" lang="en-US" altLang="zh-CN" sz="3200" dirty="0">
                <a:solidFill>
                  <a:schemeClr val="tx1"/>
                </a:solidFill>
                <a:latin typeface="Times New Roman" panose="02020603050405020304" pitchFamily="18" charset="0"/>
              </a:rPr>
              <a:t>/</a:t>
            </a:r>
            <a:r>
              <a:rPr kumimoji="1" lang="zh-CN" altLang="en-US" sz="3200" dirty="0">
                <a:solidFill>
                  <a:schemeClr val="tx1"/>
                </a:solidFill>
                <a:latin typeface="Times New Roman" panose="02020603050405020304" pitchFamily="18" charset="0"/>
              </a:rPr>
              <a:t>创建：进程正在创建中</a:t>
            </a:r>
            <a:r>
              <a:rPr kumimoji="1" lang="en-US" altLang="zh-CN" sz="3200" dirty="0">
                <a:solidFill>
                  <a:schemeClr val="tx1"/>
                </a:solidFill>
                <a:latin typeface="Times New Roman" panose="02020603050405020304" pitchFamily="18" charset="0"/>
              </a:rPr>
              <a:t>(</a:t>
            </a:r>
            <a:r>
              <a:rPr kumimoji="1" lang="zh-CN" altLang="en-US" sz="3200" dirty="0">
                <a:solidFill>
                  <a:schemeClr val="tx1"/>
                </a:solidFill>
                <a:latin typeface="Times New Roman" panose="02020603050405020304" pitchFamily="18" charset="0"/>
              </a:rPr>
              <a:t>作业调度</a:t>
            </a:r>
            <a:r>
              <a:rPr kumimoji="1" lang="en-US" altLang="zh-CN" sz="3200" dirty="0">
                <a:solidFill>
                  <a:schemeClr val="tx1"/>
                </a:solidFill>
                <a:latin typeface="Times New Roman" panose="02020603050405020304" pitchFamily="18" charset="0"/>
              </a:rPr>
              <a:t>)</a:t>
            </a:r>
            <a:r>
              <a:rPr kumimoji="1" lang="zh-CN" altLang="en-US" sz="3200" dirty="0">
                <a:solidFill>
                  <a:schemeClr val="tx1"/>
                </a:solidFill>
                <a:latin typeface="Times New Roman" panose="02020603050405020304" pitchFamily="18" charset="0"/>
              </a:rPr>
              <a:t>的状态。</a:t>
            </a:r>
          </a:p>
          <a:p>
            <a:pPr lvl="2" algn="l" eaLnBrk="1" hangingPunct="1">
              <a:spcBef>
                <a:spcPct val="20000"/>
              </a:spcBef>
              <a:buClr>
                <a:schemeClr val="folHlink"/>
              </a:buClr>
              <a:buSzPct val="50000"/>
              <a:buFont typeface="Wingdings" panose="05000000000000000000" pitchFamily="2" charset="2"/>
              <a:buChar char="n"/>
            </a:pPr>
            <a:r>
              <a:rPr kumimoji="1" lang="zh-CN" altLang="en-US" sz="3200" dirty="0">
                <a:solidFill>
                  <a:schemeClr val="tx1"/>
                </a:solidFill>
                <a:latin typeface="Times New Roman" panose="02020603050405020304" pitchFamily="18" charset="0"/>
              </a:rPr>
              <a:t>分配和建立</a:t>
            </a:r>
            <a:r>
              <a:rPr kumimoji="1" lang="en-US" altLang="zh-CN" sz="3200" dirty="0">
                <a:solidFill>
                  <a:schemeClr val="tx1"/>
                </a:solidFill>
                <a:latin typeface="Times New Roman" panose="02020603050405020304" pitchFamily="18" charset="0"/>
              </a:rPr>
              <a:t>PCB</a:t>
            </a:r>
            <a:r>
              <a:rPr kumimoji="1" lang="zh-CN" altLang="en-US" sz="3200" dirty="0">
                <a:solidFill>
                  <a:schemeClr val="tx1"/>
                </a:solidFill>
                <a:latin typeface="Times New Roman" panose="02020603050405020304" pitchFamily="18" charset="0"/>
              </a:rPr>
              <a:t>表项（可能有数目限制）</a:t>
            </a:r>
          </a:p>
          <a:p>
            <a:pPr lvl="2" algn="l" eaLnBrk="1" hangingPunct="1">
              <a:spcBef>
                <a:spcPct val="20000"/>
              </a:spcBef>
              <a:buClr>
                <a:schemeClr val="folHlink"/>
              </a:buClr>
              <a:buSzPct val="50000"/>
              <a:buFont typeface="Wingdings" panose="05000000000000000000" pitchFamily="2" charset="2"/>
              <a:buChar char="n"/>
            </a:pPr>
            <a:r>
              <a:rPr kumimoji="1" lang="zh-CN" altLang="en-US" sz="3200" dirty="0">
                <a:solidFill>
                  <a:schemeClr val="tx1"/>
                </a:solidFill>
                <a:latin typeface="Times New Roman" panose="02020603050405020304" pitchFamily="18" charset="0"/>
              </a:rPr>
              <a:t>建立资源表格（如打开文件表）并分配资源</a:t>
            </a:r>
          </a:p>
          <a:p>
            <a:pPr lvl="2" algn="l" eaLnBrk="1" hangingPunct="1">
              <a:spcBef>
                <a:spcPct val="20000"/>
              </a:spcBef>
              <a:buClr>
                <a:schemeClr val="folHlink"/>
              </a:buClr>
              <a:buSzPct val="50000"/>
              <a:buFont typeface="Wingdings" panose="05000000000000000000" pitchFamily="2" charset="2"/>
              <a:buChar char="n"/>
            </a:pPr>
            <a:r>
              <a:rPr kumimoji="1" lang="zh-CN" altLang="en-US" sz="3200" dirty="0">
                <a:solidFill>
                  <a:schemeClr val="tx1"/>
                </a:solidFill>
                <a:latin typeface="Times New Roman" panose="02020603050405020304" pitchFamily="18" charset="0"/>
              </a:rPr>
              <a:t>加载程序并建立地址空间表</a:t>
            </a:r>
          </a:p>
          <a:p>
            <a:pPr lvl="1" algn="l" eaLnBrk="1" hangingPunct="1">
              <a:lnSpc>
                <a:spcPct val="110000"/>
              </a:lnSpc>
              <a:buClr>
                <a:schemeClr val="tx2"/>
              </a:buClr>
              <a:buSzPct val="55000"/>
              <a:buFont typeface="Wingdings" panose="05000000000000000000" pitchFamily="2" charset="2"/>
              <a:buChar char="n"/>
            </a:pPr>
            <a:r>
              <a:rPr kumimoji="1" lang="en-US" altLang="zh-CN" sz="3200" dirty="0">
                <a:solidFill>
                  <a:schemeClr val="tx1"/>
                </a:solidFill>
                <a:latin typeface="Times New Roman" panose="02020603050405020304" pitchFamily="18" charset="0"/>
              </a:rPr>
              <a:t>ready</a:t>
            </a:r>
            <a:r>
              <a:rPr kumimoji="1" lang="zh-CN" altLang="en-US" sz="3200" dirty="0">
                <a:solidFill>
                  <a:schemeClr val="folHlink"/>
                </a:solidFill>
                <a:latin typeface="Times New Roman" panose="02020603050405020304" pitchFamily="18" charset="0"/>
              </a:rPr>
              <a:t>就绪</a:t>
            </a:r>
            <a:r>
              <a:rPr kumimoji="1" lang="zh-CN" altLang="en-US" sz="3200" dirty="0">
                <a:solidFill>
                  <a:schemeClr val="tx1"/>
                </a:solidFill>
                <a:latin typeface="Times New Roman" panose="02020603050405020304" pitchFamily="18" charset="0"/>
              </a:rPr>
              <a:t>：进程已获得了除处理机以外的所有资源，等待分配处理机执行的状态。</a:t>
            </a:r>
          </a:p>
        </p:txBody>
      </p:sp>
      <p:sp>
        <p:nvSpPr>
          <p:cNvPr id="31748" name="Rectangle 6"/>
          <p:cNvSpPr>
            <a:spLocks noChangeArrowheads="1"/>
          </p:cNvSpPr>
          <p:nvPr/>
        </p:nvSpPr>
        <p:spPr bwMode="auto">
          <a:xfrm>
            <a:off x="468313" y="1268413"/>
            <a:ext cx="5995987"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10000"/>
              </a:lnSpc>
              <a:buClr>
                <a:schemeClr val="folHlink"/>
              </a:buClr>
              <a:buSzPct val="60000"/>
              <a:buFont typeface="Wingdings" panose="05000000000000000000" pitchFamily="2" charset="2"/>
              <a:buNone/>
            </a:pPr>
            <a:r>
              <a:rPr kumimoji="1" lang="en-US" altLang="zh-CN" dirty="0">
                <a:solidFill>
                  <a:schemeClr val="tx1"/>
                </a:solidFill>
                <a:latin typeface="Tahoma" panose="020B0604030504040204" pitchFamily="34" charset="0"/>
                <a:ea typeface="隶书" panose="02010509060101010101" pitchFamily="49" charset="-122"/>
              </a:rPr>
              <a:t>1</a:t>
            </a:r>
            <a:r>
              <a:rPr kumimoji="1" lang="zh-CN" altLang="en-US" dirty="0">
                <a:solidFill>
                  <a:schemeClr val="tx1"/>
                </a:solidFill>
                <a:latin typeface="Tahoma" panose="020B0604030504040204" pitchFamily="34" charset="0"/>
                <a:ea typeface="隶书" panose="02010509060101010101" pitchFamily="49" charset="-122"/>
              </a:rPr>
              <a:t>、进程的</a:t>
            </a:r>
            <a:r>
              <a:rPr kumimoji="1" lang="en-US" altLang="zh-CN" dirty="0">
                <a:solidFill>
                  <a:schemeClr val="tx1"/>
                </a:solidFill>
                <a:latin typeface="Tahoma" panose="020B0604030504040204" pitchFamily="34" charset="0"/>
                <a:ea typeface="隶书" panose="02010509060101010101" pitchFamily="49" charset="-122"/>
              </a:rPr>
              <a:t>5</a:t>
            </a:r>
            <a:r>
              <a:rPr kumimoji="1" lang="zh-CN" altLang="en-US" dirty="0">
                <a:solidFill>
                  <a:schemeClr val="tx1"/>
                </a:solidFill>
                <a:latin typeface="Tahoma" panose="020B0604030504040204" pitchFamily="34" charset="0"/>
                <a:ea typeface="隶书" panose="02010509060101010101" pitchFamily="49" charset="-122"/>
              </a:rPr>
              <a:t>种状态（</a:t>
            </a:r>
            <a:r>
              <a:rPr kumimoji="1" lang="zh-CN" altLang="en-US" dirty="0">
                <a:solidFill>
                  <a:schemeClr val="folHlink"/>
                </a:solidFill>
                <a:latin typeface="Tahoma" panose="020B0604030504040204" pitchFamily="34" charset="0"/>
                <a:ea typeface="隶书" panose="02010509060101010101" pitchFamily="49" charset="-122"/>
              </a:rPr>
              <a:t>三种基本状态</a:t>
            </a:r>
            <a:r>
              <a:rPr kumimoji="1" lang="zh-CN" altLang="en-US" dirty="0">
                <a:solidFill>
                  <a:schemeClr val="tx1"/>
                </a:solidFill>
                <a:latin typeface="Tahoma" panose="020B0604030504040204" pitchFamily="34" charset="0"/>
                <a:ea typeface="隶书" panose="02010509060101010101" pitchFamily="49" charset="-122"/>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447800" y="412750"/>
            <a:ext cx="6019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二、进程状态</a:t>
            </a:r>
          </a:p>
        </p:txBody>
      </p:sp>
      <p:sp>
        <p:nvSpPr>
          <p:cNvPr id="32771" name="Rectangle 3"/>
          <p:cNvSpPr>
            <a:spLocks noChangeArrowheads="1"/>
          </p:cNvSpPr>
          <p:nvPr/>
        </p:nvSpPr>
        <p:spPr bwMode="auto">
          <a:xfrm>
            <a:off x="0" y="1746250"/>
            <a:ext cx="8675688"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lvl="1" algn="l" eaLnBrk="1" hangingPunct="1">
              <a:lnSpc>
                <a:spcPct val="110000"/>
              </a:lnSpc>
              <a:buClr>
                <a:schemeClr val="tx2"/>
              </a:buClr>
              <a:buSzPct val="55000"/>
              <a:buFont typeface="Wingdings" panose="05000000000000000000" pitchFamily="2" charset="2"/>
              <a:buChar char="n"/>
            </a:pPr>
            <a:r>
              <a:rPr kumimoji="1" lang="en-US" altLang="zh-CN">
                <a:solidFill>
                  <a:schemeClr val="tx1"/>
                </a:solidFill>
                <a:latin typeface="Arial" panose="020B0604020202020204" pitchFamily="34" charset="0"/>
              </a:rPr>
              <a:t>running</a:t>
            </a:r>
            <a:r>
              <a:rPr kumimoji="1" lang="zh-CN" altLang="en-US">
                <a:solidFill>
                  <a:schemeClr val="tx1"/>
                </a:solidFill>
                <a:latin typeface="Arial" panose="020B0604020202020204" pitchFamily="34" charset="0"/>
              </a:rPr>
              <a:t>运行</a:t>
            </a:r>
            <a:r>
              <a:rPr kumimoji="1" lang="en-US" altLang="zh-CN">
                <a:solidFill>
                  <a:schemeClr val="tx1"/>
                </a:solidFill>
                <a:latin typeface="Arial" panose="020B0604020202020204" pitchFamily="34" charset="0"/>
              </a:rPr>
              <a:t>/</a:t>
            </a:r>
            <a:r>
              <a:rPr kumimoji="1" lang="zh-CN" altLang="en-US">
                <a:solidFill>
                  <a:schemeClr val="folHlink"/>
                </a:solidFill>
                <a:latin typeface="Arial" panose="020B0604020202020204" pitchFamily="34" charset="0"/>
              </a:rPr>
              <a:t>执行</a:t>
            </a:r>
            <a:r>
              <a:rPr kumimoji="1" lang="zh-CN" altLang="en-US">
                <a:solidFill>
                  <a:schemeClr val="tx1"/>
                </a:solidFill>
                <a:latin typeface="Arial" panose="020B0604020202020204" pitchFamily="34" charset="0"/>
              </a:rPr>
              <a:t>：当一个进程获得必要的资源并正在处理机上执行的状态。</a:t>
            </a:r>
          </a:p>
          <a:p>
            <a:pPr lvl="1" algn="l" eaLnBrk="1" hangingPunct="1">
              <a:lnSpc>
                <a:spcPct val="110000"/>
              </a:lnSpc>
              <a:buClr>
                <a:schemeClr val="tx2"/>
              </a:buClr>
              <a:buSzPct val="55000"/>
              <a:buFont typeface="Wingdings" panose="05000000000000000000" pitchFamily="2" charset="2"/>
              <a:buChar char="n"/>
            </a:pPr>
            <a:r>
              <a:rPr kumimoji="1" lang="en-US" altLang="zh-CN">
                <a:solidFill>
                  <a:schemeClr val="tx1"/>
                </a:solidFill>
                <a:latin typeface="Arial" panose="020B0604020202020204" pitchFamily="34" charset="0"/>
              </a:rPr>
              <a:t>waiting</a:t>
            </a:r>
            <a:r>
              <a:rPr kumimoji="1" lang="zh-CN" altLang="en-US">
                <a:solidFill>
                  <a:schemeClr val="tx1"/>
                </a:solidFill>
                <a:latin typeface="Arial" panose="020B0604020202020204" pitchFamily="34" charset="0"/>
              </a:rPr>
              <a:t>等待</a:t>
            </a:r>
            <a:r>
              <a:rPr kumimoji="1" lang="en-US" altLang="zh-CN">
                <a:solidFill>
                  <a:schemeClr val="tx1"/>
                </a:solidFill>
                <a:latin typeface="Arial" panose="020B0604020202020204" pitchFamily="34" charset="0"/>
              </a:rPr>
              <a:t>/</a:t>
            </a:r>
            <a:r>
              <a:rPr kumimoji="1" lang="zh-CN" altLang="en-US">
                <a:solidFill>
                  <a:schemeClr val="folHlink"/>
                </a:solidFill>
                <a:latin typeface="Arial" panose="020B0604020202020204" pitchFamily="34" charset="0"/>
              </a:rPr>
              <a:t>阻塞</a:t>
            </a:r>
            <a:r>
              <a:rPr kumimoji="1" lang="zh-CN" altLang="en-US">
                <a:solidFill>
                  <a:schemeClr val="tx1"/>
                </a:solidFill>
                <a:latin typeface="Arial" panose="020B0604020202020204" pitchFamily="34" charset="0"/>
              </a:rPr>
              <a:t>：由于发生某事件而暂时无法执行下去时进程所处的状态。</a:t>
            </a:r>
          </a:p>
          <a:p>
            <a:pPr lvl="1" algn="l" eaLnBrk="1" hangingPunct="1">
              <a:lnSpc>
                <a:spcPct val="110000"/>
              </a:lnSpc>
              <a:buClr>
                <a:schemeClr val="tx2"/>
              </a:buClr>
              <a:buSzPct val="55000"/>
              <a:buFont typeface="Wingdings" panose="05000000000000000000" pitchFamily="2" charset="2"/>
              <a:buChar char="n"/>
            </a:pPr>
            <a:r>
              <a:rPr kumimoji="1" lang="en-US" altLang="zh-CN">
                <a:solidFill>
                  <a:schemeClr val="tx1"/>
                </a:solidFill>
                <a:latin typeface="Arial" panose="020B0604020202020204" pitchFamily="34" charset="0"/>
              </a:rPr>
              <a:t>terminated</a:t>
            </a:r>
            <a:r>
              <a:rPr kumimoji="1" lang="zh-CN" altLang="en-US">
                <a:solidFill>
                  <a:schemeClr val="tx1"/>
                </a:solidFill>
                <a:latin typeface="Arial" panose="020B0604020202020204" pitchFamily="34" charset="0"/>
              </a:rPr>
              <a:t>终止</a:t>
            </a:r>
            <a:r>
              <a:rPr kumimoji="1" lang="en-US" altLang="zh-CN">
                <a:solidFill>
                  <a:schemeClr val="tx1"/>
                </a:solidFill>
                <a:latin typeface="Arial" panose="020B0604020202020204" pitchFamily="34" charset="0"/>
              </a:rPr>
              <a:t>/</a:t>
            </a:r>
            <a:r>
              <a:rPr kumimoji="1" lang="zh-CN" altLang="en-US">
                <a:solidFill>
                  <a:schemeClr val="tx1"/>
                </a:solidFill>
                <a:latin typeface="Arial" panose="020B0604020202020204" pitchFamily="34" charset="0"/>
              </a:rPr>
              <a:t>撤消</a:t>
            </a:r>
            <a:r>
              <a:rPr kumimoji="1" lang="en-US" altLang="zh-CN">
                <a:solidFill>
                  <a:schemeClr val="tx1"/>
                </a:solidFill>
                <a:latin typeface="Arial" panose="020B0604020202020204" pitchFamily="34" charset="0"/>
              </a:rPr>
              <a:t>/</a:t>
            </a:r>
            <a:r>
              <a:rPr kumimoji="1" lang="zh-CN" altLang="en-US">
                <a:solidFill>
                  <a:schemeClr val="tx1"/>
                </a:solidFill>
                <a:latin typeface="Arial" panose="020B0604020202020204" pitchFamily="34" charset="0"/>
              </a:rPr>
              <a:t>退出：进程执行完毕，释放所占资源的状态。进程已结束运行，回收除</a:t>
            </a:r>
            <a:r>
              <a:rPr kumimoji="1" lang="en-US" altLang="zh-CN">
                <a:solidFill>
                  <a:schemeClr val="tx1"/>
                </a:solidFill>
                <a:latin typeface="Arial" panose="020B0604020202020204" pitchFamily="34" charset="0"/>
              </a:rPr>
              <a:t>PCB</a:t>
            </a:r>
            <a:r>
              <a:rPr kumimoji="1" lang="zh-CN" altLang="en-US">
                <a:solidFill>
                  <a:schemeClr val="tx1"/>
                </a:solidFill>
                <a:latin typeface="Arial" panose="020B0604020202020204" pitchFamily="34" charset="0"/>
              </a:rPr>
              <a:t>之外的其它资源，并让其它进程从</a:t>
            </a:r>
            <a:r>
              <a:rPr kumimoji="1" lang="en-US" altLang="zh-CN">
                <a:solidFill>
                  <a:schemeClr val="tx1"/>
                </a:solidFill>
                <a:latin typeface="Arial" panose="020B0604020202020204" pitchFamily="34" charset="0"/>
              </a:rPr>
              <a:t>PCB</a:t>
            </a:r>
            <a:r>
              <a:rPr kumimoji="1" lang="zh-CN" altLang="en-US">
                <a:solidFill>
                  <a:schemeClr val="tx1"/>
                </a:solidFill>
                <a:latin typeface="Arial" panose="020B0604020202020204" pitchFamily="34" charset="0"/>
              </a:rPr>
              <a:t>中收集有关信息（如记帐，将退出码</a:t>
            </a:r>
            <a:r>
              <a:rPr kumimoji="1" lang="en-US" altLang="zh-CN">
                <a:solidFill>
                  <a:schemeClr val="tx1"/>
                </a:solidFill>
                <a:latin typeface="Arial" panose="020B0604020202020204" pitchFamily="34" charset="0"/>
              </a:rPr>
              <a:t>exit code</a:t>
            </a:r>
            <a:r>
              <a:rPr kumimoji="1" lang="zh-CN" altLang="en-US">
                <a:solidFill>
                  <a:schemeClr val="tx1"/>
                </a:solidFill>
                <a:latin typeface="Arial" panose="020B0604020202020204" pitchFamily="34" charset="0"/>
              </a:rPr>
              <a:t>传递给父进程），之后撤消</a:t>
            </a:r>
            <a:r>
              <a:rPr kumimoji="1" lang="en-US" altLang="zh-CN">
                <a:solidFill>
                  <a:schemeClr val="tx1"/>
                </a:solidFill>
                <a:latin typeface="Arial" panose="020B0604020202020204" pitchFamily="34" charset="0"/>
              </a:rPr>
              <a:t>PCB</a:t>
            </a:r>
            <a:r>
              <a:rPr kumimoji="1" lang="zh-CN" altLang="en-US">
                <a:solidFill>
                  <a:schemeClr val="tx1"/>
                </a:solidFill>
                <a:latin typeface="Arial" panose="020B0604020202020204" pitchFamily="34" charset="0"/>
              </a:rPr>
              <a:t>。</a:t>
            </a:r>
          </a:p>
        </p:txBody>
      </p:sp>
      <p:sp>
        <p:nvSpPr>
          <p:cNvPr id="32772" name="Rectangle 4"/>
          <p:cNvSpPr>
            <a:spLocks noChangeArrowheads="1"/>
          </p:cNvSpPr>
          <p:nvPr/>
        </p:nvSpPr>
        <p:spPr bwMode="auto">
          <a:xfrm>
            <a:off x="468313" y="1268413"/>
            <a:ext cx="5995987"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10000"/>
              </a:lnSpc>
              <a:buClr>
                <a:schemeClr val="folHlink"/>
              </a:buClr>
              <a:buSzPct val="60000"/>
              <a:buFont typeface="Wingdings" panose="05000000000000000000" pitchFamily="2" charset="2"/>
              <a:buNone/>
            </a:pPr>
            <a:r>
              <a:rPr kumimoji="1" lang="en-US" altLang="zh-CN">
                <a:solidFill>
                  <a:schemeClr val="tx1"/>
                </a:solidFill>
                <a:latin typeface="Tahoma" panose="020B0604030504040204" pitchFamily="34" charset="0"/>
                <a:ea typeface="隶书" panose="02010509060101010101" pitchFamily="49" charset="-122"/>
              </a:rPr>
              <a:t>1</a:t>
            </a:r>
            <a:r>
              <a:rPr kumimoji="1" lang="zh-CN" altLang="en-US">
                <a:solidFill>
                  <a:schemeClr val="tx1"/>
                </a:solidFill>
                <a:latin typeface="Tahoma" panose="020B0604030504040204" pitchFamily="34" charset="0"/>
                <a:ea typeface="隶书" panose="02010509060101010101" pitchFamily="49" charset="-122"/>
              </a:rPr>
              <a:t>、进程的</a:t>
            </a:r>
            <a:r>
              <a:rPr kumimoji="1" lang="en-US" altLang="zh-CN">
                <a:solidFill>
                  <a:schemeClr val="tx1"/>
                </a:solidFill>
                <a:latin typeface="Tahoma" panose="020B0604030504040204" pitchFamily="34" charset="0"/>
                <a:ea typeface="隶书" panose="02010509060101010101" pitchFamily="49" charset="-122"/>
              </a:rPr>
              <a:t>5</a:t>
            </a:r>
            <a:r>
              <a:rPr kumimoji="1" lang="zh-CN" altLang="en-US">
                <a:solidFill>
                  <a:schemeClr val="tx1"/>
                </a:solidFill>
                <a:latin typeface="Tahoma" panose="020B0604030504040204" pitchFamily="34" charset="0"/>
                <a:ea typeface="隶书" panose="02010509060101010101" pitchFamily="49" charset="-122"/>
              </a:rPr>
              <a:t>种状态（</a:t>
            </a:r>
            <a:r>
              <a:rPr kumimoji="1" lang="zh-CN" altLang="en-US">
                <a:solidFill>
                  <a:schemeClr val="folHlink"/>
                </a:solidFill>
                <a:latin typeface="Tahoma" panose="020B0604030504040204" pitchFamily="34" charset="0"/>
                <a:ea typeface="隶书" panose="02010509060101010101" pitchFamily="49" charset="-122"/>
              </a:rPr>
              <a:t>三种基本状态</a:t>
            </a:r>
            <a:r>
              <a:rPr kumimoji="1" lang="zh-CN" altLang="en-US">
                <a:solidFill>
                  <a:schemeClr val="tx1"/>
                </a:solidFill>
                <a:latin typeface="Tahoma" panose="020B0604030504040204" pitchFamily="34" charset="0"/>
                <a:ea typeface="隶书" panose="02010509060101010101" pitchFamily="49" charset="-122"/>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703513" y="5872163"/>
            <a:ext cx="41735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a:r>
              <a:rPr kumimoji="1" lang="zh-CN" altLang="en-US">
                <a:solidFill>
                  <a:schemeClr val="tx1"/>
                </a:solidFill>
              </a:rPr>
              <a:t>五状态进程状态变化图</a:t>
            </a:r>
          </a:p>
        </p:txBody>
      </p:sp>
      <p:grpSp>
        <p:nvGrpSpPr>
          <p:cNvPr id="33795" name="Group 3"/>
          <p:cNvGrpSpPr>
            <a:grpSpLocks/>
          </p:cNvGrpSpPr>
          <p:nvPr/>
        </p:nvGrpSpPr>
        <p:grpSpPr bwMode="auto">
          <a:xfrm>
            <a:off x="609600" y="1381125"/>
            <a:ext cx="8001000" cy="4495800"/>
            <a:chOff x="384" y="1104"/>
            <a:chExt cx="5040" cy="2832"/>
          </a:xfrm>
        </p:grpSpPr>
        <p:sp>
          <p:nvSpPr>
            <p:cNvPr id="33797" name="Rectangle 4"/>
            <p:cNvSpPr>
              <a:spLocks noChangeArrowheads="1"/>
            </p:cNvSpPr>
            <p:nvPr/>
          </p:nvSpPr>
          <p:spPr bwMode="auto">
            <a:xfrm>
              <a:off x="384" y="1104"/>
              <a:ext cx="5040" cy="2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kumimoji="1" lang="en-US" altLang="zh-CN" sz="2000">
                <a:solidFill>
                  <a:schemeClr val="tx2"/>
                </a:solidFill>
                <a:latin typeface="Times New Roman" panose="02020603050405020304" pitchFamily="18" charset="0"/>
                <a:ea typeface="宋体" panose="02010600030101010101" pitchFamily="2" charset="-122"/>
              </a:endParaRPr>
            </a:p>
            <a:p>
              <a:pPr eaLnBrk="1" hangingPunct="1"/>
              <a:r>
                <a:rPr kumimoji="1" lang="zh-CN" altLang="en-US" sz="2000">
                  <a:solidFill>
                    <a:schemeClr val="tx2"/>
                  </a:solidFill>
                  <a:latin typeface="Times New Roman" panose="02020603050405020304" pitchFamily="18" charset="0"/>
                  <a:ea typeface="宋体" panose="02010600030101010101" pitchFamily="2" charset="-122"/>
                </a:rPr>
                <a:t>时间片到或被抢占</a:t>
              </a:r>
            </a:p>
            <a:p>
              <a:pPr eaLnBrk="1" hangingPunct="1"/>
              <a:endParaRPr kumimoji="1" lang="zh-CN" altLang="en-US" sz="2000">
                <a:solidFill>
                  <a:schemeClr val="tx2"/>
                </a:solidFill>
                <a:latin typeface="Times New Roman" panose="02020603050405020304" pitchFamily="18" charset="0"/>
                <a:ea typeface="宋体" panose="02010600030101010101" pitchFamily="2" charset="-122"/>
              </a:endParaRPr>
            </a:p>
            <a:p>
              <a:pPr eaLnBrk="1" hangingPunct="1"/>
              <a:r>
                <a:rPr kumimoji="1" lang="zh-CN" altLang="en-US" sz="2000">
                  <a:solidFill>
                    <a:schemeClr val="tx2"/>
                  </a:solidFill>
                  <a:latin typeface="Times New Roman" panose="02020603050405020304" pitchFamily="18" charset="0"/>
                  <a:ea typeface="宋体" panose="02010600030101010101" pitchFamily="2" charset="-122"/>
                </a:rPr>
                <a:t>接纳                                         完成</a:t>
              </a:r>
            </a:p>
            <a:p>
              <a:pPr eaLnBrk="1" hangingPunct="1"/>
              <a:endParaRPr kumimoji="1" lang="zh-CN" altLang="en-US" sz="2000">
                <a:solidFill>
                  <a:schemeClr val="tx2"/>
                </a:solidFill>
                <a:latin typeface="Times New Roman" panose="02020603050405020304" pitchFamily="18" charset="0"/>
                <a:ea typeface="宋体" panose="02010600030101010101" pitchFamily="2" charset="-122"/>
              </a:endParaRPr>
            </a:p>
            <a:p>
              <a:pPr eaLnBrk="1" hangingPunct="1"/>
              <a:endParaRPr kumimoji="1" lang="zh-CN" altLang="en-US" sz="2000">
                <a:solidFill>
                  <a:schemeClr val="tx2"/>
                </a:solidFill>
                <a:latin typeface="Times New Roman" panose="02020603050405020304" pitchFamily="18" charset="0"/>
                <a:ea typeface="宋体" panose="02010600030101010101" pitchFamily="2" charset="-122"/>
              </a:endParaRPr>
            </a:p>
            <a:p>
              <a:pPr eaLnBrk="1" hangingPunct="1"/>
              <a:endParaRPr kumimoji="1" lang="zh-CN" altLang="en-US" sz="2000">
                <a:solidFill>
                  <a:schemeClr val="tx2"/>
                </a:solidFill>
                <a:latin typeface="Times New Roman" panose="02020603050405020304" pitchFamily="18" charset="0"/>
                <a:ea typeface="宋体" panose="02010600030101010101" pitchFamily="2" charset="-122"/>
              </a:endParaRPr>
            </a:p>
            <a:p>
              <a:pPr eaLnBrk="1" hangingPunct="1"/>
              <a:r>
                <a:rPr kumimoji="1" lang="zh-CN" altLang="en-US" sz="2000">
                  <a:solidFill>
                    <a:schemeClr val="tx2"/>
                  </a:solidFill>
                  <a:latin typeface="Times New Roman" panose="02020603050405020304" pitchFamily="18" charset="0"/>
                  <a:ea typeface="宋体" panose="02010600030101010101" pitchFamily="2" charset="-122"/>
                </a:rPr>
                <a:t>进程调度</a:t>
              </a:r>
            </a:p>
            <a:p>
              <a:pPr eaLnBrk="1" hangingPunct="1"/>
              <a:endParaRPr kumimoji="1" lang="zh-CN" altLang="en-US" sz="2000">
                <a:solidFill>
                  <a:schemeClr val="tx2"/>
                </a:solidFill>
                <a:latin typeface="Times New Roman" panose="02020603050405020304" pitchFamily="18" charset="0"/>
                <a:ea typeface="宋体" panose="02010600030101010101" pitchFamily="2" charset="-122"/>
              </a:endParaRPr>
            </a:p>
            <a:p>
              <a:pPr eaLnBrk="1" hangingPunct="1"/>
              <a:r>
                <a:rPr kumimoji="1" lang="zh-CN" altLang="en-US" sz="2000">
                  <a:solidFill>
                    <a:schemeClr val="tx2"/>
                  </a:solidFill>
                  <a:latin typeface="Times New Roman" panose="02020603050405020304" pitchFamily="18" charset="0"/>
                  <a:ea typeface="宋体" panose="02010600030101010101" pitchFamily="2" charset="-122"/>
                </a:rPr>
                <a:t>        事件发生                            等待某事件</a:t>
              </a:r>
            </a:p>
            <a:p>
              <a:pPr eaLnBrk="1" hangingPunct="1"/>
              <a:endParaRPr kumimoji="1" lang="zh-CN" altLang="en-US" sz="2000">
                <a:solidFill>
                  <a:schemeClr val="tx2"/>
                </a:solidFill>
                <a:latin typeface="Times New Roman" panose="02020603050405020304" pitchFamily="18" charset="0"/>
                <a:ea typeface="宋体" panose="02010600030101010101" pitchFamily="2" charset="-122"/>
              </a:endParaRPr>
            </a:p>
            <a:p>
              <a:pPr eaLnBrk="1" hangingPunct="1"/>
              <a:endParaRPr kumimoji="1" lang="zh-CN" altLang="en-US" sz="2000">
                <a:solidFill>
                  <a:schemeClr val="tx2"/>
                </a:solidFill>
                <a:latin typeface="Times New Roman" panose="02020603050405020304" pitchFamily="18" charset="0"/>
                <a:ea typeface="宋体" panose="02010600030101010101" pitchFamily="2" charset="-122"/>
              </a:endParaRPr>
            </a:p>
            <a:p>
              <a:pPr eaLnBrk="1" hangingPunct="1"/>
              <a:endParaRPr kumimoji="1" lang="zh-CN" altLang="en-US" sz="2000">
                <a:solidFill>
                  <a:schemeClr val="tx2"/>
                </a:solidFill>
                <a:latin typeface="Times New Roman" panose="02020603050405020304" pitchFamily="18" charset="0"/>
                <a:ea typeface="宋体" panose="02010600030101010101" pitchFamily="2" charset="-122"/>
              </a:endParaRPr>
            </a:p>
            <a:p>
              <a:pPr eaLnBrk="1" hangingPunct="1"/>
              <a:endParaRPr kumimoji="1" lang="en-US" altLang="zh-CN" sz="2000">
                <a:solidFill>
                  <a:schemeClr val="tx2"/>
                </a:solidFill>
                <a:latin typeface="Times New Roman" panose="02020603050405020304" pitchFamily="18" charset="0"/>
                <a:ea typeface="宋体" panose="02010600030101010101" pitchFamily="2" charset="-122"/>
              </a:endParaRPr>
            </a:p>
          </p:txBody>
        </p:sp>
        <p:sp>
          <p:nvSpPr>
            <p:cNvPr id="33798" name="Oval 5"/>
            <p:cNvSpPr>
              <a:spLocks noChangeArrowheads="1"/>
            </p:cNvSpPr>
            <p:nvPr/>
          </p:nvSpPr>
          <p:spPr bwMode="auto">
            <a:xfrm>
              <a:off x="1104" y="1392"/>
              <a:ext cx="576" cy="576"/>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2400">
                  <a:solidFill>
                    <a:schemeClr val="tx1"/>
                  </a:solidFill>
                  <a:latin typeface="Times New Roman" panose="02020603050405020304" pitchFamily="18" charset="0"/>
                  <a:ea typeface="宋体" panose="02010600030101010101" pitchFamily="2" charset="-122"/>
                </a:rPr>
                <a:t>新建</a:t>
              </a:r>
            </a:p>
          </p:txBody>
        </p:sp>
        <p:sp>
          <p:nvSpPr>
            <p:cNvPr id="33799" name="Oval 6"/>
            <p:cNvSpPr>
              <a:spLocks noChangeArrowheads="1"/>
            </p:cNvSpPr>
            <p:nvPr/>
          </p:nvSpPr>
          <p:spPr bwMode="auto">
            <a:xfrm>
              <a:off x="4176" y="1392"/>
              <a:ext cx="576" cy="576"/>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2400">
                  <a:solidFill>
                    <a:schemeClr val="tx1"/>
                  </a:solidFill>
                  <a:latin typeface="Times New Roman" panose="02020603050405020304" pitchFamily="18" charset="0"/>
                  <a:ea typeface="宋体" panose="02010600030101010101" pitchFamily="2" charset="-122"/>
                </a:rPr>
                <a:t>结束</a:t>
              </a:r>
            </a:p>
          </p:txBody>
        </p:sp>
        <p:sp>
          <p:nvSpPr>
            <p:cNvPr id="33800" name="Oval 7"/>
            <p:cNvSpPr>
              <a:spLocks noChangeArrowheads="1"/>
            </p:cNvSpPr>
            <p:nvPr/>
          </p:nvSpPr>
          <p:spPr bwMode="auto">
            <a:xfrm>
              <a:off x="1920" y="1920"/>
              <a:ext cx="576" cy="576"/>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2400">
                  <a:solidFill>
                    <a:schemeClr val="tx1"/>
                  </a:solidFill>
                  <a:latin typeface="Times New Roman" panose="02020603050405020304" pitchFamily="18" charset="0"/>
                  <a:ea typeface="宋体" panose="02010600030101010101" pitchFamily="2" charset="-122"/>
                </a:rPr>
                <a:t>就绪</a:t>
              </a:r>
            </a:p>
          </p:txBody>
        </p:sp>
        <p:sp>
          <p:nvSpPr>
            <p:cNvPr id="33801" name="Oval 8"/>
            <p:cNvSpPr>
              <a:spLocks noChangeArrowheads="1"/>
            </p:cNvSpPr>
            <p:nvPr/>
          </p:nvSpPr>
          <p:spPr bwMode="auto">
            <a:xfrm>
              <a:off x="3264" y="1920"/>
              <a:ext cx="576" cy="576"/>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2400">
                  <a:solidFill>
                    <a:schemeClr val="tx1"/>
                  </a:solidFill>
                  <a:latin typeface="Times New Roman" panose="02020603050405020304" pitchFamily="18" charset="0"/>
                  <a:ea typeface="宋体" panose="02010600030101010101" pitchFamily="2" charset="-122"/>
                </a:rPr>
                <a:t>执行</a:t>
              </a:r>
            </a:p>
          </p:txBody>
        </p:sp>
        <p:sp>
          <p:nvSpPr>
            <p:cNvPr id="33802" name="Oval 9"/>
            <p:cNvSpPr>
              <a:spLocks noChangeArrowheads="1"/>
            </p:cNvSpPr>
            <p:nvPr/>
          </p:nvSpPr>
          <p:spPr bwMode="auto">
            <a:xfrm>
              <a:off x="2544" y="3024"/>
              <a:ext cx="576" cy="576"/>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2400">
                  <a:solidFill>
                    <a:schemeClr val="tx1"/>
                  </a:solidFill>
                  <a:latin typeface="Times New Roman" panose="02020603050405020304" pitchFamily="18" charset="0"/>
                  <a:ea typeface="宋体" panose="02010600030101010101" pitchFamily="2" charset="-122"/>
                </a:rPr>
                <a:t>阻塞</a:t>
              </a:r>
            </a:p>
          </p:txBody>
        </p:sp>
        <p:sp>
          <p:nvSpPr>
            <p:cNvPr id="33803" name="Freeform 10"/>
            <p:cNvSpPr>
              <a:spLocks/>
            </p:cNvSpPr>
            <p:nvPr/>
          </p:nvSpPr>
          <p:spPr bwMode="auto">
            <a:xfrm>
              <a:off x="1632" y="1867"/>
              <a:ext cx="336" cy="197"/>
            </a:xfrm>
            <a:custGeom>
              <a:avLst/>
              <a:gdLst>
                <a:gd name="T0" fmla="*/ 0 w 336"/>
                <a:gd name="T1" fmla="*/ 5 h 197"/>
                <a:gd name="T2" fmla="*/ 96 w 336"/>
                <a:gd name="T3" fmla="*/ 3 h 197"/>
                <a:gd name="T4" fmla="*/ 201 w 336"/>
                <a:gd name="T5" fmla="*/ 26 h 197"/>
                <a:gd name="T6" fmla="*/ 268 w 336"/>
                <a:gd name="T7" fmla="*/ 85 h 197"/>
                <a:gd name="T8" fmla="*/ 336 w 336"/>
                <a:gd name="T9" fmla="*/ 197 h 197"/>
                <a:gd name="T10" fmla="*/ 0 60000 65536"/>
                <a:gd name="T11" fmla="*/ 0 60000 65536"/>
                <a:gd name="T12" fmla="*/ 0 60000 65536"/>
                <a:gd name="T13" fmla="*/ 0 60000 65536"/>
                <a:gd name="T14" fmla="*/ 0 60000 65536"/>
                <a:gd name="T15" fmla="*/ 0 w 336"/>
                <a:gd name="T16" fmla="*/ 0 h 197"/>
                <a:gd name="T17" fmla="*/ 336 w 336"/>
                <a:gd name="T18" fmla="*/ 197 h 197"/>
              </a:gdLst>
              <a:ahLst/>
              <a:cxnLst>
                <a:cxn ang="T10">
                  <a:pos x="T0" y="T1"/>
                </a:cxn>
                <a:cxn ang="T11">
                  <a:pos x="T2" y="T3"/>
                </a:cxn>
                <a:cxn ang="T12">
                  <a:pos x="T4" y="T5"/>
                </a:cxn>
                <a:cxn ang="T13">
                  <a:pos x="T6" y="T7"/>
                </a:cxn>
                <a:cxn ang="T14">
                  <a:pos x="T8" y="T9"/>
                </a:cxn>
              </a:cxnLst>
              <a:rect l="T15" t="T16" r="T17" b="T18"/>
              <a:pathLst>
                <a:path w="336" h="197">
                  <a:moveTo>
                    <a:pt x="0" y="5"/>
                  </a:moveTo>
                  <a:cubicBezTo>
                    <a:pt x="16" y="5"/>
                    <a:pt x="63" y="0"/>
                    <a:pt x="96" y="3"/>
                  </a:cubicBezTo>
                  <a:cubicBezTo>
                    <a:pt x="129" y="6"/>
                    <a:pt x="172" y="12"/>
                    <a:pt x="201" y="26"/>
                  </a:cubicBezTo>
                  <a:cubicBezTo>
                    <a:pt x="230" y="40"/>
                    <a:pt x="246" y="57"/>
                    <a:pt x="268" y="85"/>
                  </a:cubicBezTo>
                  <a:cubicBezTo>
                    <a:pt x="290" y="113"/>
                    <a:pt x="322" y="174"/>
                    <a:pt x="336" y="197"/>
                  </a:cubicBezTo>
                </a:path>
              </a:pathLst>
            </a:custGeom>
            <a:noFill/>
            <a:ln w="19050">
              <a:solidFill>
                <a:schemeClr val="accent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3804" name="Freeform 11"/>
            <p:cNvSpPr>
              <a:spLocks/>
            </p:cNvSpPr>
            <p:nvPr/>
          </p:nvSpPr>
          <p:spPr bwMode="auto">
            <a:xfrm>
              <a:off x="2160" y="2496"/>
              <a:ext cx="384" cy="720"/>
            </a:xfrm>
            <a:custGeom>
              <a:avLst/>
              <a:gdLst>
                <a:gd name="T0" fmla="*/ 0 w 384"/>
                <a:gd name="T1" fmla="*/ 0 h 720"/>
                <a:gd name="T2" fmla="*/ 46 w 384"/>
                <a:gd name="T3" fmla="*/ 227 h 720"/>
                <a:gd name="T4" fmla="*/ 98 w 384"/>
                <a:gd name="T5" fmla="*/ 377 h 720"/>
                <a:gd name="T6" fmla="*/ 158 w 384"/>
                <a:gd name="T7" fmla="*/ 481 h 720"/>
                <a:gd name="T8" fmla="*/ 255 w 384"/>
                <a:gd name="T9" fmla="*/ 608 h 720"/>
                <a:gd name="T10" fmla="*/ 384 w 384"/>
                <a:gd name="T11" fmla="*/ 720 h 720"/>
                <a:gd name="T12" fmla="*/ 0 60000 65536"/>
                <a:gd name="T13" fmla="*/ 0 60000 65536"/>
                <a:gd name="T14" fmla="*/ 0 60000 65536"/>
                <a:gd name="T15" fmla="*/ 0 60000 65536"/>
                <a:gd name="T16" fmla="*/ 0 60000 65536"/>
                <a:gd name="T17" fmla="*/ 0 60000 65536"/>
                <a:gd name="T18" fmla="*/ 0 w 384"/>
                <a:gd name="T19" fmla="*/ 0 h 720"/>
                <a:gd name="T20" fmla="*/ 384 w 384"/>
                <a:gd name="T21" fmla="*/ 720 h 720"/>
              </a:gdLst>
              <a:ahLst/>
              <a:cxnLst>
                <a:cxn ang="T12">
                  <a:pos x="T0" y="T1"/>
                </a:cxn>
                <a:cxn ang="T13">
                  <a:pos x="T2" y="T3"/>
                </a:cxn>
                <a:cxn ang="T14">
                  <a:pos x="T4" y="T5"/>
                </a:cxn>
                <a:cxn ang="T15">
                  <a:pos x="T6" y="T7"/>
                </a:cxn>
                <a:cxn ang="T16">
                  <a:pos x="T8" y="T9"/>
                </a:cxn>
                <a:cxn ang="T17">
                  <a:pos x="T10" y="T11"/>
                </a:cxn>
              </a:cxnLst>
              <a:rect l="T18" t="T19" r="T20" b="T21"/>
              <a:pathLst>
                <a:path w="384" h="720">
                  <a:moveTo>
                    <a:pt x="0" y="0"/>
                  </a:moveTo>
                  <a:lnTo>
                    <a:pt x="46" y="227"/>
                  </a:lnTo>
                  <a:lnTo>
                    <a:pt x="98" y="377"/>
                  </a:lnTo>
                  <a:lnTo>
                    <a:pt x="158" y="481"/>
                  </a:lnTo>
                  <a:lnTo>
                    <a:pt x="255" y="608"/>
                  </a:lnTo>
                  <a:lnTo>
                    <a:pt x="384" y="720"/>
                  </a:lnTo>
                </a:path>
              </a:pathLst>
            </a:custGeom>
            <a:noFill/>
            <a:ln w="19050">
              <a:solidFill>
                <a:srgbClr val="FF00FF"/>
              </a:solidFill>
              <a:miter lim="800000"/>
              <a:headEnd type="triangle" w="med" len="me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3805" name="Freeform 12"/>
            <p:cNvSpPr>
              <a:spLocks/>
            </p:cNvSpPr>
            <p:nvPr/>
          </p:nvSpPr>
          <p:spPr bwMode="auto">
            <a:xfrm>
              <a:off x="3120" y="2496"/>
              <a:ext cx="480" cy="720"/>
            </a:xfrm>
            <a:custGeom>
              <a:avLst/>
              <a:gdLst>
                <a:gd name="T0" fmla="*/ 480 w 480"/>
                <a:gd name="T1" fmla="*/ 0 h 720"/>
                <a:gd name="T2" fmla="*/ 432 w 480"/>
                <a:gd name="T3" fmla="*/ 175 h 720"/>
                <a:gd name="T4" fmla="*/ 365 w 480"/>
                <a:gd name="T5" fmla="*/ 324 h 720"/>
                <a:gd name="T6" fmla="*/ 312 w 480"/>
                <a:gd name="T7" fmla="*/ 399 h 720"/>
                <a:gd name="T8" fmla="*/ 267 w 480"/>
                <a:gd name="T9" fmla="*/ 466 h 720"/>
                <a:gd name="T10" fmla="*/ 170 w 480"/>
                <a:gd name="T11" fmla="*/ 586 h 720"/>
                <a:gd name="T12" fmla="*/ 0 w 480"/>
                <a:gd name="T13" fmla="*/ 720 h 720"/>
                <a:gd name="T14" fmla="*/ 0 60000 65536"/>
                <a:gd name="T15" fmla="*/ 0 60000 65536"/>
                <a:gd name="T16" fmla="*/ 0 60000 65536"/>
                <a:gd name="T17" fmla="*/ 0 60000 65536"/>
                <a:gd name="T18" fmla="*/ 0 60000 65536"/>
                <a:gd name="T19" fmla="*/ 0 60000 65536"/>
                <a:gd name="T20" fmla="*/ 0 60000 65536"/>
                <a:gd name="T21" fmla="*/ 0 w 480"/>
                <a:gd name="T22" fmla="*/ 0 h 720"/>
                <a:gd name="T23" fmla="*/ 480 w 480"/>
                <a:gd name="T24" fmla="*/ 720 h 7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0" h="720">
                  <a:moveTo>
                    <a:pt x="480" y="0"/>
                  </a:moveTo>
                  <a:lnTo>
                    <a:pt x="432" y="175"/>
                  </a:lnTo>
                  <a:lnTo>
                    <a:pt x="365" y="324"/>
                  </a:lnTo>
                  <a:lnTo>
                    <a:pt x="312" y="399"/>
                  </a:lnTo>
                  <a:lnTo>
                    <a:pt x="267" y="466"/>
                  </a:lnTo>
                  <a:lnTo>
                    <a:pt x="170" y="586"/>
                  </a:lnTo>
                  <a:lnTo>
                    <a:pt x="0" y="720"/>
                  </a:lnTo>
                </a:path>
              </a:pathLst>
            </a:custGeom>
            <a:noFill/>
            <a:ln w="19050">
              <a:solidFill>
                <a:srgbClr val="FF0000"/>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3806" name="Freeform 13"/>
            <p:cNvSpPr>
              <a:spLocks/>
            </p:cNvSpPr>
            <p:nvPr/>
          </p:nvSpPr>
          <p:spPr bwMode="auto">
            <a:xfrm>
              <a:off x="2448" y="2400"/>
              <a:ext cx="902" cy="121"/>
            </a:xfrm>
            <a:custGeom>
              <a:avLst/>
              <a:gdLst>
                <a:gd name="T0" fmla="*/ 0 w 902"/>
                <a:gd name="T1" fmla="*/ 30 h 121"/>
                <a:gd name="T2" fmla="*/ 178 w 902"/>
                <a:gd name="T3" fmla="*/ 84 h 121"/>
                <a:gd name="T4" fmla="*/ 327 w 902"/>
                <a:gd name="T5" fmla="*/ 106 h 121"/>
                <a:gd name="T6" fmla="*/ 469 w 902"/>
                <a:gd name="T7" fmla="*/ 121 h 121"/>
                <a:gd name="T8" fmla="*/ 619 w 902"/>
                <a:gd name="T9" fmla="*/ 98 h 121"/>
                <a:gd name="T10" fmla="*/ 761 w 902"/>
                <a:gd name="T11" fmla="*/ 69 h 121"/>
                <a:gd name="T12" fmla="*/ 902 w 902"/>
                <a:gd name="T13" fmla="*/ 0 h 121"/>
                <a:gd name="T14" fmla="*/ 0 60000 65536"/>
                <a:gd name="T15" fmla="*/ 0 60000 65536"/>
                <a:gd name="T16" fmla="*/ 0 60000 65536"/>
                <a:gd name="T17" fmla="*/ 0 60000 65536"/>
                <a:gd name="T18" fmla="*/ 0 60000 65536"/>
                <a:gd name="T19" fmla="*/ 0 60000 65536"/>
                <a:gd name="T20" fmla="*/ 0 60000 65536"/>
                <a:gd name="T21" fmla="*/ 0 w 902"/>
                <a:gd name="T22" fmla="*/ 0 h 121"/>
                <a:gd name="T23" fmla="*/ 902 w 902"/>
                <a:gd name="T24" fmla="*/ 121 h 1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2" h="121">
                  <a:moveTo>
                    <a:pt x="0" y="30"/>
                  </a:moveTo>
                  <a:lnTo>
                    <a:pt x="178" y="84"/>
                  </a:lnTo>
                  <a:lnTo>
                    <a:pt x="327" y="106"/>
                  </a:lnTo>
                  <a:lnTo>
                    <a:pt x="469" y="121"/>
                  </a:lnTo>
                  <a:lnTo>
                    <a:pt x="619" y="98"/>
                  </a:lnTo>
                  <a:lnTo>
                    <a:pt x="761" y="69"/>
                  </a:lnTo>
                  <a:lnTo>
                    <a:pt x="902" y="0"/>
                  </a:lnTo>
                </a:path>
              </a:pathLst>
            </a:custGeom>
            <a:noFill/>
            <a:ln w="19050">
              <a:solidFill>
                <a:schemeClr val="accent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3807" name="Freeform 14"/>
            <p:cNvSpPr>
              <a:spLocks/>
            </p:cNvSpPr>
            <p:nvPr/>
          </p:nvSpPr>
          <p:spPr bwMode="auto">
            <a:xfrm>
              <a:off x="3792" y="1824"/>
              <a:ext cx="432" cy="240"/>
            </a:xfrm>
            <a:custGeom>
              <a:avLst/>
              <a:gdLst>
                <a:gd name="T0" fmla="*/ 0 w 384"/>
                <a:gd name="T1" fmla="*/ 240 h 240"/>
                <a:gd name="T2" fmla="*/ 53 w 384"/>
                <a:gd name="T3" fmla="*/ 151 h 240"/>
                <a:gd name="T4" fmla="*/ 143 w 384"/>
                <a:gd name="T5" fmla="*/ 69 h 240"/>
                <a:gd name="T6" fmla="*/ 270 w 384"/>
                <a:gd name="T7" fmla="*/ 24 h 240"/>
                <a:gd name="T8" fmla="*/ 384 w 384"/>
                <a:gd name="T9" fmla="*/ 0 h 240"/>
                <a:gd name="T10" fmla="*/ 0 60000 65536"/>
                <a:gd name="T11" fmla="*/ 0 60000 65536"/>
                <a:gd name="T12" fmla="*/ 0 60000 65536"/>
                <a:gd name="T13" fmla="*/ 0 60000 65536"/>
                <a:gd name="T14" fmla="*/ 0 60000 65536"/>
                <a:gd name="T15" fmla="*/ 0 w 384"/>
                <a:gd name="T16" fmla="*/ 0 h 240"/>
                <a:gd name="T17" fmla="*/ 384 w 384"/>
                <a:gd name="T18" fmla="*/ 240 h 240"/>
              </a:gdLst>
              <a:ahLst/>
              <a:cxnLst>
                <a:cxn ang="T10">
                  <a:pos x="T0" y="T1"/>
                </a:cxn>
                <a:cxn ang="T11">
                  <a:pos x="T2" y="T3"/>
                </a:cxn>
                <a:cxn ang="T12">
                  <a:pos x="T4" y="T5"/>
                </a:cxn>
                <a:cxn ang="T13">
                  <a:pos x="T6" y="T7"/>
                </a:cxn>
                <a:cxn ang="T14">
                  <a:pos x="T8" y="T9"/>
                </a:cxn>
              </a:cxnLst>
              <a:rect l="T15" t="T16" r="T17" b="T18"/>
              <a:pathLst>
                <a:path w="384" h="240">
                  <a:moveTo>
                    <a:pt x="0" y="240"/>
                  </a:moveTo>
                  <a:lnTo>
                    <a:pt x="53" y="151"/>
                  </a:lnTo>
                  <a:lnTo>
                    <a:pt x="143" y="69"/>
                  </a:lnTo>
                  <a:lnTo>
                    <a:pt x="270" y="24"/>
                  </a:lnTo>
                  <a:lnTo>
                    <a:pt x="384" y="0"/>
                  </a:lnTo>
                </a:path>
              </a:pathLst>
            </a:custGeom>
            <a:noFill/>
            <a:ln w="19050">
              <a:solidFill>
                <a:schemeClr val="accent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3808" name="Freeform 15"/>
            <p:cNvSpPr>
              <a:spLocks/>
            </p:cNvSpPr>
            <p:nvPr/>
          </p:nvSpPr>
          <p:spPr bwMode="auto">
            <a:xfrm>
              <a:off x="2208" y="1616"/>
              <a:ext cx="1344" cy="305"/>
            </a:xfrm>
            <a:custGeom>
              <a:avLst/>
              <a:gdLst>
                <a:gd name="T0" fmla="*/ 1344 w 1344"/>
                <a:gd name="T1" fmla="*/ 304 h 305"/>
                <a:gd name="T2" fmla="*/ 1269 w 1344"/>
                <a:gd name="T3" fmla="*/ 217 h 305"/>
                <a:gd name="T4" fmla="*/ 1172 w 1344"/>
                <a:gd name="T5" fmla="*/ 149 h 305"/>
                <a:gd name="T6" fmla="*/ 1097 w 1344"/>
                <a:gd name="T7" fmla="*/ 97 h 305"/>
                <a:gd name="T8" fmla="*/ 970 w 1344"/>
                <a:gd name="T9" fmla="*/ 52 h 305"/>
                <a:gd name="T10" fmla="*/ 843 w 1344"/>
                <a:gd name="T11" fmla="*/ 22 h 305"/>
                <a:gd name="T12" fmla="*/ 708 w 1344"/>
                <a:gd name="T13" fmla="*/ 0 h 305"/>
                <a:gd name="T14" fmla="*/ 588 w 1344"/>
                <a:gd name="T15" fmla="*/ 0 h 305"/>
                <a:gd name="T16" fmla="*/ 424 w 1344"/>
                <a:gd name="T17" fmla="*/ 22 h 305"/>
                <a:gd name="T18" fmla="*/ 282 w 1344"/>
                <a:gd name="T19" fmla="*/ 67 h 305"/>
                <a:gd name="T20" fmla="*/ 155 w 1344"/>
                <a:gd name="T21" fmla="*/ 142 h 305"/>
                <a:gd name="T22" fmla="*/ 0 w 1344"/>
                <a:gd name="T23" fmla="*/ 305 h 3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4"/>
                <a:gd name="T37" fmla="*/ 0 h 305"/>
                <a:gd name="T38" fmla="*/ 1344 w 1344"/>
                <a:gd name="T39" fmla="*/ 305 h 30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4" h="305">
                  <a:moveTo>
                    <a:pt x="1344" y="304"/>
                  </a:moveTo>
                  <a:lnTo>
                    <a:pt x="1269" y="217"/>
                  </a:lnTo>
                  <a:lnTo>
                    <a:pt x="1172" y="149"/>
                  </a:lnTo>
                  <a:lnTo>
                    <a:pt x="1097" y="97"/>
                  </a:lnTo>
                  <a:lnTo>
                    <a:pt x="970" y="52"/>
                  </a:lnTo>
                  <a:lnTo>
                    <a:pt x="843" y="22"/>
                  </a:lnTo>
                  <a:lnTo>
                    <a:pt x="708" y="0"/>
                  </a:lnTo>
                  <a:lnTo>
                    <a:pt x="588" y="0"/>
                  </a:lnTo>
                  <a:lnTo>
                    <a:pt x="424" y="22"/>
                  </a:lnTo>
                  <a:lnTo>
                    <a:pt x="282" y="67"/>
                  </a:lnTo>
                  <a:lnTo>
                    <a:pt x="155" y="142"/>
                  </a:lnTo>
                  <a:lnTo>
                    <a:pt x="0" y="305"/>
                  </a:lnTo>
                </a:path>
              </a:pathLst>
            </a:custGeom>
            <a:noFill/>
            <a:ln w="19050">
              <a:solidFill>
                <a:srgbClr val="FF00FF"/>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sp>
        <p:nvSpPr>
          <p:cNvPr id="33796" name="Rectangle 16"/>
          <p:cNvSpPr>
            <a:spLocks noGrp="1" noChangeArrowheads="1"/>
          </p:cNvSpPr>
          <p:nvPr>
            <p:ph type="title"/>
          </p:nvPr>
        </p:nvSpPr>
        <p:spPr/>
        <p:txBody>
          <a:bodyPr/>
          <a:lstStyle/>
          <a:p>
            <a:pPr eaLnBrk="1" hangingPunct="1"/>
            <a:r>
              <a:rPr lang="zh-CN" altLang="en-US" sz="4000" b="1" smtClean="0">
                <a:latin typeface="隶书" panose="02010509060101010101" pitchFamily="49" charset="-122"/>
                <a:ea typeface="隶书" panose="02010509060101010101" pitchFamily="49" charset="-122"/>
              </a:rPr>
              <a:t>二、进程状态</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87450" y="280988"/>
            <a:ext cx="6629400" cy="687387"/>
          </a:xfrm>
        </p:spPr>
        <p:txBody>
          <a:bodyPr/>
          <a:lstStyle/>
          <a:p>
            <a:pPr eaLnBrk="1" hangingPunct="1"/>
            <a:r>
              <a:rPr lang="en-US" altLang="zh-CN" sz="4000" b="1" smtClean="0">
                <a:latin typeface="楷体_GB2312" pitchFamily="49" charset="-122"/>
                <a:ea typeface="楷体_GB2312" pitchFamily="49" charset="-122"/>
              </a:rPr>
              <a:t>2.1 </a:t>
            </a:r>
            <a:r>
              <a:rPr lang="en-US" altLang="zh-CN" sz="4000" b="1" smtClean="0">
                <a:solidFill>
                  <a:schemeClr val="hlink"/>
                </a:solidFill>
                <a:latin typeface="楷体_GB2312" pitchFamily="49" charset="-122"/>
                <a:ea typeface="楷体_GB2312" pitchFamily="49" charset="-122"/>
              </a:rPr>
              <a:t> </a:t>
            </a:r>
            <a:r>
              <a:rPr lang="zh-CN" altLang="en-US" sz="4000" b="1" smtClean="0">
                <a:latin typeface="楷体_GB2312" pitchFamily="49" charset="-122"/>
                <a:ea typeface="楷体_GB2312" pitchFamily="49" charset="-122"/>
              </a:rPr>
              <a:t>进程的基本概念</a:t>
            </a:r>
            <a:endParaRPr lang="zh-CN" altLang="zh-CN" sz="4000" b="1" smtClean="0">
              <a:latin typeface="楷体_GB2312" pitchFamily="49" charset="-122"/>
              <a:ea typeface="楷体_GB2312" pitchFamily="49" charset="-122"/>
            </a:endParaRPr>
          </a:p>
        </p:txBody>
      </p:sp>
      <p:sp>
        <p:nvSpPr>
          <p:cNvPr id="5123" name="Rectangle 3"/>
          <p:cNvSpPr>
            <a:spLocks noGrp="1" noChangeArrowheads="1"/>
          </p:cNvSpPr>
          <p:nvPr>
            <p:ph type="body" idx="1"/>
          </p:nvPr>
        </p:nvSpPr>
        <p:spPr>
          <a:xfrm>
            <a:off x="611188" y="1052513"/>
            <a:ext cx="8027987" cy="4824412"/>
          </a:xfrm>
        </p:spPr>
        <p:txBody>
          <a:bodyPr/>
          <a:lstStyle/>
          <a:p>
            <a:pPr eaLnBrk="1" hangingPunct="1">
              <a:lnSpc>
                <a:spcPct val="160000"/>
              </a:lnSpc>
              <a:spcBef>
                <a:spcPct val="0"/>
              </a:spcBef>
            </a:pPr>
            <a:r>
              <a:rPr lang="zh-CN" altLang="en-US" sz="2800" b="1" smtClean="0">
                <a:latin typeface="Arial" panose="020B0604020202020204" pitchFamily="34" charset="0"/>
                <a:ea typeface="楷体_GB2312" pitchFamily="49" charset="-122"/>
                <a:hlinkClick r:id="rId2" action="ppaction://hlinksldjump"/>
              </a:rPr>
              <a:t>一、前趋图</a:t>
            </a:r>
            <a:endParaRPr lang="zh-CN" altLang="en-US" sz="2800" b="1" smtClean="0">
              <a:latin typeface="Arial" panose="020B0604020202020204" pitchFamily="34" charset="0"/>
              <a:ea typeface="楷体_GB2312" pitchFamily="49" charset="-122"/>
            </a:endParaRPr>
          </a:p>
          <a:p>
            <a:pPr eaLnBrk="1" hangingPunct="1">
              <a:lnSpc>
                <a:spcPct val="160000"/>
              </a:lnSpc>
              <a:spcBef>
                <a:spcPct val="0"/>
              </a:spcBef>
            </a:pPr>
            <a:r>
              <a:rPr lang="zh-CN" altLang="en-US" sz="2800" b="1" smtClean="0">
                <a:latin typeface="Arial" panose="020B0604020202020204" pitchFamily="34" charset="0"/>
                <a:ea typeface="楷体_GB2312" pitchFamily="49" charset="-122"/>
                <a:hlinkClick r:id="rId3" action="ppaction://hlinksldjump"/>
              </a:rPr>
              <a:t>二、程序顺序执行</a:t>
            </a:r>
            <a:endParaRPr lang="zh-CN" altLang="en-US" sz="2800" b="1" smtClean="0">
              <a:latin typeface="Arial" panose="020B0604020202020204" pitchFamily="34" charset="0"/>
              <a:ea typeface="楷体_GB2312" pitchFamily="49" charset="-122"/>
            </a:endParaRPr>
          </a:p>
          <a:p>
            <a:pPr eaLnBrk="1" hangingPunct="1">
              <a:lnSpc>
                <a:spcPct val="160000"/>
              </a:lnSpc>
              <a:spcBef>
                <a:spcPct val="0"/>
              </a:spcBef>
            </a:pPr>
            <a:r>
              <a:rPr lang="zh-CN" altLang="en-US" sz="2800" b="1" smtClean="0">
                <a:latin typeface="Arial" panose="020B0604020202020204" pitchFamily="34" charset="0"/>
                <a:ea typeface="楷体_GB2312" pitchFamily="49" charset="-122"/>
                <a:hlinkClick r:id="rId4" action="ppaction://hlinksldjump"/>
              </a:rPr>
              <a:t>三、程序并发执行</a:t>
            </a:r>
            <a:endParaRPr lang="zh-CN" altLang="en-US" sz="2800" b="1" smtClean="0">
              <a:latin typeface="Arial" panose="020B0604020202020204" pitchFamily="34" charset="0"/>
              <a:ea typeface="楷体_GB2312" pitchFamily="49" charset="-122"/>
            </a:endParaRPr>
          </a:p>
          <a:p>
            <a:pPr eaLnBrk="1" hangingPunct="1">
              <a:lnSpc>
                <a:spcPct val="160000"/>
              </a:lnSpc>
              <a:spcBef>
                <a:spcPct val="0"/>
              </a:spcBef>
            </a:pPr>
            <a:r>
              <a:rPr lang="zh-CN" altLang="en-US" sz="2800" b="1" smtClean="0">
                <a:latin typeface="Arial" panose="020B0604020202020204" pitchFamily="34" charset="0"/>
                <a:ea typeface="楷体_GB2312" pitchFamily="49" charset="-122"/>
              </a:rPr>
              <a:t>进程的描述</a:t>
            </a:r>
          </a:p>
          <a:p>
            <a:pPr eaLnBrk="1" hangingPunct="1">
              <a:lnSpc>
                <a:spcPct val="160000"/>
              </a:lnSpc>
              <a:spcBef>
                <a:spcPct val="0"/>
              </a:spcBef>
              <a:buFont typeface="Wingdings" panose="05000000000000000000" pitchFamily="2" charset="2"/>
              <a:buNone/>
            </a:pPr>
            <a:r>
              <a:rPr lang="zh-CN" altLang="en-US" sz="2800" b="1" smtClean="0">
                <a:latin typeface="Arial" panose="020B0604020202020204" pitchFamily="34" charset="0"/>
                <a:ea typeface="楷体_GB2312" pitchFamily="49" charset="-122"/>
              </a:rPr>
              <a:t>   </a:t>
            </a:r>
            <a:r>
              <a:rPr lang="zh-CN" altLang="en-US" sz="2800" b="1" smtClean="0">
                <a:latin typeface="Arial" panose="020B0604020202020204" pitchFamily="34" charset="0"/>
                <a:ea typeface="楷体_GB2312" pitchFamily="49" charset="-122"/>
                <a:hlinkClick r:id="rId5" action="ppaction://hlinksldjump"/>
              </a:rPr>
              <a:t>一、进程的定义、特征</a:t>
            </a:r>
            <a:endParaRPr lang="zh-CN" altLang="en-US" sz="2800" b="1" smtClean="0">
              <a:latin typeface="Arial" panose="020B0604020202020204" pitchFamily="34" charset="0"/>
              <a:ea typeface="楷体_GB2312" pitchFamily="49" charset="-122"/>
            </a:endParaRPr>
          </a:p>
          <a:p>
            <a:pPr eaLnBrk="1" hangingPunct="1">
              <a:lnSpc>
                <a:spcPct val="160000"/>
              </a:lnSpc>
              <a:spcBef>
                <a:spcPct val="0"/>
              </a:spcBef>
              <a:buFont typeface="Wingdings" panose="05000000000000000000" pitchFamily="2" charset="2"/>
              <a:buNone/>
            </a:pPr>
            <a:r>
              <a:rPr lang="zh-CN" altLang="en-US" sz="2800" b="1" smtClean="0">
                <a:latin typeface="Arial" panose="020B0604020202020204" pitchFamily="34" charset="0"/>
                <a:ea typeface="楷体_GB2312" pitchFamily="49" charset="-122"/>
              </a:rPr>
              <a:t>   </a:t>
            </a:r>
            <a:r>
              <a:rPr lang="zh-CN" altLang="en-US" sz="2800" b="1" smtClean="0">
                <a:latin typeface="Arial" panose="020B0604020202020204" pitchFamily="34" charset="0"/>
                <a:ea typeface="楷体_GB2312" pitchFamily="49" charset="-122"/>
                <a:hlinkClick r:id="rId6" action="ppaction://hlinksldjump"/>
              </a:rPr>
              <a:t>二、进程的状态</a:t>
            </a:r>
            <a:r>
              <a:rPr lang="zh-CN" altLang="en-US" sz="2800" b="1" smtClean="0">
                <a:latin typeface="Arial" panose="020B0604020202020204" pitchFamily="34" charset="0"/>
                <a:ea typeface="楷体_GB2312" pitchFamily="49" charset="-122"/>
              </a:rPr>
              <a:t>（状态、状态转换及挂起状态）</a:t>
            </a:r>
            <a:r>
              <a:rPr kumimoji="0" lang="zh-CN" altLang="en-US" sz="2800" b="1" smtClean="0">
                <a:latin typeface="Arial" panose="020B0604020202020204" pitchFamily="34" charset="0"/>
                <a:ea typeface="楷体_GB2312" pitchFamily="49" charset="-122"/>
                <a:hlinkClick r:id="rId7" action="ppaction://hlinksldjump"/>
              </a:rPr>
              <a:t>三</a:t>
            </a:r>
            <a:r>
              <a:rPr lang="zh-CN" altLang="en-US" sz="2800" b="1" smtClean="0">
                <a:latin typeface="Arial" panose="020B0604020202020204" pitchFamily="34" charset="0"/>
                <a:ea typeface="楷体_GB2312" pitchFamily="49" charset="-122"/>
                <a:hlinkClick r:id="rId7" action="ppaction://hlinksldjump"/>
              </a:rPr>
              <a:t>、进程控制块</a:t>
            </a:r>
            <a:r>
              <a:rPr lang="en-US" altLang="zh-CN" sz="2800" b="1" smtClean="0">
                <a:latin typeface="Arial" panose="020B0604020202020204" pitchFamily="34" charset="0"/>
                <a:ea typeface="楷体_GB2312" pitchFamily="49" charset="-122"/>
                <a:hlinkClick r:id="rId7" action="ppaction://hlinksldjump"/>
              </a:rPr>
              <a:t>PCB</a:t>
            </a:r>
            <a:endParaRPr lang="en-US" altLang="zh-CN" sz="2800" b="1" smtClean="0">
              <a:latin typeface="Arial" panose="020B0604020202020204" pitchFamily="34" charset="0"/>
              <a:ea typeface="楷体_GB2312"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684213" y="765175"/>
            <a:ext cx="7559675" cy="4897438"/>
            <a:chOff x="793" y="1162"/>
            <a:chExt cx="4581" cy="2759"/>
          </a:xfrm>
        </p:grpSpPr>
        <p:sp>
          <p:nvSpPr>
            <p:cNvPr id="34820" name="Rectangle 6"/>
            <p:cNvSpPr>
              <a:spLocks noChangeArrowheads="1"/>
            </p:cNvSpPr>
            <p:nvPr/>
          </p:nvSpPr>
          <p:spPr bwMode="auto">
            <a:xfrm>
              <a:off x="1914" y="3472"/>
              <a:ext cx="3460"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85000"/>
                </a:lnSpc>
              </a:pPr>
              <a:r>
                <a:rPr lang="zh-CN" altLang="en-US">
                  <a:solidFill>
                    <a:schemeClr val="tx1"/>
                  </a:solidFill>
                  <a:latin typeface="Times New Roman" panose="02020603050405020304" pitchFamily="18" charset="0"/>
                  <a:cs typeface="Times New Roman" panose="02020603050405020304" pitchFamily="18" charset="0"/>
                </a:rPr>
                <a:t>基于模块化，或为了并发性，用户程序可以指示创建多个进程</a:t>
              </a:r>
            </a:p>
          </p:txBody>
        </p:sp>
        <p:sp>
          <p:nvSpPr>
            <p:cNvPr id="34821" name="Rectangle 7"/>
            <p:cNvSpPr>
              <a:spLocks noChangeArrowheads="1"/>
            </p:cNvSpPr>
            <p:nvPr/>
          </p:nvSpPr>
          <p:spPr bwMode="auto">
            <a:xfrm>
              <a:off x="793" y="3472"/>
              <a:ext cx="1121"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85000"/>
                </a:lnSpc>
              </a:pPr>
              <a:r>
                <a:rPr lang="zh-CN" altLang="en-US">
                  <a:solidFill>
                    <a:schemeClr val="tx1"/>
                  </a:solidFill>
                  <a:latin typeface="Times New Roman" panose="02020603050405020304" pitchFamily="18" charset="0"/>
                  <a:cs typeface="Times New Roman" panose="02020603050405020304" pitchFamily="18" charset="0"/>
                </a:rPr>
                <a:t>由现有的进程派生</a:t>
              </a:r>
            </a:p>
          </p:txBody>
        </p:sp>
        <p:sp>
          <p:nvSpPr>
            <p:cNvPr id="34822" name="Rectangle 8"/>
            <p:cNvSpPr>
              <a:spLocks noChangeArrowheads="1"/>
            </p:cNvSpPr>
            <p:nvPr/>
          </p:nvSpPr>
          <p:spPr bwMode="auto">
            <a:xfrm>
              <a:off x="1914" y="2827"/>
              <a:ext cx="3460"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85000"/>
                </a:lnSpc>
              </a:pPr>
              <a:r>
                <a:rPr lang="en-US" altLang="zh-CN">
                  <a:solidFill>
                    <a:schemeClr val="tx1"/>
                  </a:solidFill>
                  <a:latin typeface="Times New Roman" panose="02020603050405020304" pitchFamily="18" charset="0"/>
                  <a:cs typeface="Times New Roman" panose="02020603050405020304" pitchFamily="18" charset="0"/>
                </a:rPr>
                <a:t>OS</a:t>
              </a:r>
              <a:r>
                <a:rPr lang="zh-CN" altLang="en-US">
                  <a:solidFill>
                    <a:schemeClr val="tx1"/>
                  </a:solidFill>
                  <a:latin typeface="Times New Roman" panose="02020603050405020304" pitchFamily="18" charset="0"/>
                  <a:cs typeface="Times New Roman" panose="02020603050405020304" pitchFamily="18" charset="0"/>
                </a:rPr>
                <a:t>可以创建一个进程，代表用户程序执行一个功能（输出进程帮助用户实现数据输出，使用户无需等待）</a:t>
              </a:r>
            </a:p>
          </p:txBody>
        </p:sp>
        <p:sp>
          <p:nvSpPr>
            <p:cNvPr id="34823" name="Rectangle 9"/>
            <p:cNvSpPr>
              <a:spLocks noChangeArrowheads="1"/>
            </p:cNvSpPr>
            <p:nvPr/>
          </p:nvSpPr>
          <p:spPr bwMode="auto">
            <a:xfrm>
              <a:off x="793" y="2827"/>
              <a:ext cx="1121"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85000"/>
                </a:lnSpc>
              </a:pPr>
              <a:r>
                <a:rPr lang="en-US" altLang="zh-CN">
                  <a:solidFill>
                    <a:schemeClr val="tx1"/>
                  </a:solidFill>
                  <a:latin typeface="Times New Roman" panose="02020603050405020304" pitchFamily="18" charset="0"/>
                  <a:cs typeface="Times New Roman" panose="02020603050405020304" pitchFamily="18" charset="0"/>
                </a:rPr>
                <a:t>OS</a:t>
              </a:r>
              <a:r>
                <a:rPr lang="zh-CN" altLang="en-US">
                  <a:solidFill>
                    <a:schemeClr val="tx1"/>
                  </a:solidFill>
                  <a:latin typeface="Times New Roman" panose="02020603050405020304" pitchFamily="18" charset="0"/>
                  <a:cs typeface="Times New Roman" panose="02020603050405020304" pitchFamily="18" charset="0"/>
                </a:rPr>
                <a:t>因提供一项服务而创建</a:t>
              </a:r>
            </a:p>
          </p:txBody>
        </p:sp>
        <p:sp>
          <p:nvSpPr>
            <p:cNvPr id="34824" name="Rectangle 10"/>
            <p:cNvSpPr>
              <a:spLocks noChangeArrowheads="1"/>
            </p:cNvSpPr>
            <p:nvPr/>
          </p:nvSpPr>
          <p:spPr bwMode="auto">
            <a:xfrm>
              <a:off x="1914" y="2574"/>
              <a:ext cx="346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85000"/>
                </a:lnSpc>
              </a:pPr>
              <a:r>
                <a:rPr lang="zh-CN" altLang="en-US">
                  <a:solidFill>
                    <a:schemeClr val="tx1"/>
                  </a:solidFill>
                  <a:latin typeface="Times New Roman" panose="02020603050405020304" pitchFamily="18" charset="0"/>
                  <a:cs typeface="Times New Roman" panose="02020603050405020304" pitchFamily="18" charset="0"/>
                </a:rPr>
                <a:t>终端用户登陆到系统</a:t>
              </a:r>
            </a:p>
          </p:txBody>
        </p:sp>
        <p:sp>
          <p:nvSpPr>
            <p:cNvPr id="34825" name="Rectangle 11"/>
            <p:cNvSpPr>
              <a:spLocks noChangeArrowheads="1"/>
            </p:cNvSpPr>
            <p:nvPr/>
          </p:nvSpPr>
          <p:spPr bwMode="auto">
            <a:xfrm>
              <a:off x="793" y="2574"/>
              <a:ext cx="1121"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85000"/>
                </a:lnSpc>
              </a:pPr>
              <a:r>
                <a:rPr lang="zh-CN" altLang="en-US">
                  <a:solidFill>
                    <a:schemeClr val="tx1"/>
                  </a:solidFill>
                  <a:latin typeface="Times New Roman" panose="02020603050405020304" pitchFamily="18" charset="0"/>
                  <a:cs typeface="Times New Roman" panose="02020603050405020304" pitchFamily="18" charset="0"/>
                </a:rPr>
                <a:t>交互登陆</a:t>
              </a:r>
            </a:p>
          </p:txBody>
        </p:sp>
        <p:sp>
          <p:nvSpPr>
            <p:cNvPr id="34826" name="Rectangle 12"/>
            <p:cNvSpPr>
              <a:spLocks noChangeArrowheads="1"/>
            </p:cNvSpPr>
            <p:nvPr/>
          </p:nvSpPr>
          <p:spPr bwMode="auto">
            <a:xfrm>
              <a:off x="1914" y="1733"/>
              <a:ext cx="3460"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85000"/>
                </a:lnSpc>
              </a:pPr>
              <a:r>
                <a:rPr lang="zh-CN" altLang="en-US">
                  <a:solidFill>
                    <a:schemeClr val="tx1"/>
                  </a:solidFill>
                  <a:latin typeface="Times New Roman" panose="02020603050405020304" pitchFamily="18" charset="0"/>
                  <a:cs typeface="Times New Roman" panose="02020603050405020304" pitchFamily="18" charset="0"/>
                </a:rPr>
                <a:t>通常位于磁带，更一般地位于磁盘上的批处理作业流提供给</a:t>
              </a:r>
              <a:r>
                <a:rPr lang="en-US" altLang="zh-CN">
                  <a:solidFill>
                    <a:schemeClr val="tx1"/>
                  </a:solidFill>
                  <a:latin typeface="Times New Roman" panose="02020603050405020304" pitchFamily="18" charset="0"/>
                  <a:cs typeface="Times New Roman" panose="02020603050405020304" pitchFamily="18" charset="0"/>
                </a:rPr>
                <a:t>OS</a:t>
              </a:r>
              <a:r>
                <a:rPr lang="zh-CN" altLang="en-US">
                  <a:solidFill>
                    <a:schemeClr val="tx1"/>
                  </a:solidFill>
                  <a:latin typeface="Times New Roman" panose="02020603050405020304" pitchFamily="18" charset="0"/>
                  <a:cs typeface="Times New Roman" panose="02020603050405020304" pitchFamily="18" charset="0"/>
                </a:rPr>
                <a:t>。当</a:t>
              </a:r>
              <a:r>
                <a:rPr lang="en-US" altLang="zh-CN">
                  <a:solidFill>
                    <a:schemeClr val="tx1"/>
                  </a:solidFill>
                  <a:latin typeface="Times New Roman" panose="02020603050405020304" pitchFamily="18" charset="0"/>
                  <a:cs typeface="Times New Roman" panose="02020603050405020304" pitchFamily="18" charset="0"/>
                </a:rPr>
                <a:t>OS</a:t>
              </a:r>
              <a:r>
                <a:rPr lang="zh-CN" altLang="en-US">
                  <a:solidFill>
                    <a:schemeClr val="tx1"/>
                  </a:solidFill>
                  <a:latin typeface="Times New Roman" panose="02020603050405020304" pitchFamily="18" charset="0"/>
                  <a:cs typeface="Times New Roman" panose="02020603050405020304" pitchFamily="18" charset="0"/>
                </a:rPr>
                <a:t>准备接纳新任务时，将调入选中的若干作业</a:t>
              </a:r>
            </a:p>
          </p:txBody>
        </p:sp>
        <p:sp>
          <p:nvSpPr>
            <p:cNvPr id="34827" name="Rectangle 13"/>
            <p:cNvSpPr>
              <a:spLocks noChangeArrowheads="1"/>
            </p:cNvSpPr>
            <p:nvPr/>
          </p:nvSpPr>
          <p:spPr bwMode="auto">
            <a:xfrm>
              <a:off x="793" y="1733"/>
              <a:ext cx="1121"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85000"/>
                </a:lnSpc>
              </a:pPr>
              <a:r>
                <a:rPr lang="zh-CN" altLang="en-US">
                  <a:solidFill>
                    <a:schemeClr val="tx1"/>
                  </a:solidFill>
                  <a:latin typeface="Times New Roman" panose="02020603050405020304" pitchFamily="18" charset="0"/>
                  <a:cs typeface="Times New Roman" panose="02020603050405020304" pitchFamily="18" charset="0"/>
                </a:rPr>
                <a:t>新的批处理作业</a:t>
              </a:r>
            </a:p>
          </p:txBody>
        </p:sp>
        <p:sp>
          <p:nvSpPr>
            <p:cNvPr id="34828" name="Rectangle 14"/>
            <p:cNvSpPr>
              <a:spLocks noChangeArrowheads="1"/>
            </p:cNvSpPr>
            <p:nvPr/>
          </p:nvSpPr>
          <p:spPr bwMode="auto">
            <a:xfrm>
              <a:off x="1914" y="1480"/>
              <a:ext cx="346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85000"/>
                </a:lnSpc>
              </a:pPr>
              <a:r>
                <a:rPr lang="zh-CN" altLang="en-US">
                  <a:solidFill>
                    <a:schemeClr val="tx1"/>
                  </a:solidFill>
                  <a:latin typeface="Times New Roman" panose="02020603050405020304" pitchFamily="18" charset="0"/>
                  <a:cs typeface="Times New Roman" panose="02020603050405020304" pitchFamily="18" charset="0"/>
                </a:rPr>
                <a:t>说明</a:t>
              </a:r>
            </a:p>
          </p:txBody>
        </p:sp>
        <p:sp>
          <p:nvSpPr>
            <p:cNvPr id="34829" name="Rectangle 15"/>
            <p:cNvSpPr>
              <a:spLocks noChangeArrowheads="1"/>
            </p:cNvSpPr>
            <p:nvPr/>
          </p:nvSpPr>
          <p:spPr bwMode="auto">
            <a:xfrm>
              <a:off x="793" y="1480"/>
              <a:ext cx="1121"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85000"/>
                </a:lnSpc>
              </a:pPr>
              <a:r>
                <a:rPr lang="zh-CN" altLang="en-US">
                  <a:solidFill>
                    <a:schemeClr val="tx1"/>
                  </a:solidFill>
                  <a:latin typeface="Times New Roman" panose="02020603050405020304" pitchFamily="18" charset="0"/>
                  <a:cs typeface="Times New Roman" panose="02020603050405020304" pitchFamily="18" charset="0"/>
                </a:rPr>
                <a:t>事件</a:t>
              </a:r>
            </a:p>
          </p:txBody>
        </p:sp>
        <p:sp>
          <p:nvSpPr>
            <p:cNvPr id="34830" name="Line 16"/>
            <p:cNvSpPr>
              <a:spLocks noChangeShapeType="1"/>
            </p:cNvSpPr>
            <p:nvPr/>
          </p:nvSpPr>
          <p:spPr bwMode="auto">
            <a:xfrm>
              <a:off x="793" y="1480"/>
              <a:ext cx="4581" cy="0"/>
            </a:xfrm>
            <a:prstGeom prst="line">
              <a:avLst/>
            </a:prstGeom>
            <a:noFill/>
            <a:ln w="254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1" name="Line 17"/>
            <p:cNvSpPr>
              <a:spLocks noChangeShapeType="1"/>
            </p:cNvSpPr>
            <p:nvPr/>
          </p:nvSpPr>
          <p:spPr bwMode="auto">
            <a:xfrm>
              <a:off x="793" y="3921"/>
              <a:ext cx="4581" cy="0"/>
            </a:xfrm>
            <a:prstGeom prst="line">
              <a:avLst/>
            </a:prstGeom>
            <a:noFill/>
            <a:ln w="254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2" name="Line 18"/>
            <p:cNvSpPr>
              <a:spLocks noChangeShapeType="1"/>
            </p:cNvSpPr>
            <p:nvPr/>
          </p:nvSpPr>
          <p:spPr bwMode="auto">
            <a:xfrm>
              <a:off x="793" y="1480"/>
              <a:ext cx="0" cy="244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3" name="Line 19"/>
            <p:cNvSpPr>
              <a:spLocks noChangeShapeType="1"/>
            </p:cNvSpPr>
            <p:nvPr/>
          </p:nvSpPr>
          <p:spPr bwMode="auto">
            <a:xfrm>
              <a:off x="5374" y="1480"/>
              <a:ext cx="0" cy="244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4" name="Line 20"/>
            <p:cNvSpPr>
              <a:spLocks noChangeShapeType="1"/>
            </p:cNvSpPr>
            <p:nvPr/>
          </p:nvSpPr>
          <p:spPr bwMode="auto">
            <a:xfrm>
              <a:off x="793" y="1733"/>
              <a:ext cx="4581"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5" name="Line 21"/>
            <p:cNvSpPr>
              <a:spLocks noChangeShapeType="1"/>
            </p:cNvSpPr>
            <p:nvPr/>
          </p:nvSpPr>
          <p:spPr bwMode="auto">
            <a:xfrm>
              <a:off x="1914" y="1480"/>
              <a:ext cx="0" cy="2441"/>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6" name="Line 22"/>
            <p:cNvSpPr>
              <a:spLocks noChangeShapeType="1"/>
            </p:cNvSpPr>
            <p:nvPr/>
          </p:nvSpPr>
          <p:spPr bwMode="auto">
            <a:xfrm>
              <a:off x="793" y="2574"/>
              <a:ext cx="4581"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7" name="Line 23"/>
            <p:cNvSpPr>
              <a:spLocks noChangeShapeType="1"/>
            </p:cNvSpPr>
            <p:nvPr/>
          </p:nvSpPr>
          <p:spPr bwMode="auto">
            <a:xfrm>
              <a:off x="793" y="2827"/>
              <a:ext cx="4581"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8" name="Line 24"/>
            <p:cNvSpPr>
              <a:spLocks noChangeShapeType="1"/>
            </p:cNvSpPr>
            <p:nvPr/>
          </p:nvSpPr>
          <p:spPr bwMode="auto">
            <a:xfrm>
              <a:off x="793" y="3472"/>
              <a:ext cx="4581"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9" name="Text Box 25"/>
            <p:cNvSpPr txBox="1">
              <a:spLocks noChangeArrowheads="1"/>
            </p:cNvSpPr>
            <p:nvPr/>
          </p:nvSpPr>
          <p:spPr bwMode="auto">
            <a:xfrm>
              <a:off x="2200" y="1162"/>
              <a:ext cx="240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endParaRPr lang="zh-CN" altLang="zh-CN">
                <a:solidFill>
                  <a:schemeClr val="tx1"/>
                </a:solidFill>
                <a:latin typeface="Times New Roman" panose="02020603050405020304" pitchFamily="18" charset="0"/>
              </a:endParaRPr>
            </a:p>
          </p:txBody>
        </p:sp>
      </p:grpSp>
      <p:sp>
        <p:nvSpPr>
          <p:cNvPr id="34819" name="Text Box 26"/>
          <p:cNvSpPr txBox="1">
            <a:spLocks noChangeArrowheads="1"/>
          </p:cNvSpPr>
          <p:nvPr/>
        </p:nvSpPr>
        <p:spPr bwMode="auto">
          <a:xfrm>
            <a:off x="1331913" y="260350"/>
            <a:ext cx="63357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zh-CN" altLang="en-US" sz="3600" b="0">
                <a:solidFill>
                  <a:schemeClr val="tx1"/>
                </a:solidFill>
                <a:latin typeface="Tahoma" panose="020B0604030504040204" pitchFamily="34" charset="0"/>
                <a:ea typeface="隶书" panose="02010509060101010101" pitchFamily="49" charset="-122"/>
              </a:rPr>
              <a:t>补充：</a:t>
            </a:r>
            <a:r>
              <a:rPr lang="zh-CN" altLang="en-US" sz="3600">
                <a:solidFill>
                  <a:schemeClr val="tx1"/>
                </a:solidFill>
                <a:latin typeface="Tahoma" panose="020B0604030504040204" pitchFamily="34" charset="0"/>
                <a:ea typeface="隶书" panose="02010509060101010101" pitchFamily="49" charset="-122"/>
              </a:rPr>
              <a:t>导致进程创建的原因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1401" name="Group 57"/>
          <p:cNvGraphicFramePr>
            <a:graphicFrameLocks noGrp="1"/>
          </p:cNvGraphicFramePr>
          <p:nvPr/>
        </p:nvGraphicFramePr>
        <p:xfrm>
          <a:off x="144463" y="620713"/>
          <a:ext cx="8891587" cy="6126428"/>
        </p:xfrm>
        <a:graphic>
          <a:graphicData uri="http://schemas.openxmlformats.org/drawingml/2006/table">
            <a:tbl>
              <a:tblPr/>
              <a:tblGrid>
                <a:gridCol w="1547812"/>
                <a:gridCol w="7343775"/>
              </a:tblGrid>
              <a:tr h="365741">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事件 </a:t>
                      </a:r>
                    </a:p>
                  </a:txBody>
                  <a:tcPr marT="45718" marB="4571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说明</a:t>
                      </a:r>
                    </a:p>
                  </a:txBody>
                  <a:tcPr marT="45718" marB="4571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40047">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正常完成</a:t>
                      </a:r>
                    </a:p>
                  </a:txBody>
                  <a:tcPr marT="45718" marB="4571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进程执行完任务，自行执行一个操作系统服务调用，表示已经结束运行</a:t>
                      </a:r>
                    </a:p>
                  </a:txBody>
                  <a:tcPr marT="45718" marB="4571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5741">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无可用内存</a:t>
                      </a:r>
                    </a:p>
                  </a:txBody>
                  <a:tcPr marT="45718" marB="4571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系统无法满足进程所需要的内存空间</a:t>
                      </a:r>
                    </a:p>
                  </a:txBody>
                  <a:tcPr marT="45718" marB="4571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5741">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父进程终止</a:t>
                      </a:r>
                    </a:p>
                  </a:txBody>
                  <a:tcPr marT="45718" marB="4571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当一个父进程终止，操作系统自动终止所有子孙进程</a:t>
                      </a:r>
                    </a:p>
                  </a:txBody>
                  <a:tcPr marT="45718" marB="4571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5741">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父进程请求</a:t>
                      </a:r>
                    </a:p>
                  </a:txBody>
                  <a:tcPr marT="45718" marB="4571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父进程具有终止后代进程的权利</a:t>
                      </a:r>
                    </a:p>
                  </a:txBody>
                  <a:tcPr marT="45718" marB="4571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5741">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时间超出</a:t>
                      </a:r>
                    </a:p>
                  </a:txBody>
                  <a:tcPr marT="45718" marB="4571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进程等待某一事件发生的时间超过了规定的最大值</a:t>
                      </a:r>
                    </a:p>
                  </a:txBody>
                  <a:tcPr marT="45718" marB="4571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5741">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地址越界</a:t>
                      </a:r>
                    </a:p>
                  </a:txBody>
                  <a:tcPr marT="45718" marB="4571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进程试图访问不允许访问的内存单元</a:t>
                      </a:r>
                    </a:p>
                  </a:txBody>
                  <a:tcPr marT="45718" marB="4571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40047">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保护权限错</a:t>
                      </a:r>
                    </a:p>
                  </a:txBody>
                  <a:tcPr marT="45718" marB="4571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进程试图使用不允许使用的资源或文件，或以一种不正当方式使用，如向只读文件进行写的操作</a:t>
                      </a:r>
                    </a:p>
                  </a:txBody>
                  <a:tcPr marT="45718" marB="4571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5741">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数据溢出</a:t>
                      </a:r>
                    </a:p>
                  </a:txBody>
                  <a:tcPr marT="45718" marB="4571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执行了除“</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，或机器硬件无法表示的数据</a:t>
                      </a:r>
                    </a:p>
                  </a:txBody>
                  <a:tcPr marT="45718" marB="4571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40047">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I/O</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失败</a:t>
                      </a:r>
                    </a:p>
                  </a:txBody>
                  <a:tcPr marT="45718" marB="4571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在输入输出期间发生错误，如查不到所需求的文件，</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I/O</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设备经过多次启动失败（一般</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3-5</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次），从打印设备读取数据等</a:t>
                      </a:r>
                    </a:p>
                  </a:txBody>
                  <a:tcPr marT="45718" marB="4571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40047">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特权指令</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无效指令</a:t>
                      </a:r>
                    </a:p>
                  </a:txBody>
                  <a:tcPr marT="45718" marB="4571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进程在用户态执行特权指令，或执行了一条不存在的指令（如进入数据区，执行数据）</a:t>
                      </a:r>
                    </a:p>
                  </a:txBody>
                  <a:tcPr marT="45718" marB="4571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5741">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数据误用</a:t>
                      </a:r>
                    </a:p>
                  </a:txBody>
                  <a:tcPr marT="45718" marB="4571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进程使用未初始化，或类型错误的数据</a:t>
                      </a:r>
                    </a:p>
                  </a:txBody>
                  <a:tcPr marT="45718" marB="4571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40047">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系统操作员</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/OS</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干涉</a:t>
                      </a:r>
                    </a:p>
                  </a:txBody>
                  <a:tcPr marT="45718" marB="4571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由于某些原因，系统操作员，或操作系统终止进程（如系统可能存在死锁）</a:t>
                      </a:r>
                    </a:p>
                  </a:txBody>
                  <a:tcPr marT="45718" marB="4571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35886" name="Text Box 51"/>
          <p:cNvSpPr txBox="1">
            <a:spLocks noChangeArrowheads="1"/>
          </p:cNvSpPr>
          <p:nvPr/>
        </p:nvSpPr>
        <p:spPr bwMode="auto">
          <a:xfrm>
            <a:off x="2484438" y="0"/>
            <a:ext cx="4895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zh-CN" altLang="en-US" sz="3600" b="0">
                <a:solidFill>
                  <a:schemeClr val="tx1"/>
                </a:solidFill>
                <a:latin typeface="Tahoma" panose="020B0604030504040204" pitchFamily="34" charset="0"/>
                <a:ea typeface="隶书" panose="02010509060101010101" pitchFamily="49" charset="-122"/>
              </a:rPr>
              <a:t>导致进程终止的原因</a:t>
            </a:r>
          </a:p>
        </p:txBody>
      </p:sp>
      <p:sp>
        <p:nvSpPr>
          <p:cNvPr id="35887" name="Text Box 52"/>
          <p:cNvSpPr txBox="1">
            <a:spLocks noChangeArrowheads="1"/>
          </p:cNvSpPr>
          <p:nvPr/>
        </p:nvSpPr>
        <p:spPr bwMode="auto">
          <a:xfrm>
            <a:off x="1116013" y="0"/>
            <a:ext cx="172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zh-CN" altLang="en-US" sz="3600" b="0">
                <a:solidFill>
                  <a:schemeClr val="tx1"/>
                </a:solidFill>
                <a:latin typeface="Tahoma" panose="020B0604030504040204" pitchFamily="34" charset="0"/>
                <a:ea typeface="隶书" panose="02010509060101010101" pitchFamily="49" charset="-122"/>
              </a:rPr>
              <a:t>补充：</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3"/>
          <p:cNvSpPr>
            <a:spLocks noGrp="1" noChangeArrowheads="1"/>
          </p:cNvSpPr>
          <p:nvPr>
            <p:ph type="body" idx="4294967295"/>
          </p:nvPr>
        </p:nvSpPr>
        <p:spPr>
          <a:xfrm>
            <a:off x="611188" y="1412875"/>
            <a:ext cx="8153400" cy="4706938"/>
          </a:xfrm>
          <a:solidFill>
            <a:srgbClr val="CCECFF"/>
          </a:solidFill>
          <a:ln>
            <a:solidFill>
              <a:srgbClr val="CCECFF"/>
            </a:solidFill>
            <a:miter lim="800000"/>
            <a:headEnd/>
            <a:tailEnd/>
          </a:ln>
        </p:spPr>
        <p:txBody>
          <a:bodyPr/>
          <a:lstStyle/>
          <a:p>
            <a:r>
              <a:rPr lang="zh-CN" altLang="en-US" b="1" dirty="0"/>
              <a:t>挂起进程</a:t>
            </a:r>
            <a:r>
              <a:rPr lang="zh-CN" altLang="en-US" dirty="0"/>
              <a:t>在操作系统中可以定义为暂时被淘汰出内存的</a:t>
            </a:r>
            <a:r>
              <a:rPr lang="zh-CN" altLang="en-US" b="1" dirty="0" smtClean="0"/>
              <a:t>进程。</a:t>
            </a:r>
            <a:endParaRPr lang="en-US" altLang="zh-CN" dirty="0"/>
          </a:p>
          <a:p>
            <a:r>
              <a:rPr lang="zh-CN" altLang="en-US" dirty="0" smtClean="0"/>
              <a:t>机器</a:t>
            </a:r>
            <a:r>
              <a:rPr lang="zh-CN" altLang="en-US" dirty="0"/>
              <a:t>的资源是有限的，在资源不足的情况下，操作系统对在内存中的程序进行合理的安排，其中有的</a:t>
            </a:r>
            <a:r>
              <a:rPr lang="zh-CN" altLang="en-US" b="1" dirty="0"/>
              <a:t>进程</a:t>
            </a:r>
            <a:r>
              <a:rPr lang="zh-CN" altLang="en-US" dirty="0"/>
              <a:t>被暂时调离出内存，当条件允许的时候，会被操作系统再次调回内存，重新进入等待被执行的状态即就绪</a:t>
            </a:r>
            <a:r>
              <a:rPr lang="zh-CN" altLang="en-US" dirty="0" smtClean="0"/>
              <a:t>态。</a:t>
            </a:r>
            <a:endParaRPr lang="zh-CN" altLang="en-US" dirty="0"/>
          </a:p>
        </p:txBody>
      </p:sp>
      <p:sp>
        <p:nvSpPr>
          <p:cNvPr id="29699" name="Text Box 6"/>
          <p:cNvSpPr txBox="1">
            <a:spLocks noChangeArrowheads="1"/>
          </p:cNvSpPr>
          <p:nvPr/>
        </p:nvSpPr>
        <p:spPr bwMode="auto">
          <a:xfrm>
            <a:off x="2574925" y="477838"/>
            <a:ext cx="1082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endParaRPr kumimoji="1" lang="zh-CN" altLang="zh-CN" sz="2400" b="0">
              <a:solidFill>
                <a:schemeClr val="tx1"/>
              </a:solidFill>
              <a:latin typeface="Tahoma" panose="020B0604030504040204" pitchFamily="34" charset="0"/>
              <a:ea typeface="宋体" panose="02010600030101010101" pitchFamily="2" charset="-122"/>
            </a:endParaRPr>
          </a:p>
        </p:txBody>
      </p:sp>
      <p:sp>
        <p:nvSpPr>
          <p:cNvPr id="29700" name="Rectangle 8"/>
          <p:cNvSpPr>
            <a:spLocks noGrp="1" noChangeArrowheads="1"/>
          </p:cNvSpPr>
          <p:nvPr>
            <p:ph type="title" idx="4294967295"/>
          </p:nvPr>
        </p:nvSpPr>
        <p:spPr>
          <a:noFill/>
        </p:spPr>
        <p:txBody>
          <a:bodyPr/>
          <a:lstStyle/>
          <a:p>
            <a:pPr eaLnBrk="1" hangingPunct="1"/>
            <a:r>
              <a:rPr lang="zh-CN" altLang="en-US" sz="4000" b="1" dirty="0" smtClean="0">
                <a:solidFill>
                  <a:schemeClr val="hlink"/>
                </a:solidFill>
              </a:rPr>
              <a:t>补充：挂起</a:t>
            </a:r>
            <a:r>
              <a:rPr lang="zh-CN" altLang="en-US" sz="4000" b="1" dirty="0" smtClean="0">
                <a:solidFill>
                  <a:schemeClr val="hlink"/>
                </a:solidFill>
              </a:rPr>
              <a:t>状态</a:t>
            </a:r>
          </a:p>
        </p:txBody>
      </p:sp>
    </p:spTree>
    <p:extLst>
      <p:ext uri="{BB962C8B-B14F-4D97-AF65-F5344CB8AC3E}">
        <p14:creationId xmlns:p14="http://schemas.microsoft.com/office/powerpoint/2010/main" val="9238825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3"/>
          <p:cNvSpPr>
            <a:spLocks noGrp="1" noChangeArrowheads="1"/>
          </p:cNvSpPr>
          <p:nvPr>
            <p:ph type="body" idx="4294967295"/>
          </p:nvPr>
        </p:nvSpPr>
        <p:spPr>
          <a:xfrm>
            <a:off x="1259632" y="1052736"/>
            <a:ext cx="6969968" cy="5506814"/>
          </a:xfrm>
        </p:spPr>
        <p:txBody>
          <a:bodyPr/>
          <a:lstStyle/>
          <a:p>
            <a:pPr eaLnBrk="1" hangingPunct="1">
              <a:buClr>
                <a:srgbClr val="006600"/>
              </a:buClr>
              <a:buFont typeface="Wingdings" panose="05000000000000000000" pitchFamily="2" charset="2"/>
              <a:buNone/>
            </a:pPr>
            <a:r>
              <a:rPr lang="zh-CN" altLang="en-US" sz="1800" b="1" dirty="0" smtClean="0">
                <a:solidFill>
                  <a:schemeClr val="hlink"/>
                </a:solidFill>
              </a:rPr>
              <a:t>引入挂起状态的进程状态转换图：</a:t>
            </a:r>
          </a:p>
        </p:txBody>
      </p:sp>
      <p:sp>
        <p:nvSpPr>
          <p:cNvPr id="13354" name="AutoShape 42"/>
          <p:cNvSpPr>
            <a:spLocks noChangeArrowheads="1"/>
          </p:cNvSpPr>
          <p:nvPr/>
        </p:nvSpPr>
        <p:spPr bwMode="auto">
          <a:xfrm>
            <a:off x="6807856" y="5562600"/>
            <a:ext cx="2336143" cy="1295399"/>
          </a:xfrm>
          <a:prstGeom prst="roundRect">
            <a:avLst/>
          </a:prstGeom>
          <a:solidFill>
            <a:srgbClr val="FF99FF"/>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2000" dirty="0">
                <a:solidFill>
                  <a:schemeClr val="tx1"/>
                </a:solidFill>
                <a:latin typeface="Times New Roman" panose="02020603050405020304" pitchFamily="18" charset="0"/>
                <a:ea typeface="宋体" panose="02010600030101010101" pitchFamily="2" charset="-122"/>
              </a:rPr>
              <a:t>静止：挂起</a:t>
            </a:r>
          </a:p>
          <a:p>
            <a:pPr eaLnBrk="1" hangingPunct="1"/>
            <a:r>
              <a:rPr kumimoji="1" lang="zh-CN" altLang="en-US" sz="2000" dirty="0">
                <a:solidFill>
                  <a:schemeClr val="tx1"/>
                </a:solidFill>
                <a:latin typeface="Times New Roman" panose="02020603050405020304" pitchFamily="18" charset="0"/>
                <a:ea typeface="宋体" panose="02010600030101010101" pitchFamily="2" charset="-122"/>
              </a:rPr>
              <a:t>活动：非挂起</a:t>
            </a:r>
          </a:p>
        </p:txBody>
      </p:sp>
      <p:grpSp>
        <p:nvGrpSpPr>
          <p:cNvPr id="2" name="Group 48"/>
          <p:cNvGrpSpPr>
            <a:grpSpLocks/>
          </p:cNvGrpSpPr>
          <p:nvPr/>
        </p:nvGrpSpPr>
        <p:grpSpPr bwMode="auto">
          <a:xfrm>
            <a:off x="381000" y="1233636"/>
            <a:ext cx="7467600" cy="5219700"/>
            <a:chOff x="384" y="447"/>
            <a:chExt cx="4176" cy="3288"/>
          </a:xfrm>
        </p:grpSpPr>
        <p:sp>
          <p:nvSpPr>
            <p:cNvPr id="30726" name="Oval 6"/>
            <p:cNvSpPr>
              <a:spLocks noChangeArrowheads="1"/>
            </p:cNvSpPr>
            <p:nvPr/>
          </p:nvSpPr>
          <p:spPr bwMode="auto">
            <a:xfrm>
              <a:off x="1344" y="1632"/>
              <a:ext cx="624" cy="624"/>
            </a:xfrm>
            <a:prstGeom prst="ellipse">
              <a:avLst/>
            </a:prstGeom>
            <a:solidFill>
              <a:schemeClr val="accent1"/>
            </a:solidFill>
            <a:ln w="9525">
              <a:solidFill>
                <a:schemeClr val="tx1"/>
              </a:solidFill>
              <a:round/>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2000">
                  <a:solidFill>
                    <a:schemeClr val="bg1"/>
                  </a:solidFill>
                  <a:latin typeface="Times New Roman" panose="02020603050405020304" pitchFamily="18" charset="0"/>
                  <a:ea typeface="宋体" panose="02010600030101010101" pitchFamily="2" charset="-122"/>
                </a:rPr>
                <a:t>活动</a:t>
              </a:r>
            </a:p>
            <a:p>
              <a:pPr eaLnBrk="1" hangingPunct="1"/>
              <a:r>
                <a:rPr kumimoji="1" lang="zh-CN" altLang="en-US" sz="2000">
                  <a:solidFill>
                    <a:schemeClr val="bg1"/>
                  </a:solidFill>
                  <a:latin typeface="Times New Roman" panose="02020603050405020304" pitchFamily="18" charset="0"/>
                  <a:ea typeface="宋体" panose="02010600030101010101" pitchFamily="2" charset="-122"/>
                </a:rPr>
                <a:t>就绪</a:t>
              </a:r>
            </a:p>
          </p:txBody>
        </p:sp>
        <p:sp>
          <p:nvSpPr>
            <p:cNvPr id="13322" name="Oval 10"/>
            <p:cNvSpPr>
              <a:spLocks noChangeArrowheads="1"/>
            </p:cNvSpPr>
            <p:nvPr/>
          </p:nvSpPr>
          <p:spPr bwMode="auto">
            <a:xfrm>
              <a:off x="3552" y="1824"/>
              <a:ext cx="621" cy="62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r>
                <a:rPr kumimoji="1" lang="zh-CN" altLang="en-US" sz="2000">
                  <a:latin typeface="Times New Roman" charset="0"/>
                </a:rPr>
                <a:t>静止</a:t>
              </a:r>
            </a:p>
            <a:p>
              <a:pPr>
                <a:defRPr/>
              </a:pPr>
              <a:r>
                <a:rPr kumimoji="1" lang="zh-CN" altLang="en-US" sz="2000">
                  <a:latin typeface="Times New Roman" charset="0"/>
                </a:rPr>
                <a:t>就绪</a:t>
              </a:r>
            </a:p>
          </p:txBody>
        </p:sp>
        <p:sp>
          <p:nvSpPr>
            <p:cNvPr id="30728" name="Oval 11"/>
            <p:cNvSpPr>
              <a:spLocks noChangeArrowheads="1"/>
            </p:cNvSpPr>
            <p:nvPr/>
          </p:nvSpPr>
          <p:spPr bwMode="auto">
            <a:xfrm>
              <a:off x="768" y="2976"/>
              <a:ext cx="624" cy="624"/>
            </a:xfrm>
            <a:prstGeom prst="ellipse">
              <a:avLst/>
            </a:prstGeom>
            <a:solidFill>
              <a:schemeClr val="accent1"/>
            </a:solidFill>
            <a:ln w="9525">
              <a:solidFill>
                <a:schemeClr val="tx1"/>
              </a:solidFill>
              <a:round/>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2000">
                  <a:solidFill>
                    <a:schemeClr val="bg1"/>
                  </a:solidFill>
                  <a:latin typeface="Times New Roman" panose="02020603050405020304" pitchFamily="18" charset="0"/>
                  <a:ea typeface="宋体" panose="02010600030101010101" pitchFamily="2" charset="-122"/>
                </a:rPr>
                <a:t>活动</a:t>
              </a:r>
            </a:p>
            <a:p>
              <a:pPr eaLnBrk="1" hangingPunct="1"/>
              <a:r>
                <a:rPr kumimoji="1" lang="zh-CN" altLang="en-US" sz="2000">
                  <a:solidFill>
                    <a:schemeClr val="bg1"/>
                  </a:solidFill>
                  <a:latin typeface="Times New Roman" panose="02020603050405020304" pitchFamily="18" charset="0"/>
                  <a:ea typeface="宋体" panose="02010600030101010101" pitchFamily="2" charset="-122"/>
                </a:rPr>
                <a:t>阻塞</a:t>
              </a:r>
            </a:p>
          </p:txBody>
        </p:sp>
        <p:sp>
          <p:nvSpPr>
            <p:cNvPr id="13324" name="Oval 12"/>
            <p:cNvSpPr>
              <a:spLocks noChangeArrowheads="1"/>
            </p:cNvSpPr>
            <p:nvPr/>
          </p:nvSpPr>
          <p:spPr bwMode="auto">
            <a:xfrm>
              <a:off x="2784" y="2928"/>
              <a:ext cx="624" cy="62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r>
                <a:rPr kumimoji="1" lang="zh-CN" altLang="en-US" sz="2000">
                  <a:latin typeface="Times New Roman" charset="0"/>
                </a:rPr>
                <a:t>静止</a:t>
              </a:r>
            </a:p>
            <a:p>
              <a:pPr>
                <a:defRPr/>
              </a:pPr>
              <a:r>
                <a:rPr kumimoji="1" lang="zh-CN" altLang="en-US" sz="2000">
                  <a:latin typeface="Times New Roman" charset="0"/>
                </a:rPr>
                <a:t>阻塞</a:t>
              </a:r>
            </a:p>
          </p:txBody>
        </p:sp>
        <p:sp>
          <p:nvSpPr>
            <p:cNvPr id="30730" name="Arc 14"/>
            <p:cNvSpPr>
              <a:spLocks/>
            </p:cNvSpPr>
            <p:nvPr/>
          </p:nvSpPr>
          <p:spPr bwMode="auto">
            <a:xfrm rot="10603352" flipV="1">
              <a:off x="1680" y="1104"/>
              <a:ext cx="816" cy="5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0731" name="Arc 15"/>
            <p:cNvSpPr>
              <a:spLocks/>
            </p:cNvSpPr>
            <p:nvPr/>
          </p:nvSpPr>
          <p:spPr bwMode="auto">
            <a:xfrm>
              <a:off x="3024" y="1008"/>
              <a:ext cx="768" cy="7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0732" name="Arc 16"/>
            <p:cNvSpPr>
              <a:spLocks/>
            </p:cNvSpPr>
            <p:nvPr/>
          </p:nvSpPr>
          <p:spPr bwMode="auto">
            <a:xfrm rot="10800000" flipH="1">
              <a:off x="3408" y="2448"/>
              <a:ext cx="480" cy="6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0733" name="Freeform 20"/>
            <p:cNvSpPr>
              <a:spLocks/>
            </p:cNvSpPr>
            <p:nvPr/>
          </p:nvSpPr>
          <p:spPr bwMode="auto">
            <a:xfrm>
              <a:off x="1412" y="3338"/>
              <a:ext cx="1324" cy="181"/>
            </a:xfrm>
            <a:custGeom>
              <a:avLst/>
              <a:gdLst>
                <a:gd name="T0" fmla="*/ 0 w 1324"/>
                <a:gd name="T1" fmla="*/ 0 h 181"/>
                <a:gd name="T2" fmla="*/ 355 w 1324"/>
                <a:gd name="T3" fmla="*/ 118 h 181"/>
                <a:gd name="T4" fmla="*/ 774 w 1324"/>
                <a:gd name="T5" fmla="*/ 165 h 181"/>
                <a:gd name="T6" fmla="*/ 1324 w 1324"/>
                <a:gd name="T7" fmla="*/ 22 h 181"/>
                <a:gd name="T8" fmla="*/ 0 60000 65536"/>
                <a:gd name="T9" fmla="*/ 0 60000 65536"/>
                <a:gd name="T10" fmla="*/ 0 60000 65536"/>
                <a:gd name="T11" fmla="*/ 0 60000 65536"/>
                <a:gd name="T12" fmla="*/ 0 w 1324"/>
                <a:gd name="T13" fmla="*/ 0 h 181"/>
                <a:gd name="T14" fmla="*/ 1324 w 1324"/>
                <a:gd name="T15" fmla="*/ 181 h 181"/>
              </a:gdLst>
              <a:ahLst/>
              <a:cxnLst>
                <a:cxn ang="T8">
                  <a:pos x="T0" y="T1"/>
                </a:cxn>
                <a:cxn ang="T9">
                  <a:pos x="T2" y="T3"/>
                </a:cxn>
                <a:cxn ang="T10">
                  <a:pos x="T4" y="T5"/>
                </a:cxn>
                <a:cxn ang="T11">
                  <a:pos x="T6" y="T7"/>
                </a:cxn>
              </a:cxnLst>
              <a:rect l="T12" t="T13" r="T14" b="T15"/>
              <a:pathLst>
                <a:path w="1324" h="181">
                  <a:moveTo>
                    <a:pt x="0" y="0"/>
                  </a:moveTo>
                  <a:cubicBezTo>
                    <a:pt x="59" y="20"/>
                    <a:pt x="226" y="91"/>
                    <a:pt x="355" y="118"/>
                  </a:cubicBezTo>
                  <a:cubicBezTo>
                    <a:pt x="484" y="145"/>
                    <a:pt x="613" y="181"/>
                    <a:pt x="774" y="165"/>
                  </a:cubicBezTo>
                  <a:cubicBezTo>
                    <a:pt x="935" y="149"/>
                    <a:pt x="1210" y="52"/>
                    <a:pt x="1324" y="2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0734" name="Freeform 21"/>
            <p:cNvSpPr>
              <a:spLocks/>
            </p:cNvSpPr>
            <p:nvPr/>
          </p:nvSpPr>
          <p:spPr bwMode="auto">
            <a:xfrm>
              <a:off x="1392" y="3055"/>
              <a:ext cx="1409" cy="161"/>
            </a:xfrm>
            <a:custGeom>
              <a:avLst/>
              <a:gdLst>
                <a:gd name="T0" fmla="*/ 0 w 1409"/>
                <a:gd name="T1" fmla="*/ 161 h 161"/>
                <a:gd name="T2" fmla="*/ 581 w 1409"/>
                <a:gd name="T3" fmla="*/ 6 h 161"/>
                <a:gd name="T4" fmla="*/ 1409 w 1409"/>
                <a:gd name="T5" fmla="*/ 125 h 161"/>
                <a:gd name="T6" fmla="*/ 0 60000 65536"/>
                <a:gd name="T7" fmla="*/ 0 60000 65536"/>
                <a:gd name="T8" fmla="*/ 0 60000 65536"/>
                <a:gd name="T9" fmla="*/ 0 w 1409"/>
                <a:gd name="T10" fmla="*/ 0 h 161"/>
                <a:gd name="T11" fmla="*/ 1409 w 1409"/>
                <a:gd name="T12" fmla="*/ 161 h 161"/>
              </a:gdLst>
              <a:ahLst/>
              <a:cxnLst>
                <a:cxn ang="T6">
                  <a:pos x="T0" y="T1"/>
                </a:cxn>
                <a:cxn ang="T7">
                  <a:pos x="T2" y="T3"/>
                </a:cxn>
                <a:cxn ang="T8">
                  <a:pos x="T4" y="T5"/>
                </a:cxn>
              </a:cxnLst>
              <a:rect l="T9" t="T10" r="T11" b="T12"/>
              <a:pathLst>
                <a:path w="1409" h="161">
                  <a:moveTo>
                    <a:pt x="0" y="161"/>
                  </a:moveTo>
                  <a:cubicBezTo>
                    <a:pt x="97" y="135"/>
                    <a:pt x="346" y="12"/>
                    <a:pt x="581" y="6"/>
                  </a:cubicBezTo>
                  <a:cubicBezTo>
                    <a:pt x="816" y="0"/>
                    <a:pt x="1237" y="100"/>
                    <a:pt x="1409" y="125"/>
                  </a:cubicBezTo>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0735" name="Arc 22"/>
            <p:cNvSpPr>
              <a:spLocks/>
            </p:cNvSpPr>
            <p:nvPr/>
          </p:nvSpPr>
          <p:spPr bwMode="auto">
            <a:xfrm rot="11401443" flipV="1">
              <a:off x="1045" y="2135"/>
              <a:ext cx="384" cy="903"/>
            </a:xfrm>
            <a:custGeom>
              <a:avLst/>
              <a:gdLst>
                <a:gd name="T0" fmla="*/ 0 w 21600"/>
                <a:gd name="T1" fmla="*/ 0 h 23903"/>
                <a:gd name="T2" fmla="*/ 0 w 21600"/>
                <a:gd name="T3" fmla="*/ 0 h 23903"/>
                <a:gd name="T4" fmla="*/ 0 w 21600"/>
                <a:gd name="T5" fmla="*/ 0 h 23903"/>
                <a:gd name="T6" fmla="*/ 0 60000 65536"/>
                <a:gd name="T7" fmla="*/ 0 60000 65536"/>
                <a:gd name="T8" fmla="*/ 0 60000 65536"/>
                <a:gd name="T9" fmla="*/ 0 w 21600"/>
                <a:gd name="T10" fmla="*/ 0 h 23903"/>
                <a:gd name="T11" fmla="*/ 21600 w 21600"/>
                <a:gd name="T12" fmla="*/ 23903 h 23903"/>
              </a:gdLst>
              <a:ahLst/>
              <a:cxnLst>
                <a:cxn ang="T6">
                  <a:pos x="T0" y="T1"/>
                </a:cxn>
                <a:cxn ang="T7">
                  <a:pos x="T2" y="T3"/>
                </a:cxn>
                <a:cxn ang="T8">
                  <a:pos x="T4" y="T5"/>
                </a:cxn>
              </a:cxnLst>
              <a:rect l="T9" t="T10" r="T11" b="T12"/>
              <a:pathLst>
                <a:path w="21600" h="23903" fill="none" extrusionOk="0">
                  <a:moveTo>
                    <a:pt x="5216" y="0"/>
                  </a:moveTo>
                  <a:cubicBezTo>
                    <a:pt x="14843" y="2396"/>
                    <a:pt x="21600" y="11041"/>
                    <a:pt x="21600" y="20961"/>
                  </a:cubicBezTo>
                  <a:cubicBezTo>
                    <a:pt x="21600" y="21945"/>
                    <a:pt x="21532" y="22928"/>
                    <a:pt x="21398" y="23902"/>
                  </a:cubicBezTo>
                </a:path>
                <a:path w="21600" h="23903" stroke="0" extrusionOk="0">
                  <a:moveTo>
                    <a:pt x="5216" y="0"/>
                  </a:moveTo>
                  <a:cubicBezTo>
                    <a:pt x="14843" y="2396"/>
                    <a:pt x="21600" y="11041"/>
                    <a:pt x="21600" y="20961"/>
                  </a:cubicBezTo>
                  <a:cubicBezTo>
                    <a:pt x="21600" y="21945"/>
                    <a:pt x="21532" y="22928"/>
                    <a:pt x="21398" y="23902"/>
                  </a:cubicBezTo>
                  <a:lnTo>
                    <a:pt x="0" y="20961"/>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0736" name="Arc 23"/>
            <p:cNvSpPr>
              <a:spLocks/>
            </p:cNvSpPr>
            <p:nvPr/>
          </p:nvSpPr>
          <p:spPr bwMode="auto">
            <a:xfrm rot="10901604" flipV="1">
              <a:off x="816" y="819"/>
              <a:ext cx="1824" cy="2302"/>
            </a:xfrm>
            <a:custGeom>
              <a:avLst/>
              <a:gdLst>
                <a:gd name="T0" fmla="*/ 0 w 21600"/>
                <a:gd name="T1" fmla="*/ 0 h 25892"/>
                <a:gd name="T2" fmla="*/ 1 w 21600"/>
                <a:gd name="T3" fmla="*/ 2 h 25892"/>
                <a:gd name="T4" fmla="*/ 0 w 21600"/>
                <a:gd name="T5" fmla="*/ 1 h 25892"/>
                <a:gd name="T6" fmla="*/ 0 60000 65536"/>
                <a:gd name="T7" fmla="*/ 0 60000 65536"/>
                <a:gd name="T8" fmla="*/ 0 60000 65536"/>
                <a:gd name="T9" fmla="*/ 0 w 21600"/>
                <a:gd name="T10" fmla="*/ 0 h 25892"/>
                <a:gd name="T11" fmla="*/ 21600 w 21600"/>
                <a:gd name="T12" fmla="*/ 25892 h 25892"/>
              </a:gdLst>
              <a:ahLst/>
              <a:cxnLst>
                <a:cxn ang="T6">
                  <a:pos x="T0" y="T1"/>
                </a:cxn>
                <a:cxn ang="T7">
                  <a:pos x="T2" y="T3"/>
                </a:cxn>
                <a:cxn ang="T8">
                  <a:pos x="T4" y="T5"/>
                </a:cxn>
              </a:cxnLst>
              <a:rect l="T9" t="T10" r="T11" b="T12"/>
              <a:pathLst>
                <a:path w="21600" h="25892" fill="none" extrusionOk="0">
                  <a:moveTo>
                    <a:pt x="-1" y="0"/>
                  </a:moveTo>
                  <a:cubicBezTo>
                    <a:pt x="11929" y="0"/>
                    <a:pt x="21600" y="9670"/>
                    <a:pt x="21600" y="21600"/>
                  </a:cubicBezTo>
                  <a:cubicBezTo>
                    <a:pt x="21600" y="23041"/>
                    <a:pt x="21455" y="24479"/>
                    <a:pt x="21169" y="25892"/>
                  </a:cubicBezTo>
                </a:path>
                <a:path w="21600" h="25892" stroke="0" extrusionOk="0">
                  <a:moveTo>
                    <a:pt x="-1" y="0"/>
                  </a:moveTo>
                  <a:cubicBezTo>
                    <a:pt x="11929" y="0"/>
                    <a:pt x="21600" y="9670"/>
                    <a:pt x="21600" y="21600"/>
                  </a:cubicBezTo>
                  <a:cubicBezTo>
                    <a:pt x="21600" y="23041"/>
                    <a:pt x="21455" y="24479"/>
                    <a:pt x="21169" y="25892"/>
                  </a:cubicBezTo>
                  <a:lnTo>
                    <a:pt x="0" y="21600"/>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0737" name="Freeform 24"/>
            <p:cNvSpPr>
              <a:spLocks/>
            </p:cNvSpPr>
            <p:nvPr/>
          </p:nvSpPr>
          <p:spPr bwMode="auto">
            <a:xfrm>
              <a:off x="1920" y="2064"/>
              <a:ext cx="1632" cy="148"/>
            </a:xfrm>
            <a:custGeom>
              <a:avLst/>
              <a:gdLst>
                <a:gd name="T0" fmla="*/ 0 w 1632"/>
                <a:gd name="T1" fmla="*/ 0 h 148"/>
                <a:gd name="T2" fmla="*/ 629 w 1632"/>
                <a:gd name="T3" fmla="*/ 137 h 148"/>
                <a:gd name="T4" fmla="*/ 1632 w 1632"/>
                <a:gd name="T5" fmla="*/ 64 h 148"/>
                <a:gd name="T6" fmla="*/ 0 60000 65536"/>
                <a:gd name="T7" fmla="*/ 0 60000 65536"/>
                <a:gd name="T8" fmla="*/ 0 60000 65536"/>
                <a:gd name="T9" fmla="*/ 0 w 1632"/>
                <a:gd name="T10" fmla="*/ 0 h 148"/>
                <a:gd name="T11" fmla="*/ 1632 w 1632"/>
                <a:gd name="T12" fmla="*/ 148 h 148"/>
              </a:gdLst>
              <a:ahLst/>
              <a:cxnLst>
                <a:cxn ang="T6">
                  <a:pos x="T0" y="T1"/>
                </a:cxn>
                <a:cxn ang="T7">
                  <a:pos x="T2" y="T3"/>
                </a:cxn>
                <a:cxn ang="T8">
                  <a:pos x="T4" y="T5"/>
                </a:cxn>
              </a:cxnLst>
              <a:rect l="T9" t="T10" r="T11" b="T12"/>
              <a:pathLst>
                <a:path w="1632" h="148">
                  <a:moveTo>
                    <a:pt x="0" y="0"/>
                  </a:moveTo>
                  <a:cubicBezTo>
                    <a:pt x="105" y="23"/>
                    <a:pt x="357" y="126"/>
                    <a:pt x="629" y="137"/>
                  </a:cubicBezTo>
                  <a:cubicBezTo>
                    <a:pt x="901" y="148"/>
                    <a:pt x="1423" y="79"/>
                    <a:pt x="1632" y="6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0738" name="Freeform 25"/>
            <p:cNvSpPr>
              <a:spLocks/>
            </p:cNvSpPr>
            <p:nvPr/>
          </p:nvSpPr>
          <p:spPr bwMode="auto">
            <a:xfrm>
              <a:off x="1968" y="1778"/>
              <a:ext cx="1598" cy="218"/>
            </a:xfrm>
            <a:custGeom>
              <a:avLst/>
              <a:gdLst>
                <a:gd name="T0" fmla="*/ 0 w 1598"/>
                <a:gd name="T1" fmla="*/ 142 h 218"/>
                <a:gd name="T2" fmla="*/ 399 w 1598"/>
                <a:gd name="T3" fmla="*/ 45 h 218"/>
                <a:gd name="T4" fmla="*/ 865 w 1598"/>
                <a:gd name="T5" fmla="*/ 29 h 218"/>
                <a:gd name="T6" fmla="*/ 1598 w 1598"/>
                <a:gd name="T7" fmla="*/ 218 h 218"/>
                <a:gd name="T8" fmla="*/ 0 60000 65536"/>
                <a:gd name="T9" fmla="*/ 0 60000 65536"/>
                <a:gd name="T10" fmla="*/ 0 60000 65536"/>
                <a:gd name="T11" fmla="*/ 0 60000 65536"/>
                <a:gd name="T12" fmla="*/ 0 w 1598"/>
                <a:gd name="T13" fmla="*/ 0 h 218"/>
                <a:gd name="T14" fmla="*/ 1598 w 1598"/>
                <a:gd name="T15" fmla="*/ 218 h 218"/>
              </a:gdLst>
              <a:ahLst/>
              <a:cxnLst>
                <a:cxn ang="T8">
                  <a:pos x="T0" y="T1"/>
                </a:cxn>
                <a:cxn ang="T9">
                  <a:pos x="T2" y="T3"/>
                </a:cxn>
                <a:cxn ang="T10">
                  <a:pos x="T4" y="T5"/>
                </a:cxn>
                <a:cxn ang="T11">
                  <a:pos x="T6" y="T7"/>
                </a:cxn>
              </a:cxnLst>
              <a:rect l="T12" t="T13" r="T14" b="T15"/>
              <a:pathLst>
                <a:path w="1598" h="218">
                  <a:moveTo>
                    <a:pt x="0" y="142"/>
                  </a:moveTo>
                  <a:cubicBezTo>
                    <a:pt x="66" y="126"/>
                    <a:pt x="255" y="64"/>
                    <a:pt x="399" y="45"/>
                  </a:cubicBezTo>
                  <a:cubicBezTo>
                    <a:pt x="543" y="26"/>
                    <a:pt x="665" y="0"/>
                    <a:pt x="865" y="29"/>
                  </a:cubicBezTo>
                  <a:cubicBezTo>
                    <a:pt x="1065" y="58"/>
                    <a:pt x="1445" y="179"/>
                    <a:pt x="1598" y="218"/>
                  </a:cubicBezTo>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0739" name="Text Box 27"/>
            <p:cNvSpPr txBox="1">
              <a:spLocks noChangeArrowheads="1"/>
            </p:cNvSpPr>
            <p:nvPr/>
          </p:nvSpPr>
          <p:spPr bwMode="auto">
            <a:xfrm>
              <a:off x="3696" y="1215"/>
              <a:ext cx="3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2000">
                  <a:solidFill>
                    <a:srgbClr val="9900CC"/>
                  </a:solidFill>
                  <a:latin typeface="Times New Roman" panose="02020603050405020304" pitchFamily="18" charset="0"/>
                  <a:ea typeface="宋体" panose="02010600030101010101" pitchFamily="2" charset="-122"/>
                </a:rPr>
                <a:t>挂起</a:t>
              </a:r>
            </a:p>
          </p:txBody>
        </p:sp>
        <p:sp>
          <p:nvSpPr>
            <p:cNvPr id="30740" name="Text Box 28"/>
            <p:cNvSpPr txBox="1">
              <a:spLocks noChangeArrowheads="1"/>
            </p:cNvSpPr>
            <p:nvPr/>
          </p:nvSpPr>
          <p:spPr bwMode="auto">
            <a:xfrm>
              <a:off x="2352" y="1632"/>
              <a:ext cx="9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2000">
                  <a:solidFill>
                    <a:srgbClr val="9900CC"/>
                  </a:solidFill>
                  <a:latin typeface="Times New Roman" panose="02020603050405020304" pitchFamily="18" charset="0"/>
                  <a:ea typeface="宋体" panose="02010600030101010101" pitchFamily="2" charset="-122"/>
                </a:rPr>
                <a:t>解挂（激活）</a:t>
              </a:r>
            </a:p>
          </p:txBody>
        </p:sp>
        <p:sp>
          <p:nvSpPr>
            <p:cNvPr id="30741" name="Text Box 29"/>
            <p:cNvSpPr txBox="1">
              <a:spLocks noChangeArrowheads="1"/>
            </p:cNvSpPr>
            <p:nvPr/>
          </p:nvSpPr>
          <p:spPr bwMode="auto">
            <a:xfrm>
              <a:off x="2448" y="1984"/>
              <a:ext cx="3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1800">
                  <a:solidFill>
                    <a:srgbClr val="9900CC"/>
                  </a:solidFill>
                  <a:latin typeface="Times New Roman" panose="02020603050405020304" pitchFamily="18" charset="0"/>
                  <a:ea typeface="宋体" panose="02010600030101010101" pitchFamily="2" charset="-122"/>
                </a:rPr>
                <a:t>挂起</a:t>
              </a:r>
            </a:p>
          </p:txBody>
        </p:sp>
        <p:sp>
          <p:nvSpPr>
            <p:cNvPr id="30742" name="Text Box 30"/>
            <p:cNvSpPr txBox="1">
              <a:spLocks noChangeArrowheads="1"/>
            </p:cNvSpPr>
            <p:nvPr/>
          </p:nvSpPr>
          <p:spPr bwMode="auto">
            <a:xfrm>
              <a:off x="1824" y="3072"/>
              <a:ext cx="3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2000">
                  <a:solidFill>
                    <a:srgbClr val="9900CC"/>
                  </a:solidFill>
                  <a:latin typeface="Times New Roman" panose="02020603050405020304" pitchFamily="18" charset="0"/>
                  <a:ea typeface="宋体" panose="02010600030101010101" pitchFamily="2" charset="-122"/>
                </a:rPr>
                <a:t>激活</a:t>
              </a:r>
            </a:p>
          </p:txBody>
        </p:sp>
        <p:sp>
          <p:nvSpPr>
            <p:cNvPr id="30743" name="Text Box 31"/>
            <p:cNvSpPr txBox="1">
              <a:spLocks noChangeArrowheads="1"/>
            </p:cNvSpPr>
            <p:nvPr/>
          </p:nvSpPr>
          <p:spPr bwMode="auto">
            <a:xfrm>
              <a:off x="1824" y="3504"/>
              <a:ext cx="3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1800">
                  <a:solidFill>
                    <a:srgbClr val="9900CC"/>
                  </a:solidFill>
                  <a:latin typeface="Times New Roman" panose="02020603050405020304" pitchFamily="18" charset="0"/>
                  <a:ea typeface="宋体" panose="02010600030101010101" pitchFamily="2" charset="-122"/>
                </a:rPr>
                <a:t>挂起</a:t>
              </a:r>
            </a:p>
          </p:txBody>
        </p:sp>
        <p:sp>
          <p:nvSpPr>
            <p:cNvPr id="30744" name="Text Box 32"/>
            <p:cNvSpPr txBox="1">
              <a:spLocks noChangeArrowheads="1"/>
            </p:cNvSpPr>
            <p:nvPr/>
          </p:nvSpPr>
          <p:spPr bwMode="auto">
            <a:xfrm>
              <a:off x="1152" y="2415"/>
              <a:ext cx="6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2000">
                  <a:solidFill>
                    <a:srgbClr val="9900CC"/>
                  </a:solidFill>
                  <a:latin typeface="Times New Roman" panose="02020603050405020304" pitchFamily="18" charset="0"/>
                  <a:ea typeface="宋体" panose="02010600030101010101" pitchFamily="2" charset="-122"/>
                </a:rPr>
                <a:t>事件</a:t>
              </a:r>
              <a:r>
                <a:rPr kumimoji="1" lang="zh-CN" altLang="en-US" sz="1800">
                  <a:solidFill>
                    <a:srgbClr val="9900CC"/>
                  </a:solidFill>
                  <a:latin typeface="Times New Roman" panose="02020603050405020304" pitchFamily="18" charset="0"/>
                  <a:ea typeface="宋体" panose="02010600030101010101" pitchFamily="2" charset="-122"/>
                </a:rPr>
                <a:t>发生</a:t>
              </a:r>
            </a:p>
          </p:txBody>
        </p:sp>
        <p:sp>
          <p:nvSpPr>
            <p:cNvPr id="30745" name="Text Box 33"/>
            <p:cNvSpPr txBox="1">
              <a:spLocks noChangeArrowheads="1"/>
            </p:cNvSpPr>
            <p:nvPr/>
          </p:nvSpPr>
          <p:spPr bwMode="auto">
            <a:xfrm>
              <a:off x="3360" y="2623"/>
              <a:ext cx="6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1800">
                  <a:solidFill>
                    <a:srgbClr val="9900CC"/>
                  </a:solidFill>
                  <a:latin typeface="Times New Roman" panose="02020603050405020304" pitchFamily="18" charset="0"/>
                  <a:ea typeface="宋体" panose="02010600030101010101" pitchFamily="2" charset="-122"/>
                </a:rPr>
                <a:t>事件发生</a:t>
              </a:r>
            </a:p>
          </p:txBody>
        </p:sp>
        <p:sp>
          <p:nvSpPr>
            <p:cNvPr id="30746" name="Text Box 34"/>
            <p:cNvSpPr txBox="1">
              <a:spLocks noChangeArrowheads="1"/>
            </p:cNvSpPr>
            <p:nvPr/>
          </p:nvSpPr>
          <p:spPr bwMode="auto">
            <a:xfrm>
              <a:off x="384" y="1471"/>
              <a:ext cx="74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1800">
                  <a:solidFill>
                    <a:srgbClr val="9900CC"/>
                  </a:solidFill>
                  <a:latin typeface="Times New Roman" panose="02020603050405020304" pitchFamily="18" charset="0"/>
                  <a:ea typeface="宋体" panose="02010600030101010101" pitchFamily="2" charset="-122"/>
                </a:rPr>
                <a:t>等待某事件</a:t>
              </a:r>
            </a:p>
            <a:p>
              <a:pPr algn="l" eaLnBrk="1" hangingPunct="1"/>
              <a:r>
                <a:rPr kumimoji="1" lang="zh-CN" altLang="en-US" sz="1800">
                  <a:solidFill>
                    <a:srgbClr val="9900CC"/>
                  </a:solidFill>
                  <a:latin typeface="Times New Roman" panose="02020603050405020304" pitchFamily="18" charset="0"/>
                  <a:ea typeface="宋体" panose="02010600030101010101" pitchFamily="2" charset="-122"/>
                </a:rPr>
                <a:t>如请求</a:t>
              </a:r>
              <a:r>
                <a:rPr kumimoji="1" lang="en-US" altLang="zh-CN" sz="1800">
                  <a:solidFill>
                    <a:srgbClr val="9900CC"/>
                  </a:solidFill>
                  <a:latin typeface="Times New Roman" panose="02020603050405020304" pitchFamily="18" charset="0"/>
                  <a:ea typeface="宋体" panose="02010600030101010101" pitchFamily="2" charset="-122"/>
                </a:rPr>
                <a:t>I/O</a:t>
              </a:r>
            </a:p>
          </p:txBody>
        </p:sp>
        <p:sp>
          <p:nvSpPr>
            <p:cNvPr id="30747" name="Oval 35"/>
            <p:cNvSpPr>
              <a:spLocks noChangeArrowheads="1"/>
            </p:cNvSpPr>
            <p:nvPr/>
          </p:nvSpPr>
          <p:spPr bwMode="auto">
            <a:xfrm>
              <a:off x="4032" y="528"/>
              <a:ext cx="528" cy="480"/>
            </a:xfrm>
            <a:prstGeom prst="ellipse">
              <a:avLst/>
            </a:prstGeom>
            <a:solidFill>
              <a:schemeClr val="accent1"/>
            </a:solidFill>
            <a:ln w="9525">
              <a:solidFill>
                <a:schemeClr val="tx1"/>
              </a:solidFill>
              <a:round/>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2000">
                  <a:solidFill>
                    <a:schemeClr val="bg1"/>
                  </a:solidFill>
                  <a:latin typeface="Times New Roman" panose="02020603050405020304" pitchFamily="18" charset="0"/>
                  <a:ea typeface="宋体" panose="02010600030101010101" pitchFamily="2" charset="-122"/>
                </a:rPr>
                <a:t>结束</a:t>
              </a:r>
            </a:p>
          </p:txBody>
        </p:sp>
        <p:sp>
          <p:nvSpPr>
            <p:cNvPr id="30748" name="Arc 36"/>
            <p:cNvSpPr>
              <a:spLocks/>
            </p:cNvSpPr>
            <p:nvPr/>
          </p:nvSpPr>
          <p:spPr bwMode="auto">
            <a:xfrm rot="10568221" flipV="1">
              <a:off x="3027" y="767"/>
              <a:ext cx="1056" cy="143"/>
            </a:xfrm>
            <a:custGeom>
              <a:avLst/>
              <a:gdLst>
                <a:gd name="T0" fmla="*/ 0 w 21600"/>
                <a:gd name="T1" fmla="*/ 0 h 21573"/>
                <a:gd name="T2" fmla="*/ 0 w 21600"/>
                <a:gd name="T3" fmla="*/ 0 h 21573"/>
                <a:gd name="T4" fmla="*/ 0 w 21600"/>
                <a:gd name="T5" fmla="*/ 0 h 21573"/>
                <a:gd name="T6" fmla="*/ 0 60000 65536"/>
                <a:gd name="T7" fmla="*/ 0 60000 65536"/>
                <a:gd name="T8" fmla="*/ 0 60000 65536"/>
                <a:gd name="T9" fmla="*/ 0 w 21600"/>
                <a:gd name="T10" fmla="*/ 0 h 21573"/>
                <a:gd name="T11" fmla="*/ 21600 w 21600"/>
                <a:gd name="T12" fmla="*/ 21573 h 21573"/>
              </a:gdLst>
              <a:ahLst/>
              <a:cxnLst>
                <a:cxn ang="T6">
                  <a:pos x="T0" y="T1"/>
                </a:cxn>
                <a:cxn ang="T7">
                  <a:pos x="T2" y="T3"/>
                </a:cxn>
                <a:cxn ang="T8">
                  <a:pos x="T4" y="T5"/>
                </a:cxn>
              </a:cxnLst>
              <a:rect l="T9" t="T10" r="T11" b="T12"/>
              <a:pathLst>
                <a:path w="21600" h="21573" fill="none" extrusionOk="0">
                  <a:moveTo>
                    <a:pt x="1071" y="-1"/>
                  </a:moveTo>
                  <a:cubicBezTo>
                    <a:pt x="12569" y="570"/>
                    <a:pt x="21600" y="10059"/>
                    <a:pt x="21600" y="21573"/>
                  </a:cubicBezTo>
                </a:path>
                <a:path w="21600" h="21573" stroke="0" extrusionOk="0">
                  <a:moveTo>
                    <a:pt x="1071" y="-1"/>
                  </a:moveTo>
                  <a:cubicBezTo>
                    <a:pt x="12569" y="570"/>
                    <a:pt x="21600" y="10059"/>
                    <a:pt x="21600" y="21573"/>
                  </a:cubicBezTo>
                  <a:lnTo>
                    <a:pt x="0" y="21573"/>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0749" name="Text Box 37"/>
            <p:cNvSpPr txBox="1">
              <a:spLocks noChangeArrowheads="1"/>
            </p:cNvSpPr>
            <p:nvPr/>
          </p:nvSpPr>
          <p:spPr bwMode="auto">
            <a:xfrm>
              <a:off x="3456" y="447"/>
              <a:ext cx="3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2000">
                  <a:solidFill>
                    <a:srgbClr val="9900CC"/>
                  </a:solidFill>
                  <a:latin typeface="Times New Roman" panose="02020603050405020304" pitchFamily="18" charset="0"/>
                  <a:ea typeface="宋体" panose="02010600030101010101" pitchFamily="2" charset="-122"/>
                </a:rPr>
                <a:t>完成</a:t>
              </a:r>
            </a:p>
          </p:txBody>
        </p:sp>
        <p:sp>
          <p:nvSpPr>
            <p:cNvPr id="30750" name="Text Box 45"/>
            <p:cNvSpPr txBox="1">
              <a:spLocks noChangeArrowheads="1"/>
            </p:cNvSpPr>
            <p:nvPr/>
          </p:nvSpPr>
          <p:spPr bwMode="auto">
            <a:xfrm>
              <a:off x="1632" y="1168"/>
              <a:ext cx="4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1800">
                  <a:solidFill>
                    <a:srgbClr val="9900CC"/>
                  </a:solidFill>
                  <a:latin typeface="Times New Roman" panose="02020603050405020304" pitchFamily="18" charset="0"/>
                  <a:ea typeface="宋体" panose="02010600030101010101" pitchFamily="2" charset="-122"/>
                </a:rPr>
                <a:t>被调度</a:t>
              </a:r>
            </a:p>
          </p:txBody>
        </p:sp>
        <p:sp>
          <p:nvSpPr>
            <p:cNvPr id="30751" name="Freeform 46"/>
            <p:cNvSpPr>
              <a:spLocks/>
            </p:cNvSpPr>
            <p:nvPr/>
          </p:nvSpPr>
          <p:spPr bwMode="auto">
            <a:xfrm>
              <a:off x="1872" y="1200"/>
              <a:ext cx="720" cy="528"/>
            </a:xfrm>
            <a:custGeom>
              <a:avLst/>
              <a:gdLst>
                <a:gd name="T0" fmla="*/ 720 w 720"/>
                <a:gd name="T1" fmla="*/ 0 h 528"/>
                <a:gd name="T2" fmla="*/ 528 w 720"/>
                <a:gd name="T3" fmla="*/ 288 h 528"/>
                <a:gd name="T4" fmla="*/ 0 w 720"/>
                <a:gd name="T5" fmla="*/ 528 h 528"/>
                <a:gd name="T6" fmla="*/ 0 60000 65536"/>
                <a:gd name="T7" fmla="*/ 0 60000 65536"/>
                <a:gd name="T8" fmla="*/ 0 60000 65536"/>
                <a:gd name="T9" fmla="*/ 0 w 720"/>
                <a:gd name="T10" fmla="*/ 0 h 528"/>
                <a:gd name="T11" fmla="*/ 720 w 720"/>
                <a:gd name="T12" fmla="*/ 528 h 528"/>
              </a:gdLst>
              <a:ahLst/>
              <a:cxnLst>
                <a:cxn ang="T6">
                  <a:pos x="T0" y="T1"/>
                </a:cxn>
                <a:cxn ang="T7">
                  <a:pos x="T2" y="T3"/>
                </a:cxn>
                <a:cxn ang="T8">
                  <a:pos x="T4" y="T5"/>
                </a:cxn>
              </a:cxnLst>
              <a:rect l="T9" t="T10" r="T11" b="T12"/>
              <a:pathLst>
                <a:path w="720" h="528">
                  <a:moveTo>
                    <a:pt x="720" y="0"/>
                  </a:moveTo>
                  <a:cubicBezTo>
                    <a:pt x="684" y="100"/>
                    <a:pt x="648" y="200"/>
                    <a:pt x="528" y="288"/>
                  </a:cubicBezTo>
                  <a:cubicBezTo>
                    <a:pt x="408" y="376"/>
                    <a:pt x="88" y="488"/>
                    <a:pt x="0" y="528"/>
                  </a:cubicBezTo>
                </a:path>
              </a:pathLst>
            </a:custGeom>
            <a:noFill/>
            <a:ln w="9525">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0752" name="Text Box 47"/>
            <p:cNvSpPr txBox="1">
              <a:spLocks noChangeArrowheads="1"/>
            </p:cNvSpPr>
            <p:nvPr/>
          </p:nvSpPr>
          <p:spPr bwMode="auto">
            <a:xfrm>
              <a:off x="2186" y="1344"/>
              <a:ext cx="8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2000">
                  <a:solidFill>
                    <a:srgbClr val="9900CC"/>
                  </a:solidFill>
                  <a:latin typeface="Times New Roman" panose="02020603050405020304" pitchFamily="18" charset="0"/>
                  <a:ea typeface="宋体" panose="02010600030101010101" pitchFamily="2" charset="-122"/>
                </a:rPr>
                <a:t>时间片完等</a:t>
              </a:r>
            </a:p>
          </p:txBody>
        </p:sp>
        <p:sp>
          <p:nvSpPr>
            <p:cNvPr id="13317" name="Oval 5"/>
            <p:cNvSpPr>
              <a:spLocks noChangeArrowheads="1"/>
            </p:cNvSpPr>
            <p:nvPr/>
          </p:nvSpPr>
          <p:spPr bwMode="auto">
            <a:xfrm>
              <a:off x="2496" y="816"/>
              <a:ext cx="528" cy="480"/>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r>
                <a:rPr kumimoji="1" lang="zh-CN" altLang="en-US" sz="2000">
                  <a:latin typeface="Times New Roman" charset="0"/>
                </a:rPr>
                <a:t>执行</a:t>
              </a:r>
            </a:p>
          </p:txBody>
        </p:sp>
      </p:grpSp>
      <p:sp>
        <p:nvSpPr>
          <p:cNvPr id="35" name="Horizontal Scroll 34"/>
          <p:cNvSpPr/>
          <p:nvPr/>
        </p:nvSpPr>
        <p:spPr bwMode="auto">
          <a:xfrm>
            <a:off x="4082093" y="252414"/>
            <a:ext cx="4786312" cy="642937"/>
          </a:xfrm>
          <a:prstGeom prst="horizontalScroll">
            <a:avLst/>
          </a:prstGeom>
          <a:ln>
            <a:headEnd type="triangl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defRPr/>
            </a:pPr>
            <a:r>
              <a:rPr kumimoji="1" lang="zh-CN" altLang="en-US" sz="2400" dirty="0">
                <a:solidFill>
                  <a:schemeClr val="tx1"/>
                </a:solidFill>
              </a:rPr>
              <a:t>挂起态进程不能立即执行！</a:t>
            </a:r>
          </a:p>
        </p:txBody>
      </p:sp>
    </p:spTree>
    <p:extLst>
      <p:ext uri="{BB962C8B-B14F-4D97-AF65-F5344CB8AC3E}">
        <p14:creationId xmlns:p14="http://schemas.microsoft.com/office/powerpoint/2010/main" val="1684705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3"/>
          <p:cNvSpPr>
            <a:spLocks noGrp="1" noChangeArrowheads="1"/>
          </p:cNvSpPr>
          <p:nvPr>
            <p:ph type="body" idx="4294967295"/>
          </p:nvPr>
        </p:nvSpPr>
        <p:spPr>
          <a:xfrm>
            <a:off x="611188" y="1412875"/>
            <a:ext cx="8153400" cy="4706938"/>
          </a:xfrm>
          <a:solidFill>
            <a:srgbClr val="CCECFF"/>
          </a:solidFill>
          <a:ln>
            <a:solidFill>
              <a:srgbClr val="CCECFF"/>
            </a:solidFill>
            <a:miter lim="800000"/>
            <a:headEnd/>
            <a:tailEnd/>
          </a:ln>
        </p:spPr>
        <p:txBody>
          <a:bodyPr/>
          <a:lstStyle/>
          <a:p>
            <a:pPr eaLnBrk="1" hangingPunct="1">
              <a:lnSpc>
                <a:spcPct val="90000"/>
              </a:lnSpc>
              <a:buClr>
                <a:srgbClr val="996633"/>
              </a:buClr>
              <a:buFontTx/>
              <a:buNone/>
            </a:pPr>
            <a:r>
              <a:rPr lang="zh-CN" altLang="en-US" b="1" dirty="0" smtClean="0">
                <a:solidFill>
                  <a:schemeClr val="hlink"/>
                </a:solidFill>
              </a:rPr>
              <a:t>引入挂起状态的原因</a:t>
            </a:r>
          </a:p>
          <a:p>
            <a:pPr eaLnBrk="1" hangingPunct="1">
              <a:lnSpc>
                <a:spcPct val="90000"/>
              </a:lnSpc>
              <a:buClr>
                <a:srgbClr val="FF0066"/>
              </a:buClr>
              <a:buSzTx/>
              <a:buFont typeface="Wingdings" panose="05000000000000000000" pitchFamily="2" charset="2"/>
              <a:buChar char="Ø"/>
            </a:pPr>
            <a:r>
              <a:rPr lang="zh-CN" altLang="en-US" b="1" dirty="0" smtClean="0">
                <a:solidFill>
                  <a:schemeClr val="bg2"/>
                </a:solidFill>
              </a:rPr>
              <a:t>交互式用户的请求：便于调试或进行资源链接</a:t>
            </a:r>
          </a:p>
          <a:p>
            <a:pPr eaLnBrk="1" hangingPunct="1">
              <a:lnSpc>
                <a:spcPct val="90000"/>
              </a:lnSpc>
              <a:buClr>
                <a:srgbClr val="FF0066"/>
              </a:buClr>
              <a:buSzTx/>
              <a:buFont typeface="Wingdings" panose="05000000000000000000" pitchFamily="2" charset="2"/>
              <a:buChar char="Ø"/>
            </a:pPr>
            <a:r>
              <a:rPr lang="zh-CN" altLang="en-US" b="1" dirty="0" smtClean="0">
                <a:solidFill>
                  <a:schemeClr val="bg2"/>
                </a:solidFill>
              </a:rPr>
              <a:t>父进程的请求：父进程希望挂起后代进程</a:t>
            </a:r>
          </a:p>
          <a:p>
            <a:pPr eaLnBrk="1" hangingPunct="1">
              <a:lnSpc>
                <a:spcPct val="90000"/>
              </a:lnSpc>
              <a:buClr>
                <a:srgbClr val="FF0066"/>
              </a:buClr>
              <a:buSzTx/>
              <a:buFont typeface="Wingdings" panose="05000000000000000000" pitchFamily="2" charset="2"/>
              <a:buChar char="Ø"/>
            </a:pPr>
            <a:r>
              <a:rPr lang="zh-CN" altLang="en-US" b="1" dirty="0" smtClean="0">
                <a:solidFill>
                  <a:schemeClr val="bg2"/>
                </a:solidFill>
              </a:rPr>
              <a:t>系统负荷过重：释放主存空间</a:t>
            </a:r>
          </a:p>
          <a:p>
            <a:pPr eaLnBrk="1" hangingPunct="1">
              <a:lnSpc>
                <a:spcPct val="90000"/>
              </a:lnSpc>
              <a:buClr>
                <a:srgbClr val="FF0066"/>
              </a:buClr>
              <a:buSzTx/>
              <a:buFont typeface="Wingdings" panose="05000000000000000000" pitchFamily="2" charset="2"/>
              <a:buChar char="Ø"/>
            </a:pPr>
            <a:r>
              <a:rPr lang="zh-CN" altLang="en-US" b="1" dirty="0" smtClean="0">
                <a:solidFill>
                  <a:schemeClr val="bg2"/>
                </a:solidFill>
              </a:rPr>
              <a:t>操作系统的需要：操作系统挂起周期性进程（如审计或系统监视进程）或后台可能导致问题的进程。</a:t>
            </a:r>
          </a:p>
          <a:p>
            <a:pPr eaLnBrk="1" hangingPunct="1">
              <a:lnSpc>
                <a:spcPct val="90000"/>
              </a:lnSpc>
              <a:buClr>
                <a:schemeClr val="hlink"/>
              </a:buClr>
              <a:buSzTx/>
              <a:buFont typeface="Wingdings" panose="05000000000000000000" pitchFamily="2" charset="2"/>
              <a:buNone/>
            </a:pPr>
            <a:r>
              <a:rPr lang="zh-CN" altLang="en-US" b="1" dirty="0" smtClean="0">
                <a:solidFill>
                  <a:schemeClr val="hlink"/>
                </a:solidFill>
              </a:rPr>
              <a:t>与挂起相关的进程状态</a:t>
            </a:r>
          </a:p>
          <a:p>
            <a:pPr eaLnBrk="1" hangingPunct="1">
              <a:lnSpc>
                <a:spcPct val="90000"/>
              </a:lnSpc>
              <a:buClr>
                <a:schemeClr val="hlink"/>
              </a:buClr>
              <a:buSzTx/>
              <a:buFont typeface="Wingdings" panose="05000000000000000000" pitchFamily="2" charset="2"/>
              <a:buChar char="Ø"/>
            </a:pPr>
            <a:r>
              <a:rPr lang="zh-CN" altLang="en-US" b="1" dirty="0" smtClean="0"/>
              <a:t>活动就绪状态</a:t>
            </a:r>
            <a:r>
              <a:rPr lang="en-US" altLang="zh-CN" b="1" dirty="0" smtClean="0"/>
              <a:t>(</a:t>
            </a:r>
            <a:r>
              <a:rPr lang="en-US" altLang="zh-CN" b="1" dirty="0" err="1" smtClean="0"/>
              <a:t>Readya</a:t>
            </a:r>
            <a:r>
              <a:rPr lang="en-US" altLang="zh-CN" b="1" dirty="0" smtClean="0"/>
              <a:t>):</a:t>
            </a:r>
            <a:r>
              <a:rPr lang="zh-CN" altLang="en-US" b="1" dirty="0" smtClean="0"/>
              <a:t>可以被</a:t>
            </a:r>
            <a:r>
              <a:rPr lang="en-US" altLang="zh-CN" b="1" dirty="0" smtClean="0"/>
              <a:t>CPU</a:t>
            </a:r>
            <a:r>
              <a:rPr lang="zh-CN" altLang="en-US" b="1" dirty="0" smtClean="0"/>
              <a:t>调度。</a:t>
            </a:r>
          </a:p>
          <a:p>
            <a:pPr eaLnBrk="1" hangingPunct="1">
              <a:lnSpc>
                <a:spcPct val="90000"/>
              </a:lnSpc>
              <a:buClr>
                <a:schemeClr val="hlink"/>
              </a:buClr>
              <a:buSzTx/>
              <a:buFont typeface="Wingdings" panose="05000000000000000000" pitchFamily="2" charset="2"/>
              <a:buChar char="Ø"/>
            </a:pPr>
            <a:r>
              <a:rPr lang="zh-CN" altLang="en-US" b="1" dirty="0" smtClean="0"/>
              <a:t>静止就绪状态</a:t>
            </a:r>
            <a:r>
              <a:rPr lang="en-US" altLang="zh-CN" b="1" dirty="0" smtClean="0"/>
              <a:t>(</a:t>
            </a:r>
            <a:r>
              <a:rPr lang="en-US" altLang="zh-CN" b="1" dirty="0" err="1" smtClean="0"/>
              <a:t>Readys</a:t>
            </a:r>
            <a:r>
              <a:rPr lang="en-US" altLang="zh-CN" b="1" dirty="0" smtClean="0"/>
              <a:t>) :</a:t>
            </a:r>
            <a:r>
              <a:rPr lang="zh-CN" altLang="en-US" b="1" dirty="0" smtClean="0"/>
              <a:t>不可以被</a:t>
            </a:r>
            <a:r>
              <a:rPr lang="en-US" altLang="zh-CN" b="1" dirty="0" smtClean="0"/>
              <a:t>CPU</a:t>
            </a:r>
            <a:r>
              <a:rPr lang="zh-CN" altLang="en-US" b="1" dirty="0" smtClean="0"/>
              <a:t>调度。</a:t>
            </a:r>
          </a:p>
          <a:p>
            <a:pPr eaLnBrk="1" hangingPunct="1">
              <a:lnSpc>
                <a:spcPct val="90000"/>
              </a:lnSpc>
              <a:buClr>
                <a:schemeClr val="hlink"/>
              </a:buClr>
              <a:buSzTx/>
              <a:buFont typeface="Wingdings" panose="05000000000000000000" pitchFamily="2" charset="2"/>
              <a:buChar char="Ø"/>
            </a:pPr>
            <a:r>
              <a:rPr lang="zh-CN" altLang="en-US" b="1" dirty="0" smtClean="0"/>
              <a:t>活动阻塞状态</a:t>
            </a:r>
            <a:r>
              <a:rPr lang="en-US" altLang="zh-CN" b="1" dirty="0" smtClean="0"/>
              <a:t>(</a:t>
            </a:r>
            <a:r>
              <a:rPr lang="en-US" altLang="zh-CN" b="1" dirty="0" err="1" smtClean="0"/>
              <a:t>Blockeda</a:t>
            </a:r>
            <a:r>
              <a:rPr lang="en-US" altLang="zh-CN" b="1" dirty="0" smtClean="0"/>
              <a:t>)</a:t>
            </a:r>
            <a:r>
              <a:rPr lang="zh-CN" altLang="en-US" b="1" dirty="0" smtClean="0"/>
              <a:t>：事件发生转为活动就绪。</a:t>
            </a:r>
          </a:p>
          <a:p>
            <a:pPr eaLnBrk="1" hangingPunct="1">
              <a:lnSpc>
                <a:spcPct val="90000"/>
              </a:lnSpc>
              <a:buClr>
                <a:schemeClr val="hlink"/>
              </a:buClr>
              <a:buSzTx/>
              <a:buFont typeface="Wingdings" panose="05000000000000000000" pitchFamily="2" charset="2"/>
              <a:buChar char="Ø"/>
            </a:pPr>
            <a:r>
              <a:rPr lang="zh-CN" altLang="en-US" b="1" dirty="0" smtClean="0"/>
              <a:t>静止阻塞状态</a:t>
            </a:r>
            <a:r>
              <a:rPr lang="en-US" altLang="zh-CN" b="1" dirty="0" smtClean="0"/>
              <a:t>(</a:t>
            </a:r>
            <a:r>
              <a:rPr lang="en-US" altLang="zh-CN" b="1" dirty="0" err="1" smtClean="0"/>
              <a:t>Blockeds</a:t>
            </a:r>
            <a:r>
              <a:rPr lang="en-US" altLang="zh-CN" b="1" dirty="0" smtClean="0"/>
              <a:t>):</a:t>
            </a:r>
            <a:r>
              <a:rPr lang="zh-CN" altLang="en-US" b="1" dirty="0" smtClean="0"/>
              <a:t>事件发生转为静止就绪。</a:t>
            </a:r>
          </a:p>
        </p:txBody>
      </p:sp>
      <p:sp>
        <p:nvSpPr>
          <p:cNvPr id="29699" name="Text Box 6"/>
          <p:cNvSpPr txBox="1">
            <a:spLocks noChangeArrowheads="1"/>
          </p:cNvSpPr>
          <p:nvPr/>
        </p:nvSpPr>
        <p:spPr bwMode="auto">
          <a:xfrm>
            <a:off x="2574925" y="477838"/>
            <a:ext cx="1082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endParaRPr kumimoji="1" lang="zh-CN" altLang="zh-CN" sz="2400" b="0">
              <a:solidFill>
                <a:schemeClr val="tx1"/>
              </a:solidFill>
              <a:latin typeface="Tahoma" panose="020B0604030504040204" pitchFamily="34" charset="0"/>
              <a:ea typeface="宋体" panose="02010600030101010101" pitchFamily="2" charset="-122"/>
            </a:endParaRPr>
          </a:p>
        </p:txBody>
      </p:sp>
      <p:sp>
        <p:nvSpPr>
          <p:cNvPr id="29700" name="Rectangle 8"/>
          <p:cNvSpPr>
            <a:spLocks noGrp="1" noChangeArrowheads="1"/>
          </p:cNvSpPr>
          <p:nvPr>
            <p:ph type="title" idx="4294967295"/>
          </p:nvPr>
        </p:nvSpPr>
        <p:spPr>
          <a:noFill/>
        </p:spPr>
        <p:txBody>
          <a:bodyPr/>
          <a:lstStyle/>
          <a:p>
            <a:pPr eaLnBrk="1" hangingPunct="1"/>
            <a:r>
              <a:rPr lang="zh-CN" altLang="en-US" sz="4000" b="1" dirty="0" smtClean="0">
                <a:solidFill>
                  <a:schemeClr val="hlink"/>
                </a:solidFill>
              </a:rPr>
              <a:t>补充：挂起</a:t>
            </a:r>
            <a:r>
              <a:rPr lang="zh-CN" altLang="en-US" sz="4000" b="1" dirty="0" smtClean="0">
                <a:solidFill>
                  <a:schemeClr val="hlink"/>
                </a:solidFill>
              </a:rPr>
              <a:t>状态</a:t>
            </a:r>
          </a:p>
        </p:txBody>
      </p:sp>
    </p:spTree>
    <p:extLst>
      <p:ext uri="{BB962C8B-B14F-4D97-AF65-F5344CB8AC3E}">
        <p14:creationId xmlns:p14="http://schemas.microsoft.com/office/powerpoint/2010/main" val="41875844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6" name="Text Box 4"/>
          <p:cNvSpPr txBox="1">
            <a:spLocks noChangeArrowheads="1"/>
          </p:cNvSpPr>
          <p:nvPr/>
        </p:nvSpPr>
        <p:spPr bwMode="auto">
          <a:xfrm>
            <a:off x="827088" y="1484313"/>
            <a:ext cx="7777162" cy="423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en-US" altLang="zh-CN" sz="3200">
                <a:solidFill>
                  <a:srgbClr val="0000FF"/>
                </a:solidFill>
                <a:latin typeface="Times New Roman" panose="02020603050405020304" pitchFamily="18" charset="0"/>
              </a:rPr>
              <a:t>2. </a:t>
            </a:r>
            <a:r>
              <a:rPr lang="zh-CN" altLang="en-US" sz="3200">
                <a:solidFill>
                  <a:srgbClr val="0000FF"/>
                </a:solidFill>
                <a:latin typeface="Times New Roman" panose="02020603050405020304" pitchFamily="18" charset="0"/>
              </a:rPr>
              <a:t>进程的状态转换</a:t>
            </a:r>
          </a:p>
          <a:p>
            <a:pPr algn="l" eaLnBrk="1" hangingPunct="1">
              <a:spcBef>
                <a:spcPct val="50000"/>
              </a:spcBef>
            </a:pPr>
            <a:r>
              <a:rPr lang="zh-CN" altLang="en-US" sz="3200">
                <a:solidFill>
                  <a:srgbClr val="0000FF"/>
                </a:solidFill>
                <a:latin typeface="Times New Roman" panose="02020603050405020304" pitchFamily="18" charset="0"/>
              </a:rPr>
              <a:t>进程在生存期间</a:t>
            </a:r>
            <a:r>
              <a:rPr lang="zh-CN" altLang="en-US" sz="3200">
                <a:solidFill>
                  <a:schemeClr val="tx1"/>
                </a:solidFill>
                <a:latin typeface="Times New Roman" panose="02020603050405020304" pitchFamily="18" charset="0"/>
              </a:rPr>
              <a:t>，可以多次地从一个</a:t>
            </a:r>
            <a:r>
              <a:rPr lang="zh-CN" altLang="en-US" sz="3200">
                <a:latin typeface="Times New Roman" panose="02020603050405020304" pitchFamily="18" charset="0"/>
              </a:rPr>
              <a:t>状态转换到另一个状态</a:t>
            </a:r>
            <a:r>
              <a:rPr lang="zh-CN" altLang="en-US" sz="3200">
                <a:solidFill>
                  <a:schemeClr val="tx1"/>
                </a:solidFill>
                <a:latin typeface="Times New Roman" panose="02020603050405020304" pitchFamily="18" charset="0"/>
              </a:rPr>
              <a:t>，即多次地处于</a:t>
            </a:r>
            <a:r>
              <a:rPr lang="zh-CN" altLang="en-US" sz="3200" u="sng">
                <a:latin typeface="Times New Roman" panose="02020603050405020304" pitchFamily="18" charset="0"/>
              </a:rPr>
              <a:t>运行状态</a:t>
            </a:r>
            <a:r>
              <a:rPr lang="zh-CN" altLang="en-US" sz="3200">
                <a:solidFill>
                  <a:schemeClr val="tx1"/>
                </a:solidFill>
                <a:latin typeface="Times New Roman" panose="02020603050405020304" pitchFamily="18" charset="0"/>
              </a:rPr>
              <a:t>、</a:t>
            </a:r>
            <a:r>
              <a:rPr lang="zh-CN" altLang="en-US" sz="3200" u="sng">
                <a:solidFill>
                  <a:srgbClr val="0000FF"/>
                </a:solidFill>
                <a:latin typeface="Times New Roman" panose="02020603050405020304" pitchFamily="18" charset="0"/>
              </a:rPr>
              <a:t>就绪状态</a:t>
            </a:r>
            <a:r>
              <a:rPr lang="zh-CN" altLang="en-US" sz="3200">
                <a:solidFill>
                  <a:schemeClr val="tx1"/>
                </a:solidFill>
                <a:latin typeface="Times New Roman" panose="02020603050405020304" pitchFamily="18" charset="0"/>
              </a:rPr>
              <a:t>、</a:t>
            </a:r>
            <a:r>
              <a:rPr lang="zh-CN" altLang="en-US" sz="3200" u="sng">
                <a:solidFill>
                  <a:schemeClr val="tx1"/>
                </a:solidFill>
                <a:latin typeface="Times New Roman" panose="02020603050405020304" pitchFamily="18" charset="0"/>
              </a:rPr>
              <a:t>阻塞状态</a:t>
            </a:r>
            <a:r>
              <a:rPr lang="zh-CN" altLang="en-US" sz="3200">
                <a:solidFill>
                  <a:schemeClr val="tx1"/>
                </a:solidFill>
                <a:latin typeface="Times New Roman" panose="02020603050405020304" pitchFamily="18" charset="0"/>
              </a:rPr>
              <a:t>，反映了并发程序“</a:t>
            </a:r>
            <a:r>
              <a:rPr lang="zh-CN" altLang="en-US" sz="3200" i="1">
                <a:solidFill>
                  <a:schemeClr val="tx1"/>
                </a:solidFill>
                <a:latin typeface="Times New Roman" panose="02020603050405020304" pitchFamily="18" charset="0"/>
              </a:rPr>
              <a:t>走走停停</a:t>
            </a:r>
            <a:r>
              <a:rPr lang="zh-CN" altLang="en-US" sz="3200">
                <a:solidFill>
                  <a:schemeClr val="tx1"/>
                </a:solidFill>
                <a:latin typeface="Times New Roman" panose="02020603050405020304" pitchFamily="18" charset="0"/>
              </a:rPr>
              <a:t>”的运行轨迹。进程不断地从一个状态转换到另一个状态是有条件或原因的。这些状态随着进程的执行和外界条件发生变化而转换。</a:t>
            </a:r>
          </a:p>
        </p:txBody>
      </p:sp>
      <p:sp>
        <p:nvSpPr>
          <p:cNvPr id="36867" name="Rectangle 5"/>
          <p:cNvSpPr>
            <a:spLocks noChangeArrowheads="1"/>
          </p:cNvSpPr>
          <p:nvPr/>
        </p:nvSpPr>
        <p:spPr bwMode="auto">
          <a:xfrm>
            <a:off x="1042988" y="333375"/>
            <a:ext cx="5400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二、 进程状态（续）</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334963" y="123826"/>
            <a:ext cx="5400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dirty="0">
                <a:solidFill>
                  <a:schemeClr val="folHlink"/>
                </a:solidFill>
                <a:latin typeface="隶书" panose="02010509060101010101" pitchFamily="49" charset="-122"/>
                <a:ea typeface="隶书" panose="02010509060101010101" pitchFamily="49" charset="-122"/>
              </a:rPr>
              <a:t>二、 进程状态（续）</a:t>
            </a:r>
          </a:p>
        </p:txBody>
      </p:sp>
      <p:sp>
        <p:nvSpPr>
          <p:cNvPr id="442373" name="Text Box 5"/>
          <p:cNvSpPr txBox="1">
            <a:spLocks noChangeArrowheads="1"/>
          </p:cNvSpPr>
          <p:nvPr/>
        </p:nvSpPr>
        <p:spPr bwMode="auto">
          <a:xfrm>
            <a:off x="3059113" y="5516563"/>
            <a:ext cx="4392612"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lnSpc>
                <a:spcPct val="96000"/>
              </a:lnSpc>
            </a:pPr>
            <a:r>
              <a:rPr lang="zh-CN" altLang="en-US" sz="2400">
                <a:solidFill>
                  <a:schemeClr val="tx1"/>
                </a:solidFill>
                <a:latin typeface="宋体" panose="02010600030101010101" pitchFamily="2" charset="-122"/>
                <a:ea typeface="宋体" panose="02010600030101010101" pitchFamily="2" charset="-122"/>
              </a:rPr>
              <a:t>进程五</a:t>
            </a:r>
            <a:r>
              <a:rPr lang="zh-CN" altLang="en-US" sz="2400">
                <a:solidFill>
                  <a:schemeClr val="tx1"/>
                </a:solidFill>
                <a:latin typeface="Times New Roman" panose="02020603050405020304" pitchFamily="18" charset="0"/>
                <a:ea typeface="宋体" panose="02010600030101010101" pitchFamily="2" charset="-122"/>
              </a:rPr>
              <a:t>状态及转换图</a:t>
            </a:r>
            <a:endParaRPr lang="zh-CN" altLang="en-US" sz="2400">
              <a:solidFill>
                <a:schemeClr val="tx1"/>
              </a:solidFill>
              <a:latin typeface="Arial" panose="020B0604020202020204" pitchFamily="34" charset="0"/>
              <a:ea typeface="宋体" panose="02010600030101010101" pitchFamily="2" charset="-122"/>
            </a:endParaRPr>
          </a:p>
        </p:txBody>
      </p:sp>
      <p:sp>
        <p:nvSpPr>
          <p:cNvPr id="442374" name="Text Box 6"/>
          <p:cNvSpPr txBox="1">
            <a:spLocks noChangeArrowheads="1"/>
          </p:cNvSpPr>
          <p:nvPr/>
        </p:nvSpPr>
        <p:spPr bwMode="auto">
          <a:xfrm>
            <a:off x="4140200" y="4127500"/>
            <a:ext cx="15113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lnSpc>
                <a:spcPct val="96000"/>
              </a:lnSpc>
            </a:pPr>
            <a:r>
              <a:rPr lang="zh-CN" altLang="en-US" sz="2400">
                <a:solidFill>
                  <a:schemeClr val="tx1"/>
                </a:solidFill>
                <a:latin typeface="Times New Roman" panose="02020603050405020304" pitchFamily="18" charset="0"/>
                <a:ea typeface="宋体" panose="02010600030101010101" pitchFamily="2" charset="-122"/>
              </a:rPr>
              <a:t>事件发生</a:t>
            </a:r>
          </a:p>
          <a:p>
            <a:pPr algn="just" eaLnBrk="1" hangingPunct="1">
              <a:lnSpc>
                <a:spcPct val="96000"/>
              </a:lnSpc>
            </a:pPr>
            <a:r>
              <a:rPr lang="zh-CN" altLang="en-US" sz="2400">
                <a:solidFill>
                  <a:schemeClr val="tx1"/>
                </a:solidFill>
                <a:latin typeface="Times New Roman" panose="02020603050405020304" pitchFamily="18" charset="0"/>
                <a:ea typeface="宋体" panose="02010600030101010101" pitchFamily="2" charset="-122"/>
              </a:rPr>
              <a:t>如</a:t>
            </a:r>
            <a:r>
              <a:rPr lang="en-US" altLang="zh-CN" sz="2400">
                <a:solidFill>
                  <a:schemeClr val="tx1"/>
                </a:solidFill>
                <a:latin typeface="Times New Roman" panose="02020603050405020304" pitchFamily="18" charset="0"/>
                <a:ea typeface="宋体" panose="02010600030101010101" pitchFamily="2" charset="-122"/>
              </a:rPr>
              <a:t>I/O</a:t>
            </a:r>
            <a:r>
              <a:rPr lang="zh-CN" altLang="en-US" sz="2400">
                <a:solidFill>
                  <a:schemeClr val="tx1"/>
                </a:solidFill>
                <a:latin typeface="Times New Roman" panose="02020603050405020304" pitchFamily="18" charset="0"/>
                <a:ea typeface="宋体" panose="02010600030101010101" pitchFamily="2" charset="-122"/>
              </a:rPr>
              <a:t>完成</a:t>
            </a:r>
            <a:endParaRPr lang="zh-CN" altLang="en-US" sz="2400">
              <a:solidFill>
                <a:schemeClr val="tx1"/>
              </a:solidFill>
              <a:latin typeface="Arial" panose="020B0604020202020204" pitchFamily="34" charset="0"/>
              <a:ea typeface="宋体" panose="02010600030101010101" pitchFamily="2" charset="-122"/>
            </a:endParaRPr>
          </a:p>
        </p:txBody>
      </p:sp>
      <p:sp>
        <p:nvSpPr>
          <p:cNvPr id="442375" name="Freeform 7"/>
          <p:cNvSpPr>
            <a:spLocks/>
          </p:cNvSpPr>
          <p:nvPr/>
        </p:nvSpPr>
        <p:spPr bwMode="auto">
          <a:xfrm>
            <a:off x="4070350" y="4194175"/>
            <a:ext cx="1552575" cy="1588"/>
          </a:xfrm>
          <a:custGeom>
            <a:avLst/>
            <a:gdLst>
              <a:gd name="T0" fmla="*/ 1635 w 1635"/>
              <a:gd name="T1" fmla="*/ 0 h 1"/>
              <a:gd name="T2" fmla="*/ 0 w 1635"/>
              <a:gd name="T3" fmla="*/ 0 h 1"/>
              <a:gd name="T4" fmla="*/ 0 60000 65536"/>
              <a:gd name="T5" fmla="*/ 0 60000 65536"/>
              <a:gd name="T6" fmla="*/ 0 w 1635"/>
              <a:gd name="T7" fmla="*/ 0 h 1"/>
              <a:gd name="T8" fmla="*/ 1635 w 1635"/>
              <a:gd name="T9" fmla="*/ 1 h 1"/>
            </a:gdLst>
            <a:ahLst/>
            <a:cxnLst>
              <a:cxn ang="T4">
                <a:pos x="T0" y="T1"/>
              </a:cxn>
              <a:cxn ang="T5">
                <a:pos x="T2" y="T3"/>
              </a:cxn>
            </a:cxnLst>
            <a:rect l="T6" t="T7" r="T8" b="T9"/>
            <a:pathLst>
              <a:path w="1635" h="1">
                <a:moveTo>
                  <a:pt x="1635" y="0"/>
                </a:moveTo>
                <a:lnTo>
                  <a:pt x="0" y="0"/>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42376" name="Freeform 8"/>
          <p:cNvSpPr>
            <a:spLocks/>
          </p:cNvSpPr>
          <p:nvPr/>
        </p:nvSpPr>
        <p:spPr bwMode="auto">
          <a:xfrm>
            <a:off x="5080000" y="2314575"/>
            <a:ext cx="898525" cy="1430338"/>
          </a:xfrm>
          <a:custGeom>
            <a:avLst/>
            <a:gdLst>
              <a:gd name="T0" fmla="*/ 0 w 945"/>
              <a:gd name="T1" fmla="*/ 0 h 1095"/>
              <a:gd name="T2" fmla="*/ 945 w 945"/>
              <a:gd name="T3" fmla="*/ 1095 h 1095"/>
              <a:gd name="T4" fmla="*/ 0 60000 65536"/>
              <a:gd name="T5" fmla="*/ 0 60000 65536"/>
              <a:gd name="T6" fmla="*/ 0 w 945"/>
              <a:gd name="T7" fmla="*/ 0 h 1095"/>
              <a:gd name="T8" fmla="*/ 945 w 945"/>
              <a:gd name="T9" fmla="*/ 1095 h 1095"/>
            </a:gdLst>
            <a:ahLst/>
            <a:cxnLst>
              <a:cxn ang="T4">
                <a:pos x="T0" y="T1"/>
              </a:cxn>
              <a:cxn ang="T5">
                <a:pos x="T2" y="T3"/>
              </a:cxn>
            </a:cxnLst>
            <a:rect l="T6" t="T7" r="T8" b="T9"/>
            <a:pathLst>
              <a:path w="945" h="1095">
                <a:moveTo>
                  <a:pt x="0" y="0"/>
                </a:moveTo>
                <a:lnTo>
                  <a:pt x="945" y="1095"/>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42377" name="Freeform 9"/>
          <p:cNvSpPr>
            <a:spLocks/>
          </p:cNvSpPr>
          <p:nvPr/>
        </p:nvSpPr>
        <p:spPr bwMode="auto">
          <a:xfrm>
            <a:off x="3471863" y="2274888"/>
            <a:ext cx="968375" cy="1449387"/>
          </a:xfrm>
          <a:custGeom>
            <a:avLst/>
            <a:gdLst>
              <a:gd name="T0" fmla="*/ 1020 w 1020"/>
              <a:gd name="T1" fmla="*/ 0 h 1110"/>
              <a:gd name="T2" fmla="*/ 343 w 1020"/>
              <a:gd name="T3" fmla="*/ 444 h 1110"/>
              <a:gd name="T4" fmla="*/ 0 w 1020"/>
              <a:gd name="T5" fmla="*/ 1110 h 1110"/>
              <a:gd name="T6" fmla="*/ 0 60000 65536"/>
              <a:gd name="T7" fmla="*/ 0 60000 65536"/>
              <a:gd name="T8" fmla="*/ 0 60000 65536"/>
              <a:gd name="T9" fmla="*/ 0 w 1020"/>
              <a:gd name="T10" fmla="*/ 0 h 1110"/>
              <a:gd name="T11" fmla="*/ 1020 w 1020"/>
              <a:gd name="T12" fmla="*/ 1110 h 1110"/>
            </a:gdLst>
            <a:ahLst/>
            <a:cxnLst>
              <a:cxn ang="T6">
                <a:pos x="T0" y="T1"/>
              </a:cxn>
              <a:cxn ang="T7">
                <a:pos x="T2" y="T3"/>
              </a:cxn>
              <a:cxn ang="T8">
                <a:pos x="T4" y="T5"/>
              </a:cxn>
            </a:cxnLst>
            <a:rect l="T9" t="T10" r="T11" b="T12"/>
            <a:pathLst>
              <a:path w="1020" h="1110">
                <a:moveTo>
                  <a:pt x="1020" y="0"/>
                </a:moveTo>
                <a:cubicBezTo>
                  <a:pt x="910" y="74"/>
                  <a:pt x="513" y="259"/>
                  <a:pt x="343" y="444"/>
                </a:cubicBezTo>
                <a:cubicBezTo>
                  <a:pt x="173" y="629"/>
                  <a:pt x="71" y="971"/>
                  <a:pt x="0" y="111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42378" name="Freeform 10"/>
          <p:cNvSpPr>
            <a:spLocks/>
          </p:cNvSpPr>
          <p:nvPr/>
        </p:nvSpPr>
        <p:spPr bwMode="auto">
          <a:xfrm>
            <a:off x="3827463" y="2392363"/>
            <a:ext cx="796925" cy="1428750"/>
          </a:xfrm>
          <a:custGeom>
            <a:avLst/>
            <a:gdLst>
              <a:gd name="T0" fmla="*/ 840 w 840"/>
              <a:gd name="T1" fmla="*/ 0 h 1095"/>
              <a:gd name="T2" fmla="*/ 540 w 840"/>
              <a:gd name="T3" fmla="*/ 645 h 1095"/>
              <a:gd name="T4" fmla="*/ 0 w 840"/>
              <a:gd name="T5" fmla="*/ 1095 h 1095"/>
              <a:gd name="T6" fmla="*/ 0 60000 65536"/>
              <a:gd name="T7" fmla="*/ 0 60000 65536"/>
              <a:gd name="T8" fmla="*/ 0 60000 65536"/>
              <a:gd name="T9" fmla="*/ 0 w 840"/>
              <a:gd name="T10" fmla="*/ 0 h 1095"/>
              <a:gd name="T11" fmla="*/ 840 w 840"/>
              <a:gd name="T12" fmla="*/ 1095 h 1095"/>
            </a:gdLst>
            <a:ahLst/>
            <a:cxnLst>
              <a:cxn ang="T6">
                <a:pos x="T0" y="T1"/>
              </a:cxn>
              <a:cxn ang="T7">
                <a:pos x="T2" y="T3"/>
              </a:cxn>
              <a:cxn ang="T8">
                <a:pos x="T4" y="T5"/>
              </a:cxn>
            </a:cxnLst>
            <a:rect l="T9" t="T10" r="T11" b="T12"/>
            <a:pathLst>
              <a:path w="840" h="1095">
                <a:moveTo>
                  <a:pt x="840" y="0"/>
                </a:moveTo>
                <a:cubicBezTo>
                  <a:pt x="788" y="102"/>
                  <a:pt x="680" y="463"/>
                  <a:pt x="540" y="645"/>
                </a:cubicBezTo>
                <a:cubicBezTo>
                  <a:pt x="400" y="827"/>
                  <a:pt x="113" y="1001"/>
                  <a:pt x="0" y="1095"/>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nvGrpSpPr>
          <p:cNvPr id="2" name="Group 11"/>
          <p:cNvGrpSpPr>
            <a:grpSpLocks/>
          </p:cNvGrpSpPr>
          <p:nvPr/>
        </p:nvGrpSpPr>
        <p:grpSpPr bwMode="auto">
          <a:xfrm>
            <a:off x="4283075" y="1481138"/>
            <a:ext cx="1020763" cy="935037"/>
            <a:chOff x="2698" y="933"/>
            <a:chExt cx="643" cy="589"/>
          </a:xfrm>
        </p:grpSpPr>
        <p:sp>
          <p:nvSpPr>
            <p:cNvPr id="38072" name="Oval 12"/>
            <p:cNvSpPr>
              <a:spLocks noChangeArrowheads="1"/>
            </p:cNvSpPr>
            <p:nvPr/>
          </p:nvSpPr>
          <p:spPr bwMode="auto">
            <a:xfrm>
              <a:off x="2698" y="933"/>
              <a:ext cx="620" cy="589"/>
            </a:xfrm>
            <a:prstGeom prst="ellipse">
              <a:avLst/>
            </a:prstGeom>
            <a:gradFill rotWithShape="1">
              <a:gsLst>
                <a:gs pos="0">
                  <a:srgbClr val="EAEAEA">
                    <a:alpha val="50000"/>
                  </a:srgbClr>
                </a:gs>
                <a:gs pos="100000">
                  <a:srgbClr val="C0C0C0"/>
                </a:gs>
              </a:gsLst>
              <a:path path="shape">
                <a:fillToRect l="50000" t="50000" r="50000" b="50000"/>
              </a:path>
            </a:gradFill>
            <a:ln w="9525">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73" name="Text Box 13"/>
            <p:cNvSpPr txBox="1">
              <a:spLocks noChangeArrowheads="1"/>
            </p:cNvSpPr>
            <p:nvPr/>
          </p:nvSpPr>
          <p:spPr bwMode="auto">
            <a:xfrm>
              <a:off x="2723" y="1026"/>
              <a:ext cx="618"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a:latin typeface="Times New Roman" panose="02020603050405020304" pitchFamily="18" charset="0"/>
                  <a:ea typeface="宋体" panose="02010600030101010101" pitchFamily="2" charset="-122"/>
                </a:rPr>
                <a:t>运行</a:t>
              </a:r>
              <a:endParaRPr lang="zh-CN" altLang="en-US">
                <a:latin typeface="Arial" panose="020B0604020202020204" pitchFamily="34" charset="0"/>
                <a:ea typeface="宋体" panose="02010600030101010101" pitchFamily="2" charset="-122"/>
              </a:endParaRPr>
            </a:p>
          </p:txBody>
        </p:sp>
      </p:grpSp>
      <p:grpSp>
        <p:nvGrpSpPr>
          <p:cNvPr id="3" name="Group 14"/>
          <p:cNvGrpSpPr>
            <a:grpSpLocks/>
          </p:cNvGrpSpPr>
          <p:nvPr/>
        </p:nvGrpSpPr>
        <p:grpSpPr bwMode="auto">
          <a:xfrm>
            <a:off x="3086100" y="3719513"/>
            <a:ext cx="1031875" cy="936625"/>
            <a:chOff x="1944" y="2343"/>
            <a:chExt cx="650" cy="590"/>
          </a:xfrm>
        </p:grpSpPr>
        <p:sp>
          <p:nvSpPr>
            <p:cNvPr id="38070" name="Oval 15"/>
            <p:cNvSpPr>
              <a:spLocks noChangeArrowheads="1"/>
            </p:cNvSpPr>
            <p:nvPr/>
          </p:nvSpPr>
          <p:spPr bwMode="auto">
            <a:xfrm>
              <a:off x="1944" y="2343"/>
              <a:ext cx="620" cy="590"/>
            </a:xfrm>
            <a:prstGeom prst="ellipse">
              <a:avLst/>
            </a:prstGeom>
            <a:gradFill rotWithShape="1">
              <a:gsLst>
                <a:gs pos="0">
                  <a:srgbClr val="EAEAEA">
                    <a:alpha val="50000"/>
                  </a:srgbClr>
                </a:gs>
                <a:gs pos="100000">
                  <a:srgbClr val="C0C0C0"/>
                </a:gs>
              </a:gsLst>
              <a:path path="shape">
                <a:fillToRect l="50000" t="50000" r="50000" b="50000"/>
              </a:path>
            </a:gradFill>
            <a:ln w="9525">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71" name="Text Box 16"/>
            <p:cNvSpPr txBox="1">
              <a:spLocks noChangeArrowheads="1"/>
            </p:cNvSpPr>
            <p:nvPr/>
          </p:nvSpPr>
          <p:spPr bwMode="auto">
            <a:xfrm>
              <a:off x="1959" y="2443"/>
              <a:ext cx="635"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a:solidFill>
                    <a:srgbClr val="0000FF"/>
                  </a:solidFill>
                  <a:latin typeface="Times New Roman" panose="02020603050405020304" pitchFamily="18" charset="0"/>
                  <a:ea typeface="宋体" panose="02010600030101010101" pitchFamily="2" charset="-122"/>
                </a:rPr>
                <a:t>就绪</a:t>
              </a:r>
              <a:endParaRPr lang="zh-CN" altLang="en-US">
                <a:solidFill>
                  <a:srgbClr val="0000FF"/>
                </a:solidFill>
                <a:latin typeface="Arial" panose="020B0604020202020204" pitchFamily="34" charset="0"/>
                <a:ea typeface="宋体" panose="02010600030101010101" pitchFamily="2" charset="-122"/>
              </a:endParaRPr>
            </a:p>
          </p:txBody>
        </p:sp>
      </p:grpSp>
      <p:sp>
        <p:nvSpPr>
          <p:cNvPr id="442385" name="Text Box 17"/>
          <p:cNvSpPr txBox="1">
            <a:spLocks noChangeArrowheads="1"/>
          </p:cNvSpPr>
          <p:nvPr/>
        </p:nvSpPr>
        <p:spPr bwMode="auto">
          <a:xfrm>
            <a:off x="5478463" y="2295525"/>
            <a:ext cx="226218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lnSpc>
                <a:spcPct val="96000"/>
              </a:lnSpc>
            </a:pPr>
            <a:r>
              <a:rPr lang="zh-CN" altLang="en-US" sz="2400">
                <a:solidFill>
                  <a:schemeClr val="tx1"/>
                </a:solidFill>
                <a:latin typeface="Times New Roman" panose="02020603050405020304" pitchFamily="18" charset="0"/>
                <a:ea typeface="宋体" panose="02010600030101010101" pitchFamily="2" charset="-122"/>
              </a:rPr>
              <a:t>等待事件发生</a:t>
            </a:r>
          </a:p>
          <a:p>
            <a:pPr algn="just" eaLnBrk="1" hangingPunct="1">
              <a:lnSpc>
                <a:spcPct val="96000"/>
              </a:lnSpc>
            </a:pPr>
            <a:r>
              <a:rPr lang="zh-CN" altLang="en-US" sz="2400">
                <a:solidFill>
                  <a:schemeClr val="tx1"/>
                </a:solidFill>
                <a:latin typeface="Times New Roman" panose="02020603050405020304" pitchFamily="18" charset="0"/>
                <a:ea typeface="宋体" panose="02010600030101010101" pitchFamily="2" charset="-122"/>
              </a:rPr>
              <a:t>如等待</a:t>
            </a:r>
            <a:r>
              <a:rPr lang="en-US" altLang="zh-CN" sz="2400">
                <a:solidFill>
                  <a:schemeClr val="tx1"/>
                </a:solidFill>
                <a:latin typeface="Times New Roman" panose="02020603050405020304" pitchFamily="18" charset="0"/>
                <a:ea typeface="宋体" panose="02010600030101010101" pitchFamily="2" charset="-122"/>
              </a:rPr>
              <a:t>I/O</a:t>
            </a:r>
            <a:endParaRPr lang="en-US" altLang="zh-CN" sz="2400">
              <a:solidFill>
                <a:schemeClr val="tx1"/>
              </a:solidFill>
              <a:latin typeface="Arial" panose="020B0604020202020204" pitchFamily="34" charset="0"/>
              <a:ea typeface="宋体" panose="02010600030101010101" pitchFamily="2" charset="-122"/>
            </a:endParaRPr>
          </a:p>
        </p:txBody>
      </p:sp>
      <p:sp>
        <p:nvSpPr>
          <p:cNvPr id="442386" name="Text Box 18"/>
          <p:cNvSpPr txBox="1">
            <a:spLocks noChangeArrowheads="1"/>
          </p:cNvSpPr>
          <p:nvPr/>
        </p:nvSpPr>
        <p:spPr bwMode="auto">
          <a:xfrm>
            <a:off x="2627313" y="2349500"/>
            <a:ext cx="1439862"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lnSpc>
                <a:spcPct val="96000"/>
              </a:lnSpc>
            </a:pPr>
            <a:r>
              <a:rPr lang="zh-CN" altLang="en-US" sz="2400">
                <a:solidFill>
                  <a:schemeClr val="tx1"/>
                </a:solidFill>
                <a:latin typeface="Times New Roman" panose="02020603050405020304" pitchFamily="18" charset="0"/>
                <a:ea typeface="宋体" panose="02010600030101010101" pitchFamily="2" charset="-122"/>
              </a:rPr>
              <a:t>时间片到</a:t>
            </a:r>
            <a:endParaRPr lang="zh-CN" altLang="en-US" sz="2400">
              <a:solidFill>
                <a:schemeClr val="tx1"/>
              </a:solidFill>
              <a:latin typeface="Arial" panose="020B0604020202020204" pitchFamily="34" charset="0"/>
              <a:ea typeface="宋体" panose="02010600030101010101" pitchFamily="2" charset="-122"/>
            </a:endParaRPr>
          </a:p>
        </p:txBody>
      </p:sp>
      <p:sp>
        <p:nvSpPr>
          <p:cNvPr id="442387" name="Text Box 19"/>
          <p:cNvSpPr txBox="1">
            <a:spLocks noChangeArrowheads="1"/>
          </p:cNvSpPr>
          <p:nvPr/>
        </p:nvSpPr>
        <p:spPr bwMode="auto">
          <a:xfrm>
            <a:off x="4283075" y="3109913"/>
            <a:ext cx="7937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lnSpc>
                <a:spcPct val="96000"/>
              </a:lnSpc>
            </a:pPr>
            <a:r>
              <a:rPr lang="zh-CN" altLang="en-US" sz="2400">
                <a:solidFill>
                  <a:schemeClr val="tx1"/>
                </a:solidFill>
                <a:latin typeface="Times New Roman" panose="02020603050405020304" pitchFamily="18" charset="0"/>
                <a:ea typeface="宋体" panose="02010600030101010101" pitchFamily="2" charset="-122"/>
              </a:rPr>
              <a:t>调度</a:t>
            </a:r>
            <a:endParaRPr lang="zh-CN" altLang="en-US" sz="2400">
              <a:solidFill>
                <a:schemeClr val="tx1"/>
              </a:solidFill>
              <a:latin typeface="Arial" panose="020B0604020202020204" pitchFamily="34" charset="0"/>
              <a:ea typeface="宋体" panose="02010600030101010101" pitchFamily="2" charset="-122"/>
            </a:endParaRPr>
          </a:p>
        </p:txBody>
      </p:sp>
      <p:grpSp>
        <p:nvGrpSpPr>
          <p:cNvPr id="4" name="Group 20"/>
          <p:cNvGrpSpPr>
            <a:grpSpLocks/>
          </p:cNvGrpSpPr>
          <p:nvPr/>
        </p:nvGrpSpPr>
        <p:grpSpPr bwMode="auto">
          <a:xfrm>
            <a:off x="5651500" y="3719513"/>
            <a:ext cx="1125538" cy="936625"/>
            <a:chOff x="3560" y="2343"/>
            <a:chExt cx="709" cy="590"/>
          </a:xfrm>
        </p:grpSpPr>
        <p:sp>
          <p:nvSpPr>
            <p:cNvPr id="38068" name="Oval 21"/>
            <p:cNvSpPr>
              <a:spLocks noChangeArrowheads="1"/>
            </p:cNvSpPr>
            <p:nvPr/>
          </p:nvSpPr>
          <p:spPr bwMode="auto">
            <a:xfrm>
              <a:off x="3560" y="2343"/>
              <a:ext cx="619" cy="590"/>
            </a:xfrm>
            <a:prstGeom prst="ellipse">
              <a:avLst/>
            </a:prstGeom>
            <a:gradFill rotWithShape="1">
              <a:gsLst>
                <a:gs pos="0">
                  <a:srgbClr val="EAEAEA">
                    <a:alpha val="50000"/>
                  </a:srgbClr>
                </a:gs>
                <a:gs pos="100000">
                  <a:srgbClr val="C0C0C0"/>
                </a:gs>
              </a:gsLst>
              <a:path path="shape">
                <a:fillToRect l="50000" t="50000" r="50000" b="50000"/>
              </a:path>
            </a:gradFill>
            <a:ln w="9525">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69" name="Text Box 22"/>
            <p:cNvSpPr txBox="1">
              <a:spLocks noChangeArrowheads="1"/>
            </p:cNvSpPr>
            <p:nvPr/>
          </p:nvSpPr>
          <p:spPr bwMode="auto">
            <a:xfrm>
              <a:off x="3588" y="2443"/>
              <a:ext cx="68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a:solidFill>
                    <a:schemeClr val="tx1"/>
                  </a:solidFill>
                  <a:latin typeface="Times New Roman" panose="02020603050405020304" pitchFamily="18" charset="0"/>
                  <a:ea typeface="宋体" panose="02010600030101010101" pitchFamily="2" charset="-122"/>
                </a:rPr>
                <a:t>阻塞</a:t>
              </a:r>
              <a:endParaRPr lang="zh-CN" altLang="en-US">
                <a:solidFill>
                  <a:schemeClr val="tx1"/>
                </a:solidFill>
                <a:latin typeface="Arial" panose="020B0604020202020204" pitchFamily="34" charset="0"/>
                <a:ea typeface="宋体" panose="02010600030101010101" pitchFamily="2" charset="-122"/>
              </a:endParaRPr>
            </a:p>
          </p:txBody>
        </p:sp>
      </p:grpSp>
      <p:grpSp>
        <p:nvGrpSpPr>
          <p:cNvPr id="5" name="Group 23"/>
          <p:cNvGrpSpPr>
            <a:grpSpLocks/>
          </p:cNvGrpSpPr>
          <p:nvPr/>
        </p:nvGrpSpPr>
        <p:grpSpPr bwMode="auto">
          <a:xfrm>
            <a:off x="1476375" y="2498725"/>
            <a:ext cx="982663" cy="935038"/>
            <a:chOff x="930" y="1574"/>
            <a:chExt cx="619" cy="589"/>
          </a:xfrm>
        </p:grpSpPr>
        <p:sp>
          <p:nvSpPr>
            <p:cNvPr id="38066" name="Oval 24"/>
            <p:cNvSpPr>
              <a:spLocks noChangeArrowheads="1"/>
            </p:cNvSpPr>
            <p:nvPr/>
          </p:nvSpPr>
          <p:spPr bwMode="auto">
            <a:xfrm>
              <a:off x="930" y="1574"/>
              <a:ext cx="619" cy="589"/>
            </a:xfrm>
            <a:prstGeom prst="ellipse">
              <a:avLst/>
            </a:prstGeom>
            <a:gradFill rotWithShape="1">
              <a:gsLst>
                <a:gs pos="0">
                  <a:srgbClr val="EAEAEA">
                    <a:alpha val="50000"/>
                  </a:srgbClr>
                </a:gs>
                <a:gs pos="100000">
                  <a:srgbClr val="C0C0C0"/>
                </a:gs>
              </a:gsLst>
              <a:path path="shape">
                <a:fillToRect l="50000" t="50000" r="50000" b="50000"/>
              </a:path>
            </a:gradFill>
            <a:ln w="9525">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67" name="Text Box 25"/>
            <p:cNvSpPr txBox="1">
              <a:spLocks noChangeArrowheads="1"/>
            </p:cNvSpPr>
            <p:nvPr/>
          </p:nvSpPr>
          <p:spPr bwMode="auto">
            <a:xfrm>
              <a:off x="961" y="1675"/>
              <a:ext cx="57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a:solidFill>
                    <a:srgbClr val="D60093"/>
                  </a:solidFill>
                  <a:latin typeface="Times New Roman" panose="02020603050405020304" pitchFamily="18" charset="0"/>
                  <a:ea typeface="宋体" panose="02010600030101010101" pitchFamily="2" charset="-122"/>
                </a:rPr>
                <a:t>新建</a:t>
              </a:r>
              <a:endParaRPr lang="zh-CN" altLang="en-US">
                <a:solidFill>
                  <a:srgbClr val="D60093"/>
                </a:solidFill>
                <a:latin typeface="Arial" panose="020B0604020202020204" pitchFamily="34" charset="0"/>
                <a:ea typeface="宋体" panose="02010600030101010101" pitchFamily="2" charset="-122"/>
              </a:endParaRPr>
            </a:p>
          </p:txBody>
        </p:sp>
      </p:grpSp>
      <p:grpSp>
        <p:nvGrpSpPr>
          <p:cNvPr id="6" name="Group 26"/>
          <p:cNvGrpSpPr>
            <a:grpSpLocks/>
          </p:cNvGrpSpPr>
          <p:nvPr/>
        </p:nvGrpSpPr>
        <p:grpSpPr bwMode="auto">
          <a:xfrm>
            <a:off x="7118350" y="1481138"/>
            <a:ext cx="1073150" cy="935037"/>
            <a:chOff x="4484" y="933"/>
            <a:chExt cx="676" cy="589"/>
          </a:xfrm>
        </p:grpSpPr>
        <p:sp>
          <p:nvSpPr>
            <p:cNvPr id="38064" name="Oval 27"/>
            <p:cNvSpPr>
              <a:spLocks noChangeArrowheads="1"/>
            </p:cNvSpPr>
            <p:nvPr/>
          </p:nvSpPr>
          <p:spPr bwMode="auto">
            <a:xfrm>
              <a:off x="4484" y="933"/>
              <a:ext cx="619" cy="589"/>
            </a:xfrm>
            <a:prstGeom prst="ellipse">
              <a:avLst/>
            </a:prstGeom>
            <a:gradFill rotWithShape="1">
              <a:gsLst>
                <a:gs pos="0">
                  <a:srgbClr val="EAEAEA">
                    <a:alpha val="50000"/>
                  </a:srgbClr>
                </a:gs>
                <a:gs pos="100000">
                  <a:srgbClr val="C0C0C0"/>
                </a:gs>
              </a:gsLst>
              <a:path path="shape">
                <a:fillToRect l="50000" t="50000" r="50000" b="50000"/>
              </a:path>
            </a:gradFill>
            <a:ln w="9525">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65" name="Text Box 28"/>
            <p:cNvSpPr txBox="1">
              <a:spLocks noChangeArrowheads="1"/>
            </p:cNvSpPr>
            <p:nvPr/>
          </p:nvSpPr>
          <p:spPr bwMode="auto">
            <a:xfrm>
              <a:off x="4513" y="1018"/>
              <a:ext cx="647"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a:solidFill>
                    <a:srgbClr val="996600"/>
                  </a:solidFill>
                  <a:latin typeface="Times New Roman" panose="02020603050405020304" pitchFamily="18" charset="0"/>
                  <a:ea typeface="宋体" panose="02010600030101010101" pitchFamily="2" charset="-122"/>
                </a:rPr>
                <a:t>完成</a:t>
              </a:r>
              <a:endParaRPr lang="zh-CN" altLang="en-US">
                <a:solidFill>
                  <a:srgbClr val="996600"/>
                </a:solidFill>
                <a:latin typeface="Arial" panose="020B0604020202020204" pitchFamily="34" charset="0"/>
                <a:ea typeface="宋体" panose="02010600030101010101" pitchFamily="2" charset="-122"/>
              </a:endParaRPr>
            </a:p>
          </p:txBody>
        </p:sp>
      </p:grpSp>
      <p:sp>
        <p:nvSpPr>
          <p:cNvPr id="442397" name="Line 29"/>
          <p:cNvSpPr>
            <a:spLocks noChangeShapeType="1"/>
          </p:cNvSpPr>
          <p:nvPr/>
        </p:nvSpPr>
        <p:spPr bwMode="auto">
          <a:xfrm>
            <a:off x="5237163" y="1887538"/>
            <a:ext cx="1881187"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2398" name="Line 30"/>
          <p:cNvSpPr>
            <a:spLocks noChangeShapeType="1"/>
          </p:cNvSpPr>
          <p:nvPr/>
        </p:nvSpPr>
        <p:spPr bwMode="auto">
          <a:xfrm>
            <a:off x="2363788" y="3238500"/>
            <a:ext cx="782637" cy="72072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2399" name="Text Box 31"/>
          <p:cNvSpPr txBox="1">
            <a:spLocks noChangeArrowheads="1"/>
          </p:cNvSpPr>
          <p:nvPr/>
        </p:nvSpPr>
        <p:spPr bwMode="auto">
          <a:xfrm>
            <a:off x="2160588" y="3609975"/>
            <a:ext cx="827087"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lnSpc>
                <a:spcPct val="96000"/>
              </a:lnSpc>
            </a:pPr>
            <a:r>
              <a:rPr lang="zh-CN" altLang="en-US" sz="2400">
                <a:solidFill>
                  <a:schemeClr val="tx1"/>
                </a:solidFill>
                <a:latin typeface="Times New Roman" panose="02020603050405020304" pitchFamily="18" charset="0"/>
                <a:ea typeface="宋体" panose="02010600030101010101" pitchFamily="2" charset="-122"/>
              </a:rPr>
              <a:t>接纳</a:t>
            </a:r>
            <a:endParaRPr lang="zh-CN" altLang="en-US" sz="2400">
              <a:solidFill>
                <a:schemeClr val="tx1"/>
              </a:solidFill>
              <a:latin typeface="Arial" panose="020B0604020202020204" pitchFamily="34" charset="0"/>
              <a:ea typeface="宋体" panose="02010600030101010101" pitchFamily="2" charset="-122"/>
            </a:endParaRPr>
          </a:p>
        </p:txBody>
      </p:sp>
      <p:sp>
        <p:nvSpPr>
          <p:cNvPr id="442400" name="Text Box 32"/>
          <p:cNvSpPr txBox="1">
            <a:spLocks noChangeArrowheads="1"/>
          </p:cNvSpPr>
          <p:nvPr/>
        </p:nvSpPr>
        <p:spPr bwMode="auto">
          <a:xfrm>
            <a:off x="5749925" y="1427163"/>
            <a:ext cx="9826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lnSpc>
                <a:spcPct val="96000"/>
              </a:lnSpc>
            </a:pPr>
            <a:r>
              <a:rPr lang="zh-CN" altLang="en-US" sz="2400">
                <a:solidFill>
                  <a:schemeClr val="tx1"/>
                </a:solidFill>
                <a:latin typeface="Times New Roman" panose="02020603050405020304" pitchFamily="18" charset="0"/>
                <a:ea typeface="宋体" panose="02010600030101010101" pitchFamily="2" charset="-122"/>
              </a:rPr>
              <a:t>终止</a:t>
            </a:r>
            <a:endParaRPr lang="zh-CN" altLang="en-US" sz="2400">
              <a:solidFill>
                <a:schemeClr val="tx1"/>
              </a:solidFill>
              <a:latin typeface="Arial" panose="020B0604020202020204" pitchFamily="34" charset="0"/>
              <a:ea typeface="宋体" panose="02010600030101010101" pitchFamily="2" charset="-122"/>
            </a:endParaRPr>
          </a:p>
        </p:txBody>
      </p:sp>
      <p:sp>
        <p:nvSpPr>
          <p:cNvPr id="442401" name="Text Box 33"/>
          <p:cNvSpPr txBox="1">
            <a:spLocks noChangeArrowheads="1"/>
          </p:cNvSpPr>
          <p:nvPr/>
        </p:nvSpPr>
        <p:spPr bwMode="auto">
          <a:xfrm>
            <a:off x="468313" y="2492375"/>
            <a:ext cx="9366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en-US" altLang="zh-CN" sz="6000">
                <a:solidFill>
                  <a:srgbClr val="CC6600"/>
                </a:solidFill>
                <a:latin typeface="Arial" panose="020B0604020202020204" pitchFamily="34" charset="0"/>
                <a:ea typeface="宋体" panose="02010600030101010101" pitchFamily="2" charset="-122"/>
                <a:sym typeface="Wingdings" panose="05000000000000000000" pitchFamily="2" charset="2"/>
              </a:rPr>
              <a:t></a:t>
            </a:r>
          </a:p>
        </p:txBody>
      </p:sp>
      <p:grpSp>
        <p:nvGrpSpPr>
          <p:cNvPr id="7" name="Group 34"/>
          <p:cNvGrpSpPr>
            <a:grpSpLocks/>
          </p:cNvGrpSpPr>
          <p:nvPr/>
        </p:nvGrpSpPr>
        <p:grpSpPr bwMode="auto">
          <a:xfrm>
            <a:off x="323850" y="4365625"/>
            <a:ext cx="2941638" cy="1655763"/>
            <a:chOff x="204" y="2523"/>
            <a:chExt cx="1853" cy="1043"/>
          </a:xfrm>
        </p:grpSpPr>
        <p:sp>
          <p:nvSpPr>
            <p:cNvPr id="38062" name="AutoShape 35"/>
            <p:cNvSpPr>
              <a:spLocks noChangeArrowheads="1"/>
            </p:cNvSpPr>
            <p:nvPr/>
          </p:nvSpPr>
          <p:spPr bwMode="auto">
            <a:xfrm>
              <a:off x="204" y="2523"/>
              <a:ext cx="1723" cy="1043"/>
            </a:xfrm>
            <a:prstGeom prst="roundRect">
              <a:avLst>
                <a:gd name="adj" fmla="val 16667"/>
              </a:avLst>
            </a:prstGeom>
            <a:solidFill>
              <a:srgbClr val="C9C7D7"/>
            </a:solidFill>
            <a:ln w="9525">
              <a:solidFill>
                <a:schemeClr val="tx1"/>
              </a:solidFill>
              <a:round/>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63" name="Text Box 36"/>
            <p:cNvSpPr txBox="1">
              <a:spLocks noChangeArrowheads="1"/>
            </p:cNvSpPr>
            <p:nvPr/>
          </p:nvSpPr>
          <p:spPr bwMode="auto">
            <a:xfrm>
              <a:off x="242" y="2537"/>
              <a:ext cx="1815"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sz="2400">
                  <a:solidFill>
                    <a:schemeClr val="tx1"/>
                  </a:solidFill>
                  <a:latin typeface="Arial" panose="020B0604020202020204" pitchFamily="34" charset="0"/>
                  <a:ea typeface="宋体" panose="02010600030101010101" pitchFamily="2" charset="-122"/>
                </a:rPr>
                <a:t>系统设置多少状态与系统对进程管理方式有关，也与系统资源利用有关</a:t>
              </a:r>
              <a:endParaRPr lang="zh-CN" altLang="en-US" sz="1800">
                <a:solidFill>
                  <a:schemeClr val="tx1"/>
                </a:solidFill>
                <a:latin typeface="Arial" panose="020B0604020202020204" pitchFamily="34" charset="0"/>
                <a:ea typeface="宋体" panose="02010600030101010101" pitchFamily="2" charset="-122"/>
              </a:endParaRPr>
            </a:p>
          </p:txBody>
        </p:sp>
      </p:grpSp>
      <p:grpSp>
        <p:nvGrpSpPr>
          <p:cNvPr id="8" name="Group 37"/>
          <p:cNvGrpSpPr>
            <a:grpSpLocks/>
          </p:cNvGrpSpPr>
          <p:nvPr/>
        </p:nvGrpSpPr>
        <p:grpSpPr bwMode="auto">
          <a:xfrm>
            <a:off x="6948488" y="3141663"/>
            <a:ext cx="1943100" cy="2520950"/>
            <a:chOff x="975" y="119"/>
            <a:chExt cx="1224" cy="1588"/>
          </a:xfrm>
        </p:grpSpPr>
        <p:sp>
          <p:nvSpPr>
            <p:cNvPr id="38060" name="AutoShape 38"/>
            <p:cNvSpPr>
              <a:spLocks noChangeArrowheads="1"/>
            </p:cNvSpPr>
            <p:nvPr/>
          </p:nvSpPr>
          <p:spPr bwMode="auto">
            <a:xfrm>
              <a:off x="975" y="119"/>
              <a:ext cx="1179" cy="1588"/>
            </a:xfrm>
            <a:prstGeom prst="roundRect">
              <a:avLst>
                <a:gd name="adj" fmla="val 16667"/>
              </a:avLst>
            </a:prstGeom>
            <a:solidFill>
              <a:srgbClr val="DFDEC2"/>
            </a:solidFill>
            <a:ln w="9525">
              <a:solidFill>
                <a:schemeClr val="tx1"/>
              </a:solidFill>
              <a:round/>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61" name="Text Box 39"/>
            <p:cNvSpPr txBox="1">
              <a:spLocks noChangeArrowheads="1"/>
            </p:cNvSpPr>
            <p:nvPr/>
          </p:nvSpPr>
          <p:spPr bwMode="auto">
            <a:xfrm>
              <a:off x="1020" y="164"/>
              <a:ext cx="1179" cy="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sz="2400">
                  <a:solidFill>
                    <a:schemeClr val="tx1"/>
                  </a:solidFill>
                  <a:latin typeface="Arial" panose="020B0604020202020204" pitchFamily="34" charset="0"/>
                  <a:ea typeface="宋体" panose="02010600030101010101" pitchFamily="2" charset="-122"/>
                </a:rPr>
                <a:t>但要注意，系统中设置过多状态会造成系统参数和状态转换过程增加</a:t>
              </a:r>
            </a:p>
          </p:txBody>
        </p:sp>
      </p:grpSp>
      <p:sp>
        <p:nvSpPr>
          <p:cNvPr id="442430" name="AutoShape 62"/>
          <p:cNvSpPr>
            <a:spLocks noChangeArrowheads="1"/>
          </p:cNvSpPr>
          <p:nvPr/>
        </p:nvSpPr>
        <p:spPr bwMode="auto">
          <a:xfrm rot="1366638">
            <a:off x="6946900" y="1484313"/>
            <a:ext cx="1081088" cy="358775"/>
          </a:xfrm>
          <a:prstGeom prst="curvedDownArrow">
            <a:avLst>
              <a:gd name="adj1" fmla="val 60266"/>
              <a:gd name="adj2" fmla="val 120531"/>
              <a:gd name="adj3" fmla="val 33333"/>
            </a:avLst>
          </a:prstGeom>
          <a:gradFill rotWithShape="1">
            <a:gsLst>
              <a:gs pos="0">
                <a:srgbClr val="DDDDDD">
                  <a:alpha val="50000"/>
                </a:srgbClr>
              </a:gs>
              <a:gs pos="100000">
                <a:srgbClr val="808080">
                  <a:alpha val="48000"/>
                </a:srgbClr>
              </a:gs>
            </a:gsLst>
            <a:path path="rect">
              <a:fillToRect l="50000" t="50000" r="50000" b="50000"/>
            </a:path>
          </a:gra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aphicFrame>
        <p:nvGraphicFramePr>
          <p:cNvPr id="442583" name="Group 215"/>
          <p:cNvGraphicFramePr>
            <a:graphicFrameLocks noGrp="1"/>
          </p:cNvGraphicFramePr>
          <p:nvPr/>
        </p:nvGraphicFramePr>
        <p:xfrm>
          <a:off x="4645025" y="723900"/>
          <a:ext cx="3887788" cy="6096000"/>
        </p:xfrm>
        <a:graphic>
          <a:graphicData uri="http://schemas.openxmlformats.org/drawingml/2006/table">
            <a:tbl>
              <a:tblPr/>
              <a:tblGrid>
                <a:gridCol w="1738313"/>
                <a:gridCol w="1214437"/>
                <a:gridCol w="935038"/>
              </a:tblGrid>
              <a:tr h="0">
                <a:tc rowSpan="6">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标识符信息</a:t>
                      </a:r>
                      <a:endParaRPr kumimoji="1" lang="zh-CN" altLang="en-US" sz="14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进程标识符</a:t>
                      </a:r>
                      <a:endParaRPr kumimoji="1" lang="zh-CN" altLang="en-US" sz="14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进程名</a:t>
                      </a:r>
                      <a:endParaRPr kumimoji="1" lang="zh-CN" altLang="en-US" sz="14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CC3300"/>
                          </a:solidFill>
                          <a:effectLst/>
                          <a:latin typeface="Tahoma" pitchFamily="34" charset="0"/>
                          <a:ea typeface="宋体" pitchFamily="2" charset="-122"/>
                          <a:cs typeface="Times New Roman" pitchFamily="18" charset="0"/>
                        </a:rPr>
                        <a:t>进程号</a:t>
                      </a:r>
                      <a:endParaRPr kumimoji="1" lang="zh-CN" altLang="en-US" sz="1400" b="1" i="0" u="none" strike="noStrike" cap="none" normalizeH="0" baseline="0" smtClean="0">
                        <a:ln>
                          <a:noFill/>
                        </a:ln>
                        <a:solidFill>
                          <a:srgbClr val="CC3300"/>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用户标识</a:t>
                      </a:r>
                      <a:endParaRPr kumimoji="1" lang="zh-CN" altLang="en-US" sz="14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用户名</a:t>
                      </a:r>
                      <a:endParaRPr kumimoji="1" lang="zh-CN" altLang="en-US" sz="14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用户号</a:t>
                      </a:r>
                      <a:endParaRPr kumimoji="1" lang="zh-CN" altLang="en-US" sz="14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hlink"/>
                          </a:solidFill>
                          <a:effectLst/>
                          <a:latin typeface="Tahoma" pitchFamily="34" charset="0"/>
                          <a:ea typeface="宋体" pitchFamily="2" charset="-122"/>
                          <a:cs typeface="Times New Roman" pitchFamily="18" charset="0"/>
                        </a:rPr>
                        <a:t>家族联系</a:t>
                      </a:r>
                      <a:endParaRPr kumimoji="1" lang="zh-CN" altLang="en-US" sz="1400" b="1" i="0" u="none" strike="noStrike" cap="none" normalizeH="0" baseline="0" smtClean="0">
                        <a:ln>
                          <a:noFill/>
                        </a:ln>
                        <a:solidFill>
                          <a:schemeClr val="hlink"/>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父进程</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子进程</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rowSpan="4">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处理机状态信息（现场）</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通用寄存器</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指令计数器</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程序状态字</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用户栈指针</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rowSpan="4">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9966FF"/>
                          </a:solidFill>
                          <a:effectLst/>
                          <a:latin typeface="Tahoma" pitchFamily="34" charset="0"/>
                          <a:ea typeface="宋体" pitchFamily="2" charset="-122"/>
                          <a:cs typeface="Times New Roman" pitchFamily="18" charset="0"/>
                        </a:rPr>
                        <a:t>进程调度信息</a:t>
                      </a:r>
                      <a:endParaRPr kumimoji="1" lang="zh-CN" altLang="en-US" sz="1400" b="1" i="0" u="none" strike="noStrike" cap="none" normalizeH="0" baseline="0" smtClean="0">
                        <a:ln>
                          <a:noFill/>
                        </a:ln>
                        <a:solidFill>
                          <a:srgbClr val="9966FF"/>
                        </a:solidFill>
                        <a:effectLst/>
                        <a:latin typeface="Tahoma" pitchFamily="34"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1" lang="zh-CN" altLang="zh-CN"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1" lang="zh-CN" altLang="zh-CN"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等待原因</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调度算法参数等</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rowSpan="6">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进程控制信息</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程序和数据地址</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进程同步和通信机制</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资源清单</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链接指针</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访问权限</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打开的文件</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bl>
          </a:graphicData>
        </a:graphic>
      </p:graphicFrame>
      <p:sp>
        <p:nvSpPr>
          <p:cNvPr id="442484" name="Text Box 116"/>
          <p:cNvSpPr txBox="1">
            <a:spLocks noChangeArrowheads="1"/>
          </p:cNvSpPr>
          <p:nvPr/>
        </p:nvSpPr>
        <p:spPr bwMode="auto">
          <a:xfrm>
            <a:off x="6516688" y="4137025"/>
            <a:ext cx="1079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sz="900">
                <a:solidFill>
                  <a:srgbClr val="0000FF"/>
                </a:solidFill>
                <a:latin typeface="Arial" panose="020B0604020202020204" pitchFamily="34" charset="0"/>
                <a:ea typeface="宋体" panose="02010600030101010101" pitchFamily="2" charset="-122"/>
              </a:rPr>
              <a:t>进程优先数</a:t>
            </a:r>
            <a:r>
              <a:rPr lang="en-US" altLang="zh-CN" sz="900">
                <a:solidFill>
                  <a:srgbClr val="0000FF"/>
                </a:solidFill>
                <a:latin typeface="Arial" panose="020B0604020202020204" pitchFamily="34" charset="0"/>
                <a:ea typeface="宋体" panose="02010600030101010101" pitchFamily="2" charset="-122"/>
              </a:rPr>
              <a:t>=45</a:t>
            </a:r>
          </a:p>
        </p:txBody>
      </p:sp>
      <p:sp>
        <p:nvSpPr>
          <p:cNvPr id="442485" name="Text Box 117"/>
          <p:cNvSpPr txBox="1">
            <a:spLocks noChangeArrowheads="1"/>
          </p:cNvSpPr>
          <p:nvPr/>
        </p:nvSpPr>
        <p:spPr bwMode="auto">
          <a:xfrm>
            <a:off x="6659563" y="3776663"/>
            <a:ext cx="5048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sz="900">
                <a:solidFill>
                  <a:srgbClr val="0000FF"/>
                </a:solidFill>
                <a:latin typeface="Arial" panose="020B0604020202020204" pitchFamily="34" charset="0"/>
                <a:ea typeface="宋体" panose="02010600030101010101" pitchFamily="2" charset="-122"/>
              </a:rPr>
              <a:t>新建</a:t>
            </a:r>
          </a:p>
        </p:txBody>
      </p:sp>
      <p:graphicFrame>
        <p:nvGraphicFramePr>
          <p:cNvPr id="442584" name="Group 216"/>
          <p:cNvGraphicFramePr>
            <a:graphicFrameLocks noGrp="1"/>
          </p:cNvGraphicFramePr>
          <p:nvPr/>
        </p:nvGraphicFramePr>
        <p:xfrm>
          <a:off x="4787900" y="1125538"/>
          <a:ext cx="3887788" cy="5486400"/>
        </p:xfrm>
        <a:graphic>
          <a:graphicData uri="http://schemas.openxmlformats.org/drawingml/2006/table">
            <a:tbl>
              <a:tblPr/>
              <a:tblGrid>
                <a:gridCol w="1727200"/>
                <a:gridCol w="1225550"/>
                <a:gridCol w="935038"/>
              </a:tblGrid>
              <a:tr h="215900">
                <a:tc rowSpan="6">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标识符信息</a:t>
                      </a:r>
                      <a:endParaRPr kumimoji="1" lang="zh-CN" altLang="en-US" sz="12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进程标识符</a:t>
                      </a:r>
                      <a:endParaRPr kumimoji="1" lang="zh-CN" altLang="en-US" sz="12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进程名</a:t>
                      </a:r>
                      <a:endParaRPr kumimoji="1" lang="zh-CN" altLang="en-US" sz="12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CC3300"/>
                          </a:solidFill>
                          <a:effectLst/>
                          <a:latin typeface="Tahoma" pitchFamily="34" charset="0"/>
                          <a:ea typeface="宋体" pitchFamily="2" charset="-122"/>
                          <a:cs typeface="Times New Roman" pitchFamily="18" charset="0"/>
                        </a:rPr>
                        <a:t>进程号</a:t>
                      </a:r>
                      <a:endParaRPr kumimoji="1" lang="zh-CN" altLang="en-US" sz="1200" b="1" i="0" u="none" strike="noStrike" cap="none" normalizeH="0" baseline="0" smtClean="0">
                        <a:ln>
                          <a:noFill/>
                        </a:ln>
                        <a:solidFill>
                          <a:srgbClr val="CC3300"/>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用户标识</a:t>
                      </a:r>
                      <a:endParaRPr kumimoji="1" lang="zh-CN" altLang="en-US" sz="12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用户名</a:t>
                      </a:r>
                      <a:endParaRPr kumimoji="1" lang="zh-CN" altLang="en-US" sz="12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用户号</a:t>
                      </a:r>
                      <a:endParaRPr kumimoji="1" lang="zh-CN" altLang="en-US" sz="12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chemeClr val="hlink"/>
                          </a:solidFill>
                          <a:effectLst/>
                          <a:latin typeface="Tahoma" pitchFamily="34" charset="0"/>
                          <a:ea typeface="宋体" pitchFamily="2" charset="-122"/>
                          <a:cs typeface="Times New Roman" pitchFamily="18" charset="0"/>
                        </a:rPr>
                        <a:t>家族联系</a:t>
                      </a:r>
                      <a:endParaRPr kumimoji="1" lang="zh-CN" altLang="en-US" sz="1200" b="1" i="0" u="none" strike="noStrike" cap="none" normalizeH="0" baseline="0" smtClean="0">
                        <a:ln>
                          <a:noFill/>
                        </a:ln>
                        <a:solidFill>
                          <a:schemeClr val="hlink"/>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父进程</a:t>
                      </a:r>
                      <a:endParaRPr kumimoji="1" lang="zh-CN" altLang="en-US" sz="1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子进程</a:t>
                      </a:r>
                      <a:endParaRPr kumimoji="1" lang="zh-CN" altLang="en-US" sz="1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rowSpan="4">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处理机状态信息（现场）</a:t>
                      </a:r>
                      <a:endParaRPr kumimoji="1" lang="zh-CN" altLang="en-US" sz="12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通用寄存器</a:t>
                      </a:r>
                      <a:endParaRPr kumimoji="1" lang="zh-CN" altLang="en-US" sz="12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指令计数器</a:t>
                      </a:r>
                      <a:endParaRPr kumimoji="1" lang="zh-CN" altLang="en-US" sz="12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程序状态字</a:t>
                      </a:r>
                      <a:endParaRPr kumimoji="1" lang="zh-CN" altLang="en-US" sz="12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61938">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用户栈指针</a:t>
                      </a:r>
                      <a:endParaRPr kumimoji="1" lang="zh-CN" altLang="en-US" sz="12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rowSpan="4">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9966FF"/>
                          </a:solidFill>
                          <a:effectLst/>
                          <a:latin typeface="Tahoma" pitchFamily="34" charset="0"/>
                          <a:ea typeface="宋体" pitchFamily="2" charset="-122"/>
                          <a:cs typeface="Times New Roman" pitchFamily="18" charset="0"/>
                        </a:rPr>
                        <a:t>进程调度信息</a:t>
                      </a:r>
                      <a:endParaRPr kumimoji="1" lang="zh-CN" altLang="en-US" sz="1200" b="1" i="0" u="none" strike="noStrike" cap="none" normalizeH="0" baseline="0" smtClean="0">
                        <a:ln>
                          <a:noFill/>
                        </a:ln>
                        <a:solidFill>
                          <a:srgbClr val="9966FF"/>
                        </a:solidFill>
                        <a:effectLst/>
                        <a:latin typeface="Tahoma" pitchFamily="34"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rPr>
                        <a:t>就绪</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rPr>
                        <a:t>进程优先数</a:t>
                      </a:r>
                      <a:r>
                        <a:rPr kumimoji="1" lang="en-US" altLang="zh-CN" sz="1200" b="1" i="0" u="none" strike="noStrike" cap="none" normalizeH="0" baseline="0" smtClean="0">
                          <a:ln>
                            <a:noFill/>
                          </a:ln>
                          <a:solidFill>
                            <a:srgbClr val="0000FF"/>
                          </a:solidFill>
                          <a:effectLst/>
                          <a:latin typeface="Tahoma" pitchFamily="34" charset="0"/>
                          <a:ea typeface="宋体" pitchFamily="2" charset="-122"/>
                        </a:rPr>
                        <a:t>=pid</a:t>
                      </a:r>
                      <a:endParaRPr kumimoji="1" lang="en-US" altLang="zh-CN" sz="1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等待原因</a:t>
                      </a:r>
                      <a:endParaRPr kumimoji="1" lang="zh-CN" altLang="en-US" sz="1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调度算法参数等</a:t>
                      </a:r>
                      <a:endParaRPr kumimoji="1" lang="zh-CN" altLang="en-US" sz="1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rowSpan="6">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9966FF"/>
                          </a:solidFill>
                          <a:effectLst/>
                          <a:latin typeface="Tahoma" pitchFamily="34" charset="0"/>
                          <a:ea typeface="宋体" pitchFamily="2" charset="-122"/>
                          <a:cs typeface="Times New Roman" pitchFamily="18" charset="0"/>
                        </a:rPr>
                        <a:t>进程控制信息</a:t>
                      </a:r>
                      <a:endParaRPr kumimoji="1" lang="zh-CN" altLang="en-US" sz="1200" b="1" i="0" u="none" strike="noStrike" cap="none" normalizeH="0" baseline="0" smtClean="0">
                        <a:ln>
                          <a:noFill/>
                        </a:ln>
                        <a:solidFill>
                          <a:srgbClr val="9966FF"/>
                        </a:solidFill>
                        <a:effectLst/>
                        <a:latin typeface="Tahoma" pitchFamily="34"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程序和数据地址</a:t>
                      </a:r>
                      <a:endParaRPr kumimoji="1" lang="zh-CN" altLang="en-US" sz="12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进程同步和通信机制</a:t>
                      </a:r>
                      <a:endParaRPr kumimoji="1" lang="zh-CN" altLang="en-US" sz="12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资源清单</a:t>
                      </a:r>
                      <a:endParaRPr kumimoji="1" lang="zh-CN" altLang="en-US" sz="12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链接指针</a:t>
                      </a:r>
                      <a:endParaRPr kumimoji="1" lang="zh-CN" altLang="en-US" sz="12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68288">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访问权限</a:t>
                      </a:r>
                      <a:endParaRPr kumimoji="1" lang="zh-CN" altLang="en-US" sz="1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打开的文件</a:t>
                      </a:r>
                      <a:endParaRPr kumimoji="1" lang="zh-CN" altLang="en-US" sz="1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bl>
          </a:graphicData>
        </a:graphic>
      </p:graphicFrame>
      <p:grpSp>
        <p:nvGrpSpPr>
          <p:cNvPr id="9" name="Group 171"/>
          <p:cNvGrpSpPr>
            <a:grpSpLocks/>
          </p:cNvGrpSpPr>
          <p:nvPr/>
        </p:nvGrpSpPr>
        <p:grpSpPr bwMode="auto">
          <a:xfrm>
            <a:off x="395288" y="4365625"/>
            <a:ext cx="2930525" cy="1584325"/>
            <a:chOff x="3075" y="2614"/>
            <a:chExt cx="1846" cy="998"/>
          </a:xfrm>
        </p:grpSpPr>
        <p:sp>
          <p:nvSpPr>
            <p:cNvPr id="38058" name="Text Box 172"/>
            <p:cNvSpPr txBox="1">
              <a:spLocks noChangeArrowheads="1"/>
            </p:cNvSpPr>
            <p:nvPr/>
          </p:nvSpPr>
          <p:spPr bwMode="auto">
            <a:xfrm>
              <a:off x="3107" y="2614"/>
              <a:ext cx="1814"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0000FF"/>
                </a:buClr>
                <a:buSzPct val="70000"/>
                <a:buFont typeface="Wingdings" panose="05000000000000000000" pitchFamily="2" charset="2"/>
                <a:buChar char="n"/>
              </a:pPr>
              <a:r>
                <a:rPr lang="en-US" altLang="zh-CN" sz="2400">
                  <a:solidFill>
                    <a:schemeClr val="tx1"/>
                  </a:solidFill>
                  <a:latin typeface="Arial" panose="020B0604020202020204" pitchFamily="34" charset="0"/>
                  <a:ea typeface="宋体" panose="02010600030101010101" pitchFamily="2" charset="-122"/>
                </a:rPr>
                <a:t> </a:t>
              </a:r>
              <a:r>
                <a:rPr lang="zh-CN" altLang="en-US" sz="2400">
                  <a:solidFill>
                    <a:schemeClr val="tx1"/>
                  </a:solidFill>
                  <a:latin typeface="Arial" panose="020B0604020202020204" pitchFamily="34" charset="0"/>
                  <a:ea typeface="宋体" panose="02010600030101010101" pitchFamily="2" charset="-122"/>
                </a:rPr>
                <a:t>空 → 新建；通常有四个事件可能导致创建一个新进程，见补充表</a:t>
              </a:r>
            </a:p>
          </p:txBody>
        </p:sp>
        <p:sp>
          <p:nvSpPr>
            <p:cNvPr id="38059" name="Rectangle 173"/>
            <p:cNvSpPr>
              <a:spLocks noChangeArrowheads="1"/>
            </p:cNvSpPr>
            <p:nvPr/>
          </p:nvSpPr>
          <p:spPr bwMode="auto">
            <a:xfrm>
              <a:off x="3075" y="2614"/>
              <a:ext cx="1769" cy="998"/>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0" name="Group 174"/>
          <p:cNvGrpSpPr>
            <a:grpSpLocks/>
          </p:cNvGrpSpPr>
          <p:nvPr/>
        </p:nvGrpSpPr>
        <p:grpSpPr bwMode="auto">
          <a:xfrm>
            <a:off x="323850" y="4292600"/>
            <a:ext cx="2881313" cy="1584325"/>
            <a:chOff x="431" y="2750"/>
            <a:chExt cx="1815" cy="998"/>
          </a:xfrm>
        </p:grpSpPr>
        <p:sp>
          <p:nvSpPr>
            <p:cNvPr id="38056" name="Text Box 175"/>
            <p:cNvSpPr txBox="1">
              <a:spLocks noChangeArrowheads="1"/>
            </p:cNvSpPr>
            <p:nvPr/>
          </p:nvSpPr>
          <p:spPr bwMode="auto">
            <a:xfrm>
              <a:off x="431" y="2750"/>
              <a:ext cx="1815"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0000FF"/>
                </a:buClr>
                <a:buSzPct val="70000"/>
                <a:buFont typeface="Wingdings" panose="05000000000000000000" pitchFamily="2" charset="2"/>
                <a:buChar char="n"/>
              </a:pPr>
              <a:r>
                <a:rPr lang="en-US" altLang="zh-CN" sz="2400">
                  <a:solidFill>
                    <a:schemeClr val="tx1"/>
                  </a:solidFill>
                  <a:latin typeface="Arial" panose="020B0604020202020204" pitchFamily="34" charset="0"/>
                  <a:ea typeface="宋体" panose="02010600030101010101" pitchFamily="2" charset="-122"/>
                </a:rPr>
                <a:t> </a:t>
              </a:r>
              <a:r>
                <a:rPr lang="zh-CN" altLang="en-US" sz="2400">
                  <a:solidFill>
                    <a:schemeClr val="tx1"/>
                  </a:solidFill>
                  <a:latin typeface="Arial" panose="020B0604020202020204" pitchFamily="34" charset="0"/>
                  <a:ea typeface="宋体" panose="02010600030101010101" pitchFamily="2" charset="-122"/>
                </a:rPr>
                <a:t>新建 → 就绪；操作系统接纳一个进程时，将</a:t>
              </a:r>
              <a:r>
                <a:rPr lang="zh-CN" altLang="en-US" sz="2400">
                  <a:solidFill>
                    <a:srgbClr val="0000FF"/>
                  </a:solidFill>
                  <a:latin typeface="Arial" panose="020B0604020202020204" pitchFamily="34" charset="0"/>
                  <a:ea typeface="宋体" panose="02010600030101010101" pitchFamily="2" charset="-122"/>
                </a:rPr>
                <a:t>新建状态</a:t>
              </a:r>
              <a:r>
                <a:rPr lang="zh-CN" altLang="en-US" sz="2400">
                  <a:solidFill>
                    <a:schemeClr val="tx1"/>
                  </a:solidFill>
                  <a:latin typeface="Arial" panose="020B0604020202020204" pitchFamily="34" charset="0"/>
                  <a:ea typeface="宋体" panose="02010600030101010101" pitchFamily="2" charset="-122"/>
                </a:rPr>
                <a:t>修改为</a:t>
              </a:r>
              <a:r>
                <a:rPr lang="zh-CN" altLang="en-US" sz="2400">
                  <a:solidFill>
                    <a:srgbClr val="0000FF"/>
                  </a:solidFill>
                  <a:latin typeface="Arial" panose="020B0604020202020204" pitchFamily="34" charset="0"/>
                  <a:ea typeface="宋体" panose="02010600030101010101" pitchFamily="2" charset="-122"/>
                </a:rPr>
                <a:t>就绪状态</a:t>
              </a:r>
              <a:r>
                <a:rPr lang="zh-CN" altLang="en-US" sz="2400">
                  <a:solidFill>
                    <a:schemeClr val="tx1"/>
                  </a:solidFill>
                  <a:latin typeface="Arial" panose="020B0604020202020204" pitchFamily="34" charset="0"/>
                  <a:ea typeface="宋体" panose="02010600030101010101" pitchFamily="2" charset="-122"/>
                </a:rPr>
                <a:t>。</a:t>
              </a:r>
            </a:p>
          </p:txBody>
        </p:sp>
        <p:sp>
          <p:nvSpPr>
            <p:cNvPr id="38057" name="Rectangle 176"/>
            <p:cNvSpPr>
              <a:spLocks noChangeArrowheads="1"/>
            </p:cNvSpPr>
            <p:nvPr/>
          </p:nvSpPr>
          <p:spPr bwMode="auto">
            <a:xfrm>
              <a:off x="431" y="2750"/>
              <a:ext cx="1769" cy="998"/>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1" name="Group 177"/>
          <p:cNvGrpSpPr>
            <a:grpSpLocks/>
          </p:cNvGrpSpPr>
          <p:nvPr/>
        </p:nvGrpSpPr>
        <p:grpSpPr bwMode="auto">
          <a:xfrm>
            <a:off x="323850" y="3933825"/>
            <a:ext cx="2951163" cy="1657350"/>
            <a:chOff x="431" y="2750"/>
            <a:chExt cx="1814" cy="998"/>
          </a:xfrm>
        </p:grpSpPr>
        <p:sp>
          <p:nvSpPr>
            <p:cNvPr id="38054" name="Rectangle 178"/>
            <p:cNvSpPr>
              <a:spLocks noChangeArrowheads="1"/>
            </p:cNvSpPr>
            <p:nvPr/>
          </p:nvSpPr>
          <p:spPr bwMode="auto">
            <a:xfrm>
              <a:off x="431" y="2750"/>
              <a:ext cx="1769" cy="998"/>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55" name="Text Box 179"/>
            <p:cNvSpPr txBox="1">
              <a:spLocks noChangeArrowheads="1"/>
            </p:cNvSpPr>
            <p:nvPr/>
          </p:nvSpPr>
          <p:spPr bwMode="auto">
            <a:xfrm>
              <a:off x="476" y="2750"/>
              <a:ext cx="1769" cy="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0000FF"/>
                </a:buClr>
                <a:buSzPct val="70000"/>
                <a:buFont typeface="Wingdings" panose="05000000000000000000" pitchFamily="2" charset="2"/>
                <a:buChar char="n"/>
              </a:pPr>
              <a:r>
                <a:rPr lang="en-US" altLang="zh-CN" sz="2400">
                  <a:solidFill>
                    <a:schemeClr val="tx1"/>
                  </a:solidFill>
                  <a:latin typeface="Arial" panose="020B0604020202020204" pitchFamily="34" charset="0"/>
                  <a:ea typeface="宋体" panose="02010600030101010101" pitchFamily="2" charset="-122"/>
                </a:rPr>
                <a:t> </a:t>
              </a:r>
              <a:r>
                <a:rPr lang="zh-CN" altLang="en-US" sz="2400">
                  <a:solidFill>
                    <a:schemeClr val="tx1"/>
                  </a:solidFill>
                  <a:latin typeface="Arial" panose="020B0604020202020204" pitchFamily="34" charset="0"/>
                  <a:ea typeface="宋体" panose="02010600030101010101" pitchFamily="2" charset="-122"/>
                </a:rPr>
                <a:t>就绪→运行；从就绪队列选择一个进程占用处理机</a:t>
              </a:r>
              <a:r>
                <a:rPr lang="en-US" altLang="zh-CN" sz="2400">
                  <a:solidFill>
                    <a:schemeClr val="tx1"/>
                  </a:solidFill>
                  <a:latin typeface="Arial" panose="020B0604020202020204" pitchFamily="34" charset="0"/>
                  <a:ea typeface="宋体" panose="02010600030101010101" pitchFamily="2" charset="-122"/>
                </a:rPr>
                <a:t>,</a:t>
              </a:r>
              <a:r>
                <a:rPr lang="zh-CN" altLang="en-US" sz="2400">
                  <a:solidFill>
                    <a:schemeClr val="tx1"/>
                  </a:solidFill>
                  <a:latin typeface="Arial" panose="020B0604020202020204" pitchFamily="34" charset="0"/>
                  <a:ea typeface="宋体" panose="02010600030101010101" pitchFamily="2" charset="-122"/>
                </a:rPr>
                <a:t>将</a:t>
              </a:r>
              <a:r>
                <a:rPr lang="zh-CN" altLang="en-US" sz="2400">
                  <a:solidFill>
                    <a:srgbClr val="0000FF"/>
                  </a:solidFill>
                  <a:latin typeface="Arial" panose="020B0604020202020204" pitchFamily="34" charset="0"/>
                  <a:ea typeface="宋体" panose="02010600030101010101" pitchFamily="2" charset="-122"/>
                </a:rPr>
                <a:t>就绪态</a:t>
              </a:r>
              <a:r>
                <a:rPr lang="zh-CN" altLang="en-US" sz="2400">
                  <a:solidFill>
                    <a:schemeClr val="tx1"/>
                  </a:solidFill>
                  <a:latin typeface="Arial" panose="020B0604020202020204" pitchFamily="34" charset="0"/>
                  <a:ea typeface="宋体" panose="02010600030101010101" pitchFamily="2" charset="-122"/>
                </a:rPr>
                <a:t>改为</a:t>
              </a:r>
              <a:r>
                <a:rPr lang="zh-CN" altLang="en-US" sz="2400">
                  <a:latin typeface="Arial" panose="020B0604020202020204" pitchFamily="34" charset="0"/>
                  <a:ea typeface="宋体" panose="02010600030101010101" pitchFamily="2" charset="-122"/>
                </a:rPr>
                <a:t>运行态</a:t>
              </a:r>
              <a:endParaRPr lang="zh-CN" altLang="en-US" sz="2400">
                <a:solidFill>
                  <a:schemeClr val="tx1"/>
                </a:solidFill>
                <a:latin typeface="Arial" panose="020B0604020202020204" pitchFamily="34" charset="0"/>
                <a:ea typeface="宋体" panose="02010600030101010101" pitchFamily="2" charset="-122"/>
              </a:endParaRPr>
            </a:p>
          </p:txBody>
        </p:sp>
      </p:grpSp>
      <p:grpSp>
        <p:nvGrpSpPr>
          <p:cNvPr id="12" name="Group 180"/>
          <p:cNvGrpSpPr>
            <a:grpSpLocks/>
          </p:cNvGrpSpPr>
          <p:nvPr/>
        </p:nvGrpSpPr>
        <p:grpSpPr bwMode="auto">
          <a:xfrm>
            <a:off x="323850" y="4149725"/>
            <a:ext cx="2808288" cy="1584325"/>
            <a:chOff x="249" y="2750"/>
            <a:chExt cx="1769" cy="998"/>
          </a:xfrm>
        </p:grpSpPr>
        <p:sp>
          <p:nvSpPr>
            <p:cNvPr id="38052" name="Rectangle 181"/>
            <p:cNvSpPr>
              <a:spLocks noChangeArrowheads="1"/>
            </p:cNvSpPr>
            <p:nvPr/>
          </p:nvSpPr>
          <p:spPr bwMode="auto">
            <a:xfrm>
              <a:off x="249" y="2750"/>
              <a:ext cx="1769" cy="998"/>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53" name="Text Box 182"/>
            <p:cNvSpPr txBox="1">
              <a:spLocks noChangeArrowheads="1"/>
            </p:cNvSpPr>
            <p:nvPr/>
          </p:nvSpPr>
          <p:spPr bwMode="auto">
            <a:xfrm>
              <a:off x="256" y="2750"/>
              <a:ext cx="1724"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buClr>
                  <a:srgbClr val="0000FF"/>
                </a:buClr>
                <a:buSzPct val="70000"/>
                <a:buFont typeface="Wingdings" panose="05000000000000000000" pitchFamily="2" charset="2"/>
                <a:buChar char="n"/>
              </a:pPr>
              <a:r>
                <a:rPr lang="en-US" altLang="zh-CN" sz="2400">
                  <a:solidFill>
                    <a:schemeClr val="tx1"/>
                  </a:solidFill>
                  <a:latin typeface="Arial" panose="020B0604020202020204" pitchFamily="34" charset="0"/>
                  <a:ea typeface="宋体" panose="02010600030101010101" pitchFamily="2" charset="-122"/>
                </a:rPr>
                <a:t> </a:t>
              </a:r>
              <a:r>
                <a:rPr lang="zh-CN" altLang="en-US" sz="2400">
                  <a:solidFill>
                    <a:schemeClr val="tx1"/>
                  </a:solidFill>
                  <a:latin typeface="Arial" panose="020B0604020202020204" pitchFamily="34" charset="0"/>
                  <a:ea typeface="宋体" panose="02010600030101010101" pitchFamily="2" charset="-122"/>
                </a:rPr>
                <a:t>运行→就绪；通常原因是正在运行进程时间片到，从</a:t>
              </a:r>
              <a:r>
                <a:rPr lang="zh-CN" altLang="en-US" sz="2400">
                  <a:latin typeface="Arial" panose="020B0604020202020204" pitchFamily="34" charset="0"/>
                  <a:ea typeface="宋体" panose="02010600030101010101" pitchFamily="2" charset="-122"/>
                </a:rPr>
                <a:t>运行态</a:t>
              </a:r>
              <a:r>
                <a:rPr lang="zh-CN" altLang="en-US" sz="2400">
                  <a:solidFill>
                    <a:schemeClr val="tx1"/>
                  </a:solidFill>
                  <a:latin typeface="Arial" panose="020B0604020202020204" pitchFamily="34" charset="0"/>
                  <a:ea typeface="宋体" panose="02010600030101010101" pitchFamily="2" charset="-122"/>
                </a:rPr>
                <a:t>进入</a:t>
              </a:r>
              <a:r>
                <a:rPr lang="zh-CN" altLang="en-US" sz="2400">
                  <a:solidFill>
                    <a:srgbClr val="0000FF"/>
                  </a:solidFill>
                  <a:latin typeface="Arial" panose="020B0604020202020204" pitchFamily="34" charset="0"/>
                  <a:ea typeface="宋体" panose="02010600030101010101" pitchFamily="2" charset="-122"/>
                </a:rPr>
                <a:t>就绪态</a:t>
              </a:r>
              <a:endParaRPr lang="zh-CN" altLang="en-US" sz="2400">
                <a:solidFill>
                  <a:schemeClr val="tx1"/>
                </a:solidFill>
                <a:latin typeface="Arial" panose="020B0604020202020204" pitchFamily="34" charset="0"/>
                <a:ea typeface="宋体" panose="02010600030101010101" pitchFamily="2" charset="-122"/>
              </a:endParaRPr>
            </a:p>
          </p:txBody>
        </p:sp>
      </p:grpSp>
      <p:grpSp>
        <p:nvGrpSpPr>
          <p:cNvPr id="13" name="Group 183"/>
          <p:cNvGrpSpPr>
            <a:grpSpLocks/>
          </p:cNvGrpSpPr>
          <p:nvPr/>
        </p:nvGrpSpPr>
        <p:grpSpPr bwMode="auto">
          <a:xfrm>
            <a:off x="6710363" y="2924175"/>
            <a:ext cx="2398712" cy="2647950"/>
            <a:chOff x="4059" y="2024"/>
            <a:chExt cx="1511" cy="1668"/>
          </a:xfrm>
        </p:grpSpPr>
        <p:sp>
          <p:nvSpPr>
            <p:cNvPr id="38050" name="Rectangle 184"/>
            <p:cNvSpPr>
              <a:spLocks noChangeArrowheads="1"/>
            </p:cNvSpPr>
            <p:nvPr/>
          </p:nvSpPr>
          <p:spPr bwMode="auto">
            <a:xfrm>
              <a:off x="4059" y="2024"/>
              <a:ext cx="1497" cy="1633"/>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51" name="Text Box 185"/>
            <p:cNvSpPr txBox="1">
              <a:spLocks noChangeArrowheads="1"/>
            </p:cNvSpPr>
            <p:nvPr/>
          </p:nvSpPr>
          <p:spPr bwMode="auto">
            <a:xfrm>
              <a:off x="4063" y="2024"/>
              <a:ext cx="1507"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0000FF"/>
                </a:buClr>
                <a:buSzPct val="70000"/>
                <a:buFont typeface="Wingdings" panose="05000000000000000000" pitchFamily="2" charset="2"/>
                <a:buChar char="n"/>
              </a:pPr>
              <a:r>
                <a:rPr lang="en-US" altLang="zh-CN" sz="2400">
                  <a:solidFill>
                    <a:schemeClr val="tx1"/>
                  </a:solidFill>
                  <a:latin typeface="Arial" panose="020B0604020202020204" pitchFamily="34" charset="0"/>
                  <a:ea typeface="宋体" panose="02010600030101010101" pitchFamily="2" charset="-122"/>
                </a:rPr>
                <a:t> </a:t>
              </a:r>
              <a:r>
                <a:rPr lang="zh-CN" altLang="en-US" sz="2400">
                  <a:solidFill>
                    <a:schemeClr val="tx1"/>
                  </a:solidFill>
                  <a:latin typeface="Arial" panose="020B0604020202020204" pitchFamily="34" charset="0"/>
                  <a:ea typeface="宋体" panose="02010600030101010101" pitchFamily="2" charset="-122"/>
                </a:rPr>
                <a:t>运行→阻塞；若当前进程所请求事件，或条件未能得到满足，则进入阻塞态。由</a:t>
              </a:r>
              <a:r>
                <a:rPr lang="zh-CN" altLang="en-US" sz="2400">
                  <a:latin typeface="Arial" panose="020B0604020202020204" pitchFamily="34" charset="0"/>
                  <a:ea typeface="宋体" panose="02010600030101010101" pitchFamily="2" charset="-122"/>
                </a:rPr>
                <a:t>运行</a:t>
              </a:r>
              <a:r>
                <a:rPr lang="zh-CN" altLang="en-US" sz="2400">
                  <a:solidFill>
                    <a:schemeClr val="tx1"/>
                  </a:solidFill>
                  <a:latin typeface="Arial" panose="020B0604020202020204" pitchFamily="34" charset="0"/>
                  <a:ea typeface="宋体" panose="02010600030101010101" pitchFamily="2" charset="-122"/>
                </a:rPr>
                <a:t>进入阻塞态原因可能很多 </a:t>
              </a:r>
            </a:p>
          </p:txBody>
        </p:sp>
      </p:grpSp>
      <p:grpSp>
        <p:nvGrpSpPr>
          <p:cNvPr id="14" name="Group 186"/>
          <p:cNvGrpSpPr>
            <a:grpSpLocks/>
          </p:cNvGrpSpPr>
          <p:nvPr/>
        </p:nvGrpSpPr>
        <p:grpSpPr bwMode="auto">
          <a:xfrm>
            <a:off x="6659563" y="2852738"/>
            <a:ext cx="2376487" cy="2647950"/>
            <a:chOff x="4059" y="1989"/>
            <a:chExt cx="1497" cy="1668"/>
          </a:xfrm>
        </p:grpSpPr>
        <p:sp>
          <p:nvSpPr>
            <p:cNvPr id="38048" name="Rectangle 187"/>
            <p:cNvSpPr>
              <a:spLocks noChangeArrowheads="1"/>
            </p:cNvSpPr>
            <p:nvPr/>
          </p:nvSpPr>
          <p:spPr bwMode="auto">
            <a:xfrm>
              <a:off x="4059" y="2024"/>
              <a:ext cx="1497" cy="1633"/>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49" name="Text Box 188"/>
            <p:cNvSpPr txBox="1">
              <a:spLocks noChangeArrowheads="1"/>
            </p:cNvSpPr>
            <p:nvPr/>
          </p:nvSpPr>
          <p:spPr bwMode="auto">
            <a:xfrm>
              <a:off x="4059" y="1989"/>
              <a:ext cx="1497"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0000FF"/>
                </a:buClr>
                <a:buSzPct val="70000"/>
                <a:buFont typeface="Wingdings" panose="05000000000000000000" pitchFamily="2" charset="2"/>
                <a:buChar char="n"/>
              </a:pPr>
              <a:r>
                <a:rPr lang="en-US" altLang="zh-CN" sz="2400">
                  <a:solidFill>
                    <a:schemeClr val="tx1"/>
                  </a:solidFill>
                  <a:latin typeface="Arial" panose="020B0604020202020204" pitchFamily="34" charset="0"/>
                  <a:ea typeface="宋体" panose="02010600030101010101" pitchFamily="2" charset="-122"/>
                </a:rPr>
                <a:t> </a:t>
              </a:r>
              <a:r>
                <a:rPr lang="zh-CN" altLang="en-US" sz="2400">
                  <a:solidFill>
                    <a:schemeClr val="tx1"/>
                  </a:solidFill>
                  <a:latin typeface="Arial" panose="020B0604020202020204" pitchFamily="34" charset="0"/>
                  <a:ea typeface="宋体" panose="02010600030101010101" pitchFamily="2" charset="-122"/>
                </a:rPr>
                <a:t>阻塞→就绪；系统内发生事件时，根据事件原因查找阻塞队列中的进程，查到，将阻塞态转换为</a:t>
              </a:r>
              <a:r>
                <a:rPr lang="zh-CN" altLang="en-US" sz="2400">
                  <a:solidFill>
                    <a:srgbClr val="0000FF"/>
                  </a:solidFill>
                  <a:latin typeface="Arial" panose="020B0604020202020204" pitchFamily="34" charset="0"/>
                  <a:ea typeface="宋体" panose="02010600030101010101" pitchFamily="2" charset="-122"/>
                </a:rPr>
                <a:t>就绪态</a:t>
              </a:r>
              <a:r>
                <a:rPr lang="zh-CN" altLang="en-US" sz="2400">
                  <a:solidFill>
                    <a:schemeClr val="tx1"/>
                  </a:solidFill>
                  <a:latin typeface="Arial" panose="020B0604020202020204" pitchFamily="34" charset="0"/>
                  <a:ea typeface="宋体" panose="02010600030101010101" pitchFamily="2" charset="-122"/>
                </a:rPr>
                <a:t>。</a:t>
              </a:r>
              <a:r>
                <a:rPr lang="zh-CN" altLang="en-US" sz="1800">
                  <a:solidFill>
                    <a:schemeClr val="tx1"/>
                  </a:solidFill>
                  <a:latin typeface="Arial" panose="020B0604020202020204" pitchFamily="34" charset="0"/>
                  <a:ea typeface="宋体" panose="02010600030101010101" pitchFamily="2" charset="-122"/>
                </a:rPr>
                <a:t> </a:t>
              </a:r>
            </a:p>
          </p:txBody>
        </p:sp>
      </p:grpSp>
      <p:grpSp>
        <p:nvGrpSpPr>
          <p:cNvPr id="15" name="Group 189"/>
          <p:cNvGrpSpPr>
            <a:grpSpLocks/>
          </p:cNvGrpSpPr>
          <p:nvPr/>
        </p:nvGrpSpPr>
        <p:grpSpPr bwMode="auto">
          <a:xfrm>
            <a:off x="6619875" y="2924175"/>
            <a:ext cx="2416175" cy="2647950"/>
            <a:chOff x="4059" y="2003"/>
            <a:chExt cx="1522" cy="1668"/>
          </a:xfrm>
        </p:grpSpPr>
        <p:sp>
          <p:nvSpPr>
            <p:cNvPr id="38046" name="Rectangle 190"/>
            <p:cNvSpPr>
              <a:spLocks noChangeArrowheads="1"/>
            </p:cNvSpPr>
            <p:nvPr/>
          </p:nvSpPr>
          <p:spPr bwMode="auto">
            <a:xfrm>
              <a:off x="4059" y="2024"/>
              <a:ext cx="1497" cy="1633"/>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47" name="Text Box 191"/>
            <p:cNvSpPr txBox="1">
              <a:spLocks noChangeArrowheads="1"/>
            </p:cNvSpPr>
            <p:nvPr/>
          </p:nvSpPr>
          <p:spPr bwMode="auto">
            <a:xfrm>
              <a:off x="4084" y="2003"/>
              <a:ext cx="1497"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0000FF"/>
                </a:buClr>
                <a:buSzPct val="70000"/>
                <a:buFont typeface="Wingdings" panose="05000000000000000000" pitchFamily="2" charset="2"/>
                <a:buChar char="n"/>
              </a:pPr>
              <a:r>
                <a:rPr lang="en-US" altLang="zh-CN" sz="2400">
                  <a:solidFill>
                    <a:schemeClr val="tx1"/>
                  </a:solidFill>
                  <a:latin typeface="Arial" panose="020B0604020202020204" pitchFamily="34" charset="0"/>
                  <a:ea typeface="宋体" panose="02010600030101010101" pitchFamily="2" charset="-122"/>
                </a:rPr>
                <a:t> </a:t>
              </a:r>
              <a:r>
                <a:rPr lang="zh-CN" altLang="en-US" sz="2400">
                  <a:solidFill>
                    <a:schemeClr val="tx1"/>
                  </a:solidFill>
                  <a:latin typeface="Arial" panose="020B0604020202020204" pitchFamily="34" charset="0"/>
                  <a:ea typeface="宋体" panose="02010600030101010101" pitchFamily="2" charset="-122"/>
                </a:rPr>
                <a:t>运行→完成；任务执行完成，或由于其它原因无法继续运行，系统将当前进程从</a:t>
              </a:r>
              <a:r>
                <a:rPr lang="zh-CN" altLang="en-US" sz="2400">
                  <a:latin typeface="Arial" panose="020B0604020202020204" pitchFamily="34" charset="0"/>
                  <a:ea typeface="宋体" panose="02010600030101010101" pitchFamily="2" charset="-122"/>
                </a:rPr>
                <a:t>运行态</a:t>
              </a:r>
              <a:r>
                <a:rPr lang="zh-CN" altLang="en-US" sz="2400">
                  <a:solidFill>
                    <a:schemeClr val="tx1"/>
                  </a:solidFill>
                  <a:latin typeface="Arial" panose="020B0604020202020204" pitchFamily="34" charset="0"/>
                  <a:ea typeface="宋体" panose="02010600030101010101" pitchFamily="2" charset="-122"/>
                </a:rPr>
                <a:t>转变为</a:t>
              </a:r>
              <a:r>
                <a:rPr lang="zh-CN" altLang="en-US" sz="2400">
                  <a:solidFill>
                    <a:srgbClr val="CC9900"/>
                  </a:solidFill>
                  <a:latin typeface="Arial" panose="020B0604020202020204" pitchFamily="34" charset="0"/>
                  <a:ea typeface="宋体" panose="02010600030101010101" pitchFamily="2" charset="-122"/>
                </a:rPr>
                <a:t>完成状态</a:t>
              </a:r>
              <a:r>
                <a:rPr lang="zh-CN" altLang="en-US" sz="2400">
                  <a:solidFill>
                    <a:schemeClr val="tx1"/>
                  </a:solidFill>
                  <a:latin typeface="Arial" panose="020B0604020202020204" pitchFamily="34" charset="0"/>
                  <a:ea typeface="宋体" panose="02010600030101010101" pitchFamily="2" charset="-122"/>
                </a:rPr>
                <a:t>。</a:t>
              </a:r>
            </a:p>
          </p:txBody>
        </p:sp>
      </p:grpSp>
      <p:grpSp>
        <p:nvGrpSpPr>
          <p:cNvPr id="16" name="Group 192"/>
          <p:cNvGrpSpPr>
            <a:grpSpLocks/>
          </p:cNvGrpSpPr>
          <p:nvPr/>
        </p:nvGrpSpPr>
        <p:grpSpPr bwMode="auto">
          <a:xfrm>
            <a:off x="7451725" y="404813"/>
            <a:ext cx="1368425" cy="792162"/>
            <a:chOff x="1927" y="2659"/>
            <a:chExt cx="862" cy="499"/>
          </a:xfrm>
        </p:grpSpPr>
        <p:sp>
          <p:nvSpPr>
            <p:cNvPr id="38044" name="AutoShape 193"/>
            <p:cNvSpPr>
              <a:spLocks noChangeArrowheads="1"/>
            </p:cNvSpPr>
            <p:nvPr/>
          </p:nvSpPr>
          <p:spPr bwMode="auto">
            <a:xfrm>
              <a:off x="1927" y="2659"/>
              <a:ext cx="862" cy="499"/>
            </a:xfrm>
            <a:prstGeom prst="downArrow">
              <a:avLst>
                <a:gd name="adj1" fmla="val 50000"/>
                <a:gd name="adj2" fmla="val 25000"/>
              </a:avLst>
            </a:prstGeom>
            <a:gradFill rotWithShape="1">
              <a:gsLst>
                <a:gs pos="0">
                  <a:srgbClr val="EAEAEA">
                    <a:alpha val="50000"/>
                  </a:srgbClr>
                </a:gs>
                <a:gs pos="100000">
                  <a:srgbClr val="969696"/>
                </a:gs>
              </a:gsLst>
              <a:path path="rect">
                <a:fillToRect l="50000" t="50000" r="50000" b="50000"/>
              </a:path>
            </a:gra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45" name="Text Box 194"/>
            <p:cNvSpPr txBox="1">
              <a:spLocks noChangeArrowheads="1"/>
            </p:cNvSpPr>
            <p:nvPr/>
          </p:nvSpPr>
          <p:spPr bwMode="auto">
            <a:xfrm>
              <a:off x="2203" y="2680"/>
              <a:ext cx="408"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60000"/>
                </a:lnSpc>
                <a:spcBef>
                  <a:spcPct val="50000"/>
                </a:spcBef>
              </a:pPr>
              <a:r>
                <a:rPr kumimoji="1" lang="zh-CN" altLang="en-US" sz="2400">
                  <a:solidFill>
                    <a:schemeClr val="tx1"/>
                  </a:solidFill>
                  <a:latin typeface="Tahoma" panose="020B0604030504040204" pitchFamily="34" charset="0"/>
                  <a:ea typeface="宋体" panose="02010600030101010101" pitchFamily="2" charset="-122"/>
                </a:rPr>
                <a:t>下一步</a:t>
              </a:r>
            </a:p>
          </p:txBody>
        </p:sp>
      </p:grpSp>
      <p:grpSp>
        <p:nvGrpSpPr>
          <p:cNvPr id="17" name="Group 195"/>
          <p:cNvGrpSpPr>
            <a:grpSpLocks/>
          </p:cNvGrpSpPr>
          <p:nvPr/>
        </p:nvGrpSpPr>
        <p:grpSpPr bwMode="auto">
          <a:xfrm>
            <a:off x="7451725" y="404813"/>
            <a:ext cx="1368425" cy="792162"/>
            <a:chOff x="1927" y="2659"/>
            <a:chExt cx="862" cy="499"/>
          </a:xfrm>
        </p:grpSpPr>
        <p:sp>
          <p:nvSpPr>
            <p:cNvPr id="38042" name="AutoShape 196"/>
            <p:cNvSpPr>
              <a:spLocks noChangeArrowheads="1"/>
            </p:cNvSpPr>
            <p:nvPr/>
          </p:nvSpPr>
          <p:spPr bwMode="auto">
            <a:xfrm>
              <a:off x="1927" y="2659"/>
              <a:ext cx="862" cy="499"/>
            </a:xfrm>
            <a:prstGeom prst="downArrow">
              <a:avLst>
                <a:gd name="adj1" fmla="val 50000"/>
                <a:gd name="adj2" fmla="val 25000"/>
              </a:avLst>
            </a:prstGeom>
            <a:gradFill rotWithShape="1">
              <a:gsLst>
                <a:gs pos="0">
                  <a:srgbClr val="EAEAEA">
                    <a:alpha val="50000"/>
                  </a:srgbClr>
                </a:gs>
                <a:gs pos="100000">
                  <a:srgbClr val="969696"/>
                </a:gs>
              </a:gsLst>
              <a:path path="rect">
                <a:fillToRect l="50000" t="50000" r="50000" b="50000"/>
              </a:path>
            </a:gra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43" name="Text Box 197"/>
            <p:cNvSpPr txBox="1">
              <a:spLocks noChangeArrowheads="1"/>
            </p:cNvSpPr>
            <p:nvPr/>
          </p:nvSpPr>
          <p:spPr bwMode="auto">
            <a:xfrm>
              <a:off x="2203" y="2680"/>
              <a:ext cx="408"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60000"/>
                </a:lnSpc>
                <a:spcBef>
                  <a:spcPct val="50000"/>
                </a:spcBef>
              </a:pPr>
              <a:r>
                <a:rPr kumimoji="1" lang="zh-CN" altLang="en-US" sz="2400">
                  <a:solidFill>
                    <a:schemeClr val="tx1"/>
                  </a:solidFill>
                  <a:latin typeface="Tahoma" panose="020B0604030504040204" pitchFamily="34" charset="0"/>
                  <a:ea typeface="宋体" panose="02010600030101010101" pitchFamily="2" charset="-122"/>
                </a:rPr>
                <a:t>下一步</a:t>
              </a:r>
            </a:p>
          </p:txBody>
        </p:sp>
      </p:grpSp>
      <p:grpSp>
        <p:nvGrpSpPr>
          <p:cNvPr id="18" name="Group 198"/>
          <p:cNvGrpSpPr>
            <a:grpSpLocks/>
          </p:cNvGrpSpPr>
          <p:nvPr/>
        </p:nvGrpSpPr>
        <p:grpSpPr bwMode="auto">
          <a:xfrm>
            <a:off x="7451725" y="404813"/>
            <a:ext cx="1368425" cy="792162"/>
            <a:chOff x="1927" y="2659"/>
            <a:chExt cx="862" cy="499"/>
          </a:xfrm>
        </p:grpSpPr>
        <p:sp>
          <p:nvSpPr>
            <p:cNvPr id="38040" name="AutoShape 199"/>
            <p:cNvSpPr>
              <a:spLocks noChangeArrowheads="1"/>
            </p:cNvSpPr>
            <p:nvPr/>
          </p:nvSpPr>
          <p:spPr bwMode="auto">
            <a:xfrm>
              <a:off x="1927" y="2659"/>
              <a:ext cx="862" cy="499"/>
            </a:xfrm>
            <a:prstGeom prst="downArrow">
              <a:avLst>
                <a:gd name="adj1" fmla="val 50000"/>
                <a:gd name="adj2" fmla="val 25000"/>
              </a:avLst>
            </a:prstGeom>
            <a:gradFill rotWithShape="1">
              <a:gsLst>
                <a:gs pos="0">
                  <a:srgbClr val="EAEAEA">
                    <a:alpha val="50000"/>
                  </a:srgbClr>
                </a:gs>
                <a:gs pos="100000">
                  <a:srgbClr val="969696"/>
                </a:gs>
              </a:gsLst>
              <a:path path="rect">
                <a:fillToRect l="50000" t="50000" r="50000" b="50000"/>
              </a:path>
            </a:gra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41" name="Text Box 200"/>
            <p:cNvSpPr txBox="1">
              <a:spLocks noChangeArrowheads="1"/>
            </p:cNvSpPr>
            <p:nvPr/>
          </p:nvSpPr>
          <p:spPr bwMode="auto">
            <a:xfrm>
              <a:off x="2203" y="2680"/>
              <a:ext cx="408"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60000"/>
                </a:lnSpc>
                <a:spcBef>
                  <a:spcPct val="50000"/>
                </a:spcBef>
              </a:pPr>
              <a:r>
                <a:rPr kumimoji="1" lang="zh-CN" altLang="en-US" sz="2400">
                  <a:solidFill>
                    <a:schemeClr val="tx1"/>
                  </a:solidFill>
                  <a:latin typeface="Tahoma" panose="020B0604030504040204" pitchFamily="34" charset="0"/>
                  <a:ea typeface="宋体" panose="02010600030101010101" pitchFamily="2" charset="-122"/>
                </a:rPr>
                <a:t>下一步</a:t>
              </a:r>
            </a:p>
          </p:txBody>
        </p:sp>
      </p:grpSp>
      <p:grpSp>
        <p:nvGrpSpPr>
          <p:cNvPr id="19" name="Group 201"/>
          <p:cNvGrpSpPr>
            <a:grpSpLocks/>
          </p:cNvGrpSpPr>
          <p:nvPr/>
        </p:nvGrpSpPr>
        <p:grpSpPr bwMode="auto">
          <a:xfrm>
            <a:off x="7451725" y="404813"/>
            <a:ext cx="1368425" cy="792162"/>
            <a:chOff x="1927" y="2659"/>
            <a:chExt cx="862" cy="499"/>
          </a:xfrm>
        </p:grpSpPr>
        <p:sp>
          <p:nvSpPr>
            <p:cNvPr id="38038" name="AutoShape 202"/>
            <p:cNvSpPr>
              <a:spLocks noChangeArrowheads="1"/>
            </p:cNvSpPr>
            <p:nvPr/>
          </p:nvSpPr>
          <p:spPr bwMode="auto">
            <a:xfrm>
              <a:off x="1927" y="2659"/>
              <a:ext cx="862" cy="499"/>
            </a:xfrm>
            <a:prstGeom prst="downArrow">
              <a:avLst>
                <a:gd name="adj1" fmla="val 50000"/>
                <a:gd name="adj2" fmla="val 25000"/>
              </a:avLst>
            </a:prstGeom>
            <a:gradFill rotWithShape="1">
              <a:gsLst>
                <a:gs pos="0">
                  <a:srgbClr val="EAEAEA">
                    <a:alpha val="50000"/>
                  </a:srgbClr>
                </a:gs>
                <a:gs pos="100000">
                  <a:srgbClr val="969696"/>
                </a:gs>
              </a:gsLst>
              <a:path path="rect">
                <a:fillToRect l="50000" t="50000" r="50000" b="50000"/>
              </a:path>
            </a:gra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39" name="Text Box 203"/>
            <p:cNvSpPr txBox="1">
              <a:spLocks noChangeArrowheads="1"/>
            </p:cNvSpPr>
            <p:nvPr/>
          </p:nvSpPr>
          <p:spPr bwMode="auto">
            <a:xfrm>
              <a:off x="2203" y="2680"/>
              <a:ext cx="408"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60000"/>
                </a:lnSpc>
                <a:spcBef>
                  <a:spcPct val="50000"/>
                </a:spcBef>
              </a:pPr>
              <a:r>
                <a:rPr kumimoji="1" lang="zh-CN" altLang="en-US" sz="2400">
                  <a:solidFill>
                    <a:schemeClr val="tx1"/>
                  </a:solidFill>
                  <a:latin typeface="Tahoma" panose="020B0604030504040204" pitchFamily="34" charset="0"/>
                  <a:ea typeface="宋体" panose="02010600030101010101" pitchFamily="2" charset="-122"/>
                </a:rPr>
                <a:t>下一步</a:t>
              </a:r>
            </a:p>
          </p:txBody>
        </p:sp>
      </p:grpSp>
      <p:grpSp>
        <p:nvGrpSpPr>
          <p:cNvPr id="20" name="Group 204"/>
          <p:cNvGrpSpPr>
            <a:grpSpLocks/>
          </p:cNvGrpSpPr>
          <p:nvPr/>
        </p:nvGrpSpPr>
        <p:grpSpPr bwMode="auto">
          <a:xfrm>
            <a:off x="7451725" y="404813"/>
            <a:ext cx="1368425" cy="792162"/>
            <a:chOff x="1927" y="2659"/>
            <a:chExt cx="862" cy="499"/>
          </a:xfrm>
        </p:grpSpPr>
        <p:sp>
          <p:nvSpPr>
            <p:cNvPr id="38036" name="AutoShape 205"/>
            <p:cNvSpPr>
              <a:spLocks noChangeArrowheads="1"/>
            </p:cNvSpPr>
            <p:nvPr/>
          </p:nvSpPr>
          <p:spPr bwMode="auto">
            <a:xfrm>
              <a:off x="1927" y="2659"/>
              <a:ext cx="862" cy="499"/>
            </a:xfrm>
            <a:prstGeom prst="downArrow">
              <a:avLst>
                <a:gd name="adj1" fmla="val 50000"/>
                <a:gd name="adj2" fmla="val 25000"/>
              </a:avLst>
            </a:prstGeom>
            <a:gradFill rotWithShape="1">
              <a:gsLst>
                <a:gs pos="0">
                  <a:srgbClr val="EAEAEA">
                    <a:alpha val="50000"/>
                  </a:srgbClr>
                </a:gs>
                <a:gs pos="100000">
                  <a:srgbClr val="969696"/>
                </a:gs>
              </a:gsLst>
              <a:path path="rect">
                <a:fillToRect l="50000" t="50000" r="50000" b="50000"/>
              </a:path>
            </a:gra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37" name="Text Box 206"/>
            <p:cNvSpPr txBox="1">
              <a:spLocks noChangeArrowheads="1"/>
            </p:cNvSpPr>
            <p:nvPr/>
          </p:nvSpPr>
          <p:spPr bwMode="auto">
            <a:xfrm>
              <a:off x="2203" y="2680"/>
              <a:ext cx="408"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60000"/>
                </a:lnSpc>
                <a:spcBef>
                  <a:spcPct val="50000"/>
                </a:spcBef>
              </a:pPr>
              <a:r>
                <a:rPr kumimoji="1" lang="zh-CN" altLang="en-US" sz="2400">
                  <a:solidFill>
                    <a:schemeClr val="tx1"/>
                  </a:solidFill>
                  <a:latin typeface="Tahoma" panose="020B0604030504040204" pitchFamily="34" charset="0"/>
                  <a:ea typeface="宋体" panose="02010600030101010101" pitchFamily="2" charset="-122"/>
                </a:rPr>
                <a:t>下一步</a:t>
              </a:r>
            </a:p>
          </p:txBody>
        </p:sp>
      </p:grpSp>
      <p:grpSp>
        <p:nvGrpSpPr>
          <p:cNvPr id="21" name="Group 207"/>
          <p:cNvGrpSpPr>
            <a:grpSpLocks/>
          </p:cNvGrpSpPr>
          <p:nvPr/>
        </p:nvGrpSpPr>
        <p:grpSpPr bwMode="auto">
          <a:xfrm>
            <a:off x="7834313" y="2420938"/>
            <a:ext cx="1081087" cy="647700"/>
            <a:chOff x="4921" y="1979"/>
            <a:chExt cx="681" cy="408"/>
          </a:xfrm>
        </p:grpSpPr>
        <p:sp>
          <p:nvSpPr>
            <p:cNvPr id="38034" name="AutoShape 208"/>
            <p:cNvSpPr>
              <a:spLocks noChangeArrowheads="1"/>
            </p:cNvSpPr>
            <p:nvPr/>
          </p:nvSpPr>
          <p:spPr bwMode="auto">
            <a:xfrm rot="10800000">
              <a:off x="4921" y="1979"/>
              <a:ext cx="681" cy="408"/>
            </a:xfrm>
            <a:prstGeom prst="chevron">
              <a:avLst>
                <a:gd name="adj" fmla="val 41728"/>
              </a:avLst>
            </a:prstGeom>
            <a:solidFill>
              <a:srgbClr val="E1E4BA">
                <a:alpha val="65097"/>
              </a:srgbClr>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35" name="Text Box 209"/>
            <p:cNvSpPr txBox="1">
              <a:spLocks noChangeArrowheads="1"/>
            </p:cNvSpPr>
            <p:nvPr/>
          </p:nvSpPr>
          <p:spPr bwMode="auto">
            <a:xfrm>
              <a:off x="4967" y="2024"/>
              <a:ext cx="5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sz="2400">
                  <a:solidFill>
                    <a:schemeClr val="tx1"/>
                  </a:solidFill>
                  <a:latin typeface="Arial" panose="020B0604020202020204" pitchFamily="34" charset="0"/>
                  <a:ea typeface="宋体" panose="02010600030101010101" pitchFamily="2" charset="-122"/>
                </a:rPr>
                <a:t>结束</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xit" presetSubtype="0" fill="hold" grpId="0" nodeType="withEffect">
                                  <p:stCondLst>
                                    <p:cond delay="0"/>
                                  </p:stCondLst>
                                  <p:childTnLst>
                                    <p:set>
                                      <p:cBhvr>
                                        <p:cTn id="6" dur="1" fill="hold">
                                          <p:stCondLst>
                                            <p:cond delay="0"/>
                                          </p:stCondLst>
                                        </p:cTn>
                                        <p:tgtEl>
                                          <p:spTgt spid="442430"/>
                                        </p:tgtEl>
                                        <p:attrNameLst>
                                          <p:attrName>style.visibility</p:attrName>
                                        </p:attrNameLst>
                                      </p:cBhvr>
                                      <p:to>
                                        <p:strVal val="hidden"/>
                                      </p:to>
                                    </p:set>
                                  </p:childTnLst>
                                </p:cTn>
                              </p:par>
                            </p:childTnLst>
                          </p:cTn>
                        </p:par>
                        <p:par>
                          <p:cTn id="7" fill="hold" nodeType="afterGroup">
                            <p:stCondLst>
                              <p:cond delay="0"/>
                            </p:stCondLst>
                            <p:childTnLst>
                              <p:par>
                                <p:cTn id="8" presetID="25" presetClass="entr" presetSubtype="0" fill="hold" grpId="0" nodeType="afterEffect">
                                  <p:stCondLst>
                                    <p:cond delay="0"/>
                                  </p:stCondLst>
                                  <p:childTnLst>
                                    <p:set>
                                      <p:cBhvr>
                                        <p:cTn id="9" dur="1" fill="hold">
                                          <p:stCondLst>
                                            <p:cond delay="0"/>
                                          </p:stCondLst>
                                        </p:cTn>
                                        <p:tgtEl>
                                          <p:spTgt spid="442401"/>
                                        </p:tgtEl>
                                        <p:attrNameLst>
                                          <p:attrName>style.visibility</p:attrName>
                                        </p:attrNameLst>
                                      </p:cBhvr>
                                      <p:to>
                                        <p:strVal val="visible"/>
                                      </p:to>
                                    </p:set>
                                    <p:anim calcmode="lin" valueType="num">
                                      <p:cBhvr>
                                        <p:cTn id="10" dur="500" decel="50000" fill="hold">
                                          <p:stCondLst>
                                            <p:cond delay="0"/>
                                          </p:stCondLst>
                                        </p:cTn>
                                        <p:tgtEl>
                                          <p:spTgt spid="442401"/>
                                        </p:tgtEl>
                                        <p:attrNameLst>
                                          <p:attrName>style.rotation</p:attrName>
                                        </p:attrNameLst>
                                      </p:cBhvr>
                                      <p:tavLst>
                                        <p:tav tm="0">
                                          <p:val>
                                            <p:fltVal val="-90"/>
                                          </p:val>
                                        </p:tav>
                                        <p:tav tm="100000">
                                          <p:val>
                                            <p:fltVal val="0"/>
                                          </p:val>
                                        </p:tav>
                                      </p:tavLst>
                                    </p:anim>
                                    <p:anim calcmode="lin" valueType="num">
                                      <p:cBhvr>
                                        <p:cTn id="11" dur="500" decel="50000" fill="hold">
                                          <p:stCondLst>
                                            <p:cond delay="0"/>
                                          </p:stCondLst>
                                        </p:cTn>
                                        <p:tgtEl>
                                          <p:spTgt spid="442401"/>
                                        </p:tgtEl>
                                        <p:attrNameLst>
                                          <p:attrName>ppt_w</p:attrName>
                                        </p:attrNameLst>
                                      </p:cBhvr>
                                      <p:tavLst>
                                        <p:tav tm="0">
                                          <p:val>
                                            <p:strVal val="#ppt_w"/>
                                          </p:val>
                                        </p:tav>
                                        <p:tav tm="100000">
                                          <p:val>
                                            <p:strVal val="#ppt_w*.05"/>
                                          </p:val>
                                        </p:tav>
                                      </p:tavLst>
                                    </p:anim>
                                    <p:anim calcmode="lin" valueType="num">
                                      <p:cBhvr>
                                        <p:cTn id="12" dur="500" accel="50000" fill="hold">
                                          <p:stCondLst>
                                            <p:cond delay="500"/>
                                          </p:stCondLst>
                                        </p:cTn>
                                        <p:tgtEl>
                                          <p:spTgt spid="442401"/>
                                        </p:tgtEl>
                                        <p:attrNameLst>
                                          <p:attrName>ppt_w</p:attrName>
                                        </p:attrNameLst>
                                      </p:cBhvr>
                                      <p:tavLst>
                                        <p:tav tm="0">
                                          <p:val>
                                            <p:strVal val="#ppt_w*.05"/>
                                          </p:val>
                                        </p:tav>
                                        <p:tav tm="100000">
                                          <p:val>
                                            <p:strVal val="#ppt_w"/>
                                          </p:val>
                                        </p:tav>
                                      </p:tavLst>
                                    </p:anim>
                                    <p:anim calcmode="lin" valueType="num">
                                      <p:cBhvr>
                                        <p:cTn id="13" dur="1000" fill="hold"/>
                                        <p:tgtEl>
                                          <p:spTgt spid="442401"/>
                                        </p:tgtEl>
                                        <p:attrNameLst>
                                          <p:attrName>ppt_h</p:attrName>
                                        </p:attrNameLst>
                                      </p:cBhvr>
                                      <p:tavLst>
                                        <p:tav tm="0">
                                          <p:val>
                                            <p:strVal val="#ppt_h"/>
                                          </p:val>
                                        </p:tav>
                                        <p:tav tm="100000">
                                          <p:val>
                                            <p:strVal val="#ppt_h"/>
                                          </p:val>
                                        </p:tav>
                                      </p:tavLst>
                                    </p:anim>
                                    <p:anim calcmode="lin" valueType="num">
                                      <p:cBhvr>
                                        <p:cTn id="14" dur="500" decel="50000" fill="hold">
                                          <p:stCondLst>
                                            <p:cond delay="0"/>
                                          </p:stCondLst>
                                        </p:cTn>
                                        <p:tgtEl>
                                          <p:spTgt spid="442401"/>
                                        </p:tgtEl>
                                        <p:attrNameLst>
                                          <p:attrName>ppt_x</p:attrName>
                                        </p:attrNameLst>
                                      </p:cBhvr>
                                      <p:tavLst>
                                        <p:tav tm="0">
                                          <p:val>
                                            <p:strVal val="#ppt_x+.4"/>
                                          </p:val>
                                        </p:tav>
                                        <p:tav tm="100000">
                                          <p:val>
                                            <p:strVal val="#ppt_x"/>
                                          </p:val>
                                        </p:tav>
                                      </p:tavLst>
                                    </p:anim>
                                    <p:anim calcmode="lin" valueType="num">
                                      <p:cBhvr>
                                        <p:cTn id="15" dur="500" decel="50000" fill="hold">
                                          <p:stCondLst>
                                            <p:cond delay="0"/>
                                          </p:stCondLst>
                                        </p:cTn>
                                        <p:tgtEl>
                                          <p:spTgt spid="442401"/>
                                        </p:tgtEl>
                                        <p:attrNameLst>
                                          <p:attrName>ppt_y</p:attrName>
                                        </p:attrNameLst>
                                      </p:cBhvr>
                                      <p:tavLst>
                                        <p:tav tm="0">
                                          <p:val>
                                            <p:strVal val="#ppt_y-.2"/>
                                          </p:val>
                                        </p:tav>
                                        <p:tav tm="100000">
                                          <p:val>
                                            <p:strVal val="#ppt_y+.1"/>
                                          </p:val>
                                        </p:tav>
                                      </p:tavLst>
                                    </p:anim>
                                    <p:anim calcmode="lin" valueType="num">
                                      <p:cBhvr>
                                        <p:cTn id="16" dur="500" accel="50000" fill="hold">
                                          <p:stCondLst>
                                            <p:cond delay="500"/>
                                          </p:stCondLst>
                                        </p:cTn>
                                        <p:tgtEl>
                                          <p:spTgt spid="442401"/>
                                        </p:tgtEl>
                                        <p:attrNameLst>
                                          <p:attrName>ppt_y</p:attrName>
                                        </p:attrNameLst>
                                      </p:cBhvr>
                                      <p:tavLst>
                                        <p:tav tm="0">
                                          <p:val>
                                            <p:strVal val="#ppt_y+.1"/>
                                          </p:val>
                                        </p:tav>
                                        <p:tav tm="100000">
                                          <p:val>
                                            <p:strVal val="#ppt_y"/>
                                          </p:val>
                                        </p:tav>
                                      </p:tavLst>
                                    </p:anim>
                                    <p:animEffect transition="in" filter="fade">
                                      <p:cBhvr>
                                        <p:cTn id="17" dur="1000" decel="50000">
                                          <p:stCondLst>
                                            <p:cond delay="0"/>
                                          </p:stCondLst>
                                        </p:cTn>
                                        <p:tgtEl>
                                          <p:spTgt spid="442401"/>
                                        </p:tgtEl>
                                      </p:cBhvr>
                                    </p:animEffect>
                                  </p:childTnLst>
                                </p:cTn>
                              </p:par>
                            </p:childTnLst>
                          </p:cTn>
                        </p:par>
                        <p:par>
                          <p:cTn id="18" fill="hold" nodeType="afterGroup">
                            <p:stCondLst>
                              <p:cond delay="1000"/>
                            </p:stCondLst>
                            <p:childTnLst>
                              <p:par>
                                <p:cTn id="19" presetID="2" presetClass="entr" presetSubtype="4"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53" presetClass="exit" presetSubtype="0" fill="hold" nodeType="clickEffect">
                                  <p:stCondLst>
                                    <p:cond delay="0"/>
                                  </p:stCondLst>
                                  <p:childTnLst>
                                    <p:anim calcmode="lin" valueType="num">
                                      <p:cBhvr>
                                        <p:cTn id="26" dur="500"/>
                                        <p:tgtEl>
                                          <p:spTgt spid="9"/>
                                        </p:tgtEl>
                                        <p:attrNameLst>
                                          <p:attrName>ppt_w</p:attrName>
                                        </p:attrNameLst>
                                      </p:cBhvr>
                                      <p:tavLst>
                                        <p:tav tm="0">
                                          <p:val>
                                            <p:strVal val="ppt_w"/>
                                          </p:val>
                                        </p:tav>
                                        <p:tav tm="100000">
                                          <p:val>
                                            <p:fltVal val="0"/>
                                          </p:val>
                                        </p:tav>
                                      </p:tavLst>
                                    </p:anim>
                                    <p:anim calcmode="lin" valueType="num">
                                      <p:cBhvr>
                                        <p:cTn id="27" dur="500"/>
                                        <p:tgtEl>
                                          <p:spTgt spid="9"/>
                                        </p:tgtEl>
                                        <p:attrNameLst>
                                          <p:attrName>ppt_h</p:attrName>
                                        </p:attrNameLst>
                                      </p:cBhvr>
                                      <p:tavLst>
                                        <p:tav tm="0">
                                          <p:val>
                                            <p:strVal val="ppt_h"/>
                                          </p:val>
                                        </p:tav>
                                        <p:tav tm="100000">
                                          <p:val>
                                            <p:fltVal val="0"/>
                                          </p:val>
                                        </p:tav>
                                      </p:tavLst>
                                    </p:anim>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childTnLst>
                          </p:cTn>
                        </p:par>
                        <p:par>
                          <p:cTn id="30" fill="hold" nodeType="afterGroup">
                            <p:stCondLst>
                              <p:cond delay="500"/>
                            </p:stCondLst>
                            <p:childTnLst>
                              <p:par>
                                <p:cTn id="31" presetID="53" presetClass="entr" presetSubtype="0"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childTnLst>
                          </p:cTn>
                        </p:par>
                        <p:par>
                          <p:cTn id="36" fill="hold" nodeType="afterGroup">
                            <p:stCondLst>
                              <p:cond delay="1000"/>
                            </p:stCondLst>
                            <p:childTnLst>
                              <p:par>
                                <p:cTn id="37" presetID="2" presetClass="entr" presetSubtype="4" fill="hold" nodeType="afterEffect">
                                  <p:stCondLst>
                                    <p:cond delay="0"/>
                                  </p:stCondLst>
                                  <p:childTnLst>
                                    <p:set>
                                      <p:cBhvr>
                                        <p:cTn id="38" dur="1" fill="hold">
                                          <p:stCondLst>
                                            <p:cond delay="0"/>
                                          </p:stCondLst>
                                        </p:cTn>
                                        <p:tgtEl>
                                          <p:spTgt spid="442583"/>
                                        </p:tgtEl>
                                        <p:attrNameLst>
                                          <p:attrName>style.visibility</p:attrName>
                                        </p:attrNameLst>
                                      </p:cBhvr>
                                      <p:to>
                                        <p:strVal val="visible"/>
                                      </p:to>
                                    </p:set>
                                    <p:anim calcmode="lin" valueType="num">
                                      <p:cBhvr additive="base">
                                        <p:cTn id="39" dur="500" fill="hold"/>
                                        <p:tgtEl>
                                          <p:spTgt spid="442583"/>
                                        </p:tgtEl>
                                        <p:attrNameLst>
                                          <p:attrName>ppt_x</p:attrName>
                                        </p:attrNameLst>
                                      </p:cBhvr>
                                      <p:tavLst>
                                        <p:tav tm="0">
                                          <p:val>
                                            <p:strVal val="#ppt_x"/>
                                          </p:val>
                                        </p:tav>
                                        <p:tav tm="100000">
                                          <p:val>
                                            <p:strVal val="#ppt_x"/>
                                          </p:val>
                                        </p:tav>
                                      </p:tavLst>
                                    </p:anim>
                                    <p:anim calcmode="lin" valueType="num">
                                      <p:cBhvr additive="base">
                                        <p:cTn id="40" dur="500" fill="hold"/>
                                        <p:tgtEl>
                                          <p:spTgt spid="442583"/>
                                        </p:tgtEl>
                                        <p:attrNameLst>
                                          <p:attrName>ppt_y</p:attrName>
                                        </p:attrNameLst>
                                      </p:cBhvr>
                                      <p:tavLst>
                                        <p:tav tm="0">
                                          <p:val>
                                            <p:strVal val="1+#ppt_h/2"/>
                                          </p:val>
                                        </p:tav>
                                        <p:tav tm="100000">
                                          <p:val>
                                            <p:strVal val="#ppt_y"/>
                                          </p:val>
                                        </p:tav>
                                      </p:tavLst>
                                    </p:anim>
                                  </p:childTnLst>
                                </p:cTn>
                              </p:par>
                            </p:childTnLst>
                          </p:cTn>
                        </p:par>
                        <p:par>
                          <p:cTn id="41" fill="hold" nodeType="afterGroup">
                            <p:stCondLst>
                              <p:cond delay="1500"/>
                            </p:stCondLst>
                            <p:childTnLst>
                              <p:par>
                                <p:cTn id="42" presetID="51" presetClass="entr" presetSubtype="0" fill="hold" grpId="0" nodeType="afterEffect">
                                  <p:stCondLst>
                                    <p:cond delay="0"/>
                                  </p:stCondLst>
                                  <p:childTnLst>
                                    <p:set>
                                      <p:cBhvr>
                                        <p:cTn id="43" dur="1" fill="hold">
                                          <p:stCondLst>
                                            <p:cond delay="0"/>
                                          </p:stCondLst>
                                        </p:cTn>
                                        <p:tgtEl>
                                          <p:spTgt spid="442485"/>
                                        </p:tgtEl>
                                        <p:attrNameLst>
                                          <p:attrName>style.visibility</p:attrName>
                                        </p:attrNameLst>
                                      </p:cBhvr>
                                      <p:to>
                                        <p:strVal val="visible"/>
                                      </p:to>
                                    </p:set>
                                    <p:animEffect transition="in" filter="fade">
                                      <p:cBhvr>
                                        <p:cTn id="44" dur="770" decel="100000"/>
                                        <p:tgtEl>
                                          <p:spTgt spid="442485"/>
                                        </p:tgtEl>
                                      </p:cBhvr>
                                    </p:animEffect>
                                    <p:animScale>
                                      <p:cBhvr>
                                        <p:cTn id="45" dur="770" decel="100000"/>
                                        <p:tgtEl>
                                          <p:spTgt spid="442485"/>
                                        </p:tgtEl>
                                      </p:cBhvr>
                                      <p:from x="10000" y="10000"/>
                                      <p:to x="200000" y="450000"/>
                                    </p:animScale>
                                    <p:animScale>
                                      <p:cBhvr>
                                        <p:cTn id="46" dur="1230" accel="100000" fill="hold">
                                          <p:stCondLst>
                                            <p:cond delay="770"/>
                                          </p:stCondLst>
                                        </p:cTn>
                                        <p:tgtEl>
                                          <p:spTgt spid="442485"/>
                                        </p:tgtEl>
                                      </p:cBhvr>
                                      <p:from x="200000" y="450000"/>
                                      <p:to x="100000" y="100000"/>
                                    </p:animScale>
                                    <p:set>
                                      <p:cBhvr>
                                        <p:cTn id="47" dur="770" fill="hold"/>
                                        <p:tgtEl>
                                          <p:spTgt spid="442485"/>
                                        </p:tgtEl>
                                        <p:attrNameLst>
                                          <p:attrName>ppt_x</p:attrName>
                                        </p:attrNameLst>
                                      </p:cBhvr>
                                      <p:to>
                                        <p:strVal val="(0.5)"/>
                                      </p:to>
                                    </p:set>
                                    <p:anim from="(0.5)" to="(#ppt_x)" calcmode="lin" valueType="num">
                                      <p:cBhvr>
                                        <p:cTn id="48" dur="1230" accel="100000" fill="hold">
                                          <p:stCondLst>
                                            <p:cond delay="770"/>
                                          </p:stCondLst>
                                        </p:cTn>
                                        <p:tgtEl>
                                          <p:spTgt spid="442485"/>
                                        </p:tgtEl>
                                        <p:attrNameLst>
                                          <p:attrName>ppt_x</p:attrName>
                                        </p:attrNameLst>
                                      </p:cBhvr>
                                    </p:anim>
                                    <p:set>
                                      <p:cBhvr>
                                        <p:cTn id="49" dur="770" fill="hold"/>
                                        <p:tgtEl>
                                          <p:spTgt spid="442485"/>
                                        </p:tgtEl>
                                        <p:attrNameLst>
                                          <p:attrName>ppt_y</p:attrName>
                                        </p:attrNameLst>
                                      </p:cBhvr>
                                      <p:to>
                                        <p:strVal val="(#ppt_y+0.4)"/>
                                      </p:to>
                                    </p:set>
                                    <p:anim from="(#ppt_y+0.4)" to="(#ppt_y)" calcmode="lin" valueType="num">
                                      <p:cBhvr>
                                        <p:cTn id="50" dur="1230" accel="100000" fill="hold">
                                          <p:stCondLst>
                                            <p:cond delay="770"/>
                                          </p:stCondLst>
                                        </p:cTn>
                                        <p:tgtEl>
                                          <p:spTgt spid="442485"/>
                                        </p:tgtEl>
                                        <p:attrNameLst>
                                          <p:attrName>ppt_y</p:attrName>
                                        </p:attrNameLst>
                                      </p:cBhvr>
                                    </p:anim>
                                  </p:childTnLst>
                                </p:cTn>
                              </p:par>
                            </p:childTnLst>
                          </p:cTn>
                        </p:par>
                        <p:par>
                          <p:cTn id="51" fill="hold" nodeType="afterGroup">
                            <p:stCondLst>
                              <p:cond delay="3500"/>
                            </p:stCondLst>
                            <p:childTnLst>
                              <p:par>
                                <p:cTn id="52" presetID="51" presetClass="entr" presetSubtype="0" fill="hold" grpId="0" nodeType="afterEffect">
                                  <p:stCondLst>
                                    <p:cond delay="0"/>
                                  </p:stCondLst>
                                  <p:childTnLst>
                                    <p:set>
                                      <p:cBhvr>
                                        <p:cTn id="53" dur="1" fill="hold">
                                          <p:stCondLst>
                                            <p:cond delay="0"/>
                                          </p:stCondLst>
                                        </p:cTn>
                                        <p:tgtEl>
                                          <p:spTgt spid="442484"/>
                                        </p:tgtEl>
                                        <p:attrNameLst>
                                          <p:attrName>style.visibility</p:attrName>
                                        </p:attrNameLst>
                                      </p:cBhvr>
                                      <p:to>
                                        <p:strVal val="visible"/>
                                      </p:to>
                                    </p:set>
                                    <p:animEffect transition="in" filter="fade">
                                      <p:cBhvr>
                                        <p:cTn id="54" dur="770" decel="100000"/>
                                        <p:tgtEl>
                                          <p:spTgt spid="442484"/>
                                        </p:tgtEl>
                                      </p:cBhvr>
                                    </p:animEffect>
                                    <p:animScale>
                                      <p:cBhvr>
                                        <p:cTn id="55" dur="770" decel="100000"/>
                                        <p:tgtEl>
                                          <p:spTgt spid="442484"/>
                                        </p:tgtEl>
                                      </p:cBhvr>
                                      <p:from x="10000" y="10000"/>
                                      <p:to x="200000" y="450000"/>
                                    </p:animScale>
                                    <p:animScale>
                                      <p:cBhvr>
                                        <p:cTn id="56" dur="1230" accel="100000" fill="hold">
                                          <p:stCondLst>
                                            <p:cond delay="770"/>
                                          </p:stCondLst>
                                        </p:cTn>
                                        <p:tgtEl>
                                          <p:spTgt spid="442484"/>
                                        </p:tgtEl>
                                      </p:cBhvr>
                                      <p:from x="200000" y="450000"/>
                                      <p:to x="100000" y="100000"/>
                                    </p:animScale>
                                    <p:set>
                                      <p:cBhvr>
                                        <p:cTn id="57" dur="770" fill="hold"/>
                                        <p:tgtEl>
                                          <p:spTgt spid="442484"/>
                                        </p:tgtEl>
                                        <p:attrNameLst>
                                          <p:attrName>ppt_x</p:attrName>
                                        </p:attrNameLst>
                                      </p:cBhvr>
                                      <p:to>
                                        <p:strVal val="(0.5)"/>
                                      </p:to>
                                    </p:set>
                                    <p:anim from="(0.5)" to="(#ppt_x)" calcmode="lin" valueType="num">
                                      <p:cBhvr>
                                        <p:cTn id="58" dur="1230" accel="100000" fill="hold">
                                          <p:stCondLst>
                                            <p:cond delay="770"/>
                                          </p:stCondLst>
                                        </p:cTn>
                                        <p:tgtEl>
                                          <p:spTgt spid="442484"/>
                                        </p:tgtEl>
                                        <p:attrNameLst>
                                          <p:attrName>ppt_x</p:attrName>
                                        </p:attrNameLst>
                                      </p:cBhvr>
                                    </p:anim>
                                    <p:set>
                                      <p:cBhvr>
                                        <p:cTn id="59" dur="770" fill="hold"/>
                                        <p:tgtEl>
                                          <p:spTgt spid="442484"/>
                                        </p:tgtEl>
                                        <p:attrNameLst>
                                          <p:attrName>ppt_y</p:attrName>
                                        </p:attrNameLst>
                                      </p:cBhvr>
                                      <p:to>
                                        <p:strVal val="(#ppt_y+0.4)"/>
                                      </p:to>
                                    </p:set>
                                    <p:anim from="(#ppt_y+0.4)" to="(#ppt_y)" calcmode="lin" valueType="num">
                                      <p:cBhvr>
                                        <p:cTn id="60" dur="1230" accel="100000" fill="hold">
                                          <p:stCondLst>
                                            <p:cond delay="770"/>
                                          </p:stCondLst>
                                        </p:cTn>
                                        <p:tgtEl>
                                          <p:spTgt spid="442484"/>
                                        </p:tgtEl>
                                        <p:attrNameLst>
                                          <p:attrName>ppt_y</p:attrName>
                                        </p:attrNameLst>
                                      </p:cBhvr>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53" presetClass="exit" presetSubtype="0" fill="hold" nodeType="clickEffect">
                                  <p:stCondLst>
                                    <p:cond delay="0"/>
                                  </p:stCondLst>
                                  <p:childTnLst>
                                    <p:anim calcmode="lin" valueType="num">
                                      <p:cBhvr>
                                        <p:cTn id="64" dur="500"/>
                                        <p:tgtEl>
                                          <p:spTgt spid="442583"/>
                                        </p:tgtEl>
                                        <p:attrNameLst>
                                          <p:attrName>ppt_w</p:attrName>
                                        </p:attrNameLst>
                                      </p:cBhvr>
                                      <p:tavLst>
                                        <p:tav tm="0">
                                          <p:val>
                                            <p:strVal val="ppt_w"/>
                                          </p:val>
                                        </p:tav>
                                        <p:tav tm="100000">
                                          <p:val>
                                            <p:fltVal val="0"/>
                                          </p:val>
                                        </p:tav>
                                      </p:tavLst>
                                    </p:anim>
                                    <p:anim calcmode="lin" valueType="num">
                                      <p:cBhvr>
                                        <p:cTn id="65" dur="500"/>
                                        <p:tgtEl>
                                          <p:spTgt spid="442583"/>
                                        </p:tgtEl>
                                        <p:attrNameLst>
                                          <p:attrName>ppt_h</p:attrName>
                                        </p:attrNameLst>
                                      </p:cBhvr>
                                      <p:tavLst>
                                        <p:tav tm="0">
                                          <p:val>
                                            <p:strVal val="ppt_h"/>
                                          </p:val>
                                        </p:tav>
                                        <p:tav tm="100000">
                                          <p:val>
                                            <p:fltVal val="0"/>
                                          </p:val>
                                        </p:tav>
                                      </p:tavLst>
                                    </p:anim>
                                    <p:animEffect transition="out" filter="fade">
                                      <p:cBhvr>
                                        <p:cTn id="66" dur="500"/>
                                        <p:tgtEl>
                                          <p:spTgt spid="442583"/>
                                        </p:tgtEl>
                                      </p:cBhvr>
                                    </p:animEffect>
                                    <p:set>
                                      <p:cBhvr>
                                        <p:cTn id="67" dur="1" fill="hold">
                                          <p:stCondLst>
                                            <p:cond delay="499"/>
                                          </p:stCondLst>
                                        </p:cTn>
                                        <p:tgtEl>
                                          <p:spTgt spid="442583"/>
                                        </p:tgtEl>
                                        <p:attrNameLst>
                                          <p:attrName>style.visibility</p:attrName>
                                        </p:attrNameLst>
                                      </p:cBhvr>
                                      <p:to>
                                        <p:strVal val="hidden"/>
                                      </p:to>
                                    </p:set>
                                  </p:childTnLst>
                                </p:cTn>
                              </p:par>
                              <p:par>
                                <p:cTn id="68" presetID="53" presetClass="exit" presetSubtype="0" fill="hold" grpId="1" nodeType="withEffect">
                                  <p:stCondLst>
                                    <p:cond delay="0"/>
                                  </p:stCondLst>
                                  <p:childTnLst>
                                    <p:anim calcmode="lin" valueType="num">
                                      <p:cBhvr>
                                        <p:cTn id="69" dur="500"/>
                                        <p:tgtEl>
                                          <p:spTgt spid="442485"/>
                                        </p:tgtEl>
                                        <p:attrNameLst>
                                          <p:attrName>ppt_w</p:attrName>
                                        </p:attrNameLst>
                                      </p:cBhvr>
                                      <p:tavLst>
                                        <p:tav tm="0">
                                          <p:val>
                                            <p:strVal val="ppt_w"/>
                                          </p:val>
                                        </p:tav>
                                        <p:tav tm="100000">
                                          <p:val>
                                            <p:fltVal val="0"/>
                                          </p:val>
                                        </p:tav>
                                      </p:tavLst>
                                    </p:anim>
                                    <p:anim calcmode="lin" valueType="num">
                                      <p:cBhvr>
                                        <p:cTn id="70" dur="500"/>
                                        <p:tgtEl>
                                          <p:spTgt spid="442485"/>
                                        </p:tgtEl>
                                        <p:attrNameLst>
                                          <p:attrName>ppt_h</p:attrName>
                                        </p:attrNameLst>
                                      </p:cBhvr>
                                      <p:tavLst>
                                        <p:tav tm="0">
                                          <p:val>
                                            <p:strVal val="ppt_h"/>
                                          </p:val>
                                        </p:tav>
                                        <p:tav tm="100000">
                                          <p:val>
                                            <p:fltVal val="0"/>
                                          </p:val>
                                        </p:tav>
                                      </p:tavLst>
                                    </p:anim>
                                    <p:animEffect transition="out" filter="fade">
                                      <p:cBhvr>
                                        <p:cTn id="71" dur="500"/>
                                        <p:tgtEl>
                                          <p:spTgt spid="442485"/>
                                        </p:tgtEl>
                                      </p:cBhvr>
                                    </p:animEffect>
                                    <p:set>
                                      <p:cBhvr>
                                        <p:cTn id="72" dur="1" fill="hold">
                                          <p:stCondLst>
                                            <p:cond delay="499"/>
                                          </p:stCondLst>
                                        </p:cTn>
                                        <p:tgtEl>
                                          <p:spTgt spid="442485"/>
                                        </p:tgtEl>
                                        <p:attrNameLst>
                                          <p:attrName>style.visibility</p:attrName>
                                        </p:attrNameLst>
                                      </p:cBhvr>
                                      <p:to>
                                        <p:strVal val="hidden"/>
                                      </p:to>
                                    </p:set>
                                  </p:childTnLst>
                                </p:cTn>
                              </p:par>
                              <p:par>
                                <p:cTn id="73" presetID="53" presetClass="exit" presetSubtype="0" fill="hold" grpId="1" nodeType="withEffect">
                                  <p:stCondLst>
                                    <p:cond delay="0"/>
                                  </p:stCondLst>
                                  <p:childTnLst>
                                    <p:anim calcmode="lin" valueType="num">
                                      <p:cBhvr>
                                        <p:cTn id="74" dur="500"/>
                                        <p:tgtEl>
                                          <p:spTgt spid="442484"/>
                                        </p:tgtEl>
                                        <p:attrNameLst>
                                          <p:attrName>ppt_w</p:attrName>
                                        </p:attrNameLst>
                                      </p:cBhvr>
                                      <p:tavLst>
                                        <p:tav tm="0">
                                          <p:val>
                                            <p:strVal val="ppt_w"/>
                                          </p:val>
                                        </p:tav>
                                        <p:tav tm="100000">
                                          <p:val>
                                            <p:fltVal val="0"/>
                                          </p:val>
                                        </p:tav>
                                      </p:tavLst>
                                    </p:anim>
                                    <p:anim calcmode="lin" valueType="num">
                                      <p:cBhvr>
                                        <p:cTn id="75" dur="500"/>
                                        <p:tgtEl>
                                          <p:spTgt spid="442484"/>
                                        </p:tgtEl>
                                        <p:attrNameLst>
                                          <p:attrName>ppt_h</p:attrName>
                                        </p:attrNameLst>
                                      </p:cBhvr>
                                      <p:tavLst>
                                        <p:tav tm="0">
                                          <p:val>
                                            <p:strVal val="ppt_h"/>
                                          </p:val>
                                        </p:tav>
                                        <p:tav tm="100000">
                                          <p:val>
                                            <p:fltVal val="0"/>
                                          </p:val>
                                        </p:tav>
                                      </p:tavLst>
                                    </p:anim>
                                    <p:animEffect transition="out" filter="fade">
                                      <p:cBhvr>
                                        <p:cTn id="76" dur="500"/>
                                        <p:tgtEl>
                                          <p:spTgt spid="442484"/>
                                        </p:tgtEl>
                                      </p:cBhvr>
                                    </p:animEffect>
                                    <p:set>
                                      <p:cBhvr>
                                        <p:cTn id="77" dur="1" fill="hold">
                                          <p:stCondLst>
                                            <p:cond delay="499"/>
                                          </p:stCondLst>
                                        </p:cTn>
                                        <p:tgtEl>
                                          <p:spTgt spid="442484"/>
                                        </p:tgtEl>
                                        <p:attrNameLst>
                                          <p:attrName>style.visibility</p:attrName>
                                        </p:attrNameLst>
                                      </p:cBhvr>
                                      <p:to>
                                        <p:strVal val="hidden"/>
                                      </p:to>
                                    </p:set>
                                  </p:childTnLst>
                                </p:cTn>
                              </p:par>
                            </p:childTnLst>
                          </p:cTn>
                        </p:par>
                        <p:par>
                          <p:cTn id="78" fill="hold" nodeType="afterGroup">
                            <p:stCondLst>
                              <p:cond delay="500"/>
                            </p:stCondLst>
                            <p:childTnLst>
                              <p:par>
                                <p:cTn id="79" presetID="53" presetClass="entr" presetSubtype="0" fill="hold" nodeType="after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p:cTn id="81" dur="500" fill="hold"/>
                                        <p:tgtEl>
                                          <p:spTgt spid="3"/>
                                        </p:tgtEl>
                                        <p:attrNameLst>
                                          <p:attrName>ppt_w</p:attrName>
                                        </p:attrNameLst>
                                      </p:cBhvr>
                                      <p:tavLst>
                                        <p:tav tm="0">
                                          <p:val>
                                            <p:fltVal val="0"/>
                                          </p:val>
                                        </p:tav>
                                        <p:tav tm="100000">
                                          <p:val>
                                            <p:strVal val="#ppt_w"/>
                                          </p:val>
                                        </p:tav>
                                      </p:tavLst>
                                    </p:anim>
                                    <p:anim calcmode="lin" valueType="num">
                                      <p:cBhvr>
                                        <p:cTn id="82" dur="500" fill="hold"/>
                                        <p:tgtEl>
                                          <p:spTgt spid="3"/>
                                        </p:tgtEl>
                                        <p:attrNameLst>
                                          <p:attrName>ppt_h</p:attrName>
                                        </p:attrNameLst>
                                      </p:cBhvr>
                                      <p:tavLst>
                                        <p:tav tm="0">
                                          <p:val>
                                            <p:fltVal val="0"/>
                                          </p:val>
                                        </p:tav>
                                        <p:tav tm="100000">
                                          <p:val>
                                            <p:strVal val="#ppt_h"/>
                                          </p:val>
                                        </p:tav>
                                      </p:tavLst>
                                    </p:anim>
                                    <p:animEffect transition="in" filter="fade">
                                      <p:cBhvr>
                                        <p:cTn id="83" dur="500"/>
                                        <p:tgtEl>
                                          <p:spTgt spid="3"/>
                                        </p:tgtEl>
                                      </p:cBhvr>
                                    </p:animEffect>
                                  </p:childTnLst>
                                </p:cTn>
                              </p:par>
                            </p:childTnLst>
                          </p:cTn>
                        </p:par>
                        <p:par>
                          <p:cTn id="84" fill="hold" nodeType="afterGroup">
                            <p:stCondLst>
                              <p:cond delay="1000"/>
                            </p:stCondLst>
                            <p:childTnLst>
                              <p:par>
                                <p:cTn id="85" presetID="53" presetClass="exit" presetSubtype="0" fill="hold" grpId="1" nodeType="afterEffect">
                                  <p:stCondLst>
                                    <p:cond delay="2000"/>
                                  </p:stCondLst>
                                  <p:childTnLst>
                                    <p:anim calcmode="lin" valueType="num">
                                      <p:cBhvr>
                                        <p:cTn id="86" dur="500"/>
                                        <p:tgtEl>
                                          <p:spTgt spid="442401"/>
                                        </p:tgtEl>
                                        <p:attrNameLst>
                                          <p:attrName>ppt_w</p:attrName>
                                        </p:attrNameLst>
                                      </p:cBhvr>
                                      <p:tavLst>
                                        <p:tav tm="0">
                                          <p:val>
                                            <p:strVal val="ppt_w"/>
                                          </p:val>
                                        </p:tav>
                                        <p:tav tm="100000">
                                          <p:val>
                                            <p:fltVal val="0"/>
                                          </p:val>
                                        </p:tav>
                                      </p:tavLst>
                                    </p:anim>
                                    <p:anim calcmode="lin" valueType="num">
                                      <p:cBhvr>
                                        <p:cTn id="87" dur="500"/>
                                        <p:tgtEl>
                                          <p:spTgt spid="442401"/>
                                        </p:tgtEl>
                                        <p:attrNameLst>
                                          <p:attrName>ppt_h</p:attrName>
                                        </p:attrNameLst>
                                      </p:cBhvr>
                                      <p:tavLst>
                                        <p:tav tm="0">
                                          <p:val>
                                            <p:strVal val="ppt_h"/>
                                          </p:val>
                                        </p:tav>
                                        <p:tav tm="100000">
                                          <p:val>
                                            <p:fltVal val="0"/>
                                          </p:val>
                                        </p:tav>
                                      </p:tavLst>
                                    </p:anim>
                                    <p:animEffect transition="out" filter="fade">
                                      <p:cBhvr>
                                        <p:cTn id="88" dur="500"/>
                                        <p:tgtEl>
                                          <p:spTgt spid="442401"/>
                                        </p:tgtEl>
                                      </p:cBhvr>
                                    </p:animEffect>
                                    <p:set>
                                      <p:cBhvr>
                                        <p:cTn id="89" dur="1" fill="hold">
                                          <p:stCondLst>
                                            <p:cond delay="499"/>
                                          </p:stCondLst>
                                        </p:cTn>
                                        <p:tgtEl>
                                          <p:spTgt spid="442401"/>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4" fill="hold" nodeType="clickEffect">
                                  <p:stCondLst>
                                    <p:cond delay="0"/>
                                  </p:stCondLst>
                                  <p:childTnLst>
                                    <p:set>
                                      <p:cBhvr>
                                        <p:cTn id="93" dur="1" fill="hold">
                                          <p:stCondLst>
                                            <p:cond delay="0"/>
                                          </p:stCondLst>
                                        </p:cTn>
                                        <p:tgtEl>
                                          <p:spTgt spid="10"/>
                                        </p:tgtEl>
                                        <p:attrNameLst>
                                          <p:attrName>style.visibility</p:attrName>
                                        </p:attrNameLst>
                                      </p:cBhvr>
                                      <p:to>
                                        <p:strVal val="visible"/>
                                      </p:to>
                                    </p:set>
                                    <p:anim calcmode="lin" valueType="num">
                                      <p:cBhvr additive="base">
                                        <p:cTn id="94" dur="500" fill="hold"/>
                                        <p:tgtEl>
                                          <p:spTgt spid="10"/>
                                        </p:tgtEl>
                                        <p:attrNameLst>
                                          <p:attrName>ppt_x</p:attrName>
                                        </p:attrNameLst>
                                      </p:cBhvr>
                                      <p:tavLst>
                                        <p:tav tm="0">
                                          <p:val>
                                            <p:strVal val="#ppt_x"/>
                                          </p:val>
                                        </p:tav>
                                        <p:tav tm="100000">
                                          <p:val>
                                            <p:strVal val="#ppt_x"/>
                                          </p:val>
                                        </p:tav>
                                      </p:tavLst>
                                    </p:anim>
                                    <p:anim calcmode="lin" valueType="num">
                                      <p:cBhvr additive="base">
                                        <p:cTn id="95" dur="500" fill="hold"/>
                                        <p:tgtEl>
                                          <p:spTgt spid="10"/>
                                        </p:tgtEl>
                                        <p:attrNameLst>
                                          <p:attrName>ppt_y</p:attrName>
                                        </p:attrNameLst>
                                      </p:cBhvr>
                                      <p:tavLst>
                                        <p:tav tm="0">
                                          <p:val>
                                            <p:strVal val="1+#ppt_h/2"/>
                                          </p:val>
                                        </p:tav>
                                        <p:tav tm="100000">
                                          <p:val>
                                            <p:strVal val="#ppt_y"/>
                                          </p:val>
                                        </p:tav>
                                      </p:tavLst>
                                    </p:anim>
                                  </p:childTnLst>
                                </p:cTn>
                              </p:par>
                            </p:childTnLst>
                          </p:cTn>
                        </p:par>
                        <p:par>
                          <p:cTn id="96" fill="hold" nodeType="afterGroup">
                            <p:stCondLst>
                              <p:cond delay="500"/>
                            </p:stCondLst>
                            <p:childTnLst>
                              <p:par>
                                <p:cTn id="97" presetID="26" presetClass="emph" presetSubtype="0" fill="hold" nodeType="afterEffect">
                                  <p:stCondLst>
                                    <p:cond delay="0"/>
                                  </p:stCondLst>
                                  <p:childTnLst>
                                    <p:animEffect transition="out" filter="fade">
                                      <p:cBhvr>
                                        <p:cTn id="98" dur="500" tmFilter="0, 0; .2, .5; .8, .5; 1, 0"/>
                                        <p:tgtEl>
                                          <p:spTgt spid="5"/>
                                        </p:tgtEl>
                                      </p:cBhvr>
                                    </p:animEffect>
                                    <p:animScale>
                                      <p:cBhvr>
                                        <p:cTn id="99" dur="250" autoRev="1" fill="hold"/>
                                        <p:tgtEl>
                                          <p:spTgt spid="5"/>
                                        </p:tgtEl>
                                      </p:cBhvr>
                                      <p:by x="105000" y="105000"/>
                                    </p:animScale>
                                  </p:childTnLst>
                                </p:cTn>
                              </p:par>
                            </p:childTnLst>
                          </p:cTn>
                        </p:par>
                        <p:par>
                          <p:cTn id="100" fill="hold" nodeType="afterGroup">
                            <p:stCondLst>
                              <p:cond delay="1000"/>
                            </p:stCondLst>
                            <p:childTnLst>
                              <p:par>
                                <p:cTn id="101" presetID="22" presetClass="entr" presetSubtype="8" fill="hold" grpId="0" nodeType="afterEffect">
                                  <p:stCondLst>
                                    <p:cond delay="0"/>
                                  </p:stCondLst>
                                  <p:childTnLst>
                                    <p:set>
                                      <p:cBhvr>
                                        <p:cTn id="102" dur="1" fill="hold">
                                          <p:stCondLst>
                                            <p:cond delay="0"/>
                                          </p:stCondLst>
                                        </p:cTn>
                                        <p:tgtEl>
                                          <p:spTgt spid="442399"/>
                                        </p:tgtEl>
                                        <p:attrNameLst>
                                          <p:attrName>style.visibility</p:attrName>
                                        </p:attrNameLst>
                                      </p:cBhvr>
                                      <p:to>
                                        <p:strVal val="visible"/>
                                      </p:to>
                                    </p:set>
                                    <p:animEffect transition="in" filter="wipe(left)">
                                      <p:cBhvr>
                                        <p:cTn id="103" dur="1000"/>
                                        <p:tgtEl>
                                          <p:spTgt spid="442399"/>
                                        </p:tgtEl>
                                      </p:cBhvr>
                                    </p:animEffect>
                                  </p:childTnLst>
                                </p:cTn>
                              </p:par>
                            </p:childTnLst>
                          </p:cTn>
                        </p:par>
                        <p:par>
                          <p:cTn id="104" fill="hold" nodeType="afterGroup">
                            <p:stCondLst>
                              <p:cond delay="2000"/>
                            </p:stCondLst>
                            <p:childTnLst>
                              <p:par>
                                <p:cTn id="105" presetID="22" presetClass="entr" presetSubtype="8" fill="hold" grpId="0" nodeType="afterEffect">
                                  <p:stCondLst>
                                    <p:cond delay="0"/>
                                  </p:stCondLst>
                                  <p:childTnLst>
                                    <p:set>
                                      <p:cBhvr>
                                        <p:cTn id="106" dur="1" fill="hold">
                                          <p:stCondLst>
                                            <p:cond delay="0"/>
                                          </p:stCondLst>
                                        </p:cTn>
                                        <p:tgtEl>
                                          <p:spTgt spid="442398"/>
                                        </p:tgtEl>
                                        <p:attrNameLst>
                                          <p:attrName>style.visibility</p:attrName>
                                        </p:attrNameLst>
                                      </p:cBhvr>
                                      <p:to>
                                        <p:strVal val="visible"/>
                                      </p:to>
                                    </p:set>
                                    <p:animEffect transition="in" filter="wipe(left)">
                                      <p:cBhvr>
                                        <p:cTn id="107" dur="2000"/>
                                        <p:tgtEl>
                                          <p:spTgt spid="442398"/>
                                        </p:tgtEl>
                                      </p:cBhvr>
                                    </p:animEffect>
                                  </p:childTnLst>
                                </p:cTn>
                              </p:par>
                            </p:childTnLst>
                          </p:cTn>
                        </p:par>
                        <p:par>
                          <p:cTn id="108" fill="hold" nodeType="afterGroup">
                            <p:stCondLst>
                              <p:cond delay="4000"/>
                            </p:stCondLst>
                            <p:childTnLst>
                              <p:par>
                                <p:cTn id="109" presetID="26" presetClass="emph" presetSubtype="0" fill="hold" nodeType="afterEffect">
                                  <p:stCondLst>
                                    <p:cond delay="0"/>
                                  </p:stCondLst>
                                  <p:childTnLst>
                                    <p:animEffect transition="out" filter="fade">
                                      <p:cBhvr>
                                        <p:cTn id="110" dur="500" tmFilter="0, 0; .2, .5; .8, .5; 1, 0"/>
                                        <p:tgtEl>
                                          <p:spTgt spid="3"/>
                                        </p:tgtEl>
                                      </p:cBhvr>
                                    </p:animEffect>
                                    <p:animScale>
                                      <p:cBhvr>
                                        <p:cTn id="111" dur="250" autoRev="1" fill="hold"/>
                                        <p:tgtEl>
                                          <p:spTgt spid="3"/>
                                        </p:tgtEl>
                                      </p:cBhvr>
                                      <p:by x="105000" y="105000"/>
                                    </p:animScale>
                                  </p:childTnLst>
                                </p:cTn>
                              </p:par>
                            </p:childTnLst>
                          </p:cTn>
                        </p:par>
                        <p:par>
                          <p:cTn id="112" fill="hold" nodeType="afterGroup">
                            <p:stCondLst>
                              <p:cond delay="5000"/>
                            </p:stCondLst>
                            <p:childTnLst>
                              <p:par>
                                <p:cTn id="113" presetID="2" presetClass="entr" presetSubtype="4" fill="hold" nodeType="afterEffect">
                                  <p:stCondLst>
                                    <p:cond delay="0"/>
                                  </p:stCondLst>
                                  <p:childTnLst>
                                    <p:set>
                                      <p:cBhvr>
                                        <p:cTn id="114" dur="1" fill="hold">
                                          <p:stCondLst>
                                            <p:cond delay="0"/>
                                          </p:stCondLst>
                                        </p:cTn>
                                        <p:tgtEl>
                                          <p:spTgt spid="442584"/>
                                        </p:tgtEl>
                                        <p:attrNameLst>
                                          <p:attrName>style.visibility</p:attrName>
                                        </p:attrNameLst>
                                      </p:cBhvr>
                                      <p:to>
                                        <p:strVal val="visible"/>
                                      </p:to>
                                    </p:set>
                                    <p:anim calcmode="lin" valueType="num">
                                      <p:cBhvr additive="base">
                                        <p:cTn id="115" dur="500" fill="hold"/>
                                        <p:tgtEl>
                                          <p:spTgt spid="442584"/>
                                        </p:tgtEl>
                                        <p:attrNameLst>
                                          <p:attrName>ppt_x</p:attrName>
                                        </p:attrNameLst>
                                      </p:cBhvr>
                                      <p:tavLst>
                                        <p:tav tm="0">
                                          <p:val>
                                            <p:strVal val="#ppt_x"/>
                                          </p:val>
                                        </p:tav>
                                        <p:tav tm="100000">
                                          <p:val>
                                            <p:strVal val="#ppt_x"/>
                                          </p:val>
                                        </p:tav>
                                      </p:tavLst>
                                    </p:anim>
                                    <p:anim calcmode="lin" valueType="num">
                                      <p:cBhvr additive="base">
                                        <p:cTn id="116" dur="500" fill="hold"/>
                                        <p:tgtEl>
                                          <p:spTgt spid="442584"/>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53" presetClass="exit" presetSubtype="0" fill="hold" nodeType="clickEffect">
                                  <p:stCondLst>
                                    <p:cond delay="0"/>
                                  </p:stCondLst>
                                  <p:childTnLst>
                                    <p:anim calcmode="lin" valueType="num">
                                      <p:cBhvr>
                                        <p:cTn id="120" dur="500"/>
                                        <p:tgtEl>
                                          <p:spTgt spid="442584"/>
                                        </p:tgtEl>
                                        <p:attrNameLst>
                                          <p:attrName>ppt_w</p:attrName>
                                        </p:attrNameLst>
                                      </p:cBhvr>
                                      <p:tavLst>
                                        <p:tav tm="0">
                                          <p:val>
                                            <p:strVal val="ppt_w"/>
                                          </p:val>
                                        </p:tav>
                                        <p:tav tm="100000">
                                          <p:val>
                                            <p:fltVal val="0"/>
                                          </p:val>
                                        </p:tav>
                                      </p:tavLst>
                                    </p:anim>
                                    <p:anim calcmode="lin" valueType="num">
                                      <p:cBhvr>
                                        <p:cTn id="121" dur="500"/>
                                        <p:tgtEl>
                                          <p:spTgt spid="442584"/>
                                        </p:tgtEl>
                                        <p:attrNameLst>
                                          <p:attrName>ppt_h</p:attrName>
                                        </p:attrNameLst>
                                      </p:cBhvr>
                                      <p:tavLst>
                                        <p:tav tm="0">
                                          <p:val>
                                            <p:strVal val="ppt_h"/>
                                          </p:val>
                                        </p:tav>
                                        <p:tav tm="100000">
                                          <p:val>
                                            <p:fltVal val="0"/>
                                          </p:val>
                                        </p:tav>
                                      </p:tavLst>
                                    </p:anim>
                                    <p:animEffect transition="out" filter="fade">
                                      <p:cBhvr>
                                        <p:cTn id="122" dur="500"/>
                                        <p:tgtEl>
                                          <p:spTgt spid="442584"/>
                                        </p:tgtEl>
                                      </p:cBhvr>
                                    </p:animEffect>
                                    <p:set>
                                      <p:cBhvr>
                                        <p:cTn id="123" dur="1" fill="hold">
                                          <p:stCondLst>
                                            <p:cond delay="499"/>
                                          </p:stCondLst>
                                        </p:cTn>
                                        <p:tgtEl>
                                          <p:spTgt spid="442584"/>
                                        </p:tgtEl>
                                        <p:attrNameLst>
                                          <p:attrName>style.visibility</p:attrName>
                                        </p:attrNameLst>
                                      </p:cBhvr>
                                      <p:to>
                                        <p:strVal val="hidden"/>
                                      </p:to>
                                    </p:set>
                                  </p:childTnLst>
                                </p:cTn>
                              </p:par>
                            </p:childTnLst>
                          </p:cTn>
                        </p:par>
                        <p:par>
                          <p:cTn id="124" fill="hold" nodeType="afterGroup">
                            <p:stCondLst>
                              <p:cond delay="500"/>
                            </p:stCondLst>
                            <p:childTnLst>
                              <p:par>
                                <p:cTn id="125" presetID="53" presetClass="exit" presetSubtype="0" fill="hold" nodeType="afterEffect">
                                  <p:stCondLst>
                                    <p:cond delay="0"/>
                                  </p:stCondLst>
                                  <p:childTnLst>
                                    <p:anim calcmode="lin" valueType="num">
                                      <p:cBhvr>
                                        <p:cTn id="126" dur="500"/>
                                        <p:tgtEl>
                                          <p:spTgt spid="10"/>
                                        </p:tgtEl>
                                        <p:attrNameLst>
                                          <p:attrName>ppt_w</p:attrName>
                                        </p:attrNameLst>
                                      </p:cBhvr>
                                      <p:tavLst>
                                        <p:tav tm="0">
                                          <p:val>
                                            <p:strVal val="ppt_w"/>
                                          </p:val>
                                        </p:tav>
                                        <p:tav tm="100000">
                                          <p:val>
                                            <p:fltVal val="0"/>
                                          </p:val>
                                        </p:tav>
                                      </p:tavLst>
                                    </p:anim>
                                    <p:anim calcmode="lin" valueType="num">
                                      <p:cBhvr>
                                        <p:cTn id="127" dur="500"/>
                                        <p:tgtEl>
                                          <p:spTgt spid="10"/>
                                        </p:tgtEl>
                                        <p:attrNameLst>
                                          <p:attrName>ppt_h</p:attrName>
                                        </p:attrNameLst>
                                      </p:cBhvr>
                                      <p:tavLst>
                                        <p:tav tm="0">
                                          <p:val>
                                            <p:strVal val="ppt_h"/>
                                          </p:val>
                                        </p:tav>
                                        <p:tav tm="100000">
                                          <p:val>
                                            <p:fltVal val="0"/>
                                          </p:val>
                                        </p:tav>
                                      </p:tavLst>
                                    </p:anim>
                                    <p:animEffect transition="out" filter="fade">
                                      <p:cBhvr>
                                        <p:cTn id="128" dur="500"/>
                                        <p:tgtEl>
                                          <p:spTgt spid="10"/>
                                        </p:tgtEl>
                                      </p:cBhvr>
                                    </p:animEffect>
                                    <p:set>
                                      <p:cBhvr>
                                        <p:cTn id="129" dur="1" fill="hold">
                                          <p:stCondLst>
                                            <p:cond delay="499"/>
                                          </p:stCondLst>
                                        </p:cTn>
                                        <p:tgtEl>
                                          <p:spTgt spid="10"/>
                                        </p:tgtEl>
                                        <p:attrNameLst>
                                          <p:attrName>style.visibility</p:attrName>
                                        </p:attrNameLst>
                                      </p:cBhvr>
                                      <p:to>
                                        <p:strVal val="hidden"/>
                                      </p:to>
                                    </p:set>
                                  </p:childTnLst>
                                </p:cTn>
                              </p:par>
                            </p:childTnLst>
                          </p:cTn>
                        </p:par>
                        <p:par>
                          <p:cTn id="130" fill="hold" nodeType="afterGroup">
                            <p:stCondLst>
                              <p:cond delay="1000"/>
                            </p:stCondLst>
                            <p:childTnLst>
                              <p:par>
                                <p:cTn id="131" presetID="53" presetClass="entr" presetSubtype="0" fill="hold" nodeType="afterEffect">
                                  <p:stCondLst>
                                    <p:cond delay="0"/>
                                  </p:stCondLst>
                                  <p:childTnLst>
                                    <p:set>
                                      <p:cBhvr>
                                        <p:cTn id="132" dur="1" fill="hold">
                                          <p:stCondLst>
                                            <p:cond delay="0"/>
                                          </p:stCondLst>
                                        </p:cTn>
                                        <p:tgtEl>
                                          <p:spTgt spid="2"/>
                                        </p:tgtEl>
                                        <p:attrNameLst>
                                          <p:attrName>style.visibility</p:attrName>
                                        </p:attrNameLst>
                                      </p:cBhvr>
                                      <p:to>
                                        <p:strVal val="visible"/>
                                      </p:to>
                                    </p:set>
                                    <p:anim calcmode="lin" valueType="num">
                                      <p:cBhvr>
                                        <p:cTn id="133" dur="500" fill="hold"/>
                                        <p:tgtEl>
                                          <p:spTgt spid="2"/>
                                        </p:tgtEl>
                                        <p:attrNameLst>
                                          <p:attrName>ppt_w</p:attrName>
                                        </p:attrNameLst>
                                      </p:cBhvr>
                                      <p:tavLst>
                                        <p:tav tm="0">
                                          <p:val>
                                            <p:fltVal val="0"/>
                                          </p:val>
                                        </p:tav>
                                        <p:tav tm="100000">
                                          <p:val>
                                            <p:strVal val="#ppt_w"/>
                                          </p:val>
                                        </p:tav>
                                      </p:tavLst>
                                    </p:anim>
                                    <p:anim calcmode="lin" valueType="num">
                                      <p:cBhvr>
                                        <p:cTn id="134" dur="500" fill="hold"/>
                                        <p:tgtEl>
                                          <p:spTgt spid="2"/>
                                        </p:tgtEl>
                                        <p:attrNameLst>
                                          <p:attrName>ppt_h</p:attrName>
                                        </p:attrNameLst>
                                      </p:cBhvr>
                                      <p:tavLst>
                                        <p:tav tm="0">
                                          <p:val>
                                            <p:fltVal val="0"/>
                                          </p:val>
                                        </p:tav>
                                        <p:tav tm="100000">
                                          <p:val>
                                            <p:strVal val="#ppt_h"/>
                                          </p:val>
                                        </p:tav>
                                      </p:tavLst>
                                    </p:anim>
                                    <p:animEffect transition="in" filter="fade">
                                      <p:cBhvr>
                                        <p:cTn id="135" dur="500"/>
                                        <p:tgtEl>
                                          <p:spTgt spid="2"/>
                                        </p:tgtEl>
                                      </p:cBhvr>
                                    </p:animEffect>
                                  </p:childTnLst>
                                </p:cTn>
                              </p:par>
                            </p:childTnLst>
                          </p:cTn>
                        </p:par>
                        <p:par>
                          <p:cTn id="136" fill="hold" nodeType="afterGroup">
                            <p:stCondLst>
                              <p:cond delay="1500"/>
                            </p:stCondLst>
                            <p:childTnLst>
                              <p:par>
                                <p:cTn id="137" presetID="53" presetClass="entr" presetSubtype="0" fill="hold" nodeType="afterEffect">
                                  <p:stCondLst>
                                    <p:cond delay="0"/>
                                  </p:stCondLst>
                                  <p:childTnLst>
                                    <p:set>
                                      <p:cBhvr>
                                        <p:cTn id="138" dur="1" fill="hold">
                                          <p:stCondLst>
                                            <p:cond delay="0"/>
                                          </p:stCondLst>
                                        </p:cTn>
                                        <p:tgtEl>
                                          <p:spTgt spid="4"/>
                                        </p:tgtEl>
                                        <p:attrNameLst>
                                          <p:attrName>style.visibility</p:attrName>
                                        </p:attrNameLst>
                                      </p:cBhvr>
                                      <p:to>
                                        <p:strVal val="visible"/>
                                      </p:to>
                                    </p:set>
                                    <p:anim calcmode="lin" valueType="num">
                                      <p:cBhvr>
                                        <p:cTn id="139" dur="500" fill="hold"/>
                                        <p:tgtEl>
                                          <p:spTgt spid="4"/>
                                        </p:tgtEl>
                                        <p:attrNameLst>
                                          <p:attrName>ppt_w</p:attrName>
                                        </p:attrNameLst>
                                      </p:cBhvr>
                                      <p:tavLst>
                                        <p:tav tm="0">
                                          <p:val>
                                            <p:fltVal val="0"/>
                                          </p:val>
                                        </p:tav>
                                        <p:tav tm="100000">
                                          <p:val>
                                            <p:strVal val="#ppt_w"/>
                                          </p:val>
                                        </p:tav>
                                      </p:tavLst>
                                    </p:anim>
                                    <p:anim calcmode="lin" valueType="num">
                                      <p:cBhvr>
                                        <p:cTn id="140" dur="500" fill="hold"/>
                                        <p:tgtEl>
                                          <p:spTgt spid="4"/>
                                        </p:tgtEl>
                                        <p:attrNameLst>
                                          <p:attrName>ppt_h</p:attrName>
                                        </p:attrNameLst>
                                      </p:cBhvr>
                                      <p:tavLst>
                                        <p:tav tm="0">
                                          <p:val>
                                            <p:fltVal val="0"/>
                                          </p:val>
                                        </p:tav>
                                        <p:tav tm="100000">
                                          <p:val>
                                            <p:strVal val="#ppt_h"/>
                                          </p:val>
                                        </p:tav>
                                      </p:tavLst>
                                    </p:anim>
                                    <p:animEffect transition="in" filter="fade">
                                      <p:cBhvr>
                                        <p:cTn id="141" dur="500"/>
                                        <p:tgtEl>
                                          <p:spTgt spid="4"/>
                                        </p:tgtEl>
                                      </p:cBhvr>
                                    </p:animEffect>
                                  </p:childTnLst>
                                </p:cTn>
                              </p:par>
                            </p:childTnLst>
                          </p:cTn>
                        </p:par>
                        <p:par>
                          <p:cTn id="142" fill="hold" nodeType="afterGroup">
                            <p:stCondLst>
                              <p:cond delay="2000"/>
                            </p:stCondLst>
                            <p:childTnLst>
                              <p:par>
                                <p:cTn id="143" presetID="53" presetClass="entr" presetSubtype="0" fill="hold" nodeType="afterEffect">
                                  <p:stCondLst>
                                    <p:cond delay="0"/>
                                  </p:stCondLst>
                                  <p:childTnLst>
                                    <p:set>
                                      <p:cBhvr>
                                        <p:cTn id="144" dur="1" fill="hold">
                                          <p:stCondLst>
                                            <p:cond delay="0"/>
                                          </p:stCondLst>
                                        </p:cTn>
                                        <p:tgtEl>
                                          <p:spTgt spid="6"/>
                                        </p:tgtEl>
                                        <p:attrNameLst>
                                          <p:attrName>style.visibility</p:attrName>
                                        </p:attrNameLst>
                                      </p:cBhvr>
                                      <p:to>
                                        <p:strVal val="visible"/>
                                      </p:to>
                                    </p:set>
                                    <p:anim calcmode="lin" valueType="num">
                                      <p:cBhvr>
                                        <p:cTn id="145" dur="500" fill="hold"/>
                                        <p:tgtEl>
                                          <p:spTgt spid="6"/>
                                        </p:tgtEl>
                                        <p:attrNameLst>
                                          <p:attrName>ppt_w</p:attrName>
                                        </p:attrNameLst>
                                      </p:cBhvr>
                                      <p:tavLst>
                                        <p:tav tm="0">
                                          <p:val>
                                            <p:fltVal val="0"/>
                                          </p:val>
                                        </p:tav>
                                        <p:tav tm="100000">
                                          <p:val>
                                            <p:strVal val="#ppt_w"/>
                                          </p:val>
                                        </p:tav>
                                      </p:tavLst>
                                    </p:anim>
                                    <p:anim calcmode="lin" valueType="num">
                                      <p:cBhvr>
                                        <p:cTn id="146" dur="500" fill="hold"/>
                                        <p:tgtEl>
                                          <p:spTgt spid="6"/>
                                        </p:tgtEl>
                                        <p:attrNameLst>
                                          <p:attrName>ppt_h</p:attrName>
                                        </p:attrNameLst>
                                      </p:cBhvr>
                                      <p:tavLst>
                                        <p:tav tm="0">
                                          <p:val>
                                            <p:fltVal val="0"/>
                                          </p:val>
                                        </p:tav>
                                        <p:tav tm="100000">
                                          <p:val>
                                            <p:strVal val="#ppt_h"/>
                                          </p:val>
                                        </p:tav>
                                      </p:tavLst>
                                    </p:anim>
                                    <p:animEffect transition="in" filter="fade">
                                      <p:cBhvr>
                                        <p:cTn id="147" dur="500"/>
                                        <p:tgtEl>
                                          <p:spTgt spid="6"/>
                                        </p:tgtEl>
                                      </p:cBhvr>
                                    </p:animEffect>
                                  </p:childTnLst>
                                </p:cTn>
                              </p:par>
                            </p:childTnLst>
                          </p:cTn>
                        </p:par>
                        <p:par>
                          <p:cTn id="148" fill="hold" nodeType="afterGroup">
                            <p:stCondLst>
                              <p:cond delay="2500"/>
                            </p:stCondLst>
                            <p:childTnLst>
                              <p:par>
                                <p:cTn id="149" presetID="2" presetClass="entr" presetSubtype="4" fill="hold" nodeType="afterEffect">
                                  <p:stCondLst>
                                    <p:cond delay="0"/>
                                  </p:stCondLst>
                                  <p:childTnLst>
                                    <p:set>
                                      <p:cBhvr>
                                        <p:cTn id="150" dur="1" fill="hold">
                                          <p:stCondLst>
                                            <p:cond delay="0"/>
                                          </p:stCondLst>
                                        </p:cTn>
                                        <p:tgtEl>
                                          <p:spTgt spid="11"/>
                                        </p:tgtEl>
                                        <p:attrNameLst>
                                          <p:attrName>style.visibility</p:attrName>
                                        </p:attrNameLst>
                                      </p:cBhvr>
                                      <p:to>
                                        <p:strVal val="visible"/>
                                      </p:to>
                                    </p:set>
                                    <p:anim calcmode="lin" valueType="num">
                                      <p:cBhvr additive="base">
                                        <p:cTn id="151" dur="500" fill="hold"/>
                                        <p:tgtEl>
                                          <p:spTgt spid="11"/>
                                        </p:tgtEl>
                                        <p:attrNameLst>
                                          <p:attrName>ppt_x</p:attrName>
                                        </p:attrNameLst>
                                      </p:cBhvr>
                                      <p:tavLst>
                                        <p:tav tm="0">
                                          <p:val>
                                            <p:strVal val="#ppt_x"/>
                                          </p:val>
                                        </p:tav>
                                        <p:tav tm="100000">
                                          <p:val>
                                            <p:strVal val="#ppt_x"/>
                                          </p:val>
                                        </p:tav>
                                      </p:tavLst>
                                    </p:anim>
                                    <p:anim calcmode="lin" valueType="num">
                                      <p:cBhvr additive="base">
                                        <p:cTn id="152" dur="500" fill="hold"/>
                                        <p:tgtEl>
                                          <p:spTgt spid="11"/>
                                        </p:tgtEl>
                                        <p:attrNameLst>
                                          <p:attrName>ppt_y</p:attrName>
                                        </p:attrNameLst>
                                      </p:cBhvr>
                                      <p:tavLst>
                                        <p:tav tm="0">
                                          <p:val>
                                            <p:strVal val="1+#ppt_h/2"/>
                                          </p:val>
                                        </p:tav>
                                        <p:tav tm="100000">
                                          <p:val>
                                            <p:strVal val="#ppt_y"/>
                                          </p:val>
                                        </p:tav>
                                      </p:tavLst>
                                    </p:anim>
                                  </p:childTnLst>
                                </p:cTn>
                              </p:par>
                            </p:childTnLst>
                          </p:cTn>
                        </p:par>
                        <p:par>
                          <p:cTn id="153" fill="hold" nodeType="afterGroup">
                            <p:stCondLst>
                              <p:cond delay="3000"/>
                            </p:stCondLst>
                            <p:childTnLst>
                              <p:par>
                                <p:cTn id="154" presetID="26" presetClass="emph" presetSubtype="0" fill="hold" nodeType="afterEffect">
                                  <p:stCondLst>
                                    <p:cond delay="0"/>
                                  </p:stCondLst>
                                  <p:childTnLst>
                                    <p:animEffect transition="out" filter="fade">
                                      <p:cBhvr>
                                        <p:cTn id="155" dur="500" tmFilter="0, 0; .2, .5; .8, .5; 1, 0"/>
                                        <p:tgtEl>
                                          <p:spTgt spid="3"/>
                                        </p:tgtEl>
                                      </p:cBhvr>
                                    </p:animEffect>
                                    <p:animScale>
                                      <p:cBhvr>
                                        <p:cTn id="156" dur="250" autoRev="1" fill="hold"/>
                                        <p:tgtEl>
                                          <p:spTgt spid="3"/>
                                        </p:tgtEl>
                                      </p:cBhvr>
                                      <p:by x="105000" y="105000"/>
                                    </p:animScale>
                                  </p:childTnLst>
                                </p:cTn>
                              </p:par>
                            </p:childTnLst>
                          </p:cTn>
                        </p:par>
                        <p:par>
                          <p:cTn id="157" fill="hold" nodeType="afterGroup">
                            <p:stCondLst>
                              <p:cond delay="3500"/>
                            </p:stCondLst>
                            <p:childTnLst>
                              <p:par>
                                <p:cTn id="158" presetID="53" presetClass="entr" presetSubtype="0" fill="hold" grpId="0" nodeType="afterEffect">
                                  <p:stCondLst>
                                    <p:cond delay="0"/>
                                  </p:stCondLst>
                                  <p:childTnLst>
                                    <p:set>
                                      <p:cBhvr>
                                        <p:cTn id="159" dur="1" fill="hold">
                                          <p:stCondLst>
                                            <p:cond delay="0"/>
                                          </p:stCondLst>
                                        </p:cTn>
                                        <p:tgtEl>
                                          <p:spTgt spid="442387"/>
                                        </p:tgtEl>
                                        <p:attrNameLst>
                                          <p:attrName>style.visibility</p:attrName>
                                        </p:attrNameLst>
                                      </p:cBhvr>
                                      <p:to>
                                        <p:strVal val="visible"/>
                                      </p:to>
                                    </p:set>
                                    <p:anim calcmode="lin" valueType="num">
                                      <p:cBhvr>
                                        <p:cTn id="160" dur="500" fill="hold"/>
                                        <p:tgtEl>
                                          <p:spTgt spid="442387"/>
                                        </p:tgtEl>
                                        <p:attrNameLst>
                                          <p:attrName>ppt_w</p:attrName>
                                        </p:attrNameLst>
                                      </p:cBhvr>
                                      <p:tavLst>
                                        <p:tav tm="0">
                                          <p:val>
                                            <p:fltVal val="0"/>
                                          </p:val>
                                        </p:tav>
                                        <p:tav tm="100000">
                                          <p:val>
                                            <p:strVal val="#ppt_w"/>
                                          </p:val>
                                        </p:tav>
                                      </p:tavLst>
                                    </p:anim>
                                    <p:anim calcmode="lin" valueType="num">
                                      <p:cBhvr>
                                        <p:cTn id="161" dur="500" fill="hold"/>
                                        <p:tgtEl>
                                          <p:spTgt spid="442387"/>
                                        </p:tgtEl>
                                        <p:attrNameLst>
                                          <p:attrName>ppt_h</p:attrName>
                                        </p:attrNameLst>
                                      </p:cBhvr>
                                      <p:tavLst>
                                        <p:tav tm="0">
                                          <p:val>
                                            <p:fltVal val="0"/>
                                          </p:val>
                                        </p:tav>
                                        <p:tav tm="100000">
                                          <p:val>
                                            <p:strVal val="#ppt_h"/>
                                          </p:val>
                                        </p:tav>
                                      </p:tavLst>
                                    </p:anim>
                                    <p:animEffect transition="in" filter="fade">
                                      <p:cBhvr>
                                        <p:cTn id="162" dur="500"/>
                                        <p:tgtEl>
                                          <p:spTgt spid="442387"/>
                                        </p:tgtEl>
                                      </p:cBhvr>
                                    </p:animEffect>
                                  </p:childTnLst>
                                </p:cTn>
                              </p:par>
                            </p:childTnLst>
                          </p:cTn>
                        </p:par>
                        <p:par>
                          <p:cTn id="163" fill="hold" nodeType="afterGroup">
                            <p:stCondLst>
                              <p:cond delay="4000"/>
                            </p:stCondLst>
                            <p:childTnLst>
                              <p:par>
                                <p:cTn id="164" presetID="2" presetClass="entr" presetSubtype="4" fill="hold" grpId="0" nodeType="afterEffect">
                                  <p:stCondLst>
                                    <p:cond delay="0"/>
                                  </p:stCondLst>
                                  <p:childTnLst>
                                    <p:set>
                                      <p:cBhvr>
                                        <p:cTn id="165" dur="1" fill="hold">
                                          <p:stCondLst>
                                            <p:cond delay="0"/>
                                          </p:stCondLst>
                                        </p:cTn>
                                        <p:tgtEl>
                                          <p:spTgt spid="442373"/>
                                        </p:tgtEl>
                                        <p:attrNameLst>
                                          <p:attrName>style.visibility</p:attrName>
                                        </p:attrNameLst>
                                      </p:cBhvr>
                                      <p:to>
                                        <p:strVal val="visible"/>
                                      </p:to>
                                    </p:set>
                                    <p:anim calcmode="lin" valueType="num">
                                      <p:cBhvr additive="base">
                                        <p:cTn id="166" dur="500" fill="hold"/>
                                        <p:tgtEl>
                                          <p:spTgt spid="442373"/>
                                        </p:tgtEl>
                                        <p:attrNameLst>
                                          <p:attrName>ppt_x</p:attrName>
                                        </p:attrNameLst>
                                      </p:cBhvr>
                                      <p:tavLst>
                                        <p:tav tm="0">
                                          <p:val>
                                            <p:strVal val="#ppt_x"/>
                                          </p:val>
                                        </p:tav>
                                        <p:tav tm="100000">
                                          <p:val>
                                            <p:strVal val="#ppt_x"/>
                                          </p:val>
                                        </p:tav>
                                      </p:tavLst>
                                    </p:anim>
                                    <p:anim calcmode="lin" valueType="num">
                                      <p:cBhvr additive="base">
                                        <p:cTn id="167" dur="500" fill="hold"/>
                                        <p:tgtEl>
                                          <p:spTgt spid="442373"/>
                                        </p:tgtEl>
                                        <p:attrNameLst>
                                          <p:attrName>ppt_y</p:attrName>
                                        </p:attrNameLst>
                                      </p:cBhvr>
                                      <p:tavLst>
                                        <p:tav tm="0">
                                          <p:val>
                                            <p:strVal val="1+#ppt_h/2"/>
                                          </p:val>
                                        </p:tav>
                                        <p:tav tm="100000">
                                          <p:val>
                                            <p:strVal val="#ppt_y"/>
                                          </p:val>
                                        </p:tav>
                                      </p:tavLst>
                                    </p:anim>
                                  </p:childTnLst>
                                </p:cTn>
                              </p:par>
                            </p:childTnLst>
                          </p:cTn>
                        </p:par>
                        <p:par>
                          <p:cTn id="168" fill="hold" nodeType="afterGroup">
                            <p:stCondLst>
                              <p:cond delay="4500"/>
                            </p:stCondLst>
                            <p:childTnLst>
                              <p:par>
                                <p:cTn id="169" presetID="22" presetClass="entr" presetSubtype="4" fill="hold" grpId="0" nodeType="afterEffect">
                                  <p:stCondLst>
                                    <p:cond delay="0"/>
                                  </p:stCondLst>
                                  <p:childTnLst>
                                    <p:set>
                                      <p:cBhvr>
                                        <p:cTn id="170" dur="1" fill="hold">
                                          <p:stCondLst>
                                            <p:cond delay="0"/>
                                          </p:stCondLst>
                                        </p:cTn>
                                        <p:tgtEl>
                                          <p:spTgt spid="442378"/>
                                        </p:tgtEl>
                                        <p:attrNameLst>
                                          <p:attrName>style.visibility</p:attrName>
                                        </p:attrNameLst>
                                      </p:cBhvr>
                                      <p:to>
                                        <p:strVal val="visible"/>
                                      </p:to>
                                    </p:set>
                                    <p:animEffect transition="in" filter="wipe(down)">
                                      <p:cBhvr>
                                        <p:cTn id="171" dur="1000"/>
                                        <p:tgtEl>
                                          <p:spTgt spid="442378"/>
                                        </p:tgtEl>
                                      </p:cBhvr>
                                    </p:animEffect>
                                  </p:childTnLst>
                                </p:cTn>
                              </p:par>
                            </p:childTnLst>
                          </p:cTn>
                        </p:par>
                        <p:par>
                          <p:cTn id="172" fill="hold" nodeType="afterGroup">
                            <p:stCondLst>
                              <p:cond delay="5500"/>
                            </p:stCondLst>
                            <p:childTnLst>
                              <p:par>
                                <p:cTn id="173" presetID="26" presetClass="emph" presetSubtype="0" fill="hold" nodeType="afterEffect">
                                  <p:stCondLst>
                                    <p:cond delay="0"/>
                                  </p:stCondLst>
                                  <p:childTnLst>
                                    <p:animEffect transition="out" filter="fade">
                                      <p:cBhvr>
                                        <p:cTn id="174" dur="1000" tmFilter="0, 0; .2, .5; .8, .5; 1, 0"/>
                                        <p:tgtEl>
                                          <p:spTgt spid="2"/>
                                        </p:tgtEl>
                                      </p:cBhvr>
                                    </p:animEffect>
                                    <p:animScale>
                                      <p:cBhvr>
                                        <p:cTn id="175" dur="500" autoRev="1" fill="hold"/>
                                        <p:tgtEl>
                                          <p:spTgt spid="2"/>
                                        </p:tgtEl>
                                      </p:cBhvr>
                                      <p:by x="105000" y="105000"/>
                                    </p:animScale>
                                  </p:childTnLst>
                                </p:cTn>
                              </p:par>
                            </p:childTnLst>
                          </p:cTn>
                        </p:par>
                        <p:par>
                          <p:cTn id="176" fill="hold" nodeType="afterGroup">
                            <p:stCondLst>
                              <p:cond delay="6500"/>
                            </p:stCondLst>
                            <p:childTnLst>
                              <p:par>
                                <p:cTn id="177" presetID="7" presetClass="entr" presetSubtype="1" fill="hold" nodeType="afterEffect">
                                  <p:stCondLst>
                                    <p:cond delay="0"/>
                                  </p:stCondLst>
                                  <p:childTnLst>
                                    <p:set>
                                      <p:cBhvr>
                                        <p:cTn id="178" dur="1" fill="hold">
                                          <p:stCondLst>
                                            <p:cond delay="0"/>
                                          </p:stCondLst>
                                        </p:cTn>
                                        <p:tgtEl>
                                          <p:spTgt spid="16"/>
                                        </p:tgtEl>
                                        <p:attrNameLst>
                                          <p:attrName>style.visibility</p:attrName>
                                        </p:attrNameLst>
                                      </p:cBhvr>
                                      <p:to>
                                        <p:strVal val="visible"/>
                                      </p:to>
                                    </p:set>
                                    <p:anim calcmode="lin" valueType="num">
                                      <p:cBhvr additive="base">
                                        <p:cTn id="179" dur="1000" fill="hold"/>
                                        <p:tgtEl>
                                          <p:spTgt spid="16"/>
                                        </p:tgtEl>
                                        <p:attrNameLst>
                                          <p:attrName>ppt_x</p:attrName>
                                        </p:attrNameLst>
                                      </p:cBhvr>
                                      <p:tavLst>
                                        <p:tav tm="0">
                                          <p:val>
                                            <p:strVal val="#ppt_x"/>
                                          </p:val>
                                        </p:tav>
                                        <p:tav tm="100000">
                                          <p:val>
                                            <p:strVal val="#ppt_x"/>
                                          </p:val>
                                        </p:tav>
                                      </p:tavLst>
                                    </p:anim>
                                    <p:anim calcmode="lin" valueType="num">
                                      <p:cBhvr additive="base">
                                        <p:cTn id="180" dur="1000" fill="hold"/>
                                        <p:tgtEl>
                                          <p:spTgt spid="16"/>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81" fill="hold" nodeType="clickPar">
                      <p:stCondLst>
                        <p:cond delay="indefinite"/>
                      </p:stCondLst>
                      <p:childTnLst>
                        <p:par>
                          <p:cTn id="182" fill="hold" nodeType="withGroup">
                            <p:stCondLst>
                              <p:cond delay="0"/>
                            </p:stCondLst>
                            <p:childTnLst>
                              <p:par>
                                <p:cTn id="183" presetID="53" presetClass="exit" presetSubtype="0" fill="hold" nodeType="clickEffect">
                                  <p:stCondLst>
                                    <p:cond delay="0"/>
                                  </p:stCondLst>
                                  <p:childTnLst>
                                    <p:anim calcmode="lin" valueType="num">
                                      <p:cBhvr>
                                        <p:cTn id="184" dur="500"/>
                                        <p:tgtEl>
                                          <p:spTgt spid="11"/>
                                        </p:tgtEl>
                                        <p:attrNameLst>
                                          <p:attrName>ppt_w</p:attrName>
                                        </p:attrNameLst>
                                      </p:cBhvr>
                                      <p:tavLst>
                                        <p:tav tm="0">
                                          <p:val>
                                            <p:strVal val="ppt_w"/>
                                          </p:val>
                                        </p:tav>
                                        <p:tav tm="100000">
                                          <p:val>
                                            <p:fltVal val="0"/>
                                          </p:val>
                                        </p:tav>
                                      </p:tavLst>
                                    </p:anim>
                                    <p:anim calcmode="lin" valueType="num">
                                      <p:cBhvr>
                                        <p:cTn id="185" dur="500"/>
                                        <p:tgtEl>
                                          <p:spTgt spid="11"/>
                                        </p:tgtEl>
                                        <p:attrNameLst>
                                          <p:attrName>ppt_h</p:attrName>
                                        </p:attrNameLst>
                                      </p:cBhvr>
                                      <p:tavLst>
                                        <p:tav tm="0">
                                          <p:val>
                                            <p:strVal val="ppt_h"/>
                                          </p:val>
                                        </p:tav>
                                        <p:tav tm="100000">
                                          <p:val>
                                            <p:fltVal val="0"/>
                                          </p:val>
                                        </p:tav>
                                      </p:tavLst>
                                    </p:anim>
                                    <p:animEffect transition="out" filter="fade">
                                      <p:cBhvr>
                                        <p:cTn id="186" dur="500"/>
                                        <p:tgtEl>
                                          <p:spTgt spid="11"/>
                                        </p:tgtEl>
                                      </p:cBhvr>
                                    </p:animEffect>
                                    <p:set>
                                      <p:cBhvr>
                                        <p:cTn id="187" dur="1" fill="hold">
                                          <p:stCondLst>
                                            <p:cond delay="499"/>
                                          </p:stCondLst>
                                        </p:cTn>
                                        <p:tgtEl>
                                          <p:spTgt spid="11"/>
                                        </p:tgtEl>
                                        <p:attrNameLst>
                                          <p:attrName>style.visibility</p:attrName>
                                        </p:attrNameLst>
                                      </p:cBhvr>
                                      <p:to>
                                        <p:strVal val="hidden"/>
                                      </p:to>
                                    </p:set>
                                  </p:childTnLst>
                                </p:cTn>
                              </p:par>
                            </p:childTnLst>
                          </p:cTn>
                        </p:par>
                        <p:par>
                          <p:cTn id="188" fill="hold" nodeType="afterGroup">
                            <p:stCondLst>
                              <p:cond delay="500"/>
                            </p:stCondLst>
                            <p:childTnLst>
                              <p:par>
                                <p:cTn id="189" presetID="2" presetClass="entr" presetSubtype="4" fill="hold" nodeType="afterEffect">
                                  <p:stCondLst>
                                    <p:cond delay="0"/>
                                  </p:stCondLst>
                                  <p:childTnLst>
                                    <p:set>
                                      <p:cBhvr>
                                        <p:cTn id="190" dur="1" fill="hold">
                                          <p:stCondLst>
                                            <p:cond delay="0"/>
                                          </p:stCondLst>
                                        </p:cTn>
                                        <p:tgtEl>
                                          <p:spTgt spid="12"/>
                                        </p:tgtEl>
                                        <p:attrNameLst>
                                          <p:attrName>style.visibility</p:attrName>
                                        </p:attrNameLst>
                                      </p:cBhvr>
                                      <p:to>
                                        <p:strVal val="visible"/>
                                      </p:to>
                                    </p:set>
                                    <p:anim calcmode="lin" valueType="num">
                                      <p:cBhvr additive="base">
                                        <p:cTn id="191" dur="500" fill="hold"/>
                                        <p:tgtEl>
                                          <p:spTgt spid="12"/>
                                        </p:tgtEl>
                                        <p:attrNameLst>
                                          <p:attrName>ppt_x</p:attrName>
                                        </p:attrNameLst>
                                      </p:cBhvr>
                                      <p:tavLst>
                                        <p:tav tm="0">
                                          <p:val>
                                            <p:strVal val="#ppt_x"/>
                                          </p:val>
                                        </p:tav>
                                        <p:tav tm="100000">
                                          <p:val>
                                            <p:strVal val="#ppt_x"/>
                                          </p:val>
                                        </p:tav>
                                      </p:tavLst>
                                    </p:anim>
                                    <p:anim calcmode="lin" valueType="num">
                                      <p:cBhvr additive="base">
                                        <p:cTn id="192" dur="500" fill="hold"/>
                                        <p:tgtEl>
                                          <p:spTgt spid="12"/>
                                        </p:tgtEl>
                                        <p:attrNameLst>
                                          <p:attrName>ppt_y</p:attrName>
                                        </p:attrNameLst>
                                      </p:cBhvr>
                                      <p:tavLst>
                                        <p:tav tm="0">
                                          <p:val>
                                            <p:strVal val="1+#ppt_h/2"/>
                                          </p:val>
                                        </p:tav>
                                        <p:tav tm="100000">
                                          <p:val>
                                            <p:strVal val="#ppt_y"/>
                                          </p:val>
                                        </p:tav>
                                      </p:tavLst>
                                    </p:anim>
                                  </p:childTnLst>
                                </p:cTn>
                              </p:par>
                            </p:childTnLst>
                          </p:cTn>
                        </p:par>
                        <p:par>
                          <p:cTn id="193" fill="hold" nodeType="afterGroup">
                            <p:stCondLst>
                              <p:cond delay="1000"/>
                            </p:stCondLst>
                            <p:childTnLst>
                              <p:par>
                                <p:cTn id="194" presetID="26" presetClass="emph" presetSubtype="0" fill="hold" nodeType="afterEffect">
                                  <p:stCondLst>
                                    <p:cond delay="0"/>
                                  </p:stCondLst>
                                  <p:childTnLst>
                                    <p:animEffect transition="out" filter="fade">
                                      <p:cBhvr>
                                        <p:cTn id="195" dur="1000" tmFilter="0, 0; .2, .5; .8, .5; 1, 0"/>
                                        <p:tgtEl>
                                          <p:spTgt spid="2"/>
                                        </p:tgtEl>
                                      </p:cBhvr>
                                    </p:animEffect>
                                    <p:animScale>
                                      <p:cBhvr>
                                        <p:cTn id="196" dur="500" autoRev="1" fill="hold"/>
                                        <p:tgtEl>
                                          <p:spTgt spid="2"/>
                                        </p:tgtEl>
                                      </p:cBhvr>
                                      <p:by x="105000" y="105000"/>
                                    </p:animScale>
                                  </p:childTnLst>
                                </p:cTn>
                              </p:par>
                            </p:childTnLst>
                          </p:cTn>
                        </p:par>
                        <p:par>
                          <p:cTn id="197" fill="hold" nodeType="afterGroup">
                            <p:stCondLst>
                              <p:cond delay="2000"/>
                            </p:stCondLst>
                            <p:childTnLst>
                              <p:par>
                                <p:cTn id="198" presetID="53" presetClass="entr" presetSubtype="0" fill="hold" grpId="0" nodeType="afterEffect">
                                  <p:stCondLst>
                                    <p:cond delay="0"/>
                                  </p:stCondLst>
                                  <p:childTnLst>
                                    <p:set>
                                      <p:cBhvr>
                                        <p:cTn id="199" dur="1" fill="hold">
                                          <p:stCondLst>
                                            <p:cond delay="0"/>
                                          </p:stCondLst>
                                        </p:cTn>
                                        <p:tgtEl>
                                          <p:spTgt spid="442386"/>
                                        </p:tgtEl>
                                        <p:attrNameLst>
                                          <p:attrName>style.visibility</p:attrName>
                                        </p:attrNameLst>
                                      </p:cBhvr>
                                      <p:to>
                                        <p:strVal val="visible"/>
                                      </p:to>
                                    </p:set>
                                    <p:anim calcmode="lin" valueType="num">
                                      <p:cBhvr>
                                        <p:cTn id="200" dur="1000" fill="hold"/>
                                        <p:tgtEl>
                                          <p:spTgt spid="442386"/>
                                        </p:tgtEl>
                                        <p:attrNameLst>
                                          <p:attrName>ppt_w</p:attrName>
                                        </p:attrNameLst>
                                      </p:cBhvr>
                                      <p:tavLst>
                                        <p:tav tm="0">
                                          <p:val>
                                            <p:fltVal val="0"/>
                                          </p:val>
                                        </p:tav>
                                        <p:tav tm="100000">
                                          <p:val>
                                            <p:strVal val="#ppt_w"/>
                                          </p:val>
                                        </p:tav>
                                      </p:tavLst>
                                    </p:anim>
                                    <p:anim calcmode="lin" valueType="num">
                                      <p:cBhvr>
                                        <p:cTn id="201" dur="1000" fill="hold"/>
                                        <p:tgtEl>
                                          <p:spTgt spid="442386"/>
                                        </p:tgtEl>
                                        <p:attrNameLst>
                                          <p:attrName>ppt_h</p:attrName>
                                        </p:attrNameLst>
                                      </p:cBhvr>
                                      <p:tavLst>
                                        <p:tav tm="0">
                                          <p:val>
                                            <p:fltVal val="0"/>
                                          </p:val>
                                        </p:tav>
                                        <p:tav tm="100000">
                                          <p:val>
                                            <p:strVal val="#ppt_h"/>
                                          </p:val>
                                        </p:tav>
                                      </p:tavLst>
                                    </p:anim>
                                    <p:animEffect transition="in" filter="fade">
                                      <p:cBhvr>
                                        <p:cTn id="202" dur="1000"/>
                                        <p:tgtEl>
                                          <p:spTgt spid="442386"/>
                                        </p:tgtEl>
                                      </p:cBhvr>
                                    </p:animEffect>
                                  </p:childTnLst>
                                </p:cTn>
                              </p:par>
                            </p:childTnLst>
                          </p:cTn>
                        </p:par>
                        <p:par>
                          <p:cTn id="203" fill="hold" nodeType="afterGroup">
                            <p:stCondLst>
                              <p:cond delay="3000"/>
                            </p:stCondLst>
                            <p:childTnLst>
                              <p:par>
                                <p:cTn id="204" presetID="22" presetClass="entr" presetSubtype="1" fill="hold" grpId="0" nodeType="afterEffect">
                                  <p:stCondLst>
                                    <p:cond delay="0"/>
                                  </p:stCondLst>
                                  <p:childTnLst>
                                    <p:set>
                                      <p:cBhvr>
                                        <p:cTn id="205" dur="1" fill="hold">
                                          <p:stCondLst>
                                            <p:cond delay="0"/>
                                          </p:stCondLst>
                                        </p:cTn>
                                        <p:tgtEl>
                                          <p:spTgt spid="442377"/>
                                        </p:tgtEl>
                                        <p:attrNameLst>
                                          <p:attrName>style.visibility</p:attrName>
                                        </p:attrNameLst>
                                      </p:cBhvr>
                                      <p:to>
                                        <p:strVal val="visible"/>
                                      </p:to>
                                    </p:set>
                                    <p:animEffect transition="in" filter="wipe(up)">
                                      <p:cBhvr>
                                        <p:cTn id="206" dur="1000"/>
                                        <p:tgtEl>
                                          <p:spTgt spid="442377"/>
                                        </p:tgtEl>
                                      </p:cBhvr>
                                    </p:animEffect>
                                  </p:childTnLst>
                                </p:cTn>
                              </p:par>
                            </p:childTnLst>
                          </p:cTn>
                        </p:par>
                        <p:par>
                          <p:cTn id="207" fill="hold" nodeType="afterGroup">
                            <p:stCondLst>
                              <p:cond delay="4000"/>
                            </p:stCondLst>
                            <p:childTnLst>
                              <p:par>
                                <p:cTn id="208" presetID="26" presetClass="emph" presetSubtype="0" fill="hold" nodeType="afterEffect">
                                  <p:stCondLst>
                                    <p:cond delay="0"/>
                                  </p:stCondLst>
                                  <p:childTnLst>
                                    <p:animEffect transition="out" filter="fade">
                                      <p:cBhvr>
                                        <p:cTn id="209" dur="500" tmFilter="0, 0; .2, .5; .8, .5; 1, 0"/>
                                        <p:tgtEl>
                                          <p:spTgt spid="3"/>
                                        </p:tgtEl>
                                      </p:cBhvr>
                                    </p:animEffect>
                                    <p:animScale>
                                      <p:cBhvr>
                                        <p:cTn id="210" dur="250" autoRev="1" fill="hold"/>
                                        <p:tgtEl>
                                          <p:spTgt spid="3"/>
                                        </p:tgtEl>
                                      </p:cBhvr>
                                      <p:by x="105000" y="105000"/>
                                    </p:animScale>
                                  </p:childTnLst>
                                </p:cTn>
                              </p:par>
                            </p:childTnLst>
                          </p:cTn>
                        </p:par>
                        <p:par>
                          <p:cTn id="211" fill="hold" nodeType="afterGroup">
                            <p:stCondLst>
                              <p:cond delay="4500"/>
                            </p:stCondLst>
                            <p:childTnLst>
                              <p:par>
                                <p:cTn id="212" presetID="7" presetClass="entr" presetSubtype="1" fill="hold" nodeType="afterEffect">
                                  <p:stCondLst>
                                    <p:cond delay="0"/>
                                  </p:stCondLst>
                                  <p:childTnLst>
                                    <p:set>
                                      <p:cBhvr>
                                        <p:cTn id="213" dur="1" fill="hold">
                                          <p:stCondLst>
                                            <p:cond delay="0"/>
                                          </p:stCondLst>
                                        </p:cTn>
                                        <p:tgtEl>
                                          <p:spTgt spid="17"/>
                                        </p:tgtEl>
                                        <p:attrNameLst>
                                          <p:attrName>style.visibility</p:attrName>
                                        </p:attrNameLst>
                                      </p:cBhvr>
                                      <p:to>
                                        <p:strVal val="visible"/>
                                      </p:to>
                                    </p:set>
                                    <p:anim calcmode="lin" valueType="num">
                                      <p:cBhvr additive="base">
                                        <p:cTn id="214" dur="1000" fill="hold"/>
                                        <p:tgtEl>
                                          <p:spTgt spid="17"/>
                                        </p:tgtEl>
                                        <p:attrNameLst>
                                          <p:attrName>ppt_x</p:attrName>
                                        </p:attrNameLst>
                                      </p:cBhvr>
                                      <p:tavLst>
                                        <p:tav tm="0">
                                          <p:val>
                                            <p:strVal val="#ppt_x"/>
                                          </p:val>
                                        </p:tav>
                                        <p:tav tm="100000">
                                          <p:val>
                                            <p:strVal val="#ppt_x"/>
                                          </p:val>
                                        </p:tav>
                                      </p:tavLst>
                                    </p:anim>
                                    <p:anim calcmode="lin" valueType="num">
                                      <p:cBhvr additive="base">
                                        <p:cTn id="215" dur="1000" fill="hold"/>
                                        <p:tgtEl>
                                          <p:spTgt spid="17"/>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16" fill="hold" nodeType="clickPar">
                      <p:stCondLst>
                        <p:cond delay="indefinite"/>
                      </p:stCondLst>
                      <p:childTnLst>
                        <p:par>
                          <p:cTn id="217" fill="hold" nodeType="withGroup">
                            <p:stCondLst>
                              <p:cond delay="0"/>
                            </p:stCondLst>
                            <p:childTnLst>
                              <p:par>
                                <p:cTn id="218" presetID="53" presetClass="exit" presetSubtype="0" fill="hold" nodeType="clickEffect">
                                  <p:stCondLst>
                                    <p:cond delay="0"/>
                                  </p:stCondLst>
                                  <p:childTnLst>
                                    <p:anim calcmode="lin" valueType="num">
                                      <p:cBhvr>
                                        <p:cTn id="219" dur="500"/>
                                        <p:tgtEl>
                                          <p:spTgt spid="12"/>
                                        </p:tgtEl>
                                        <p:attrNameLst>
                                          <p:attrName>ppt_w</p:attrName>
                                        </p:attrNameLst>
                                      </p:cBhvr>
                                      <p:tavLst>
                                        <p:tav tm="0">
                                          <p:val>
                                            <p:strVal val="ppt_w"/>
                                          </p:val>
                                        </p:tav>
                                        <p:tav tm="100000">
                                          <p:val>
                                            <p:fltVal val="0"/>
                                          </p:val>
                                        </p:tav>
                                      </p:tavLst>
                                    </p:anim>
                                    <p:anim calcmode="lin" valueType="num">
                                      <p:cBhvr>
                                        <p:cTn id="220" dur="500"/>
                                        <p:tgtEl>
                                          <p:spTgt spid="12"/>
                                        </p:tgtEl>
                                        <p:attrNameLst>
                                          <p:attrName>ppt_h</p:attrName>
                                        </p:attrNameLst>
                                      </p:cBhvr>
                                      <p:tavLst>
                                        <p:tav tm="0">
                                          <p:val>
                                            <p:strVal val="ppt_h"/>
                                          </p:val>
                                        </p:tav>
                                        <p:tav tm="100000">
                                          <p:val>
                                            <p:fltVal val="0"/>
                                          </p:val>
                                        </p:tav>
                                      </p:tavLst>
                                    </p:anim>
                                    <p:animEffect transition="out" filter="fade">
                                      <p:cBhvr>
                                        <p:cTn id="221" dur="500"/>
                                        <p:tgtEl>
                                          <p:spTgt spid="12"/>
                                        </p:tgtEl>
                                      </p:cBhvr>
                                    </p:animEffect>
                                    <p:set>
                                      <p:cBhvr>
                                        <p:cTn id="222" dur="1" fill="hold">
                                          <p:stCondLst>
                                            <p:cond delay="499"/>
                                          </p:stCondLst>
                                        </p:cTn>
                                        <p:tgtEl>
                                          <p:spTgt spid="12"/>
                                        </p:tgtEl>
                                        <p:attrNameLst>
                                          <p:attrName>style.visibility</p:attrName>
                                        </p:attrNameLst>
                                      </p:cBhvr>
                                      <p:to>
                                        <p:strVal val="hidden"/>
                                      </p:to>
                                    </p:set>
                                  </p:childTnLst>
                                </p:cTn>
                              </p:par>
                            </p:childTnLst>
                          </p:cTn>
                        </p:par>
                        <p:par>
                          <p:cTn id="223" fill="hold" nodeType="afterGroup">
                            <p:stCondLst>
                              <p:cond delay="500"/>
                            </p:stCondLst>
                            <p:childTnLst>
                              <p:par>
                                <p:cTn id="224" presetID="26" presetClass="emph" presetSubtype="0" fill="hold" nodeType="afterEffect">
                                  <p:stCondLst>
                                    <p:cond delay="0"/>
                                  </p:stCondLst>
                                  <p:childTnLst>
                                    <p:animEffect transition="out" filter="fade">
                                      <p:cBhvr>
                                        <p:cTn id="225" dur="500" tmFilter="0, 0; .2, .5; .8, .5; 1, 0"/>
                                        <p:tgtEl>
                                          <p:spTgt spid="3"/>
                                        </p:tgtEl>
                                      </p:cBhvr>
                                    </p:animEffect>
                                    <p:animScale>
                                      <p:cBhvr>
                                        <p:cTn id="226" dur="250" autoRev="1" fill="hold"/>
                                        <p:tgtEl>
                                          <p:spTgt spid="3"/>
                                        </p:tgtEl>
                                      </p:cBhvr>
                                      <p:by x="105000" y="105000"/>
                                    </p:animScale>
                                  </p:childTnLst>
                                </p:cTn>
                              </p:par>
                            </p:childTnLst>
                          </p:cTn>
                        </p:par>
                        <p:par>
                          <p:cTn id="227" fill="hold" nodeType="afterGroup">
                            <p:stCondLst>
                              <p:cond delay="1000"/>
                            </p:stCondLst>
                            <p:childTnLst>
                              <p:par>
                                <p:cTn id="228" presetID="22" presetClass="entr" presetSubtype="4" fill="hold" grpId="1" nodeType="afterEffect">
                                  <p:stCondLst>
                                    <p:cond delay="0"/>
                                  </p:stCondLst>
                                  <p:childTnLst>
                                    <p:set>
                                      <p:cBhvr>
                                        <p:cTn id="229" dur="1" fill="hold">
                                          <p:stCondLst>
                                            <p:cond delay="0"/>
                                          </p:stCondLst>
                                        </p:cTn>
                                        <p:tgtEl>
                                          <p:spTgt spid="442378"/>
                                        </p:tgtEl>
                                        <p:attrNameLst>
                                          <p:attrName>style.visibility</p:attrName>
                                        </p:attrNameLst>
                                      </p:cBhvr>
                                      <p:to>
                                        <p:strVal val="visible"/>
                                      </p:to>
                                    </p:set>
                                    <p:animEffect transition="in" filter="wipe(down)">
                                      <p:cBhvr>
                                        <p:cTn id="230" dur="1000"/>
                                        <p:tgtEl>
                                          <p:spTgt spid="442378"/>
                                        </p:tgtEl>
                                      </p:cBhvr>
                                    </p:animEffect>
                                  </p:childTnLst>
                                </p:cTn>
                              </p:par>
                            </p:childTnLst>
                          </p:cTn>
                        </p:par>
                        <p:par>
                          <p:cTn id="231" fill="hold" nodeType="afterGroup">
                            <p:stCondLst>
                              <p:cond delay="2000"/>
                            </p:stCondLst>
                            <p:childTnLst>
                              <p:par>
                                <p:cTn id="232" presetID="26" presetClass="emph" presetSubtype="0" fill="hold" nodeType="afterEffect">
                                  <p:stCondLst>
                                    <p:cond delay="0"/>
                                  </p:stCondLst>
                                  <p:childTnLst>
                                    <p:animEffect transition="out" filter="fade">
                                      <p:cBhvr>
                                        <p:cTn id="233" dur="1000" tmFilter="0, 0; .2, .5; .8, .5; 1, 0"/>
                                        <p:tgtEl>
                                          <p:spTgt spid="2"/>
                                        </p:tgtEl>
                                      </p:cBhvr>
                                    </p:animEffect>
                                    <p:animScale>
                                      <p:cBhvr>
                                        <p:cTn id="234" dur="500" autoRev="1" fill="hold"/>
                                        <p:tgtEl>
                                          <p:spTgt spid="2"/>
                                        </p:tgtEl>
                                      </p:cBhvr>
                                      <p:by x="105000" y="105000"/>
                                    </p:animScale>
                                  </p:childTnLst>
                                </p:cTn>
                              </p:par>
                            </p:childTnLst>
                          </p:cTn>
                        </p:par>
                        <p:par>
                          <p:cTn id="235" fill="hold" nodeType="afterGroup">
                            <p:stCondLst>
                              <p:cond delay="3000"/>
                            </p:stCondLst>
                            <p:childTnLst>
                              <p:par>
                                <p:cTn id="236" presetID="2" presetClass="entr" presetSubtype="2" fill="hold" nodeType="afterEffect">
                                  <p:stCondLst>
                                    <p:cond delay="0"/>
                                  </p:stCondLst>
                                  <p:childTnLst>
                                    <p:set>
                                      <p:cBhvr>
                                        <p:cTn id="237" dur="1" fill="hold">
                                          <p:stCondLst>
                                            <p:cond delay="0"/>
                                          </p:stCondLst>
                                        </p:cTn>
                                        <p:tgtEl>
                                          <p:spTgt spid="13"/>
                                        </p:tgtEl>
                                        <p:attrNameLst>
                                          <p:attrName>style.visibility</p:attrName>
                                        </p:attrNameLst>
                                      </p:cBhvr>
                                      <p:to>
                                        <p:strVal val="visible"/>
                                      </p:to>
                                    </p:set>
                                    <p:anim calcmode="lin" valueType="num">
                                      <p:cBhvr additive="base">
                                        <p:cTn id="238" dur="500" fill="hold"/>
                                        <p:tgtEl>
                                          <p:spTgt spid="13"/>
                                        </p:tgtEl>
                                        <p:attrNameLst>
                                          <p:attrName>ppt_x</p:attrName>
                                        </p:attrNameLst>
                                      </p:cBhvr>
                                      <p:tavLst>
                                        <p:tav tm="0">
                                          <p:val>
                                            <p:strVal val="1+#ppt_w/2"/>
                                          </p:val>
                                        </p:tav>
                                        <p:tav tm="100000">
                                          <p:val>
                                            <p:strVal val="#ppt_x"/>
                                          </p:val>
                                        </p:tav>
                                      </p:tavLst>
                                    </p:anim>
                                    <p:anim calcmode="lin" valueType="num">
                                      <p:cBhvr additive="base">
                                        <p:cTn id="239" dur="500" fill="hold"/>
                                        <p:tgtEl>
                                          <p:spTgt spid="13"/>
                                        </p:tgtEl>
                                        <p:attrNameLst>
                                          <p:attrName>ppt_y</p:attrName>
                                        </p:attrNameLst>
                                      </p:cBhvr>
                                      <p:tavLst>
                                        <p:tav tm="0">
                                          <p:val>
                                            <p:strVal val="#ppt_y"/>
                                          </p:val>
                                        </p:tav>
                                        <p:tav tm="100000">
                                          <p:val>
                                            <p:strVal val="#ppt_y"/>
                                          </p:val>
                                        </p:tav>
                                      </p:tavLst>
                                    </p:anim>
                                  </p:childTnLst>
                                </p:cTn>
                              </p:par>
                            </p:childTnLst>
                          </p:cTn>
                        </p:par>
                        <p:par>
                          <p:cTn id="240" fill="hold" nodeType="afterGroup">
                            <p:stCondLst>
                              <p:cond delay="3500"/>
                            </p:stCondLst>
                            <p:childTnLst>
                              <p:par>
                                <p:cTn id="241" presetID="26" presetClass="emph" presetSubtype="0" fill="hold" nodeType="afterEffect">
                                  <p:stCondLst>
                                    <p:cond delay="0"/>
                                  </p:stCondLst>
                                  <p:childTnLst>
                                    <p:animEffect transition="out" filter="fade">
                                      <p:cBhvr>
                                        <p:cTn id="242" dur="500" tmFilter="0, 0; .2, .5; .8, .5; 1, 0"/>
                                        <p:tgtEl>
                                          <p:spTgt spid="2"/>
                                        </p:tgtEl>
                                      </p:cBhvr>
                                    </p:animEffect>
                                    <p:animScale>
                                      <p:cBhvr>
                                        <p:cTn id="243" dur="250" autoRev="1" fill="hold"/>
                                        <p:tgtEl>
                                          <p:spTgt spid="2"/>
                                        </p:tgtEl>
                                      </p:cBhvr>
                                      <p:by x="105000" y="105000"/>
                                    </p:animScale>
                                  </p:childTnLst>
                                </p:cTn>
                              </p:par>
                            </p:childTnLst>
                          </p:cTn>
                        </p:par>
                        <p:par>
                          <p:cTn id="244" fill="hold" nodeType="afterGroup">
                            <p:stCondLst>
                              <p:cond delay="4000"/>
                            </p:stCondLst>
                            <p:childTnLst>
                              <p:par>
                                <p:cTn id="245" presetID="53" presetClass="entr" presetSubtype="0" fill="hold" grpId="0" nodeType="afterEffect">
                                  <p:stCondLst>
                                    <p:cond delay="0"/>
                                  </p:stCondLst>
                                  <p:childTnLst>
                                    <p:set>
                                      <p:cBhvr>
                                        <p:cTn id="246" dur="1" fill="hold">
                                          <p:stCondLst>
                                            <p:cond delay="0"/>
                                          </p:stCondLst>
                                        </p:cTn>
                                        <p:tgtEl>
                                          <p:spTgt spid="442385"/>
                                        </p:tgtEl>
                                        <p:attrNameLst>
                                          <p:attrName>style.visibility</p:attrName>
                                        </p:attrNameLst>
                                      </p:cBhvr>
                                      <p:to>
                                        <p:strVal val="visible"/>
                                      </p:to>
                                    </p:set>
                                    <p:anim calcmode="lin" valueType="num">
                                      <p:cBhvr>
                                        <p:cTn id="247" dur="500" fill="hold"/>
                                        <p:tgtEl>
                                          <p:spTgt spid="442385"/>
                                        </p:tgtEl>
                                        <p:attrNameLst>
                                          <p:attrName>ppt_w</p:attrName>
                                        </p:attrNameLst>
                                      </p:cBhvr>
                                      <p:tavLst>
                                        <p:tav tm="0">
                                          <p:val>
                                            <p:fltVal val="0"/>
                                          </p:val>
                                        </p:tav>
                                        <p:tav tm="100000">
                                          <p:val>
                                            <p:strVal val="#ppt_w"/>
                                          </p:val>
                                        </p:tav>
                                      </p:tavLst>
                                    </p:anim>
                                    <p:anim calcmode="lin" valueType="num">
                                      <p:cBhvr>
                                        <p:cTn id="248" dur="500" fill="hold"/>
                                        <p:tgtEl>
                                          <p:spTgt spid="442385"/>
                                        </p:tgtEl>
                                        <p:attrNameLst>
                                          <p:attrName>ppt_h</p:attrName>
                                        </p:attrNameLst>
                                      </p:cBhvr>
                                      <p:tavLst>
                                        <p:tav tm="0">
                                          <p:val>
                                            <p:fltVal val="0"/>
                                          </p:val>
                                        </p:tav>
                                        <p:tav tm="100000">
                                          <p:val>
                                            <p:strVal val="#ppt_h"/>
                                          </p:val>
                                        </p:tav>
                                      </p:tavLst>
                                    </p:anim>
                                    <p:animEffect transition="in" filter="fade">
                                      <p:cBhvr>
                                        <p:cTn id="249" dur="500"/>
                                        <p:tgtEl>
                                          <p:spTgt spid="442385"/>
                                        </p:tgtEl>
                                      </p:cBhvr>
                                    </p:animEffect>
                                  </p:childTnLst>
                                </p:cTn>
                              </p:par>
                            </p:childTnLst>
                          </p:cTn>
                        </p:par>
                        <p:par>
                          <p:cTn id="250" fill="hold" nodeType="afterGroup">
                            <p:stCondLst>
                              <p:cond delay="4500"/>
                            </p:stCondLst>
                            <p:childTnLst>
                              <p:par>
                                <p:cTn id="251" presetID="22" presetClass="entr" presetSubtype="1" fill="hold" grpId="0" nodeType="afterEffect">
                                  <p:stCondLst>
                                    <p:cond delay="0"/>
                                  </p:stCondLst>
                                  <p:childTnLst>
                                    <p:set>
                                      <p:cBhvr>
                                        <p:cTn id="252" dur="1" fill="hold">
                                          <p:stCondLst>
                                            <p:cond delay="0"/>
                                          </p:stCondLst>
                                        </p:cTn>
                                        <p:tgtEl>
                                          <p:spTgt spid="442376"/>
                                        </p:tgtEl>
                                        <p:attrNameLst>
                                          <p:attrName>style.visibility</p:attrName>
                                        </p:attrNameLst>
                                      </p:cBhvr>
                                      <p:to>
                                        <p:strVal val="visible"/>
                                      </p:to>
                                    </p:set>
                                    <p:animEffect transition="in" filter="wipe(up)">
                                      <p:cBhvr>
                                        <p:cTn id="253" dur="1000"/>
                                        <p:tgtEl>
                                          <p:spTgt spid="442376"/>
                                        </p:tgtEl>
                                      </p:cBhvr>
                                    </p:animEffect>
                                  </p:childTnLst>
                                </p:cTn>
                              </p:par>
                            </p:childTnLst>
                          </p:cTn>
                        </p:par>
                        <p:par>
                          <p:cTn id="254" fill="hold" nodeType="afterGroup">
                            <p:stCondLst>
                              <p:cond delay="5500"/>
                            </p:stCondLst>
                            <p:childTnLst>
                              <p:par>
                                <p:cTn id="255" presetID="26" presetClass="emph" presetSubtype="0" fill="hold" nodeType="afterEffect">
                                  <p:stCondLst>
                                    <p:cond delay="0"/>
                                  </p:stCondLst>
                                  <p:childTnLst>
                                    <p:animEffect transition="out" filter="fade">
                                      <p:cBhvr>
                                        <p:cTn id="256" dur="500" tmFilter="0, 0; .2, .5; .8, .5; 1, 0"/>
                                        <p:tgtEl>
                                          <p:spTgt spid="4"/>
                                        </p:tgtEl>
                                      </p:cBhvr>
                                    </p:animEffect>
                                    <p:animScale>
                                      <p:cBhvr>
                                        <p:cTn id="257" dur="250" autoRev="1" fill="hold"/>
                                        <p:tgtEl>
                                          <p:spTgt spid="4"/>
                                        </p:tgtEl>
                                      </p:cBhvr>
                                      <p:by x="105000" y="105000"/>
                                    </p:animScale>
                                  </p:childTnLst>
                                </p:cTn>
                              </p:par>
                            </p:childTnLst>
                          </p:cTn>
                        </p:par>
                        <p:par>
                          <p:cTn id="258" fill="hold" nodeType="afterGroup">
                            <p:stCondLst>
                              <p:cond delay="6000"/>
                            </p:stCondLst>
                            <p:childTnLst>
                              <p:par>
                                <p:cTn id="259" presetID="7" presetClass="entr" presetSubtype="1" fill="hold" nodeType="afterEffect">
                                  <p:stCondLst>
                                    <p:cond delay="0"/>
                                  </p:stCondLst>
                                  <p:childTnLst>
                                    <p:set>
                                      <p:cBhvr>
                                        <p:cTn id="260" dur="1" fill="hold">
                                          <p:stCondLst>
                                            <p:cond delay="0"/>
                                          </p:stCondLst>
                                        </p:cTn>
                                        <p:tgtEl>
                                          <p:spTgt spid="18"/>
                                        </p:tgtEl>
                                        <p:attrNameLst>
                                          <p:attrName>style.visibility</p:attrName>
                                        </p:attrNameLst>
                                      </p:cBhvr>
                                      <p:to>
                                        <p:strVal val="visible"/>
                                      </p:to>
                                    </p:set>
                                    <p:anim calcmode="lin" valueType="num">
                                      <p:cBhvr additive="base">
                                        <p:cTn id="261" dur="1000" fill="hold"/>
                                        <p:tgtEl>
                                          <p:spTgt spid="18"/>
                                        </p:tgtEl>
                                        <p:attrNameLst>
                                          <p:attrName>ppt_x</p:attrName>
                                        </p:attrNameLst>
                                      </p:cBhvr>
                                      <p:tavLst>
                                        <p:tav tm="0">
                                          <p:val>
                                            <p:strVal val="#ppt_x"/>
                                          </p:val>
                                        </p:tav>
                                        <p:tav tm="100000">
                                          <p:val>
                                            <p:strVal val="#ppt_x"/>
                                          </p:val>
                                        </p:tav>
                                      </p:tavLst>
                                    </p:anim>
                                    <p:anim calcmode="lin" valueType="num">
                                      <p:cBhvr additive="base">
                                        <p:cTn id="262" dur="1000" fill="hold"/>
                                        <p:tgtEl>
                                          <p:spTgt spid="18"/>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263" fill="hold" nodeType="clickPar">
                      <p:stCondLst>
                        <p:cond delay="indefinite"/>
                      </p:stCondLst>
                      <p:childTnLst>
                        <p:par>
                          <p:cTn id="264" fill="hold" nodeType="withGroup">
                            <p:stCondLst>
                              <p:cond delay="0"/>
                            </p:stCondLst>
                            <p:childTnLst>
                              <p:par>
                                <p:cTn id="265" presetID="53" presetClass="exit" presetSubtype="0" fill="hold" nodeType="clickEffect">
                                  <p:stCondLst>
                                    <p:cond delay="0"/>
                                  </p:stCondLst>
                                  <p:childTnLst>
                                    <p:anim calcmode="lin" valueType="num">
                                      <p:cBhvr>
                                        <p:cTn id="266" dur="500"/>
                                        <p:tgtEl>
                                          <p:spTgt spid="13"/>
                                        </p:tgtEl>
                                        <p:attrNameLst>
                                          <p:attrName>ppt_w</p:attrName>
                                        </p:attrNameLst>
                                      </p:cBhvr>
                                      <p:tavLst>
                                        <p:tav tm="0">
                                          <p:val>
                                            <p:strVal val="ppt_w"/>
                                          </p:val>
                                        </p:tav>
                                        <p:tav tm="100000">
                                          <p:val>
                                            <p:fltVal val="0"/>
                                          </p:val>
                                        </p:tav>
                                      </p:tavLst>
                                    </p:anim>
                                    <p:anim calcmode="lin" valueType="num">
                                      <p:cBhvr>
                                        <p:cTn id="267" dur="500"/>
                                        <p:tgtEl>
                                          <p:spTgt spid="13"/>
                                        </p:tgtEl>
                                        <p:attrNameLst>
                                          <p:attrName>ppt_h</p:attrName>
                                        </p:attrNameLst>
                                      </p:cBhvr>
                                      <p:tavLst>
                                        <p:tav tm="0">
                                          <p:val>
                                            <p:strVal val="ppt_h"/>
                                          </p:val>
                                        </p:tav>
                                        <p:tav tm="100000">
                                          <p:val>
                                            <p:fltVal val="0"/>
                                          </p:val>
                                        </p:tav>
                                      </p:tavLst>
                                    </p:anim>
                                    <p:animEffect transition="out" filter="fade">
                                      <p:cBhvr>
                                        <p:cTn id="268" dur="500"/>
                                        <p:tgtEl>
                                          <p:spTgt spid="13"/>
                                        </p:tgtEl>
                                      </p:cBhvr>
                                    </p:animEffect>
                                    <p:set>
                                      <p:cBhvr>
                                        <p:cTn id="269" dur="1" fill="hold">
                                          <p:stCondLst>
                                            <p:cond delay="499"/>
                                          </p:stCondLst>
                                        </p:cTn>
                                        <p:tgtEl>
                                          <p:spTgt spid="13"/>
                                        </p:tgtEl>
                                        <p:attrNameLst>
                                          <p:attrName>style.visibility</p:attrName>
                                        </p:attrNameLst>
                                      </p:cBhvr>
                                      <p:to>
                                        <p:strVal val="hidden"/>
                                      </p:to>
                                    </p:set>
                                  </p:childTnLst>
                                </p:cTn>
                              </p:par>
                            </p:childTnLst>
                          </p:cTn>
                        </p:par>
                        <p:par>
                          <p:cTn id="270" fill="hold" nodeType="afterGroup">
                            <p:stCondLst>
                              <p:cond delay="500"/>
                            </p:stCondLst>
                            <p:childTnLst>
                              <p:par>
                                <p:cTn id="271" presetID="2" presetClass="entr" presetSubtype="2" fill="hold" nodeType="afterEffect">
                                  <p:stCondLst>
                                    <p:cond delay="0"/>
                                  </p:stCondLst>
                                  <p:childTnLst>
                                    <p:set>
                                      <p:cBhvr>
                                        <p:cTn id="272" dur="1" fill="hold">
                                          <p:stCondLst>
                                            <p:cond delay="0"/>
                                          </p:stCondLst>
                                        </p:cTn>
                                        <p:tgtEl>
                                          <p:spTgt spid="14"/>
                                        </p:tgtEl>
                                        <p:attrNameLst>
                                          <p:attrName>style.visibility</p:attrName>
                                        </p:attrNameLst>
                                      </p:cBhvr>
                                      <p:to>
                                        <p:strVal val="visible"/>
                                      </p:to>
                                    </p:set>
                                    <p:anim calcmode="lin" valueType="num">
                                      <p:cBhvr additive="base">
                                        <p:cTn id="273" dur="500" fill="hold"/>
                                        <p:tgtEl>
                                          <p:spTgt spid="14"/>
                                        </p:tgtEl>
                                        <p:attrNameLst>
                                          <p:attrName>ppt_x</p:attrName>
                                        </p:attrNameLst>
                                      </p:cBhvr>
                                      <p:tavLst>
                                        <p:tav tm="0">
                                          <p:val>
                                            <p:strVal val="1+#ppt_w/2"/>
                                          </p:val>
                                        </p:tav>
                                        <p:tav tm="100000">
                                          <p:val>
                                            <p:strVal val="#ppt_x"/>
                                          </p:val>
                                        </p:tav>
                                      </p:tavLst>
                                    </p:anim>
                                    <p:anim calcmode="lin" valueType="num">
                                      <p:cBhvr additive="base">
                                        <p:cTn id="274" dur="500" fill="hold"/>
                                        <p:tgtEl>
                                          <p:spTgt spid="14"/>
                                        </p:tgtEl>
                                        <p:attrNameLst>
                                          <p:attrName>ppt_y</p:attrName>
                                        </p:attrNameLst>
                                      </p:cBhvr>
                                      <p:tavLst>
                                        <p:tav tm="0">
                                          <p:val>
                                            <p:strVal val="#ppt_y"/>
                                          </p:val>
                                        </p:tav>
                                        <p:tav tm="100000">
                                          <p:val>
                                            <p:strVal val="#ppt_y"/>
                                          </p:val>
                                        </p:tav>
                                      </p:tavLst>
                                    </p:anim>
                                  </p:childTnLst>
                                </p:cTn>
                              </p:par>
                            </p:childTnLst>
                          </p:cTn>
                        </p:par>
                        <p:par>
                          <p:cTn id="275" fill="hold" nodeType="afterGroup">
                            <p:stCondLst>
                              <p:cond delay="1000"/>
                            </p:stCondLst>
                            <p:childTnLst>
                              <p:par>
                                <p:cTn id="276" presetID="26" presetClass="emph" presetSubtype="0" fill="hold" nodeType="afterEffect">
                                  <p:stCondLst>
                                    <p:cond delay="0"/>
                                  </p:stCondLst>
                                  <p:childTnLst>
                                    <p:animEffect transition="out" filter="fade">
                                      <p:cBhvr>
                                        <p:cTn id="277" dur="500" tmFilter="0, 0; .2, .5; .8, .5; 1, 0"/>
                                        <p:tgtEl>
                                          <p:spTgt spid="4"/>
                                        </p:tgtEl>
                                      </p:cBhvr>
                                    </p:animEffect>
                                    <p:animScale>
                                      <p:cBhvr>
                                        <p:cTn id="278" dur="250" autoRev="1" fill="hold"/>
                                        <p:tgtEl>
                                          <p:spTgt spid="4"/>
                                        </p:tgtEl>
                                      </p:cBhvr>
                                      <p:by x="105000" y="105000"/>
                                    </p:animScale>
                                  </p:childTnLst>
                                </p:cTn>
                              </p:par>
                            </p:childTnLst>
                          </p:cTn>
                        </p:par>
                        <p:par>
                          <p:cTn id="279" fill="hold" nodeType="afterGroup">
                            <p:stCondLst>
                              <p:cond delay="1500"/>
                            </p:stCondLst>
                            <p:childTnLst>
                              <p:par>
                                <p:cTn id="280" presetID="53" presetClass="entr" presetSubtype="0" fill="hold" grpId="0" nodeType="afterEffect">
                                  <p:stCondLst>
                                    <p:cond delay="0"/>
                                  </p:stCondLst>
                                  <p:childTnLst>
                                    <p:set>
                                      <p:cBhvr>
                                        <p:cTn id="281" dur="1" fill="hold">
                                          <p:stCondLst>
                                            <p:cond delay="0"/>
                                          </p:stCondLst>
                                        </p:cTn>
                                        <p:tgtEl>
                                          <p:spTgt spid="442374"/>
                                        </p:tgtEl>
                                        <p:attrNameLst>
                                          <p:attrName>style.visibility</p:attrName>
                                        </p:attrNameLst>
                                      </p:cBhvr>
                                      <p:to>
                                        <p:strVal val="visible"/>
                                      </p:to>
                                    </p:set>
                                    <p:anim calcmode="lin" valueType="num">
                                      <p:cBhvr>
                                        <p:cTn id="282" dur="500" fill="hold"/>
                                        <p:tgtEl>
                                          <p:spTgt spid="442374"/>
                                        </p:tgtEl>
                                        <p:attrNameLst>
                                          <p:attrName>ppt_w</p:attrName>
                                        </p:attrNameLst>
                                      </p:cBhvr>
                                      <p:tavLst>
                                        <p:tav tm="0">
                                          <p:val>
                                            <p:fltVal val="0"/>
                                          </p:val>
                                        </p:tav>
                                        <p:tav tm="100000">
                                          <p:val>
                                            <p:strVal val="#ppt_w"/>
                                          </p:val>
                                        </p:tav>
                                      </p:tavLst>
                                    </p:anim>
                                    <p:anim calcmode="lin" valueType="num">
                                      <p:cBhvr>
                                        <p:cTn id="283" dur="500" fill="hold"/>
                                        <p:tgtEl>
                                          <p:spTgt spid="442374"/>
                                        </p:tgtEl>
                                        <p:attrNameLst>
                                          <p:attrName>ppt_h</p:attrName>
                                        </p:attrNameLst>
                                      </p:cBhvr>
                                      <p:tavLst>
                                        <p:tav tm="0">
                                          <p:val>
                                            <p:fltVal val="0"/>
                                          </p:val>
                                        </p:tav>
                                        <p:tav tm="100000">
                                          <p:val>
                                            <p:strVal val="#ppt_h"/>
                                          </p:val>
                                        </p:tav>
                                      </p:tavLst>
                                    </p:anim>
                                    <p:animEffect transition="in" filter="fade">
                                      <p:cBhvr>
                                        <p:cTn id="284" dur="500"/>
                                        <p:tgtEl>
                                          <p:spTgt spid="442374"/>
                                        </p:tgtEl>
                                      </p:cBhvr>
                                    </p:animEffect>
                                  </p:childTnLst>
                                </p:cTn>
                              </p:par>
                            </p:childTnLst>
                          </p:cTn>
                        </p:par>
                        <p:par>
                          <p:cTn id="285" fill="hold" nodeType="afterGroup">
                            <p:stCondLst>
                              <p:cond delay="2000"/>
                            </p:stCondLst>
                            <p:childTnLst>
                              <p:par>
                                <p:cTn id="286" presetID="22" presetClass="entr" presetSubtype="2" fill="hold" grpId="0" nodeType="afterEffect">
                                  <p:stCondLst>
                                    <p:cond delay="0"/>
                                  </p:stCondLst>
                                  <p:childTnLst>
                                    <p:set>
                                      <p:cBhvr>
                                        <p:cTn id="287" dur="1" fill="hold">
                                          <p:stCondLst>
                                            <p:cond delay="0"/>
                                          </p:stCondLst>
                                        </p:cTn>
                                        <p:tgtEl>
                                          <p:spTgt spid="442375"/>
                                        </p:tgtEl>
                                        <p:attrNameLst>
                                          <p:attrName>style.visibility</p:attrName>
                                        </p:attrNameLst>
                                      </p:cBhvr>
                                      <p:to>
                                        <p:strVal val="visible"/>
                                      </p:to>
                                    </p:set>
                                    <p:animEffect transition="in" filter="wipe(right)">
                                      <p:cBhvr>
                                        <p:cTn id="288" dur="1000"/>
                                        <p:tgtEl>
                                          <p:spTgt spid="442375"/>
                                        </p:tgtEl>
                                      </p:cBhvr>
                                    </p:animEffect>
                                  </p:childTnLst>
                                </p:cTn>
                              </p:par>
                            </p:childTnLst>
                          </p:cTn>
                        </p:par>
                        <p:par>
                          <p:cTn id="289" fill="hold" nodeType="afterGroup">
                            <p:stCondLst>
                              <p:cond delay="3000"/>
                            </p:stCondLst>
                            <p:childTnLst>
                              <p:par>
                                <p:cTn id="290" presetID="26" presetClass="emph" presetSubtype="0" fill="hold" nodeType="afterEffect">
                                  <p:stCondLst>
                                    <p:cond delay="0"/>
                                  </p:stCondLst>
                                  <p:childTnLst>
                                    <p:animEffect transition="out" filter="fade">
                                      <p:cBhvr>
                                        <p:cTn id="291" dur="500" tmFilter="0, 0; .2, .5; .8, .5; 1, 0"/>
                                        <p:tgtEl>
                                          <p:spTgt spid="3"/>
                                        </p:tgtEl>
                                      </p:cBhvr>
                                    </p:animEffect>
                                    <p:animScale>
                                      <p:cBhvr>
                                        <p:cTn id="292" dur="250" autoRev="1" fill="hold"/>
                                        <p:tgtEl>
                                          <p:spTgt spid="3"/>
                                        </p:tgtEl>
                                      </p:cBhvr>
                                      <p:by x="105000" y="105000"/>
                                    </p:animScale>
                                  </p:childTnLst>
                                </p:cTn>
                              </p:par>
                            </p:childTnLst>
                          </p:cTn>
                        </p:par>
                        <p:par>
                          <p:cTn id="293" fill="hold" nodeType="afterGroup">
                            <p:stCondLst>
                              <p:cond delay="3500"/>
                            </p:stCondLst>
                            <p:childTnLst>
                              <p:par>
                                <p:cTn id="294" presetID="7" presetClass="entr" presetSubtype="1" fill="hold" nodeType="afterEffect">
                                  <p:stCondLst>
                                    <p:cond delay="0"/>
                                  </p:stCondLst>
                                  <p:childTnLst>
                                    <p:set>
                                      <p:cBhvr>
                                        <p:cTn id="295" dur="1" fill="hold">
                                          <p:stCondLst>
                                            <p:cond delay="0"/>
                                          </p:stCondLst>
                                        </p:cTn>
                                        <p:tgtEl>
                                          <p:spTgt spid="19"/>
                                        </p:tgtEl>
                                        <p:attrNameLst>
                                          <p:attrName>style.visibility</p:attrName>
                                        </p:attrNameLst>
                                      </p:cBhvr>
                                      <p:to>
                                        <p:strVal val="visible"/>
                                      </p:to>
                                    </p:set>
                                    <p:anim calcmode="lin" valueType="num">
                                      <p:cBhvr additive="base">
                                        <p:cTn id="296" dur="1000" fill="hold"/>
                                        <p:tgtEl>
                                          <p:spTgt spid="19"/>
                                        </p:tgtEl>
                                        <p:attrNameLst>
                                          <p:attrName>ppt_x</p:attrName>
                                        </p:attrNameLst>
                                      </p:cBhvr>
                                      <p:tavLst>
                                        <p:tav tm="0">
                                          <p:val>
                                            <p:strVal val="#ppt_x"/>
                                          </p:val>
                                        </p:tav>
                                        <p:tav tm="100000">
                                          <p:val>
                                            <p:strVal val="#ppt_x"/>
                                          </p:val>
                                        </p:tav>
                                      </p:tavLst>
                                    </p:anim>
                                    <p:anim calcmode="lin" valueType="num">
                                      <p:cBhvr additive="base">
                                        <p:cTn id="297" dur="1000" fill="hold"/>
                                        <p:tgtEl>
                                          <p:spTgt spid="19"/>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298" fill="hold" nodeType="clickPar">
                      <p:stCondLst>
                        <p:cond delay="indefinite"/>
                      </p:stCondLst>
                      <p:childTnLst>
                        <p:par>
                          <p:cTn id="299" fill="hold" nodeType="withGroup">
                            <p:stCondLst>
                              <p:cond delay="0"/>
                            </p:stCondLst>
                            <p:childTnLst>
                              <p:par>
                                <p:cTn id="300" presetID="53" presetClass="exit" presetSubtype="0" fill="hold" nodeType="clickEffect">
                                  <p:stCondLst>
                                    <p:cond delay="0"/>
                                  </p:stCondLst>
                                  <p:childTnLst>
                                    <p:anim calcmode="lin" valueType="num">
                                      <p:cBhvr>
                                        <p:cTn id="301" dur="500"/>
                                        <p:tgtEl>
                                          <p:spTgt spid="14"/>
                                        </p:tgtEl>
                                        <p:attrNameLst>
                                          <p:attrName>ppt_w</p:attrName>
                                        </p:attrNameLst>
                                      </p:cBhvr>
                                      <p:tavLst>
                                        <p:tav tm="0">
                                          <p:val>
                                            <p:strVal val="ppt_w"/>
                                          </p:val>
                                        </p:tav>
                                        <p:tav tm="100000">
                                          <p:val>
                                            <p:fltVal val="0"/>
                                          </p:val>
                                        </p:tav>
                                      </p:tavLst>
                                    </p:anim>
                                    <p:anim calcmode="lin" valueType="num">
                                      <p:cBhvr>
                                        <p:cTn id="302" dur="500"/>
                                        <p:tgtEl>
                                          <p:spTgt spid="14"/>
                                        </p:tgtEl>
                                        <p:attrNameLst>
                                          <p:attrName>ppt_h</p:attrName>
                                        </p:attrNameLst>
                                      </p:cBhvr>
                                      <p:tavLst>
                                        <p:tav tm="0">
                                          <p:val>
                                            <p:strVal val="ppt_h"/>
                                          </p:val>
                                        </p:tav>
                                        <p:tav tm="100000">
                                          <p:val>
                                            <p:fltVal val="0"/>
                                          </p:val>
                                        </p:tav>
                                      </p:tavLst>
                                    </p:anim>
                                    <p:animEffect transition="out" filter="fade">
                                      <p:cBhvr>
                                        <p:cTn id="303" dur="500"/>
                                        <p:tgtEl>
                                          <p:spTgt spid="14"/>
                                        </p:tgtEl>
                                      </p:cBhvr>
                                    </p:animEffect>
                                    <p:set>
                                      <p:cBhvr>
                                        <p:cTn id="304" dur="1" fill="hold">
                                          <p:stCondLst>
                                            <p:cond delay="499"/>
                                          </p:stCondLst>
                                        </p:cTn>
                                        <p:tgtEl>
                                          <p:spTgt spid="14"/>
                                        </p:tgtEl>
                                        <p:attrNameLst>
                                          <p:attrName>style.visibility</p:attrName>
                                        </p:attrNameLst>
                                      </p:cBhvr>
                                      <p:to>
                                        <p:strVal val="hidden"/>
                                      </p:to>
                                    </p:set>
                                  </p:childTnLst>
                                </p:cTn>
                              </p:par>
                            </p:childTnLst>
                          </p:cTn>
                        </p:par>
                        <p:par>
                          <p:cTn id="305" fill="hold" nodeType="afterGroup">
                            <p:stCondLst>
                              <p:cond delay="500"/>
                            </p:stCondLst>
                            <p:childTnLst>
                              <p:par>
                                <p:cTn id="306" presetID="2" presetClass="entr" presetSubtype="2" fill="hold" nodeType="afterEffect">
                                  <p:stCondLst>
                                    <p:cond delay="0"/>
                                  </p:stCondLst>
                                  <p:childTnLst>
                                    <p:set>
                                      <p:cBhvr>
                                        <p:cTn id="307" dur="1" fill="hold">
                                          <p:stCondLst>
                                            <p:cond delay="0"/>
                                          </p:stCondLst>
                                        </p:cTn>
                                        <p:tgtEl>
                                          <p:spTgt spid="15"/>
                                        </p:tgtEl>
                                        <p:attrNameLst>
                                          <p:attrName>style.visibility</p:attrName>
                                        </p:attrNameLst>
                                      </p:cBhvr>
                                      <p:to>
                                        <p:strVal val="visible"/>
                                      </p:to>
                                    </p:set>
                                    <p:anim calcmode="lin" valueType="num">
                                      <p:cBhvr additive="base">
                                        <p:cTn id="308" dur="500" fill="hold"/>
                                        <p:tgtEl>
                                          <p:spTgt spid="15"/>
                                        </p:tgtEl>
                                        <p:attrNameLst>
                                          <p:attrName>ppt_x</p:attrName>
                                        </p:attrNameLst>
                                      </p:cBhvr>
                                      <p:tavLst>
                                        <p:tav tm="0">
                                          <p:val>
                                            <p:strVal val="1+#ppt_w/2"/>
                                          </p:val>
                                        </p:tav>
                                        <p:tav tm="100000">
                                          <p:val>
                                            <p:strVal val="#ppt_x"/>
                                          </p:val>
                                        </p:tav>
                                      </p:tavLst>
                                    </p:anim>
                                    <p:anim calcmode="lin" valueType="num">
                                      <p:cBhvr additive="base">
                                        <p:cTn id="309" dur="500" fill="hold"/>
                                        <p:tgtEl>
                                          <p:spTgt spid="15"/>
                                        </p:tgtEl>
                                        <p:attrNameLst>
                                          <p:attrName>ppt_y</p:attrName>
                                        </p:attrNameLst>
                                      </p:cBhvr>
                                      <p:tavLst>
                                        <p:tav tm="0">
                                          <p:val>
                                            <p:strVal val="#ppt_y"/>
                                          </p:val>
                                        </p:tav>
                                        <p:tav tm="100000">
                                          <p:val>
                                            <p:strVal val="#ppt_y"/>
                                          </p:val>
                                        </p:tav>
                                      </p:tavLst>
                                    </p:anim>
                                  </p:childTnLst>
                                </p:cTn>
                              </p:par>
                            </p:childTnLst>
                          </p:cTn>
                        </p:par>
                        <p:par>
                          <p:cTn id="310" fill="hold" nodeType="afterGroup">
                            <p:stCondLst>
                              <p:cond delay="1000"/>
                            </p:stCondLst>
                            <p:childTnLst>
                              <p:par>
                                <p:cTn id="311" presetID="26" presetClass="emph" presetSubtype="0" fill="hold" nodeType="afterEffect">
                                  <p:stCondLst>
                                    <p:cond delay="0"/>
                                  </p:stCondLst>
                                  <p:childTnLst>
                                    <p:animEffect transition="out" filter="fade">
                                      <p:cBhvr>
                                        <p:cTn id="312" dur="500" tmFilter="0, 0; .2, .5; .8, .5; 1, 0"/>
                                        <p:tgtEl>
                                          <p:spTgt spid="2"/>
                                        </p:tgtEl>
                                      </p:cBhvr>
                                    </p:animEffect>
                                    <p:animScale>
                                      <p:cBhvr>
                                        <p:cTn id="313" dur="250" autoRev="1" fill="hold"/>
                                        <p:tgtEl>
                                          <p:spTgt spid="2"/>
                                        </p:tgtEl>
                                      </p:cBhvr>
                                      <p:by x="105000" y="105000"/>
                                    </p:animScale>
                                  </p:childTnLst>
                                </p:cTn>
                              </p:par>
                            </p:childTnLst>
                          </p:cTn>
                        </p:par>
                        <p:par>
                          <p:cTn id="314" fill="hold" nodeType="afterGroup">
                            <p:stCondLst>
                              <p:cond delay="1500"/>
                            </p:stCondLst>
                            <p:childTnLst>
                              <p:par>
                                <p:cTn id="315" presetID="53" presetClass="entr" presetSubtype="0" fill="hold" grpId="0" nodeType="afterEffect">
                                  <p:stCondLst>
                                    <p:cond delay="0"/>
                                  </p:stCondLst>
                                  <p:childTnLst>
                                    <p:set>
                                      <p:cBhvr>
                                        <p:cTn id="316" dur="1" fill="hold">
                                          <p:stCondLst>
                                            <p:cond delay="0"/>
                                          </p:stCondLst>
                                        </p:cTn>
                                        <p:tgtEl>
                                          <p:spTgt spid="442400"/>
                                        </p:tgtEl>
                                        <p:attrNameLst>
                                          <p:attrName>style.visibility</p:attrName>
                                        </p:attrNameLst>
                                      </p:cBhvr>
                                      <p:to>
                                        <p:strVal val="visible"/>
                                      </p:to>
                                    </p:set>
                                    <p:anim calcmode="lin" valueType="num">
                                      <p:cBhvr>
                                        <p:cTn id="317" dur="500" fill="hold"/>
                                        <p:tgtEl>
                                          <p:spTgt spid="442400"/>
                                        </p:tgtEl>
                                        <p:attrNameLst>
                                          <p:attrName>ppt_w</p:attrName>
                                        </p:attrNameLst>
                                      </p:cBhvr>
                                      <p:tavLst>
                                        <p:tav tm="0">
                                          <p:val>
                                            <p:fltVal val="0"/>
                                          </p:val>
                                        </p:tav>
                                        <p:tav tm="100000">
                                          <p:val>
                                            <p:strVal val="#ppt_w"/>
                                          </p:val>
                                        </p:tav>
                                      </p:tavLst>
                                    </p:anim>
                                    <p:anim calcmode="lin" valueType="num">
                                      <p:cBhvr>
                                        <p:cTn id="318" dur="500" fill="hold"/>
                                        <p:tgtEl>
                                          <p:spTgt spid="442400"/>
                                        </p:tgtEl>
                                        <p:attrNameLst>
                                          <p:attrName>ppt_h</p:attrName>
                                        </p:attrNameLst>
                                      </p:cBhvr>
                                      <p:tavLst>
                                        <p:tav tm="0">
                                          <p:val>
                                            <p:fltVal val="0"/>
                                          </p:val>
                                        </p:tav>
                                        <p:tav tm="100000">
                                          <p:val>
                                            <p:strVal val="#ppt_h"/>
                                          </p:val>
                                        </p:tav>
                                      </p:tavLst>
                                    </p:anim>
                                    <p:animEffect transition="in" filter="fade">
                                      <p:cBhvr>
                                        <p:cTn id="319" dur="500"/>
                                        <p:tgtEl>
                                          <p:spTgt spid="442400"/>
                                        </p:tgtEl>
                                      </p:cBhvr>
                                    </p:animEffect>
                                  </p:childTnLst>
                                </p:cTn>
                              </p:par>
                            </p:childTnLst>
                          </p:cTn>
                        </p:par>
                        <p:par>
                          <p:cTn id="320" fill="hold" nodeType="afterGroup">
                            <p:stCondLst>
                              <p:cond delay="2000"/>
                            </p:stCondLst>
                            <p:childTnLst>
                              <p:par>
                                <p:cTn id="321" presetID="22" presetClass="entr" presetSubtype="8" fill="hold" grpId="0" nodeType="afterEffect">
                                  <p:stCondLst>
                                    <p:cond delay="0"/>
                                  </p:stCondLst>
                                  <p:childTnLst>
                                    <p:set>
                                      <p:cBhvr>
                                        <p:cTn id="322" dur="1" fill="hold">
                                          <p:stCondLst>
                                            <p:cond delay="0"/>
                                          </p:stCondLst>
                                        </p:cTn>
                                        <p:tgtEl>
                                          <p:spTgt spid="442397"/>
                                        </p:tgtEl>
                                        <p:attrNameLst>
                                          <p:attrName>style.visibility</p:attrName>
                                        </p:attrNameLst>
                                      </p:cBhvr>
                                      <p:to>
                                        <p:strVal val="visible"/>
                                      </p:to>
                                    </p:set>
                                    <p:animEffect transition="in" filter="wipe(left)">
                                      <p:cBhvr>
                                        <p:cTn id="323" dur="1000"/>
                                        <p:tgtEl>
                                          <p:spTgt spid="442397"/>
                                        </p:tgtEl>
                                      </p:cBhvr>
                                    </p:animEffect>
                                  </p:childTnLst>
                                </p:cTn>
                              </p:par>
                            </p:childTnLst>
                          </p:cTn>
                        </p:par>
                        <p:par>
                          <p:cTn id="324" fill="hold" nodeType="afterGroup">
                            <p:stCondLst>
                              <p:cond delay="3000"/>
                            </p:stCondLst>
                            <p:childTnLst>
                              <p:par>
                                <p:cTn id="325" presetID="26" presetClass="emph" presetSubtype="0" fill="hold" nodeType="afterEffect">
                                  <p:stCondLst>
                                    <p:cond delay="0"/>
                                  </p:stCondLst>
                                  <p:childTnLst>
                                    <p:animEffect transition="out" filter="fade">
                                      <p:cBhvr>
                                        <p:cTn id="326" dur="1000" tmFilter="0, 0; .2, .5; .8, .5; 1, 0"/>
                                        <p:tgtEl>
                                          <p:spTgt spid="6"/>
                                        </p:tgtEl>
                                      </p:cBhvr>
                                    </p:animEffect>
                                    <p:animScale>
                                      <p:cBhvr>
                                        <p:cTn id="327" dur="500" autoRev="1" fill="hold"/>
                                        <p:tgtEl>
                                          <p:spTgt spid="6"/>
                                        </p:tgtEl>
                                      </p:cBhvr>
                                      <p:by x="105000" y="105000"/>
                                    </p:animScale>
                                  </p:childTnLst>
                                </p:cTn>
                              </p:par>
                            </p:childTnLst>
                          </p:cTn>
                        </p:par>
                        <p:par>
                          <p:cTn id="328" fill="hold" nodeType="afterGroup">
                            <p:stCondLst>
                              <p:cond delay="4000"/>
                            </p:stCondLst>
                            <p:childTnLst>
                              <p:par>
                                <p:cTn id="329" presetID="7" presetClass="entr" presetSubtype="1" fill="hold" nodeType="afterEffect">
                                  <p:stCondLst>
                                    <p:cond delay="0"/>
                                  </p:stCondLst>
                                  <p:childTnLst>
                                    <p:set>
                                      <p:cBhvr>
                                        <p:cTn id="330" dur="1" fill="hold">
                                          <p:stCondLst>
                                            <p:cond delay="0"/>
                                          </p:stCondLst>
                                        </p:cTn>
                                        <p:tgtEl>
                                          <p:spTgt spid="20"/>
                                        </p:tgtEl>
                                        <p:attrNameLst>
                                          <p:attrName>style.visibility</p:attrName>
                                        </p:attrNameLst>
                                      </p:cBhvr>
                                      <p:to>
                                        <p:strVal val="visible"/>
                                      </p:to>
                                    </p:set>
                                    <p:anim calcmode="lin" valueType="num">
                                      <p:cBhvr additive="base">
                                        <p:cTn id="331" dur="1000" fill="hold"/>
                                        <p:tgtEl>
                                          <p:spTgt spid="20"/>
                                        </p:tgtEl>
                                        <p:attrNameLst>
                                          <p:attrName>ppt_x</p:attrName>
                                        </p:attrNameLst>
                                      </p:cBhvr>
                                      <p:tavLst>
                                        <p:tav tm="0">
                                          <p:val>
                                            <p:strVal val="#ppt_x"/>
                                          </p:val>
                                        </p:tav>
                                        <p:tav tm="100000">
                                          <p:val>
                                            <p:strVal val="#ppt_x"/>
                                          </p:val>
                                        </p:tav>
                                      </p:tavLst>
                                    </p:anim>
                                    <p:anim calcmode="lin" valueType="num">
                                      <p:cBhvr additive="base">
                                        <p:cTn id="332" dur="1000" fill="hold"/>
                                        <p:tgtEl>
                                          <p:spTgt spid="20"/>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333" fill="hold" nodeType="clickPar">
                      <p:stCondLst>
                        <p:cond delay="indefinite"/>
                      </p:stCondLst>
                      <p:childTnLst>
                        <p:par>
                          <p:cTn id="334" fill="hold" nodeType="withGroup">
                            <p:stCondLst>
                              <p:cond delay="0"/>
                            </p:stCondLst>
                            <p:childTnLst>
                              <p:par>
                                <p:cTn id="335" presetID="53" presetClass="exit" presetSubtype="0" fill="hold" nodeType="clickEffect">
                                  <p:stCondLst>
                                    <p:cond delay="0"/>
                                  </p:stCondLst>
                                  <p:childTnLst>
                                    <p:anim calcmode="lin" valueType="num">
                                      <p:cBhvr>
                                        <p:cTn id="336" dur="500"/>
                                        <p:tgtEl>
                                          <p:spTgt spid="15"/>
                                        </p:tgtEl>
                                        <p:attrNameLst>
                                          <p:attrName>ppt_w</p:attrName>
                                        </p:attrNameLst>
                                      </p:cBhvr>
                                      <p:tavLst>
                                        <p:tav tm="0">
                                          <p:val>
                                            <p:strVal val="ppt_w"/>
                                          </p:val>
                                        </p:tav>
                                        <p:tav tm="100000">
                                          <p:val>
                                            <p:fltVal val="0"/>
                                          </p:val>
                                        </p:tav>
                                      </p:tavLst>
                                    </p:anim>
                                    <p:anim calcmode="lin" valueType="num">
                                      <p:cBhvr>
                                        <p:cTn id="337" dur="500"/>
                                        <p:tgtEl>
                                          <p:spTgt spid="15"/>
                                        </p:tgtEl>
                                        <p:attrNameLst>
                                          <p:attrName>ppt_h</p:attrName>
                                        </p:attrNameLst>
                                      </p:cBhvr>
                                      <p:tavLst>
                                        <p:tav tm="0">
                                          <p:val>
                                            <p:strVal val="ppt_h"/>
                                          </p:val>
                                        </p:tav>
                                        <p:tav tm="100000">
                                          <p:val>
                                            <p:fltVal val="0"/>
                                          </p:val>
                                        </p:tav>
                                      </p:tavLst>
                                    </p:anim>
                                    <p:animEffect transition="out" filter="fade">
                                      <p:cBhvr>
                                        <p:cTn id="338" dur="500"/>
                                        <p:tgtEl>
                                          <p:spTgt spid="15"/>
                                        </p:tgtEl>
                                      </p:cBhvr>
                                    </p:animEffect>
                                    <p:set>
                                      <p:cBhvr>
                                        <p:cTn id="339" dur="1" fill="hold">
                                          <p:stCondLst>
                                            <p:cond delay="499"/>
                                          </p:stCondLst>
                                        </p:cTn>
                                        <p:tgtEl>
                                          <p:spTgt spid="15"/>
                                        </p:tgtEl>
                                        <p:attrNameLst>
                                          <p:attrName>style.visibility</p:attrName>
                                        </p:attrNameLst>
                                      </p:cBhvr>
                                      <p:to>
                                        <p:strVal val="hidden"/>
                                      </p:to>
                                    </p:set>
                                  </p:childTnLst>
                                </p:cTn>
                              </p:par>
                            </p:childTnLst>
                          </p:cTn>
                        </p:par>
                        <p:par>
                          <p:cTn id="340" fill="hold" nodeType="afterGroup">
                            <p:stCondLst>
                              <p:cond delay="500"/>
                            </p:stCondLst>
                            <p:childTnLst>
                              <p:par>
                                <p:cTn id="341" presetID="22" presetClass="entr" presetSubtype="8" fill="hold" nodeType="afterEffect">
                                  <p:stCondLst>
                                    <p:cond delay="0"/>
                                  </p:stCondLst>
                                  <p:childTnLst>
                                    <p:set>
                                      <p:cBhvr>
                                        <p:cTn id="342" dur="1" fill="hold">
                                          <p:stCondLst>
                                            <p:cond delay="0"/>
                                          </p:stCondLst>
                                        </p:cTn>
                                        <p:tgtEl>
                                          <p:spTgt spid="7"/>
                                        </p:tgtEl>
                                        <p:attrNameLst>
                                          <p:attrName>style.visibility</p:attrName>
                                        </p:attrNameLst>
                                      </p:cBhvr>
                                      <p:to>
                                        <p:strVal val="visible"/>
                                      </p:to>
                                    </p:set>
                                    <p:animEffect transition="in" filter="wipe(left)">
                                      <p:cBhvr>
                                        <p:cTn id="343" dur="2000"/>
                                        <p:tgtEl>
                                          <p:spTgt spid="7"/>
                                        </p:tgtEl>
                                      </p:cBhvr>
                                    </p:animEffect>
                                  </p:childTnLst>
                                </p:cTn>
                              </p:par>
                              <p:par>
                                <p:cTn id="344" presetID="22" presetClass="entr" presetSubtype="1" fill="hold" nodeType="withEffect">
                                  <p:stCondLst>
                                    <p:cond delay="0"/>
                                  </p:stCondLst>
                                  <p:childTnLst>
                                    <p:set>
                                      <p:cBhvr>
                                        <p:cTn id="345" dur="1" fill="hold">
                                          <p:stCondLst>
                                            <p:cond delay="0"/>
                                          </p:stCondLst>
                                        </p:cTn>
                                        <p:tgtEl>
                                          <p:spTgt spid="8"/>
                                        </p:tgtEl>
                                        <p:attrNameLst>
                                          <p:attrName>style.visibility</p:attrName>
                                        </p:attrNameLst>
                                      </p:cBhvr>
                                      <p:to>
                                        <p:strVal val="visible"/>
                                      </p:to>
                                    </p:set>
                                    <p:animEffect transition="in" filter="wipe(up)">
                                      <p:cBhvr>
                                        <p:cTn id="346" dur="2000"/>
                                        <p:tgtEl>
                                          <p:spTgt spid="8"/>
                                        </p:tgtEl>
                                      </p:cBhvr>
                                    </p:animEffect>
                                  </p:childTnLst>
                                </p:cTn>
                              </p:par>
                            </p:childTnLst>
                          </p:cTn>
                        </p:par>
                        <p:par>
                          <p:cTn id="347" fill="hold" nodeType="afterGroup">
                            <p:stCondLst>
                              <p:cond delay="2500"/>
                            </p:stCondLst>
                            <p:childTnLst>
                              <p:par>
                                <p:cTn id="348" presetID="7" presetClass="entr" presetSubtype="2" fill="hold" nodeType="afterEffect">
                                  <p:stCondLst>
                                    <p:cond delay="1000"/>
                                  </p:stCondLst>
                                  <p:childTnLst>
                                    <p:set>
                                      <p:cBhvr>
                                        <p:cTn id="349" dur="1" fill="hold">
                                          <p:stCondLst>
                                            <p:cond delay="0"/>
                                          </p:stCondLst>
                                        </p:cTn>
                                        <p:tgtEl>
                                          <p:spTgt spid="21"/>
                                        </p:tgtEl>
                                        <p:attrNameLst>
                                          <p:attrName>style.visibility</p:attrName>
                                        </p:attrNameLst>
                                      </p:cBhvr>
                                      <p:to>
                                        <p:strVal val="visible"/>
                                      </p:to>
                                    </p:set>
                                    <p:anim calcmode="lin" valueType="num">
                                      <p:cBhvr additive="base">
                                        <p:cTn id="350" dur="1000" fill="hold"/>
                                        <p:tgtEl>
                                          <p:spTgt spid="21"/>
                                        </p:tgtEl>
                                        <p:attrNameLst>
                                          <p:attrName>ppt_x</p:attrName>
                                        </p:attrNameLst>
                                      </p:cBhvr>
                                      <p:tavLst>
                                        <p:tav tm="0">
                                          <p:val>
                                            <p:strVal val="1+#ppt_w/2"/>
                                          </p:val>
                                        </p:tav>
                                        <p:tav tm="100000">
                                          <p:val>
                                            <p:strVal val="#ppt_x"/>
                                          </p:val>
                                        </p:tav>
                                      </p:tavLst>
                                    </p:anim>
                                    <p:anim calcmode="lin" valueType="num">
                                      <p:cBhvr additive="base">
                                        <p:cTn id="351" dur="10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3" grpId="0"/>
      <p:bldP spid="442374" grpId="0"/>
      <p:bldP spid="442375" grpId="0" animBg="1"/>
      <p:bldP spid="442376" grpId="0" animBg="1"/>
      <p:bldP spid="442377" grpId="0" animBg="1"/>
      <p:bldP spid="442378" grpId="0" animBg="1"/>
      <p:bldP spid="442378" grpId="1" animBg="1"/>
      <p:bldP spid="442385" grpId="0"/>
      <p:bldP spid="442386" grpId="0"/>
      <p:bldP spid="442387" grpId="0"/>
      <p:bldP spid="442397" grpId="0" animBg="1"/>
      <p:bldP spid="442398" grpId="0" animBg="1"/>
      <p:bldP spid="442399" grpId="0"/>
      <p:bldP spid="442400" grpId="0"/>
      <p:bldP spid="442401" grpId="0"/>
      <p:bldP spid="442401" grpId="1"/>
      <p:bldP spid="442430" grpId="0" animBg="1"/>
      <p:bldP spid="442484" grpId="0"/>
      <p:bldP spid="442484" grpId="1"/>
      <p:bldP spid="442485" grpId="0"/>
      <p:bldP spid="442485"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b="1" smtClean="0">
                <a:latin typeface="Times New Roman" panose="02020603050405020304" pitchFamily="18" charset="0"/>
                <a:ea typeface="楷体_GB2312" pitchFamily="49" charset="-122"/>
              </a:rPr>
              <a:t>考研真题</a:t>
            </a:r>
          </a:p>
        </p:txBody>
      </p:sp>
      <p:sp>
        <p:nvSpPr>
          <p:cNvPr id="38915" name="Rectangle 3"/>
          <p:cNvSpPr>
            <a:spLocks noGrp="1" noChangeArrowheads="1"/>
          </p:cNvSpPr>
          <p:nvPr>
            <p:ph type="body" idx="1"/>
          </p:nvPr>
        </p:nvSpPr>
        <p:spPr>
          <a:xfrm>
            <a:off x="250825" y="1268413"/>
            <a:ext cx="8704263" cy="4114800"/>
          </a:xfrm>
        </p:spPr>
        <p:txBody>
          <a:bodyPr/>
          <a:lstStyle/>
          <a:p>
            <a:pPr marL="0" indent="0" eaLnBrk="1" hangingPunct="1">
              <a:buNone/>
            </a:pPr>
            <a:r>
              <a:rPr lang="zh-CN" altLang="en-US" sz="2800" b="1" dirty="0" smtClean="0">
                <a:latin typeface="Times New Roman" panose="02020603050405020304" pitchFamily="18" charset="0"/>
                <a:ea typeface="楷体_GB2312" pitchFamily="49" charset="-122"/>
              </a:rPr>
              <a:t>一个单</a:t>
            </a:r>
            <a:r>
              <a:rPr lang="en-US" altLang="zh-CN" sz="2800" b="1" dirty="0" smtClean="0">
                <a:latin typeface="Times New Roman" panose="02020603050405020304" pitchFamily="18" charset="0"/>
                <a:ea typeface="楷体_GB2312" pitchFamily="49" charset="-122"/>
              </a:rPr>
              <a:t>CPU</a:t>
            </a:r>
            <a:r>
              <a:rPr lang="zh-CN" altLang="en-US" sz="2800" b="1" dirty="0" smtClean="0">
                <a:latin typeface="Times New Roman" panose="02020603050405020304" pitchFamily="18" charset="0"/>
                <a:ea typeface="楷体_GB2312" pitchFamily="49" charset="-122"/>
              </a:rPr>
              <a:t>的操作系统共有</a:t>
            </a:r>
            <a:r>
              <a:rPr lang="en-US" altLang="zh-CN" sz="2800" b="1" dirty="0" smtClean="0">
                <a:latin typeface="Times New Roman" panose="02020603050405020304" pitchFamily="18" charset="0"/>
                <a:ea typeface="楷体_GB2312" pitchFamily="49" charset="-122"/>
              </a:rPr>
              <a:t>n</a:t>
            </a:r>
            <a:r>
              <a:rPr lang="zh-CN" altLang="en-US" sz="2800" b="1" dirty="0" smtClean="0">
                <a:latin typeface="Times New Roman" panose="02020603050405020304" pitchFamily="18" charset="0"/>
                <a:ea typeface="楷体_GB2312" pitchFamily="49" charset="-122"/>
              </a:rPr>
              <a:t>个进程，不考虑进程状态过渡的情况：（北京大学</a:t>
            </a:r>
            <a:r>
              <a:rPr lang="en-US" altLang="zh-CN" sz="2800" b="1" dirty="0" smtClean="0">
                <a:latin typeface="Times New Roman" panose="02020603050405020304" pitchFamily="18" charset="0"/>
                <a:ea typeface="楷体_GB2312" pitchFamily="49" charset="-122"/>
              </a:rPr>
              <a:t>1995</a:t>
            </a:r>
            <a:r>
              <a:rPr lang="zh-CN" altLang="en-US" sz="2800" b="1" dirty="0" smtClean="0">
                <a:latin typeface="Times New Roman" panose="02020603050405020304" pitchFamily="18" charset="0"/>
                <a:ea typeface="楷体_GB2312" pitchFamily="49" charset="-122"/>
              </a:rPr>
              <a:t>年试题）</a:t>
            </a:r>
          </a:p>
          <a:p>
            <a:pPr marL="0" indent="0" eaLnBrk="1" hangingPunct="1">
              <a:buNone/>
            </a:pPr>
            <a:r>
              <a:rPr lang="zh-CN" altLang="en-US" sz="2800" b="1" dirty="0" smtClean="0">
                <a:latin typeface="Times New Roman" panose="02020603050405020304" pitchFamily="18" charset="0"/>
                <a:ea typeface="楷体_GB2312" pitchFamily="49" charset="-122"/>
              </a:rPr>
              <a:t>①给出运行进程的个数。</a:t>
            </a:r>
          </a:p>
          <a:p>
            <a:pPr marL="0" indent="0" eaLnBrk="1" hangingPunct="1">
              <a:buNone/>
            </a:pPr>
            <a:r>
              <a:rPr lang="zh-CN" altLang="en-US" sz="2800" b="1" dirty="0" smtClean="0">
                <a:latin typeface="Times New Roman" panose="02020603050405020304" pitchFamily="18" charset="0"/>
                <a:ea typeface="楷体_GB2312" pitchFamily="49" charset="-122"/>
              </a:rPr>
              <a:t>②给出就绪进程的个数。</a:t>
            </a:r>
          </a:p>
          <a:p>
            <a:pPr marL="0" indent="0" eaLnBrk="1" hangingPunct="1">
              <a:buNone/>
            </a:pPr>
            <a:r>
              <a:rPr lang="zh-CN" altLang="en-US" sz="2800" b="1" dirty="0" smtClean="0">
                <a:latin typeface="Times New Roman" panose="02020603050405020304" pitchFamily="18" charset="0"/>
                <a:ea typeface="楷体_GB2312" pitchFamily="49" charset="-122"/>
              </a:rPr>
              <a:t>③给出等待进程的个数。</a:t>
            </a:r>
          </a:p>
          <a:p>
            <a:pPr eaLnBrk="1" hangingPunct="1"/>
            <a:r>
              <a:rPr lang="en-US" altLang="zh-CN" sz="2800" b="1" dirty="0" smtClean="0">
                <a:latin typeface="Times New Roman" panose="02020603050405020304" pitchFamily="18" charset="0"/>
                <a:ea typeface="楷体_GB2312" pitchFamily="49" charset="-122"/>
              </a:rPr>
              <a:t>【</a:t>
            </a:r>
            <a:r>
              <a:rPr lang="zh-CN" altLang="en-US" sz="2800" b="1" dirty="0" smtClean="0">
                <a:latin typeface="Times New Roman" panose="02020603050405020304" pitchFamily="18" charset="0"/>
                <a:ea typeface="楷体_GB2312" pitchFamily="49" charset="-122"/>
              </a:rPr>
              <a:t>分析</a:t>
            </a:r>
            <a:r>
              <a:rPr lang="en-US" altLang="zh-CN" sz="2800" b="1" dirty="0" smtClean="0">
                <a:latin typeface="Times New Roman" panose="02020603050405020304" pitchFamily="18" charset="0"/>
                <a:ea typeface="楷体_GB2312" pitchFamily="49" charset="-122"/>
              </a:rPr>
              <a:t>】</a:t>
            </a:r>
            <a:r>
              <a:rPr lang="zh-CN" altLang="en-US" sz="2800" b="1" dirty="0" smtClean="0">
                <a:latin typeface="Times New Roman" panose="02020603050405020304" pitchFamily="18" charset="0"/>
                <a:ea typeface="楷体_GB2312" pitchFamily="49" charset="-122"/>
              </a:rPr>
              <a:t>单处理机在任一时刻只能处理一道程序，在不考虑状态过渡的情况下，任一进程只有</a:t>
            </a:r>
            <a:r>
              <a:rPr lang="en-US" altLang="zh-CN" sz="2800" b="1" dirty="0" smtClean="0">
                <a:latin typeface="Times New Roman" panose="02020603050405020304" pitchFamily="18" charset="0"/>
                <a:ea typeface="楷体_GB2312" pitchFamily="49" charset="-122"/>
              </a:rPr>
              <a:t>3</a:t>
            </a:r>
            <a:r>
              <a:rPr lang="zh-CN" altLang="en-US" sz="2800" b="1" dirty="0" smtClean="0">
                <a:latin typeface="Times New Roman" panose="02020603050405020304" pitchFamily="18" charset="0"/>
                <a:ea typeface="楷体_GB2312" pitchFamily="49" charset="-122"/>
              </a:rPr>
              <a:t>种状态，即运行、就绪和等待。但此时该系统其他条件未知（如资源分配情况），故无法确定就绪进程和等待进程的数目。</a:t>
            </a:r>
          </a:p>
          <a:p>
            <a:pPr eaLnBrk="1" hangingPunct="1"/>
            <a:r>
              <a:rPr lang="zh-CN" altLang="en-US" sz="2800" b="1" dirty="0" smtClean="0">
                <a:latin typeface="Times New Roman" panose="02020603050405020304" pitchFamily="18" charset="0"/>
                <a:ea typeface="楷体_GB2312" pitchFamily="49" charset="-122"/>
              </a:rPr>
              <a:t>①</a:t>
            </a:r>
            <a:r>
              <a:rPr lang="en-US" altLang="zh-CN" sz="2800" b="1" dirty="0" smtClean="0">
                <a:latin typeface="Times New Roman" panose="02020603050405020304" pitchFamily="18" charset="0"/>
                <a:ea typeface="楷体_GB2312" pitchFamily="49" charset="-122"/>
              </a:rPr>
              <a:t>1</a:t>
            </a:r>
            <a:r>
              <a:rPr lang="zh-CN" altLang="en-US" sz="2800" b="1" dirty="0" smtClean="0">
                <a:latin typeface="Times New Roman" panose="02020603050405020304" pitchFamily="18" charset="0"/>
                <a:ea typeface="楷体_GB2312" pitchFamily="49" charset="-122"/>
              </a:rPr>
              <a:t>。②不一定。③不一定。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5">
                                            <p:txEl>
                                              <p:pRg st="4" end="4"/>
                                            </p:txEl>
                                          </p:spTgt>
                                        </p:tgtEl>
                                        <p:attrNameLst>
                                          <p:attrName>style.visibility</p:attrName>
                                        </p:attrNameLst>
                                      </p:cBhvr>
                                      <p:to>
                                        <p:strVal val="visible"/>
                                      </p:to>
                                    </p:set>
                                    <p:anim calcmode="lin" valueType="num">
                                      <p:cBhvr additive="base">
                                        <p:cTn id="7" dur="500" fill="hold"/>
                                        <p:tgtEl>
                                          <p:spTgt spid="38915">
                                            <p:txEl>
                                              <p:pRg st="4"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9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915">
                                            <p:txEl>
                                              <p:pRg st="5" end="5"/>
                                            </p:txEl>
                                          </p:spTgt>
                                        </p:tgtEl>
                                        <p:attrNameLst>
                                          <p:attrName>style.visibility</p:attrName>
                                        </p:attrNameLst>
                                      </p:cBhvr>
                                      <p:to>
                                        <p:strVal val="visible"/>
                                      </p:to>
                                    </p:set>
                                    <p:anim calcmode="lin" valueType="num">
                                      <p:cBhvr additive="base">
                                        <p:cTn id="13" dur="500" fill="hold"/>
                                        <p:tgtEl>
                                          <p:spTgt spid="38915">
                                            <p:txEl>
                                              <p:pRg st="5" end="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91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z="4000" b="1" smtClean="0">
                <a:latin typeface="隶书" panose="02010509060101010101" pitchFamily="49" charset="-122"/>
                <a:ea typeface="隶书" panose="02010509060101010101" pitchFamily="49" charset="-122"/>
              </a:rPr>
              <a:t>三、进程控制块</a:t>
            </a:r>
            <a:r>
              <a:rPr lang="en-US" altLang="zh-CN" sz="4000" b="1" smtClean="0">
                <a:latin typeface="隶书" panose="02010509060101010101" pitchFamily="49" charset="-122"/>
                <a:ea typeface="隶书" panose="02010509060101010101" pitchFamily="49" charset="-122"/>
              </a:rPr>
              <a:t>(PCB)</a:t>
            </a:r>
          </a:p>
        </p:txBody>
      </p:sp>
      <p:sp>
        <p:nvSpPr>
          <p:cNvPr id="39939" name="Rectangle 3"/>
          <p:cNvSpPr>
            <a:spLocks noGrp="1" noChangeArrowheads="1"/>
          </p:cNvSpPr>
          <p:nvPr>
            <p:ph type="body" idx="1"/>
          </p:nvPr>
        </p:nvSpPr>
        <p:spPr>
          <a:xfrm>
            <a:off x="611188" y="1401763"/>
            <a:ext cx="8137525" cy="4114800"/>
          </a:xfrm>
        </p:spPr>
        <p:txBody>
          <a:bodyPr/>
          <a:lstStyle/>
          <a:p>
            <a:pPr eaLnBrk="1" hangingPunct="1"/>
            <a:r>
              <a:rPr lang="en-US" altLang="zh-CN" sz="3200" b="1" smtClean="0">
                <a:latin typeface="Times New Roman" panose="02020603050405020304" pitchFamily="18" charset="0"/>
                <a:ea typeface="楷体_GB2312" pitchFamily="49" charset="-122"/>
              </a:rPr>
              <a:t>OS</a:t>
            </a:r>
            <a:r>
              <a:rPr lang="zh-CN" altLang="en-US" sz="3200" b="1" smtClean="0">
                <a:latin typeface="Times New Roman" panose="02020603050405020304" pitchFamily="18" charset="0"/>
                <a:ea typeface="楷体_GB2312" pitchFamily="49" charset="-122"/>
              </a:rPr>
              <a:t>是如何刻画进程的？</a:t>
            </a:r>
          </a:p>
          <a:p>
            <a:pPr eaLnBrk="1" hangingPunct="1"/>
            <a:r>
              <a:rPr lang="en-US" altLang="zh-CN" sz="3200" b="1" smtClean="0">
                <a:latin typeface="Times New Roman" panose="02020603050405020304" pitchFamily="18" charset="0"/>
                <a:ea typeface="楷体_GB2312" pitchFamily="49" charset="-122"/>
              </a:rPr>
              <a:t>OS</a:t>
            </a:r>
            <a:r>
              <a:rPr lang="zh-CN" altLang="en-US" sz="3200" b="1" smtClean="0">
                <a:latin typeface="Times New Roman" panose="02020603050405020304" pitchFamily="18" charset="0"/>
                <a:ea typeface="楷体_GB2312" pitchFamily="49" charset="-122"/>
              </a:rPr>
              <a:t>根据什么知道进程当前所处的状态？</a:t>
            </a:r>
          </a:p>
          <a:p>
            <a:pPr eaLnBrk="1" hangingPunct="1"/>
            <a:r>
              <a:rPr lang="en-US" altLang="zh-CN" sz="3200" b="1" smtClean="0">
                <a:latin typeface="Times New Roman" panose="02020603050405020304" pitchFamily="18" charset="0"/>
                <a:ea typeface="楷体_GB2312" pitchFamily="49" charset="-122"/>
              </a:rPr>
              <a:t>OS</a:t>
            </a:r>
            <a:r>
              <a:rPr lang="zh-CN" altLang="en-US" sz="3200" b="1" smtClean="0">
                <a:latin typeface="Times New Roman" panose="02020603050405020304" pitchFamily="18" charset="0"/>
                <a:ea typeface="楷体_GB2312" pitchFamily="49" charset="-122"/>
              </a:rPr>
              <a:t>如何知道进程当前占用了哪些系统资源？</a:t>
            </a:r>
          </a:p>
          <a:p>
            <a:pPr eaLnBrk="1" hangingPunct="1"/>
            <a:r>
              <a:rPr lang="zh-CN" altLang="en-US" sz="3200" b="1" smtClean="0">
                <a:latin typeface="Times New Roman" panose="02020603050405020304" pitchFamily="18" charset="0"/>
                <a:ea typeface="楷体_GB2312" pitchFamily="49" charset="-122"/>
              </a:rPr>
              <a:t>如何控制进程在各个状态之间进行转换？</a:t>
            </a:r>
          </a:p>
          <a:p>
            <a:pPr eaLnBrk="1" hangingPunct="1"/>
            <a:r>
              <a:rPr lang="en-US" altLang="zh-CN" sz="3200" b="1" smtClean="0">
                <a:latin typeface="Times New Roman" panose="02020603050405020304" pitchFamily="18" charset="0"/>
                <a:ea typeface="楷体_GB2312" pitchFamily="49" charset="-122"/>
              </a:rPr>
              <a:t>OS</a:t>
            </a:r>
            <a:r>
              <a:rPr lang="zh-CN" altLang="en-US" sz="3200" b="1" smtClean="0">
                <a:latin typeface="Times New Roman" panose="02020603050405020304" pitchFamily="18" charset="0"/>
                <a:ea typeface="楷体_GB2312" pitchFamily="49" charset="-122"/>
              </a:rPr>
              <a:t>如何知道内存中有哪些进程？</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22363" y="188913"/>
            <a:ext cx="7050087" cy="762000"/>
          </a:xfrm>
        </p:spPr>
        <p:txBody>
          <a:bodyPr/>
          <a:lstStyle/>
          <a:p>
            <a:pPr eaLnBrk="1" hangingPunct="1"/>
            <a:r>
              <a:rPr lang="zh-CN" altLang="en-US" sz="4000" b="1" smtClean="0">
                <a:latin typeface="隶书" panose="02010509060101010101" pitchFamily="49" charset="-122"/>
                <a:ea typeface="隶书" panose="02010509060101010101" pitchFamily="49" charset="-122"/>
              </a:rPr>
              <a:t>三、进程控制块</a:t>
            </a:r>
            <a:r>
              <a:rPr lang="en-US" altLang="zh-CN" sz="4000" b="1" smtClean="0">
                <a:latin typeface="隶书" panose="02010509060101010101" pitchFamily="49" charset="-122"/>
                <a:ea typeface="隶书" panose="02010509060101010101" pitchFamily="49" charset="-122"/>
              </a:rPr>
              <a:t>(PCB)</a:t>
            </a:r>
          </a:p>
        </p:txBody>
      </p:sp>
      <p:sp>
        <p:nvSpPr>
          <p:cNvPr id="40963" name="Rectangle 3"/>
          <p:cNvSpPr>
            <a:spLocks noGrp="1" noChangeArrowheads="1"/>
          </p:cNvSpPr>
          <p:nvPr>
            <p:ph type="body" idx="1"/>
          </p:nvPr>
        </p:nvSpPr>
        <p:spPr>
          <a:xfrm>
            <a:off x="395288" y="1341438"/>
            <a:ext cx="8424862" cy="3455987"/>
          </a:xfrm>
        </p:spPr>
        <p:txBody>
          <a:bodyPr/>
          <a:lstStyle/>
          <a:p>
            <a:pPr marL="228600" indent="-228600" eaLnBrk="1" hangingPunct="1">
              <a:lnSpc>
                <a:spcPct val="130000"/>
              </a:lnSpc>
              <a:buFont typeface="Wingdings" panose="05000000000000000000" pitchFamily="2" charset="2"/>
              <a:buNone/>
            </a:pPr>
            <a:r>
              <a:rPr lang="zh-CN" altLang="en-US" sz="2800" b="1" dirty="0" smtClean="0">
                <a:solidFill>
                  <a:schemeClr val="folHlink"/>
                </a:solidFill>
                <a:latin typeface="Arial" panose="020B0604020202020204" pitchFamily="34" charset="0"/>
                <a:ea typeface="楷体_GB2312" pitchFamily="49" charset="-122"/>
              </a:rPr>
              <a:t>进程控制块：</a:t>
            </a:r>
            <a:r>
              <a:rPr lang="zh-CN" altLang="en-US" sz="2800" b="1" dirty="0" smtClean="0">
                <a:latin typeface="Arial" panose="020B0604020202020204" pitchFamily="34" charset="0"/>
                <a:ea typeface="楷体_GB2312" pitchFamily="49" charset="-122"/>
              </a:rPr>
              <a:t>是</a:t>
            </a:r>
            <a:r>
              <a:rPr lang="en-US" altLang="zh-CN" sz="2800" b="1" dirty="0" smtClean="0">
                <a:latin typeface="Arial" panose="020B0604020202020204" pitchFamily="34" charset="0"/>
                <a:ea typeface="楷体_GB2312" pitchFamily="49" charset="-122"/>
              </a:rPr>
              <a:t>OS</a:t>
            </a:r>
            <a:r>
              <a:rPr lang="zh-CN" altLang="en-US" sz="2800" b="1" dirty="0" smtClean="0">
                <a:latin typeface="Arial" panose="020B0604020202020204" pitchFamily="34" charset="0"/>
                <a:ea typeface="楷体_GB2312" pitchFamily="49" charset="-122"/>
              </a:rPr>
              <a:t>为了管理和控制进程的运行，而为每一个进程定义的一个数据结构，它记录了系统管理进程所需的全部信息。系统根据</a:t>
            </a:r>
            <a:r>
              <a:rPr lang="en-US" altLang="zh-CN" sz="2800" b="1" dirty="0" smtClean="0">
                <a:latin typeface="Arial" panose="020B0604020202020204" pitchFamily="34" charset="0"/>
                <a:ea typeface="楷体_GB2312" pitchFamily="49" charset="-122"/>
              </a:rPr>
              <a:t>PCB</a:t>
            </a:r>
            <a:r>
              <a:rPr lang="zh-CN" altLang="en-US" sz="2800" b="1" dirty="0" smtClean="0">
                <a:latin typeface="Arial" panose="020B0604020202020204" pitchFamily="34" charset="0"/>
                <a:ea typeface="楷体_GB2312" pitchFamily="49" charset="-122"/>
              </a:rPr>
              <a:t>而感知进程的存在，</a:t>
            </a:r>
            <a:r>
              <a:rPr lang="en-US" altLang="zh-CN" sz="2800" b="1" dirty="0" smtClean="0">
                <a:latin typeface="Arial" panose="020B0604020202020204" pitchFamily="34" charset="0"/>
                <a:ea typeface="楷体_GB2312" pitchFamily="49" charset="-122"/>
              </a:rPr>
              <a:t>PCB</a:t>
            </a:r>
            <a:r>
              <a:rPr lang="zh-CN" altLang="en-US" sz="2800" b="1" dirty="0" smtClean="0">
                <a:latin typeface="Arial" panose="020B0604020202020204" pitchFamily="34" charset="0"/>
                <a:ea typeface="楷体_GB2312" pitchFamily="49" charset="-122"/>
              </a:rPr>
              <a:t>是进程存在的唯一标志。</a:t>
            </a:r>
          </a:p>
        </p:txBody>
      </p:sp>
      <p:grpSp>
        <p:nvGrpSpPr>
          <p:cNvPr id="2" name="Group 17"/>
          <p:cNvGrpSpPr>
            <a:grpSpLocks/>
          </p:cNvGrpSpPr>
          <p:nvPr/>
        </p:nvGrpSpPr>
        <p:grpSpPr bwMode="auto">
          <a:xfrm>
            <a:off x="1797521" y="3775075"/>
            <a:ext cx="5438775" cy="2832100"/>
            <a:chOff x="2200" y="1818"/>
            <a:chExt cx="3426" cy="1784"/>
          </a:xfrm>
        </p:grpSpPr>
        <p:sp>
          <p:nvSpPr>
            <p:cNvPr id="40976" name="Text Box 18"/>
            <p:cNvSpPr txBox="1">
              <a:spLocks noChangeArrowheads="1"/>
            </p:cNvSpPr>
            <p:nvPr/>
          </p:nvSpPr>
          <p:spPr bwMode="auto">
            <a:xfrm>
              <a:off x="2835" y="1818"/>
              <a:ext cx="652" cy="317"/>
            </a:xfrm>
            <a:prstGeom prst="rect">
              <a:avLst/>
            </a:prstGeom>
            <a:noFill/>
            <a:ln w="25400" cmpd="dbl"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a:solidFill>
                    <a:schemeClr val="tx1"/>
                  </a:solidFill>
                  <a:latin typeface="Times New Roman" panose="02020603050405020304" pitchFamily="18" charset="0"/>
                  <a:ea typeface="宋体" panose="02010600030101010101" pitchFamily="2" charset="-122"/>
                </a:rPr>
                <a:t>PCB</a:t>
              </a:r>
              <a:endParaRPr lang="en-US" altLang="zh-CN">
                <a:solidFill>
                  <a:schemeClr val="tx1"/>
                </a:solidFill>
                <a:latin typeface="Arial" panose="020B0604020202020204" pitchFamily="34" charset="0"/>
                <a:ea typeface="宋体" panose="02010600030101010101" pitchFamily="2" charset="-122"/>
              </a:endParaRPr>
            </a:p>
          </p:txBody>
        </p:sp>
        <p:sp>
          <p:nvSpPr>
            <p:cNvPr id="40977" name="Text Box 19"/>
            <p:cNvSpPr txBox="1">
              <a:spLocks noChangeArrowheads="1"/>
            </p:cNvSpPr>
            <p:nvPr/>
          </p:nvSpPr>
          <p:spPr bwMode="auto">
            <a:xfrm>
              <a:off x="2200" y="2139"/>
              <a:ext cx="635" cy="611"/>
            </a:xfrm>
            <a:prstGeom prst="rect">
              <a:avLst/>
            </a:prstGeom>
            <a:noFill/>
            <a:ln w="25400" cmpd="dbl"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a:solidFill>
                    <a:schemeClr val="tx1"/>
                  </a:solidFill>
                  <a:latin typeface="Times New Roman" panose="02020603050405020304" pitchFamily="18" charset="0"/>
                  <a:ea typeface="宋体" panose="02010600030101010101" pitchFamily="2" charset="-122"/>
                </a:rPr>
                <a:t>程序</a:t>
              </a:r>
            </a:p>
            <a:p>
              <a:pPr algn="just" eaLnBrk="1" hangingPunct="1"/>
              <a:r>
                <a:rPr lang="zh-CN" altLang="en-US">
                  <a:solidFill>
                    <a:schemeClr val="tx1"/>
                  </a:solidFill>
                  <a:latin typeface="Times New Roman" panose="02020603050405020304" pitchFamily="18" charset="0"/>
                  <a:ea typeface="宋体" panose="02010600030101010101" pitchFamily="2" charset="-122"/>
                </a:rPr>
                <a:t>代码</a:t>
              </a:r>
              <a:endParaRPr lang="zh-CN" altLang="en-US" b="0">
                <a:solidFill>
                  <a:schemeClr val="tx1"/>
                </a:solidFill>
                <a:latin typeface="Arial" panose="020B0604020202020204" pitchFamily="34" charset="0"/>
                <a:ea typeface="宋体" panose="02010600030101010101" pitchFamily="2" charset="-122"/>
              </a:endParaRPr>
            </a:p>
          </p:txBody>
        </p:sp>
        <p:sp>
          <p:nvSpPr>
            <p:cNvPr id="40978" name="Text Box 20"/>
            <p:cNvSpPr txBox="1">
              <a:spLocks noChangeArrowheads="1"/>
            </p:cNvSpPr>
            <p:nvPr/>
          </p:nvSpPr>
          <p:spPr bwMode="auto">
            <a:xfrm>
              <a:off x="3261" y="3300"/>
              <a:ext cx="1730"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sz="2400" dirty="0">
                  <a:solidFill>
                    <a:srgbClr val="0000FF"/>
                  </a:solidFill>
                  <a:latin typeface="宋体" panose="02010600030101010101" pitchFamily="2" charset="-122"/>
                  <a:ea typeface="宋体" panose="02010600030101010101" pitchFamily="2" charset="-122"/>
                </a:rPr>
                <a:t>进程的组成</a:t>
              </a:r>
              <a:endParaRPr lang="zh-CN" altLang="en-US" sz="2400" dirty="0">
                <a:solidFill>
                  <a:srgbClr val="0000FF"/>
                </a:solidFill>
                <a:latin typeface="Arial" panose="020B0604020202020204" pitchFamily="34" charset="0"/>
                <a:ea typeface="宋体" panose="02010600030101010101" pitchFamily="2" charset="-122"/>
              </a:endParaRPr>
            </a:p>
          </p:txBody>
        </p:sp>
        <p:sp>
          <p:nvSpPr>
            <p:cNvPr id="40979" name="Text Box 21"/>
            <p:cNvSpPr txBox="1">
              <a:spLocks noChangeArrowheads="1"/>
            </p:cNvSpPr>
            <p:nvPr/>
          </p:nvSpPr>
          <p:spPr bwMode="auto">
            <a:xfrm>
              <a:off x="2699" y="2886"/>
              <a:ext cx="67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sz="2400" b="0">
                  <a:solidFill>
                    <a:schemeClr val="tx1"/>
                  </a:solidFill>
                  <a:latin typeface="宋体" panose="02010600030101010101" pitchFamily="2" charset="-122"/>
                  <a:ea typeface="宋体" panose="02010600030101010101" pitchFamily="2" charset="-122"/>
                </a:rPr>
                <a:t>（</a:t>
              </a:r>
              <a:r>
                <a:rPr lang="en-US" altLang="zh-CN" sz="2400" b="0">
                  <a:solidFill>
                    <a:schemeClr val="tx1"/>
                  </a:solidFill>
                  <a:latin typeface="宋体" panose="02010600030101010101" pitchFamily="2" charset="-122"/>
                  <a:ea typeface="宋体" panose="02010600030101010101" pitchFamily="2" charset="-122"/>
                </a:rPr>
                <a:t>a</a:t>
              </a:r>
              <a:r>
                <a:rPr lang="zh-CN" altLang="en-US" sz="2400" b="0">
                  <a:solidFill>
                    <a:schemeClr val="tx1"/>
                  </a:solidFill>
                  <a:latin typeface="宋体" panose="02010600030101010101" pitchFamily="2" charset="-122"/>
                  <a:ea typeface="宋体" panose="02010600030101010101" pitchFamily="2" charset="-122"/>
                </a:rPr>
                <a:t>）</a:t>
              </a:r>
              <a:endParaRPr lang="zh-CN" altLang="en-US" sz="2400" b="0">
                <a:solidFill>
                  <a:schemeClr val="tx1"/>
                </a:solidFill>
                <a:latin typeface="Arial" panose="020B0604020202020204" pitchFamily="34" charset="0"/>
                <a:ea typeface="宋体" panose="02010600030101010101" pitchFamily="2" charset="-122"/>
              </a:endParaRPr>
            </a:p>
          </p:txBody>
        </p:sp>
        <p:sp>
          <p:nvSpPr>
            <p:cNvPr id="40980" name="Text Box 22"/>
            <p:cNvSpPr txBox="1">
              <a:spLocks noChangeArrowheads="1"/>
            </p:cNvSpPr>
            <p:nvPr/>
          </p:nvSpPr>
          <p:spPr bwMode="auto">
            <a:xfrm>
              <a:off x="4377" y="2931"/>
              <a:ext cx="68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sz="2400" b="0">
                  <a:solidFill>
                    <a:schemeClr val="tx1"/>
                  </a:solidFill>
                  <a:latin typeface="宋体" panose="02010600030101010101" pitchFamily="2" charset="-122"/>
                  <a:ea typeface="宋体" panose="02010600030101010101" pitchFamily="2" charset="-122"/>
                </a:rPr>
                <a:t>（</a:t>
              </a:r>
              <a:r>
                <a:rPr lang="en-US" altLang="zh-CN" sz="2400" b="0">
                  <a:solidFill>
                    <a:schemeClr val="tx1"/>
                  </a:solidFill>
                  <a:latin typeface="宋体" panose="02010600030101010101" pitchFamily="2" charset="-122"/>
                  <a:ea typeface="宋体" panose="02010600030101010101" pitchFamily="2" charset="-122"/>
                </a:rPr>
                <a:t>b</a:t>
              </a:r>
              <a:r>
                <a:rPr lang="zh-CN" altLang="en-US" sz="2400" b="0">
                  <a:solidFill>
                    <a:schemeClr val="tx1"/>
                  </a:solidFill>
                  <a:latin typeface="宋体" panose="02010600030101010101" pitchFamily="2" charset="-122"/>
                  <a:ea typeface="宋体" panose="02010600030101010101" pitchFamily="2" charset="-122"/>
                </a:rPr>
                <a:t>）</a:t>
              </a:r>
              <a:endParaRPr lang="zh-CN" altLang="en-US" sz="2400" b="0">
                <a:solidFill>
                  <a:schemeClr val="tx1"/>
                </a:solidFill>
                <a:latin typeface="Arial" panose="020B0604020202020204" pitchFamily="34" charset="0"/>
                <a:ea typeface="宋体" panose="02010600030101010101" pitchFamily="2" charset="-122"/>
              </a:endParaRPr>
            </a:p>
          </p:txBody>
        </p:sp>
        <p:sp>
          <p:nvSpPr>
            <p:cNvPr id="40981" name="Text Box 23"/>
            <p:cNvSpPr txBox="1">
              <a:spLocks noChangeArrowheads="1"/>
            </p:cNvSpPr>
            <p:nvPr/>
          </p:nvSpPr>
          <p:spPr bwMode="auto">
            <a:xfrm>
              <a:off x="3696" y="2160"/>
              <a:ext cx="635" cy="611"/>
            </a:xfrm>
            <a:prstGeom prst="rect">
              <a:avLst/>
            </a:prstGeom>
            <a:noFill/>
            <a:ln w="25400" cmpd="dbl"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a:solidFill>
                    <a:schemeClr val="tx1"/>
                  </a:solidFill>
                  <a:latin typeface="Times New Roman" panose="02020603050405020304" pitchFamily="18" charset="0"/>
                  <a:ea typeface="宋体" panose="02010600030101010101" pitchFamily="2" charset="-122"/>
                </a:rPr>
                <a:t>程序</a:t>
              </a:r>
            </a:p>
            <a:p>
              <a:pPr algn="just" eaLnBrk="1" hangingPunct="1"/>
              <a:r>
                <a:rPr lang="zh-CN" altLang="en-US">
                  <a:solidFill>
                    <a:schemeClr val="tx1"/>
                  </a:solidFill>
                  <a:latin typeface="Times New Roman" panose="02020603050405020304" pitchFamily="18" charset="0"/>
                  <a:ea typeface="宋体" panose="02010600030101010101" pitchFamily="2" charset="-122"/>
                </a:rPr>
                <a:t>代码</a:t>
              </a:r>
              <a:endParaRPr lang="zh-CN" altLang="en-US" b="0">
                <a:solidFill>
                  <a:schemeClr val="tx1"/>
                </a:solidFill>
                <a:latin typeface="Arial" panose="020B0604020202020204" pitchFamily="34" charset="0"/>
                <a:ea typeface="宋体" panose="02010600030101010101" pitchFamily="2" charset="-122"/>
              </a:endParaRPr>
            </a:p>
          </p:txBody>
        </p:sp>
        <p:sp>
          <p:nvSpPr>
            <p:cNvPr id="40982" name="Text Box 24"/>
            <p:cNvSpPr txBox="1">
              <a:spLocks noChangeArrowheads="1"/>
            </p:cNvSpPr>
            <p:nvPr/>
          </p:nvSpPr>
          <p:spPr bwMode="auto">
            <a:xfrm>
              <a:off x="4332" y="1842"/>
              <a:ext cx="652" cy="317"/>
            </a:xfrm>
            <a:prstGeom prst="rect">
              <a:avLst/>
            </a:prstGeom>
            <a:noFill/>
            <a:ln w="25400" cmpd="dbl"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a:solidFill>
                    <a:schemeClr val="tx1"/>
                  </a:solidFill>
                  <a:latin typeface="Times New Roman" panose="02020603050405020304" pitchFamily="18" charset="0"/>
                  <a:ea typeface="宋体" panose="02010600030101010101" pitchFamily="2" charset="-122"/>
                </a:rPr>
                <a:t>PCB</a:t>
              </a:r>
              <a:endParaRPr lang="en-US" altLang="zh-CN">
                <a:solidFill>
                  <a:schemeClr val="tx1"/>
                </a:solidFill>
                <a:latin typeface="Arial" panose="020B0604020202020204" pitchFamily="34" charset="0"/>
                <a:ea typeface="宋体" panose="02010600030101010101" pitchFamily="2" charset="-122"/>
              </a:endParaRPr>
            </a:p>
          </p:txBody>
        </p:sp>
        <p:sp>
          <p:nvSpPr>
            <p:cNvPr id="40983" name="Text Box 25"/>
            <p:cNvSpPr txBox="1">
              <a:spLocks noChangeArrowheads="1"/>
            </p:cNvSpPr>
            <p:nvPr/>
          </p:nvSpPr>
          <p:spPr bwMode="auto">
            <a:xfrm>
              <a:off x="4991" y="2160"/>
              <a:ext cx="635" cy="611"/>
            </a:xfrm>
            <a:prstGeom prst="rect">
              <a:avLst/>
            </a:prstGeom>
            <a:noFill/>
            <a:ln w="25400" cmpd="dbl"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a:solidFill>
                    <a:schemeClr val="tx1"/>
                  </a:solidFill>
                  <a:latin typeface="Arial" panose="020B0604020202020204" pitchFamily="34" charset="0"/>
                  <a:ea typeface="宋体" panose="02010600030101010101" pitchFamily="2" charset="-122"/>
                </a:rPr>
                <a:t>数据集合</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600200" y="339725"/>
            <a:ext cx="6316663" cy="641350"/>
          </a:xfrm>
        </p:spPr>
        <p:txBody>
          <a:bodyPr/>
          <a:lstStyle/>
          <a:p>
            <a:pPr eaLnBrk="1" hangingPunct="1"/>
            <a:r>
              <a:rPr lang="zh-CN" altLang="en-US" sz="4000" b="1" smtClean="0">
                <a:latin typeface="隶书" panose="02010509060101010101" pitchFamily="49" charset="-122"/>
                <a:ea typeface="隶书" panose="02010509060101010101" pitchFamily="49" charset="-122"/>
              </a:rPr>
              <a:t>一、前趋图的定义</a:t>
            </a:r>
          </a:p>
        </p:txBody>
      </p:sp>
      <p:sp>
        <p:nvSpPr>
          <p:cNvPr id="6147" name="Oval 6"/>
          <p:cNvSpPr>
            <a:spLocks noChangeArrowheads="1"/>
          </p:cNvSpPr>
          <p:nvPr/>
        </p:nvSpPr>
        <p:spPr bwMode="auto">
          <a:xfrm>
            <a:off x="2609850" y="2692400"/>
            <a:ext cx="762000" cy="457200"/>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a:solidFill>
                  <a:schemeClr val="tx1"/>
                </a:solidFill>
                <a:latin typeface="Tahoma" panose="020B0604030504040204" pitchFamily="34" charset="0"/>
                <a:ea typeface="宋体" panose="02010600030101010101" pitchFamily="2" charset="-122"/>
              </a:rPr>
              <a:t>P3</a:t>
            </a:r>
          </a:p>
        </p:txBody>
      </p:sp>
      <p:sp>
        <p:nvSpPr>
          <p:cNvPr id="6148" name="Text Box 38"/>
          <p:cNvSpPr txBox="1">
            <a:spLocks noChangeArrowheads="1"/>
          </p:cNvSpPr>
          <p:nvPr/>
        </p:nvSpPr>
        <p:spPr bwMode="auto">
          <a:xfrm>
            <a:off x="6648450" y="4597400"/>
            <a:ext cx="2209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zh-CN" altLang="en-US" sz="2400">
                <a:solidFill>
                  <a:srgbClr val="0000CC"/>
                </a:solidFill>
                <a:latin typeface="Arial" panose="020B0604020202020204" pitchFamily="34" charset="0"/>
              </a:rPr>
              <a:t>有向</a:t>
            </a:r>
            <a:r>
              <a:rPr kumimoji="1" lang="zh-CN" altLang="en-US" sz="2400">
                <a:solidFill>
                  <a:schemeClr val="tx2"/>
                </a:solidFill>
                <a:latin typeface="Arial" panose="020B0604020202020204" pitchFamily="34" charset="0"/>
              </a:rPr>
              <a:t>无循环</a:t>
            </a:r>
            <a:r>
              <a:rPr kumimoji="1" lang="zh-CN" altLang="en-US" sz="2400">
                <a:solidFill>
                  <a:srgbClr val="0000CC"/>
                </a:solidFill>
                <a:latin typeface="Arial" panose="020B0604020202020204" pitchFamily="34" charset="0"/>
              </a:rPr>
              <a:t>图</a:t>
            </a:r>
            <a:r>
              <a:rPr kumimoji="1" lang="en-US" altLang="zh-CN" sz="2400">
                <a:solidFill>
                  <a:srgbClr val="0000CC"/>
                </a:solidFill>
                <a:latin typeface="Arial" panose="020B0604020202020204" pitchFamily="34" charset="0"/>
              </a:rPr>
              <a:t>,</a:t>
            </a:r>
            <a:r>
              <a:rPr kumimoji="1" lang="zh-CN" altLang="en-US" sz="2400">
                <a:solidFill>
                  <a:srgbClr val="0000CC"/>
                </a:solidFill>
                <a:latin typeface="Arial" panose="020B0604020202020204" pitchFamily="34" charset="0"/>
              </a:rPr>
              <a:t>记</a:t>
            </a:r>
            <a:r>
              <a:rPr kumimoji="1" lang="en-US" altLang="zh-CN" sz="2400">
                <a:solidFill>
                  <a:srgbClr val="0000CC"/>
                </a:solidFill>
                <a:latin typeface="Arial" panose="020B0604020202020204" pitchFamily="34" charset="0"/>
              </a:rPr>
              <a:t>DAG</a:t>
            </a:r>
          </a:p>
        </p:txBody>
      </p:sp>
      <p:sp>
        <p:nvSpPr>
          <p:cNvPr id="6149" name="Oval 4"/>
          <p:cNvSpPr>
            <a:spLocks noChangeArrowheads="1"/>
          </p:cNvSpPr>
          <p:nvPr/>
        </p:nvSpPr>
        <p:spPr bwMode="auto">
          <a:xfrm>
            <a:off x="1085850" y="2403475"/>
            <a:ext cx="762000" cy="457200"/>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a:solidFill>
                  <a:schemeClr val="tx1"/>
                </a:solidFill>
                <a:latin typeface="Tahoma" panose="020B0604030504040204" pitchFamily="34" charset="0"/>
                <a:ea typeface="宋体" panose="02010600030101010101" pitchFamily="2" charset="-122"/>
              </a:rPr>
              <a:t>P1</a:t>
            </a:r>
          </a:p>
        </p:txBody>
      </p:sp>
      <p:sp>
        <p:nvSpPr>
          <p:cNvPr id="6150" name="Oval 5"/>
          <p:cNvSpPr>
            <a:spLocks noChangeArrowheads="1"/>
          </p:cNvSpPr>
          <p:nvPr/>
        </p:nvSpPr>
        <p:spPr bwMode="auto">
          <a:xfrm>
            <a:off x="2609850" y="1717675"/>
            <a:ext cx="762000" cy="457200"/>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a:solidFill>
                  <a:schemeClr val="tx1"/>
                </a:solidFill>
                <a:latin typeface="Tahoma" panose="020B0604030504040204" pitchFamily="34" charset="0"/>
                <a:ea typeface="宋体" panose="02010600030101010101" pitchFamily="2" charset="-122"/>
              </a:rPr>
              <a:t>P2</a:t>
            </a:r>
          </a:p>
        </p:txBody>
      </p:sp>
      <p:sp>
        <p:nvSpPr>
          <p:cNvPr id="6151" name="Oval 7"/>
          <p:cNvSpPr>
            <a:spLocks noChangeArrowheads="1"/>
          </p:cNvSpPr>
          <p:nvPr/>
        </p:nvSpPr>
        <p:spPr bwMode="auto">
          <a:xfrm>
            <a:off x="2609850" y="3698875"/>
            <a:ext cx="762000" cy="457200"/>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a:solidFill>
                  <a:schemeClr val="tx1"/>
                </a:solidFill>
                <a:latin typeface="Tahoma" panose="020B0604030504040204" pitchFamily="34" charset="0"/>
                <a:ea typeface="宋体" panose="02010600030101010101" pitchFamily="2" charset="-122"/>
              </a:rPr>
              <a:t>P4</a:t>
            </a:r>
          </a:p>
        </p:txBody>
      </p:sp>
      <p:sp>
        <p:nvSpPr>
          <p:cNvPr id="6152" name="Oval 8"/>
          <p:cNvSpPr>
            <a:spLocks noChangeArrowheads="1"/>
          </p:cNvSpPr>
          <p:nvPr/>
        </p:nvSpPr>
        <p:spPr bwMode="auto">
          <a:xfrm>
            <a:off x="4362450" y="2098675"/>
            <a:ext cx="762000" cy="457200"/>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a:solidFill>
                  <a:schemeClr val="tx1"/>
                </a:solidFill>
                <a:latin typeface="Tahoma" panose="020B0604030504040204" pitchFamily="34" charset="0"/>
                <a:ea typeface="宋体" panose="02010600030101010101" pitchFamily="2" charset="-122"/>
              </a:rPr>
              <a:t>P5</a:t>
            </a:r>
          </a:p>
        </p:txBody>
      </p:sp>
      <p:sp>
        <p:nvSpPr>
          <p:cNvPr id="6153" name="Oval 9"/>
          <p:cNvSpPr>
            <a:spLocks noChangeArrowheads="1"/>
          </p:cNvSpPr>
          <p:nvPr/>
        </p:nvSpPr>
        <p:spPr bwMode="auto">
          <a:xfrm>
            <a:off x="4362450" y="3241675"/>
            <a:ext cx="762000" cy="457200"/>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a:solidFill>
                  <a:schemeClr val="tx1"/>
                </a:solidFill>
                <a:latin typeface="Tahoma" panose="020B0604030504040204" pitchFamily="34" charset="0"/>
                <a:ea typeface="宋体" panose="02010600030101010101" pitchFamily="2" charset="-122"/>
              </a:rPr>
              <a:t>P6</a:t>
            </a:r>
          </a:p>
        </p:txBody>
      </p:sp>
      <p:sp>
        <p:nvSpPr>
          <p:cNvPr id="6154" name="Oval 10"/>
          <p:cNvSpPr>
            <a:spLocks noChangeArrowheads="1"/>
          </p:cNvSpPr>
          <p:nvPr/>
        </p:nvSpPr>
        <p:spPr bwMode="auto">
          <a:xfrm>
            <a:off x="5734050" y="2632075"/>
            <a:ext cx="762000" cy="457200"/>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a:solidFill>
                  <a:schemeClr val="tx1"/>
                </a:solidFill>
                <a:latin typeface="Tahoma" panose="020B0604030504040204" pitchFamily="34" charset="0"/>
                <a:ea typeface="宋体" panose="02010600030101010101" pitchFamily="2" charset="-122"/>
              </a:rPr>
              <a:t>P7</a:t>
            </a:r>
          </a:p>
        </p:txBody>
      </p:sp>
      <p:sp>
        <p:nvSpPr>
          <p:cNvPr id="6155" name="Line 11"/>
          <p:cNvSpPr>
            <a:spLocks noChangeShapeType="1"/>
          </p:cNvSpPr>
          <p:nvPr/>
        </p:nvSpPr>
        <p:spPr bwMode="auto">
          <a:xfrm flipV="1">
            <a:off x="1695450" y="2022475"/>
            <a:ext cx="91440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56" name="Line 13"/>
          <p:cNvSpPr>
            <a:spLocks noChangeShapeType="1"/>
          </p:cNvSpPr>
          <p:nvPr/>
        </p:nvSpPr>
        <p:spPr bwMode="auto">
          <a:xfrm>
            <a:off x="1847850" y="2632075"/>
            <a:ext cx="762000" cy="152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57" name="Line 14"/>
          <p:cNvSpPr>
            <a:spLocks noChangeShapeType="1"/>
          </p:cNvSpPr>
          <p:nvPr/>
        </p:nvSpPr>
        <p:spPr bwMode="auto">
          <a:xfrm>
            <a:off x="1695450" y="2784475"/>
            <a:ext cx="990600" cy="990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58" name="Line 15"/>
          <p:cNvSpPr>
            <a:spLocks noChangeShapeType="1"/>
          </p:cNvSpPr>
          <p:nvPr/>
        </p:nvSpPr>
        <p:spPr bwMode="auto">
          <a:xfrm>
            <a:off x="3371850" y="1946275"/>
            <a:ext cx="990600" cy="304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59" name="Line 16"/>
          <p:cNvSpPr>
            <a:spLocks noChangeShapeType="1"/>
          </p:cNvSpPr>
          <p:nvPr/>
        </p:nvSpPr>
        <p:spPr bwMode="auto">
          <a:xfrm flipV="1">
            <a:off x="3371850" y="2479675"/>
            <a:ext cx="114300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60" name="Line 17"/>
          <p:cNvSpPr>
            <a:spLocks noChangeShapeType="1"/>
          </p:cNvSpPr>
          <p:nvPr/>
        </p:nvSpPr>
        <p:spPr bwMode="auto">
          <a:xfrm flipV="1">
            <a:off x="3371850" y="3546475"/>
            <a:ext cx="99060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61" name="Line 18"/>
          <p:cNvSpPr>
            <a:spLocks noChangeShapeType="1"/>
          </p:cNvSpPr>
          <p:nvPr/>
        </p:nvSpPr>
        <p:spPr bwMode="auto">
          <a:xfrm>
            <a:off x="5048250" y="2479675"/>
            <a:ext cx="685800" cy="304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62" name="Line 19"/>
          <p:cNvSpPr>
            <a:spLocks noChangeShapeType="1"/>
          </p:cNvSpPr>
          <p:nvPr/>
        </p:nvSpPr>
        <p:spPr bwMode="auto">
          <a:xfrm flipV="1">
            <a:off x="5048250" y="3089275"/>
            <a:ext cx="91440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8551" name="AutoShape 23"/>
          <p:cNvSpPr>
            <a:spLocks noChangeArrowheads="1"/>
          </p:cNvSpPr>
          <p:nvPr/>
        </p:nvSpPr>
        <p:spPr bwMode="auto">
          <a:xfrm>
            <a:off x="5657850" y="1412875"/>
            <a:ext cx="2819400" cy="762000"/>
          </a:xfrm>
          <a:prstGeom prst="wedgeRectCallout">
            <a:avLst>
              <a:gd name="adj1" fmla="val -69426"/>
              <a:gd name="adj2" fmla="val 59583"/>
            </a:avLst>
          </a:prstGeom>
          <a:solidFill>
            <a:srgbClr val="FFFFCC"/>
          </a:solidFill>
          <a:ln w="9525">
            <a:solidFill>
              <a:schemeClr val="tx1"/>
            </a:solidFill>
            <a:miter lim="800000"/>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zh-CN" altLang="en-US" sz="2000">
                <a:solidFill>
                  <a:schemeClr val="tx1"/>
                </a:solidFill>
                <a:latin typeface="Tahoma" panose="020B0604030504040204" pitchFamily="34" charset="0"/>
              </a:rPr>
              <a:t>结点，可表示一语句、程序段或进程</a:t>
            </a:r>
          </a:p>
        </p:txBody>
      </p:sp>
      <p:sp>
        <p:nvSpPr>
          <p:cNvPr id="278552" name="AutoShape 24"/>
          <p:cNvSpPr>
            <a:spLocks noChangeArrowheads="1"/>
          </p:cNvSpPr>
          <p:nvPr/>
        </p:nvSpPr>
        <p:spPr bwMode="auto">
          <a:xfrm>
            <a:off x="3371850" y="4156075"/>
            <a:ext cx="1371600" cy="381000"/>
          </a:xfrm>
          <a:prstGeom prst="wedgeRectCallout">
            <a:avLst>
              <a:gd name="adj1" fmla="val -11458"/>
              <a:gd name="adj2" fmla="val -159167"/>
            </a:avLst>
          </a:prstGeom>
          <a:solidFill>
            <a:srgbClr val="FFFFCC"/>
          </a:solidFill>
          <a:ln w="9525">
            <a:solidFill>
              <a:schemeClr val="tx1"/>
            </a:solidFill>
            <a:miter lim="800000"/>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2000">
                <a:solidFill>
                  <a:schemeClr val="tx1"/>
                </a:solidFill>
                <a:latin typeface="Tahoma" panose="020B0604030504040204" pitchFamily="34" charset="0"/>
              </a:rPr>
              <a:t>前趋关系</a:t>
            </a:r>
          </a:p>
        </p:txBody>
      </p:sp>
      <p:sp>
        <p:nvSpPr>
          <p:cNvPr id="278553" name="AutoShape 25"/>
          <p:cNvSpPr>
            <a:spLocks noChangeArrowheads="1"/>
          </p:cNvSpPr>
          <p:nvPr/>
        </p:nvSpPr>
        <p:spPr bwMode="auto">
          <a:xfrm>
            <a:off x="323850" y="1641475"/>
            <a:ext cx="1295400" cy="457200"/>
          </a:xfrm>
          <a:prstGeom prst="wedgeRectCallout">
            <a:avLst>
              <a:gd name="adj1" fmla="val 29412"/>
              <a:gd name="adj2" fmla="val 117361"/>
            </a:avLst>
          </a:prstGeom>
          <a:solidFill>
            <a:srgbClr val="FFFFCC"/>
          </a:solidFill>
          <a:ln w="9525">
            <a:solidFill>
              <a:schemeClr val="tx1"/>
            </a:solidFill>
            <a:miter lim="800000"/>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2000">
                <a:solidFill>
                  <a:schemeClr val="tx1"/>
                </a:solidFill>
                <a:latin typeface="Tahoma" panose="020B0604030504040204" pitchFamily="34" charset="0"/>
              </a:rPr>
              <a:t>初始结点</a:t>
            </a:r>
          </a:p>
        </p:txBody>
      </p:sp>
      <p:sp>
        <p:nvSpPr>
          <p:cNvPr id="278554" name="AutoShape 26"/>
          <p:cNvSpPr>
            <a:spLocks noChangeArrowheads="1"/>
          </p:cNvSpPr>
          <p:nvPr/>
        </p:nvSpPr>
        <p:spPr bwMode="auto">
          <a:xfrm>
            <a:off x="6572250" y="3394075"/>
            <a:ext cx="1219200" cy="457200"/>
          </a:xfrm>
          <a:prstGeom prst="wedgeRectCallout">
            <a:avLst>
              <a:gd name="adj1" fmla="val -61329"/>
              <a:gd name="adj2" fmla="val -148264"/>
            </a:avLst>
          </a:prstGeom>
          <a:solidFill>
            <a:srgbClr val="FFFFCC"/>
          </a:solidFill>
          <a:ln w="9525">
            <a:solidFill>
              <a:schemeClr val="tx1"/>
            </a:solidFill>
            <a:miter lim="800000"/>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2000">
                <a:solidFill>
                  <a:schemeClr val="tx1"/>
                </a:solidFill>
                <a:latin typeface="Tahoma" panose="020B0604030504040204" pitchFamily="34" charset="0"/>
              </a:rPr>
              <a:t>终止结点</a:t>
            </a:r>
          </a:p>
        </p:txBody>
      </p:sp>
      <p:sp>
        <p:nvSpPr>
          <p:cNvPr id="278555" name="Text Box 27"/>
          <p:cNvSpPr txBox="1">
            <a:spLocks noChangeArrowheads="1"/>
          </p:cNvSpPr>
          <p:nvPr/>
        </p:nvSpPr>
        <p:spPr bwMode="auto">
          <a:xfrm>
            <a:off x="857250" y="4537075"/>
            <a:ext cx="6400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zh-CN" altLang="en-US" sz="2400">
                <a:solidFill>
                  <a:schemeClr val="tx1"/>
                </a:solidFill>
                <a:latin typeface="Tahoma" panose="020B0604030504040204" pitchFamily="34" charset="0"/>
              </a:rPr>
              <a:t>前趋关系</a:t>
            </a:r>
            <a:r>
              <a:rPr kumimoji="1" lang="zh-CN" altLang="en-US" sz="2400">
                <a:solidFill>
                  <a:schemeClr val="tx1"/>
                </a:solidFill>
                <a:latin typeface="Tahoma" panose="020B0604030504040204" pitchFamily="34" charset="0"/>
                <a:ea typeface="宋体" panose="02010600030101010101" pitchFamily="2" charset="-122"/>
              </a:rPr>
              <a:t>：</a:t>
            </a:r>
            <a:r>
              <a:rPr kumimoji="1" lang="en-US" altLang="zh-CN" sz="2400">
                <a:solidFill>
                  <a:schemeClr val="tx1"/>
                </a:solidFill>
                <a:latin typeface="Tahoma" panose="020B0604030504040204" pitchFamily="34" charset="0"/>
                <a:ea typeface="宋体" panose="02010600030101010101" pitchFamily="2" charset="-122"/>
              </a:rPr>
              <a:t>P</a:t>
            </a:r>
            <a:r>
              <a:rPr kumimoji="1" lang="en-US" altLang="zh-CN" sz="2400" baseline="-25000">
                <a:solidFill>
                  <a:schemeClr val="tx1"/>
                </a:solidFill>
                <a:latin typeface="Tahoma" panose="020B0604030504040204" pitchFamily="34" charset="0"/>
                <a:ea typeface="宋体" panose="02010600030101010101" pitchFamily="2" charset="-122"/>
              </a:rPr>
              <a:t>1</a:t>
            </a:r>
            <a:r>
              <a:rPr kumimoji="1" lang="en-US" altLang="zh-CN" sz="2400">
                <a:solidFill>
                  <a:schemeClr val="tx1"/>
                </a:solidFill>
                <a:latin typeface="Tahoma" panose="020B0604030504040204" pitchFamily="34" charset="0"/>
                <a:ea typeface="宋体" panose="02010600030101010101" pitchFamily="2" charset="-122"/>
              </a:rPr>
              <a:t>→P</a:t>
            </a:r>
            <a:r>
              <a:rPr kumimoji="1" lang="en-US" altLang="zh-CN" sz="2400" baseline="-25000">
                <a:solidFill>
                  <a:schemeClr val="tx1"/>
                </a:solidFill>
                <a:latin typeface="Tahoma" panose="020B0604030504040204" pitchFamily="34" charset="0"/>
                <a:ea typeface="宋体" panose="02010600030101010101" pitchFamily="2" charset="-122"/>
              </a:rPr>
              <a:t>2</a:t>
            </a:r>
            <a:r>
              <a:rPr kumimoji="1" lang="en-US" altLang="zh-CN" sz="2400">
                <a:solidFill>
                  <a:schemeClr val="tx1"/>
                </a:solidFill>
                <a:latin typeface="Tahoma" panose="020B0604030504040204" pitchFamily="34" charset="0"/>
                <a:ea typeface="宋体" panose="02010600030101010101" pitchFamily="2" charset="-122"/>
              </a:rPr>
              <a:t>,  P</a:t>
            </a:r>
            <a:r>
              <a:rPr kumimoji="1" lang="en-US" altLang="zh-CN" sz="2400" baseline="-25000">
                <a:solidFill>
                  <a:schemeClr val="tx1"/>
                </a:solidFill>
                <a:latin typeface="Tahoma" panose="020B0604030504040204" pitchFamily="34" charset="0"/>
                <a:ea typeface="宋体" panose="02010600030101010101" pitchFamily="2" charset="-122"/>
              </a:rPr>
              <a:t>2</a:t>
            </a:r>
            <a:r>
              <a:rPr kumimoji="1" lang="en-US" altLang="zh-CN" sz="2400">
                <a:solidFill>
                  <a:schemeClr val="tx1"/>
                </a:solidFill>
                <a:latin typeface="Tahoma" panose="020B0604030504040204" pitchFamily="34" charset="0"/>
                <a:ea typeface="宋体" panose="02010600030101010101" pitchFamily="2" charset="-122"/>
              </a:rPr>
              <a:t> →P</a:t>
            </a:r>
            <a:r>
              <a:rPr kumimoji="1" lang="en-US" altLang="zh-CN" sz="2400" baseline="-25000">
                <a:solidFill>
                  <a:schemeClr val="tx1"/>
                </a:solidFill>
                <a:latin typeface="Tahoma" panose="020B0604030504040204" pitchFamily="34" charset="0"/>
                <a:ea typeface="宋体" panose="02010600030101010101" pitchFamily="2" charset="-122"/>
              </a:rPr>
              <a:t>5</a:t>
            </a:r>
            <a:r>
              <a:rPr kumimoji="1" lang="en-US" altLang="zh-CN" sz="2400">
                <a:solidFill>
                  <a:schemeClr val="tx1"/>
                </a:solidFill>
                <a:latin typeface="Tahoma" panose="020B0604030504040204" pitchFamily="34" charset="0"/>
                <a:ea typeface="宋体" panose="02010600030101010101" pitchFamily="2" charset="-122"/>
              </a:rPr>
              <a:t>, P</a:t>
            </a:r>
            <a:r>
              <a:rPr kumimoji="1" lang="en-US" altLang="zh-CN" sz="2400" baseline="-25000">
                <a:solidFill>
                  <a:schemeClr val="tx1"/>
                </a:solidFill>
                <a:latin typeface="Tahoma" panose="020B0604030504040204" pitchFamily="34" charset="0"/>
                <a:ea typeface="宋体" panose="02010600030101010101" pitchFamily="2" charset="-122"/>
              </a:rPr>
              <a:t>5</a:t>
            </a:r>
            <a:r>
              <a:rPr kumimoji="1" lang="en-US" altLang="zh-CN" sz="2400">
                <a:solidFill>
                  <a:schemeClr val="tx1"/>
                </a:solidFill>
                <a:latin typeface="Tahoma" panose="020B0604030504040204" pitchFamily="34" charset="0"/>
                <a:ea typeface="宋体" panose="02010600030101010101" pitchFamily="2" charset="-122"/>
              </a:rPr>
              <a:t> →P</a:t>
            </a:r>
            <a:r>
              <a:rPr kumimoji="1" lang="en-US" altLang="zh-CN" sz="2400" baseline="-25000">
                <a:solidFill>
                  <a:schemeClr val="tx1"/>
                </a:solidFill>
                <a:latin typeface="Tahoma" panose="020B0604030504040204" pitchFamily="34" charset="0"/>
                <a:ea typeface="宋体" panose="02010600030101010101" pitchFamily="2" charset="-122"/>
              </a:rPr>
              <a:t>7</a:t>
            </a:r>
          </a:p>
          <a:p>
            <a:pPr algn="l" eaLnBrk="1" hangingPunct="1">
              <a:spcBef>
                <a:spcPct val="50000"/>
              </a:spcBef>
            </a:pPr>
            <a:r>
              <a:rPr kumimoji="1" lang="en-US" altLang="zh-CN" sz="2400">
                <a:solidFill>
                  <a:schemeClr val="tx1"/>
                </a:solidFill>
                <a:latin typeface="Tahoma" panose="020B0604030504040204" pitchFamily="34" charset="0"/>
                <a:ea typeface="宋体" panose="02010600030101010101" pitchFamily="2" charset="-122"/>
              </a:rPr>
              <a:t>                P</a:t>
            </a:r>
            <a:r>
              <a:rPr kumimoji="1" lang="en-US" altLang="zh-CN" sz="2400" baseline="-25000">
                <a:solidFill>
                  <a:schemeClr val="tx1"/>
                </a:solidFill>
                <a:latin typeface="Tahoma" panose="020B0604030504040204" pitchFamily="34" charset="0"/>
                <a:ea typeface="宋体" panose="02010600030101010101" pitchFamily="2" charset="-122"/>
              </a:rPr>
              <a:t>1</a:t>
            </a:r>
            <a:r>
              <a:rPr kumimoji="1" lang="en-US" altLang="zh-CN" sz="2400">
                <a:solidFill>
                  <a:schemeClr val="tx1"/>
                </a:solidFill>
                <a:latin typeface="Tahoma" panose="020B0604030504040204" pitchFamily="34" charset="0"/>
                <a:ea typeface="宋体" panose="02010600030101010101" pitchFamily="2" charset="-122"/>
              </a:rPr>
              <a:t> →P</a:t>
            </a:r>
            <a:r>
              <a:rPr kumimoji="1" lang="en-US" altLang="zh-CN" sz="2400" baseline="-25000">
                <a:solidFill>
                  <a:schemeClr val="tx1"/>
                </a:solidFill>
                <a:latin typeface="Tahoma" panose="020B0604030504040204" pitchFamily="34" charset="0"/>
                <a:ea typeface="宋体" panose="02010600030101010101" pitchFamily="2" charset="-122"/>
              </a:rPr>
              <a:t>3</a:t>
            </a:r>
            <a:r>
              <a:rPr kumimoji="1" lang="en-US" altLang="zh-CN" sz="2400">
                <a:solidFill>
                  <a:schemeClr val="tx1"/>
                </a:solidFill>
                <a:latin typeface="Tahoma" panose="020B0604030504040204" pitchFamily="34" charset="0"/>
                <a:ea typeface="宋体" panose="02010600030101010101" pitchFamily="2" charset="-122"/>
              </a:rPr>
              <a:t>, P</a:t>
            </a:r>
            <a:r>
              <a:rPr kumimoji="1" lang="en-US" altLang="zh-CN" sz="2400" baseline="-25000">
                <a:solidFill>
                  <a:schemeClr val="tx1"/>
                </a:solidFill>
                <a:latin typeface="Tahoma" panose="020B0604030504040204" pitchFamily="34" charset="0"/>
                <a:ea typeface="宋体" panose="02010600030101010101" pitchFamily="2" charset="-122"/>
              </a:rPr>
              <a:t>3</a:t>
            </a:r>
            <a:r>
              <a:rPr kumimoji="1" lang="en-US" altLang="zh-CN" sz="2400">
                <a:solidFill>
                  <a:schemeClr val="tx1"/>
                </a:solidFill>
                <a:latin typeface="Tahoma" panose="020B0604030504040204" pitchFamily="34" charset="0"/>
                <a:ea typeface="宋体" panose="02010600030101010101" pitchFamily="2" charset="-122"/>
              </a:rPr>
              <a:t> →P</a:t>
            </a:r>
            <a:r>
              <a:rPr kumimoji="1" lang="en-US" altLang="zh-CN" sz="2400" baseline="-25000">
                <a:solidFill>
                  <a:schemeClr val="tx1"/>
                </a:solidFill>
                <a:latin typeface="Tahoma" panose="020B0604030504040204" pitchFamily="34" charset="0"/>
                <a:ea typeface="宋体" panose="02010600030101010101" pitchFamily="2" charset="-122"/>
              </a:rPr>
              <a:t>5</a:t>
            </a:r>
          </a:p>
          <a:p>
            <a:pPr algn="l" eaLnBrk="1" hangingPunct="1">
              <a:spcBef>
                <a:spcPct val="50000"/>
              </a:spcBef>
            </a:pPr>
            <a:r>
              <a:rPr kumimoji="1" lang="en-US" altLang="zh-CN" sz="2400">
                <a:solidFill>
                  <a:schemeClr val="tx1"/>
                </a:solidFill>
                <a:latin typeface="Tahoma" panose="020B0604030504040204" pitchFamily="34" charset="0"/>
                <a:ea typeface="宋体" panose="02010600030101010101" pitchFamily="2" charset="-122"/>
              </a:rPr>
              <a:t>                P</a:t>
            </a:r>
            <a:r>
              <a:rPr kumimoji="1" lang="en-US" altLang="zh-CN" sz="2400" baseline="-25000">
                <a:solidFill>
                  <a:schemeClr val="tx1"/>
                </a:solidFill>
                <a:latin typeface="Tahoma" panose="020B0604030504040204" pitchFamily="34" charset="0"/>
                <a:ea typeface="宋体" panose="02010600030101010101" pitchFamily="2" charset="-122"/>
              </a:rPr>
              <a:t>1</a:t>
            </a:r>
            <a:r>
              <a:rPr kumimoji="1" lang="en-US" altLang="zh-CN" sz="2400">
                <a:solidFill>
                  <a:schemeClr val="tx1"/>
                </a:solidFill>
                <a:latin typeface="Tahoma" panose="020B0604030504040204" pitchFamily="34" charset="0"/>
                <a:ea typeface="宋体" panose="02010600030101010101" pitchFamily="2" charset="-122"/>
              </a:rPr>
              <a:t> →P</a:t>
            </a:r>
            <a:r>
              <a:rPr kumimoji="1" lang="en-US" altLang="zh-CN" sz="2400" baseline="-25000">
                <a:solidFill>
                  <a:schemeClr val="tx1"/>
                </a:solidFill>
                <a:latin typeface="Tahoma" panose="020B0604030504040204" pitchFamily="34" charset="0"/>
                <a:ea typeface="宋体" panose="02010600030101010101" pitchFamily="2" charset="-122"/>
              </a:rPr>
              <a:t>4</a:t>
            </a:r>
            <a:r>
              <a:rPr kumimoji="1" lang="en-US" altLang="zh-CN" sz="2400">
                <a:solidFill>
                  <a:schemeClr val="tx1"/>
                </a:solidFill>
                <a:latin typeface="Tahoma" panose="020B0604030504040204" pitchFamily="34" charset="0"/>
                <a:ea typeface="宋体" panose="02010600030101010101" pitchFamily="2" charset="-122"/>
              </a:rPr>
              <a:t>, P</a:t>
            </a:r>
            <a:r>
              <a:rPr kumimoji="1" lang="en-US" altLang="zh-CN" sz="2400" baseline="-25000">
                <a:solidFill>
                  <a:schemeClr val="tx1"/>
                </a:solidFill>
                <a:latin typeface="Tahoma" panose="020B0604030504040204" pitchFamily="34" charset="0"/>
                <a:ea typeface="宋体" panose="02010600030101010101" pitchFamily="2" charset="-122"/>
              </a:rPr>
              <a:t>4</a:t>
            </a:r>
            <a:r>
              <a:rPr kumimoji="1" lang="en-US" altLang="zh-CN" sz="2400">
                <a:solidFill>
                  <a:schemeClr val="tx1"/>
                </a:solidFill>
                <a:latin typeface="Tahoma" panose="020B0604030504040204" pitchFamily="34" charset="0"/>
                <a:ea typeface="宋体" panose="02010600030101010101" pitchFamily="2" charset="-122"/>
              </a:rPr>
              <a:t> →P</a:t>
            </a:r>
            <a:r>
              <a:rPr kumimoji="1" lang="en-US" altLang="zh-CN" sz="2400" baseline="-25000">
                <a:solidFill>
                  <a:schemeClr val="tx1"/>
                </a:solidFill>
                <a:latin typeface="Tahoma" panose="020B0604030504040204" pitchFamily="34" charset="0"/>
                <a:ea typeface="宋体" panose="02010600030101010101" pitchFamily="2" charset="-122"/>
              </a:rPr>
              <a:t>6</a:t>
            </a:r>
            <a:r>
              <a:rPr kumimoji="1" lang="en-US" altLang="zh-CN" sz="2400">
                <a:solidFill>
                  <a:schemeClr val="tx1"/>
                </a:solidFill>
                <a:latin typeface="Tahoma" panose="020B0604030504040204" pitchFamily="34" charset="0"/>
                <a:ea typeface="宋体" panose="02010600030101010101" pitchFamily="2" charset="-122"/>
              </a:rPr>
              <a:t>, P</a:t>
            </a:r>
            <a:r>
              <a:rPr kumimoji="1" lang="en-US" altLang="zh-CN" sz="2400" baseline="-25000">
                <a:solidFill>
                  <a:schemeClr val="tx1"/>
                </a:solidFill>
                <a:latin typeface="Tahoma" panose="020B0604030504040204" pitchFamily="34" charset="0"/>
                <a:ea typeface="宋体" panose="02010600030101010101" pitchFamily="2" charset="-122"/>
              </a:rPr>
              <a:t>6</a:t>
            </a:r>
            <a:r>
              <a:rPr kumimoji="1" lang="en-US" altLang="zh-CN" sz="2400">
                <a:solidFill>
                  <a:schemeClr val="tx1"/>
                </a:solidFill>
                <a:latin typeface="Tahoma" panose="020B0604030504040204" pitchFamily="34" charset="0"/>
                <a:ea typeface="宋体" panose="02010600030101010101" pitchFamily="2" charset="-122"/>
              </a:rPr>
              <a:t> →P</a:t>
            </a:r>
            <a:r>
              <a:rPr kumimoji="1" lang="en-US" altLang="zh-CN" sz="2400" baseline="-25000">
                <a:solidFill>
                  <a:schemeClr val="tx1"/>
                </a:solidFill>
                <a:latin typeface="Tahoma" panose="020B0604030504040204" pitchFamily="34" charset="0"/>
                <a:ea typeface="宋体" panose="02010600030101010101" pitchFamily="2" charset="-122"/>
              </a:rPr>
              <a:t>7</a:t>
            </a:r>
          </a:p>
        </p:txBody>
      </p:sp>
      <p:sp>
        <p:nvSpPr>
          <p:cNvPr id="278568" name="AutoShape 40"/>
          <p:cNvSpPr>
            <a:spLocks noChangeArrowheads="1"/>
          </p:cNvSpPr>
          <p:nvPr/>
        </p:nvSpPr>
        <p:spPr bwMode="auto">
          <a:xfrm>
            <a:off x="2686050" y="3241675"/>
            <a:ext cx="1295400" cy="304800"/>
          </a:xfrm>
          <a:prstGeom prst="wedgeRectCallout">
            <a:avLst>
              <a:gd name="adj1" fmla="val -31495"/>
              <a:gd name="adj2" fmla="val 119792"/>
            </a:avLst>
          </a:prstGeom>
          <a:solidFill>
            <a:srgbClr val="FFFFCC"/>
          </a:solidFill>
          <a:ln w="9525">
            <a:solidFill>
              <a:schemeClr val="tx1"/>
            </a:solidFill>
            <a:miter lim="800000"/>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2000">
                <a:solidFill>
                  <a:schemeClr val="tx1"/>
                </a:solidFill>
                <a:latin typeface="Tahoma" panose="020B0604030504040204" pitchFamily="34" charset="0"/>
              </a:rPr>
              <a:t>直接前趋</a:t>
            </a:r>
          </a:p>
        </p:txBody>
      </p:sp>
      <p:sp>
        <p:nvSpPr>
          <p:cNvPr id="278569" name="AutoShape 41"/>
          <p:cNvSpPr>
            <a:spLocks noChangeArrowheads="1"/>
          </p:cNvSpPr>
          <p:nvPr/>
        </p:nvSpPr>
        <p:spPr bwMode="auto">
          <a:xfrm>
            <a:off x="4819650" y="3698875"/>
            <a:ext cx="1524000" cy="381000"/>
          </a:xfrm>
          <a:prstGeom prst="wedgeRectCallout">
            <a:avLst>
              <a:gd name="adj1" fmla="val -40519"/>
              <a:gd name="adj2" fmla="val -79167"/>
            </a:avLst>
          </a:prstGeom>
          <a:solidFill>
            <a:srgbClr val="FFFFCC"/>
          </a:solidFill>
          <a:ln w="9525">
            <a:solidFill>
              <a:schemeClr val="tx1"/>
            </a:solidFill>
            <a:miter lim="800000"/>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2000">
                <a:solidFill>
                  <a:schemeClr val="tx1"/>
                </a:solidFill>
                <a:latin typeface="Tahoma" panose="020B0604030504040204" pitchFamily="34" charset="0"/>
              </a:rPr>
              <a:t>直接后继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8551"/>
                                        </p:tgtEl>
                                        <p:attrNameLst>
                                          <p:attrName>style.visibility</p:attrName>
                                        </p:attrNameLst>
                                      </p:cBhvr>
                                      <p:to>
                                        <p:strVal val="visible"/>
                                      </p:to>
                                    </p:set>
                                    <p:animEffect transition="in" filter="dissolve">
                                      <p:cBhvr>
                                        <p:cTn id="7" dur="500"/>
                                        <p:tgtEl>
                                          <p:spTgt spid="2785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8553"/>
                                        </p:tgtEl>
                                        <p:attrNameLst>
                                          <p:attrName>style.visibility</p:attrName>
                                        </p:attrNameLst>
                                      </p:cBhvr>
                                      <p:to>
                                        <p:strVal val="visible"/>
                                      </p:to>
                                    </p:set>
                                    <p:animEffect transition="in" filter="dissolve">
                                      <p:cBhvr>
                                        <p:cTn id="12" dur="500"/>
                                        <p:tgtEl>
                                          <p:spTgt spid="278553"/>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78554"/>
                                        </p:tgtEl>
                                        <p:attrNameLst>
                                          <p:attrName>style.visibility</p:attrName>
                                        </p:attrNameLst>
                                      </p:cBhvr>
                                      <p:to>
                                        <p:strVal val="visible"/>
                                      </p:to>
                                    </p:set>
                                    <p:animEffect transition="in" filter="dissolve">
                                      <p:cBhvr>
                                        <p:cTn id="15" dur="500"/>
                                        <p:tgtEl>
                                          <p:spTgt spid="27855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78552"/>
                                        </p:tgtEl>
                                        <p:attrNameLst>
                                          <p:attrName>style.visibility</p:attrName>
                                        </p:attrNameLst>
                                      </p:cBhvr>
                                      <p:to>
                                        <p:strVal val="visible"/>
                                      </p:to>
                                    </p:set>
                                    <p:animEffect transition="in" filter="dissolve">
                                      <p:cBhvr>
                                        <p:cTn id="20" dur="500"/>
                                        <p:tgtEl>
                                          <p:spTgt spid="27855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78568"/>
                                        </p:tgtEl>
                                        <p:attrNameLst>
                                          <p:attrName>style.visibility</p:attrName>
                                        </p:attrNameLst>
                                      </p:cBhvr>
                                      <p:to>
                                        <p:strVal val="visible"/>
                                      </p:to>
                                    </p:set>
                                    <p:animEffect transition="in" filter="dissolve">
                                      <p:cBhvr>
                                        <p:cTn id="25" dur="500"/>
                                        <p:tgtEl>
                                          <p:spTgt spid="27856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78569"/>
                                        </p:tgtEl>
                                        <p:attrNameLst>
                                          <p:attrName>style.visibility</p:attrName>
                                        </p:attrNameLst>
                                      </p:cBhvr>
                                      <p:to>
                                        <p:strVal val="visible"/>
                                      </p:to>
                                    </p:set>
                                    <p:animEffect transition="in" filter="dissolve">
                                      <p:cBhvr>
                                        <p:cTn id="28" dur="500"/>
                                        <p:tgtEl>
                                          <p:spTgt spid="27856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7" presetClass="entr" presetSubtype="0" fill="hold" grpId="0" nodeType="clickEffect">
                                  <p:stCondLst>
                                    <p:cond delay="0"/>
                                  </p:stCondLst>
                                  <p:iterate type="lt">
                                    <p:tmPct val="50000"/>
                                  </p:iterate>
                                  <p:childTnLst>
                                    <p:set>
                                      <p:cBhvr>
                                        <p:cTn id="32" dur="1" fill="hold">
                                          <p:stCondLst>
                                            <p:cond delay="0"/>
                                          </p:stCondLst>
                                        </p:cTn>
                                        <p:tgtEl>
                                          <p:spTgt spid="278555"/>
                                        </p:tgtEl>
                                        <p:attrNameLst>
                                          <p:attrName>style.visibility</p:attrName>
                                        </p:attrNameLst>
                                      </p:cBhvr>
                                      <p:to>
                                        <p:strVal val="visible"/>
                                      </p:to>
                                    </p:set>
                                    <p:anim calcmode="discrete" valueType="clr">
                                      <p:cBhvr override="childStyle">
                                        <p:cTn id="33" dur="80"/>
                                        <p:tgtEl>
                                          <p:spTgt spid="278555"/>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278555"/>
                                        </p:tgtEl>
                                        <p:attrNameLst>
                                          <p:attrName>fillcolor</p:attrName>
                                        </p:attrNameLst>
                                      </p:cBhvr>
                                      <p:tavLst>
                                        <p:tav tm="0">
                                          <p:val>
                                            <p:clrVal>
                                              <a:schemeClr val="accent2"/>
                                            </p:clrVal>
                                          </p:val>
                                        </p:tav>
                                        <p:tav tm="50000">
                                          <p:val>
                                            <p:clrVal>
                                              <a:schemeClr val="hlink"/>
                                            </p:clrVal>
                                          </p:val>
                                        </p:tav>
                                      </p:tavLst>
                                    </p:anim>
                                    <p:set>
                                      <p:cBhvr>
                                        <p:cTn id="35" dur="80"/>
                                        <p:tgtEl>
                                          <p:spTgt spid="27855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51" grpId="0" animBg="1"/>
      <p:bldP spid="278552" grpId="0" animBg="1"/>
      <p:bldP spid="278553" grpId="0" animBg="1"/>
      <p:bldP spid="278554" grpId="0" animBg="1"/>
      <p:bldP spid="278555" grpId="0"/>
      <p:bldP spid="278568" grpId="0" animBg="1"/>
      <p:bldP spid="27856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22363" y="188913"/>
            <a:ext cx="7050087" cy="762000"/>
          </a:xfrm>
        </p:spPr>
        <p:txBody>
          <a:bodyPr/>
          <a:lstStyle/>
          <a:p>
            <a:pPr eaLnBrk="1" hangingPunct="1"/>
            <a:r>
              <a:rPr lang="zh-CN" altLang="en-US" sz="4000" b="1" smtClean="0">
                <a:latin typeface="隶书" panose="02010509060101010101" pitchFamily="49" charset="-122"/>
                <a:ea typeface="隶书" panose="02010509060101010101" pitchFamily="49" charset="-122"/>
              </a:rPr>
              <a:t>三、进程控制块</a:t>
            </a:r>
            <a:r>
              <a:rPr lang="en-US" altLang="zh-CN" sz="4000" b="1" smtClean="0">
                <a:latin typeface="隶书" panose="02010509060101010101" pitchFamily="49" charset="-122"/>
                <a:ea typeface="隶书" panose="02010509060101010101" pitchFamily="49" charset="-122"/>
              </a:rPr>
              <a:t>(PCB)</a:t>
            </a:r>
          </a:p>
        </p:txBody>
      </p:sp>
      <p:grpSp>
        <p:nvGrpSpPr>
          <p:cNvPr id="3" name="Group 26"/>
          <p:cNvGrpSpPr>
            <a:grpSpLocks/>
          </p:cNvGrpSpPr>
          <p:nvPr/>
        </p:nvGrpSpPr>
        <p:grpSpPr bwMode="auto">
          <a:xfrm>
            <a:off x="2051720" y="1268760"/>
            <a:ext cx="3852862" cy="4262438"/>
            <a:chOff x="3131" y="890"/>
            <a:chExt cx="2427" cy="2685"/>
          </a:xfrm>
        </p:grpSpPr>
        <p:sp>
          <p:nvSpPr>
            <p:cNvPr id="40968" name="Text Box 27"/>
            <p:cNvSpPr txBox="1">
              <a:spLocks noChangeArrowheads="1"/>
            </p:cNvSpPr>
            <p:nvPr/>
          </p:nvSpPr>
          <p:spPr bwMode="auto">
            <a:xfrm>
              <a:off x="3764" y="935"/>
              <a:ext cx="1794" cy="336"/>
            </a:xfrm>
            <a:prstGeom prst="rect">
              <a:avLst/>
            </a:prstGeom>
            <a:solidFill>
              <a:srgbClr val="808080">
                <a:alpha val="50195"/>
              </a:srgbClr>
            </a:solidFill>
            <a:ln w="38100">
              <a:solidFill>
                <a:srgbClr val="000000"/>
              </a:solidFill>
              <a:miter lim="800000"/>
              <a:headEnd/>
              <a:tailEnd/>
            </a:ln>
          </p:spPr>
          <p:txBody>
            <a:bodyPr lIns="0" tIns="0" rIns="0" bIns="0"/>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r>
                <a:rPr lang="zh-CN" altLang="en-US" sz="2400" dirty="0">
                  <a:solidFill>
                    <a:schemeClr val="tx1"/>
                  </a:solidFill>
                </a:rPr>
                <a:t>进程标识信息</a:t>
              </a:r>
            </a:p>
          </p:txBody>
        </p:sp>
        <p:sp>
          <p:nvSpPr>
            <p:cNvPr id="40969" name="Text Box 28"/>
            <p:cNvSpPr txBox="1">
              <a:spLocks noChangeArrowheads="1"/>
            </p:cNvSpPr>
            <p:nvPr/>
          </p:nvSpPr>
          <p:spPr bwMode="auto">
            <a:xfrm>
              <a:off x="3764" y="1259"/>
              <a:ext cx="1794" cy="336"/>
            </a:xfrm>
            <a:prstGeom prst="rect">
              <a:avLst/>
            </a:prstGeom>
            <a:solidFill>
              <a:srgbClr val="969696">
                <a:alpha val="50195"/>
              </a:srgbClr>
            </a:solidFill>
            <a:ln w="38100">
              <a:solidFill>
                <a:srgbClr val="000000"/>
              </a:solidFill>
              <a:miter lim="800000"/>
              <a:headEnd/>
              <a:tailEnd/>
            </a:ln>
          </p:spPr>
          <p:txBody>
            <a:bodyPr lIns="0" tIns="0" rIns="0" bIns="0"/>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r>
                <a:rPr lang="zh-CN" altLang="en-US" sz="2400">
                  <a:solidFill>
                    <a:schemeClr val="tx1"/>
                  </a:solidFill>
                </a:rPr>
                <a:t>进程现场信息</a:t>
              </a:r>
            </a:p>
          </p:txBody>
        </p:sp>
        <p:sp>
          <p:nvSpPr>
            <p:cNvPr id="40970" name="Text Box 29"/>
            <p:cNvSpPr txBox="1">
              <a:spLocks noChangeArrowheads="1"/>
            </p:cNvSpPr>
            <p:nvPr/>
          </p:nvSpPr>
          <p:spPr bwMode="auto">
            <a:xfrm>
              <a:off x="3764" y="1586"/>
              <a:ext cx="1794" cy="336"/>
            </a:xfrm>
            <a:prstGeom prst="rect">
              <a:avLst/>
            </a:prstGeom>
            <a:solidFill>
              <a:srgbClr val="969696">
                <a:alpha val="50195"/>
              </a:srgbClr>
            </a:solidFill>
            <a:ln w="38100">
              <a:solidFill>
                <a:srgbClr val="000000"/>
              </a:solidFill>
              <a:miter lim="800000"/>
              <a:headEnd/>
              <a:tailEnd/>
            </a:ln>
          </p:spPr>
          <p:txBody>
            <a:bodyPr lIns="0" tIns="0" rIns="0" bIns="0"/>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r>
                <a:rPr lang="zh-CN" altLang="en-US" sz="2400">
                  <a:solidFill>
                    <a:schemeClr val="tx1"/>
                  </a:solidFill>
                </a:rPr>
                <a:t>进程控制信息</a:t>
              </a:r>
            </a:p>
          </p:txBody>
        </p:sp>
        <p:sp>
          <p:nvSpPr>
            <p:cNvPr id="40971" name="Text Box 30"/>
            <p:cNvSpPr txBox="1">
              <a:spLocks noChangeArrowheads="1"/>
            </p:cNvSpPr>
            <p:nvPr/>
          </p:nvSpPr>
          <p:spPr bwMode="auto">
            <a:xfrm>
              <a:off x="3764" y="1907"/>
              <a:ext cx="1794" cy="336"/>
            </a:xfrm>
            <a:prstGeom prst="rect">
              <a:avLst/>
            </a:prstGeom>
            <a:solidFill>
              <a:srgbClr val="FFFFFF"/>
            </a:solidFill>
            <a:ln w="38100">
              <a:solidFill>
                <a:srgbClr val="000000"/>
              </a:solidFill>
              <a:miter lim="800000"/>
              <a:headEnd/>
              <a:tailEnd/>
            </a:ln>
          </p:spPr>
          <p:txBody>
            <a:bodyPr lIns="0" tIns="0" rIns="0" bIns="0"/>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r>
                <a:rPr lang="zh-CN" altLang="en-US" sz="2400" dirty="0">
                  <a:solidFill>
                    <a:schemeClr val="tx1"/>
                  </a:solidFill>
                </a:rPr>
                <a:t>用户堆栈</a:t>
              </a:r>
            </a:p>
          </p:txBody>
        </p:sp>
        <p:sp>
          <p:nvSpPr>
            <p:cNvPr id="40972" name="Text Box 31"/>
            <p:cNvSpPr txBox="1">
              <a:spLocks noChangeArrowheads="1"/>
            </p:cNvSpPr>
            <p:nvPr/>
          </p:nvSpPr>
          <p:spPr bwMode="auto">
            <a:xfrm>
              <a:off x="3764" y="2231"/>
              <a:ext cx="1794" cy="672"/>
            </a:xfrm>
            <a:prstGeom prst="rect">
              <a:avLst/>
            </a:prstGeom>
            <a:solidFill>
              <a:srgbClr val="FFFFFF"/>
            </a:solidFill>
            <a:ln w="38100">
              <a:solidFill>
                <a:srgbClr val="000000"/>
              </a:solidFill>
              <a:miter lim="800000"/>
              <a:headEnd/>
              <a:tailEnd/>
            </a:ln>
          </p:spPr>
          <p:txBody>
            <a:bodyPr lIns="0" tIns="0" rIns="0" bIns="0"/>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r>
                <a:rPr lang="zh-CN" altLang="en-US" sz="2400" dirty="0">
                  <a:solidFill>
                    <a:schemeClr val="tx1"/>
                  </a:solidFill>
                </a:rPr>
                <a:t>用户私有地址空间</a:t>
              </a:r>
            </a:p>
            <a:p>
              <a:r>
                <a:rPr lang="zh-CN" altLang="en-US" sz="2400" dirty="0">
                  <a:solidFill>
                    <a:schemeClr val="tx1"/>
                  </a:solidFill>
                </a:rPr>
                <a:t>（代码、数据）</a:t>
              </a:r>
            </a:p>
          </p:txBody>
        </p:sp>
        <p:sp>
          <p:nvSpPr>
            <p:cNvPr id="40973" name="AutoShape 32"/>
            <p:cNvSpPr>
              <a:spLocks/>
            </p:cNvSpPr>
            <p:nvPr/>
          </p:nvSpPr>
          <p:spPr bwMode="auto">
            <a:xfrm>
              <a:off x="3484" y="935"/>
              <a:ext cx="256" cy="1008"/>
            </a:xfrm>
            <a:prstGeom prst="leftBrace">
              <a:avLst>
                <a:gd name="adj1" fmla="val 32812"/>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0974" name="Text Box 33"/>
            <p:cNvSpPr txBox="1">
              <a:spLocks noChangeArrowheads="1"/>
            </p:cNvSpPr>
            <p:nvPr/>
          </p:nvSpPr>
          <p:spPr bwMode="auto">
            <a:xfrm>
              <a:off x="3131" y="890"/>
              <a:ext cx="384" cy="336"/>
            </a:xfrm>
            <a:prstGeom prst="rect">
              <a:avLst/>
            </a:prstGeom>
            <a:solidFill>
              <a:srgbClr val="FFFFFF"/>
            </a:solidFill>
            <a:ln w="28575">
              <a:solidFill>
                <a:schemeClr val="bg1"/>
              </a:solidFill>
              <a:prstDash val="lgDash"/>
              <a:miter lim="800000"/>
              <a:headEnd/>
              <a:tailEnd/>
            </a:ln>
          </p:spPr>
          <p:txBody>
            <a:bodyPr lIns="0" tIns="0" rIns="0" bIns="0"/>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r>
                <a:rPr lang="zh-CN" altLang="en-US" sz="2400">
                  <a:solidFill>
                    <a:schemeClr val="tx1"/>
                  </a:solidFill>
                </a:rPr>
                <a:t>进程控制块</a:t>
              </a:r>
            </a:p>
          </p:txBody>
        </p:sp>
        <p:sp>
          <p:nvSpPr>
            <p:cNvPr id="40975" name="Text Box 34"/>
            <p:cNvSpPr txBox="1">
              <a:spLocks noChangeArrowheads="1"/>
            </p:cNvSpPr>
            <p:nvPr/>
          </p:nvSpPr>
          <p:spPr bwMode="auto">
            <a:xfrm>
              <a:off x="3763" y="2903"/>
              <a:ext cx="1794" cy="672"/>
            </a:xfrm>
            <a:prstGeom prst="rect">
              <a:avLst/>
            </a:prstGeom>
            <a:solidFill>
              <a:srgbClr val="FFFFFF"/>
            </a:solidFill>
            <a:ln w="28575">
              <a:solidFill>
                <a:srgbClr val="000000"/>
              </a:solidFill>
              <a:prstDash val="sysDot"/>
              <a:miter lim="800000"/>
              <a:headEnd/>
              <a:tailEnd/>
            </a:ln>
          </p:spPr>
          <p:txBody>
            <a:bodyPr lIns="0" tIns="0" rIns="0" bIns="0"/>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endParaRPr lang="en-US" altLang="zh-CN" sz="1800">
                <a:solidFill>
                  <a:schemeClr val="tx1"/>
                </a:solidFill>
              </a:endParaRPr>
            </a:p>
            <a:p>
              <a:r>
                <a:rPr lang="zh-CN" altLang="en-US">
                  <a:solidFill>
                    <a:schemeClr val="tx1"/>
                  </a:solidFill>
                </a:rPr>
                <a:t>共享地址空间</a:t>
              </a:r>
            </a:p>
          </p:txBody>
        </p:sp>
      </p:grpSp>
      <p:sp>
        <p:nvSpPr>
          <p:cNvPr id="15396" name="Rectangle 36"/>
          <p:cNvSpPr>
            <a:spLocks noChangeArrowheads="1"/>
          </p:cNvSpPr>
          <p:nvPr/>
        </p:nvSpPr>
        <p:spPr bwMode="auto">
          <a:xfrm>
            <a:off x="3275856" y="6007448"/>
            <a:ext cx="1792288" cy="51911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lang="zh-CN" altLang="en-US">
                <a:solidFill>
                  <a:srgbClr val="0000FF"/>
                </a:solidFill>
              </a:rPr>
              <a:t>进程映像 </a:t>
            </a:r>
          </a:p>
        </p:txBody>
      </p:sp>
    </p:spTree>
    <p:extLst>
      <p:ext uri="{BB962C8B-B14F-4D97-AF65-F5344CB8AC3E}">
        <p14:creationId xmlns:p14="http://schemas.microsoft.com/office/powerpoint/2010/main" val="26839686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ChangeArrowheads="1"/>
          </p:cNvSpPr>
          <p:nvPr/>
        </p:nvSpPr>
        <p:spPr bwMode="auto">
          <a:xfrm>
            <a:off x="1122363" y="188913"/>
            <a:ext cx="70500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三、进程控制块</a:t>
            </a:r>
            <a:r>
              <a:rPr kumimoji="1" lang="en-US" altLang="zh-CN" sz="4000">
                <a:solidFill>
                  <a:schemeClr val="folHlink"/>
                </a:solidFill>
                <a:latin typeface="隶书" panose="02010509060101010101" pitchFamily="49" charset="-122"/>
                <a:ea typeface="隶书" panose="02010509060101010101" pitchFamily="49" charset="-122"/>
              </a:rPr>
              <a:t>(PCB)</a:t>
            </a:r>
          </a:p>
        </p:txBody>
      </p:sp>
      <p:sp>
        <p:nvSpPr>
          <p:cNvPr id="41987" name="Rectangle 5"/>
          <p:cNvSpPr>
            <a:spLocks noChangeArrowheads="1"/>
          </p:cNvSpPr>
          <p:nvPr/>
        </p:nvSpPr>
        <p:spPr bwMode="auto">
          <a:xfrm>
            <a:off x="539750" y="1268413"/>
            <a:ext cx="4515980"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20000"/>
              </a:lnSpc>
              <a:buClr>
                <a:schemeClr val="folHlink"/>
              </a:buClr>
              <a:buSzPct val="60000"/>
              <a:buFont typeface="Wingdings" panose="05000000000000000000" pitchFamily="2" charset="2"/>
              <a:buNone/>
            </a:pPr>
            <a:r>
              <a:rPr kumimoji="1" lang="en-US" altLang="zh-CN" dirty="0">
                <a:solidFill>
                  <a:srgbClr val="0000FF"/>
                </a:solidFill>
              </a:rPr>
              <a:t>1</a:t>
            </a:r>
            <a:r>
              <a:rPr kumimoji="1" lang="zh-CN" altLang="en-US" dirty="0">
                <a:solidFill>
                  <a:srgbClr val="0000FF"/>
                </a:solidFill>
              </a:rPr>
              <a:t>、进程控制块</a:t>
            </a:r>
            <a:r>
              <a:rPr kumimoji="1" lang="en-US" altLang="zh-CN" dirty="0">
                <a:solidFill>
                  <a:srgbClr val="0000FF"/>
                </a:solidFill>
              </a:rPr>
              <a:t>PCB</a:t>
            </a:r>
            <a:r>
              <a:rPr kumimoji="1" lang="zh-CN" altLang="en-US" dirty="0">
                <a:solidFill>
                  <a:srgbClr val="0000FF"/>
                </a:solidFill>
              </a:rPr>
              <a:t>中的</a:t>
            </a:r>
            <a:r>
              <a:rPr kumimoji="1" lang="zh-CN" altLang="en-US" dirty="0" smtClean="0">
                <a:solidFill>
                  <a:srgbClr val="0000FF"/>
                </a:solidFill>
              </a:rPr>
              <a:t>信息</a:t>
            </a:r>
            <a:endParaRPr kumimoji="1" lang="en-US" altLang="zh-CN" dirty="0" smtClean="0">
              <a:solidFill>
                <a:srgbClr val="0000FF"/>
              </a:solidFill>
            </a:endParaRPr>
          </a:p>
          <a:p>
            <a:pPr algn="l" eaLnBrk="1" hangingPunct="1">
              <a:lnSpc>
                <a:spcPct val="120000"/>
              </a:lnSpc>
              <a:buClr>
                <a:schemeClr val="folHlink"/>
              </a:buClr>
              <a:buSzPct val="60000"/>
              <a:buFont typeface="Wingdings" panose="05000000000000000000" pitchFamily="2" charset="2"/>
              <a:buNone/>
            </a:pPr>
            <a:r>
              <a:rPr kumimoji="1" lang="zh-CN" altLang="en-US" dirty="0" smtClean="0">
                <a:solidFill>
                  <a:srgbClr val="0000FF"/>
                </a:solidFill>
              </a:rPr>
              <a:t>主要包括</a:t>
            </a:r>
            <a:r>
              <a:rPr kumimoji="1" lang="en-US" altLang="zh-CN" dirty="0" smtClean="0">
                <a:solidFill>
                  <a:srgbClr val="0000FF"/>
                </a:solidFill>
              </a:rPr>
              <a:t>4</a:t>
            </a:r>
            <a:r>
              <a:rPr kumimoji="1" lang="zh-CN" altLang="en-US" dirty="0" smtClean="0">
                <a:solidFill>
                  <a:srgbClr val="0000FF"/>
                </a:solidFill>
              </a:rPr>
              <a:t>部分</a:t>
            </a:r>
            <a:r>
              <a:rPr kumimoji="1" lang="en-US" altLang="zh-CN" dirty="0" smtClean="0">
                <a:solidFill>
                  <a:srgbClr val="0000FF"/>
                </a:solidFill>
              </a:rPr>
              <a:t>:</a:t>
            </a:r>
          </a:p>
          <a:p>
            <a:pPr algn="l" eaLnBrk="1" hangingPunct="1">
              <a:lnSpc>
                <a:spcPct val="120000"/>
              </a:lnSpc>
              <a:buClr>
                <a:schemeClr val="folHlink"/>
              </a:buClr>
              <a:buSzPct val="60000"/>
              <a:buFont typeface="Wingdings" panose="05000000000000000000" pitchFamily="2" charset="2"/>
              <a:buNone/>
            </a:pPr>
            <a:r>
              <a:rPr kumimoji="1" lang="en-US" altLang="zh-CN" dirty="0" smtClean="0">
                <a:solidFill>
                  <a:srgbClr val="0000FF"/>
                </a:solidFill>
                <a:sym typeface="Wingdings" panose="05000000000000000000" pitchFamily="2" charset="2"/>
              </a:rPr>
              <a:t>(1)</a:t>
            </a:r>
            <a:r>
              <a:rPr kumimoji="1" lang="zh-CN" altLang="en-US" dirty="0">
                <a:solidFill>
                  <a:srgbClr val="0000FF"/>
                </a:solidFill>
                <a:latin typeface="Tahoma" pitchFamily="34" charset="0"/>
                <a:ea typeface="宋体" pitchFamily="2" charset="-122"/>
              </a:rPr>
              <a:t>标识符信息</a:t>
            </a:r>
            <a:endParaRPr kumimoji="1" lang="en-US" altLang="zh-CN" dirty="0" smtClean="0">
              <a:solidFill>
                <a:srgbClr val="0000FF"/>
              </a:solidFill>
            </a:endParaRPr>
          </a:p>
          <a:p>
            <a:pPr algn="l" eaLnBrk="1" hangingPunct="1">
              <a:lnSpc>
                <a:spcPct val="120000"/>
              </a:lnSpc>
              <a:buClr>
                <a:schemeClr val="folHlink"/>
              </a:buClr>
              <a:buSzPct val="60000"/>
              <a:buFont typeface="Wingdings" panose="05000000000000000000" pitchFamily="2" charset="2"/>
              <a:buNone/>
            </a:pPr>
            <a:endParaRPr kumimoji="1" lang="zh-CN" altLang="en-US" dirty="0">
              <a:solidFill>
                <a:srgbClr val="0000FF"/>
              </a:solidFill>
            </a:endParaRPr>
          </a:p>
        </p:txBody>
      </p:sp>
      <p:graphicFrame>
        <p:nvGraphicFramePr>
          <p:cNvPr id="448598" name="Group 86"/>
          <p:cNvGraphicFramePr>
            <a:graphicFrameLocks noGrp="1"/>
          </p:cNvGraphicFramePr>
          <p:nvPr>
            <p:extLst>
              <p:ext uri="{D42A27DB-BD31-4B8C-83A1-F6EECF244321}">
                <p14:modId xmlns:p14="http://schemas.microsoft.com/office/powerpoint/2010/main" val="3583014276"/>
              </p:ext>
            </p:extLst>
          </p:nvPr>
        </p:nvGraphicFramePr>
        <p:xfrm>
          <a:off x="3419872" y="2168863"/>
          <a:ext cx="5280546" cy="2520282"/>
        </p:xfrm>
        <a:graphic>
          <a:graphicData uri="http://schemas.openxmlformats.org/drawingml/2006/table">
            <a:tbl>
              <a:tblPr/>
              <a:tblGrid>
                <a:gridCol w="1761081"/>
                <a:gridCol w="1758384"/>
                <a:gridCol w="1761081"/>
              </a:tblGrid>
              <a:tr h="420047">
                <a:tc rowSpan="6">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标识符信息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进程标识符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进程名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047">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进程号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047">
                <a:tc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用户标识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用户名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047">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用户号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047">
                <a:tc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家族联系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父进程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047">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子进程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矩形 1"/>
          <p:cNvSpPr/>
          <p:nvPr/>
        </p:nvSpPr>
        <p:spPr>
          <a:xfrm>
            <a:off x="179512" y="4927875"/>
            <a:ext cx="8712968" cy="1200329"/>
          </a:xfrm>
          <a:prstGeom prst="rect">
            <a:avLst/>
          </a:prstGeom>
        </p:spPr>
        <p:txBody>
          <a:bodyPr wrap="square">
            <a:spAutoFit/>
          </a:bodyPr>
          <a:lstStyle/>
          <a:p>
            <a:pPr algn="l" eaLnBrk="1" hangingPunct="1"/>
            <a:r>
              <a:rPr lang="zh-CN" altLang="en-US" sz="2400" dirty="0" smtClean="0"/>
              <a:t>用户（进程）访问该进程时使用的</a:t>
            </a:r>
            <a:r>
              <a:rPr lang="zh-CN" altLang="en-US" sz="2400" dirty="0" smtClean="0">
                <a:solidFill>
                  <a:srgbClr val="0000FF"/>
                </a:solidFill>
              </a:rPr>
              <a:t>外部标识符</a:t>
            </a:r>
            <a:r>
              <a:rPr lang="zh-CN" altLang="en-US" sz="2400" dirty="0" smtClean="0"/>
              <a:t>，称为</a:t>
            </a:r>
            <a:r>
              <a:rPr lang="zh-CN" altLang="en-US" sz="2400" dirty="0" smtClean="0">
                <a:solidFill>
                  <a:srgbClr val="0000FF"/>
                </a:solidFill>
              </a:rPr>
              <a:t>进程名</a:t>
            </a:r>
            <a:r>
              <a:rPr lang="zh-CN" altLang="en-US" sz="2400" dirty="0" smtClean="0"/>
              <a:t>。</a:t>
            </a:r>
            <a:r>
              <a:rPr lang="zh-CN" altLang="en-US" sz="2400" dirty="0" smtClean="0">
                <a:solidFill>
                  <a:srgbClr val="0000FF"/>
                </a:solidFill>
              </a:rPr>
              <a:t>进程号，即</a:t>
            </a:r>
            <a:r>
              <a:rPr lang="zh-CN" altLang="en-US" sz="2400" dirty="0" smtClean="0">
                <a:solidFill>
                  <a:srgbClr val="0000FF"/>
                </a:solidFill>
              </a:rPr>
              <a:t>内部标识符，</a:t>
            </a:r>
            <a:r>
              <a:rPr lang="zh-CN" altLang="en-US" sz="2400" dirty="0" smtClean="0"/>
              <a:t>通常为一整数</a:t>
            </a:r>
            <a:r>
              <a:rPr lang="zh-CN" altLang="en-US" sz="2400" dirty="0" smtClean="0"/>
              <a:t>，</a:t>
            </a:r>
            <a:r>
              <a:rPr lang="zh-CN" altLang="en-US" sz="2400" dirty="0" smtClean="0">
                <a:latin typeface="Arial" panose="020B0604020202020204" pitchFamily="34" charset="0"/>
              </a:rPr>
              <a:t>用于区分不同的进程</a:t>
            </a:r>
            <a:r>
              <a:rPr lang="zh-CN" altLang="en-US" sz="2400" dirty="0" smtClean="0"/>
              <a:t>。</a:t>
            </a:r>
            <a:endParaRPr lang="en-US" altLang="zh-CN" sz="2400" dirty="0" smtClean="0"/>
          </a:p>
          <a:p>
            <a:pPr algn="l" eaLnBrk="1" hangingPunct="1"/>
            <a:r>
              <a:rPr lang="zh-CN" altLang="en-US" sz="2400" dirty="0" smtClean="0">
                <a:latin typeface="Arial" panose="020B0604020202020204" pitchFamily="34" charset="0"/>
              </a:rPr>
              <a:t>其</a:t>
            </a:r>
            <a:r>
              <a:rPr lang="zh-CN" altLang="en-US" sz="2400" dirty="0">
                <a:latin typeface="Arial" panose="020B0604020202020204" pitchFamily="34" charset="0"/>
              </a:rPr>
              <a:t>所属</a:t>
            </a:r>
            <a:r>
              <a:rPr lang="zh-CN" altLang="en-US" sz="2400" dirty="0" smtClean="0">
                <a:latin typeface="Arial" panose="020B0604020202020204" pitchFamily="34" charset="0"/>
              </a:rPr>
              <a:t>用户的内部标识通常</a:t>
            </a:r>
            <a:r>
              <a:rPr lang="zh-CN" altLang="en-US" sz="2400" dirty="0">
                <a:latin typeface="Arial" panose="020B0604020202020204" pitchFamily="34" charset="0"/>
              </a:rPr>
              <a:t>也为一整数，称为用户</a:t>
            </a:r>
            <a:r>
              <a:rPr lang="zh-CN" altLang="en-US" sz="2400" dirty="0" smtClean="0">
                <a:latin typeface="Arial" panose="020B0604020202020204" pitchFamily="34" charset="0"/>
              </a:rPr>
              <a:t>号。</a:t>
            </a:r>
            <a:endParaRPr lang="zh-CN" altLang="en-US" sz="24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ChangeArrowheads="1"/>
          </p:cNvSpPr>
          <p:nvPr/>
        </p:nvSpPr>
        <p:spPr bwMode="auto">
          <a:xfrm>
            <a:off x="1122363" y="188913"/>
            <a:ext cx="70500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三、进程控制块</a:t>
            </a:r>
            <a:r>
              <a:rPr kumimoji="1" lang="en-US" altLang="zh-CN" sz="4000">
                <a:solidFill>
                  <a:schemeClr val="folHlink"/>
                </a:solidFill>
                <a:latin typeface="隶书" panose="02010509060101010101" pitchFamily="49" charset="-122"/>
                <a:ea typeface="隶书" panose="02010509060101010101" pitchFamily="49" charset="-122"/>
              </a:rPr>
              <a:t>(PCB)</a:t>
            </a:r>
          </a:p>
        </p:txBody>
      </p:sp>
      <p:graphicFrame>
        <p:nvGraphicFramePr>
          <p:cNvPr id="449555" name="Group 19"/>
          <p:cNvGraphicFramePr>
            <a:graphicFrameLocks noGrp="1"/>
          </p:cNvGraphicFramePr>
          <p:nvPr>
            <p:extLst>
              <p:ext uri="{D42A27DB-BD31-4B8C-83A1-F6EECF244321}">
                <p14:modId xmlns:p14="http://schemas.microsoft.com/office/powerpoint/2010/main" val="2568598280"/>
              </p:ext>
            </p:extLst>
          </p:nvPr>
        </p:nvGraphicFramePr>
        <p:xfrm>
          <a:off x="1599406" y="2445032"/>
          <a:ext cx="6096000" cy="2236312"/>
        </p:xfrm>
        <a:graphic>
          <a:graphicData uri="http://schemas.openxmlformats.org/drawingml/2006/table">
            <a:tbl>
              <a:tblPr/>
              <a:tblGrid>
                <a:gridCol w="3048000"/>
                <a:gridCol w="3048000"/>
              </a:tblGrid>
              <a:tr h="551920">
                <a:tc rowSpan="4">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800" b="1" i="0" u="none" strike="noStrike" cap="none" normalizeH="0" baseline="0" dirty="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dirty="0" smtClean="0">
                          <a:ln>
                            <a:noFill/>
                          </a:ln>
                          <a:solidFill>
                            <a:schemeClr val="tx1"/>
                          </a:solidFill>
                          <a:effectLst/>
                          <a:latin typeface="Tahoma" pitchFamily="34" charset="0"/>
                          <a:ea typeface="宋体" pitchFamily="2" charset="-122"/>
                        </a:rPr>
                        <a:t>处理机</a:t>
                      </a:r>
                      <a:r>
                        <a:rPr kumimoji="1" lang="zh-CN" altLang="en-US" sz="2800" b="1" i="0" u="none" strike="noStrike" cap="none" normalizeH="0" baseline="0" dirty="0" smtClean="0">
                          <a:ln>
                            <a:noFill/>
                          </a:ln>
                          <a:solidFill>
                            <a:schemeClr val="tx1"/>
                          </a:solidFill>
                          <a:effectLst/>
                          <a:latin typeface="Tahoma" pitchFamily="34" charset="0"/>
                          <a:ea typeface="宋体" pitchFamily="2" charset="-122"/>
                        </a:rPr>
                        <a:t>状态信息</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dirty="0" smtClean="0">
                          <a:ln>
                            <a:noFill/>
                          </a:ln>
                          <a:solidFill>
                            <a:schemeClr val="tx1"/>
                          </a:solidFill>
                          <a:effectLst/>
                          <a:latin typeface="Tahoma" pitchFamily="34" charset="0"/>
                          <a:ea typeface="宋体" pitchFamily="2" charset="-122"/>
                        </a:rPr>
                        <a:t>（现场）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通用寄存器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8072">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dirty="0" smtClean="0">
                          <a:ln>
                            <a:noFill/>
                          </a:ln>
                          <a:solidFill>
                            <a:schemeClr val="tx1"/>
                          </a:solidFill>
                          <a:effectLst/>
                          <a:latin typeface="Tahoma" pitchFamily="34" charset="0"/>
                          <a:ea typeface="宋体" pitchFamily="2" charset="-122"/>
                        </a:rPr>
                        <a:t>指令计数器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05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dirty="0" smtClean="0">
                          <a:ln>
                            <a:noFill/>
                          </a:ln>
                          <a:solidFill>
                            <a:schemeClr val="tx1"/>
                          </a:solidFill>
                          <a:effectLst/>
                          <a:latin typeface="Tahoma" pitchFamily="34" charset="0"/>
                          <a:ea typeface="宋体" pitchFamily="2" charset="-122"/>
                        </a:rPr>
                        <a:t>程序状态字</a:t>
                      </a: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PSW</a:t>
                      </a:r>
                      <a:endParaRPr kumimoji="1" lang="zh-CN" altLang="en-US" sz="2800" b="1" i="0" u="none" strike="noStrike" cap="none" normalizeH="0" baseline="0" dirty="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28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dirty="0" smtClean="0">
                          <a:ln>
                            <a:noFill/>
                          </a:ln>
                          <a:solidFill>
                            <a:schemeClr val="tx1"/>
                          </a:solidFill>
                          <a:effectLst/>
                          <a:latin typeface="Tahoma" pitchFamily="34" charset="0"/>
                          <a:ea typeface="宋体" pitchFamily="2" charset="-122"/>
                        </a:rPr>
                        <a:t>用户栈指针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26" name="Rectangle 21"/>
          <p:cNvSpPr>
            <a:spLocks noChangeArrowheads="1"/>
          </p:cNvSpPr>
          <p:nvPr/>
        </p:nvSpPr>
        <p:spPr bwMode="auto">
          <a:xfrm>
            <a:off x="539750" y="1268413"/>
            <a:ext cx="4515980"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20000"/>
              </a:lnSpc>
              <a:buClr>
                <a:schemeClr val="folHlink"/>
              </a:buClr>
              <a:buSzPct val="60000"/>
              <a:buFont typeface="Wingdings" panose="05000000000000000000" pitchFamily="2" charset="2"/>
              <a:buNone/>
            </a:pPr>
            <a:r>
              <a:rPr kumimoji="1" lang="en-US" altLang="zh-CN" dirty="0">
                <a:solidFill>
                  <a:schemeClr val="folHlink"/>
                </a:solidFill>
              </a:rPr>
              <a:t>1</a:t>
            </a:r>
            <a:r>
              <a:rPr kumimoji="1" lang="zh-CN" altLang="en-US" dirty="0">
                <a:solidFill>
                  <a:schemeClr val="folHlink"/>
                </a:solidFill>
              </a:rPr>
              <a:t>、进程控制块</a:t>
            </a:r>
            <a:r>
              <a:rPr kumimoji="1" lang="en-US" altLang="zh-CN" dirty="0">
                <a:solidFill>
                  <a:schemeClr val="folHlink"/>
                </a:solidFill>
              </a:rPr>
              <a:t>PCB</a:t>
            </a:r>
            <a:r>
              <a:rPr kumimoji="1" lang="zh-CN" altLang="en-US" dirty="0">
                <a:solidFill>
                  <a:schemeClr val="folHlink"/>
                </a:solidFill>
              </a:rPr>
              <a:t>中的</a:t>
            </a:r>
            <a:r>
              <a:rPr kumimoji="1" lang="zh-CN" altLang="en-US" dirty="0" smtClean="0">
                <a:solidFill>
                  <a:schemeClr val="folHlink"/>
                </a:solidFill>
              </a:rPr>
              <a:t>信息</a:t>
            </a:r>
            <a:endParaRPr kumimoji="1" lang="en-US" altLang="zh-CN" dirty="0" smtClean="0">
              <a:solidFill>
                <a:schemeClr val="folHlink"/>
              </a:solidFill>
            </a:endParaRPr>
          </a:p>
          <a:p>
            <a:pPr algn="l" eaLnBrk="1" hangingPunct="1">
              <a:lnSpc>
                <a:spcPct val="120000"/>
              </a:lnSpc>
              <a:buClr>
                <a:schemeClr val="folHlink"/>
              </a:buClr>
              <a:buSzPct val="60000"/>
              <a:buFont typeface="Wingdings" panose="05000000000000000000" pitchFamily="2" charset="2"/>
              <a:buNone/>
            </a:pPr>
            <a:r>
              <a:rPr kumimoji="1" lang="zh-CN" altLang="en-US" dirty="0" smtClean="0">
                <a:solidFill>
                  <a:schemeClr val="folHlink"/>
                </a:solidFill>
              </a:rPr>
              <a:t>（</a:t>
            </a:r>
            <a:r>
              <a:rPr kumimoji="1" lang="en-US" altLang="zh-CN" dirty="0" smtClean="0">
                <a:solidFill>
                  <a:schemeClr val="folHlink"/>
                </a:solidFill>
              </a:rPr>
              <a:t>2</a:t>
            </a:r>
            <a:r>
              <a:rPr kumimoji="1" lang="zh-CN" altLang="en-US" dirty="0" smtClean="0">
                <a:solidFill>
                  <a:schemeClr val="folHlink"/>
                </a:solidFill>
              </a:rPr>
              <a:t>）处理机状态信息</a:t>
            </a:r>
            <a:endParaRPr kumimoji="1" lang="zh-CN" altLang="en-US" dirty="0">
              <a:solidFill>
                <a:schemeClr val="folHlink"/>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ChangeArrowheads="1"/>
          </p:cNvSpPr>
          <p:nvPr/>
        </p:nvSpPr>
        <p:spPr bwMode="auto">
          <a:xfrm>
            <a:off x="1122363" y="188913"/>
            <a:ext cx="70500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三、进程控制块</a:t>
            </a:r>
            <a:r>
              <a:rPr kumimoji="1" lang="en-US" altLang="zh-CN" sz="4000">
                <a:solidFill>
                  <a:schemeClr val="folHlink"/>
                </a:solidFill>
                <a:latin typeface="隶书" panose="02010509060101010101" pitchFamily="49" charset="-122"/>
                <a:ea typeface="隶书" panose="02010509060101010101" pitchFamily="49" charset="-122"/>
              </a:rPr>
              <a:t>(PCB)</a:t>
            </a:r>
          </a:p>
        </p:txBody>
      </p:sp>
      <p:graphicFrame>
        <p:nvGraphicFramePr>
          <p:cNvPr id="450580" name="Group 20"/>
          <p:cNvGraphicFramePr>
            <a:graphicFrameLocks noGrp="1"/>
          </p:cNvGraphicFramePr>
          <p:nvPr>
            <p:extLst>
              <p:ext uri="{D42A27DB-BD31-4B8C-83A1-F6EECF244321}">
                <p14:modId xmlns:p14="http://schemas.microsoft.com/office/powerpoint/2010/main" val="2811681994"/>
              </p:ext>
            </p:extLst>
          </p:nvPr>
        </p:nvGraphicFramePr>
        <p:xfrm>
          <a:off x="1403648" y="2643703"/>
          <a:ext cx="6912768" cy="2510003"/>
        </p:xfrm>
        <a:graphic>
          <a:graphicData uri="http://schemas.openxmlformats.org/drawingml/2006/table">
            <a:tbl>
              <a:tblPr/>
              <a:tblGrid>
                <a:gridCol w="2612990"/>
                <a:gridCol w="4299778"/>
              </a:tblGrid>
              <a:tr h="647627">
                <a:tc rowSpan="4">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800" b="1" i="0" u="none" strike="noStrike" cap="none" normalizeH="0" baseline="0" dirty="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800" b="1" i="0" u="none" strike="noStrike" cap="none" normalizeH="0" baseline="0" dirty="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dirty="0" smtClean="0">
                          <a:ln>
                            <a:noFill/>
                          </a:ln>
                          <a:solidFill>
                            <a:schemeClr val="tx1"/>
                          </a:solidFill>
                          <a:effectLst/>
                          <a:latin typeface="Tahoma" pitchFamily="34" charset="0"/>
                          <a:ea typeface="宋体" pitchFamily="2" charset="-122"/>
                        </a:rPr>
                        <a:t>进程调度信息 </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进程状态</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72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进程优先数（级</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权）</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731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dirty="0" smtClean="0">
                          <a:ln>
                            <a:noFill/>
                          </a:ln>
                          <a:solidFill>
                            <a:schemeClr val="tx1"/>
                          </a:solidFill>
                          <a:effectLst/>
                          <a:latin typeface="Tahoma" pitchFamily="34" charset="0"/>
                          <a:ea typeface="宋体" pitchFamily="2" charset="-122"/>
                        </a:rPr>
                        <a:t>等待原因</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34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dirty="0" smtClean="0">
                          <a:ln>
                            <a:noFill/>
                          </a:ln>
                          <a:solidFill>
                            <a:schemeClr val="tx1"/>
                          </a:solidFill>
                          <a:effectLst/>
                          <a:latin typeface="Tahoma" pitchFamily="34" charset="0"/>
                          <a:ea typeface="宋体" pitchFamily="2" charset="-122"/>
                        </a:rPr>
                        <a:t>调度算法参数等</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50" name="Rectangle 22"/>
          <p:cNvSpPr>
            <a:spLocks noChangeArrowheads="1"/>
          </p:cNvSpPr>
          <p:nvPr/>
        </p:nvSpPr>
        <p:spPr bwMode="auto">
          <a:xfrm>
            <a:off x="539750" y="1268413"/>
            <a:ext cx="4515980"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20000"/>
              </a:lnSpc>
              <a:buClr>
                <a:schemeClr val="folHlink"/>
              </a:buClr>
              <a:buSzPct val="60000"/>
              <a:buFont typeface="Wingdings" panose="05000000000000000000" pitchFamily="2" charset="2"/>
              <a:buNone/>
            </a:pPr>
            <a:r>
              <a:rPr kumimoji="1" lang="en-US" altLang="zh-CN" dirty="0">
                <a:solidFill>
                  <a:schemeClr val="folHlink"/>
                </a:solidFill>
              </a:rPr>
              <a:t>1</a:t>
            </a:r>
            <a:r>
              <a:rPr kumimoji="1" lang="zh-CN" altLang="en-US" dirty="0">
                <a:solidFill>
                  <a:schemeClr val="folHlink"/>
                </a:solidFill>
              </a:rPr>
              <a:t>、进程控制块</a:t>
            </a:r>
            <a:r>
              <a:rPr kumimoji="1" lang="en-US" altLang="zh-CN" dirty="0">
                <a:solidFill>
                  <a:schemeClr val="folHlink"/>
                </a:solidFill>
              </a:rPr>
              <a:t>PCB</a:t>
            </a:r>
            <a:r>
              <a:rPr kumimoji="1" lang="zh-CN" altLang="en-US" dirty="0">
                <a:solidFill>
                  <a:schemeClr val="folHlink"/>
                </a:solidFill>
              </a:rPr>
              <a:t>中的</a:t>
            </a:r>
            <a:r>
              <a:rPr kumimoji="1" lang="zh-CN" altLang="en-US" dirty="0" smtClean="0">
                <a:solidFill>
                  <a:schemeClr val="folHlink"/>
                </a:solidFill>
              </a:rPr>
              <a:t>信息</a:t>
            </a:r>
            <a:endParaRPr kumimoji="1" lang="en-US" altLang="zh-CN" dirty="0" smtClean="0">
              <a:solidFill>
                <a:schemeClr val="folHlink"/>
              </a:solidFill>
            </a:endParaRPr>
          </a:p>
          <a:p>
            <a:pPr algn="l" eaLnBrk="1" hangingPunct="1">
              <a:lnSpc>
                <a:spcPct val="120000"/>
              </a:lnSpc>
              <a:buClr>
                <a:schemeClr val="folHlink"/>
              </a:buClr>
              <a:buSzPct val="60000"/>
              <a:buFont typeface="Wingdings" panose="05000000000000000000" pitchFamily="2" charset="2"/>
              <a:buNone/>
            </a:pPr>
            <a:r>
              <a:rPr kumimoji="1" lang="en-US" altLang="zh-CN" dirty="0" smtClean="0">
                <a:solidFill>
                  <a:schemeClr val="folHlink"/>
                </a:solidFill>
              </a:rPr>
              <a:t>(3)</a:t>
            </a:r>
            <a:r>
              <a:rPr kumimoji="1" lang="zh-CN" altLang="en-US" dirty="0" smtClean="0">
                <a:solidFill>
                  <a:schemeClr val="folHlink"/>
                </a:solidFill>
              </a:rPr>
              <a:t>进程调度信息</a:t>
            </a:r>
            <a:endParaRPr kumimoji="1" lang="zh-CN" altLang="en-US" dirty="0">
              <a:solidFill>
                <a:schemeClr val="folHlink"/>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1122363" y="188913"/>
            <a:ext cx="70500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三、进程控制块</a:t>
            </a:r>
            <a:r>
              <a:rPr kumimoji="1" lang="en-US" altLang="zh-CN" sz="4000">
                <a:solidFill>
                  <a:schemeClr val="folHlink"/>
                </a:solidFill>
                <a:latin typeface="隶书" panose="02010509060101010101" pitchFamily="49" charset="-122"/>
                <a:ea typeface="隶书" panose="02010509060101010101" pitchFamily="49" charset="-122"/>
              </a:rPr>
              <a:t>(PCB)</a:t>
            </a:r>
          </a:p>
        </p:txBody>
      </p:sp>
      <p:graphicFrame>
        <p:nvGraphicFramePr>
          <p:cNvPr id="451607" name="Group 23"/>
          <p:cNvGraphicFramePr>
            <a:graphicFrameLocks noGrp="1"/>
          </p:cNvGraphicFramePr>
          <p:nvPr>
            <p:extLst>
              <p:ext uri="{D42A27DB-BD31-4B8C-83A1-F6EECF244321}">
                <p14:modId xmlns:p14="http://schemas.microsoft.com/office/powerpoint/2010/main" val="2460851721"/>
              </p:ext>
            </p:extLst>
          </p:nvPr>
        </p:nvGraphicFramePr>
        <p:xfrm>
          <a:off x="1475656" y="2394875"/>
          <a:ext cx="6864350" cy="3297139"/>
        </p:xfrm>
        <a:graphic>
          <a:graphicData uri="http://schemas.openxmlformats.org/drawingml/2006/table">
            <a:tbl>
              <a:tblPr/>
              <a:tblGrid>
                <a:gridCol w="2687637"/>
                <a:gridCol w="4176713"/>
              </a:tblGrid>
              <a:tr h="603468">
                <a:tc rowSpan="6">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800" b="1" i="0" u="none" strike="noStrike" cap="none" normalizeH="0" baseline="0" dirty="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800" b="1" i="0" u="none" strike="noStrike" cap="none" normalizeH="0" baseline="0" dirty="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800" b="1" i="0" u="none" strike="noStrike" cap="none" normalizeH="0" baseline="0" dirty="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dirty="0" smtClean="0">
                          <a:ln>
                            <a:noFill/>
                          </a:ln>
                          <a:solidFill>
                            <a:schemeClr val="tx1"/>
                          </a:solidFill>
                          <a:effectLst/>
                          <a:latin typeface="Tahoma" pitchFamily="34" charset="0"/>
                          <a:ea typeface="宋体" pitchFamily="2" charset="-122"/>
                        </a:rPr>
                        <a:t>进程控制信息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程序和数据地址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4722">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进程同步和通信机制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59">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资源清单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67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链接指针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9771">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访问权限</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9771">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dirty="0" smtClean="0">
                          <a:ln>
                            <a:noFill/>
                          </a:ln>
                          <a:solidFill>
                            <a:schemeClr val="tx1"/>
                          </a:solidFill>
                          <a:effectLst/>
                          <a:latin typeface="Tahoma" pitchFamily="34" charset="0"/>
                          <a:ea typeface="宋体" pitchFamily="2" charset="-122"/>
                        </a:rPr>
                        <a:t>打开的文件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078" name="Rectangle 25"/>
          <p:cNvSpPr>
            <a:spLocks noChangeArrowheads="1"/>
          </p:cNvSpPr>
          <p:nvPr/>
        </p:nvSpPr>
        <p:spPr bwMode="auto">
          <a:xfrm>
            <a:off x="539750" y="1268413"/>
            <a:ext cx="4515980"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20000"/>
              </a:lnSpc>
              <a:buClr>
                <a:schemeClr val="folHlink"/>
              </a:buClr>
              <a:buSzPct val="60000"/>
              <a:buFont typeface="Wingdings" panose="05000000000000000000" pitchFamily="2" charset="2"/>
              <a:buNone/>
            </a:pPr>
            <a:r>
              <a:rPr kumimoji="1" lang="en-US" altLang="zh-CN" dirty="0">
                <a:solidFill>
                  <a:schemeClr val="folHlink"/>
                </a:solidFill>
              </a:rPr>
              <a:t>1</a:t>
            </a:r>
            <a:r>
              <a:rPr kumimoji="1" lang="zh-CN" altLang="en-US" dirty="0">
                <a:solidFill>
                  <a:schemeClr val="folHlink"/>
                </a:solidFill>
              </a:rPr>
              <a:t>、进程控制块</a:t>
            </a:r>
            <a:r>
              <a:rPr kumimoji="1" lang="en-US" altLang="zh-CN" dirty="0">
                <a:solidFill>
                  <a:schemeClr val="folHlink"/>
                </a:solidFill>
              </a:rPr>
              <a:t>PCB</a:t>
            </a:r>
            <a:r>
              <a:rPr kumimoji="1" lang="zh-CN" altLang="en-US" dirty="0">
                <a:solidFill>
                  <a:schemeClr val="folHlink"/>
                </a:solidFill>
              </a:rPr>
              <a:t>中的</a:t>
            </a:r>
            <a:r>
              <a:rPr kumimoji="1" lang="zh-CN" altLang="en-US" dirty="0" smtClean="0">
                <a:solidFill>
                  <a:schemeClr val="folHlink"/>
                </a:solidFill>
              </a:rPr>
              <a:t>信息</a:t>
            </a:r>
            <a:endParaRPr kumimoji="1" lang="en-US" altLang="zh-CN" dirty="0" smtClean="0">
              <a:solidFill>
                <a:schemeClr val="folHlink"/>
              </a:solidFill>
            </a:endParaRPr>
          </a:p>
          <a:p>
            <a:pPr algn="l" eaLnBrk="1" hangingPunct="1">
              <a:lnSpc>
                <a:spcPct val="120000"/>
              </a:lnSpc>
              <a:buClr>
                <a:schemeClr val="folHlink"/>
              </a:buClr>
              <a:buSzPct val="60000"/>
              <a:buFont typeface="Wingdings" panose="05000000000000000000" pitchFamily="2" charset="2"/>
              <a:buNone/>
            </a:pPr>
            <a:r>
              <a:rPr kumimoji="1" lang="zh-CN" altLang="en-US" dirty="0" smtClean="0">
                <a:solidFill>
                  <a:schemeClr val="folHlink"/>
                </a:solidFill>
              </a:rPr>
              <a:t>（</a:t>
            </a:r>
            <a:r>
              <a:rPr kumimoji="1" lang="en-US" altLang="zh-CN" dirty="0" smtClean="0">
                <a:solidFill>
                  <a:schemeClr val="folHlink"/>
                </a:solidFill>
              </a:rPr>
              <a:t>4</a:t>
            </a:r>
            <a:r>
              <a:rPr kumimoji="1" lang="zh-CN" altLang="en-US" dirty="0" smtClean="0">
                <a:solidFill>
                  <a:schemeClr val="folHlink"/>
                </a:solidFill>
              </a:rPr>
              <a:t>）进程控制信息</a:t>
            </a:r>
            <a:endParaRPr kumimoji="1" lang="zh-CN" altLang="en-US" dirty="0">
              <a:solidFill>
                <a:schemeClr val="folHlink"/>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ChangeArrowheads="1"/>
          </p:cNvSpPr>
          <p:nvPr/>
        </p:nvSpPr>
        <p:spPr bwMode="auto">
          <a:xfrm>
            <a:off x="1050925" y="188913"/>
            <a:ext cx="76977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三、进程控制块</a:t>
            </a:r>
            <a:r>
              <a:rPr kumimoji="1" lang="en-US" altLang="zh-CN" sz="4000">
                <a:solidFill>
                  <a:schemeClr val="folHlink"/>
                </a:solidFill>
                <a:latin typeface="隶书" panose="02010509060101010101" pitchFamily="49" charset="-122"/>
                <a:ea typeface="隶书" panose="02010509060101010101" pitchFamily="49" charset="-122"/>
              </a:rPr>
              <a:t>(PCB)</a:t>
            </a:r>
            <a:r>
              <a:rPr kumimoji="1" lang="zh-CN" altLang="en-US" sz="4000">
                <a:solidFill>
                  <a:schemeClr val="folHlink"/>
                </a:solidFill>
                <a:latin typeface="隶书" panose="02010509060101010101" pitchFamily="49" charset="-122"/>
                <a:ea typeface="隶书" panose="02010509060101010101" pitchFamily="49" charset="-122"/>
              </a:rPr>
              <a:t>（续）</a:t>
            </a:r>
          </a:p>
        </p:txBody>
      </p:sp>
      <p:sp>
        <p:nvSpPr>
          <p:cNvPr id="453637" name="Rectangle 5"/>
          <p:cNvSpPr>
            <a:spLocks noChangeArrowheads="1"/>
          </p:cNvSpPr>
          <p:nvPr/>
        </p:nvSpPr>
        <p:spPr bwMode="auto">
          <a:xfrm>
            <a:off x="395288" y="1412875"/>
            <a:ext cx="8424862"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800" b="1">
                <a:solidFill>
                  <a:srgbClr val="CC3300"/>
                </a:solidFill>
                <a:latin typeface="楷体_GB2312" pitchFamily="49" charset="-122"/>
                <a:ea typeface="楷体_GB2312" pitchFamily="49" charset="-122"/>
              </a:defRPr>
            </a:lvl1pPr>
            <a:lvl2pPr marL="6286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30000"/>
              </a:lnSpc>
              <a:spcBef>
                <a:spcPct val="20000"/>
              </a:spcBef>
              <a:buClr>
                <a:schemeClr val="accent2"/>
              </a:buClr>
              <a:buSzPct val="115000"/>
              <a:buFont typeface="Wingdings" panose="05000000000000000000" pitchFamily="2" charset="2"/>
              <a:buNone/>
            </a:pPr>
            <a:r>
              <a:rPr kumimoji="1" lang="en-US" altLang="zh-CN" sz="3200">
                <a:solidFill>
                  <a:schemeClr val="folHlink"/>
                </a:solidFill>
                <a:latin typeface="Arial" panose="020B0604020202020204" pitchFamily="34" charset="0"/>
              </a:rPr>
              <a:t>2</a:t>
            </a:r>
            <a:r>
              <a:rPr kumimoji="1" lang="zh-CN" altLang="en-US" sz="3200">
                <a:solidFill>
                  <a:schemeClr val="folHlink"/>
                </a:solidFill>
                <a:latin typeface="Arial" panose="020B0604020202020204" pitchFamily="34" charset="0"/>
              </a:rPr>
              <a:t>、进程控制块</a:t>
            </a:r>
            <a:r>
              <a:rPr kumimoji="1" lang="en-US" altLang="zh-CN" sz="3200">
                <a:solidFill>
                  <a:schemeClr val="folHlink"/>
                </a:solidFill>
                <a:latin typeface="Arial" panose="020B0604020202020204" pitchFamily="34" charset="0"/>
              </a:rPr>
              <a:t>PCB</a:t>
            </a:r>
            <a:r>
              <a:rPr kumimoji="1" lang="zh-CN" altLang="en-US" sz="3200">
                <a:solidFill>
                  <a:schemeClr val="folHlink"/>
                </a:solidFill>
                <a:latin typeface="Arial" panose="020B0604020202020204" pitchFamily="34" charset="0"/>
              </a:rPr>
              <a:t>的作用</a:t>
            </a:r>
          </a:p>
          <a:p>
            <a:pPr lvl="1" algn="l" eaLnBrk="1" hangingPunct="1">
              <a:lnSpc>
                <a:spcPct val="130000"/>
              </a:lnSpc>
              <a:spcBef>
                <a:spcPct val="20000"/>
              </a:spcBef>
              <a:buClr>
                <a:schemeClr val="folHlink"/>
              </a:buClr>
              <a:buSzPct val="120000"/>
              <a:buFont typeface="Wingdings" panose="05000000000000000000" pitchFamily="2" charset="2"/>
              <a:buChar char=""/>
            </a:pPr>
            <a:r>
              <a:rPr kumimoji="1" lang="zh-CN" altLang="en-US" sz="3200">
                <a:solidFill>
                  <a:schemeClr val="tx1"/>
                </a:solidFill>
                <a:latin typeface="Arial" panose="020B0604020202020204" pitchFamily="34" charset="0"/>
              </a:rPr>
              <a:t>是</a:t>
            </a:r>
            <a:r>
              <a:rPr kumimoji="1" lang="en-US" altLang="zh-CN" sz="3200">
                <a:solidFill>
                  <a:schemeClr val="tx1"/>
                </a:solidFill>
                <a:latin typeface="Arial" panose="020B0604020202020204" pitchFamily="34" charset="0"/>
              </a:rPr>
              <a:t>OS</a:t>
            </a:r>
            <a:r>
              <a:rPr kumimoji="1" lang="zh-CN" altLang="en-US" sz="3200">
                <a:solidFill>
                  <a:schemeClr val="tx1"/>
                </a:solidFill>
                <a:latin typeface="Arial" panose="020B0604020202020204" pitchFamily="34" charset="0"/>
              </a:rPr>
              <a:t>对并发执行的进程进行控制和管理的根据。</a:t>
            </a:r>
          </a:p>
          <a:p>
            <a:pPr lvl="1" algn="l" eaLnBrk="1" hangingPunct="1">
              <a:lnSpc>
                <a:spcPct val="130000"/>
              </a:lnSpc>
              <a:spcBef>
                <a:spcPct val="20000"/>
              </a:spcBef>
              <a:buClr>
                <a:schemeClr val="folHlink"/>
              </a:buClr>
              <a:buSzPct val="120000"/>
              <a:buFont typeface="Wingdings" panose="05000000000000000000" pitchFamily="2" charset="2"/>
              <a:buChar char=""/>
            </a:pPr>
            <a:r>
              <a:rPr kumimoji="1" lang="zh-CN" altLang="en-US" sz="3200">
                <a:solidFill>
                  <a:schemeClr val="tx1"/>
                </a:solidFill>
                <a:latin typeface="Arial" panose="020B0604020202020204" pitchFamily="34" charset="0"/>
              </a:rPr>
              <a:t>也是系统用来感知进程存在的根据，即</a:t>
            </a:r>
            <a:r>
              <a:rPr kumimoji="1" lang="en-US" altLang="zh-CN" sz="3200">
                <a:solidFill>
                  <a:schemeClr val="tx1"/>
                </a:solidFill>
                <a:latin typeface="Arial" panose="020B0604020202020204" pitchFamily="34" charset="0"/>
              </a:rPr>
              <a:t>PCB</a:t>
            </a:r>
            <a:r>
              <a:rPr kumimoji="1" lang="zh-CN" altLang="en-US" sz="3200">
                <a:solidFill>
                  <a:schemeClr val="tx1"/>
                </a:solidFill>
                <a:latin typeface="Arial" panose="020B0604020202020204" pitchFamily="34" charset="0"/>
              </a:rPr>
              <a:t>是进程存在的唯一标志。</a:t>
            </a:r>
          </a:p>
        </p:txBody>
      </p:sp>
      <p:sp>
        <p:nvSpPr>
          <p:cNvPr id="453638" name="AutoShape 6"/>
          <p:cNvSpPr>
            <a:spLocks noChangeArrowheads="1"/>
          </p:cNvSpPr>
          <p:nvPr/>
        </p:nvSpPr>
        <p:spPr bwMode="auto">
          <a:xfrm>
            <a:off x="2195513" y="5011738"/>
            <a:ext cx="5545137" cy="1296987"/>
          </a:xfrm>
          <a:prstGeom prst="horizontalScroll">
            <a:avLst>
              <a:gd name="adj" fmla="val 12500"/>
            </a:avLst>
          </a:prstGeom>
          <a:gradFill rotWithShape="1">
            <a:gsLst>
              <a:gs pos="0">
                <a:srgbClr val="CCCCFF">
                  <a:alpha val="50000"/>
                </a:srgbClr>
              </a:gs>
              <a:gs pos="100000">
                <a:srgbClr val="FFFFFF"/>
              </a:gs>
            </a:gsLst>
            <a:path path="rect">
              <a:fillToRect l="50000" t="50000" r="50000" b="50000"/>
            </a:path>
          </a:gradFill>
          <a:ln w="9525">
            <a:solidFill>
              <a:schemeClr val="tx1"/>
            </a:solidFill>
            <a:round/>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53639" name="Text Box 7"/>
          <p:cNvSpPr txBox="1">
            <a:spLocks noChangeArrowheads="1"/>
          </p:cNvSpPr>
          <p:nvPr/>
        </p:nvSpPr>
        <p:spPr bwMode="auto">
          <a:xfrm>
            <a:off x="2411413" y="5084763"/>
            <a:ext cx="52562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a:latin typeface="Arial" panose="020B0604020202020204" pitchFamily="34" charset="0"/>
                <a:ea typeface="宋体" panose="02010600030101010101" pitchFamily="2" charset="-122"/>
              </a:rPr>
              <a:t>正是由于建立了</a:t>
            </a:r>
            <a:r>
              <a:rPr lang="en-US" altLang="zh-CN">
                <a:latin typeface="Arial" panose="020B0604020202020204" pitchFamily="34" charset="0"/>
                <a:ea typeface="宋体" panose="02010600030101010101" pitchFamily="2" charset="-122"/>
              </a:rPr>
              <a:t>PCB</a:t>
            </a:r>
            <a:r>
              <a:rPr lang="zh-CN" altLang="en-US">
                <a:latin typeface="Arial" panose="020B0604020202020204" pitchFamily="34" charset="0"/>
                <a:ea typeface="宋体" panose="02010600030101010101" pitchFamily="2" charset="-122"/>
              </a:rPr>
              <a:t>，进程才成为了资源分配、</a:t>
            </a:r>
            <a:r>
              <a:rPr lang="en-US" altLang="zh-CN">
                <a:latin typeface="Arial" panose="020B0604020202020204" pitchFamily="34" charset="0"/>
                <a:ea typeface="宋体" panose="02010600030101010101" pitchFamily="2" charset="-122"/>
              </a:rPr>
              <a:t>CPU</a:t>
            </a:r>
            <a:r>
              <a:rPr lang="zh-CN" altLang="en-US">
                <a:latin typeface="Arial" panose="020B0604020202020204" pitchFamily="34" charset="0"/>
                <a:ea typeface="宋体" panose="02010600030101010101" pitchFamily="2" charset="-122"/>
              </a:rPr>
              <a:t>调度的单位</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2" name="Rectangle 4"/>
          <p:cNvSpPr>
            <a:spLocks noGrp="1" noChangeArrowheads="1"/>
          </p:cNvSpPr>
          <p:nvPr>
            <p:ph type="body" idx="1"/>
          </p:nvPr>
        </p:nvSpPr>
        <p:spPr>
          <a:xfrm>
            <a:off x="215900" y="1196975"/>
            <a:ext cx="8748713" cy="5181600"/>
          </a:xfrm>
        </p:spPr>
        <p:txBody>
          <a:bodyPr/>
          <a:lstStyle/>
          <a:p>
            <a:pPr marL="228600" indent="-228600" eaLnBrk="1" hangingPunct="1">
              <a:lnSpc>
                <a:spcPct val="110000"/>
              </a:lnSpc>
              <a:spcBef>
                <a:spcPct val="0"/>
              </a:spcBef>
              <a:buFont typeface="Wingdings" panose="05000000000000000000" pitchFamily="2" charset="2"/>
              <a:buNone/>
            </a:pPr>
            <a:r>
              <a:rPr lang="en-US" altLang="zh-CN" sz="3200" b="1" smtClean="0">
                <a:solidFill>
                  <a:schemeClr val="folHlink"/>
                </a:solidFill>
                <a:latin typeface="Arial" panose="020B0604020202020204" pitchFamily="34" charset="0"/>
                <a:ea typeface="楷体_GB2312" pitchFamily="49" charset="-122"/>
              </a:rPr>
              <a:t>3</a:t>
            </a:r>
            <a:r>
              <a:rPr lang="zh-CN" altLang="en-US" sz="3200" b="1" smtClean="0">
                <a:solidFill>
                  <a:schemeClr val="folHlink"/>
                </a:solidFill>
                <a:latin typeface="Arial" panose="020B0604020202020204" pitchFamily="34" charset="0"/>
                <a:ea typeface="楷体_GB2312" pitchFamily="49" charset="-122"/>
              </a:rPr>
              <a:t>、进程控制块</a:t>
            </a:r>
            <a:r>
              <a:rPr lang="en-US" altLang="zh-CN" sz="3200" b="1" smtClean="0">
                <a:solidFill>
                  <a:schemeClr val="folHlink"/>
                </a:solidFill>
                <a:latin typeface="Arial" panose="020B0604020202020204" pitchFamily="34" charset="0"/>
                <a:ea typeface="楷体_GB2312" pitchFamily="49" charset="-122"/>
              </a:rPr>
              <a:t>PCB</a:t>
            </a:r>
            <a:r>
              <a:rPr lang="zh-CN" altLang="en-US" sz="3200" b="1" smtClean="0">
                <a:solidFill>
                  <a:schemeClr val="folHlink"/>
                </a:solidFill>
                <a:latin typeface="Arial" panose="020B0604020202020204" pitchFamily="34" charset="0"/>
                <a:ea typeface="楷体_GB2312" pitchFamily="49" charset="-122"/>
              </a:rPr>
              <a:t>的组织方式</a:t>
            </a:r>
          </a:p>
          <a:p>
            <a:pPr marL="228600" indent="-228600" eaLnBrk="1" hangingPunct="1">
              <a:lnSpc>
                <a:spcPct val="110000"/>
              </a:lnSpc>
              <a:spcBef>
                <a:spcPct val="0"/>
              </a:spcBef>
              <a:buFont typeface="Wingdings" panose="05000000000000000000" pitchFamily="2" charset="2"/>
              <a:buNone/>
            </a:pPr>
            <a:r>
              <a:rPr lang="zh-CN" altLang="en-US" sz="3200" b="1" smtClean="0">
                <a:latin typeface="Arial" panose="020B0604020202020204" pitchFamily="34" charset="0"/>
                <a:ea typeface="楷体_GB2312" pitchFamily="49" charset="-122"/>
              </a:rPr>
              <a:t>常用组织方式：</a:t>
            </a:r>
          </a:p>
          <a:p>
            <a:pPr marL="628650" lvl="1" eaLnBrk="1" hangingPunct="1">
              <a:lnSpc>
                <a:spcPct val="110000"/>
              </a:lnSpc>
              <a:spcBef>
                <a:spcPct val="0"/>
              </a:spcBef>
              <a:buClr>
                <a:schemeClr val="folHlink"/>
              </a:buClr>
              <a:buSzPct val="120000"/>
              <a:buFont typeface="Wingdings" panose="05000000000000000000" pitchFamily="2" charset="2"/>
              <a:buChar char=""/>
            </a:pPr>
            <a:r>
              <a:rPr lang="zh-CN" altLang="en-US" sz="3200" b="1" smtClean="0">
                <a:solidFill>
                  <a:schemeClr val="accent1"/>
                </a:solidFill>
                <a:latin typeface="Arial" panose="020B0604020202020204" pitchFamily="34" charset="0"/>
                <a:ea typeface="楷体_GB2312" pitchFamily="49" charset="-122"/>
              </a:rPr>
              <a:t>链接方式</a:t>
            </a:r>
            <a:r>
              <a:rPr lang="zh-CN" altLang="en-US" sz="3200" b="1" smtClean="0">
                <a:latin typeface="Arial" panose="020B0604020202020204" pitchFamily="34" charset="0"/>
                <a:ea typeface="楷体_GB2312" pitchFamily="49" charset="-122"/>
              </a:rPr>
              <a:t>          </a:t>
            </a:r>
            <a:r>
              <a:rPr lang="zh-CN" altLang="en-US" sz="3200" b="1" smtClean="0">
                <a:latin typeface="Arial" panose="020B0604020202020204" pitchFamily="34" charset="0"/>
                <a:ea typeface="楷体_GB2312" pitchFamily="49" charset="-122"/>
                <a:hlinkClick r:id="rId3" action="ppaction://hlinksldjump"/>
              </a:rPr>
              <a:t>图示</a:t>
            </a:r>
            <a:endParaRPr lang="zh-CN" altLang="en-US" sz="3200" b="1" smtClean="0">
              <a:latin typeface="Arial" panose="020B0604020202020204" pitchFamily="34" charset="0"/>
              <a:ea typeface="楷体_GB2312" pitchFamily="49" charset="-122"/>
            </a:endParaRPr>
          </a:p>
          <a:p>
            <a:pPr marL="628650" lvl="1" eaLnBrk="1" hangingPunct="1">
              <a:lnSpc>
                <a:spcPct val="110000"/>
              </a:lnSpc>
              <a:spcBef>
                <a:spcPct val="0"/>
              </a:spcBef>
              <a:buClr>
                <a:schemeClr val="folHlink"/>
              </a:buClr>
              <a:buSzPct val="120000"/>
              <a:buFont typeface="Wingdings" panose="05000000000000000000" pitchFamily="2" charset="2"/>
              <a:buNone/>
            </a:pPr>
            <a:r>
              <a:rPr lang="zh-CN" altLang="en-US" sz="3200" b="1" smtClean="0">
                <a:latin typeface="Arial" panose="020B0604020202020204" pitchFamily="34" charset="0"/>
                <a:ea typeface="楷体_GB2312" pitchFamily="49" charset="-122"/>
              </a:rPr>
              <a:t>  把同一状态的</a:t>
            </a:r>
            <a:r>
              <a:rPr lang="en-US" altLang="zh-CN" sz="3200" b="1" smtClean="0">
                <a:latin typeface="Arial" panose="020B0604020202020204" pitchFamily="34" charset="0"/>
                <a:ea typeface="楷体_GB2312" pitchFamily="49" charset="-122"/>
              </a:rPr>
              <a:t>PCB</a:t>
            </a:r>
            <a:r>
              <a:rPr lang="zh-CN" altLang="en-US" sz="3200" b="1" smtClean="0">
                <a:latin typeface="Arial" panose="020B0604020202020204" pitchFamily="34" charset="0"/>
                <a:ea typeface="楷体_GB2312" pitchFamily="49" charset="-122"/>
              </a:rPr>
              <a:t>链接成一个队列，这样就形成了就绪队列、阻塞队列等。</a:t>
            </a:r>
          </a:p>
          <a:p>
            <a:pPr marL="628650" lvl="1" eaLnBrk="1" hangingPunct="1">
              <a:lnSpc>
                <a:spcPct val="110000"/>
              </a:lnSpc>
              <a:spcBef>
                <a:spcPct val="0"/>
              </a:spcBef>
              <a:buClr>
                <a:schemeClr val="folHlink"/>
              </a:buClr>
              <a:buSzPct val="120000"/>
              <a:buFont typeface="Wingdings" panose="05000000000000000000" pitchFamily="2" charset="2"/>
              <a:buChar char=""/>
            </a:pPr>
            <a:r>
              <a:rPr lang="zh-CN" altLang="en-US" sz="3200" b="1" smtClean="0">
                <a:solidFill>
                  <a:schemeClr val="accent1"/>
                </a:solidFill>
                <a:latin typeface="Arial" panose="020B0604020202020204" pitchFamily="34" charset="0"/>
                <a:ea typeface="楷体_GB2312" pitchFamily="49" charset="-122"/>
              </a:rPr>
              <a:t>索引方式</a:t>
            </a:r>
            <a:r>
              <a:rPr lang="zh-CN" altLang="en-US" sz="3200" b="1" smtClean="0">
                <a:latin typeface="Arial" panose="020B0604020202020204" pitchFamily="34" charset="0"/>
                <a:ea typeface="楷体_GB2312" pitchFamily="49" charset="-122"/>
              </a:rPr>
              <a:t>          </a:t>
            </a:r>
            <a:r>
              <a:rPr lang="zh-CN" altLang="en-US" sz="3200" b="1" smtClean="0">
                <a:latin typeface="Arial" panose="020B0604020202020204" pitchFamily="34" charset="0"/>
                <a:ea typeface="楷体_GB2312" pitchFamily="49" charset="-122"/>
                <a:hlinkClick r:id="rId4" action="ppaction://hlinksldjump"/>
              </a:rPr>
              <a:t>图示</a:t>
            </a:r>
            <a:r>
              <a:rPr lang="zh-CN" altLang="en-US" sz="3200" b="1" smtClean="0">
                <a:latin typeface="Arial" panose="020B0604020202020204" pitchFamily="34" charset="0"/>
                <a:ea typeface="楷体_GB2312" pitchFamily="49" charset="-122"/>
              </a:rPr>
              <a:t> </a:t>
            </a:r>
          </a:p>
          <a:p>
            <a:pPr marL="628650" lvl="1" eaLnBrk="1" hangingPunct="1">
              <a:lnSpc>
                <a:spcPct val="110000"/>
              </a:lnSpc>
              <a:spcBef>
                <a:spcPct val="0"/>
              </a:spcBef>
              <a:buSzPct val="120000"/>
              <a:buFont typeface="Wingdings" panose="05000000000000000000" pitchFamily="2" charset="2"/>
              <a:buNone/>
            </a:pPr>
            <a:r>
              <a:rPr lang="zh-CN" altLang="en-US" sz="3200" b="1" smtClean="0">
                <a:latin typeface="Arial" panose="020B0604020202020204" pitchFamily="34" charset="0"/>
                <a:ea typeface="楷体_GB2312" pitchFamily="49" charset="-122"/>
              </a:rPr>
              <a:t>   将同一状态的进程组织在一个索引表中，索引表的表项指向相应的</a:t>
            </a:r>
            <a:r>
              <a:rPr lang="en-US" altLang="zh-CN" sz="3200" b="1" smtClean="0">
                <a:latin typeface="Arial" panose="020B0604020202020204" pitchFamily="34" charset="0"/>
                <a:ea typeface="楷体_GB2312" pitchFamily="49" charset="-122"/>
              </a:rPr>
              <a:t>PCB </a:t>
            </a:r>
            <a:r>
              <a:rPr lang="zh-CN" altLang="en-US" sz="3200" b="1" smtClean="0">
                <a:latin typeface="Arial" panose="020B0604020202020204" pitchFamily="34" charset="0"/>
                <a:ea typeface="楷体_GB2312" pitchFamily="49" charset="-122"/>
              </a:rPr>
              <a:t>，不同状态对应不同的索引表。</a:t>
            </a:r>
            <a:r>
              <a:rPr lang="zh-CN" altLang="en-US" sz="3200" b="1" smtClean="0">
                <a:latin typeface="宋体" panose="02010600030101010101" pitchFamily="2" charset="-122"/>
              </a:rPr>
              <a:t>     </a:t>
            </a:r>
          </a:p>
        </p:txBody>
      </p:sp>
      <p:sp>
        <p:nvSpPr>
          <p:cNvPr id="293897" name="Rectangle 9"/>
          <p:cNvSpPr>
            <a:spLocks noGrp="1" noChangeArrowheads="1"/>
          </p:cNvSpPr>
          <p:nvPr>
            <p:ph type="title"/>
          </p:nvPr>
        </p:nvSpPr>
        <p:spPr>
          <a:xfrm>
            <a:off x="1120775" y="188913"/>
            <a:ext cx="7339013" cy="762000"/>
          </a:xfrm>
          <a:noFill/>
        </p:spPr>
        <p:txBody>
          <a:bodyPr/>
          <a:lstStyle/>
          <a:p>
            <a:pPr eaLnBrk="1" hangingPunct="1"/>
            <a:r>
              <a:rPr lang="zh-CN" altLang="en-US" sz="4000" b="1" smtClean="0">
                <a:latin typeface="隶书" panose="02010509060101010101" pitchFamily="49" charset="-122"/>
                <a:ea typeface="隶书" panose="02010509060101010101" pitchFamily="49" charset="-122"/>
              </a:rPr>
              <a:t>三、进程控制块</a:t>
            </a:r>
            <a:r>
              <a:rPr lang="en-US" altLang="zh-CN" sz="4000" b="1" smtClean="0">
                <a:latin typeface="隶书" panose="02010509060101010101" pitchFamily="49" charset="-122"/>
                <a:ea typeface="隶书" panose="02010509060101010101" pitchFamily="49" charset="-122"/>
              </a:rPr>
              <a:t>(PCB)</a:t>
            </a:r>
            <a:r>
              <a:rPr lang="zh-CN" altLang="en-US" sz="4000" b="1" smtClean="0">
                <a:latin typeface="隶书" panose="02010509060101010101" pitchFamily="49" charset="-122"/>
                <a:ea typeface="隶书" panose="02010509060101010101" pitchFamily="49" charset="-122"/>
              </a:rPr>
              <a:t>（续）</a:t>
            </a:r>
          </a:p>
        </p:txBody>
      </p:sp>
      <p:sp>
        <p:nvSpPr>
          <p:cNvPr id="2" name="右箭头 1">
            <a:hlinkClick r:id="rId5" action="ppaction://hlinksldjump"/>
          </p:cNvPr>
          <p:cNvSpPr/>
          <p:nvPr/>
        </p:nvSpPr>
        <p:spPr bwMode="auto">
          <a:xfrm flipV="1">
            <a:off x="7372003" y="5678587"/>
            <a:ext cx="1584176" cy="1179413"/>
          </a:xfrm>
          <a:prstGeom prst="rightArrow">
            <a:avLst/>
          </a:prstGeom>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rot="10800000"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rgbClr val="CC3300"/>
                </a:solidFill>
                <a:effectLst/>
                <a:latin typeface="楷体_GB2312" pitchFamily="49" charset="-122"/>
                <a:ea typeface="楷体_GB2312" pitchFamily="49" charset="-122"/>
              </a:rPr>
              <a:t>NEXT</a:t>
            </a:r>
            <a:endParaRPr kumimoji="0" lang="zh-CN" altLang="en-US" sz="2800" b="1" i="0" u="none" strike="noStrike" cap="none" normalizeH="0" baseline="0" dirty="0" smtClean="0">
              <a:ln>
                <a:noFill/>
              </a:ln>
              <a:solidFill>
                <a:srgbClr val="CC3300"/>
              </a:solidFill>
              <a:effectLst/>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93892">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93892">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93892">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93892">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293892">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9389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2"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9154" name="Group 216"/>
          <p:cNvGrpSpPr>
            <a:grpSpLocks/>
          </p:cNvGrpSpPr>
          <p:nvPr/>
        </p:nvGrpSpPr>
        <p:grpSpPr bwMode="auto">
          <a:xfrm>
            <a:off x="1042988" y="549275"/>
            <a:ext cx="7056437" cy="4953000"/>
            <a:chOff x="1104" y="384"/>
            <a:chExt cx="4224" cy="3206"/>
          </a:xfrm>
        </p:grpSpPr>
        <p:sp>
          <p:nvSpPr>
            <p:cNvPr id="49156" name="Rectangle 134"/>
            <p:cNvSpPr>
              <a:spLocks noChangeArrowheads="1"/>
            </p:cNvSpPr>
            <p:nvPr/>
          </p:nvSpPr>
          <p:spPr bwMode="auto">
            <a:xfrm>
              <a:off x="4918" y="2944"/>
              <a:ext cx="21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1</a:t>
              </a:r>
            </a:p>
          </p:txBody>
        </p:sp>
        <p:sp>
          <p:nvSpPr>
            <p:cNvPr id="49157" name="Rectangle 132"/>
            <p:cNvSpPr>
              <a:spLocks noChangeArrowheads="1"/>
            </p:cNvSpPr>
            <p:nvPr/>
          </p:nvSpPr>
          <p:spPr bwMode="auto">
            <a:xfrm>
              <a:off x="4320" y="2944"/>
              <a:ext cx="59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PCB9</a:t>
              </a:r>
            </a:p>
          </p:txBody>
        </p:sp>
        <p:sp>
          <p:nvSpPr>
            <p:cNvPr id="49158" name="Rectangle 129"/>
            <p:cNvSpPr>
              <a:spLocks noChangeArrowheads="1"/>
            </p:cNvSpPr>
            <p:nvPr/>
          </p:nvSpPr>
          <p:spPr bwMode="auto">
            <a:xfrm>
              <a:off x="4918" y="2624"/>
              <a:ext cx="21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0</a:t>
              </a:r>
            </a:p>
          </p:txBody>
        </p:sp>
        <p:sp>
          <p:nvSpPr>
            <p:cNvPr id="49159" name="Rectangle 127"/>
            <p:cNvSpPr>
              <a:spLocks noChangeArrowheads="1"/>
            </p:cNvSpPr>
            <p:nvPr/>
          </p:nvSpPr>
          <p:spPr bwMode="auto">
            <a:xfrm>
              <a:off x="4320" y="2624"/>
              <a:ext cx="59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PCB8</a:t>
              </a:r>
            </a:p>
          </p:txBody>
        </p:sp>
        <p:sp>
          <p:nvSpPr>
            <p:cNvPr id="49160" name="Rectangle 124"/>
            <p:cNvSpPr>
              <a:spLocks noChangeArrowheads="1"/>
            </p:cNvSpPr>
            <p:nvPr/>
          </p:nvSpPr>
          <p:spPr bwMode="auto">
            <a:xfrm>
              <a:off x="4918" y="2304"/>
              <a:ext cx="21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9</a:t>
              </a:r>
            </a:p>
          </p:txBody>
        </p:sp>
        <p:sp>
          <p:nvSpPr>
            <p:cNvPr id="49161" name="Rectangle 122"/>
            <p:cNvSpPr>
              <a:spLocks noChangeArrowheads="1"/>
            </p:cNvSpPr>
            <p:nvPr/>
          </p:nvSpPr>
          <p:spPr bwMode="auto">
            <a:xfrm>
              <a:off x="4320" y="2304"/>
              <a:ext cx="59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PCB7</a:t>
              </a:r>
            </a:p>
          </p:txBody>
        </p:sp>
        <p:sp>
          <p:nvSpPr>
            <p:cNvPr id="49162" name="Rectangle 97"/>
            <p:cNvSpPr>
              <a:spLocks noChangeArrowheads="1"/>
            </p:cNvSpPr>
            <p:nvPr/>
          </p:nvSpPr>
          <p:spPr bwMode="auto">
            <a:xfrm>
              <a:off x="4918" y="1984"/>
              <a:ext cx="21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7</a:t>
              </a:r>
            </a:p>
          </p:txBody>
        </p:sp>
        <p:sp>
          <p:nvSpPr>
            <p:cNvPr id="49163" name="Rectangle 95"/>
            <p:cNvSpPr>
              <a:spLocks noChangeArrowheads="1"/>
            </p:cNvSpPr>
            <p:nvPr/>
          </p:nvSpPr>
          <p:spPr bwMode="auto">
            <a:xfrm>
              <a:off x="4320" y="1984"/>
              <a:ext cx="59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PCB6</a:t>
              </a:r>
            </a:p>
          </p:txBody>
        </p:sp>
        <p:sp>
          <p:nvSpPr>
            <p:cNvPr id="49164" name="Rectangle 92"/>
            <p:cNvSpPr>
              <a:spLocks noChangeArrowheads="1"/>
            </p:cNvSpPr>
            <p:nvPr/>
          </p:nvSpPr>
          <p:spPr bwMode="auto">
            <a:xfrm>
              <a:off x="4918" y="1664"/>
              <a:ext cx="21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1800">
                  <a:solidFill>
                    <a:schemeClr val="tx1"/>
                  </a:solidFill>
                  <a:latin typeface="Tahoma" panose="020B0604030504040204" pitchFamily="34" charset="0"/>
                  <a:ea typeface="宋体" panose="02010600030101010101" pitchFamily="2" charset="-122"/>
                </a:rPr>
                <a:t> </a:t>
              </a:r>
            </a:p>
          </p:txBody>
        </p:sp>
        <p:sp>
          <p:nvSpPr>
            <p:cNvPr id="49165" name="Rectangle 90"/>
            <p:cNvSpPr>
              <a:spLocks noChangeArrowheads="1"/>
            </p:cNvSpPr>
            <p:nvPr/>
          </p:nvSpPr>
          <p:spPr bwMode="auto">
            <a:xfrm>
              <a:off x="4320" y="1664"/>
              <a:ext cx="59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PCB5</a:t>
              </a:r>
            </a:p>
          </p:txBody>
        </p:sp>
        <p:sp>
          <p:nvSpPr>
            <p:cNvPr id="49166" name="Rectangle 87"/>
            <p:cNvSpPr>
              <a:spLocks noChangeArrowheads="1"/>
            </p:cNvSpPr>
            <p:nvPr/>
          </p:nvSpPr>
          <p:spPr bwMode="auto">
            <a:xfrm>
              <a:off x="4918" y="1344"/>
              <a:ext cx="21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8</a:t>
              </a:r>
            </a:p>
          </p:txBody>
        </p:sp>
        <p:sp>
          <p:nvSpPr>
            <p:cNvPr id="49167" name="Rectangle 85"/>
            <p:cNvSpPr>
              <a:spLocks noChangeArrowheads="1"/>
            </p:cNvSpPr>
            <p:nvPr/>
          </p:nvSpPr>
          <p:spPr bwMode="auto">
            <a:xfrm>
              <a:off x="4320" y="1344"/>
              <a:ext cx="59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PCB4</a:t>
              </a:r>
            </a:p>
          </p:txBody>
        </p:sp>
        <p:sp>
          <p:nvSpPr>
            <p:cNvPr id="49168" name="Rectangle 82"/>
            <p:cNvSpPr>
              <a:spLocks noChangeArrowheads="1"/>
            </p:cNvSpPr>
            <p:nvPr/>
          </p:nvSpPr>
          <p:spPr bwMode="auto">
            <a:xfrm>
              <a:off x="4918" y="1024"/>
              <a:ext cx="21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0</a:t>
              </a:r>
            </a:p>
          </p:txBody>
        </p:sp>
        <p:sp>
          <p:nvSpPr>
            <p:cNvPr id="49169" name="Rectangle 80"/>
            <p:cNvSpPr>
              <a:spLocks noChangeArrowheads="1"/>
            </p:cNvSpPr>
            <p:nvPr/>
          </p:nvSpPr>
          <p:spPr bwMode="auto">
            <a:xfrm>
              <a:off x="4320" y="1024"/>
              <a:ext cx="59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PCB3</a:t>
              </a:r>
            </a:p>
          </p:txBody>
        </p:sp>
        <p:sp>
          <p:nvSpPr>
            <p:cNvPr id="49170" name="Rectangle 77"/>
            <p:cNvSpPr>
              <a:spLocks noChangeArrowheads="1"/>
            </p:cNvSpPr>
            <p:nvPr/>
          </p:nvSpPr>
          <p:spPr bwMode="auto">
            <a:xfrm>
              <a:off x="4918" y="704"/>
              <a:ext cx="21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3</a:t>
              </a:r>
            </a:p>
          </p:txBody>
        </p:sp>
        <p:sp>
          <p:nvSpPr>
            <p:cNvPr id="49171" name="Rectangle 75"/>
            <p:cNvSpPr>
              <a:spLocks noChangeArrowheads="1"/>
            </p:cNvSpPr>
            <p:nvPr/>
          </p:nvSpPr>
          <p:spPr bwMode="auto">
            <a:xfrm>
              <a:off x="4320" y="704"/>
              <a:ext cx="59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PCB2</a:t>
              </a:r>
            </a:p>
          </p:txBody>
        </p:sp>
        <p:sp>
          <p:nvSpPr>
            <p:cNvPr id="49172" name="Rectangle 64"/>
            <p:cNvSpPr>
              <a:spLocks noChangeArrowheads="1"/>
            </p:cNvSpPr>
            <p:nvPr/>
          </p:nvSpPr>
          <p:spPr bwMode="auto">
            <a:xfrm>
              <a:off x="4918" y="3264"/>
              <a:ext cx="21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endParaRPr kumimoji="1" lang="zh-CN" altLang="zh-CN" sz="2000">
                <a:solidFill>
                  <a:schemeClr val="tx1"/>
                </a:solidFill>
                <a:latin typeface="Tahoma" panose="020B0604030504040204" pitchFamily="34" charset="0"/>
                <a:ea typeface="宋体" panose="02010600030101010101" pitchFamily="2" charset="-122"/>
              </a:endParaRPr>
            </a:p>
          </p:txBody>
        </p:sp>
        <p:sp>
          <p:nvSpPr>
            <p:cNvPr id="49173" name="Rectangle 50"/>
            <p:cNvSpPr>
              <a:spLocks noChangeArrowheads="1"/>
            </p:cNvSpPr>
            <p:nvPr/>
          </p:nvSpPr>
          <p:spPr bwMode="auto">
            <a:xfrm>
              <a:off x="4918" y="384"/>
              <a:ext cx="21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4</a:t>
              </a:r>
            </a:p>
          </p:txBody>
        </p:sp>
        <p:sp>
          <p:nvSpPr>
            <p:cNvPr id="49174" name="Rectangle 47"/>
            <p:cNvSpPr>
              <a:spLocks noChangeArrowheads="1"/>
            </p:cNvSpPr>
            <p:nvPr/>
          </p:nvSpPr>
          <p:spPr bwMode="auto">
            <a:xfrm>
              <a:off x="4320" y="3264"/>
              <a:ext cx="59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endParaRPr kumimoji="1" lang="zh-CN" altLang="zh-CN" sz="2000">
                <a:solidFill>
                  <a:schemeClr val="tx1"/>
                </a:solidFill>
                <a:latin typeface="Tahoma" panose="020B0604030504040204" pitchFamily="34" charset="0"/>
                <a:ea typeface="宋体" panose="02010600030101010101" pitchFamily="2" charset="-122"/>
              </a:endParaRPr>
            </a:p>
          </p:txBody>
        </p:sp>
        <p:sp>
          <p:nvSpPr>
            <p:cNvPr id="49175" name="Rectangle 3"/>
            <p:cNvSpPr>
              <a:spLocks noChangeArrowheads="1"/>
            </p:cNvSpPr>
            <p:nvPr/>
          </p:nvSpPr>
          <p:spPr bwMode="auto">
            <a:xfrm>
              <a:off x="4320" y="384"/>
              <a:ext cx="59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PCB1</a:t>
              </a:r>
            </a:p>
          </p:txBody>
        </p:sp>
        <p:sp>
          <p:nvSpPr>
            <p:cNvPr id="49176" name="Line 11"/>
            <p:cNvSpPr>
              <a:spLocks noChangeShapeType="1"/>
            </p:cNvSpPr>
            <p:nvPr/>
          </p:nvSpPr>
          <p:spPr bwMode="auto">
            <a:xfrm>
              <a:off x="4320" y="384"/>
              <a:ext cx="81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77" name="Line 15"/>
            <p:cNvSpPr>
              <a:spLocks noChangeShapeType="1"/>
            </p:cNvSpPr>
            <p:nvPr/>
          </p:nvSpPr>
          <p:spPr bwMode="auto">
            <a:xfrm>
              <a:off x="4320" y="3590"/>
              <a:ext cx="59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endParaRPr lang="zh-CN" altLang="en-US"/>
            </a:p>
          </p:txBody>
        </p:sp>
        <p:sp>
          <p:nvSpPr>
            <p:cNvPr id="49178" name="Line 16"/>
            <p:cNvSpPr>
              <a:spLocks noChangeShapeType="1"/>
            </p:cNvSpPr>
            <p:nvPr/>
          </p:nvSpPr>
          <p:spPr bwMode="auto">
            <a:xfrm>
              <a:off x="4320" y="384"/>
              <a:ext cx="0" cy="320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79" name="Line 18"/>
            <p:cNvSpPr>
              <a:spLocks noChangeShapeType="1"/>
            </p:cNvSpPr>
            <p:nvPr/>
          </p:nvSpPr>
          <p:spPr bwMode="auto">
            <a:xfrm>
              <a:off x="5136" y="384"/>
              <a:ext cx="0" cy="320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80" name="Line 39"/>
            <p:cNvSpPr>
              <a:spLocks noChangeShapeType="1"/>
            </p:cNvSpPr>
            <p:nvPr/>
          </p:nvSpPr>
          <p:spPr bwMode="auto">
            <a:xfrm>
              <a:off x="4320" y="704"/>
              <a:ext cx="816"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81" name="Line 51"/>
            <p:cNvSpPr>
              <a:spLocks noChangeShapeType="1"/>
            </p:cNvSpPr>
            <p:nvPr/>
          </p:nvSpPr>
          <p:spPr bwMode="auto">
            <a:xfrm>
              <a:off x="4918" y="384"/>
              <a:ext cx="0" cy="320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82" name="Line 76"/>
            <p:cNvSpPr>
              <a:spLocks noChangeShapeType="1"/>
            </p:cNvSpPr>
            <p:nvPr/>
          </p:nvSpPr>
          <p:spPr bwMode="auto">
            <a:xfrm>
              <a:off x="4320" y="1024"/>
              <a:ext cx="816"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83" name="Line 81"/>
            <p:cNvSpPr>
              <a:spLocks noChangeShapeType="1"/>
            </p:cNvSpPr>
            <p:nvPr/>
          </p:nvSpPr>
          <p:spPr bwMode="auto">
            <a:xfrm>
              <a:off x="4320" y="1344"/>
              <a:ext cx="816"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84" name="Line 86"/>
            <p:cNvSpPr>
              <a:spLocks noChangeShapeType="1"/>
            </p:cNvSpPr>
            <p:nvPr/>
          </p:nvSpPr>
          <p:spPr bwMode="auto">
            <a:xfrm>
              <a:off x="4320" y="1664"/>
              <a:ext cx="816"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85" name="Line 91"/>
            <p:cNvSpPr>
              <a:spLocks noChangeShapeType="1"/>
            </p:cNvSpPr>
            <p:nvPr/>
          </p:nvSpPr>
          <p:spPr bwMode="auto">
            <a:xfrm>
              <a:off x="4320" y="1984"/>
              <a:ext cx="816"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86" name="Line 96"/>
            <p:cNvSpPr>
              <a:spLocks noChangeShapeType="1"/>
            </p:cNvSpPr>
            <p:nvPr/>
          </p:nvSpPr>
          <p:spPr bwMode="auto">
            <a:xfrm>
              <a:off x="4320" y="2304"/>
              <a:ext cx="816"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87" name="Line 123"/>
            <p:cNvSpPr>
              <a:spLocks noChangeShapeType="1"/>
            </p:cNvSpPr>
            <p:nvPr/>
          </p:nvSpPr>
          <p:spPr bwMode="auto">
            <a:xfrm>
              <a:off x="4320" y="2624"/>
              <a:ext cx="816"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88" name="Line 128"/>
            <p:cNvSpPr>
              <a:spLocks noChangeShapeType="1"/>
            </p:cNvSpPr>
            <p:nvPr/>
          </p:nvSpPr>
          <p:spPr bwMode="auto">
            <a:xfrm>
              <a:off x="4320" y="2944"/>
              <a:ext cx="816"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89" name="Line 133"/>
            <p:cNvSpPr>
              <a:spLocks noChangeShapeType="1"/>
            </p:cNvSpPr>
            <p:nvPr/>
          </p:nvSpPr>
          <p:spPr bwMode="auto">
            <a:xfrm>
              <a:off x="4320" y="3264"/>
              <a:ext cx="816"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90" name="Line 139"/>
            <p:cNvSpPr>
              <a:spLocks noChangeShapeType="1"/>
            </p:cNvSpPr>
            <p:nvPr/>
          </p:nvSpPr>
          <p:spPr bwMode="auto">
            <a:xfrm>
              <a:off x="4918" y="3590"/>
              <a:ext cx="21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endParaRPr lang="zh-CN" altLang="en-US"/>
            </a:p>
          </p:txBody>
        </p:sp>
        <p:sp>
          <p:nvSpPr>
            <p:cNvPr id="49191" name="Rectangle 171"/>
            <p:cNvSpPr>
              <a:spLocks noChangeArrowheads="1"/>
            </p:cNvSpPr>
            <p:nvPr/>
          </p:nvSpPr>
          <p:spPr bwMode="auto">
            <a:xfrm>
              <a:off x="1152" y="768"/>
              <a:ext cx="120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20000"/>
                </a:spcBef>
                <a:buClr>
                  <a:schemeClr val="folHlink"/>
                </a:buClr>
                <a:buSzPct val="60000"/>
                <a:buFont typeface="Wingdings" panose="05000000000000000000" pitchFamily="2" charset="2"/>
                <a:buNone/>
              </a:pPr>
              <a:r>
                <a:rPr kumimoji="1" lang="zh-CN" altLang="en-US" sz="2400">
                  <a:solidFill>
                    <a:schemeClr val="tx1"/>
                  </a:solidFill>
                  <a:latin typeface="Tahoma" panose="020B0604030504040204" pitchFamily="34" charset="0"/>
                </a:rPr>
                <a:t>执行指针</a:t>
              </a:r>
            </a:p>
          </p:txBody>
        </p:sp>
        <p:sp>
          <p:nvSpPr>
            <p:cNvPr id="49192" name="Line 172"/>
            <p:cNvSpPr>
              <a:spLocks noChangeShapeType="1"/>
            </p:cNvSpPr>
            <p:nvPr/>
          </p:nvSpPr>
          <p:spPr bwMode="auto">
            <a:xfrm>
              <a:off x="1152" y="768"/>
              <a:ext cx="120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93" name="Line 173"/>
            <p:cNvSpPr>
              <a:spLocks noChangeShapeType="1"/>
            </p:cNvSpPr>
            <p:nvPr/>
          </p:nvSpPr>
          <p:spPr bwMode="auto">
            <a:xfrm>
              <a:off x="1152" y="1055"/>
              <a:ext cx="120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94" name="Line 174"/>
            <p:cNvSpPr>
              <a:spLocks noChangeShapeType="1"/>
            </p:cNvSpPr>
            <p:nvPr/>
          </p:nvSpPr>
          <p:spPr bwMode="auto">
            <a:xfrm>
              <a:off x="1152" y="768"/>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95" name="Line 175"/>
            <p:cNvSpPr>
              <a:spLocks noChangeShapeType="1"/>
            </p:cNvSpPr>
            <p:nvPr/>
          </p:nvSpPr>
          <p:spPr bwMode="auto">
            <a:xfrm>
              <a:off x="2352" y="768"/>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96" name="Rectangle 180"/>
            <p:cNvSpPr>
              <a:spLocks noChangeArrowheads="1"/>
            </p:cNvSpPr>
            <p:nvPr/>
          </p:nvSpPr>
          <p:spPr bwMode="auto">
            <a:xfrm>
              <a:off x="1104" y="1392"/>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20000"/>
                </a:spcBef>
                <a:buClr>
                  <a:schemeClr val="folHlink"/>
                </a:buClr>
                <a:buSzPct val="60000"/>
                <a:buFont typeface="Wingdings" panose="05000000000000000000" pitchFamily="2" charset="2"/>
                <a:buNone/>
              </a:pPr>
              <a:r>
                <a:rPr kumimoji="1" lang="zh-CN" altLang="en-US" sz="2400">
                  <a:solidFill>
                    <a:schemeClr val="tx1"/>
                  </a:solidFill>
                  <a:latin typeface="Tahoma" panose="020B0604030504040204" pitchFamily="34" charset="0"/>
                </a:rPr>
                <a:t>就绪队列指针</a:t>
              </a:r>
            </a:p>
          </p:txBody>
        </p:sp>
        <p:sp>
          <p:nvSpPr>
            <p:cNvPr id="49197" name="Line 181"/>
            <p:cNvSpPr>
              <a:spLocks noChangeShapeType="1"/>
            </p:cNvSpPr>
            <p:nvPr/>
          </p:nvSpPr>
          <p:spPr bwMode="auto">
            <a:xfrm>
              <a:off x="1104" y="1392"/>
              <a:ext cx="129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98" name="Line 182"/>
            <p:cNvSpPr>
              <a:spLocks noChangeShapeType="1"/>
            </p:cNvSpPr>
            <p:nvPr/>
          </p:nvSpPr>
          <p:spPr bwMode="auto">
            <a:xfrm>
              <a:off x="1104" y="1680"/>
              <a:ext cx="129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99" name="Line 183"/>
            <p:cNvSpPr>
              <a:spLocks noChangeShapeType="1"/>
            </p:cNvSpPr>
            <p:nvPr/>
          </p:nvSpPr>
          <p:spPr bwMode="auto">
            <a:xfrm>
              <a:off x="1104" y="1392"/>
              <a:ext cx="0" cy="28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00" name="Line 184"/>
            <p:cNvSpPr>
              <a:spLocks noChangeShapeType="1"/>
            </p:cNvSpPr>
            <p:nvPr/>
          </p:nvSpPr>
          <p:spPr bwMode="auto">
            <a:xfrm>
              <a:off x="2400" y="1392"/>
              <a:ext cx="0" cy="28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01" name="Rectangle 195"/>
            <p:cNvSpPr>
              <a:spLocks noChangeArrowheads="1"/>
            </p:cNvSpPr>
            <p:nvPr/>
          </p:nvSpPr>
          <p:spPr bwMode="auto">
            <a:xfrm>
              <a:off x="1152" y="2208"/>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20000"/>
                </a:spcBef>
                <a:buClr>
                  <a:schemeClr val="folHlink"/>
                </a:buClr>
                <a:buSzPct val="60000"/>
                <a:buFont typeface="Wingdings" panose="05000000000000000000" pitchFamily="2" charset="2"/>
                <a:buNone/>
              </a:pPr>
              <a:r>
                <a:rPr kumimoji="1" lang="zh-CN" altLang="en-US" sz="2400">
                  <a:solidFill>
                    <a:schemeClr val="tx1"/>
                  </a:solidFill>
                  <a:latin typeface="Tahoma" panose="020B0604030504040204" pitchFamily="34" charset="0"/>
                </a:rPr>
                <a:t>阻塞队列指针</a:t>
              </a:r>
            </a:p>
          </p:txBody>
        </p:sp>
        <p:sp>
          <p:nvSpPr>
            <p:cNvPr id="49202" name="Line 196"/>
            <p:cNvSpPr>
              <a:spLocks noChangeShapeType="1"/>
            </p:cNvSpPr>
            <p:nvPr/>
          </p:nvSpPr>
          <p:spPr bwMode="auto">
            <a:xfrm>
              <a:off x="1152" y="2208"/>
              <a:ext cx="129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03" name="Line 197"/>
            <p:cNvSpPr>
              <a:spLocks noChangeShapeType="1"/>
            </p:cNvSpPr>
            <p:nvPr/>
          </p:nvSpPr>
          <p:spPr bwMode="auto">
            <a:xfrm>
              <a:off x="1152" y="2496"/>
              <a:ext cx="129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04" name="Line 198"/>
            <p:cNvSpPr>
              <a:spLocks noChangeShapeType="1"/>
            </p:cNvSpPr>
            <p:nvPr/>
          </p:nvSpPr>
          <p:spPr bwMode="auto">
            <a:xfrm>
              <a:off x="1152" y="2208"/>
              <a:ext cx="0" cy="28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05" name="Line 199"/>
            <p:cNvSpPr>
              <a:spLocks noChangeShapeType="1"/>
            </p:cNvSpPr>
            <p:nvPr/>
          </p:nvSpPr>
          <p:spPr bwMode="auto">
            <a:xfrm>
              <a:off x="2448" y="2208"/>
              <a:ext cx="0" cy="28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06" name="Rectangle 201"/>
            <p:cNvSpPr>
              <a:spLocks noChangeArrowheads="1"/>
            </p:cNvSpPr>
            <p:nvPr/>
          </p:nvSpPr>
          <p:spPr bwMode="auto">
            <a:xfrm>
              <a:off x="1152" y="3072"/>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20000"/>
                </a:spcBef>
                <a:buClr>
                  <a:schemeClr val="folHlink"/>
                </a:buClr>
                <a:buSzPct val="60000"/>
                <a:buFont typeface="Wingdings" panose="05000000000000000000" pitchFamily="2" charset="2"/>
                <a:buNone/>
              </a:pPr>
              <a:r>
                <a:rPr kumimoji="1" lang="zh-CN" altLang="en-US" sz="2400">
                  <a:solidFill>
                    <a:schemeClr val="tx1"/>
                  </a:solidFill>
                  <a:latin typeface="Tahoma" panose="020B0604030504040204" pitchFamily="34" charset="0"/>
                </a:rPr>
                <a:t>空闲队列指针</a:t>
              </a:r>
            </a:p>
          </p:txBody>
        </p:sp>
        <p:sp>
          <p:nvSpPr>
            <p:cNvPr id="49207" name="Line 202"/>
            <p:cNvSpPr>
              <a:spLocks noChangeShapeType="1"/>
            </p:cNvSpPr>
            <p:nvPr/>
          </p:nvSpPr>
          <p:spPr bwMode="auto">
            <a:xfrm>
              <a:off x="1152" y="3072"/>
              <a:ext cx="129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08" name="Line 203"/>
            <p:cNvSpPr>
              <a:spLocks noChangeShapeType="1"/>
            </p:cNvSpPr>
            <p:nvPr/>
          </p:nvSpPr>
          <p:spPr bwMode="auto">
            <a:xfrm>
              <a:off x="1152" y="3360"/>
              <a:ext cx="129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09" name="Line 204"/>
            <p:cNvSpPr>
              <a:spLocks noChangeShapeType="1"/>
            </p:cNvSpPr>
            <p:nvPr/>
          </p:nvSpPr>
          <p:spPr bwMode="auto">
            <a:xfrm>
              <a:off x="1152" y="3072"/>
              <a:ext cx="0" cy="28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10" name="Line 205"/>
            <p:cNvSpPr>
              <a:spLocks noChangeShapeType="1"/>
            </p:cNvSpPr>
            <p:nvPr/>
          </p:nvSpPr>
          <p:spPr bwMode="auto">
            <a:xfrm>
              <a:off x="2448" y="3072"/>
              <a:ext cx="0" cy="28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49211" name="Group 212"/>
            <p:cNvGrpSpPr>
              <a:grpSpLocks/>
            </p:cNvGrpSpPr>
            <p:nvPr/>
          </p:nvGrpSpPr>
          <p:grpSpPr bwMode="auto">
            <a:xfrm>
              <a:off x="2208" y="576"/>
              <a:ext cx="3120" cy="2976"/>
              <a:chOff x="2208" y="576"/>
              <a:chExt cx="3120" cy="2976"/>
            </a:xfrm>
          </p:grpSpPr>
          <p:grpSp>
            <p:nvGrpSpPr>
              <p:cNvPr id="49212" name="Group 168"/>
              <p:cNvGrpSpPr>
                <a:grpSpLocks/>
              </p:cNvGrpSpPr>
              <p:nvPr/>
            </p:nvGrpSpPr>
            <p:grpSpPr bwMode="auto">
              <a:xfrm>
                <a:off x="5136" y="576"/>
                <a:ext cx="192" cy="2976"/>
                <a:chOff x="5136" y="576"/>
                <a:chExt cx="192" cy="2976"/>
              </a:xfrm>
            </p:grpSpPr>
            <p:grpSp>
              <p:nvGrpSpPr>
                <p:cNvPr id="49218" name="Group 147"/>
                <p:cNvGrpSpPr>
                  <a:grpSpLocks/>
                </p:cNvGrpSpPr>
                <p:nvPr/>
              </p:nvGrpSpPr>
              <p:grpSpPr bwMode="auto">
                <a:xfrm>
                  <a:off x="5136" y="576"/>
                  <a:ext cx="192" cy="912"/>
                  <a:chOff x="5136" y="576"/>
                  <a:chExt cx="192" cy="912"/>
                </a:xfrm>
              </p:grpSpPr>
              <p:sp>
                <p:nvSpPr>
                  <p:cNvPr id="49238" name="Line 144"/>
                  <p:cNvSpPr>
                    <a:spLocks noChangeShapeType="1"/>
                  </p:cNvSpPr>
                  <p:nvPr/>
                </p:nvSpPr>
                <p:spPr bwMode="auto">
                  <a:xfrm>
                    <a:off x="5136" y="576"/>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39" name="Line 145"/>
                  <p:cNvSpPr>
                    <a:spLocks noChangeShapeType="1"/>
                  </p:cNvSpPr>
                  <p:nvPr/>
                </p:nvSpPr>
                <p:spPr bwMode="auto">
                  <a:xfrm>
                    <a:off x="5328" y="576"/>
                    <a:ext cx="0" cy="91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40" name="Line 146"/>
                  <p:cNvSpPr>
                    <a:spLocks noChangeShapeType="1"/>
                  </p:cNvSpPr>
                  <p:nvPr/>
                </p:nvSpPr>
                <p:spPr bwMode="auto">
                  <a:xfrm flipH="1">
                    <a:off x="5136" y="1488"/>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9219" name="Group 152"/>
                <p:cNvGrpSpPr>
                  <a:grpSpLocks/>
                </p:cNvGrpSpPr>
                <p:nvPr/>
              </p:nvGrpSpPr>
              <p:grpSpPr bwMode="auto">
                <a:xfrm>
                  <a:off x="5136" y="816"/>
                  <a:ext cx="144" cy="336"/>
                  <a:chOff x="5136" y="816"/>
                  <a:chExt cx="144" cy="336"/>
                </a:xfrm>
              </p:grpSpPr>
              <p:sp>
                <p:nvSpPr>
                  <p:cNvPr id="49235" name="Line 149"/>
                  <p:cNvSpPr>
                    <a:spLocks noChangeShapeType="1"/>
                  </p:cNvSpPr>
                  <p:nvPr/>
                </p:nvSpPr>
                <p:spPr bwMode="auto">
                  <a:xfrm>
                    <a:off x="5136" y="816"/>
                    <a:ext cx="14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36" name="Line 150"/>
                  <p:cNvSpPr>
                    <a:spLocks noChangeShapeType="1"/>
                  </p:cNvSpPr>
                  <p:nvPr/>
                </p:nvSpPr>
                <p:spPr bwMode="auto">
                  <a:xfrm>
                    <a:off x="5280" y="816"/>
                    <a:ext cx="0" cy="33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37" name="Line 151"/>
                  <p:cNvSpPr>
                    <a:spLocks noChangeShapeType="1"/>
                  </p:cNvSpPr>
                  <p:nvPr/>
                </p:nvSpPr>
                <p:spPr bwMode="auto">
                  <a:xfrm flipH="1">
                    <a:off x="5136" y="1152"/>
                    <a:ext cx="14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9220" name="Group 153"/>
                <p:cNvGrpSpPr>
                  <a:grpSpLocks/>
                </p:cNvGrpSpPr>
                <p:nvPr/>
              </p:nvGrpSpPr>
              <p:grpSpPr bwMode="auto">
                <a:xfrm>
                  <a:off x="5136" y="1584"/>
                  <a:ext cx="192" cy="1248"/>
                  <a:chOff x="5136" y="576"/>
                  <a:chExt cx="192" cy="912"/>
                </a:xfrm>
              </p:grpSpPr>
              <p:sp>
                <p:nvSpPr>
                  <p:cNvPr id="49232" name="Line 154"/>
                  <p:cNvSpPr>
                    <a:spLocks noChangeShapeType="1"/>
                  </p:cNvSpPr>
                  <p:nvPr/>
                </p:nvSpPr>
                <p:spPr bwMode="auto">
                  <a:xfrm>
                    <a:off x="5136" y="576"/>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33" name="Line 155"/>
                  <p:cNvSpPr>
                    <a:spLocks noChangeShapeType="1"/>
                  </p:cNvSpPr>
                  <p:nvPr/>
                </p:nvSpPr>
                <p:spPr bwMode="auto">
                  <a:xfrm>
                    <a:off x="5328" y="576"/>
                    <a:ext cx="0" cy="91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34" name="Line 156"/>
                  <p:cNvSpPr>
                    <a:spLocks noChangeShapeType="1"/>
                  </p:cNvSpPr>
                  <p:nvPr/>
                </p:nvSpPr>
                <p:spPr bwMode="auto">
                  <a:xfrm flipH="1">
                    <a:off x="5136" y="1488"/>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9221" name="Group 157"/>
                <p:cNvGrpSpPr>
                  <a:grpSpLocks/>
                </p:cNvGrpSpPr>
                <p:nvPr/>
              </p:nvGrpSpPr>
              <p:grpSpPr bwMode="auto">
                <a:xfrm>
                  <a:off x="5136" y="2112"/>
                  <a:ext cx="96" cy="336"/>
                  <a:chOff x="5136" y="576"/>
                  <a:chExt cx="192" cy="912"/>
                </a:xfrm>
              </p:grpSpPr>
              <p:sp>
                <p:nvSpPr>
                  <p:cNvPr id="49229" name="Line 158"/>
                  <p:cNvSpPr>
                    <a:spLocks noChangeShapeType="1"/>
                  </p:cNvSpPr>
                  <p:nvPr/>
                </p:nvSpPr>
                <p:spPr bwMode="auto">
                  <a:xfrm>
                    <a:off x="5136" y="576"/>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30" name="Line 159"/>
                  <p:cNvSpPr>
                    <a:spLocks noChangeShapeType="1"/>
                  </p:cNvSpPr>
                  <p:nvPr/>
                </p:nvSpPr>
                <p:spPr bwMode="auto">
                  <a:xfrm>
                    <a:off x="5328" y="576"/>
                    <a:ext cx="0" cy="91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31" name="Line 160"/>
                  <p:cNvSpPr>
                    <a:spLocks noChangeShapeType="1"/>
                  </p:cNvSpPr>
                  <p:nvPr/>
                </p:nvSpPr>
                <p:spPr bwMode="auto">
                  <a:xfrm flipH="1">
                    <a:off x="5136" y="1488"/>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9222" name="Group 161"/>
                <p:cNvGrpSpPr>
                  <a:grpSpLocks/>
                </p:cNvGrpSpPr>
                <p:nvPr/>
              </p:nvGrpSpPr>
              <p:grpSpPr bwMode="auto">
                <a:xfrm>
                  <a:off x="5136" y="2544"/>
                  <a:ext cx="96" cy="576"/>
                  <a:chOff x="5136" y="576"/>
                  <a:chExt cx="192" cy="912"/>
                </a:xfrm>
              </p:grpSpPr>
              <p:sp>
                <p:nvSpPr>
                  <p:cNvPr id="49226" name="Line 162"/>
                  <p:cNvSpPr>
                    <a:spLocks noChangeShapeType="1"/>
                  </p:cNvSpPr>
                  <p:nvPr/>
                </p:nvSpPr>
                <p:spPr bwMode="auto">
                  <a:xfrm>
                    <a:off x="5136" y="576"/>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27" name="Line 163"/>
                  <p:cNvSpPr>
                    <a:spLocks noChangeShapeType="1"/>
                  </p:cNvSpPr>
                  <p:nvPr/>
                </p:nvSpPr>
                <p:spPr bwMode="auto">
                  <a:xfrm>
                    <a:off x="5328" y="576"/>
                    <a:ext cx="0" cy="91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28" name="Line 164"/>
                  <p:cNvSpPr>
                    <a:spLocks noChangeShapeType="1"/>
                  </p:cNvSpPr>
                  <p:nvPr/>
                </p:nvSpPr>
                <p:spPr bwMode="auto">
                  <a:xfrm flipH="1">
                    <a:off x="5136" y="1488"/>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9223" name="Group 167"/>
                <p:cNvGrpSpPr>
                  <a:grpSpLocks/>
                </p:cNvGrpSpPr>
                <p:nvPr/>
              </p:nvGrpSpPr>
              <p:grpSpPr bwMode="auto">
                <a:xfrm>
                  <a:off x="5136" y="3168"/>
                  <a:ext cx="192" cy="384"/>
                  <a:chOff x="5136" y="3168"/>
                  <a:chExt cx="192" cy="384"/>
                </a:xfrm>
              </p:grpSpPr>
              <p:sp>
                <p:nvSpPr>
                  <p:cNvPr id="49224" name="Line 165"/>
                  <p:cNvSpPr>
                    <a:spLocks noChangeShapeType="1"/>
                  </p:cNvSpPr>
                  <p:nvPr/>
                </p:nvSpPr>
                <p:spPr bwMode="auto">
                  <a:xfrm>
                    <a:off x="5136" y="3168"/>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25" name="Line 166"/>
                  <p:cNvSpPr>
                    <a:spLocks noChangeShapeType="1"/>
                  </p:cNvSpPr>
                  <p:nvPr/>
                </p:nvSpPr>
                <p:spPr bwMode="auto">
                  <a:xfrm>
                    <a:off x="5328" y="3168"/>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49213" name="Group 211"/>
              <p:cNvGrpSpPr>
                <a:grpSpLocks/>
              </p:cNvGrpSpPr>
              <p:nvPr/>
            </p:nvGrpSpPr>
            <p:grpSpPr bwMode="auto">
              <a:xfrm>
                <a:off x="2208" y="576"/>
                <a:ext cx="2112" cy="2640"/>
                <a:chOff x="2208" y="576"/>
                <a:chExt cx="2112" cy="2640"/>
              </a:xfrm>
            </p:grpSpPr>
            <p:sp>
              <p:nvSpPr>
                <p:cNvPr id="49214" name="Line 207"/>
                <p:cNvSpPr>
                  <a:spLocks noChangeShapeType="1"/>
                </p:cNvSpPr>
                <p:nvPr/>
              </p:nvSpPr>
              <p:spPr bwMode="auto">
                <a:xfrm>
                  <a:off x="2208" y="912"/>
                  <a:ext cx="2112" cy="912"/>
                </a:xfrm>
                <a:prstGeom prst="line">
                  <a:avLst/>
                </a:prstGeom>
                <a:noFill/>
                <a:ln w="9525">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215" name="Line 208"/>
                <p:cNvSpPr>
                  <a:spLocks noChangeShapeType="1"/>
                </p:cNvSpPr>
                <p:nvPr/>
              </p:nvSpPr>
              <p:spPr bwMode="auto">
                <a:xfrm flipV="1">
                  <a:off x="2304" y="576"/>
                  <a:ext cx="2016" cy="1008"/>
                </a:xfrm>
                <a:prstGeom prst="line">
                  <a:avLst/>
                </a:prstGeom>
                <a:noFill/>
                <a:ln w="9525">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216" name="Line 209"/>
                <p:cNvSpPr>
                  <a:spLocks noChangeShapeType="1"/>
                </p:cNvSpPr>
                <p:nvPr/>
              </p:nvSpPr>
              <p:spPr bwMode="auto">
                <a:xfrm flipV="1">
                  <a:off x="2352" y="864"/>
                  <a:ext cx="1968" cy="1536"/>
                </a:xfrm>
                <a:prstGeom prst="line">
                  <a:avLst/>
                </a:prstGeom>
                <a:noFill/>
                <a:ln w="9525">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217" name="Line 210"/>
                <p:cNvSpPr>
                  <a:spLocks noChangeShapeType="1"/>
                </p:cNvSpPr>
                <p:nvPr/>
              </p:nvSpPr>
              <p:spPr bwMode="auto">
                <a:xfrm flipV="1">
                  <a:off x="2400" y="2160"/>
                  <a:ext cx="1920" cy="1056"/>
                </a:xfrm>
                <a:prstGeom prst="line">
                  <a:avLst/>
                </a:prstGeom>
                <a:noFill/>
                <a:ln w="9525">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grpSp>
      <p:sp>
        <p:nvSpPr>
          <p:cNvPr id="49155" name="Rectangle 213"/>
          <p:cNvSpPr>
            <a:spLocks noChangeArrowheads="1"/>
          </p:cNvSpPr>
          <p:nvPr/>
        </p:nvSpPr>
        <p:spPr bwMode="auto">
          <a:xfrm>
            <a:off x="2555875" y="5734050"/>
            <a:ext cx="3810000" cy="533400"/>
          </a:xfrm>
          <a:prstGeom prst="rect">
            <a:avLst/>
          </a:prstGeom>
          <a:solidFill>
            <a:srgbClr val="FFCCFF"/>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latin typeface="Tahoma" panose="020B0604030504040204" pitchFamily="34" charset="0"/>
              </a:rPr>
              <a:t>按链接方式组织</a:t>
            </a:r>
            <a:r>
              <a:rPr kumimoji="1" lang="en-US" altLang="zh-CN">
                <a:solidFill>
                  <a:schemeClr val="tx1"/>
                </a:solidFill>
                <a:latin typeface="Tahoma" panose="020B0604030504040204" pitchFamily="34" charset="0"/>
              </a:rPr>
              <a:t>PCB</a:t>
            </a:r>
          </a:p>
        </p:txBody>
      </p:sp>
      <p:sp>
        <p:nvSpPr>
          <p:cNvPr id="2" name="左箭头 1">
            <a:hlinkClick r:id="rId2" action="ppaction://hlinksldjump"/>
          </p:cNvPr>
          <p:cNvSpPr/>
          <p:nvPr/>
        </p:nvSpPr>
        <p:spPr bwMode="auto">
          <a:xfrm flipV="1">
            <a:off x="7778678" y="5710838"/>
            <a:ext cx="1224136" cy="993380"/>
          </a:xfrm>
          <a:prstGeom prst="leftArrow">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10800000"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smtClean="0">
                <a:solidFill>
                  <a:srgbClr val="CC3300"/>
                </a:solidFill>
                <a:latin typeface="楷体_GB2312" pitchFamily="49" charset="-122"/>
                <a:ea typeface="楷体_GB2312" pitchFamily="49" charset="-122"/>
              </a:rPr>
              <a:t>BACK</a:t>
            </a:r>
            <a:endParaRPr kumimoji="0" lang="zh-CN" altLang="en-US" sz="2800" b="1" i="0" u="none" strike="noStrike" cap="none" normalizeH="0" baseline="0" dirty="0" smtClean="0">
              <a:ln>
                <a:noFill/>
              </a:ln>
              <a:solidFill>
                <a:srgbClr val="CC3300"/>
              </a:solidFill>
              <a:effectLst/>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92"/>
          <p:cNvSpPr>
            <a:spLocks noChangeArrowheads="1"/>
          </p:cNvSpPr>
          <p:nvPr/>
        </p:nvSpPr>
        <p:spPr bwMode="auto">
          <a:xfrm>
            <a:off x="2590800" y="5715000"/>
            <a:ext cx="3810000" cy="533400"/>
          </a:xfrm>
          <a:prstGeom prst="rect">
            <a:avLst/>
          </a:prstGeom>
          <a:solidFill>
            <a:srgbClr val="FFCCFF"/>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latin typeface="Tahoma" panose="020B0604030504040204" pitchFamily="34" charset="0"/>
              </a:rPr>
              <a:t>按索引方式组织</a:t>
            </a:r>
            <a:r>
              <a:rPr kumimoji="1" lang="en-US" altLang="zh-CN">
                <a:solidFill>
                  <a:schemeClr val="tx1"/>
                </a:solidFill>
                <a:latin typeface="Tahoma" panose="020B0604030504040204" pitchFamily="34" charset="0"/>
              </a:rPr>
              <a:t>PCB</a:t>
            </a:r>
          </a:p>
        </p:txBody>
      </p:sp>
      <p:sp>
        <p:nvSpPr>
          <p:cNvPr id="50179" name="Line 88"/>
          <p:cNvSpPr>
            <a:spLocks noChangeShapeType="1"/>
          </p:cNvSpPr>
          <p:nvPr/>
        </p:nvSpPr>
        <p:spPr bwMode="auto">
          <a:xfrm flipV="1">
            <a:off x="3038475" y="1128713"/>
            <a:ext cx="4057650" cy="0"/>
          </a:xfrm>
          <a:prstGeom prst="line">
            <a:avLst/>
          </a:prstGeom>
          <a:noFill/>
          <a:ln w="9525">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0180" name="Line 89"/>
          <p:cNvSpPr>
            <a:spLocks noChangeShapeType="1"/>
          </p:cNvSpPr>
          <p:nvPr/>
        </p:nvSpPr>
        <p:spPr bwMode="auto">
          <a:xfrm flipV="1">
            <a:off x="3038475" y="2511425"/>
            <a:ext cx="760413" cy="436563"/>
          </a:xfrm>
          <a:prstGeom prst="line">
            <a:avLst/>
          </a:prstGeom>
          <a:noFill/>
          <a:ln w="9525">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0181" name="Line 90"/>
          <p:cNvSpPr>
            <a:spLocks noChangeShapeType="1"/>
          </p:cNvSpPr>
          <p:nvPr/>
        </p:nvSpPr>
        <p:spPr bwMode="auto">
          <a:xfrm flipV="1">
            <a:off x="2868613" y="4257675"/>
            <a:ext cx="930275" cy="654050"/>
          </a:xfrm>
          <a:prstGeom prst="line">
            <a:avLst/>
          </a:prstGeom>
          <a:noFill/>
          <a:ln w="9525">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50182" name="Group 145"/>
          <p:cNvGrpSpPr>
            <a:grpSpLocks/>
          </p:cNvGrpSpPr>
          <p:nvPr/>
        </p:nvGrpSpPr>
        <p:grpSpPr bwMode="auto">
          <a:xfrm>
            <a:off x="5659438" y="1565275"/>
            <a:ext cx="1436687" cy="3856038"/>
            <a:chOff x="3504" y="864"/>
            <a:chExt cx="816" cy="2544"/>
          </a:xfrm>
        </p:grpSpPr>
        <p:grpSp>
          <p:nvGrpSpPr>
            <p:cNvPr id="50252" name="Group 143"/>
            <p:cNvGrpSpPr>
              <a:grpSpLocks/>
            </p:cNvGrpSpPr>
            <p:nvPr/>
          </p:nvGrpSpPr>
          <p:grpSpPr bwMode="auto">
            <a:xfrm>
              <a:off x="3552" y="864"/>
              <a:ext cx="768" cy="1344"/>
              <a:chOff x="3552" y="864"/>
              <a:chExt cx="768" cy="1344"/>
            </a:xfrm>
          </p:grpSpPr>
          <p:sp>
            <p:nvSpPr>
              <p:cNvPr id="50257" name="Line 136"/>
              <p:cNvSpPr>
                <a:spLocks noChangeShapeType="1"/>
              </p:cNvSpPr>
              <p:nvPr/>
            </p:nvSpPr>
            <p:spPr bwMode="auto">
              <a:xfrm flipV="1">
                <a:off x="3552" y="1200"/>
                <a:ext cx="768" cy="432"/>
              </a:xfrm>
              <a:prstGeom prst="line">
                <a:avLst/>
              </a:prstGeom>
              <a:noFill/>
              <a:ln w="9525">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0258" name="Line 137"/>
              <p:cNvSpPr>
                <a:spLocks noChangeShapeType="1"/>
              </p:cNvSpPr>
              <p:nvPr/>
            </p:nvSpPr>
            <p:spPr bwMode="auto">
              <a:xfrm flipV="1">
                <a:off x="3552" y="1536"/>
                <a:ext cx="768" cy="384"/>
              </a:xfrm>
              <a:prstGeom prst="line">
                <a:avLst/>
              </a:prstGeom>
              <a:noFill/>
              <a:ln w="9525">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0259" name="Line 139"/>
              <p:cNvSpPr>
                <a:spLocks noChangeShapeType="1"/>
              </p:cNvSpPr>
              <p:nvPr/>
            </p:nvSpPr>
            <p:spPr bwMode="auto">
              <a:xfrm flipV="1">
                <a:off x="3552" y="864"/>
                <a:ext cx="768" cy="1344"/>
              </a:xfrm>
              <a:prstGeom prst="line">
                <a:avLst/>
              </a:prstGeom>
              <a:noFill/>
              <a:ln w="9525">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0253" name="Group 144"/>
            <p:cNvGrpSpPr>
              <a:grpSpLocks/>
            </p:cNvGrpSpPr>
            <p:nvPr/>
          </p:nvGrpSpPr>
          <p:grpSpPr bwMode="auto">
            <a:xfrm>
              <a:off x="3504" y="1824"/>
              <a:ext cx="816" cy="1584"/>
              <a:chOff x="3504" y="1824"/>
              <a:chExt cx="816" cy="1584"/>
            </a:xfrm>
          </p:grpSpPr>
          <p:sp>
            <p:nvSpPr>
              <p:cNvPr id="50254" name="Line 140"/>
              <p:cNvSpPr>
                <a:spLocks noChangeShapeType="1"/>
              </p:cNvSpPr>
              <p:nvPr/>
            </p:nvSpPr>
            <p:spPr bwMode="auto">
              <a:xfrm flipV="1">
                <a:off x="3504" y="2496"/>
                <a:ext cx="816" cy="336"/>
              </a:xfrm>
              <a:prstGeom prst="line">
                <a:avLst/>
              </a:prstGeom>
              <a:noFill/>
              <a:ln w="9525">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0255" name="Line 141"/>
              <p:cNvSpPr>
                <a:spLocks noChangeShapeType="1"/>
              </p:cNvSpPr>
              <p:nvPr/>
            </p:nvSpPr>
            <p:spPr bwMode="auto">
              <a:xfrm flipV="1">
                <a:off x="3504" y="2112"/>
                <a:ext cx="816" cy="1008"/>
              </a:xfrm>
              <a:prstGeom prst="line">
                <a:avLst/>
              </a:prstGeom>
              <a:noFill/>
              <a:ln w="9525">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0256" name="Line 142"/>
              <p:cNvSpPr>
                <a:spLocks noChangeShapeType="1"/>
              </p:cNvSpPr>
              <p:nvPr/>
            </p:nvSpPr>
            <p:spPr bwMode="auto">
              <a:xfrm flipV="1">
                <a:off x="3504" y="1824"/>
                <a:ext cx="816" cy="1584"/>
              </a:xfrm>
              <a:prstGeom prst="line">
                <a:avLst/>
              </a:prstGeom>
              <a:noFill/>
              <a:ln w="9525">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50183" name="Rectangle 4"/>
          <p:cNvSpPr>
            <a:spLocks noChangeArrowheads="1"/>
          </p:cNvSpPr>
          <p:nvPr/>
        </p:nvSpPr>
        <p:spPr bwMode="auto">
          <a:xfrm>
            <a:off x="7096125" y="4668838"/>
            <a:ext cx="10525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PCB9</a:t>
            </a:r>
          </a:p>
        </p:txBody>
      </p:sp>
      <p:sp>
        <p:nvSpPr>
          <p:cNvPr id="50184" name="Rectangle 6"/>
          <p:cNvSpPr>
            <a:spLocks noChangeArrowheads="1"/>
          </p:cNvSpPr>
          <p:nvPr/>
        </p:nvSpPr>
        <p:spPr bwMode="auto">
          <a:xfrm>
            <a:off x="7096125" y="4184650"/>
            <a:ext cx="1052513"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PCB8</a:t>
            </a:r>
          </a:p>
        </p:txBody>
      </p:sp>
      <p:sp>
        <p:nvSpPr>
          <p:cNvPr id="50185" name="Rectangle 8"/>
          <p:cNvSpPr>
            <a:spLocks noChangeArrowheads="1"/>
          </p:cNvSpPr>
          <p:nvPr/>
        </p:nvSpPr>
        <p:spPr bwMode="auto">
          <a:xfrm>
            <a:off x="7096125" y="3698875"/>
            <a:ext cx="10525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PCB7</a:t>
            </a:r>
          </a:p>
        </p:txBody>
      </p:sp>
      <p:sp>
        <p:nvSpPr>
          <p:cNvPr id="50186" name="Rectangle 10"/>
          <p:cNvSpPr>
            <a:spLocks noChangeArrowheads="1"/>
          </p:cNvSpPr>
          <p:nvPr/>
        </p:nvSpPr>
        <p:spPr bwMode="auto">
          <a:xfrm>
            <a:off x="7096125" y="3214688"/>
            <a:ext cx="10525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PCB6</a:t>
            </a:r>
          </a:p>
        </p:txBody>
      </p:sp>
      <p:sp>
        <p:nvSpPr>
          <p:cNvPr id="50187" name="Rectangle 11"/>
          <p:cNvSpPr>
            <a:spLocks noChangeArrowheads="1"/>
          </p:cNvSpPr>
          <p:nvPr/>
        </p:nvSpPr>
        <p:spPr bwMode="auto">
          <a:xfrm>
            <a:off x="8148638" y="2728913"/>
            <a:ext cx="3841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ea typeface="宋体" panose="02010600030101010101" pitchFamily="2" charset="-122"/>
              </a:rPr>
              <a:t> </a:t>
            </a:r>
          </a:p>
        </p:txBody>
      </p:sp>
      <p:sp>
        <p:nvSpPr>
          <p:cNvPr id="50188" name="Rectangle 12"/>
          <p:cNvSpPr>
            <a:spLocks noChangeArrowheads="1"/>
          </p:cNvSpPr>
          <p:nvPr/>
        </p:nvSpPr>
        <p:spPr bwMode="auto">
          <a:xfrm>
            <a:off x="7096125" y="2728913"/>
            <a:ext cx="10525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PCB5</a:t>
            </a:r>
          </a:p>
        </p:txBody>
      </p:sp>
      <p:sp>
        <p:nvSpPr>
          <p:cNvPr id="50189" name="Rectangle 14"/>
          <p:cNvSpPr>
            <a:spLocks noChangeArrowheads="1"/>
          </p:cNvSpPr>
          <p:nvPr/>
        </p:nvSpPr>
        <p:spPr bwMode="auto">
          <a:xfrm>
            <a:off x="7096125" y="2292350"/>
            <a:ext cx="1052513"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PCB4</a:t>
            </a:r>
          </a:p>
        </p:txBody>
      </p:sp>
      <p:sp>
        <p:nvSpPr>
          <p:cNvPr id="50190" name="Rectangle 16"/>
          <p:cNvSpPr>
            <a:spLocks noChangeArrowheads="1"/>
          </p:cNvSpPr>
          <p:nvPr/>
        </p:nvSpPr>
        <p:spPr bwMode="auto">
          <a:xfrm>
            <a:off x="7096125" y="1808163"/>
            <a:ext cx="10525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PCB3</a:t>
            </a:r>
          </a:p>
        </p:txBody>
      </p:sp>
      <p:sp>
        <p:nvSpPr>
          <p:cNvPr id="50191" name="Rectangle 18"/>
          <p:cNvSpPr>
            <a:spLocks noChangeArrowheads="1"/>
          </p:cNvSpPr>
          <p:nvPr/>
        </p:nvSpPr>
        <p:spPr bwMode="auto">
          <a:xfrm>
            <a:off x="7096125" y="1322388"/>
            <a:ext cx="10525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PCB2</a:t>
            </a:r>
          </a:p>
        </p:txBody>
      </p:sp>
      <p:sp>
        <p:nvSpPr>
          <p:cNvPr id="50192" name="Rectangle 19"/>
          <p:cNvSpPr>
            <a:spLocks noChangeArrowheads="1"/>
          </p:cNvSpPr>
          <p:nvPr/>
        </p:nvSpPr>
        <p:spPr bwMode="auto">
          <a:xfrm>
            <a:off x="8148638" y="5154613"/>
            <a:ext cx="3841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endParaRPr kumimoji="1" lang="zh-CN" altLang="zh-CN" sz="2400">
              <a:solidFill>
                <a:schemeClr val="tx1"/>
              </a:solidFill>
              <a:latin typeface="Tahoma" panose="020B0604030504040204" pitchFamily="34" charset="0"/>
              <a:ea typeface="宋体" panose="02010600030101010101" pitchFamily="2" charset="-122"/>
            </a:endParaRPr>
          </a:p>
        </p:txBody>
      </p:sp>
      <p:sp>
        <p:nvSpPr>
          <p:cNvPr id="50193" name="Rectangle 21"/>
          <p:cNvSpPr>
            <a:spLocks noChangeArrowheads="1"/>
          </p:cNvSpPr>
          <p:nvPr/>
        </p:nvSpPr>
        <p:spPr bwMode="auto">
          <a:xfrm>
            <a:off x="7096125" y="5154613"/>
            <a:ext cx="105251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endParaRPr kumimoji="1" lang="zh-CN" altLang="zh-CN" sz="2400">
              <a:solidFill>
                <a:schemeClr val="tx1"/>
              </a:solidFill>
              <a:latin typeface="Tahoma" panose="020B0604030504040204" pitchFamily="34" charset="0"/>
              <a:ea typeface="宋体" panose="02010600030101010101" pitchFamily="2" charset="-122"/>
            </a:endParaRPr>
          </a:p>
        </p:txBody>
      </p:sp>
      <p:sp>
        <p:nvSpPr>
          <p:cNvPr id="50194" name="Rectangle 22"/>
          <p:cNvSpPr>
            <a:spLocks noChangeArrowheads="1"/>
          </p:cNvSpPr>
          <p:nvPr/>
        </p:nvSpPr>
        <p:spPr bwMode="auto">
          <a:xfrm>
            <a:off x="7096125" y="838200"/>
            <a:ext cx="1052513"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PCB1</a:t>
            </a:r>
          </a:p>
        </p:txBody>
      </p:sp>
      <p:sp>
        <p:nvSpPr>
          <p:cNvPr id="50195" name="Line 23"/>
          <p:cNvSpPr>
            <a:spLocks noChangeShapeType="1"/>
          </p:cNvSpPr>
          <p:nvPr/>
        </p:nvSpPr>
        <p:spPr bwMode="auto">
          <a:xfrm>
            <a:off x="7096125" y="838200"/>
            <a:ext cx="1436688"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196" name="Line 24"/>
          <p:cNvSpPr>
            <a:spLocks noChangeShapeType="1"/>
          </p:cNvSpPr>
          <p:nvPr/>
        </p:nvSpPr>
        <p:spPr bwMode="auto">
          <a:xfrm>
            <a:off x="7096125" y="5648325"/>
            <a:ext cx="10525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endParaRPr lang="zh-CN" altLang="en-US"/>
          </a:p>
        </p:txBody>
      </p:sp>
      <p:sp>
        <p:nvSpPr>
          <p:cNvPr id="50197" name="Line 25"/>
          <p:cNvSpPr>
            <a:spLocks noChangeShapeType="1"/>
          </p:cNvSpPr>
          <p:nvPr/>
        </p:nvSpPr>
        <p:spPr bwMode="auto">
          <a:xfrm>
            <a:off x="7096125" y="838200"/>
            <a:ext cx="0" cy="4810125"/>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198" name="Line 26"/>
          <p:cNvSpPr>
            <a:spLocks noChangeShapeType="1"/>
          </p:cNvSpPr>
          <p:nvPr/>
        </p:nvSpPr>
        <p:spPr bwMode="auto">
          <a:xfrm>
            <a:off x="8532813" y="838200"/>
            <a:ext cx="0" cy="4810125"/>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199" name="Line 27"/>
          <p:cNvSpPr>
            <a:spLocks noChangeShapeType="1"/>
          </p:cNvSpPr>
          <p:nvPr/>
        </p:nvSpPr>
        <p:spPr bwMode="auto">
          <a:xfrm>
            <a:off x="7096125" y="1322388"/>
            <a:ext cx="1436688"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0" name="Line 28"/>
          <p:cNvSpPr>
            <a:spLocks noChangeShapeType="1"/>
          </p:cNvSpPr>
          <p:nvPr/>
        </p:nvSpPr>
        <p:spPr bwMode="auto">
          <a:xfrm>
            <a:off x="8148638" y="838200"/>
            <a:ext cx="0" cy="481012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1" name="Line 29"/>
          <p:cNvSpPr>
            <a:spLocks noChangeShapeType="1"/>
          </p:cNvSpPr>
          <p:nvPr/>
        </p:nvSpPr>
        <p:spPr bwMode="auto">
          <a:xfrm>
            <a:off x="7096125" y="1808163"/>
            <a:ext cx="1436688"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2" name="Line 30"/>
          <p:cNvSpPr>
            <a:spLocks noChangeShapeType="1"/>
          </p:cNvSpPr>
          <p:nvPr/>
        </p:nvSpPr>
        <p:spPr bwMode="auto">
          <a:xfrm>
            <a:off x="7096125" y="2292350"/>
            <a:ext cx="1436688"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3" name="Line 31"/>
          <p:cNvSpPr>
            <a:spLocks noChangeShapeType="1"/>
          </p:cNvSpPr>
          <p:nvPr/>
        </p:nvSpPr>
        <p:spPr bwMode="auto">
          <a:xfrm>
            <a:off x="7096125" y="2728913"/>
            <a:ext cx="1436688"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4" name="Line 32"/>
          <p:cNvSpPr>
            <a:spLocks noChangeShapeType="1"/>
          </p:cNvSpPr>
          <p:nvPr/>
        </p:nvSpPr>
        <p:spPr bwMode="auto">
          <a:xfrm>
            <a:off x="7096125" y="3214688"/>
            <a:ext cx="1436688"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5" name="Line 33"/>
          <p:cNvSpPr>
            <a:spLocks noChangeShapeType="1"/>
          </p:cNvSpPr>
          <p:nvPr/>
        </p:nvSpPr>
        <p:spPr bwMode="auto">
          <a:xfrm>
            <a:off x="7096125" y="3698875"/>
            <a:ext cx="1436688"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6" name="Line 34"/>
          <p:cNvSpPr>
            <a:spLocks noChangeShapeType="1"/>
          </p:cNvSpPr>
          <p:nvPr/>
        </p:nvSpPr>
        <p:spPr bwMode="auto">
          <a:xfrm>
            <a:off x="7096125" y="4184650"/>
            <a:ext cx="1436688"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7" name="Line 35"/>
          <p:cNvSpPr>
            <a:spLocks noChangeShapeType="1"/>
          </p:cNvSpPr>
          <p:nvPr/>
        </p:nvSpPr>
        <p:spPr bwMode="auto">
          <a:xfrm>
            <a:off x="7096125" y="4668838"/>
            <a:ext cx="1436688"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8" name="Line 36"/>
          <p:cNvSpPr>
            <a:spLocks noChangeShapeType="1"/>
          </p:cNvSpPr>
          <p:nvPr/>
        </p:nvSpPr>
        <p:spPr bwMode="auto">
          <a:xfrm>
            <a:off x="7096125" y="5154613"/>
            <a:ext cx="1436688"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9" name="Line 37"/>
          <p:cNvSpPr>
            <a:spLocks noChangeShapeType="1"/>
          </p:cNvSpPr>
          <p:nvPr/>
        </p:nvSpPr>
        <p:spPr bwMode="auto">
          <a:xfrm>
            <a:off x="8148638" y="5648325"/>
            <a:ext cx="384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endParaRPr lang="zh-CN" altLang="en-US"/>
          </a:p>
        </p:txBody>
      </p:sp>
      <p:sp>
        <p:nvSpPr>
          <p:cNvPr id="50210" name="Rectangle 39"/>
          <p:cNvSpPr>
            <a:spLocks noChangeArrowheads="1"/>
          </p:cNvSpPr>
          <p:nvPr/>
        </p:nvSpPr>
        <p:spPr bwMode="auto">
          <a:xfrm>
            <a:off x="1177925" y="984250"/>
            <a:ext cx="21145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20000"/>
              </a:spcBef>
              <a:buClr>
                <a:schemeClr val="folHlink"/>
              </a:buClr>
              <a:buSzPct val="60000"/>
              <a:buFont typeface="Wingdings" panose="05000000000000000000" pitchFamily="2" charset="2"/>
              <a:buNone/>
            </a:pPr>
            <a:r>
              <a:rPr kumimoji="1" lang="zh-CN" altLang="en-US" sz="2400">
                <a:solidFill>
                  <a:schemeClr val="tx1"/>
                </a:solidFill>
                <a:latin typeface="Tahoma" panose="020B0604030504040204" pitchFamily="34" charset="0"/>
              </a:rPr>
              <a:t>执行指针</a:t>
            </a:r>
          </a:p>
        </p:txBody>
      </p:sp>
      <p:sp>
        <p:nvSpPr>
          <p:cNvPr id="50211" name="Line 40"/>
          <p:cNvSpPr>
            <a:spLocks noChangeShapeType="1"/>
          </p:cNvSpPr>
          <p:nvPr/>
        </p:nvSpPr>
        <p:spPr bwMode="auto">
          <a:xfrm>
            <a:off x="1177925" y="984250"/>
            <a:ext cx="211455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12" name="Line 41"/>
          <p:cNvSpPr>
            <a:spLocks noChangeShapeType="1"/>
          </p:cNvSpPr>
          <p:nvPr/>
        </p:nvSpPr>
        <p:spPr bwMode="auto">
          <a:xfrm>
            <a:off x="1177925" y="1419225"/>
            <a:ext cx="211455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13" name="Line 42"/>
          <p:cNvSpPr>
            <a:spLocks noChangeShapeType="1"/>
          </p:cNvSpPr>
          <p:nvPr/>
        </p:nvSpPr>
        <p:spPr bwMode="auto">
          <a:xfrm>
            <a:off x="1177925" y="984250"/>
            <a:ext cx="0" cy="434975"/>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14" name="Line 43"/>
          <p:cNvSpPr>
            <a:spLocks noChangeShapeType="1"/>
          </p:cNvSpPr>
          <p:nvPr/>
        </p:nvSpPr>
        <p:spPr bwMode="auto">
          <a:xfrm>
            <a:off x="3292475" y="984250"/>
            <a:ext cx="0" cy="434975"/>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15" name="Rectangle 45"/>
          <p:cNvSpPr>
            <a:spLocks noChangeArrowheads="1"/>
          </p:cNvSpPr>
          <p:nvPr/>
        </p:nvSpPr>
        <p:spPr bwMode="auto">
          <a:xfrm>
            <a:off x="925513" y="2657475"/>
            <a:ext cx="228123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20000"/>
              </a:spcBef>
              <a:buClr>
                <a:schemeClr val="folHlink"/>
              </a:buClr>
              <a:buSzPct val="60000"/>
              <a:buFont typeface="Wingdings" panose="05000000000000000000" pitchFamily="2" charset="2"/>
              <a:buNone/>
            </a:pPr>
            <a:r>
              <a:rPr kumimoji="1" lang="zh-CN" altLang="en-US" sz="2400">
                <a:solidFill>
                  <a:schemeClr val="tx1"/>
                </a:solidFill>
                <a:latin typeface="Tahoma" panose="020B0604030504040204" pitchFamily="34" charset="0"/>
              </a:rPr>
              <a:t>就绪表指针</a:t>
            </a:r>
          </a:p>
        </p:txBody>
      </p:sp>
      <p:sp>
        <p:nvSpPr>
          <p:cNvPr id="50216" name="Line 46"/>
          <p:cNvSpPr>
            <a:spLocks noChangeShapeType="1"/>
          </p:cNvSpPr>
          <p:nvPr/>
        </p:nvSpPr>
        <p:spPr bwMode="auto">
          <a:xfrm>
            <a:off x="925513" y="2657475"/>
            <a:ext cx="2281237"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17" name="Line 47"/>
          <p:cNvSpPr>
            <a:spLocks noChangeShapeType="1"/>
          </p:cNvSpPr>
          <p:nvPr/>
        </p:nvSpPr>
        <p:spPr bwMode="auto">
          <a:xfrm>
            <a:off x="925513" y="3092450"/>
            <a:ext cx="2281237"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18" name="Line 48"/>
          <p:cNvSpPr>
            <a:spLocks noChangeShapeType="1"/>
          </p:cNvSpPr>
          <p:nvPr/>
        </p:nvSpPr>
        <p:spPr bwMode="auto">
          <a:xfrm>
            <a:off x="925513" y="2657475"/>
            <a:ext cx="0" cy="434975"/>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19" name="Line 49"/>
          <p:cNvSpPr>
            <a:spLocks noChangeShapeType="1"/>
          </p:cNvSpPr>
          <p:nvPr/>
        </p:nvSpPr>
        <p:spPr bwMode="auto">
          <a:xfrm>
            <a:off x="3206750" y="2657475"/>
            <a:ext cx="0" cy="434975"/>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20" name="Rectangle 51"/>
          <p:cNvSpPr>
            <a:spLocks noChangeArrowheads="1"/>
          </p:cNvSpPr>
          <p:nvPr/>
        </p:nvSpPr>
        <p:spPr bwMode="auto">
          <a:xfrm>
            <a:off x="755650" y="4621213"/>
            <a:ext cx="228282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20000"/>
              </a:spcBef>
              <a:buClr>
                <a:schemeClr val="folHlink"/>
              </a:buClr>
              <a:buSzPct val="60000"/>
              <a:buFont typeface="Wingdings" panose="05000000000000000000" pitchFamily="2" charset="2"/>
              <a:buNone/>
            </a:pPr>
            <a:r>
              <a:rPr kumimoji="1" lang="zh-CN" altLang="en-US" sz="2400">
                <a:solidFill>
                  <a:schemeClr val="tx1"/>
                </a:solidFill>
                <a:latin typeface="Tahoma" panose="020B0604030504040204" pitchFamily="34" charset="0"/>
              </a:rPr>
              <a:t>阻塞表指针</a:t>
            </a:r>
          </a:p>
        </p:txBody>
      </p:sp>
      <p:sp>
        <p:nvSpPr>
          <p:cNvPr id="50221" name="Line 52"/>
          <p:cNvSpPr>
            <a:spLocks noChangeShapeType="1"/>
          </p:cNvSpPr>
          <p:nvPr/>
        </p:nvSpPr>
        <p:spPr bwMode="auto">
          <a:xfrm>
            <a:off x="755650" y="4621213"/>
            <a:ext cx="2282825"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22" name="Line 53"/>
          <p:cNvSpPr>
            <a:spLocks noChangeShapeType="1"/>
          </p:cNvSpPr>
          <p:nvPr/>
        </p:nvSpPr>
        <p:spPr bwMode="auto">
          <a:xfrm>
            <a:off x="755650" y="5057775"/>
            <a:ext cx="2282825"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23" name="Line 54"/>
          <p:cNvSpPr>
            <a:spLocks noChangeShapeType="1"/>
          </p:cNvSpPr>
          <p:nvPr/>
        </p:nvSpPr>
        <p:spPr bwMode="auto">
          <a:xfrm>
            <a:off x="755650" y="4621213"/>
            <a:ext cx="0" cy="436562"/>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24" name="Line 55"/>
          <p:cNvSpPr>
            <a:spLocks noChangeShapeType="1"/>
          </p:cNvSpPr>
          <p:nvPr/>
        </p:nvSpPr>
        <p:spPr bwMode="auto">
          <a:xfrm>
            <a:off x="3038475" y="4621213"/>
            <a:ext cx="0" cy="436562"/>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25" name="Rectangle 116"/>
          <p:cNvSpPr>
            <a:spLocks noChangeArrowheads="1"/>
          </p:cNvSpPr>
          <p:nvPr/>
        </p:nvSpPr>
        <p:spPr bwMode="auto">
          <a:xfrm>
            <a:off x="3798888" y="3309938"/>
            <a:ext cx="228282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20000"/>
              </a:spcBef>
              <a:buClr>
                <a:schemeClr val="folHlink"/>
              </a:buClr>
              <a:buSzPct val="60000"/>
              <a:buFont typeface="Wingdings" panose="05000000000000000000" pitchFamily="2" charset="2"/>
              <a:buNone/>
            </a:pPr>
            <a:endParaRPr kumimoji="1" lang="zh-CN" altLang="zh-CN" sz="2400">
              <a:solidFill>
                <a:schemeClr val="tx1"/>
              </a:solidFill>
              <a:latin typeface="Tahoma" panose="020B0604030504040204" pitchFamily="34" charset="0"/>
              <a:ea typeface="宋体" panose="02010600030101010101" pitchFamily="2" charset="-122"/>
            </a:endParaRPr>
          </a:p>
        </p:txBody>
      </p:sp>
      <p:sp>
        <p:nvSpPr>
          <p:cNvPr id="50226" name="Rectangle 113"/>
          <p:cNvSpPr>
            <a:spLocks noChangeArrowheads="1"/>
          </p:cNvSpPr>
          <p:nvPr/>
        </p:nvSpPr>
        <p:spPr bwMode="auto">
          <a:xfrm>
            <a:off x="3798888" y="2873375"/>
            <a:ext cx="228282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20000"/>
              </a:spcBef>
              <a:buClr>
                <a:schemeClr val="folHlink"/>
              </a:buClr>
              <a:buSzPct val="60000"/>
              <a:buFont typeface="Wingdings" panose="05000000000000000000" pitchFamily="2" charset="2"/>
              <a:buNone/>
            </a:pPr>
            <a:endParaRPr kumimoji="1" lang="zh-CN" altLang="zh-CN" sz="2400">
              <a:solidFill>
                <a:schemeClr val="tx1"/>
              </a:solidFill>
              <a:latin typeface="Tahoma" panose="020B0604030504040204" pitchFamily="34" charset="0"/>
              <a:ea typeface="宋体" panose="02010600030101010101" pitchFamily="2" charset="-122"/>
            </a:endParaRPr>
          </a:p>
        </p:txBody>
      </p:sp>
      <p:sp>
        <p:nvSpPr>
          <p:cNvPr id="50227" name="Rectangle 99"/>
          <p:cNvSpPr>
            <a:spLocks noChangeArrowheads="1"/>
          </p:cNvSpPr>
          <p:nvPr/>
        </p:nvSpPr>
        <p:spPr bwMode="auto">
          <a:xfrm>
            <a:off x="3798888" y="2438400"/>
            <a:ext cx="22828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20000"/>
              </a:spcBef>
              <a:buClr>
                <a:schemeClr val="folHlink"/>
              </a:buClr>
              <a:buSzPct val="60000"/>
              <a:buFont typeface="Wingdings" panose="05000000000000000000" pitchFamily="2" charset="2"/>
              <a:buNone/>
            </a:pPr>
            <a:endParaRPr kumimoji="1" lang="zh-CN" altLang="zh-CN" sz="2400">
              <a:solidFill>
                <a:schemeClr val="tx1"/>
              </a:solidFill>
              <a:latin typeface="Tahoma" panose="020B0604030504040204" pitchFamily="34" charset="0"/>
              <a:ea typeface="宋体" panose="02010600030101010101" pitchFamily="2" charset="-122"/>
            </a:endParaRPr>
          </a:p>
        </p:txBody>
      </p:sp>
      <p:sp>
        <p:nvSpPr>
          <p:cNvPr id="50228" name="Rectangle 94"/>
          <p:cNvSpPr>
            <a:spLocks noChangeArrowheads="1"/>
          </p:cNvSpPr>
          <p:nvPr/>
        </p:nvSpPr>
        <p:spPr bwMode="auto">
          <a:xfrm>
            <a:off x="3798888" y="2001838"/>
            <a:ext cx="228282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20000"/>
              </a:spcBef>
              <a:buClr>
                <a:schemeClr val="folHlink"/>
              </a:buClr>
              <a:buSzPct val="60000"/>
              <a:buFont typeface="Wingdings" panose="05000000000000000000" pitchFamily="2" charset="2"/>
              <a:buNone/>
            </a:pPr>
            <a:r>
              <a:rPr kumimoji="1" lang="zh-CN" altLang="en-US" sz="2400">
                <a:solidFill>
                  <a:schemeClr val="tx1"/>
                </a:solidFill>
                <a:latin typeface="Tahoma" panose="020B0604030504040204" pitchFamily="34" charset="0"/>
              </a:rPr>
              <a:t>就绪索引表</a:t>
            </a:r>
          </a:p>
        </p:txBody>
      </p:sp>
      <p:sp>
        <p:nvSpPr>
          <p:cNvPr id="50229" name="Line 95"/>
          <p:cNvSpPr>
            <a:spLocks noChangeShapeType="1"/>
          </p:cNvSpPr>
          <p:nvPr/>
        </p:nvSpPr>
        <p:spPr bwMode="auto">
          <a:xfrm>
            <a:off x="3798888" y="2001838"/>
            <a:ext cx="22828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endParaRPr lang="zh-CN" altLang="en-US"/>
          </a:p>
        </p:txBody>
      </p:sp>
      <p:sp>
        <p:nvSpPr>
          <p:cNvPr id="50230" name="Line 96"/>
          <p:cNvSpPr>
            <a:spLocks noChangeShapeType="1"/>
          </p:cNvSpPr>
          <p:nvPr/>
        </p:nvSpPr>
        <p:spPr bwMode="auto">
          <a:xfrm>
            <a:off x="3798888" y="3746500"/>
            <a:ext cx="2282825"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31" name="Line 97"/>
          <p:cNvSpPr>
            <a:spLocks noChangeShapeType="1"/>
          </p:cNvSpPr>
          <p:nvPr/>
        </p:nvSpPr>
        <p:spPr bwMode="auto">
          <a:xfrm>
            <a:off x="3798888" y="2001838"/>
            <a:ext cx="0" cy="4365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endParaRPr lang="zh-CN" altLang="en-US"/>
          </a:p>
        </p:txBody>
      </p:sp>
      <p:sp>
        <p:nvSpPr>
          <p:cNvPr id="50232" name="Line 98"/>
          <p:cNvSpPr>
            <a:spLocks noChangeShapeType="1"/>
          </p:cNvSpPr>
          <p:nvPr/>
        </p:nvSpPr>
        <p:spPr bwMode="auto">
          <a:xfrm>
            <a:off x="6081713" y="2001838"/>
            <a:ext cx="0" cy="4365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endParaRPr lang="zh-CN" altLang="en-US"/>
          </a:p>
        </p:txBody>
      </p:sp>
      <p:sp>
        <p:nvSpPr>
          <p:cNvPr id="50233" name="Line 100"/>
          <p:cNvSpPr>
            <a:spLocks noChangeShapeType="1"/>
          </p:cNvSpPr>
          <p:nvPr/>
        </p:nvSpPr>
        <p:spPr bwMode="auto">
          <a:xfrm>
            <a:off x="3798888" y="2438400"/>
            <a:ext cx="228282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34" name="Line 107"/>
          <p:cNvSpPr>
            <a:spLocks noChangeShapeType="1"/>
          </p:cNvSpPr>
          <p:nvPr/>
        </p:nvSpPr>
        <p:spPr bwMode="auto">
          <a:xfrm>
            <a:off x="3798888" y="2438400"/>
            <a:ext cx="0" cy="130810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35" name="Line 110"/>
          <p:cNvSpPr>
            <a:spLocks noChangeShapeType="1"/>
          </p:cNvSpPr>
          <p:nvPr/>
        </p:nvSpPr>
        <p:spPr bwMode="auto">
          <a:xfrm>
            <a:off x="6081713" y="2438400"/>
            <a:ext cx="0" cy="130810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36" name="Line 114"/>
          <p:cNvSpPr>
            <a:spLocks noChangeShapeType="1"/>
          </p:cNvSpPr>
          <p:nvPr/>
        </p:nvSpPr>
        <p:spPr bwMode="auto">
          <a:xfrm>
            <a:off x="3798888" y="2873375"/>
            <a:ext cx="228282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37" name="Line 117"/>
          <p:cNvSpPr>
            <a:spLocks noChangeShapeType="1"/>
          </p:cNvSpPr>
          <p:nvPr/>
        </p:nvSpPr>
        <p:spPr bwMode="auto">
          <a:xfrm>
            <a:off x="3798888" y="3309938"/>
            <a:ext cx="228282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38" name="Rectangle 121"/>
          <p:cNvSpPr>
            <a:spLocks noChangeArrowheads="1"/>
          </p:cNvSpPr>
          <p:nvPr/>
        </p:nvSpPr>
        <p:spPr bwMode="auto">
          <a:xfrm>
            <a:off x="3798888" y="5129213"/>
            <a:ext cx="22828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20000"/>
              </a:spcBef>
              <a:buClr>
                <a:schemeClr val="folHlink"/>
              </a:buClr>
              <a:buSzPct val="60000"/>
              <a:buFont typeface="Wingdings" panose="05000000000000000000" pitchFamily="2" charset="2"/>
              <a:buNone/>
            </a:pPr>
            <a:endParaRPr kumimoji="1" lang="zh-CN" altLang="zh-CN" sz="2400">
              <a:solidFill>
                <a:schemeClr val="tx1"/>
              </a:solidFill>
              <a:latin typeface="Tahoma" panose="020B0604030504040204" pitchFamily="34" charset="0"/>
              <a:ea typeface="宋体" panose="02010600030101010101" pitchFamily="2" charset="-122"/>
            </a:endParaRPr>
          </a:p>
        </p:txBody>
      </p:sp>
      <p:sp>
        <p:nvSpPr>
          <p:cNvPr id="50239" name="Rectangle 122"/>
          <p:cNvSpPr>
            <a:spLocks noChangeArrowheads="1"/>
          </p:cNvSpPr>
          <p:nvPr/>
        </p:nvSpPr>
        <p:spPr bwMode="auto">
          <a:xfrm>
            <a:off x="3798888" y="4692650"/>
            <a:ext cx="228282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20000"/>
              </a:spcBef>
              <a:buClr>
                <a:schemeClr val="folHlink"/>
              </a:buClr>
              <a:buSzPct val="60000"/>
              <a:buFont typeface="Wingdings" panose="05000000000000000000" pitchFamily="2" charset="2"/>
              <a:buNone/>
            </a:pPr>
            <a:endParaRPr kumimoji="1" lang="zh-CN" altLang="zh-CN" sz="2400">
              <a:solidFill>
                <a:schemeClr val="tx1"/>
              </a:solidFill>
              <a:latin typeface="Tahoma" panose="020B0604030504040204" pitchFamily="34" charset="0"/>
              <a:ea typeface="宋体" panose="02010600030101010101" pitchFamily="2" charset="-122"/>
            </a:endParaRPr>
          </a:p>
        </p:txBody>
      </p:sp>
      <p:sp>
        <p:nvSpPr>
          <p:cNvPr id="50240" name="Rectangle 123"/>
          <p:cNvSpPr>
            <a:spLocks noChangeArrowheads="1"/>
          </p:cNvSpPr>
          <p:nvPr/>
        </p:nvSpPr>
        <p:spPr bwMode="auto">
          <a:xfrm>
            <a:off x="3798888" y="4257675"/>
            <a:ext cx="22828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20000"/>
              </a:spcBef>
              <a:buClr>
                <a:schemeClr val="folHlink"/>
              </a:buClr>
              <a:buSzPct val="60000"/>
              <a:buFont typeface="Wingdings" panose="05000000000000000000" pitchFamily="2" charset="2"/>
              <a:buNone/>
            </a:pPr>
            <a:endParaRPr kumimoji="1" lang="zh-CN" altLang="zh-CN" sz="2400">
              <a:solidFill>
                <a:schemeClr val="tx1"/>
              </a:solidFill>
              <a:latin typeface="Tahoma" panose="020B0604030504040204" pitchFamily="34" charset="0"/>
              <a:ea typeface="宋体" panose="02010600030101010101" pitchFamily="2" charset="-122"/>
            </a:endParaRPr>
          </a:p>
        </p:txBody>
      </p:sp>
      <p:sp>
        <p:nvSpPr>
          <p:cNvPr id="50241" name="Rectangle 124"/>
          <p:cNvSpPr>
            <a:spLocks noChangeArrowheads="1"/>
          </p:cNvSpPr>
          <p:nvPr/>
        </p:nvSpPr>
        <p:spPr bwMode="auto">
          <a:xfrm>
            <a:off x="3798888" y="3821113"/>
            <a:ext cx="228282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20000"/>
              </a:spcBef>
              <a:buClr>
                <a:schemeClr val="folHlink"/>
              </a:buClr>
              <a:buSzPct val="60000"/>
              <a:buFont typeface="Wingdings" panose="05000000000000000000" pitchFamily="2" charset="2"/>
              <a:buNone/>
            </a:pPr>
            <a:r>
              <a:rPr kumimoji="1" lang="zh-CN" altLang="en-US" sz="2400">
                <a:solidFill>
                  <a:schemeClr val="tx1"/>
                </a:solidFill>
                <a:latin typeface="Tahoma" panose="020B0604030504040204" pitchFamily="34" charset="0"/>
              </a:rPr>
              <a:t>阻塞索引表</a:t>
            </a:r>
          </a:p>
        </p:txBody>
      </p:sp>
      <p:sp>
        <p:nvSpPr>
          <p:cNvPr id="50242" name="Line 125"/>
          <p:cNvSpPr>
            <a:spLocks noChangeShapeType="1"/>
          </p:cNvSpPr>
          <p:nvPr/>
        </p:nvSpPr>
        <p:spPr bwMode="auto">
          <a:xfrm>
            <a:off x="3798888" y="3821113"/>
            <a:ext cx="22828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endParaRPr lang="zh-CN" altLang="en-US"/>
          </a:p>
        </p:txBody>
      </p:sp>
      <p:sp>
        <p:nvSpPr>
          <p:cNvPr id="50243" name="Line 126"/>
          <p:cNvSpPr>
            <a:spLocks noChangeShapeType="1"/>
          </p:cNvSpPr>
          <p:nvPr/>
        </p:nvSpPr>
        <p:spPr bwMode="auto">
          <a:xfrm>
            <a:off x="3798888" y="5564188"/>
            <a:ext cx="2282825"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44" name="Line 127"/>
          <p:cNvSpPr>
            <a:spLocks noChangeShapeType="1"/>
          </p:cNvSpPr>
          <p:nvPr/>
        </p:nvSpPr>
        <p:spPr bwMode="auto">
          <a:xfrm>
            <a:off x="3798888" y="3821113"/>
            <a:ext cx="0" cy="4365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endParaRPr lang="zh-CN" altLang="en-US"/>
          </a:p>
        </p:txBody>
      </p:sp>
      <p:sp>
        <p:nvSpPr>
          <p:cNvPr id="50245" name="Line 128"/>
          <p:cNvSpPr>
            <a:spLocks noChangeShapeType="1"/>
          </p:cNvSpPr>
          <p:nvPr/>
        </p:nvSpPr>
        <p:spPr bwMode="auto">
          <a:xfrm>
            <a:off x="6081713" y="3821113"/>
            <a:ext cx="0" cy="4365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endParaRPr lang="zh-CN" altLang="en-US"/>
          </a:p>
        </p:txBody>
      </p:sp>
      <p:sp>
        <p:nvSpPr>
          <p:cNvPr id="50246" name="Line 129"/>
          <p:cNvSpPr>
            <a:spLocks noChangeShapeType="1"/>
          </p:cNvSpPr>
          <p:nvPr/>
        </p:nvSpPr>
        <p:spPr bwMode="auto">
          <a:xfrm>
            <a:off x="3798888" y="4257675"/>
            <a:ext cx="228282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47" name="Line 130"/>
          <p:cNvSpPr>
            <a:spLocks noChangeShapeType="1"/>
          </p:cNvSpPr>
          <p:nvPr/>
        </p:nvSpPr>
        <p:spPr bwMode="auto">
          <a:xfrm>
            <a:off x="3798888" y="4257675"/>
            <a:ext cx="0" cy="1306513"/>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48" name="Line 131"/>
          <p:cNvSpPr>
            <a:spLocks noChangeShapeType="1"/>
          </p:cNvSpPr>
          <p:nvPr/>
        </p:nvSpPr>
        <p:spPr bwMode="auto">
          <a:xfrm>
            <a:off x="6081713" y="4257675"/>
            <a:ext cx="0" cy="1306513"/>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49" name="Line 132"/>
          <p:cNvSpPr>
            <a:spLocks noChangeShapeType="1"/>
          </p:cNvSpPr>
          <p:nvPr/>
        </p:nvSpPr>
        <p:spPr bwMode="auto">
          <a:xfrm>
            <a:off x="3798888" y="4692650"/>
            <a:ext cx="228282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50" name="Line 133"/>
          <p:cNvSpPr>
            <a:spLocks noChangeShapeType="1"/>
          </p:cNvSpPr>
          <p:nvPr/>
        </p:nvSpPr>
        <p:spPr bwMode="auto">
          <a:xfrm>
            <a:off x="3798888" y="5129213"/>
            <a:ext cx="228282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51" name="Rectangle 152"/>
          <p:cNvSpPr>
            <a:spLocks noChangeArrowheads="1"/>
          </p:cNvSpPr>
          <p:nvPr/>
        </p:nvSpPr>
        <p:spPr bwMode="auto">
          <a:xfrm>
            <a:off x="8153400" y="692150"/>
            <a:ext cx="576263" cy="5041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84" name="左箭头 83">
            <a:hlinkClick r:id="rId2" action="ppaction://hlinksldjump"/>
          </p:cNvPr>
          <p:cNvSpPr/>
          <p:nvPr/>
        </p:nvSpPr>
        <p:spPr bwMode="auto">
          <a:xfrm flipV="1">
            <a:off x="7778678" y="5710838"/>
            <a:ext cx="1224136" cy="993380"/>
          </a:xfrm>
          <a:prstGeom prst="leftArrow">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10800000"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smtClean="0">
                <a:solidFill>
                  <a:srgbClr val="CC3300"/>
                </a:solidFill>
                <a:latin typeface="楷体_GB2312" pitchFamily="49" charset="-122"/>
                <a:ea typeface="楷体_GB2312" pitchFamily="49" charset="-122"/>
              </a:rPr>
              <a:t>BACK</a:t>
            </a:r>
            <a:endParaRPr kumimoji="0" lang="zh-CN" altLang="en-US" sz="2800" b="1" i="0" u="none" strike="noStrike" cap="none" normalizeH="0" baseline="0" dirty="0" smtClean="0">
              <a:ln>
                <a:noFill/>
              </a:ln>
              <a:solidFill>
                <a:srgbClr val="CC3300"/>
              </a:solidFill>
              <a:effectLst/>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312863" y="260350"/>
            <a:ext cx="4267200" cy="749300"/>
          </a:xfrm>
        </p:spPr>
        <p:txBody>
          <a:bodyPr/>
          <a:lstStyle/>
          <a:p>
            <a:pPr eaLnBrk="1" hangingPunct="1"/>
            <a:r>
              <a:rPr lang="en-US" altLang="zh-CN" sz="4000" b="1" smtClean="0">
                <a:latin typeface="Arial" panose="020B0604020202020204" pitchFamily="34" charset="0"/>
                <a:ea typeface="隶书" panose="02010509060101010101" pitchFamily="49" charset="-122"/>
              </a:rPr>
              <a:t>2.2 </a:t>
            </a:r>
            <a:r>
              <a:rPr lang="zh-CN" altLang="en-US" sz="4000" b="1" smtClean="0">
                <a:latin typeface="Arial" panose="020B0604020202020204" pitchFamily="34" charset="0"/>
                <a:ea typeface="隶书" panose="02010509060101010101" pitchFamily="49" charset="-122"/>
              </a:rPr>
              <a:t>进程控制</a:t>
            </a:r>
          </a:p>
        </p:txBody>
      </p:sp>
      <p:sp>
        <p:nvSpPr>
          <p:cNvPr id="51203" name="Rectangle 3"/>
          <p:cNvSpPr>
            <a:spLocks noGrp="1" noChangeArrowheads="1"/>
          </p:cNvSpPr>
          <p:nvPr>
            <p:ph type="body" idx="1"/>
          </p:nvPr>
        </p:nvSpPr>
        <p:spPr>
          <a:xfrm>
            <a:off x="323850" y="1125538"/>
            <a:ext cx="8569325" cy="4175125"/>
          </a:xfrm>
        </p:spPr>
        <p:txBody>
          <a:bodyPr/>
          <a:lstStyle/>
          <a:p>
            <a:pPr algn="just" eaLnBrk="1" hangingPunct="1"/>
            <a:r>
              <a:rPr lang="zh-CN" altLang="en-US" sz="3200" b="1" dirty="0" smtClean="0">
                <a:latin typeface="楷体_GB2312" pitchFamily="49" charset="-122"/>
                <a:ea typeface="楷体_GB2312" pitchFamily="49" charset="-122"/>
              </a:rPr>
              <a:t>进程是有生命周期的。创建进程、使进程运行或暂停、终止进程等这些对进程的操作叫作进程控制。</a:t>
            </a:r>
          </a:p>
          <a:p>
            <a:pPr algn="just" eaLnBrk="1" hangingPunct="1"/>
            <a:r>
              <a:rPr lang="zh-CN" altLang="en-US" sz="3200" b="1" dirty="0" smtClean="0">
                <a:latin typeface="楷体_GB2312" pitchFamily="49" charset="-122"/>
                <a:ea typeface="楷体_GB2312" pitchFamily="49" charset="-122"/>
              </a:rPr>
              <a:t>职责：是进程管理中最基本的功能，即对系统中所有的进程实施有效的管理，其功能包括</a:t>
            </a:r>
            <a:r>
              <a:rPr lang="zh-CN" altLang="en-US" sz="3200" b="1" dirty="0" smtClean="0">
                <a:solidFill>
                  <a:srgbClr val="0000FF"/>
                </a:solidFill>
                <a:latin typeface="楷体_GB2312" pitchFamily="49" charset="-122"/>
                <a:ea typeface="楷体_GB2312" pitchFamily="49" charset="-122"/>
              </a:rPr>
              <a:t>进程的创建、撤消、阻塞与唤醒</a:t>
            </a:r>
            <a:r>
              <a:rPr lang="zh-CN" altLang="en-US" sz="3200" b="1" dirty="0" smtClean="0">
                <a:latin typeface="楷体_GB2312" pitchFamily="49" charset="-122"/>
                <a:ea typeface="楷体_GB2312" pitchFamily="49" charset="-122"/>
              </a:rPr>
              <a:t>等，这些功能一般是由</a:t>
            </a:r>
            <a:r>
              <a:rPr lang="en-US" altLang="zh-CN" sz="3200" b="1" dirty="0" smtClean="0">
                <a:latin typeface="楷体_GB2312" pitchFamily="49" charset="-122"/>
                <a:ea typeface="楷体_GB2312" pitchFamily="49" charset="-122"/>
              </a:rPr>
              <a:t>OS</a:t>
            </a:r>
            <a:r>
              <a:rPr lang="zh-CN" altLang="en-US" sz="3200" b="1" dirty="0" smtClean="0">
                <a:latin typeface="楷体_GB2312" pitchFamily="49" charset="-122"/>
                <a:ea typeface="楷体_GB2312" pitchFamily="49" charset="-122"/>
              </a:rPr>
              <a:t>的内核来完成。</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827088" y="1412875"/>
            <a:ext cx="7959725" cy="1944688"/>
          </a:xfrm>
        </p:spPr>
        <p:txBody>
          <a:bodyPr/>
          <a:lstStyle/>
          <a:p>
            <a:pPr eaLnBrk="1" hangingPunct="1"/>
            <a:r>
              <a:rPr lang="en-US" altLang="zh-CN" sz="2800" b="1" smtClean="0">
                <a:solidFill>
                  <a:schemeClr val="tx1"/>
                </a:solidFill>
                <a:latin typeface="Arial" panose="020B0604020202020204" pitchFamily="34" charset="0"/>
              </a:rPr>
              <a:t>Eg1</a:t>
            </a:r>
            <a:r>
              <a:rPr lang="zh-CN" altLang="en-US" sz="2800" b="1" smtClean="0">
                <a:solidFill>
                  <a:schemeClr val="tx1"/>
                </a:solidFill>
                <a:latin typeface="Arial" panose="020B0604020202020204" pitchFamily="34" charset="0"/>
              </a:rPr>
              <a:t>：</a:t>
            </a:r>
            <a:r>
              <a:rPr lang="zh-CN" altLang="en-US" sz="2800" b="1" smtClean="0">
                <a:latin typeface="Arial" panose="020B0604020202020204" pitchFamily="34" charset="0"/>
              </a:rPr>
              <a:t> </a:t>
            </a:r>
            <a:r>
              <a:rPr lang="zh-CN" altLang="en-US" sz="2800" b="1" smtClean="0">
                <a:solidFill>
                  <a:schemeClr val="tx1"/>
                </a:solidFill>
                <a:latin typeface="Arial" panose="020B0604020202020204" pitchFamily="34" charset="0"/>
                <a:ea typeface="楷体_GB2312" pitchFamily="49" charset="-122"/>
              </a:rPr>
              <a:t>以下三条语句的前趋图为：</a:t>
            </a:r>
            <a:r>
              <a:rPr lang="zh-CN" altLang="en-US" sz="2800" b="1" smtClean="0">
                <a:solidFill>
                  <a:schemeClr val="tx1"/>
                </a:solidFill>
                <a:latin typeface="Arial" panose="020B0604020202020204" pitchFamily="34" charset="0"/>
              </a:rPr>
              <a:t/>
            </a:r>
            <a:br>
              <a:rPr lang="zh-CN" altLang="en-US" sz="2800" b="1" smtClean="0">
                <a:solidFill>
                  <a:schemeClr val="tx1"/>
                </a:solidFill>
                <a:latin typeface="Arial" panose="020B0604020202020204" pitchFamily="34" charset="0"/>
              </a:rPr>
            </a:br>
            <a:r>
              <a:rPr lang="zh-CN" altLang="en-US" sz="2800" b="1" smtClean="0">
                <a:solidFill>
                  <a:schemeClr val="tx1"/>
                </a:solidFill>
                <a:latin typeface="Arial" panose="020B0604020202020204" pitchFamily="34" charset="0"/>
              </a:rPr>
              <a:t>          </a:t>
            </a:r>
            <a:r>
              <a:rPr lang="en-US" altLang="zh-CN" sz="2800" b="1" smtClean="0">
                <a:solidFill>
                  <a:schemeClr val="tx1"/>
                </a:solidFill>
                <a:latin typeface="Arial" panose="020B0604020202020204" pitchFamily="34" charset="0"/>
              </a:rPr>
              <a:t>s1:  a:=x+y</a:t>
            </a:r>
            <a:br>
              <a:rPr lang="en-US" altLang="zh-CN" sz="2800" b="1" smtClean="0">
                <a:solidFill>
                  <a:schemeClr val="tx1"/>
                </a:solidFill>
                <a:latin typeface="Arial" panose="020B0604020202020204" pitchFamily="34" charset="0"/>
              </a:rPr>
            </a:br>
            <a:r>
              <a:rPr lang="en-US" altLang="zh-CN" sz="2800" b="1" smtClean="0">
                <a:solidFill>
                  <a:schemeClr val="tx1"/>
                </a:solidFill>
                <a:latin typeface="Arial" panose="020B0604020202020204" pitchFamily="34" charset="0"/>
              </a:rPr>
              <a:t>          s2:  b:=a-5</a:t>
            </a:r>
            <a:br>
              <a:rPr lang="en-US" altLang="zh-CN" sz="2800" b="1" smtClean="0">
                <a:solidFill>
                  <a:schemeClr val="tx1"/>
                </a:solidFill>
                <a:latin typeface="Arial" panose="020B0604020202020204" pitchFamily="34" charset="0"/>
              </a:rPr>
            </a:br>
            <a:r>
              <a:rPr lang="en-US" altLang="zh-CN" sz="2800" b="1" smtClean="0">
                <a:solidFill>
                  <a:schemeClr val="tx1"/>
                </a:solidFill>
                <a:latin typeface="Arial" panose="020B0604020202020204" pitchFamily="34" charset="0"/>
              </a:rPr>
              <a:t>          s3:  c:=b+1</a:t>
            </a:r>
            <a:r>
              <a:rPr lang="en-US" altLang="zh-CN" sz="2800" b="1" smtClean="0">
                <a:solidFill>
                  <a:schemeClr val="tx1"/>
                </a:solidFill>
              </a:rPr>
              <a:t>     </a:t>
            </a:r>
            <a:br>
              <a:rPr lang="en-US" altLang="zh-CN" sz="2800" b="1" smtClean="0">
                <a:solidFill>
                  <a:schemeClr val="tx1"/>
                </a:solidFill>
              </a:rPr>
            </a:br>
            <a:endParaRPr lang="en-US" altLang="zh-CN" sz="2800" b="1" smtClean="0">
              <a:solidFill>
                <a:schemeClr val="tx1"/>
              </a:solidFill>
            </a:endParaRPr>
          </a:p>
        </p:txBody>
      </p:sp>
      <p:sp>
        <p:nvSpPr>
          <p:cNvPr id="338947" name="Rectangle 3"/>
          <p:cNvSpPr>
            <a:spLocks noGrp="1" noChangeArrowheads="1"/>
          </p:cNvSpPr>
          <p:nvPr>
            <p:ph type="body" idx="1"/>
          </p:nvPr>
        </p:nvSpPr>
        <p:spPr>
          <a:xfrm>
            <a:off x="990600" y="3505200"/>
            <a:ext cx="7772400" cy="2438400"/>
          </a:xfrm>
        </p:spPr>
        <p:txBody>
          <a:bodyPr/>
          <a:lstStyle/>
          <a:p>
            <a:pPr eaLnBrk="1" hangingPunct="1">
              <a:buFont typeface="Wingdings" panose="05000000000000000000" pitchFamily="2" charset="2"/>
              <a:buNone/>
            </a:pPr>
            <a:r>
              <a:rPr lang="en-US" altLang="zh-CN" sz="2800" b="1" smtClean="0">
                <a:latin typeface="Arial" panose="020B0604020202020204" pitchFamily="34" charset="0"/>
              </a:rPr>
              <a:t>Eg2: S1</a:t>
            </a:r>
            <a:r>
              <a:rPr lang="zh-CN" altLang="en-US" sz="2800" b="1" smtClean="0">
                <a:latin typeface="Arial" panose="020B0604020202020204" pitchFamily="34" charset="0"/>
              </a:rPr>
              <a:t>：</a:t>
            </a:r>
            <a:r>
              <a:rPr lang="en-US" altLang="zh-CN" sz="2800" b="1" smtClean="0">
                <a:latin typeface="Arial" panose="020B0604020202020204" pitchFamily="34" charset="0"/>
              </a:rPr>
              <a:t>a:=x+2</a:t>
            </a:r>
          </a:p>
          <a:p>
            <a:pPr eaLnBrk="1" hangingPunct="1">
              <a:buFont typeface="Wingdings" panose="05000000000000000000" pitchFamily="2" charset="2"/>
              <a:buNone/>
            </a:pPr>
            <a:r>
              <a:rPr lang="en-US" altLang="zh-CN" sz="2800" b="1" smtClean="0">
                <a:latin typeface="Arial" panose="020B0604020202020204" pitchFamily="34" charset="0"/>
              </a:rPr>
              <a:t>         S2:  b:=y+4</a:t>
            </a:r>
          </a:p>
          <a:p>
            <a:pPr eaLnBrk="1" hangingPunct="1">
              <a:buFont typeface="Wingdings" panose="05000000000000000000" pitchFamily="2" charset="2"/>
              <a:buNone/>
            </a:pPr>
            <a:r>
              <a:rPr lang="en-US" altLang="zh-CN" sz="2800" b="1" smtClean="0">
                <a:latin typeface="Arial" panose="020B0604020202020204" pitchFamily="34" charset="0"/>
              </a:rPr>
              <a:t>         S3:  c:=a+b</a:t>
            </a:r>
          </a:p>
          <a:p>
            <a:pPr eaLnBrk="1" hangingPunct="1">
              <a:buFont typeface="Wingdings" panose="05000000000000000000" pitchFamily="2" charset="2"/>
              <a:buNone/>
            </a:pPr>
            <a:r>
              <a:rPr lang="en-US" altLang="zh-CN" sz="2800" b="1" smtClean="0">
                <a:latin typeface="Arial" panose="020B0604020202020204" pitchFamily="34" charset="0"/>
              </a:rPr>
              <a:t>         S4:  d:=c+6</a:t>
            </a:r>
          </a:p>
          <a:p>
            <a:pPr eaLnBrk="1" hangingPunct="1">
              <a:buFont typeface="Wingdings" panose="05000000000000000000" pitchFamily="2" charset="2"/>
              <a:buNone/>
            </a:pPr>
            <a:r>
              <a:rPr lang="en-US" altLang="zh-CN" sz="2800" b="1" smtClean="0"/>
              <a:t> </a:t>
            </a:r>
          </a:p>
        </p:txBody>
      </p:sp>
      <p:grpSp>
        <p:nvGrpSpPr>
          <p:cNvPr id="2" name="Group 4"/>
          <p:cNvGrpSpPr>
            <a:grpSpLocks/>
          </p:cNvGrpSpPr>
          <p:nvPr/>
        </p:nvGrpSpPr>
        <p:grpSpPr bwMode="auto">
          <a:xfrm>
            <a:off x="4800600" y="2209800"/>
            <a:ext cx="2895600" cy="457200"/>
            <a:chOff x="3600" y="1584"/>
            <a:chExt cx="1824" cy="288"/>
          </a:xfrm>
        </p:grpSpPr>
        <p:sp>
          <p:nvSpPr>
            <p:cNvPr id="7182" name="Oval 5"/>
            <p:cNvSpPr>
              <a:spLocks noChangeArrowheads="1"/>
            </p:cNvSpPr>
            <p:nvPr/>
          </p:nvSpPr>
          <p:spPr bwMode="auto">
            <a:xfrm>
              <a:off x="3600"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a:solidFill>
                    <a:schemeClr val="tx1"/>
                  </a:solidFill>
                  <a:latin typeface="Tahoma" panose="020B0604030504040204" pitchFamily="34" charset="0"/>
                  <a:ea typeface="宋体" panose="02010600030101010101" pitchFamily="2" charset="-122"/>
                </a:rPr>
                <a:t>s1</a:t>
              </a:r>
            </a:p>
          </p:txBody>
        </p:sp>
        <p:sp>
          <p:nvSpPr>
            <p:cNvPr id="7183" name="Oval 6"/>
            <p:cNvSpPr>
              <a:spLocks noChangeArrowheads="1"/>
            </p:cNvSpPr>
            <p:nvPr/>
          </p:nvSpPr>
          <p:spPr bwMode="auto">
            <a:xfrm>
              <a:off x="4320"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a:solidFill>
                    <a:schemeClr val="tx1"/>
                  </a:solidFill>
                  <a:latin typeface="Tahoma" panose="020B0604030504040204" pitchFamily="34" charset="0"/>
                  <a:ea typeface="宋体" panose="02010600030101010101" pitchFamily="2" charset="-122"/>
                </a:rPr>
                <a:t>s2</a:t>
              </a:r>
            </a:p>
          </p:txBody>
        </p:sp>
        <p:sp>
          <p:nvSpPr>
            <p:cNvPr id="7184" name="Oval 7"/>
            <p:cNvSpPr>
              <a:spLocks noChangeArrowheads="1"/>
            </p:cNvSpPr>
            <p:nvPr/>
          </p:nvSpPr>
          <p:spPr bwMode="auto">
            <a:xfrm>
              <a:off x="4992"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a:solidFill>
                    <a:schemeClr val="tx1"/>
                  </a:solidFill>
                  <a:latin typeface="Tahoma" panose="020B0604030504040204" pitchFamily="34" charset="0"/>
                  <a:ea typeface="宋体" panose="02010600030101010101" pitchFamily="2" charset="-122"/>
                </a:rPr>
                <a:t>s3</a:t>
              </a:r>
            </a:p>
          </p:txBody>
        </p:sp>
        <p:sp>
          <p:nvSpPr>
            <p:cNvPr id="7185" name="Line 8"/>
            <p:cNvSpPr>
              <a:spLocks noChangeShapeType="1"/>
            </p:cNvSpPr>
            <p:nvPr/>
          </p:nvSpPr>
          <p:spPr bwMode="auto">
            <a:xfrm>
              <a:off x="4032" y="1728"/>
              <a:ext cx="288" cy="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86" name="Line 9"/>
            <p:cNvSpPr>
              <a:spLocks noChangeShapeType="1"/>
            </p:cNvSpPr>
            <p:nvPr/>
          </p:nvSpPr>
          <p:spPr bwMode="auto">
            <a:xfrm>
              <a:off x="4752" y="1728"/>
              <a:ext cx="240" cy="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21"/>
          <p:cNvGrpSpPr>
            <a:grpSpLocks/>
          </p:cNvGrpSpPr>
          <p:nvPr/>
        </p:nvGrpSpPr>
        <p:grpSpPr bwMode="auto">
          <a:xfrm>
            <a:off x="4643438" y="3789363"/>
            <a:ext cx="3352800" cy="1295400"/>
            <a:chOff x="2688" y="2448"/>
            <a:chExt cx="2112" cy="816"/>
          </a:xfrm>
        </p:grpSpPr>
        <p:sp>
          <p:nvSpPr>
            <p:cNvPr id="7175" name="Oval 11"/>
            <p:cNvSpPr>
              <a:spLocks noChangeArrowheads="1"/>
            </p:cNvSpPr>
            <p:nvPr/>
          </p:nvSpPr>
          <p:spPr bwMode="auto">
            <a:xfrm>
              <a:off x="2688" y="2448"/>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a:solidFill>
                    <a:schemeClr val="tx1"/>
                  </a:solidFill>
                  <a:latin typeface="Tahoma" panose="020B0604030504040204" pitchFamily="34" charset="0"/>
                  <a:ea typeface="宋体" panose="02010600030101010101" pitchFamily="2" charset="-122"/>
                </a:rPr>
                <a:t>s1</a:t>
              </a:r>
            </a:p>
          </p:txBody>
        </p:sp>
        <p:sp>
          <p:nvSpPr>
            <p:cNvPr id="7176" name="Oval 12"/>
            <p:cNvSpPr>
              <a:spLocks noChangeArrowheads="1"/>
            </p:cNvSpPr>
            <p:nvPr/>
          </p:nvSpPr>
          <p:spPr bwMode="auto">
            <a:xfrm>
              <a:off x="2688" y="2976"/>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a:solidFill>
                    <a:schemeClr val="tx1"/>
                  </a:solidFill>
                  <a:latin typeface="Tahoma" panose="020B0604030504040204" pitchFamily="34" charset="0"/>
                  <a:ea typeface="宋体" panose="02010600030101010101" pitchFamily="2" charset="-122"/>
                </a:rPr>
                <a:t>s2</a:t>
              </a:r>
            </a:p>
          </p:txBody>
        </p:sp>
        <p:sp>
          <p:nvSpPr>
            <p:cNvPr id="7177" name="Oval 13"/>
            <p:cNvSpPr>
              <a:spLocks noChangeArrowheads="1"/>
            </p:cNvSpPr>
            <p:nvPr/>
          </p:nvSpPr>
          <p:spPr bwMode="auto">
            <a:xfrm>
              <a:off x="3456" y="2736"/>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a:solidFill>
                    <a:schemeClr val="tx1"/>
                  </a:solidFill>
                  <a:latin typeface="Tahoma" panose="020B0604030504040204" pitchFamily="34" charset="0"/>
                  <a:ea typeface="宋体" panose="02010600030101010101" pitchFamily="2" charset="-122"/>
                </a:rPr>
                <a:t>s3</a:t>
              </a:r>
            </a:p>
          </p:txBody>
        </p:sp>
        <p:sp>
          <p:nvSpPr>
            <p:cNvPr id="7178" name="Oval 14"/>
            <p:cNvSpPr>
              <a:spLocks noChangeArrowheads="1"/>
            </p:cNvSpPr>
            <p:nvPr/>
          </p:nvSpPr>
          <p:spPr bwMode="auto">
            <a:xfrm>
              <a:off x="4368" y="2736"/>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a:solidFill>
                    <a:schemeClr val="tx1"/>
                  </a:solidFill>
                  <a:latin typeface="Tahoma" panose="020B0604030504040204" pitchFamily="34" charset="0"/>
                  <a:ea typeface="宋体" panose="02010600030101010101" pitchFamily="2" charset="-122"/>
                </a:rPr>
                <a:t>s4</a:t>
              </a:r>
            </a:p>
          </p:txBody>
        </p:sp>
        <p:sp>
          <p:nvSpPr>
            <p:cNvPr id="7179" name="Line 15"/>
            <p:cNvSpPr>
              <a:spLocks noChangeShapeType="1"/>
            </p:cNvSpPr>
            <p:nvPr/>
          </p:nvSpPr>
          <p:spPr bwMode="auto">
            <a:xfrm>
              <a:off x="3072" y="2640"/>
              <a:ext cx="432" cy="192"/>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80" name="Line 16"/>
            <p:cNvSpPr>
              <a:spLocks noChangeShapeType="1"/>
            </p:cNvSpPr>
            <p:nvPr/>
          </p:nvSpPr>
          <p:spPr bwMode="auto">
            <a:xfrm flipV="1">
              <a:off x="3120" y="2976"/>
              <a:ext cx="336" cy="144"/>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81" name="Line 17"/>
            <p:cNvSpPr>
              <a:spLocks noChangeShapeType="1"/>
            </p:cNvSpPr>
            <p:nvPr/>
          </p:nvSpPr>
          <p:spPr bwMode="auto">
            <a:xfrm>
              <a:off x="3888" y="2880"/>
              <a:ext cx="480"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7174" name="Text Box 20"/>
          <p:cNvSpPr txBox="1">
            <a:spLocks noChangeArrowheads="1"/>
          </p:cNvSpPr>
          <p:nvPr/>
        </p:nvSpPr>
        <p:spPr bwMode="auto">
          <a:xfrm>
            <a:off x="1331913" y="219075"/>
            <a:ext cx="70564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zh-CN" altLang="en-US" sz="4000">
                <a:solidFill>
                  <a:schemeClr val="folHlink"/>
                </a:solidFill>
                <a:latin typeface="Tahoma" panose="020B0604030504040204" pitchFamily="34" charset="0"/>
                <a:ea typeface="隶书" panose="02010509060101010101" pitchFamily="49" charset="-122"/>
              </a:rPr>
              <a:t>一、前趋图的定义（续）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338946"/>
                                        </p:tgtEl>
                                        <p:attrNameLst>
                                          <p:attrName>style.visibility</p:attrName>
                                        </p:attrNameLst>
                                      </p:cBhvr>
                                      <p:to>
                                        <p:strVal val="visible"/>
                                      </p:to>
                                    </p:set>
                                    <p:animEffect transition="in" filter="fade">
                                      <p:cBhvr>
                                        <p:cTn id="7" dur="1000">
                                          <p:stCondLst>
                                            <p:cond delay="0"/>
                                          </p:stCondLst>
                                        </p:cTn>
                                        <p:tgtEl>
                                          <p:spTgt spid="338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338947"/>
                                        </p:tgtEl>
                                        <p:attrNameLst>
                                          <p:attrName>style.visibility</p:attrName>
                                        </p:attrNameLst>
                                      </p:cBhvr>
                                      <p:to>
                                        <p:strVal val="visible"/>
                                      </p:to>
                                    </p:set>
                                    <p:animEffect transition="in" filter="fade">
                                      <p:cBhvr>
                                        <p:cTn id="17" dur="500">
                                          <p:stCondLst>
                                            <p:cond delay="0"/>
                                          </p:stCondLst>
                                        </p:cTn>
                                        <p:tgtEl>
                                          <p:spTgt spid="3389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6" grpId="0"/>
      <p:bldP spid="33894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ChangeArrowheads="1"/>
          </p:cNvSpPr>
          <p:nvPr/>
        </p:nvSpPr>
        <p:spPr bwMode="auto">
          <a:xfrm>
            <a:off x="250825" y="1052513"/>
            <a:ext cx="8569325"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30000"/>
              </a:lnSpc>
              <a:spcBef>
                <a:spcPct val="20000"/>
              </a:spcBef>
              <a:buClr>
                <a:srgbClr val="0000FF"/>
              </a:buClr>
              <a:buSzPct val="150000"/>
              <a:buFont typeface="Wingdings" panose="05000000000000000000" pitchFamily="2" charset="2"/>
              <a:buNone/>
            </a:pPr>
            <a:r>
              <a:rPr kumimoji="1" lang="en-US" altLang="zh-CN" sz="3200">
                <a:solidFill>
                  <a:schemeClr val="tx1"/>
                </a:solidFill>
                <a:latin typeface="Arial" panose="020B0604020202020204" pitchFamily="34" charset="0"/>
              </a:rPr>
              <a:t>          </a:t>
            </a:r>
            <a:r>
              <a:rPr kumimoji="1" lang="zh-CN" altLang="en-US" sz="3200">
                <a:solidFill>
                  <a:schemeClr val="tx1"/>
                </a:solidFill>
                <a:latin typeface="Arial" panose="020B0604020202020204" pitchFamily="34" charset="0"/>
              </a:rPr>
              <a:t>在现代</a:t>
            </a:r>
            <a:r>
              <a:rPr kumimoji="1" lang="en-US" altLang="zh-CN" sz="3200">
                <a:solidFill>
                  <a:schemeClr val="tx1"/>
                </a:solidFill>
                <a:latin typeface="Arial" panose="020B0604020202020204" pitchFamily="34" charset="0"/>
              </a:rPr>
              <a:t>OS</a:t>
            </a:r>
            <a:r>
              <a:rPr kumimoji="1" lang="zh-CN" altLang="en-US" sz="3200">
                <a:solidFill>
                  <a:schemeClr val="tx1"/>
                </a:solidFill>
                <a:latin typeface="Arial" panose="020B0604020202020204" pitchFamily="34" charset="0"/>
              </a:rPr>
              <a:t>中，常把一些功能模块（</a:t>
            </a:r>
            <a:r>
              <a:rPr kumimoji="1" lang="zh-CN" altLang="en-US" sz="3200">
                <a:solidFill>
                  <a:srgbClr val="0000FF"/>
                </a:solidFill>
                <a:latin typeface="Arial" panose="020B0604020202020204" pitchFamily="34" charset="0"/>
              </a:rPr>
              <a:t>与硬件紧密相关的、常用设备的驱动程序及运行频率较高的</a:t>
            </a:r>
            <a:r>
              <a:rPr kumimoji="1" lang="zh-CN" altLang="en-US" sz="3200">
                <a:solidFill>
                  <a:schemeClr val="tx1"/>
                </a:solidFill>
                <a:latin typeface="Arial" panose="020B0604020202020204" pitchFamily="34" charset="0"/>
              </a:rPr>
              <a:t>）放在紧靠硬件的软件层次中，加以特殊保护，同时把它们常驻内存，以提高</a:t>
            </a:r>
            <a:r>
              <a:rPr kumimoji="1" lang="en-US" altLang="zh-CN" sz="3200">
                <a:solidFill>
                  <a:schemeClr val="tx1"/>
                </a:solidFill>
                <a:latin typeface="Arial" panose="020B0604020202020204" pitchFamily="34" charset="0"/>
              </a:rPr>
              <a:t>OS</a:t>
            </a:r>
            <a:r>
              <a:rPr kumimoji="1" lang="zh-CN" altLang="en-US" sz="3200">
                <a:solidFill>
                  <a:schemeClr val="tx1"/>
                </a:solidFill>
                <a:latin typeface="Arial" panose="020B0604020202020204" pitchFamily="34" charset="0"/>
              </a:rPr>
              <a:t>的运行效率，这部分功能模块就称</a:t>
            </a:r>
            <a:r>
              <a:rPr kumimoji="1" lang="en-US" altLang="zh-CN" sz="3200">
                <a:solidFill>
                  <a:schemeClr val="tx1"/>
                </a:solidFill>
                <a:latin typeface="Arial" panose="020B0604020202020204" pitchFamily="34" charset="0"/>
              </a:rPr>
              <a:t>OS</a:t>
            </a:r>
            <a:r>
              <a:rPr kumimoji="1" lang="zh-CN" altLang="en-US" sz="3200">
                <a:solidFill>
                  <a:schemeClr val="tx1"/>
                </a:solidFill>
                <a:latin typeface="Arial" panose="020B0604020202020204" pitchFamily="34" charset="0"/>
              </a:rPr>
              <a:t>的内核。</a:t>
            </a:r>
          </a:p>
          <a:p>
            <a:pPr algn="l" eaLnBrk="1" hangingPunct="1">
              <a:lnSpc>
                <a:spcPct val="130000"/>
              </a:lnSpc>
              <a:spcBef>
                <a:spcPct val="20000"/>
              </a:spcBef>
              <a:buClr>
                <a:srgbClr val="0000FF"/>
              </a:buClr>
              <a:buSzPct val="150000"/>
              <a:buFont typeface="Wingdings" panose="05000000000000000000" pitchFamily="2" charset="2"/>
              <a:buNone/>
            </a:pPr>
            <a:r>
              <a:rPr kumimoji="1" lang="zh-CN" altLang="en-US" sz="3200">
                <a:solidFill>
                  <a:schemeClr val="tx1"/>
                </a:solidFill>
                <a:latin typeface="Arial" panose="020B0604020202020204" pitchFamily="34" charset="0"/>
              </a:rPr>
              <a:t>          内核是基于硬件的第一层软件扩充，它为系统控制和管理进程提供了良好的环境。</a:t>
            </a:r>
            <a:endParaRPr kumimoji="1" lang="zh-CN" altLang="en-US" sz="3200">
              <a:solidFill>
                <a:schemeClr val="tx2"/>
              </a:solidFill>
              <a:latin typeface="Arial" panose="020B0604020202020204" pitchFamily="34" charset="0"/>
            </a:endParaRPr>
          </a:p>
        </p:txBody>
      </p:sp>
      <p:sp>
        <p:nvSpPr>
          <p:cNvPr id="52227" name="Rectangle 5"/>
          <p:cNvSpPr>
            <a:spLocks noChangeArrowheads="1"/>
          </p:cNvSpPr>
          <p:nvPr/>
        </p:nvSpPr>
        <p:spPr bwMode="auto">
          <a:xfrm>
            <a:off x="1331913" y="333375"/>
            <a:ext cx="3244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3600">
                <a:solidFill>
                  <a:schemeClr val="tx2"/>
                </a:solidFill>
                <a:latin typeface="Tahoma" panose="020B0604030504040204" pitchFamily="34" charset="0"/>
                <a:ea typeface="隶书" panose="02010509060101010101" pitchFamily="49" charset="-122"/>
              </a:rPr>
              <a:t>补充：</a:t>
            </a:r>
            <a:r>
              <a:rPr kumimoji="1" lang="en-US" altLang="zh-CN" sz="3600">
                <a:solidFill>
                  <a:schemeClr val="folHlink"/>
                </a:solidFill>
                <a:latin typeface="Tahoma" panose="020B0604030504040204" pitchFamily="34" charset="0"/>
                <a:ea typeface="隶书" panose="02010509060101010101" pitchFamily="49" charset="-122"/>
              </a:rPr>
              <a:t>OS </a:t>
            </a:r>
            <a:r>
              <a:rPr kumimoji="1" lang="zh-CN" altLang="en-US" sz="3600">
                <a:solidFill>
                  <a:schemeClr val="folHlink"/>
                </a:solidFill>
                <a:latin typeface="Tahoma" panose="020B0604030504040204" pitchFamily="34" charset="0"/>
                <a:ea typeface="隶书" panose="02010509060101010101" pitchFamily="49" charset="-122"/>
              </a:rPr>
              <a:t>内核</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Oval 6"/>
          <p:cNvSpPr>
            <a:spLocks noChangeArrowheads="1"/>
          </p:cNvSpPr>
          <p:nvPr/>
        </p:nvSpPr>
        <p:spPr bwMode="auto">
          <a:xfrm>
            <a:off x="34925" y="2708275"/>
            <a:ext cx="3455988" cy="2270125"/>
          </a:xfrm>
          <a:prstGeom prst="ellipse">
            <a:avLst/>
          </a:prstGeom>
          <a:gradFill rotWithShape="1">
            <a:gsLst>
              <a:gs pos="0">
                <a:srgbClr val="DDDDDD">
                  <a:alpha val="79999"/>
                </a:srgbClr>
              </a:gs>
              <a:gs pos="100000">
                <a:srgbClr val="C0C0C0"/>
              </a:gs>
            </a:gsLst>
            <a:path path="shape">
              <a:fillToRect l="50000" t="50000" r="50000" b="50000"/>
            </a:path>
          </a:gradFill>
          <a:ln w="9525" algn="ctr">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53251" name="Oval 7"/>
          <p:cNvSpPr>
            <a:spLocks noChangeArrowheads="1"/>
          </p:cNvSpPr>
          <p:nvPr/>
        </p:nvSpPr>
        <p:spPr bwMode="auto">
          <a:xfrm>
            <a:off x="414338" y="3043238"/>
            <a:ext cx="2044700" cy="1512887"/>
          </a:xfrm>
          <a:prstGeom prst="ellipse">
            <a:avLst/>
          </a:prstGeom>
          <a:gradFill rotWithShape="1">
            <a:gsLst>
              <a:gs pos="0">
                <a:srgbClr val="EAEAEA">
                  <a:alpha val="50000"/>
                </a:srgbClr>
              </a:gs>
              <a:gs pos="100000">
                <a:srgbClr val="969696"/>
              </a:gs>
            </a:gsLst>
            <a:path path="shape">
              <a:fillToRect l="50000" t="50000" r="50000" b="50000"/>
            </a:path>
          </a:gradFill>
          <a:ln w="12700" algn="ctr">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53252" name="Oval 8"/>
          <p:cNvSpPr>
            <a:spLocks noChangeArrowheads="1"/>
          </p:cNvSpPr>
          <p:nvPr/>
        </p:nvSpPr>
        <p:spPr bwMode="auto">
          <a:xfrm>
            <a:off x="708025" y="3275013"/>
            <a:ext cx="882650" cy="960437"/>
          </a:xfrm>
          <a:prstGeom prst="ellipse">
            <a:avLst/>
          </a:prstGeom>
          <a:gradFill rotWithShape="1">
            <a:gsLst>
              <a:gs pos="0">
                <a:srgbClr val="EAEAEA">
                  <a:alpha val="20000"/>
                </a:srgbClr>
              </a:gs>
              <a:gs pos="100000">
                <a:srgbClr val="808080">
                  <a:alpha val="50000"/>
                </a:srgbClr>
              </a:gs>
            </a:gsLst>
            <a:path path="shape">
              <a:fillToRect l="50000" t="50000" r="50000" b="50000"/>
            </a:path>
          </a:gradFill>
          <a:ln w="25400" cmpd="dbl" algn="ctr">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53253" name="Text Box 9"/>
          <p:cNvSpPr txBox="1">
            <a:spLocks noChangeArrowheads="1"/>
          </p:cNvSpPr>
          <p:nvPr/>
        </p:nvSpPr>
        <p:spPr bwMode="auto">
          <a:xfrm>
            <a:off x="722313" y="3465513"/>
            <a:ext cx="808037"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sz="2400">
                <a:solidFill>
                  <a:schemeClr val="tx1"/>
                </a:solidFill>
                <a:latin typeface="Times New Roman" panose="02020603050405020304" pitchFamily="18" charset="0"/>
                <a:ea typeface="宋体" panose="02010600030101010101" pitchFamily="2" charset="-122"/>
              </a:rPr>
              <a:t>硬件</a:t>
            </a:r>
            <a:endParaRPr lang="zh-CN" altLang="en-US" sz="2400">
              <a:solidFill>
                <a:schemeClr val="tx1"/>
              </a:solidFill>
              <a:latin typeface="Arial" panose="020B0604020202020204" pitchFamily="34" charset="0"/>
              <a:ea typeface="宋体" panose="02010600030101010101" pitchFamily="2" charset="-122"/>
            </a:endParaRPr>
          </a:p>
        </p:txBody>
      </p:sp>
      <p:sp>
        <p:nvSpPr>
          <p:cNvPr id="53254" name="Text Box 10"/>
          <p:cNvSpPr txBox="1">
            <a:spLocks noChangeArrowheads="1"/>
          </p:cNvSpPr>
          <p:nvPr/>
        </p:nvSpPr>
        <p:spPr bwMode="auto">
          <a:xfrm>
            <a:off x="1550988" y="3465513"/>
            <a:ext cx="893762"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sz="2400">
                <a:latin typeface="Times New Roman" panose="02020603050405020304" pitchFamily="18" charset="0"/>
                <a:ea typeface="宋体" panose="02010600030101010101" pitchFamily="2" charset="-122"/>
              </a:rPr>
              <a:t>内核</a:t>
            </a:r>
            <a:endParaRPr lang="zh-CN" altLang="en-US" sz="2400">
              <a:latin typeface="Arial" panose="020B0604020202020204" pitchFamily="34" charset="0"/>
              <a:ea typeface="宋体" panose="02010600030101010101" pitchFamily="2" charset="-122"/>
            </a:endParaRPr>
          </a:p>
        </p:txBody>
      </p:sp>
      <p:sp>
        <p:nvSpPr>
          <p:cNvPr id="53255" name="Text Box 11"/>
          <p:cNvSpPr txBox="1">
            <a:spLocks noChangeArrowheads="1"/>
          </p:cNvSpPr>
          <p:nvPr/>
        </p:nvSpPr>
        <p:spPr bwMode="auto">
          <a:xfrm>
            <a:off x="2528888" y="3275013"/>
            <a:ext cx="1119187"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sz="2400">
                <a:solidFill>
                  <a:srgbClr val="3333FF"/>
                </a:solidFill>
                <a:latin typeface="Times New Roman" panose="02020603050405020304" pitchFamily="18" charset="0"/>
                <a:ea typeface="宋体" panose="02010600030101010101" pitchFamily="2" charset="-122"/>
              </a:rPr>
              <a:t>界面</a:t>
            </a:r>
          </a:p>
          <a:p>
            <a:pPr algn="just" eaLnBrk="1" hangingPunct="1"/>
            <a:r>
              <a:rPr lang="zh-CN" altLang="en-US" sz="2400">
                <a:solidFill>
                  <a:srgbClr val="3333FF"/>
                </a:solidFill>
                <a:latin typeface="Times New Roman" panose="02020603050405020304" pitchFamily="18" charset="0"/>
                <a:ea typeface="宋体" panose="02010600030101010101" pitchFamily="2" charset="-122"/>
              </a:rPr>
              <a:t>用户</a:t>
            </a:r>
          </a:p>
          <a:p>
            <a:pPr algn="just" eaLnBrk="1" hangingPunct="1"/>
            <a:r>
              <a:rPr lang="zh-CN" altLang="en-US" sz="2400">
                <a:solidFill>
                  <a:srgbClr val="3333FF"/>
                </a:solidFill>
                <a:latin typeface="Times New Roman" panose="02020603050405020304" pitchFamily="18" charset="0"/>
                <a:ea typeface="宋体" panose="02010600030101010101" pitchFamily="2" charset="-122"/>
              </a:rPr>
              <a:t>接口</a:t>
            </a:r>
            <a:endParaRPr lang="zh-CN" altLang="en-US" sz="2400">
              <a:solidFill>
                <a:srgbClr val="3333FF"/>
              </a:solidFill>
              <a:latin typeface="Arial" panose="020B0604020202020204" pitchFamily="34" charset="0"/>
              <a:ea typeface="宋体" panose="02010600030101010101" pitchFamily="2" charset="-122"/>
            </a:endParaRPr>
          </a:p>
        </p:txBody>
      </p:sp>
      <p:sp>
        <p:nvSpPr>
          <p:cNvPr id="53256" name="Text Box 12"/>
          <p:cNvSpPr txBox="1">
            <a:spLocks noChangeArrowheads="1"/>
          </p:cNvSpPr>
          <p:nvPr/>
        </p:nvSpPr>
        <p:spPr bwMode="auto">
          <a:xfrm>
            <a:off x="179388" y="1700213"/>
            <a:ext cx="41052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buClr>
                <a:schemeClr val="folHlink"/>
              </a:buClr>
              <a:buSzPct val="45000"/>
              <a:buFont typeface="Wingdings" panose="05000000000000000000" pitchFamily="2" charset="2"/>
              <a:buChar char="l"/>
            </a:pPr>
            <a:r>
              <a:rPr lang="en-US" altLang="zh-CN" sz="3600">
                <a:solidFill>
                  <a:schemeClr val="tx1"/>
                </a:solidFill>
                <a:latin typeface="Times New Roman" panose="02020603050405020304" pitchFamily="18" charset="0"/>
              </a:rPr>
              <a:t>OS</a:t>
            </a:r>
            <a:r>
              <a:rPr lang="zh-CN" altLang="en-US" sz="3600">
                <a:solidFill>
                  <a:schemeClr val="tx1"/>
                </a:solidFill>
                <a:latin typeface="Times New Roman" panose="02020603050405020304" pitchFamily="18" charset="0"/>
              </a:rPr>
              <a:t>层次结构</a:t>
            </a:r>
            <a:endParaRPr lang="zh-CN" altLang="en-US" sz="3600">
              <a:solidFill>
                <a:schemeClr val="tx1"/>
              </a:solidFill>
              <a:latin typeface="Arial" panose="020B0604020202020204" pitchFamily="34" charset="0"/>
            </a:endParaRPr>
          </a:p>
        </p:txBody>
      </p:sp>
      <p:graphicFrame>
        <p:nvGraphicFramePr>
          <p:cNvPr id="455749" name="Group 69"/>
          <p:cNvGraphicFramePr>
            <a:graphicFrameLocks noGrp="1"/>
          </p:cNvGraphicFramePr>
          <p:nvPr/>
        </p:nvGraphicFramePr>
        <p:xfrm>
          <a:off x="3635375" y="836613"/>
          <a:ext cx="5329238" cy="5999166"/>
        </p:xfrm>
        <a:graphic>
          <a:graphicData uri="http://schemas.openxmlformats.org/drawingml/2006/table">
            <a:tbl>
              <a:tblPr/>
              <a:tblGrid>
                <a:gridCol w="1044575"/>
                <a:gridCol w="4284663"/>
              </a:tblGrid>
              <a:tr h="384093">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功能</a:t>
                      </a: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描述</a:t>
                      </a: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4093">
                <a:tc rowSpan="4">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进程管理</a:t>
                      </a:r>
                    </a:p>
                  </a:txBody>
                  <a:tcPr marT="45725" marB="45725"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进程派生和调度</a:t>
                      </a: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4093">
                <a:tc vMerge="1">
                  <a:txBody>
                    <a:bodyPr/>
                    <a:lstStyle/>
                    <a:p>
                      <a:endParaRPr lang="zh-CN" altLang="en-US"/>
                    </a:p>
                  </a:txBody>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进程的创建和终止</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76735">
                <a:tc vMerge="1">
                  <a:txBody>
                    <a:bodyPr/>
                    <a:lstStyle/>
                    <a:p>
                      <a:endParaRPr lang="zh-CN" altLang="en-US"/>
                    </a:p>
                  </a:txBody>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进程同步以及对进程间通信的支持</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4093">
                <a:tc vMerge="1">
                  <a:txBody>
                    <a:bodyPr/>
                    <a:lstStyle/>
                    <a:p>
                      <a:endParaRPr lang="zh-CN" altLang="en-US"/>
                    </a:p>
                  </a:txBody>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PCB</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的管理</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4093">
                <a:tc rowSpan="3">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内存管理</a:t>
                      </a:r>
                    </a:p>
                  </a:txBody>
                  <a:tcPr marT="45725" marB="45725"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进程地址空间的分配、回收</a:t>
                      </a: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4093">
                <a:tc vMerge="1">
                  <a:txBody>
                    <a:bodyPr/>
                    <a:lstStyle/>
                    <a:p>
                      <a:endParaRPr lang="zh-CN" altLang="en-US"/>
                    </a:p>
                  </a:txBody>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交换</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4093">
                <a:tc vMerge="1">
                  <a:txBody>
                    <a:bodyPr/>
                    <a:lstStyle/>
                    <a:p>
                      <a:endParaRPr lang="zh-CN" altLang="en-US"/>
                    </a:p>
                  </a:txBody>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页、段的管理</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4093">
                <a:tc rowSpan="3">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I/O</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管理</a:t>
                      </a:r>
                    </a:p>
                  </a:txBody>
                  <a:tcPr marT="45725" marB="45725"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设备驱动</a:t>
                      </a: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4093">
                <a:tc vMerge="1">
                  <a:txBody>
                    <a:bodyPr/>
                    <a:lstStyle/>
                    <a:p>
                      <a:endParaRPr lang="zh-CN" altLang="en-US"/>
                    </a:p>
                  </a:txBody>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缓冲区管理</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76735">
                <a:tc vMerge="1">
                  <a:txBody>
                    <a:bodyPr/>
                    <a:lstStyle/>
                    <a:p>
                      <a:endParaRPr lang="zh-CN" altLang="en-US"/>
                    </a:p>
                  </a:txBody>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进程</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I/O</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设备、控制器、通道的分配、回收</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4093">
                <a:tc rowSpan="3">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支持功能</a:t>
                      </a:r>
                    </a:p>
                  </a:txBody>
                  <a:tcPr marT="45725" marB="45725"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中断处理</a:t>
                      </a: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4093">
                <a:tc vMerge="1">
                  <a:txBody>
                    <a:bodyPr/>
                    <a:lstStyle/>
                    <a:p>
                      <a:endParaRPr lang="zh-CN" altLang="en-US"/>
                    </a:p>
                  </a:txBody>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时钟管理（其中包括中断）</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20673">
                <a:tc vMerge="1">
                  <a:txBody>
                    <a:bodyPr/>
                    <a:lstStyle/>
                    <a:p>
                      <a:endParaRPr lang="zh-CN" altLang="en-US"/>
                    </a:p>
                  </a:txBody>
                  <a:tcPr/>
                </a:tc>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监视</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53302" name="Text Box 58"/>
          <p:cNvSpPr txBox="1">
            <a:spLocks noChangeArrowheads="1"/>
          </p:cNvSpPr>
          <p:nvPr/>
        </p:nvSpPr>
        <p:spPr bwMode="auto">
          <a:xfrm>
            <a:off x="4572000" y="260350"/>
            <a:ext cx="3457575" cy="519113"/>
          </a:xfrm>
          <a:prstGeom prst="rect">
            <a:avLst/>
          </a:prstGeom>
          <a:solidFill>
            <a:srgbClr val="FFFFFF">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50000"/>
              </a:spcBef>
            </a:pPr>
            <a:r>
              <a:rPr lang="en-US" altLang="zh-CN">
                <a:solidFill>
                  <a:schemeClr val="tx1"/>
                </a:solidFill>
                <a:latin typeface="Arial" panose="020B0604020202020204" pitchFamily="34" charset="0"/>
                <a:ea typeface="宋体" panose="02010600030101010101" pitchFamily="2" charset="-122"/>
              </a:rPr>
              <a:t>OS</a:t>
            </a:r>
            <a:r>
              <a:rPr lang="zh-CN" altLang="en-US">
                <a:solidFill>
                  <a:schemeClr val="tx1"/>
                </a:solidFill>
                <a:latin typeface="Arial" panose="020B0604020202020204" pitchFamily="34" charset="0"/>
                <a:ea typeface="宋体" panose="02010600030101010101" pitchFamily="2" charset="-122"/>
              </a:rPr>
              <a:t>内核典型功能</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xfrm>
            <a:off x="323850" y="1268413"/>
            <a:ext cx="8496300" cy="1425575"/>
          </a:xfrm>
        </p:spPr>
        <p:txBody>
          <a:bodyPr/>
          <a:lstStyle/>
          <a:p>
            <a:pPr eaLnBrk="1" hangingPunct="1">
              <a:lnSpc>
                <a:spcPct val="120000"/>
              </a:lnSpc>
              <a:buClr>
                <a:srgbClr val="0000FF"/>
              </a:buClr>
              <a:buSzPct val="75000"/>
            </a:pPr>
            <a:r>
              <a:rPr lang="zh-CN" altLang="en-US" sz="3200" b="1" smtClean="0">
                <a:solidFill>
                  <a:schemeClr val="bg2"/>
                </a:solidFill>
                <a:latin typeface="Arial" panose="020B0604020202020204" pitchFamily="34" charset="0"/>
                <a:ea typeface="楷体_GB2312" pitchFamily="49" charset="-122"/>
              </a:rPr>
              <a:t>为防止</a:t>
            </a:r>
            <a:r>
              <a:rPr lang="en-US" altLang="zh-CN" sz="3200" b="1" smtClean="0">
                <a:solidFill>
                  <a:schemeClr val="bg2"/>
                </a:solidFill>
                <a:latin typeface="Arial" panose="020B0604020202020204" pitchFamily="34" charset="0"/>
                <a:ea typeface="楷体_GB2312" pitchFamily="49" charset="-122"/>
              </a:rPr>
              <a:t>OS</a:t>
            </a:r>
            <a:r>
              <a:rPr lang="zh-CN" altLang="en-US" sz="3200" b="1" smtClean="0">
                <a:solidFill>
                  <a:schemeClr val="bg2"/>
                </a:solidFill>
                <a:latin typeface="Arial" panose="020B0604020202020204" pitchFamily="34" charset="0"/>
                <a:ea typeface="楷体_GB2312" pitchFamily="49" charset="-122"/>
              </a:rPr>
              <a:t>及其关键数据（如</a:t>
            </a:r>
            <a:r>
              <a:rPr lang="en-US" altLang="zh-CN" sz="3200" b="1" smtClean="0">
                <a:solidFill>
                  <a:schemeClr val="bg2"/>
                </a:solidFill>
                <a:latin typeface="Arial" panose="020B0604020202020204" pitchFamily="34" charset="0"/>
                <a:ea typeface="楷体_GB2312" pitchFamily="49" charset="-122"/>
              </a:rPr>
              <a:t>PCB</a:t>
            </a:r>
            <a:r>
              <a:rPr lang="zh-CN" altLang="en-US" sz="3200" b="1" smtClean="0">
                <a:solidFill>
                  <a:schemeClr val="bg2"/>
                </a:solidFill>
                <a:latin typeface="Arial" panose="020B0604020202020204" pitchFamily="34" charset="0"/>
                <a:ea typeface="楷体_GB2312" pitchFamily="49" charset="-122"/>
              </a:rPr>
              <a:t>等</a:t>
            </a:r>
            <a:r>
              <a:rPr lang="en-US" altLang="zh-CN" sz="3200" b="1" smtClean="0">
                <a:solidFill>
                  <a:schemeClr val="bg2"/>
                </a:solidFill>
                <a:latin typeface="Arial" panose="020B0604020202020204" pitchFamily="34" charset="0"/>
                <a:ea typeface="楷体_GB2312" pitchFamily="49" charset="-122"/>
              </a:rPr>
              <a:t>)</a:t>
            </a:r>
            <a:r>
              <a:rPr lang="zh-CN" altLang="en-US" sz="3200" b="1" smtClean="0">
                <a:solidFill>
                  <a:schemeClr val="bg2"/>
                </a:solidFill>
                <a:latin typeface="Arial" panose="020B0604020202020204" pitchFamily="34" charset="0"/>
                <a:ea typeface="楷体_GB2312" pitchFamily="49" charset="-122"/>
              </a:rPr>
              <a:t>被用户有意或无意破坏，通常将处理机的执行状态分为两种：</a:t>
            </a:r>
          </a:p>
        </p:txBody>
      </p:sp>
      <p:graphicFrame>
        <p:nvGraphicFramePr>
          <p:cNvPr id="347174" name="Group 38"/>
          <p:cNvGraphicFramePr>
            <a:graphicFrameLocks noGrp="1"/>
          </p:cNvGraphicFramePr>
          <p:nvPr/>
        </p:nvGraphicFramePr>
        <p:xfrm>
          <a:off x="539750" y="3429000"/>
          <a:ext cx="8353425" cy="2386126"/>
        </p:xfrm>
        <a:graphic>
          <a:graphicData uri="http://schemas.openxmlformats.org/drawingml/2006/table">
            <a:tbl>
              <a:tblPr/>
              <a:tblGrid>
                <a:gridCol w="2341563"/>
                <a:gridCol w="4211637"/>
                <a:gridCol w="1800225"/>
              </a:tblGrid>
              <a:tr h="7206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处理机状态</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指令级别及访问权限</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程序</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447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folHlink"/>
                          </a:solidFill>
                          <a:effectLst/>
                          <a:latin typeface="楷体_GB2312" pitchFamily="49" charset="-122"/>
                          <a:ea typeface="楷体_GB2312" pitchFamily="49" charset="-122"/>
                        </a:rPr>
                        <a:t>系统态</a:t>
                      </a:r>
                      <a:r>
                        <a:rPr kumimoji="1" lang="en-US" altLang="zh-CN" sz="2800" b="1" i="0" u="none" strike="noStrike" cap="none" normalizeH="0" baseline="0" smtClean="0">
                          <a:ln>
                            <a:noFill/>
                          </a:ln>
                          <a:solidFill>
                            <a:schemeClr val="folHlink"/>
                          </a:solidFill>
                          <a:effectLst/>
                          <a:latin typeface="楷体_GB2312" pitchFamily="49" charset="-122"/>
                          <a:ea typeface="楷体_GB2312" pitchFamily="49" charset="-122"/>
                        </a:rPr>
                        <a:t>(</a:t>
                      </a:r>
                      <a:r>
                        <a:rPr kumimoji="1" lang="zh-CN" altLang="en-US" sz="2800" b="1" i="0" u="none" strike="noStrike" cap="none" normalizeH="0" baseline="0" smtClean="0">
                          <a:ln>
                            <a:noFill/>
                          </a:ln>
                          <a:solidFill>
                            <a:schemeClr val="folHlink"/>
                          </a:solidFill>
                          <a:effectLst/>
                          <a:latin typeface="楷体_GB2312" pitchFamily="49" charset="-122"/>
                          <a:ea typeface="楷体_GB2312" pitchFamily="49" charset="-122"/>
                        </a:rPr>
                        <a:t>核心态、管态</a:t>
                      </a:r>
                      <a:r>
                        <a:rPr kumimoji="1" lang="en-US" altLang="zh-CN" sz="2800" b="1" i="0" u="none" strike="noStrike" cap="none" normalizeH="0" baseline="0" smtClean="0">
                          <a:ln>
                            <a:noFill/>
                          </a:ln>
                          <a:solidFill>
                            <a:schemeClr val="folHlink"/>
                          </a:solidFill>
                          <a:effectLst/>
                          <a:latin typeface="楷体_GB2312" pitchFamily="49" charset="-122"/>
                          <a:ea typeface="楷体_GB2312" pitchFamily="49" charset="-122"/>
                        </a:rPr>
                        <a:t>)</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一切指令</a:t>
                      </a: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所有</a:t>
                      </a: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R</a:t>
                      </a: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及存储区</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2"/>
                          </a:solidFill>
                          <a:effectLst/>
                          <a:latin typeface="楷体_GB2312" pitchFamily="49" charset="-122"/>
                          <a:ea typeface="楷体_GB2312" pitchFamily="49" charset="-122"/>
                        </a:rPr>
                        <a:t>OS</a:t>
                      </a:r>
                      <a:r>
                        <a:rPr kumimoji="1" lang="zh-CN" altLang="en-US" sz="2800" b="1" i="0" u="none" strike="noStrike" cap="none" normalizeH="0" baseline="0" smtClean="0">
                          <a:ln>
                            <a:noFill/>
                          </a:ln>
                          <a:solidFill>
                            <a:schemeClr val="tx2"/>
                          </a:solidFill>
                          <a:effectLst/>
                          <a:latin typeface="楷体_GB2312" pitchFamily="49" charset="-122"/>
                          <a:ea typeface="楷体_GB2312" pitchFamily="49" charset="-122"/>
                        </a:rPr>
                        <a:t>内核</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206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folHlink"/>
                          </a:solidFill>
                          <a:effectLst/>
                          <a:latin typeface="楷体_GB2312" pitchFamily="49" charset="-122"/>
                          <a:ea typeface="楷体_GB2312" pitchFamily="49" charset="-122"/>
                        </a:rPr>
                        <a:t>用户态</a:t>
                      </a:r>
                      <a:r>
                        <a:rPr kumimoji="1" lang="en-US" altLang="zh-CN" sz="2800" b="1" i="0" u="none" strike="noStrike" cap="none" normalizeH="0" baseline="0" smtClean="0">
                          <a:ln>
                            <a:noFill/>
                          </a:ln>
                          <a:solidFill>
                            <a:schemeClr val="folHlink"/>
                          </a:solidFill>
                          <a:effectLst/>
                          <a:latin typeface="楷体_GB2312" pitchFamily="49" charset="-122"/>
                          <a:ea typeface="楷体_GB2312" pitchFamily="49" charset="-122"/>
                        </a:rPr>
                        <a:t>(</a:t>
                      </a:r>
                      <a:r>
                        <a:rPr kumimoji="1" lang="zh-CN" altLang="en-US" sz="2800" b="1" i="0" u="none" strike="noStrike" cap="none" normalizeH="0" baseline="0" smtClean="0">
                          <a:ln>
                            <a:noFill/>
                          </a:ln>
                          <a:solidFill>
                            <a:schemeClr val="folHlink"/>
                          </a:solidFill>
                          <a:effectLst/>
                          <a:latin typeface="楷体_GB2312" pitchFamily="49" charset="-122"/>
                          <a:ea typeface="楷体_GB2312" pitchFamily="49" charset="-122"/>
                        </a:rPr>
                        <a:t>目态</a:t>
                      </a:r>
                      <a:r>
                        <a:rPr kumimoji="1" lang="en-US" altLang="zh-CN" sz="2800" b="1" i="0" u="none" strike="noStrike" cap="none" normalizeH="0" baseline="0" smtClean="0">
                          <a:ln>
                            <a:noFill/>
                          </a:ln>
                          <a:solidFill>
                            <a:schemeClr val="folHlink"/>
                          </a:solidFill>
                          <a:effectLst/>
                          <a:latin typeface="楷体_GB2312" pitchFamily="49" charset="-122"/>
                          <a:ea typeface="楷体_GB2312" pitchFamily="49" charset="-122"/>
                        </a:rPr>
                        <a:t>)</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规定指令</a:t>
                      </a: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指定</a:t>
                      </a: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R</a:t>
                      </a: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及存储区</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用户程序</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4293" name="Rectangle 27"/>
          <p:cNvSpPr>
            <a:spLocks noChangeArrowheads="1"/>
          </p:cNvSpPr>
          <p:nvPr/>
        </p:nvSpPr>
        <p:spPr bwMode="auto">
          <a:xfrm>
            <a:off x="1258888" y="333375"/>
            <a:ext cx="59769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3600">
                <a:solidFill>
                  <a:schemeClr val="accent1"/>
                </a:solidFill>
                <a:latin typeface="Times New Roman" panose="02020603050405020304" pitchFamily="18" charset="0"/>
              </a:rPr>
              <a:t>补充：</a:t>
            </a:r>
            <a:r>
              <a:rPr kumimoji="1" lang="zh-CN" altLang="en-US" sz="3600">
                <a:solidFill>
                  <a:schemeClr val="folHlink"/>
                </a:solidFill>
                <a:latin typeface="Times New Roman" panose="02020603050405020304" pitchFamily="18" charset="0"/>
              </a:rPr>
              <a:t>处理机的执行状态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47174"/>
                                        </p:tgtEl>
                                        <p:attrNameLst>
                                          <p:attrName>style.visibility</p:attrName>
                                        </p:attrNameLst>
                                      </p:cBhvr>
                                      <p:to>
                                        <p:strVal val="visible"/>
                                      </p:to>
                                    </p:set>
                                    <p:animEffect transition="in" filter="dissolve">
                                      <p:cBhvr>
                                        <p:cTn id="7" dur="500"/>
                                        <p:tgtEl>
                                          <p:spTgt spid="34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ChangeArrowheads="1"/>
          </p:cNvSpPr>
          <p:nvPr>
            <p:ph type="title"/>
          </p:nvPr>
        </p:nvSpPr>
        <p:spPr>
          <a:xfrm>
            <a:off x="1474788" y="398463"/>
            <a:ext cx="4465637" cy="568325"/>
          </a:xfrm>
        </p:spPr>
        <p:txBody>
          <a:bodyPr/>
          <a:lstStyle/>
          <a:p>
            <a:pPr eaLnBrk="1" hangingPunct="1"/>
            <a:r>
              <a:rPr lang="zh-CN" altLang="en-US" sz="4000" b="1" smtClean="0">
                <a:latin typeface="隶书" panose="02010509060101010101" pitchFamily="49" charset="-122"/>
                <a:ea typeface="隶书" panose="02010509060101010101" pitchFamily="49" charset="-122"/>
              </a:rPr>
              <a:t>一、进程创建</a:t>
            </a:r>
          </a:p>
        </p:txBody>
      </p:sp>
      <p:sp>
        <p:nvSpPr>
          <p:cNvPr id="56323" name="Rectangle 1028"/>
          <p:cNvSpPr>
            <a:spLocks noGrp="1" noChangeArrowheads="1"/>
          </p:cNvSpPr>
          <p:nvPr>
            <p:ph type="body" idx="1"/>
          </p:nvPr>
        </p:nvSpPr>
        <p:spPr>
          <a:xfrm>
            <a:off x="250825" y="1125538"/>
            <a:ext cx="8570913" cy="2808287"/>
          </a:xfrm>
        </p:spPr>
        <p:txBody>
          <a:bodyPr/>
          <a:lstStyle/>
          <a:p>
            <a:pPr eaLnBrk="1" hangingPunct="1">
              <a:lnSpc>
                <a:spcPct val="110000"/>
              </a:lnSpc>
              <a:buSzPct val="75000"/>
            </a:pPr>
            <a:r>
              <a:rPr lang="zh-CN" altLang="en-US" sz="3200" b="1" smtClean="0">
                <a:latin typeface="楷体_GB2312" pitchFamily="49" charset="-122"/>
                <a:ea typeface="楷体_GB2312" pitchFamily="49" charset="-122"/>
              </a:rPr>
              <a:t>一个进程可以创建若干个新进程，新创建的进程又可以创建子进程，为了描述进程之间的创建关系，引入了进程图。</a:t>
            </a:r>
          </a:p>
          <a:p>
            <a:pPr eaLnBrk="1" hangingPunct="1">
              <a:lnSpc>
                <a:spcPct val="110000"/>
              </a:lnSpc>
              <a:buClr>
                <a:schemeClr val="accent1"/>
              </a:buClr>
              <a:buSzPct val="105000"/>
              <a:buFont typeface="Wingdings" panose="05000000000000000000" pitchFamily="2" charset="2"/>
              <a:buNone/>
            </a:pPr>
            <a:r>
              <a:rPr lang="zh-CN" altLang="en-US" sz="3200" b="1" smtClean="0">
                <a:solidFill>
                  <a:schemeClr val="folHlink"/>
                </a:solidFill>
                <a:latin typeface="楷体_GB2312" pitchFamily="49" charset="-122"/>
                <a:ea typeface="楷体_GB2312" pitchFamily="49" charset="-122"/>
              </a:rPr>
              <a:t>  </a:t>
            </a:r>
            <a:r>
              <a:rPr lang="en-US" altLang="zh-CN" sz="3200" b="1" smtClean="0">
                <a:solidFill>
                  <a:schemeClr val="folHlink"/>
                </a:solidFill>
                <a:latin typeface="楷体_GB2312" pitchFamily="49" charset="-122"/>
                <a:ea typeface="楷体_GB2312" pitchFamily="49" charset="-122"/>
              </a:rPr>
              <a:t>1</a:t>
            </a:r>
            <a:r>
              <a:rPr lang="zh-CN" altLang="en-US" sz="3200" b="1" smtClean="0">
                <a:solidFill>
                  <a:schemeClr val="folHlink"/>
                </a:solidFill>
                <a:latin typeface="楷体_GB2312" pitchFamily="49" charset="-122"/>
                <a:ea typeface="楷体_GB2312" pitchFamily="49" charset="-122"/>
              </a:rPr>
              <a:t>、进程图</a:t>
            </a:r>
            <a:r>
              <a:rPr lang="zh-CN" altLang="en-US" sz="3200" b="1" smtClean="0">
                <a:latin typeface="楷体_GB2312" pitchFamily="49" charset="-122"/>
                <a:ea typeface="楷体_GB2312" pitchFamily="49" charset="-122"/>
              </a:rPr>
              <a:t>：又称为进程树或进程家族树，是描述进程家族关系的一棵有向树。</a:t>
            </a:r>
            <a:endParaRPr lang="zh-CN" altLang="en-US" sz="3200" b="1" smtClean="0">
              <a:solidFill>
                <a:schemeClr val="folHlink"/>
              </a:solidFill>
              <a:latin typeface="楷体_GB2312" pitchFamily="49" charset="-122"/>
              <a:ea typeface="楷体_GB2312" pitchFamily="49" charset="-122"/>
            </a:endParaRPr>
          </a:p>
        </p:txBody>
      </p:sp>
      <p:grpSp>
        <p:nvGrpSpPr>
          <p:cNvPr id="2" name="Group 1054"/>
          <p:cNvGrpSpPr>
            <a:grpSpLocks/>
          </p:cNvGrpSpPr>
          <p:nvPr/>
        </p:nvGrpSpPr>
        <p:grpSpPr bwMode="auto">
          <a:xfrm>
            <a:off x="971550" y="3860800"/>
            <a:ext cx="7632700" cy="2736850"/>
            <a:chOff x="1518" y="2463"/>
            <a:chExt cx="3494" cy="1421"/>
          </a:xfrm>
        </p:grpSpPr>
        <p:sp>
          <p:nvSpPr>
            <p:cNvPr id="56325" name="Oval 1037"/>
            <p:cNvSpPr>
              <a:spLocks noChangeArrowheads="1"/>
            </p:cNvSpPr>
            <p:nvPr/>
          </p:nvSpPr>
          <p:spPr bwMode="auto">
            <a:xfrm>
              <a:off x="2622" y="2588"/>
              <a:ext cx="432" cy="240"/>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3200">
                  <a:solidFill>
                    <a:schemeClr val="tx1"/>
                  </a:solidFill>
                  <a:latin typeface="Arial" panose="020B0604020202020204" pitchFamily="34" charset="0"/>
                  <a:ea typeface="宋体" panose="02010600030101010101" pitchFamily="2" charset="-122"/>
                </a:rPr>
                <a:t>A</a:t>
              </a:r>
            </a:p>
          </p:txBody>
        </p:sp>
        <p:sp>
          <p:nvSpPr>
            <p:cNvPr id="56326" name="Oval 1038"/>
            <p:cNvSpPr>
              <a:spLocks noChangeArrowheads="1"/>
            </p:cNvSpPr>
            <p:nvPr/>
          </p:nvSpPr>
          <p:spPr bwMode="auto">
            <a:xfrm>
              <a:off x="2064" y="3113"/>
              <a:ext cx="432" cy="240"/>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3200">
                  <a:solidFill>
                    <a:schemeClr val="tx1"/>
                  </a:solidFill>
                  <a:latin typeface="Arial" panose="020B0604020202020204" pitchFamily="34" charset="0"/>
                  <a:ea typeface="宋体" panose="02010600030101010101" pitchFamily="2" charset="-122"/>
                </a:rPr>
                <a:t>B</a:t>
              </a:r>
            </a:p>
          </p:txBody>
        </p:sp>
        <p:sp>
          <p:nvSpPr>
            <p:cNvPr id="56327" name="Oval 1039"/>
            <p:cNvSpPr>
              <a:spLocks noChangeArrowheads="1"/>
            </p:cNvSpPr>
            <p:nvPr/>
          </p:nvSpPr>
          <p:spPr bwMode="auto">
            <a:xfrm>
              <a:off x="1518" y="3644"/>
              <a:ext cx="432" cy="240"/>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3200">
                  <a:solidFill>
                    <a:schemeClr val="tx1"/>
                  </a:solidFill>
                  <a:latin typeface="Arial" panose="020B0604020202020204" pitchFamily="34" charset="0"/>
                  <a:ea typeface="宋体" panose="02010600030101010101" pitchFamily="2" charset="-122"/>
                </a:rPr>
                <a:t>D</a:t>
              </a:r>
            </a:p>
          </p:txBody>
        </p:sp>
        <p:sp>
          <p:nvSpPr>
            <p:cNvPr id="56328" name="Oval 1040"/>
            <p:cNvSpPr>
              <a:spLocks noChangeArrowheads="1"/>
            </p:cNvSpPr>
            <p:nvPr/>
          </p:nvSpPr>
          <p:spPr bwMode="auto">
            <a:xfrm>
              <a:off x="2334" y="3644"/>
              <a:ext cx="432" cy="240"/>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3200">
                  <a:solidFill>
                    <a:schemeClr val="tx1"/>
                  </a:solidFill>
                  <a:latin typeface="Arial" panose="020B0604020202020204" pitchFamily="34" charset="0"/>
                  <a:ea typeface="宋体" panose="02010600030101010101" pitchFamily="2" charset="-122"/>
                </a:rPr>
                <a:t>E</a:t>
              </a:r>
            </a:p>
          </p:txBody>
        </p:sp>
        <p:sp>
          <p:nvSpPr>
            <p:cNvPr id="56329" name="Oval 1041"/>
            <p:cNvSpPr>
              <a:spLocks noChangeArrowheads="1"/>
            </p:cNvSpPr>
            <p:nvPr/>
          </p:nvSpPr>
          <p:spPr bwMode="auto">
            <a:xfrm>
              <a:off x="3198" y="3158"/>
              <a:ext cx="432" cy="240"/>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3200">
                  <a:solidFill>
                    <a:schemeClr val="tx1"/>
                  </a:solidFill>
                  <a:latin typeface="Arial" panose="020B0604020202020204" pitchFamily="34" charset="0"/>
                  <a:ea typeface="宋体" panose="02010600030101010101" pitchFamily="2" charset="-122"/>
                </a:rPr>
                <a:t>C</a:t>
              </a:r>
            </a:p>
          </p:txBody>
        </p:sp>
        <p:sp>
          <p:nvSpPr>
            <p:cNvPr id="56330" name="Oval 1042"/>
            <p:cNvSpPr>
              <a:spLocks noChangeArrowheads="1"/>
            </p:cNvSpPr>
            <p:nvPr/>
          </p:nvSpPr>
          <p:spPr bwMode="auto">
            <a:xfrm>
              <a:off x="3630" y="3644"/>
              <a:ext cx="432" cy="240"/>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3200">
                  <a:solidFill>
                    <a:schemeClr val="tx1"/>
                  </a:solidFill>
                  <a:latin typeface="Arial" panose="020B0604020202020204" pitchFamily="34" charset="0"/>
                  <a:ea typeface="宋体" panose="02010600030101010101" pitchFamily="2" charset="-122"/>
                </a:rPr>
                <a:t>F</a:t>
              </a:r>
            </a:p>
          </p:txBody>
        </p:sp>
        <p:sp>
          <p:nvSpPr>
            <p:cNvPr id="56331" name="Line 1044"/>
            <p:cNvSpPr>
              <a:spLocks noChangeShapeType="1"/>
            </p:cNvSpPr>
            <p:nvPr/>
          </p:nvSpPr>
          <p:spPr bwMode="auto">
            <a:xfrm flipH="1">
              <a:off x="2334" y="2828"/>
              <a:ext cx="384"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32" name="Line 1045"/>
            <p:cNvSpPr>
              <a:spLocks noChangeShapeType="1"/>
            </p:cNvSpPr>
            <p:nvPr/>
          </p:nvSpPr>
          <p:spPr bwMode="auto">
            <a:xfrm flipH="1">
              <a:off x="1854" y="3308"/>
              <a:ext cx="288"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33" name="Line 1046"/>
            <p:cNvSpPr>
              <a:spLocks noChangeShapeType="1"/>
            </p:cNvSpPr>
            <p:nvPr/>
          </p:nvSpPr>
          <p:spPr bwMode="auto">
            <a:xfrm>
              <a:off x="2382" y="3356"/>
              <a:ext cx="192"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34" name="Line 1047"/>
            <p:cNvSpPr>
              <a:spLocks noChangeShapeType="1"/>
            </p:cNvSpPr>
            <p:nvPr/>
          </p:nvSpPr>
          <p:spPr bwMode="auto">
            <a:xfrm>
              <a:off x="3006" y="2780"/>
              <a:ext cx="336"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35" name="Line 1048"/>
            <p:cNvSpPr>
              <a:spLocks noChangeShapeType="1"/>
            </p:cNvSpPr>
            <p:nvPr/>
          </p:nvSpPr>
          <p:spPr bwMode="auto">
            <a:xfrm>
              <a:off x="3534" y="3356"/>
              <a:ext cx="24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36" name="AutoShape 1050"/>
            <p:cNvSpPr>
              <a:spLocks noChangeArrowheads="1"/>
            </p:cNvSpPr>
            <p:nvPr/>
          </p:nvSpPr>
          <p:spPr bwMode="auto">
            <a:xfrm>
              <a:off x="3822" y="2895"/>
              <a:ext cx="736" cy="240"/>
            </a:xfrm>
            <a:prstGeom prst="wedgeRectCallout">
              <a:avLst>
                <a:gd name="adj1" fmla="val -90759"/>
                <a:gd name="adj2" fmla="val 73333"/>
              </a:avLst>
            </a:prstGeom>
            <a:solidFill>
              <a:srgbClr val="FFCCFF"/>
            </a:solidFill>
            <a:ln w="9525">
              <a:solidFill>
                <a:schemeClr val="tx1"/>
              </a:solidFill>
              <a:miter lim="800000"/>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3200">
                  <a:solidFill>
                    <a:schemeClr val="tx1"/>
                  </a:solidFill>
                  <a:latin typeface="Tahoma" panose="020B0604030504040204" pitchFamily="34" charset="0"/>
                </a:rPr>
                <a:t>父进程</a:t>
              </a:r>
            </a:p>
          </p:txBody>
        </p:sp>
        <p:sp>
          <p:nvSpPr>
            <p:cNvPr id="56337" name="AutoShape 1051"/>
            <p:cNvSpPr>
              <a:spLocks noChangeArrowheads="1"/>
            </p:cNvSpPr>
            <p:nvPr/>
          </p:nvSpPr>
          <p:spPr bwMode="auto">
            <a:xfrm>
              <a:off x="3390" y="2463"/>
              <a:ext cx="1032" cy="240"/>
            </a:xfrm>
            <a:prstGeom prst="wedgeRectCallout">
              <a:avLst>
                <a:gd name="adj1" fmla="val -84495"/>
                <a:gd name="adj2" fmla="val 20000"/>
              </a:avLst>
            </a:prstGeom>
            <a:solidFill>
              <a:srgbClr val="FFCCFF"/>
            </a:solidFill>
            <a:ln w="9525">
              <a:solidFill>
                <a:schemeClr val="tx1"/>
              </a:solidFill>
              <a:miter lim="800000"/>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3200">
                  <a:solidFill>
                    <a:schemeClr val="tx1"/>
                  </a:solidFill>
                  <a:latin typeface="Tahoma" panose="020B0604030504040204" pitchFamily="34" charset="0"/>
                </a:rPr>
                <a:t>祖先进程</a:t>
              </a:r>
            </a:p>
          </p:txBody>
        </p:sp>
        <p:sp>
          <p:nvSpPr>
            <p:cNvPr id="56338" name="AutoShape 1052"/>
            <p:cNvSpPr>
              <a:spLocks noChangeArrowheads="1"/>
            </p:cNvSpPr>
            <p:nvPr/>
          </p:nvSpPr>
          <p:spPr bwMode="auto">
            <a:xfrm>
              <a:off x="4254" y="3327"/>
              <a:ext cx="758" cy="240"/>
            </a:xfrm>
            <a:prstGeom prst="wedgeRectCallout">
              <a:avLst>
                <a:gd name="adj1" fmla="val -82190"/>
                <a:gd name="adj2" fmla="val 90000"/>
              </a:avLst>
            </a:prstGeom>
            <a:solidFill>
              <a:srgbClr val="FFCCFF"/>
            </a:solidFill>
            <a:ln w="9525">
              <a:solidFill>
                <a:schemeClr val="tx1"/>
              </a:solidFill>
              <a:miter lim="800000"/>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3200">
                  <a:solidFill>
                    <a:schemeClr val="tx1"/>
                  </a:solidFill>
                  <a:latin typeface="Tahoma" panose="020B0604030504040204" pitchFamily="34" charset="0"/>
                </a:rPr>
                <a:t>子进程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95288" y="1268413"/>
            <a:ext cx="5721350" cy="652462"/>
          </a:xfrm>
        </p:spPr>
        <p:txBody>
          <a:bodyPr/>
          <a:lstStyle/>
          <a:p>
            <a:pPr eaLnBrk="1" hangingPunct="1">
              <a:lnSpc>
                <a:spcPct val="110000"/>
              </a:lnSpc>
            </a:pPr>
            <a:r>
              <a:rPr lang="en-US" altLang="zh-CN" sz="3200" b="1" smtClean="0">
                <a:latin typeface="楷体_GB2312" pitchFamily="49" charset="-122"/>
                <a:ea typeface="楷体_GB2312" pitchFamily="49" charset="-122"/>
              </a:rPr>
              <a:t>2</a:t>
            </a:r>
            <a:r>
              <a:rPr lang="zh-CN" altLang="en-US" sz="3200" b="1" smtClean="0">
                <a:latin typeface="楷体_GB2312" pitchFamily="49" charset="-122"/>
                <a:ea typeface="楷体_GB2312" pitchFamily="49" charset="-122"/>
              </a:rPr>
              <a:t>、引起进程创建的事件</a:t>
            </a:r>
          </a:p>
        </p:txBody>
      </p:sp>
      <p:sp>
        <p:nvSpPr>
          <p:cNvPr id="304131" name="Rectangle 3"/>
          <p:cNvSpPr>
            <a:spLocks noGrp="1" noChangeArrowheads="1"/>
          </p:cNvSpPr>
          <p:nvPr>
            <p:ph type="body" idx="1"/>
          </p:nvPr>
        </p:nvSpPr>
        <p:spPr>
          <a:xfrm>
            <a:off x="611188" y="1484313"/>
            <a:ext cx="8208962" cy="2879725"/>
          </a:xfrm>
        </p:spPr>
        <p:txBody>
          <a:bodyPr/>
          <a:lstStyle/>
          <a:p>
            <a:pPr eaLnBrk="1" hangingPunct="1">
              <a:lnSpc>
                <a:spcPct val="110000"/>
              </a:lnSpc>
              <a:buSzPct val="90000"/>
              <a:buFont typeface="Wingdings" panose="05000000000000000000" pitchFamily="2" charset="2"/>
              <a:buNone/>
            </a:pPr>
            <a:endParaRPr lang="en-US" altLang="zh-CN" sz="3200" b="1" smtClean="0">
              <a:latin typeface="Arial" panose="020B0604020202020204" pitchFamily="34" charset="0"/>
              <a:ea typeface="楷体_GB2312" pitchFamily="49" charset="-122"/>
              <a:sym typeface="Wingdings 2" panose="05020102010507070707" pitchFamily="18" charset="2"/>
            </a:endParaRPr>
          </a:p>
          <a:p>
            <a:pPr eaLnBrk="1" hangingPunct="1">
              <a:lnSpc>
                <a:spcPct val="110000"/>
              </a:lnSpc>
              <a:buSzPct val="90000"/>
              <a:buFont typeface="Wingdings" panose="05000000000000000000" pitchFamily="2" charset="2"/>
              <a:buNone/>
            </a:pPr>
            <a:r>
              <a:rPr lang="en-US" altLang="zh-CN" sz="3200" b="1" smtClean="0">
                <a:solidFill>
                  <a:schemeClr val="folHlink"/>
                </a:solidFill>
                <a:latin typeface="Arial" panose="020B0604020202020204" pitchFamily="34" charset="0"/>
                <a:ea typeface="楷体_GB2312" pitchFamily="49" charset="-122"/>
                <a:sym typeface="Wingdings 2" panose="05020102010507070707" pitchFamily="18" charset="2"/>
              </a:rPr>
              <a:t></a:t>
            </a:r>
            <a:r>
              <a:rPr lang="zh-CN" altLang="en-US" sz="3200" b="1" smtClean="0">
                <a:solidFill>
                  <a:schemeClr val="accent1"/>
                </a:solidFill>
                <a:latin typeface="Arial" panose="020B0604020202020204" pitchFamily="34" charset="0"/>
                <a:ea typeface="楷体_GB2312" pitchFamily="49" charset="-122"/>
                <a:sym typeface="Wingdings 2" panose="05020102010507070707" pitchFamily="18" charset="2"/>
              </a:rPr>
              <a:t>用户登录：</a:t>
            </a:r>
            <a:r>
              <a:rPr lang="zh-CN" altLang="en-US" sz="3200" b="1" smtClean="0">
                <a:solidFill>
                  <a:schemeClr val="bg2"/>
                </a:solidFill>
                <a:latin typeface="Arial" panose="020B0604020202020204" pitchFamily="34" charset="0"/>
                <a:ea typeface="楷体_GB2312" pitchFamily="49" charset="-122"/>
                <a:sym typeface="Wingdings 2" panose="05020102010507070707" pitchFamily="18" charset="2"/>
              </a:rPr>
              <a:t>在分时</a:t>
            </a:r>
            <a:r>
              <a:rPr lang="en-US" altLang="zh-CN" sz="3200" b="1" smtClean="0">
                <a:solidFill>
                  <a:schemeClr val="bg2"/>
                </a:solidFill>
                <a:latin typeface="Arial" panose="020B0604020202020204" pitchFamily="34" charset="0"/>
                <a:ea typeface="楷体_GB2312" pitchFamily="49" charset="-122"/>
                <a:sym typeface="Wingdings 2" panose="05020102010507070707" pitchFamily="18" charset="2"/>
              </a:rPr>
              <a:t>OS</a:t>
            </a:r>
            <a:r>
              <a:rPr lang="zh-CN" altLang="en-US" sz="3200" b="1" smtClean="0">
                <a:solidFill>
                  <a:schemeClr val="bg2"/>
                </a:solidFill>
                <a:latin typeface="Arial" panose="020B0604020202020204" pitchFamily="34" charset="0"/>
                <a:ea typeface="楷体_GB2312" pitchFamily="49" charset="-122"/>
                <a:sym typeface="Wingdings 2" panose="05020102010507070707" pitchFamily="18" charset="2"/>
              </a:rPr>
              <a:t>中，用户在终端键入登录命令后，如是合法用户，则系统为该终端创建一个进程，并插入就绪队列。</a:t>
            </a:r>
          </a:p>
        </p:txBody>
      </p:sp>
      <p:sp>
        <p:nvSpPr>
          <p:cNvPr id="57348" name="Rectangle 17"/>
          <p:cNvSpPr>
            <a:spLocks noChangeArrowheads="1"/>
          </p:cNvSpPr>
          <p:nvPr/>
        </p:nvSpPr>
        <p:spPr bwMode="auto">
          <a:xfrm>
            <a:off x="1474788" y="398463"/>
            <a:ext cx="4465637"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一、进程创建</a:t>
            </a:r>
          </a:p>
        </p:txBody>
      </p:sp>
      <p:sp>
        <p:nvSpPr>
          <p:cNvPr id="304146" name="Rectangle 18"/>
          <p:cNvSpPr>
            <a:spLocks noChangeArrowheads="1"/>
          </p:cNvSpPr>
          <p:nvPr/>
        </p:nvSpPr>
        <p:spPr bwMode="auto">
          <a:xfrm>
            <a:off x="611188" y="3429000"/>
            <a:ext cx="8056562"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10000"/>
              </a:lnSpc>
              <a:spcBef>
                <a:spcPct val="20000"/>
              </a:spcBef>
              <a:buClr>
                <a:schemeClr val="folHlink"/>
              </a:buClr>
              <a:buSzPct val="90000"/>
              <a:buFont typeface="Wingdings" panose="05000000000000000000" pitchFamily="2" charset="2"/>
              <a:buNone/>
            </a:pPr>
            <a:endParaRPr kumimoji="1" lang="en-US" altLang="zh-CN" sz="3200">
              <a:solidFill>
                <a:schemeClr val="bg2"/>
              </a:solidFill>
              <a:latin typeface="Arial" panose="020B0604020202020204" pitchFamily="34" charset="0"/>
              <a:sym typeface="Wingdings 2" panose="05020102010507070707" pitchFamily="18" charset="2"/>
            </a:endParaRPr>
          </a:p>
          <a:p>
            <a:pPr algn="l" eaLnBrk="1" hangingPunct="1">
              <a:lnSpc>
                <a:spcPct val="110000"/>
              </a:lnSpc>
              <a:spcBef>
                <a:spcPct val="20000"/>
              </a:spcBef>
              <a:buClr>
                <a:schemeClr val="folHlink"/>
              </a:buClr>
              <a:buSzPct val="90000"/>
              <a:buFont typeface="Wingdings 2" panose="05020102010507070707" pitchFamily="18" charset="2"/>
              <a:buChar char="v"/>
            </a:pPr>
            <a:r>
              <a:rPr kumimoji="1" lang="zh-CN" altLang="en-US" sz="3200">
                <a:solidFill>
                  <a:schemeClr val="accent1"/>
                </a:solidFill>
                <a:latin typeface="Arial" panose="020B0604020202020204" pitchFamily="34" charset="0"/>
                <a:sym typeface="Wingdings 2" panose="05020102010507070707" pitchFamily="18" charset="2"/>
              </a:rPr>
              <a:t>作业调度</a:t>
            </a:r>
            <a:r>
              <a:rPr kumimoji="1" lang="zh-CN" altLang="en-US" sz="3200">
                <a:solidFill>
                  <a:schemeClr val="bg2"/>
                </a:solidFill>
                <a:latin typeface="Arial" panose="020B0604020202020204" pitchFamily="34" charset="0"/>
                <a:sym typeface="Wingdings 2" panose="05020102010507070707" pitchFamily="18" charset="2"/>
              </a:rPr>
              <a:t>：在批处理</a:t>
            </a:r>
            <a:r>
              <a:rPr kumimoji="1" lang="en-US" altLang="zh-CN" sz="3200">
                <a:solidFill>
                  <a:schemeClr val="bg2"/>
                </a:solidFill>
                <a:latin typeface="Arial" panose="020B0604020202020204" pitchFamily="34" charset="0"/>
                <a:sym typeface="Wingdings 2" panose="05020102010507070707" pitchFamily="18" charset="2"/>
              </a:rPr>
              <a:t>OS</a:t>
            </a:r>
            <a:r>
              <a:rPr kumimoji="1" lang="zh-CN" altLang="en-US" sz="3200">
                <a:solidFill>
                  <a:schemeClr val="bg2"/>
                </a:solidFill>
                <a:latin typeface="Arial" panose="020B0604020202020204" pitchFamily="34" charset="0"/>
                <a:sym typeface="Wingdings 2" panose="05020102010507070707" pitchFamily="18" charset="2"/>
              </a:rPr>
              <a:t>中，当按某算法调度一作业进内存，系统为之分配必要资源，同时为该作业创建一进程，并插入就绪队列。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4131">
                                            <p:txEl>
                                              <p:pRg st="1" end="1"/>
                                            </p:txEl>
                                          </p:spTgt>
                                        </p:tgtEl>
                                        <p:attrNameLst>
                                          <p:attrName>style.visibility</p:attrName>
                                        </p:attrNameLst>
                                      </p:cBhvr>
                                      <p:to>
                                        <p:strVal val="visible"/>
                                      </p:to>
                                    </p:set>
                                    <p:animEffect transition="in" filter="blinds(horizontal)">
                                      <p:cBhvr>
                                        <p:cTn id="7" dur="500"/>
                                        <p:tgtEl>
                                          <p:spTgt spid="3041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4146"/>
                                        </p:tgtEl>
                                        <p:attrNameLst>
                                          <p:attrName>style.visibility</p:attrName>
                                        </p:attrNameLst>
                                      </p:cBhvr>
                                      <p:to>
                                        <p:strVal val="visible"/>
                                      </p:to>
                                    </p:set>
                                    <p:animEffect transition="in" filter="blinds(horizontal)">
                                      <p:cBhvr>
                                        <p:cTn id="12" dur="500"/>
                                        <p:tgtEl>
                                          <p:spTgt spid="304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build="p"/>
      <p:bldP spid="30414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ChangeArrowheads="1"/>
          </p:cNvSpPr>
          <p:nvPr/>
        </p:nvSpPr>
        <p:spPr bwMode="auto">
          <a:xfrm>
            <a:off x="1474788" y="398463"/>
            <a:ext cx="4465637"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一、进程创建</a:t>
            </a:r>
          </a:p>
        </p:txBody>
      </p:sp>
      <p:sp>
        <p:nvSpPr>
          <p:cNvPr id="456709" name="Rectangle 5"/>
          <p:cNvSpPr>
            <a:spLocks noChangeArrowheads="1"/>
          </p:cNvSpPr>
          <p:nvPr/>
        </p:nvSpPr>
        <p:spPr bwMode="auto">
          <a:xfrm>
            <a:off x="395288" y="1268413"/>
            <a:ext cx="592455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en-US" altLang="zh-CN" sz="3200">
                <a:solidFill>
                  <a:schemeClr val="folHlink"/>
                </a:solidFill>
              </a:rPr>
              <a:t>2</a:t>
            </a:r>
            <a:r>
              <a:rPr kumimoji="1" lang="zh-CN" altLang="en-US" sz="3200">
                <a:solidFill>
                  <a:schemeClr val="folHlink"/>
                </a:solidFill>
              </a:rPr>
              <a:t>、引起进程创建的事件</a:t>
            </a:r>
          </a:p>
        </p:txBody>
      </p:sp>
      <p:sp>
        <p:nvSpPr>
          <p:cNvPr id="456710" name="Rectangle 6"/>
          <p:cNvSpPr>
            <a:spLocks noChangeArrowheads="1"/>
          </p:cNvSpPr>
          <p:nvPr/>
        </p:nvSpPr>
        <p:spPr bwMode="auto">
          <a:xfrm>
            <a:off x="395288" y="1484313"/>
            <a:ext cx="8350250"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20000"/>
              </a:lnSpc>
              <a:spcBef>
                <a:spcPct val="20000"/>
              </a:spcBef>
              <a:buClr>
                <a:schemeClr val="folHlink"/>
              </a:buClr>
              <a:buSzPct val="90000"/>
              <a:buFont typeface="Wingdings" panose="05000000000000000000" pitchFamily="2" charset="2"/>
              <a:buNone/>
            </a:pPr>
            <a:endParaRPr kumimoji="1" lang="en-US" altLang="zh-CN" sz="3200">
              <a:solidFill>
                <a:schemeClr val="bg2"/>
              </a:solidFill>
              <a:latin typeface="Arial" panose="020B0604020202020204" pitchFamily="34" charset="0"/>
              <a:sym typeface="Wingdings 2" panose="05020102010507070707" pitchFamily="18" charset="2"/>
            </a:endParaRPr>
          </a:p>
          <a:p>
            <a:pPr algn="l" eaLnBrk="1" hangingPunct="1">
              <a:lnSpc>
                <a:spcPct val="120000"/>
              </a:lnSpc>
              <a:spcBef>
                <a:spcPct val="20000"/>
              </a:spcBef>
              <a:buClr>
                <a:schemeClr val="folHlink"/>
              </a:buClr>
              <a:buSzPct val="90000"/>
              <a:buFont typeface="Wingdings 2" panose="05020102010507070707" pitchFamily="18" charset="2"/>
              <a:buNone/>
            </a:pPr>
            <a:r>
              <a:rPr kumimoji="1" lang="en-US" altLang="zh-CN" sz="3200">
                <a:solidFill>
                  <a:schemeClr val="folHlink"/>
                </a:solidFill>
                <a:latin typeface="Arial" panose="020B0604020202020204" pitchFamily="34" charset="0"/>
                <a:sym typeface="Wingdings" panose="05000000000000000000" pitchFamily="2" charset="2"/>
              </a:rPr>
              <a:t></a:t>
            </a:r>
            <a:r>
              <a:rPr kumimoji="1" lang="en-US" altLang="zh-CN" sz="3200">
                <a:solidFill>
                  <a:schemeClr val="accent1"/>
                </a:solidFill>
                <a:latin typeface="Arial" panose="020B0604020202020204" pitchFamily="34" charset="0"/>
                <a:sym typeface="Wingdings" panose="05000000000000000000" pitchFamily="2" charset="2"/>
              </a:rPr>
              <a:t> </a:t>
            </a:r>
            <a:r>
              <a:rPr kumimoji="1" lang="zh-CN" altLang="en-US" sz="3200">
                <a:solidFill>
                  <a:schemeClr val="accent1"/>
                </a:solidFill>
                <a:latin typeface="Arial" panose="020B0604020202020204" pitchFamily="34" charset="0"/>
                <a:sym typeface="Wingdings" panose="05000000000000000000" pitchFamily="2" charset="2"/>
              </a:rPr>
              <a:t>提供服务：</a:t>
            </a:r>
            <a:r>
              <a:rPr kumimoji="1" lang="zh-CN" altLang="en-US" sz="3200">
                <a:solidFill>
                  <a:schemeClr val="bg2"/>
                </a:solidFill>
                <a:latin typeface="Arial" panose="020B0604020202020204" pitchFamily="34" charset="0"/>
                <a:sym typeface="Wingdings 2" panose="05020102010507070707" pitchFamily="18" charset="2"/>
              </a:rPr>
              <a:t>在程序运行中，若用户需某种服务，则系统创建一进程为用户提供服务，并插入就绪队列。</a:t>
            </a:r>
          </a:p>
        </p:txBody>
      </p:sp>
      <p:sp>
        <p:nvSpPr>
          <p:cNvPr id="456711" name="Rectangle 7"/>
          <p:cNvSpPr>
            <a:spLocks noChangeArrowheads="1"/>
          </p:cNvSpPr>
          <p:nvPr/>
        </p:nvSpPr>
        <p:spPr bwMode="auto">
          <a:xfrm>
            <a:off x="320676" y="4049712"/>
            <a:ext cx="8424862"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20000"/>
              </a:lnSpc>
              <a:spcBef>
                <a:spcPct val="20000"/>
              </a:spcBef>
              <a:buClr>
                <a:schemeClr val="folHlink"/>
              </a:buClr>
              <a:buSzPct val="90000"/>
              <a:buFont typeface="Wingdings 2" panose="05020102010507070707" pitchFamily="18" charset="2"/>
              <a:buNone/>
            </a:pPr>
            <a:r>
              <a:rPr kumimoji="1" lang="en-US" altLang="zh-CN" sz="3200" dirty="0">
                <a:solidFill>
                  <a:schemeClr val="folHlink"/>
                </a:solidFill>
                <a:latin typeface="Arial" panose="020B0604020202020204" pitchFamily="34" charset="0"/>
                <a:sym typeface="Wingdings" panose="05000000000000000000" pitchFamily="2" charset="2"/>
              </a:rPr>
              <a:t> </a:t>
            </a:r>
            <a:r>
              <a:rPr kumimoji="1" lang="zh-CN" altLang="en-US" sz="3200" dirty="0">
                <a:solidFill>
                  <a:schemeClr val="accent1"/>
                </a:solidFill>
                <a:latin typeface="Arial" panose="020B0604020202020204" pitchFamily="34" charset="0"/>
                <a:sym typeface="Wingdings" panose="05000000000000000000" pitchFamily="2" charset="2"/>
              </a:rPr>
              <a:t>应用请求</a:t>
            </a:r>
            <a:r>
              <a:rPr kumimoji="1" lang="zh-CN" altLang="en-US" sz="3200" dirty="0">
                <a:solidFill>
                  <a:schemeClr val="bg2"/>
                </a:solidFill>
                <a:latin typeface="Arial" panose="020B0604020202020204" pitchFamily="34" charset="0"/>
                <a:sym typeface="Wingdings" panose="05000000000000000000" pitchFamily="2" charset="2"/>
              </a:rPr>
              <a:t>：</a:t>
            </a:r>
            <a:r>
              <a:rPr kumimoji="1" lang="zh-CN" altLang="en-US" sz="3200" dirty="0">
                <a:solidFill>
                  <a:schemeClr val="bg2"/>
                </a:solidFill>
                <a:latin typeface="Arial" panose="020B0604020202020204" pitchFamily="34" charset="0"/>
                <a:sym typeface="Wingdings 2" panose="05020102010507070707" pitchFamily="18" charset="2"/>
              </a:rPr>
              <a:t>在运行中，由于应用进程本身的需求，自己创建一进程，并插入就绪队列。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6709"/>
                                        </p:tgtEl>
                                        <p:attrNameLst>
                                          <p:attrName>style.visibility</p:attrName>
                                        </p:attrNameLst>
                                      </p:cBhvr>
                                      <p:to>
                                        <p:strVal val="visible"/>
                                      </p:to>
                                    </p:set>
                                    <p:animEffect transition="in" filter="blinds(horizontal)">
                                      <p:cBhvr>
                                        <p:cTn id="7" dur="500"/>
                                        <p:tgtEl>
                                          <p:spTgt spid="4567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6710"/>
                                        </p:tgtEl>
                                        <p:attrNameLst>
                                          <p:attrName>style.visibility</p:attrName>
                                        </p:attrNameLst>
                                      </p:cBhvr>
                                      <p:to>
                                        <p:strVal val="visible"/>
                                      </p:to>
                                    </p:set>
                                    <p:animEffect transition="in" filter="blinds(horizontal)">
                                      <p:cBhvr>
                                        <p:cTn id="12" dur="500"/>
                                        <p:tgtEl>
                                          <p:spTgt spid="4567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6711"/>
                                        </p:tgtEl>
                                        <p:attrNameLst>
                                          <p:attrName>style.visibility</p:attrName>
                                        </p:attrNameLst>
                                      </p:cBhvr>
                                      <p:to>
                                        <p:strVal val="visible"/>
                                      </p:to>
                                    </p:set>
                                    <p:animEffect transition="in" filter="blinds(horizontal)">
                                      <p:cBhvr>
                                        <p:cTn id="17" dur="500"/>
                                        <p:tgtEl>
                                          <p:spTgt spid="456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9" grpId="0"/>
      <p:bldP spid="456710" grpId="0"/>
      <p:bldP spid="45671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b="1" smtClean="0">
                <a:solidFill>
                  <a:schemeClr val="accent1"/>
                </a:solidFill>
                <a:latin typeface="Times New Roman" panose="02020603050405020304" pitchFamily="18" charset="0"/>
                <a:ea typeface="楷体_GB2312" pitchFamily="49" charset="-122"/>
              </a:rPr>
              <a:t>补充：原语</a:t>
            </a:r>
          </a:p>
        </p:txBody>
      </p:sp>
      <p:sp>
        <p:nvSpPr>
          <p:cNvPr id="55299" name="Rectangle 3"/>
          <p:cNvSpPr>
            <a:spLocks noGrp="1" noChangeArrowheads="1"/>
          </p:cNvSpPr>
          <p:nvPr>
            <p:ph type="body" idx="1"/>
          </p:nvPr>
        </p:nvSpPr>
        <p:spPr>
          <a:xfrm>
            <a:off x="323850" y="1268413"/>
            <a:ext cx="8631238" cy="4114800"/>
          </a:xfrm>
        </p:spPr>
        <p:txBody>
          <a:bodyPr/>
          <a:lstStyle/>
          <a:p>
            <a:pPr eaLnBrk="1" hangingPunct="1"/>
            <a:r>
              <a:rPr lang="zh-CN" altLang="en-US" sz="3200" b="1" dirty="0" smtClean="0">
                <a:latin typeface="Times New Roman" panose="02020603050405020304" pitchFamily="18" charset="0"/>
                <a:ea typeface="楷体_GB2312" pitchFamily="49" charset="-122"/>
              </a:rPr>
              <a:t>原语</a:t>
            </a:r>
            <a:r>
              <a:rPr lang="en-US" altLang="zh-CN" sz="3200" b="1" dirty="0" smtClean="0">
                <a:latin typeface="Times New Roman" panose="02020603050405020304" pitchFamily="18" charset="0"/>
                <a:ea typeface="楷体_GB2312" pitchFamily="49" charset="-122"/>
              </a:rPr>
              <a:t>(primitive</a:t>
            </a:r>
            <a:r>
              <a:rPr lang="zh-CN" altLang="en-US" sz="3200" b="1" dirty="0" smtClean="0">
                <a:latin typeface="Times New Roman" panose="02020603050405020304" pitchFamily="18" charset="0"/>
                <a:ea typeface="楷体_GB2312" pitchFamily="49" charset="-122"/>
              </a:rPr>
              <a:t> </a:t>
            </a:r>
            <a:r>
              <a:rPr lang="en-US" altLang="zh-CN" sz="3200" b="1" dirty="0" smtClean="0">
                <a:latin typeface="Times New Roman" panose="02020603050405020304" pitchFamily="18" charset="0"/>
                <a:ea typeface="楷体_GB2312" pitchFamily="49" charset="-122"/>
              </a:rPr>
              <a:t>/’</a:t>
            </a:r>
            <a:r>
              <a:rPr lang="en-US" altLang="zh-CN" sz="3200" b="1" dirty="0" err="1" smtClean="0">
                <a:latin typeface="Times New Roman" panose="02020603050405020304" pitchFamily="18" charset="0"/>
                <a:ea typeface="楷体_GB2312" pitchFamily="49" charset="-122"/>
              </a:rPr>
              <a:t>primitiv</a:t>
            </a:r>
            <a:r>
              <a:rPr lang="en-US" altLang="zh-CN" sz="3200" b="1" dirty="0" smtClean="0">
                <a:latin typeface="Times New Roman" panose="02020603050405020304" pitchFamily="18" charset="0"/>
                <a:ea typeface="楷体_GB2312" pitchFamily="49" charset="-122"/>
              </a:rPr>
              <a:t>/)</a:t>
            </a:r>
          </a:p>
          <a:p>
            <a:pPr lvl="1" eaLnBrk="1" hangingPunct="1"/>
            <a:r>
              <a:rPr lang="en-US" altLang="zh-CN" sz="3200" b="1" dirty="0" smtClean="0">
                <a:solidFill>
                  <a:srgbClr val="FF0000"/>
                </a:solidFill>
                <a:latin typeface="Times New Roman" panose="02020603050405020304" pitchFamily="18" charset="0"/>
                <a:ea typeface="楷体_GB2312" pitchFamily="49" charset="-122"/>
              </a:rPr>
              <a:t>OS</a:t>
            </a:r>
            <a:r>
              <a:rPr lang="zh-CN" altLang="en-US" sz="3200" b="1" dirty="0" smtClean="0">
                <a:solidFill>
                  <a:srgbClr val="FF0000"/>
                </a:solidFill>
                <a:latin typeface="Times New Roman" panose="02020603050405020304" pitchFamily="18" charset="0"/>
                <a:ea typeface="楷体_GB2312" pitchFamily="49" charset="-122"/>
              </a:rPr>
              <a:t>内核</a:t>
            </a:r>
            <a:r>
              <a:rPr lang="zh-CN" altLang="en-US" sz="3200" b="1" dirty="0" smtClean="0">
                <a:latin typeface="Times New Roman" panose="02020603050405020304" pitchFamily="18" charset="0"/>
                <a:ea typeface="楷体_GB2312" pitchFamily="49" charset="-122"/>
              </a:rPr>
              <a:t>中</a:t>
            </a:r>
            <a:r>
              <a:rPr lang="zh-CN" altLang="en-US" sz="3200" b="1" dirty="0" smtClean="0">
                <a:solidFill>
                  <a:srgbClr val="FF0000"/>
                </a:solidFill>
                <a:latin typeface="Times New Roman" panose="02020603050405020304" pitchFamily="18" charset="0"/>
                <a:ea typeface="楷体_GB2312" pitchFamily="49" charset="-122"/>
              </a:rPr>
              <a:t>由若干条指令构成</a:t>
            </a:r>
            <a:r>
              <a:rPr lang="zh-CN" altLang="en-US" sz="3200" b="1" dirty="0" smtClean="0">
                <a:latin typeface="Times New Roman" panose="02020603050405020304" pitchFamily="18" charset="0"/>
                <a:ea typeface="楷体_GB2312" pitchFamily="49" charset="-122"/>
              </a:rPr>
              <a:t>的用于完成特定功能的“</a:t>
            </a:r>
            <a:r>
              <a:rPr lang="zh-CN" altLang="en-US" sz="3200" b="1" dirty="0" smtClean="0">
                <a:solidFill>
                  <a:schemeClr val="tx2"/>
                </a:solidFill>
                <a:latin typeface="Times New Roman" panose="02020603050405020304" pitchFamily="18" charset="0"/>
                <a:ea typeface="楷体_GB2312" pitchFamily="49" charset="-122"/>
              </a:rPr>
              <a:t>原子操作</a:t>
            </a:r>
            <a:r>
              <a:rPr lang="zh-CN" altLang="en-US" sz="3200" b="1" dirty="0" smtClean="0">
                <a:latin typeface="Times New Roman" panose="02020603050405020304" pitchFamily="18" charset="0"/>
                <a:ea typeface="楷体_GB2312" pitchFamily="49" charset="-122"/>
              </a:rPr>
              <a:t>”过程，作为一个</a:t>
            </a:r>
            <a:r>
              <a:rPr lang="zh-CN" altLang="en-US" sz="3200" b="1" dirty="0" smtClean="0">
                <a:solidFill>
                  <a:schemeClr val="tx2"/>
                </a:solidFill>
                <a:latin typeface="Times New Roman" panose="02020603050405020304" pitchFamily="18" charset="0"/>
                <a:ea typeface="楷体_GB2312" pitchFamily="49" charset="-122"/>
              </a:rPr>
              <a:t>整体</a:t>
            </a:r>
            <a:r>
              <a:rPr lang="zh-CN" altLang="en-US" sz="3200" b="1" dirty="0" smtClean="0">
                <a:latin typeface="Times New Roman" panose="02020603050405020304" pitchFamily="18" charset="0"/>
                <a:ea typeface="楷体_GB2312" pitchFamily="49" charset="-122"/>
              </a:rPr>
              <a:t>且</a:t>
            </a:r>
            <a:r>
              <a:rPr lang="zh-CN" altLang="en-US" sz="3200" b="1" dirty="0" smtClean="0">
                <a:solidFill>
                  <a:schemeClr val="tx2"/>
                </a:solidFill>
                <a:latin typeface="Times New Roman" panose="02020603050405020304" pitchFamily="18" charset="0"/>
                <a:ea typeface="楷体_GB2312" pitchFamily="49" charset="-122"/>
              </a:rPr>
              <a:t>不可分割</a:t>
            </a:r>
            <a:r>
              <a:rPr lang="en-US" altLang="zh-CN" sz="3200" b="1" dirty="0" smtClean="0">
                <a:latin typeface="Times New Roman" panose="02020603050405020304" pitchFamily="18" charset="0"/>
                <a:ea typeface="楷体_GB2312" pitchFamily="49" charset="-122"/>
              </a:rPr>
              <a:t>—</a:t>
            </a:r>
            <a:r>
              <a:rPr lang="zh-CN" altLang="en-US" sz="3200" b="1" dirty="0" smtClean="0">
                <a:latin typeface="Times New Roman" panose="02020603050405020304" pitchFamily="18" charset="0"/>
                <a:ea typeface="楷体_GB2312" pitchFamily="49" charset="-122"/>
              </a:rPr>
              <a:t>要么全部都完成，要么全部都不做。许多系统调用就是原语。</a:t>
            </a:r>
          </a:p>
          <a:p>
            <a:pPr lvl="1" eaLnBrk="1" hangingPunct="1"/>
            <a:r>
              <a:rPr lang="zh-CN" altLang="en-US" sz="3200" b="1" dirty="0" smtClean="0">
                <a:latin typeface="Times New Roman" panose="02020603050405020304" pitchFamily="18" charset="0"/>
                <a:ea typeface="楷体_GB2312" pitchFamily="49" charset="-122"/>
              </a:rPr>
              <a:t>原语可以看成是对机器指令的延伸。一般用屏蔽中断来实现。</a:t>
            </a:r>
          </a:p>
        </p:txBody>
      </p:sp>
    </p:spTree>
    <p:extLst>
      <p:ext uri="{BB962C8B-B14F-4D97-AF65-F5344CB8AC3E}">
        <p14:creationId xmlns:p14="http://schemas.microsoft.com/office/powerpoint/2010/main" val="4665052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11188" y="1052513"/>
            <a:ext cx="4824412" cy="652462"/>
          </a:xfrm>
        </p:spPr>
        <p:txBody>
          <a:bodyPr/>
          <a:lstStyle/>
          <a:p>
            <a:pPr eaLnBrk="1" hangingPunct="1"/>
            <a:r>
              <a:rPr lang="en-US" altLang="zh-CN" sz="3200" b="1" dirty="0" smtClean="0">
                <a:latin typeface="楷体_GB2312" pitchFamily="49" charset="-122"/>
                <a:ea typeface="楷体_GB2312" pitchFamily="49" charset="-122"/>
              </a:rPr>
              <a:t>3</a:t>
            </a:r>
            <a:r>
              <a:rPr lang="zh-CN" altLang="en-US" sz="3200" b="1" dirty="0" smtClean="0">
                <a:latin typeface="楷体_GB2312" pitchFamily="49" charset="-122"/>
                <a:ea typeface="楷体_GB2312" pitchFamily="49" charset="-122"/>
              </a:rPr>
              <a:t>、</a:t>
            </a:r>
            <a:r>
              <a:rPr lang="zh-CN" altLang="en-US" sz="3200" b="1" dirty="0" smtClean="0">
                <a:latin typeface="楷体_GB2312" pitchFamily="49" charset="-122"/>
                <a:ea typeface="楷体_GB2312" pitchFamily="49" charset="-122"/>
                <a:sym typeface="Wingdings 2" panose="05020102010507070707" pitchFamily="18" charset="2"/>
              </a:rPr>
              <a:t>进程的创建</a:t>
            </a:r>
          </a:p>
        </p:txBody>
      </p:sp>
      <p:sp>
        <p:nvSpPr>
          <p:cNvPr id="59395" name="Rectangle 3"/>
          <p:cNvSpPr>
            <a:spLocks noGrp="1" noChangeArrowheads="1"/>
          </p:cNvSpPr>
          <p:nvPr>
            <p:ph type="body" idx="1"/>
          </p:nvPr>
        </p:nvSpPr>
        <p:spPr>
          <a:xfrm>
            <a:off x="395288" y="1628775"/>
            <a:ext cx="8281987" cy="1079500"/>
          </a:xfrm>
        </p:spPr>
        <p:txBody>
          <a:bodyPr/>
          <a:lstStyle/>
          <a:p>
            <a:pPr eaLnBrk="1" hangingPunct="1">
              <a:lnSpc>
                <a:spcPct val="120000"/>
              </a:lnSpc>
              <a:buSzPct val="75000"/>
            </a:pPr>
            <a:r>
              <a:rPr lang="en-US" altLang="zh-CN" sz="2800" b="1" dirty="0" smtClean="0">
                <a:latin typeface="Times New Roman" panose="02020603050405020304" pitchFamily="18" charset="0"/>
                <a:ea typeface="楷体_GB2312" pitchFamily="49" charset="-122"/>
                <a:sym typeface="Wingdings 2" panose="05020102010507070707" pitchFamily="18" charset="2"/>
              </a:rPr>
              <a:t>OS</a:t>
            </a:r>
            <a:r>
              <a:rPr lang="zh-CN" altLang="en-US" sz="2800" b="1" dirty="0" smtClean="0">
                <a:latin typeface="Times New Roman" panose="02020603050405020304" pitchFamily="18" charset="0"/>
                <a:ea typeface="楷体_GB2312" pitchFamily="49" charset="-122"/>
                <a:sym typeface="Wingdings 2" panose="05020102010507070707" pitchFamily="18" charset="2"/>
              </a:rPr>
              <a:t>一旦发现了要求创建进程的事件后，便调用进程创建原语</a:t>
            </a:r>
            <a:r>
              <a:rPr lang="en-US" altLang="zh-CN" sz="2800" b="1" dirty="0" smtClean="0">
                <a:solidFill>
                  <a:srgbClr val="0000FF"/>
                </a:solidFill>
                <a:latin typeface="Times New Roman" panose="02020603050405020304" pitchFamily="18" charset="0"/>
                <a:ea typeface="楷体_GB2312" pitchFamily="49" charset="-122"/>
                <a:sym typeface="Wingdings 2" panose="05020102010507070707" pitchFamily="18" charset="2"/>
              </a:rPr>
              <a:t>create()</a:t>
            </a:r>
            <a:r>
              <a:rPr lang="zh-CN" altLang="en-US" sz="2800" b="1" dirty="0" smtClean="0">
                <a:latin typeface="Times New Roman" panose="02020603050405020304" pitchFamily="18" charset="0"/>
                <a:ea typeface="楷体_GB2312" pitchFamily="49" charset="-122"/>
                <a:sym typeface="Wingdings 2" panose="05020102010507070707" pitchFamily="18" charset="2"/>
              </a:rPr>
              <a:t>按以下过程创建一新进程：</a:t>
            </a:r>
            <a:endParaRPr lang="zh-CN" altLang="en-US" sz="2800" b="1" dirty="0" smtClean="0">
              <a:solidFill>
                <a:schemeClr val="bg2"/>
              </a:solidFill>
              <a:latin typeface="Times New Roman" panose="02020603050405020304" pitchFamily="18" charset="0"/>
              <a:ea typeface="楷体_GB2312" pitchFamily="49" charset="-122"/>
              <a:sym typeface="Wingdings 2" panose="05020102010507070707" pitchFamily="18" charset="2"/>
            </a:endParaRPr>
          </a:p>
        </p:txBody>
      </p:sp>
      <p:grpSp>
        <p:nvGrpSpPr>
          <p:cNvPr id="2" name="Group 18"/>
          <p:cNvGrpSpPr>
            <a:grpSpLocks/>
          </p:cNvGrpSpPr>
          <p:nvPr/>
        </p:nvGrpSpPr>
        <p:grpSpPr bwMode="auto">
          <a:xfrm>
            <a:off x="2555875" y="2636838"/>
            <a:ext cx="4752975" cy="3886200"/>
            <a:chOff x="1680" y="1488"/>
            <a:chExt cx="2072" cy="2448"/>
          </a:xfrm>
        </p:grpSpPr>
        <p:sp>
          <p:nvSpPr>
            <p:cNvPr id="59398" name="AutoShape 6"/>
            <p:cNvSpPr>
              <a:spLocks noChangeArrowheads="1"/>
            </p:cNvSpPr>
            <p:nvPr/>
          </p:nvSpPr>
          <p:spPr bwMode="auto">
            <a:xfrm>
              <a:off x="1746" y="1692"/>
              <a:ext cx="1918" cy="196"/>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rPr>
                <a:t>申请一个空闲的</a:t>
              </a:r>
              <a:r>
                <a:rPr kumimoji="1" lang="en-US" altLang="zh-CN">
                  <a:solidFill>
                    <a:schemeClr val="tx1"/>
                  </a:solidFill>
                </a:rPr>
                <a:t>PCB</a:t>
              </a:r>
            </a:p>
          </p:txBody>
        </p:sp>
        <p:sp>
          <p:nvSpPr>
            <p:cNvPr id="59399" name="Line 7"/>
            <p:cNvSpPr>
              <a:spLocks noChangeShapeType="1"/>
            </p:cNvSpPr>
            <p:nvPr/>
          </p:nvSpPr>
          <p:spPr bwMode="auto">
            <a:xfrm>
              <a:off x="2640" y="1896"/>
              <a:ext cx="0" cy="24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9400" name="Line 8"/>
            <p:cNvSpPr>
              <a:spLocks noChangeShapeType="1"/>
            </p:cNvSpPr>
            <p:nvPr/>
          </p:nvSpPr>
          <p:spPr bwMode="auto">
            <a:xfrm>
              <a:off x="2640" y="1488"/>
              <a:ext cx="0" cy="20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9401" name="AutoShape 9"/>
            <p:cNvSpPr>
              <a:spLocks noChangeArrowheads="1"/>
            </p:cNvSpPr>
            <p:nvPr/>
          </p:nvSpPr>
          <p:spPr bwMode="auto">
            <a:xfrm>
              <a:off x="1746" y="2140"/>
              <a:ext cx="2006" cy="247"/>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rPr>
                <a:t>为新进程分配资源</a:t>
              </a:r>
            </a:p>
          </p:txBody>
        </p:sp>
        <p:sp>
          <p:nvSpPr>
            <p:cNvPr id="59402" name="AutoShape 10"/>
            <p:cNvSpPr>
              <a:spLocks noChangeArrowheads="1"/>
            </p:cNvSpPr>
            <p:nvPr/>
          </p:nvSpPr>
          <p:spPr bwMode="auto">
            <a:xfrm>
              <a:off x="1872" y="2670"/>
              <a:ext cx="1572" cy="244"/>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rPr>
                <a:t>对</a:t>
              </a:r>
              <a:r>
                <a:rPr kumimoji="1" lang="en-US" altLang="zh-CN">
                  <a:solidFill>
                    <a:schemeClr val="tx1"/>
                  </a:solidFill>
                </a:rPr>
                <a:t>PCB</a:t>
              </a:r>
              <a:r>
                <a:rPr kumimoji="1" lang="zh-CN" altLang="en-US">
                  <a:solidFill>
                    <a:schemeClr val="tx1"/>
                  </a:solidFill>
                </a:rPr>
                <a:t>进行初始化</a:t>
              </a:r>
            </a:p>
          </p:txBody>
        </p:sp>
        <p:sp>
          <p:nvSpPr>
            <p:cNvPr id="59403" name="AutoShape 11"/>
            <p:cNvSpPr>
              <a:spLocks noChangeArrowheads="1"/>
            </p:cNvSpPr>
            <p:nvPr/>
          </p:nvSpPr>
          <p:spPr bwMode="auto">
            <a:xfrm>
              <a:off x="1680" y="3159"/>
              <a:ext cx="1968" cy="285"/>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rPr>
                <a:t>将</a:t>
              </a:r>
              <a:r>
                <a:rPr kumimoji="1" lang="en-US" altLang="zh-CN">
                  <a:solidFill>
                    <a:schemeClr val="tx1"/>
                  </a:solidFill>
                </a:rPr>
                <a:t>PCB</a:t>
              </a:r>
              <a:r>
                <a:rPr kumimoji="1" lang="zh-CN" altLang="en-US">
                  <a:solidFill>
                    <a:schemeClr val="tx1"/>
                  </a:solidFill>
                </a:rPr>
                <a:t>插入就绪队列</a:t>
              </a:r>
            </a:p>
          </p:txBody>
        </p:sp>
        <p:sp>
          <p:nvSpPr>
            <p:cNvPr id="59404" name="Line 12"/>
            <p:cNvSpPr>
              <a:spLocks noChangeShapeType="1"/>
            </p:cNvSpPr>
            <p:nvPr/>
          </p:nvSpPr>
          <p:spPr bwMode="auto">
            <a:xfrm>
              <a:off x="2640" y="3444"/>
              <a:ext cx="0" cy="20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9405" name="Line 13"/>
            <p:cNvSpPr>
              <a:spLocks noChangeShapeType="1"/>
            </p:cNvSpPr>
            <p:nvPr/>
          </p:nvSpPr>
          <p:spPr bwMode="auto">
            <a:xfrm>
              <a:off x="2640" y="2385"/>
              <a:ext cx="0" cy="28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9406" name="Line 14"/>
            <p:cNvSpPr>
              <a:spLocks noChangeShapeType="1"/>
            </p:cNvSpPr>
            <p:nvPr/>
          </p:nvSpPr>
          <p:spPr bwMode="auto">
            <a:xfrm flipH="1">
              <a:off x="2640" y="2914"/>
              <a:ext cx="0" cy="24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9407" name="Rectangle 16"/>
            <p:cNvSpPr>
              <a:spLocks noChangeArrowheads="1"/>
            </p:cNvSpPr>
            <p:nvPr/>
          </p:nvSpPr>
          <p:spPr bwMode="auto">
            <a:xfrm>
              <a:off x="1728" y="3696"/>
              <a:ext cx="1872" cy="240"/>
            </a:xfrm>
            <a:prstGeom prst="rect">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rPr>
                <a:t>返回一个进程标识号</a:t>
              </a:r>
            </a:p>
          </p:txBody>
        </p:sp>
      </p:grpSp>
      <p:sp>
        <p:nvSpPr>
          <p:cNvPr id="59397" name="Rectangle 19"/>
          <p:cNvSpPr>
            <a:spLocks noChangeArrowheads="1"/>
          </p:cNvSpPr>
          <p:nvPr/>
        </p:nvSpPr>
        <p:spPr bwMode="auto">
          <a:xfrm>
            <a:off x="1331913" y="333375"/>
            <a:ext cx="4465637"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一、进程创建</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body" idx="1"/>
          </p:nvPr>
        </p:nvSpPr>
        <p:spPr>
          <a:xfrm>
            <a:off x="611188" y="1341438"/>
            <a:ext cx="8280400" cy="5256212"/>
          </a:xfrm>
        </p:spPr>
        <p:txBody>
          <a:bodyPr/>
          <a:lstStyle/>
          <a:p>
            <a:pPr marL="457200" indent="-457200" eaLnBrk="1" hangingPunct="1">
              <a:lnSpc>
                <a:spcPct val="120000"/>
              </a:lnSpc>
              <a:spcBef>
                <a:spcPct val="0"/>
              </a:spcBef>
              <a:buSzPct val="105000"/>
              <a:buFont typeface="Wingdings" panose="05000000000000000000" pitchFamily="2" charset="2"/>
              <a:buNone/>
            </a:pPr>
            <a:r>
              <a:rPr lang="en-US" altLang="zh-CN" sz="2800" b="1" dirty="0" smtClean="0">
                <a:latin typeface="Arial" panose="020B0604020202020204" pitchFamily="34" charset="0"/>
                <a:ea typeface="楷体_GB2312" pitchFamily="49" charset="-122"/>
                <a:sym typeface="Wingdings 2" panose="05020102010507070707" pitchFamily="18" charset="2"/>
              </a:rPr>
              <a:t>   </a:t>
            </a:r>
            <a:r>
              <a:rPr lang="zh-CN" altLang="en-US" sz="2800" b="1" dirty="0" smtClean="0">
                <a:latin typeface="Arial" panose="020B0604020202020204" pitchFamily="34" charset="0"/>
                <a:ea typeface="楷体_GB2312" pitchFamily="49" charset="-122"/>
                <a:sym typeface="Wingdings 2" panose="05020102010507070707" pitchFamily="18" charset="2"/>
              </a:rPr>
              <a:t>一个进程在完成其任务后，应加以撤消，以便及时释放其占有的各类资源。</a:t>
            </a:r>
          </a:p>
          <a:p>
            <a:pPr marL="457200" indent="-457200" eaLnBrk="1" hangingPunct="1">
              <a:lnSpc>
                <a:spcPct val="120000"/>
              </a:lnSpc>
              <a:spcBef>
                <a:spcPct val="0"/>
              </a:spcBef>
              <a:buSzPct val="105000"/>
              <a:buFont typeface="Wingdings" panose="05000000000000000000" pitchFamily="2" charset="2"/>
              <a:buNone/>
            </a:pPr>
            <a:r>
              <a:rPr lang="en-US" altLang="zh-CN" sz="2800" b="1" dirty="0" smtClean="0">
                <a:solidFill>
                  <a:schemeClr val="folHlink"/>
                </a:solidFill>
                <a:latin typeface="Arial" panose="020B0604020202020204" pitchFamily="34" charset="0"/>
                <a:ea typeface="楷体_GB2312" pitchFamily="49" charset="-122"/>
                <a:sym typeface="Wingdings 2" panose="05020102010507070707" pitchFamily="18" charset="2"/>
              </a:rPr>
              <a:t>1</a:t>
            </a:r>
            <a:r>
              <a:rPr lang="zh-CN" altLang="en-US" sz="2800" b="1" dirty="0" smtClean="0">
                <a:solidFill>
                  <a:schemeClr val="folHlink"/>
                </a:solidFill>
                <a:latin typeface="Arial" panose="020B0604020202020204" pitchFamily="34" charset="0"/>
                <a:ea typeface="楷体_GB2312" pitchFamily="49" charset="-122"/>
                <a:sym typeface="Wingdings 2" panose="05020102010507070707" pitchFamily="18" charset="2"/>
              </a:rPr>
              <a:t>、导致进程撤消的事件</a:t>
            </a:r>
            <a:endParaRPr lang="zh-CN" altLang="en-US" sz="2800" b="1" dirty="0" smtClean="0">
              <a:solidFill>
                <a:schemeClr val="folHlink"/>
              </a:solidFill>
              <a:latin typeface="Arial" panose="020B0604020202020204" pitchFamily="34" charset="0"/>
              <a:ea typeface="楷体_GB2312" pitchFamily="49" charset="-122"/>
            </a:endParaRPr>
          </a:p>
          <a:p>
            <a:pPr marL="914400" lvl="1" indent="-457200" eaLnBrk="1" hangingPunct="1">
              <a:lnSpc>
                <a:spcPct val="120000"/>
              </a:lnSpc>
              <a:spcBef>
                <a:spcPct val="0"/>
              </a:spcBef>
              <a:buSzPct val="75000"/>
              <a:buFont typeface="Wingdings" panose="05000000000000000000" pitchFamily="2" charset="2"/>
              <a:buAutoNum type="circleNumDbPlain"/>
            </a:pPr>
            <a:r>
              <a:rPr lang="zh-CN" altLang="en-US" sz="2800" b="1" dirty="0" smtClean="0">
                <a:latin typeface="Arial" panose="020B0604020202020204" pitchFamily="34" charset="0"/>
                <a:ea typeface="楷体_GB2312" pitchFamily="49" charset="-122"/>
              </a:rPr>
              <a:t>进程正常结束</a:t>
            </a:r>
          </a:p>
          <a:p>
            <a:pPr marL="914400" lvl="1" indent="-457200" eaLnBrk="1" hangingPunct="1">
              <a:lnSpc>
                <a:spcPct val="120000"/>
              </a:lnSpc>
              <a:spcBef>
                <a:spcPct val="0"/>
              </a:spcBef>
              <a:buSzPct val="75000"/>
              <a:buFont typeface="Wingdings" panose="05000000000000000000" pitchFamily="2" charset="2"/>
              <a:buAutoNum type="circleNumDbPlain"/>
            </a:pPr>
            <a:r>
              <a:rPr lang="zh-CN" altLang="en-US" sz="2800" b="1" dirty="0" smtClean="0">
                <a:latin typeface="Arial" panose="020B0604020202020204" pitchFamily="34" charset="0"/>
                <a:ea typeface="楷体_GB2312" pitchFamily="49" charset="-122"/>
              </a:rPr>
              <a:t>进程异常结束</a:t>
            </a:r>
          </a:p>
          <a:p>
            <a:pPr marL="914400" lvl="1" indent="-457200" eaLnBrk="1" hangingPunct="1">
              <a:lnSpc>
                <a:spcPct val="120000"/>
              </a:lnSpc>
              <a:spcBef>
                <a:spcPct val="0"/>
              </a:spcBef>
              <a:buSzPct val="75000"/>
              <a:buFont typeface="Wingdings" panose="05000000000000000000" pitchFamily="2" charset="2"/>
              <a:buAutoNum type="circleNumDbPlain"/>
            </a:pPr>
            <a:r>
              <a:rPr lang="zh-CN" altLang="en-US" sz="2800" b="1" dirty="0" smtClean="0">
                <a:latin typeface="Arial" panose="020B0604020202020204" pitchFamily="34" charset="0"/>
                <a:ea typeface="楷体_GB2312" pitchFamily="49" charset="-122"/>
              </a:rPr>
              <a:t>外界干预</a:t>
            </a:r>
          </a:p>
          <a:p>
            <a:pPr marL="457200" indent="-457200" eaLnBrk="1" hangingPunct="1">
              <a:lnSpc>
                <a:spcPct val="120000"/>
              </a:lnSpc>
              <a:spcBef>
                <a:spcPct val="0"/>
              </a:spcBef>
              <a:buSzPct val="105000"/>
              <a:buFont typeface="Wingdings" panose="05000000000000000000" pitchFamily="2" charset="2"/>
              <a:buNone/>
            </a:pPr>
            <a:r>
              <a:rPr lang="zh-CN" altLang="en-US" sz="2800" b="1" dirty="0" smtClean="0">
                <a:latin typeface="Arial" panose="020B0604020202020204" pitchFamily="34" charset="0"/>
                <a:ea typeface="楷体_GB2312" pitchFamily="49" charset="-122"/>
              </a:rPr>
              <a:t>    如果系统中发生了要求撤消进程的事件，</a:t>
            </a:r>
            <a:r>
              <a:rPr lang="en-US" altLang="zh-CN" sz="2800" b="1" dirty="0" smtClean="0">
                <a:latin typeface="Arial" panose="020B0604020202020204" pitchFamily="34" charset="0"/>
                <a:ea typeface="楷体_GB2312" pitchFamily="49" charset="-122"/>
              </a:rPr>
              <a:t>OS</a:t>
            </a:r>
            <a:r>
              <a:rPr lang="zh-CN" altLang="en-US" sz="2800" b="1" dirty="0" smtClean="0">
                <a:latin typeface="Arial" panose="020B0604020202020204" pitchFamily="34" charset="0"/>
                <a:ea typeface="楷体_GB2312" pitchFamily="49" charset="-122"/>
              </a:rPr>
              <a:t>便调用撤消原语</a:t>
            </a:r>
            <a:r>
              <a:rPr lang="en-US" altLang="zh-CN" b="1" dirty="0" smtClean="0">
                <a:solidFill>
                  <a:srgbClr val="0000FF"/>
                </a:solidFill>
                <a:latin typeface="Times New Roman" panose="02020603050405020304" pitchFamily="18" charset="0"/>
                <a:ea typeface="楷体_GB2312" pitchFamily="49" charset="-122"/>
              </a:rPr>
              <a:t>destroy()</a:t>
            </a:r>
            <a:r>
              <a:rPr lang="zh-CN" altLang="en-US" sz="2800" b="1" dirty="0" smtClean="0">
                <a:latin typeface="Arial" panose="020B0604020202020204" pitchFamily="34" charset="0"/>
                <a:ea typeface="楷体_GB2312" pitchFamily="49" charset="-122"/>
              </a:rPr>
              <a:t>去撤消进程。</a:t>
            </a:r>
          </a:p>
        </p:txBody>
      </p:sp>
      <p:sp>
        <p:nvSpPr>
          <p:cNvPr id="60419" name="Rectangle 2"/>
          <p:cNvSpPr>
            <a:spLocks noGrp="1" noChangeArrowheads="1"/>
          </p:cNvSpPr>
          <p:nvPr>
            <p:ph type="title"/>
          </p:nvPr>
        </p:nvSpPr>
        <p:spPr>
          <a:xfrm>
            <a:off x="1138238" y="333375"/>
            <a:ext cx="4657725" cy="693738"/>
          </a:xfrm>
        </p:spPr>
        <p:txBody>
          <a:bodyPr/>
          <a:lstStyle/>
          <a:p>
            <a:pPr eaLnBrk="1" hangingPunct="1"/>
            <a:r>
              <a:rPr lang="zh-CN" altLang="en-US" sz="4000" b="1" smtClean="0">
                <a:latin typeface="隶书" panose="02010509060101010101" pitchFamily="49" charset="-122"/>
                <a:ea typeface="隶书" panose="02010509060101010101" pitchFamily="49" charset="-122"/>
              </a:rPr>
              <a:t>二、</a:t>
            </a:r>
            <a:r>
              <a:rPr lang="zh-CN" altLang="en-US" sz="4000" b="1" smtClean="0">
                <a:latin typeface="隶书" panose="02010509060101010101" pitchFamily="49" charset="-122"/>
                <a:ea typeface="隶书" panose="02010509060101010101" pitchFamily="49" charset="-122"/>
                <a:sym typeface="Wingdings 2" panose="05020102010507070707" pitchFamily="18" charset="2"/>
              </a:rPr>
              <a:t>进程的撤消</a:t>
            </a:r>
            <a:endParaRPr lang="zh-CN" altLang="en-US" sz="4000" smtClean="0">
              <a:solidFill>
                <a:schemeClr val="tx1"/>
              </a:solidFill>
              <a:latin typeface="隶书" panose="02010509060101010101" pitchFamily="49" charset="-122"/>
              <a:ea typeface="隶书" panose="02010509060101010101" pitchFamily="49" charset="-122"/>
              <a:sym typeface="Wingdings 2" panose="05020102010507070707" pitchFamily="18" charset="2"/>
            </a:endParaRPr>
          </a:p>
        </p:txBody>
      </p:sp>
      <p:sp>
        <p:nvSpPr>
          <p:cNvPr id="22533" name="AutoShape 5"/>
          <p:cNvSpPr>
            <a:spLocks noChangeArrowheads="1"/>
          </p:cNvSpPr>
          <p:nvPr/>
        </p:nvSpPr>
        <p:spPr bwMode="auto">
          <a:xfrm>
            <a:off x="642938" y="5286375"/>
            <a:ext cx="7924800" cy="1295400"/>
          </a:xfrm>
          <a:prstGeom prst="horizontalScroll">
            <a:avLst>
              <a:gd name="adj" fmla="val 12500"/>
            </a:avLst>
          </a:prstGeom>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l">
              <a:defRPr/>
            </a:pPr>
            <a:r>
              <a:rPr kumimoji="1" lang="zh-CN" altLang="en-US" sz="2400"/>
              <a:t>进程不能自生自灭，由其父进程创建，由其父进程或祖先</a:t>
            </a:r>
          </a:p>
          <a:p>
            <a:pPr algn="l">
              <a:defRPr/>
            </a:pPr>
            <a:r>
              <a:rPr kumimoji="1" lang="zh-CN" altLang="en-US" sz="2400"/>
              <a:t>进程撤消。</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title"/>
          </p:nvPr>
        </p:nvSpPr>
        <p:spPr>
          <a:xfrm>
            <a:off x="1476375" y="333375"/>
            <a:ext cx="5472113" cy="693738"/>
          </a:xfrm>
        </p:spPr>
        <p:txBody>
          <a:bodyPr/>
          <a:lstStyle/>
          <a:p>
            <a:pPr eaLnBrk="1" hangingPunct="1"/>
            <a:r>
              <a:rPr lang="en-US" altLang="zh-CN" sz="4000" b="1" dirty="0" smtClean="0">
                <a:latin typeface="Times New Roman" panose="02020603050405020304" pitchFamily="18" charset="0"/>
                <a:ea typeface="隶书" panose="02010509060101010101" pitchFamily="49" charset="-122"/>
              </a:rPr>
              <a:t>2</a:t>
            </a:r>
            <a:r>
              <a:rPr lang="zh-CN" altLang="en-US" sz="4000" b="1" dirty="0" smtClean="0">
                <a:latin typeface="Times New Roman" panose="02020603050405020304" pitchFamily="18" charset="0"/>
                <a:ea typeface="隶书" panose="02010509060101010101" pitchFamily="49" charset="-122"/>
              </a:rPr>
              <a:t>、</a:t>
            </a:r>
            <a:r>
              <a:rPr lang="zh-CN" altLang="en-US" sz="4000" b="1" dirty="0" smtClean="0">
                <a:latin typeface="Times New Roman" panose="02020603050405020304" pitchFamily="18" charset="0"/>
                <a:ea typeface="隶书" panose="02010509060101010101" pitchFamily="49" charset="-122"/>
              </a:rPr>
              <a:t>进程的撤消</a:t>
            </a:r>
            <a:endParaRPr lang="zh-CN" altLang="en-US" sz="4000" b="1" dirty="0" smtClean="0">
              <a:latin typeface="Times New Roman" panose="02020603050405020304" pitchFamily="18" charset="0"/>
              <a:ea typeface="隶书" panose="02010509060101010101" pitchFamily="49" charset="-122"/>
            </a:endParaRPr>
          </a:p>
        </p:txBody>
      </p:sp>
      <p:grpSp>
        <p:nvGrpSpPr>
          <p:cNvPr id="2" name="Group 35"/>
          <p:cNvGrpSpPr>
            <a:grpSpLocks/>
          </p:cNvGrpSpPr>
          <p:nvPr/>
        </p:nvGrpSpPr>
        <p:grpSpPr bwMode="auto">
          <a:xfrm>
            <a:off x="611560" y="1196752"/>
            <a:ext cx="7956376" cy="5327650"/>
            <a:chOff x="975" y="890"/>
            <a:chExt cx="4400" cy="2976"/>
          </a:xfrm>
        </p:grpSpPr>
        <p:sp>
          <p:nvSpPr>
            <p:cNvPr id="61445" name="AutoShape 7"/>
            <p:cNvSpPr>
              <a:spLocks noChangeArrowheads="1"/>
            </p:cNvSpPr>
            <p:nvPr/>
          </p:nvSpPr>
          <p:spPr bwMode="auto">
            <a:xfrm>
              <a:off x="1787" y="1610"/>
              <a:ext cx="1258" cy="288"/>
            </a:xfrm>
            <a:prstGeom prst="flowChartDecision">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2400">
                  <a:solidFill>
                    <a:schemeClr val="tx1"/>
                  </a:solidFill>
                  <a:latin typeface="Times New Roman" panose="02020603050405020304" pitchFamily="18" charset="0"/>
                </a:rPr>
                <a:t>在运行？</a:t>
              </a:r>
            </a:p>
          </p:txBody>
        </p:sp>
        <p:sp>
          <p:nvSpPr>
            <p:cNvPr id="61446" name="Text Box 9"/>
            <p:cNvSpPr txBox="1">
              <a:spLocks noChangeArrowheads="1"/>
            </p:cNvSpPr>
            <p:nvPr/>
          </p:nvSpPr>
          <p:spPr bwMode="auto">
            <a:xfrm>
              <a:off x="2147" y="2618"/>
              <a:ext cx="404"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en-US" altLang="zh-CN" sz="2400">
                  <a:solidFill>
                    <a:schemeClr val="tx1"/>
                  </a:solidFill>
                  <a:latin typeface="Times New Roman" panose="02020603050405020304" pitchFamily="18" charset="0"/>
                  <a:ea typeface="宋体" panose="02010600030101010101" pitchFamily="2" charset="-122"/>
                </a:rPr>
                <a:t>N</a:t>
              </a:r>
            </a:p>
          </p:txBody>
        </p:sp>
        <p:sp>
          <p:nvSpPr>
            <p:cNvPr id="61447" name="Text Box 10"/>
            <p:cNvSpPr txBox="1">
              <a:spLocks noChangeArrowheads="1"/>
            </p:cNvSpPr>
            <p:nvPr/>
          </p:nvSpPr>
          <p:spPr bwMode="auto">
            <a:xfrm>
              <a:off x="3198" y="2186"/>
              <a:ext cx="44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en-US" altLang="zh-CN" sz="2400">
                  <a:solidFill>
                    <a:schemeClr val="tx1"/>
                  </a:solidFill>
                  <a:latin typeface="Times New Roman" panose="02020603050405020304" pitchFamily="18" charset="0"/>
                  <a:ea typeface="宋体" panose="02010600030101010101" pitchFamily="2" charset="-122"/>
                </a:rPr>
                <a:t>Y</a:t>
              </a:r>
            </a:p>
          </p:txBody>
        </p:sp>
        <p:sp>
          <p:nvSpPr>
            <p:cNvPr id="61448" name="Text Box 11"/>
            <p:cNvSpPr txBox="1">
              <a:spLocks noChangeArrowheads="1"/>
            </p:cNvSpPr>
            <p:nvPr/>
          </p:nvSpPr>
          <p:spPr bwMode="auto">
            <a:xfrm>
              <a:off x="2192" y="1946"/>
              <a:ext cx="404"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en-US" altLang="zh-CN" sz="2400">
                  <a:solidFill>
                    <a:schemeClr val="tx1"/>
                  </a:solidFill>
                  <a:latin typeface="Times New Roman" panose="02020603050405020304" pitchFamily="18" charset="0"/>
                  <a:ea typeface="宋体" panose="02010600030101010101" pitchFamily="2" charset="-122"/>
                </a:rPr>
                <a:t>N</a:t>
              </a:r>
            </a:p>
          </p:txBody>
        </p:sp>
        <p:sp>
          <p:nvSpPr>
            <p:cNvPr id="61449" name="Text Box 12"/>
            <p:cNvSpPr txBox="1">
              <a:spLocks noChangeArrowheads="1"/>
            </p:cNvSpPr>
            <p:nvPr/>
          </p:nvSpPr>
          <p:spPr bwMode="auto">
            <a:xfrm>
              <a:off x="2971" y="1509"/>
              <a:ext cx="28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en-US" altLang="zh-CN" sz="2400">
                  <a:solidFill>
                    <a:schemeClr val="tx1"/>
                  </a:solidFill>
                  <a:latin typeface="Times New Roman" panose="02020603050405020304" pitchFamily="18" charset="0"/>
                  <a:ea typeface="宋体" panose="02010600030101010101" pitchFamily="2" charset="-122"/>
                </a:rPr>
                <a:t>Y</a:t>
              </a:r>
            </a:p>
          </p:txBody>
        </p:sp>
        <p:sp>
          <p:nvSpPr>
            <p:cNvPr id="61450" name="AutoShape 13"/>
            <p:cNvSpPr>
              <a:spLocks noChangeArrowheads="1"/>
            </p:cNvSpPr>
            <p:nvPr/>
          </p:nvSpPr>
          <p:spPr bwMode="auto">
            <a:xfrm>
              <a:off x="975" y="1082"/>
              <a:ext cx="3130" cy="240"/>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2400" dirty="0">
                  <a:solidFill>
                    <a:schemeClr val="tx1"/>
                  </a:solidFill>
                  <a:latin typeface="Times New Roman" panose="02020603050405020304" pitchFamily="18" charset="0"/>
                </a:rPr>
                <a:t>由标识符在</a:t>
              </a:r>
              <a:r>
                <a:rPr kumimoji="1" lang="en-US" altLang="zh-CN" sz="2400" dirty="0">
                  <a:solidFill>
                    <a:schemeClr val="tx1"/>
                  </a:solidFill>
                  <a:latin typeface="Times New Roman" panose="02020603050405020304" pitchFamily="18" charset="0"/>
                </a:rPr>
                <a:t>PCB</a:t>
              </a:r>
              <a:r>
                <a:rPr kumimoji="1" lang="zh-CN" altLang="en-US" sz="2400" dirty="0">
                  <a:solidFill>
                    <a:schemeClr val="tx1"/>
                  </a:solidFill>
                  <a:latin typeface="Times New Roman" panose="02020603050405020304" pitchFamily="18" charset="0"/>
                </a:rPr>
                <a:t>集中找</a:t>
              </a:r>
              <a:r>
                <a:rPr kumimoji="1" lang="en-US" altLang="zh-CN" sz="2400" dirty="0">
                  <a:solidFill>
                    <a:schemeClr val="tx1"/>
                  </a:solidFill>
                  <a:latin typeface="Times New Roman" panose="02020603050405020304" pitchFamily="18" charset="0"/>
                </a:rPr>
                <a:t>PCB</a:t>
              </a:r>
              <a:r>
                <a:rPr kumimoji="1" lang="zh-CN" altLang="en-US" sz="2400" dirty="0">
                  <a:solidFill>
                    <a:schemeClr val="tx1"/>
                  </a:solidFill>
                  <a:latin typeface="Times New Roman" panose="02020603050405020304" pitchFamily="18" charset="0"/>
                </a:rPr>
                <a:t>并读状态</a:t>
              </a:r>
            </a:p>
          </p:txBody>
        </p:sp>
        <p:sp>
          <p:nvSpPr>
            <p:cNvPr id="61451" name="AutoShape 14"/>
            <p:cNvSpPr>
              <a:spLocks noChangeArrowheads="1"/>
            </p:cNvSpPr>
            <p:nvPr/>
          </p:nvSpPr>
          <p:spPr bwMode="auto">
            <a:xfrm>
              <a:off x="1837" y="2931"/>
              <a:ext cx="1366" cy="167"/>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2400">
                  <a:solidFill>
                    <a:schemeClr val="tx1"/>
                  </a:solidFill>
                  <a:latin typeface="Times New Roman" panose="02020603050405020304" pitchFamily="18" charset="0"/>
                </a:rPr>
                <a:t>归还占有资源</a:t>
              </a:r>
            </a:p>
          </p:txBody>
        </p:sp>
        <p:sp>
          <p:nvSpPr>
            <p:cNvPr id="61452" name="AutoShape 15"/>
            <p:cNvSpPr>
              <a:spLocks noChangeArrowheads="1"/>
            </p:cNvSpPr>
            <p:nvPr/>
          </p:nvSpPr>
          <p:spPr bwMode="auto">
            <a:xfrm>
              <a:off x="1202" y="3434"/>
              <a:ext cx="2631" cy="192"/>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2400">
                  <a:solidFill>
                    <a:schemeClr val="tx1"/>
                  </a:solidFill>
                  <a:latin typeface="Times New Roman" panose="02020603050405020304" pitchFamily="18" charset="0"/>
                </a:rPr>
                <a:t>从所在队列</a:t>
              </a:r>
              <a:r>
                <a:rPr kumimoji="1" lang="en-US" altLang="zh-CN" sz="2400">
                  <a:solidFill>
                    <a:schemeClr val="tx1"/>
                  </a:solidFill>
                  <a:latin typeface="Times New Roman" panose="02020603050405020304" pitchFamily="18" charset="0"/>
                </a:rPr>
                <a:t>(</a:t>
              </a:r>
              <a:r>
                <a:rPr kumimoji="1" lang="zh-CN" altLang="en-US" sz="2400">
                  <a:solidFill>
                    <a:schemeClr val="tx1"/>
                  </a:solidFill>
                  <a:latin typeface="Times New Roman" panose="02020603050405020304" pitchFamily="18" charset="0"/>
                </a:rPr>
                <a:t>或链表</a:t>
              </a:r>
              <a:r>
                <a:rPr kumimoji="1" lang="en-US" altLang="zh-CN" sz="2400">
                  <a:solidFill>
                    <a:schemeClr val="tx1"/>
                  </a:solidFill>
                  <a:latin typeface="Times New Roman" panose="02020603050405020304" pitchFamily="18" charset="0"/>
                </a:rPr>
                <a:t>)</a:t>
              </a:r>
              <a:r>
                <a:rPr kumimoji="1" lang="zh-CN" altLang="en-US" sz="2400">
                  <a:solidFill>
                    <a:schemeClr val="tx1"/>
                  </a:solidFill>
                  <a:latin typeface="Times New Roman" panose="02020603050405020304" pitchFamily="18" charset="0"/>
                </a:rPr>
                <a:t>撤消</a:t>
              </a:r>
              <a:r>
                <a:rPr kumimoji="1" lang="en-US" altLang="zh-CN" sz="2400">
                  <a:solidFill>
                    <a:schemeClr val="tx1"/>
                  </a:solidFill>
                  <a:latin typeface="Times New Roman" panose="02020603050405020304" pitchFamily="18" charset="0"/>
                </a:rPr>
                <a:t>PCB</a:t>
              </a:r>
            </a:p>
          </p:txBody>
        </p:sp>
        <p:sp>
          <p:nvSpPr>
            <p:cNvPr id="61453" name="AutoShape 16"/>
            <p:cNvSpPr>
              <a:spLocks noChangeArrowheads="1"/>
            </p:cNvSpPr>
            <p:nvPr/>
          </p:nvSpPr>
          <p:spPr bwMode="auto">
            <a:xfrm>
              <a:off x="3270" y="1616"/>
              <a:ext cx="2105" cy="234"/>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2400">
                  <a:solidFill>
                    <a:schemeClr val="tx1"/>
                  </a:solidFill>
                  <a:latin typeface="Times New Roman" panose="02020603050405020304" pitchFamily="18" charset="0"/>
                </a:rPr>
                <a:t>中止运行重置调度标志</a:t>
              </a:r>
            </a:p>
          </p:txBody>
        </p:sp>
        <p:sp>
          <p:nvSpPr>
            <p:cNvPr id="61454" name="AutoShape 17"/>
            <p:cNvSpPr>
              <a:spLocks noChangeArrowheads="1"/>
            </p:cNvSpPr>
            <p:nvPr/>
          </p:nvSpPr>
          <p:spPr bwMode="auto">
            <a:xfrm>
              <a:off x="3494" y="2296"/>
              <a:ext cx="1699" cy="226"/>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2400" dirty="0">
                  <a:solidFill>
                    <a:schemeClr val="tx1"/>
                  </a:solidFill>
                  <a:latin typeface="Times New Roman" panose="02020603050405020304" pitchFamily="18" charset="0"/>
                </a:rPr>
                <a:t>终止所有子孙进程</a:t>
              </a:r>
            </a:p>
          </p:txBody>
        </p:sp>
        <p:sp>
          <p:nvSpPr>
            <p:cNvPr id="61455" name="AutoShape 18"/>
            <p:cNvSpPr>
              <a:spLocks noChangeArrowheads="1"/>
            </p:cNvSpPr>
            <p:nvPr/>
          </p:nvSpPr>
          <p:spPr bwMode="auto">
            <a:xfrm>
              <a:off x="1652" y="2282"/>
              <a:ext cx="1573" cy="288"/>
            </a:xfrm>
            <a:prstGeom prst="flowChartDecision">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2400">
                  <a:solidFill>
                    <a:schemeClr val="tx1"/>
                  </a:solidFill>
                  <a:latin typeface="Times New Roman" panose="02020603050405020304" pitchFamily="18" charset="0"/>
                </a:rPr>
                <a:t>有子孙进程？</a:t>
              </a:r>
            </a:p>
          </p:txBody>
        </p:sp>
        <p:sp>
          <p:nvSpPr>
            <p:cNvPr id="61456" name="Line 19"/>
            <p:cNvSpPr>
              <a:spLocks noChangeShapeType="1"/>
            </p:cNvSpPr>
            <p:nvPr/>
          </p:nvSpPr>
          <p:spPr bwMode="auto">
            <a:xfrm>
              <a:off x="3045" y="1754"/>
              <a:ext cx="22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61457" name="Line 20"/>
            <p:cNvSpPr>
              <a:spLocks noChangeShapeType="1"/>
            </p:cNvSpPr>
            <p:nvPr/>
          </p:nvSpPr>
          <p:spPr bwMode="auto">
            <a:xfrm>
              <a:off x="3180" y="2426"/>
              <a:ext cx="31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61458" name="Line 21"/>
            <p:cNvSpPr>
              <a:spLocks noChangeShapeType="1"/>
            </p:cNvSpPr>
            <p:nvPr/>
          </p:nvSpPr>
          <p:spPr bwMode="auto">
            <a:xfrm>
              <a:off x="2416" y="1322"/>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61459" name="Line 22"/>
            <p:cNvSpPr>
              <a:spLocks noChangeShapeType="1"/>
            </p:cNvSpPr>
            <p:nvPr/>
          </p:nvSpPr>
          <p:spPr bwMode="auto">
            <a:xfrm>
              <a:off x="2416" y="1898"/>
              <a:ext cx="0" cy="43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61460" name="Line 23"/>
            <p:cNvSpPr>
              <a:spLocks noChangeShapeType="1"/>
            </p:cNvSpPr>
            <p:nvPr/>
          </p:nvSpPr>
          <p:spPr bwMode="auto">
            <a:xfrm>
              <a:off x="2416" y="2570"/>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61461" name="Line 24"/>
            <p:cNvSpPr>
              <a:spLocks noChangeShapeType="1"/>
            </p:cNvSpPr>
            <p:nvPr/>
          </p:nvSpPr>
          <p:spPr bwMode="auto">
            <a:xfrm>
              <a:off x="2416" y="3098"/>
              <a:ext cx="0" cy="3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grpSp>
          <p:nvGrpSpPr>
            <p:cNvPr id="61462" name="Group 25"/>
            <p:cNvGrpSpPr>
              <a:grpSpLocks/>
            </p:cNvGrpSpPr>
            <p:nvPr/>
          </p:nvGrpSpPr>
          <p:grpSpPr bwMode="auto">
            <a:xfrm>
              <a:off x="2416" y="1850"/>
              <a:ext cx="1572" cy="144"/>
              <a:chOff x="2400" y="1296"/>
              <a:chExt cx="2064" cy="240"/>
            </a:xfrm>
          </p:grpSpPr>
          <p:sp>
            <p:nvSpPr>
              <p:cNvPr id="61468" name="Line 26"/>
              <p:cNvSpPr>
                <a:spLocks noChangeShapeType="1"/>
              </p:cNvSpPr>
              <p:nvPr/>
            </p:nvSpPr>
            <p:spPr bwMode="auto">
              <a:xfrm>
                <a:off x="4464" y="1296"/>
                <a:ext cx="0"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61469" name="Line 27"/>
              <p:cNvSpPr>
                <a:spLocks noChangeShapeType="1"/>
              </p:cNvSpPr>
              <p:nvPr/>
            </p:nvSpPr>
            <p:spPr bwMode="auto">
              <a:xfrm flipH="1">
                <a:off x="2400" y="1536"/>
                <a:ext cx="206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grpSp>
        <p:grpSp>
          <p:nvGrpSpPr>
            <p:cNvPr id="61463" name="Group 28"/>
            <p:cNvGrpSpPr>
              <a:grpSpLocks/>
            </p:cNvGrpSpPr>
            <p:nvPr/>
          </p:nvGrpSpPr>
          <p:grpSpPr bwMode="auto">
            <a:xfrm>
              <a:off x="2416" y="2522"/>
              <a:ext cx="1617" cy="192"/>
              <a:chOff x="2400" y="1296"/>
              <a:chExt cx="2064" cy="240"/>
            </a:xfrm>
          </p:grpSpPr>
          <p:sp>
            <p:nvSpPr>
              <p:cNvPr id="61466" name="Line 29"/>
              <p:cNvSpPr>
                <a:spLocks noChangeShapeType="1"/>
              </p:cNvSpPr>
              <p:nvPr/>
            </p:nvSpPr>
            <p:spPr bwMode="auto">
              <a:xfrm>
                <a:off x="4464" y="1296"/>
                <a:ext cx="0"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61467" name="Line 30"/>
              <p:cNvSpPr>
                <a:spLocks noChangeShapeType="1"/>
              </p:cNvSpPr>
              <p:nvPr/>
            </p:nvSpPr>
            <p:spPr bwMode="auto">
              <a:xfrm flipH="1">
                <a:off x="2400" y="1536"/>
                <a:ext cx="206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grpSp>
        <p:sp>
          <p:nvSpPr>
            <p:cNvPr id="61464" name="Line 31"/>
            <p:cNvSpPr>
              <a:spLocks noChangeShapeType="1"/>
            </p:cNvSpPr>
            <p:nvPr/>
          </p:nvSpPr>
          <p:spPr bwMode="auto">
            <a:xfrm>
              <a:off x="2416" y="3626"/>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61465" name="Line 32"/>
            <p:cNvSpPr>
              <a:spLocks noChangeShapeType="1"/>
            </p:cNvSpPr>
            <p:nvPr/>
          </p:nvSpPr>
          <p:spPr bwMode="auto">
            <a:xfrm>
              <a:off x="2416" y="890"/>
              <a:ext cx="0"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50938" y="339725"/>
            <a:ext cx="4933950" cy="641350"/>
          </a:xfrm>
        </p:spPr>
        <p:txBody>
          <a:bodyPr/>
          <a:lstStyle/>
          <a:p>
            <a:pPr eaLnBrk="1" hangingPunct="1"/>
            <a:r>
              <a:rPr lang="zh-CN" altLang="en-US" sz="4000" b="1" smtClean="0">
                <a:latin typeface="隶书" panose="02010509060101010101" pitchFamily="49" charset="-122"/>
                <a:ea typeface="隶书" panose="02010509060101010101" pitchFamily="49" charset="-122"/>
              </a:rPr>
              <a:t>二、程序顺序执行</a:t>
            </a:r>
          </a:p>
        </p:txBody>
      </p:sp>
      <p:sp>
        <p:nvSpPr>
          <p:cNvPr id="8195" name="Rectangle 3"/>
          <p:cNvSpPr>
            <a:spLocks noGrp="1" noChangeArrowheads="1"/>
          </p:cNvSpPr>
          <p:nvPr>
            <p:ph type="body" idx="1"/>
          </p:nvPr>
        </p:nvSpPr>
        <p:spPr>
          <a:xfrm>
            <a:off x="755650" y="1412875"/>
            <a:ext cx="7848600" cy="4402138"/>
          </a:xfrm>
        </p:spPr>
        <p:txBody>
          <a:bodyPr/>
          <a:lstStyle/>
          <a:p>
            <a:pPr eaLnBrk="1" hangingPunct="1">
              <a:lnSpc>
                <a:spcPct val="120000"/>
              </a:lnSpc>
              <a:buSzPct val="80000"/>
            </a:pPr>
            <a:r>
              <a:rPr lang="zh-CN" altLang="en-US" sz="3200" b="1" smtClean="0">
                <a:solidFill>
                  <a:schemeClr val="folHlink"/>
                </a:solidFill>
                <a:latin typeface="Arial" panose="020B0604020202020204" pitchFamily="34" charset="0"/>
                <a:ea typeface="楷体_GB2312" pitchFamily="49" charset="-122"/>
              </a:rPr>
              <a:t>程序执行时，必须按照某种先后次序逐个执行。</a:t>
            </a:r>
          </a:p>
          <a:p>
            <a:pPr eaLnBrk="1" hangingPunct="1">
              <a:lnSpc>
                <a:spcPct val="120000"/>
              </a:lnSpc>
            </a:pPr>
            <a:r>
              <a:rPr lang="zh-CN" altLang="en-US" sz="3200" b="1" smtClean="0">
                <a:latin typeface="Arial" panose="020B0604020202020204" pitchFamily="34" charset="0"/>
                <a:ea typeface="楷体_GB2312" pitchFamily="49" charset="-122"/>
              </a:rPr>
              <a:t>例：  </a:t>
            </a:r>
            <a:r>
              <a:rPr lang="en-US" altLang="zh-CN" sz="3200" b="1" smtClean="0">
                <a:latin typeface="Arial" panose="020B0604020202020204" pitchFamily="34" charset="0"/>
                <a:ea typeface="楷体_GB2312" pitchFamily="49" charset="-122"/>
              </a:rPr>
              <a:t>s1:  a:=x+y</a:t>
            </a:r>
          </a:p>
          <a:p>
            <a:pPr eaLnBrk="1" hangingPunct="1">
              <a:lnSpc>
                <a:spcPct val="120000"/>
              </a:lnSpc>
              <a:buFont typeface="Wingdings" panose="05000000000000000000" pitchFamily="2" charset="2"/>
              <a:buNone/>
            </a:pPr>
            <a:r>
              <a:rPr lang="en-US" altLang="zh-CN" sz="3200" b="1" smtClean="0">
                <a:latin typeface="Arial" panose="020B0604020202020204" pitchFamily="34" charset="0"/>
                <a:ea typeface="楷体_GB2312" pitchFamily="49" charset="-122"/>
              </a:rPr>
              <a:t>             s2:  b:=a-5</a:t>
            </a:r>
          </a:p>
          <a:p>
            <a:pPr eaLnBrk="1" hangingPunct="1">
              <a:lnSpc>
                <a:spcPct val="120000"/>
              </a:lnSpc>
              <a:buFont typeface="Wingdings" panose="05000000000000000000" pitchFamily="2" charset="2"/>
              <a:buNone/>
            </a:pPr>
            <a:r>
              <a:rPr lang="en-US" altLang="zh-CN" sz="3200" b="1" smtClean="0">
                <a:latin typeface="Arial" panose="020B0604020202020204" pitchFamily="34" charset="0"/>
                <a:ea typeface="楷体_GB2312" pitchFamily="49" charset="-122"/>
              </a:rPr>
              <a:t>             s3:  c:=b+1</a:t>
            </a:r>
          </a:p>
        </p:txBody>
      </p:sp>
      <p:grpSp>
        <p:nvGrpSpPr>
          <p:cNvPr id="2" name="Group 11"/>
          <p:cNvGrpSpPr>
            <a:grpSpLocks/>
          </p:cNvGrpSpPr>
          <p:nvPr/>
        </p:nvGrpSpPr>
        <p:grpSpPr bwMode="auto">
          <a:xfrm>
            <a:off x="5219700" y="3429000"/>
            <a:ext cx="3240088" cy="792163"/>
            <a:chOff x="3600" y="1584"/>
            <a:chExt cx="1824" cy="288"/>
          </a:xfrm>
        </p:grpSpPr>
        <p:sp>
          <p:nvSpPr>
            <p:cNvPr id="8197" name="Oval 4"/>
            <p:cNvSpPr>
              <a:spLocks noChangeArrowheads="1"/>
            </p:cNvSpPr>
            <p:nvPr/>
          </p:nvSpPr>
          <p:spPr bwMode="auto">
            <a:xfrm>
              <a:off x="3600"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a:solidFill>
                    <a:schemeClr val="tx1"/>
                  </a:solidFill>
                  <a:latin typeface="Tahoma" panose="020B0604030504040204" pitchFamily="34" charset="0"/>
                  <a:ea typeface="宋体" panose="02010600030101010101" pitchFamily="2" charset="-122"/>
                </a:rPr>
                <a:t>s1</a:t>
              </a:r>
            </a:p>
          </p:txBody>
        </p:sp>
        <p:sp>
          <p:nvSpPr>
            <p:cNvPr id="8198" name="Oval 5"/>
            <p:cNvSpPr>
              <a:spLocks noChangeArrowheads="1"/>
            </p:cNvSpPr>
            <p:nvPr/>
          </p:nvSpPr>
          <p:spPr bwMode="auto">
            <a:xfrm>
              <a:off x="4320"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a:solidFill>
                    <a:schemeClr val="tx1"/>
                  </a:solidFill>
                  <a:latin typeface="Tahoma" panose="020B0604030504040204" pitchFamily="34" charset="0"/>
                  <a:ea typeface="宋体" panose="02010600030101010101" pitchFamily="2" charset="-122"/>
                </a:rPr>
                <a:t>s2</a:t>
              </a:r>
            </a:p>
          </p:txBody>
        </p:sp>
        <p:sp>
          <p:nvSpPr>
            <p:cNvPr id="8199" name="Oval 6"/>
            <p:cNvSpPr>
              <a:spLocks noChangeArrowheads="1"/>
            </p:cNvSpPr>
            <p:nvPr/>
          </p:nvSpPr>
          <p:spPr bwMode="auto">
            <a:xfrm>
              <a:off x="4992"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a:solidFill>
                    <a:schemeClr val="tx1"/>
                  </a:solidFill>
                  <a:latin typeface="Tahoma" panose="020B0604030504040204" pitchFamily="34" charset="0"/>
                  <a:ea typeface="宋体" panose="02010600030101010101" pitchFamily="2" charset="-122"/>
                </a:rPr>
                <a:t>s3</a:t>
              </a:r>
            </a:p>
          </p:txBody>
        </p:sp>
        <p:sp>
          <p:nvSpPr>
            <p:cNvPr id="8200" name="Line 7"/>
            <p:cNvSpPr>
              <a:spLocks noChangeShapeType="1"/>
            </p:cNvSpPr>
            <p:nvPr/>
          </p:nvSpPr>
          <p:spPr bwMode="auto">
            <a:xfrm>
              <a:off x="4032" y="1728"/>
              <a:ext cx="288" cy="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01" name="Line 8"/>
            <p:cNvSpPr>
              <a:spLocks noChangeShapeType="1"/>
            </p:cNvSpPr>
            <p:nvPr/>
          </p:nvSpPr>
          <p:spPr bwMode="auto">
            <a:xfrm>
              <a:off x="4752" y="1728"/>
              <a:ext cx="240" cy="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539750" y="1196975"/>
            <a:ext cx="8280400" cy="5184775"/>
          </a:xfrm>
        </p:spPr>
        <p:txBody>
          <a:bodyPr/>
          <a:lstStyle/>
          <a:p>
            <a:pPr eaLnBrk="1" hangingPunct="1">
              <a:lnSpc>
                <a:spcPct val="110000"/>
              </a:lnSpc>
              <a:spcBef>
                <a:spcPct val="0"/>
              </a:spcBef>
              <a:buSzPct val="75000"/>
            </a:pPr>
            <a:r>
              <a:rPr lang="zh-CN" altLang="en-US" sz="3200" b="1" smtClean="0">
                <a:latin typeface="楷体_GB2312" pitchFamily="49" charset="-122"/>
                <a:ea typeface="楷体_GB2312" pitchFamily="49" charset="-122"/>
                <a:sym typeface="Wingdings 2" panose="05020102010507070707" pitchFamily="18" charset="2"/>
              </a:rPr>
              <a:t>当一个进程期待的事件尚未出现时，该进程调用阻塞原语</a:t>
            </a:r>
            <a:r>
              <a:rPr lang="en-US" altLang="zh-CN" sz="3200" b="1" smtClean="0">
                <a:solidFill>
                  <a:srgbClr val="0000FF"/>
                </a:solidFill>
                <a:latin typeface="Times New Roman" panose="02020603050405020304" pitchFamily="18" charset="0"/>
                <a:ea typeface="楷体_GB2312" pitchFamily="49" charset="-122"/>
                <a:sym typeface="Wingdings 2" panose="05020102010507070707" pitchFamily="18" charset="2"/>
              </a:rPr>
              <a:t>block()</a:t>
            </a:r>
            <a:r>
              <a:rPr lang="zh-CN" altLang="en-US" sz="3200" b="1" smtClean="0">
                <a:solidFill>
                  <a:schemeClr val="hlink"/>
                </a:solidFill>
                <a:latin typeface="楷体_GB2312" pitchFamily="49" charset="-122"/>
                <a:ea typeface="楷体_GB2312" pitchFamily="49" charset="-122"/>
                <a:sym typeface="Wingdings 2" panose="05020102010507070707" pitchFamily="18" charset="2"/>
              </a:rPr>
              <a:t>将自己阻塞</a:t>
            </a:r>
            <a:r>
              <a:rPr lang="zh-CN" altLang="en-US" sz="3200" b="1" smtClean="0">
                <a:latin typeface="楷体_GB2312" pitchFamily="49" charset="-122"/>
                <a:ea typeface="楷体_GB2312" pitchFamily="49" charset="-122"/>
                <a:sym typeface="Wingdings 2" panose="05020102010507070707" pitchFamily="18" charset="2"/>
              </a:rPr>
              <a:t>起来。对于处于阻塞状态的进程，当该进程期待的事件出现时，</a:t>
            </a:r>
            <a:r>
              <a:rPr lang="zh-CN" altLang="en-US" sz="3200" b="1" smtClean="0">
                <a:solidFill>
                  <a:schemeClr val="hlink"/>
                </a:solidFill>
                <a:latin typeface="楷体_GB2312" pitchFamily="49" charset="-122"/>
                <a:ea typeface="楷体_GB2312" pitchFamily="49" charset="-122"/>
                <a:sym typeface="Wingdings 2" panose="05020102010507070707" pitchFamily="18" charset="2"/>
              </a:rPr>
              <a:t>由其它</a:t>
            </a:r>
            <a:r>
              <a:rPr lang="zh-CN" altLang="en-US" sz="3200" b="1" smtClean="0">
                <a:latin typeface="楷体_GB2312" pitchFamily="49" charset="-122"/>
                <a:ea typeface="楷体_GB2312" pitchFamily="49" charset="-122"/>
                <a:sym typeface="Wingdings 2" panose="05020102010507070707" pitchFamily="18" charset="2"/>
              </a:rPr>
              <a:t>相关</a:t>
            </a:r>
            <a:r>
              <a:rPr lang="zh-CN" altLang="en-US" sz="3200" b="1" smtClean="0">
                <a:solidFill>
                  <a:schemeClr val="hlink"/>
                </a:solidFill>
                <a:latin typeface="楷体_GB2312" pitchFamily="49" charset="-122"/>
                <a:ea typeface="楷体_GB2312" pitchFamily="49" charset="-122"/>
                <a:sym typeface="Wingdings 2" panose="05020102010507070707" pitchFamily="18" charset="2"/>
              </a:rPr>
              <a:t>进程</a:t>
            </a:r>
            <a:r>
              <a:rPr lang="zh-CN" altLang="en-US" sz="3200" b="1" smtClean="0">
                <a:latin typeface="楷体_GB2312" pitchFamily="49" charset="-122"/>
                <a:ea typeface="楷体_GB2312" pitchFamily="49" charset="-122"/>
                <a:sym typeface="Wingdings 2" panose="05020102010507070707" pitchFamily="18" charset="2"/>
              </a:rPr>
              <a:t>调用</a:t>
            </a:r>
            <a:r>
              <a:rPr lang="zh-CN" altLang="en-US" sz="3200" b="1" smtClean="0">
                <a:solidFill>
                  <a:schemeClr val="hlink"/>
                </a:solidFill>
                <a:latin typeface="楷体_GB2312" pitchFamily="49" charset="-122"/>
                <a:ea typeface="楷体_GB2312" pitchFamily="49" charset="-122"/>
                <a:sym typeface="Wingdings 2" panose="05020102010507070707" pitchFamily="18" charset="2"/>
              </a:rPr>
              <a:t>唤醒</a:t>
            </a:r>
            <a:r>
              <a:rPr lang="zh-CN" altLang="en-US" sz="3200" b="1" smtClean="0">
                <a:latin typeface="楷体_GB2312" pitchFamily="49" charset="-122"/>
                <a:ea typeface="楷体_GB2312" pitchFamily="49" charset="-122"/>
                <a:sym typeface="Wingdings 2" panose="05020102010507070707" pitchFamily="18" charset="2"/>
              </a:rPr>
              <a:t>原语</a:t>
            </a:r>
            <a:r>
              <a:rPr lang="en-US" altLang="zh-CN" sz="3200" b="1" smtClean="0">
                <a:solidFill>
                  <a:srgbClr val="0000FF"/>
                </a:solidFill>
                <a:latin typeface="Times New Roman" panose="02020603050405020304" pitchFamily="18" charset="0"/>
                <a:ea typeface="楷体_GB2312" pitchFamily="49" charset="-122"/>
                <a:sym typeface="Wingdings 2" panose="05020102010507070707" pitchFamily="18" charset="2"/>
              </a:rPr>
              <a:t>wakeup()</a:t>
            </a:r>
            <a:r>
              <a:rPr lang="zh-CN" altLang="en-US" sz="3200" b="1" smtClean="0">
                <a:latin typeface="楷体_GB2312" pitchFamily="49" charset="-122"/>
                <a:ea typeface="楷体_GB2312" pitchFamily="49" charset="-122"/>
                <a:sym typeface="Wingdings 2" panose="05020102010507070707" pitchFamily="18" charset="2"/>
              </a:rPr>
              <a:t>将阻塞的进程唤醒，使其进入就绪状态。</a:t>
            </a:r>
            <a:endParaRPr lang="zh-CN" altLang="en-US" sz="3200" b="1" smtClean="0">
              <a:latin typeface="楷体_GB2312" pitchFamily="49" charset="-122"/>
              <a:ea typeface="楷体_GB2312" pitchFamily="49" charset="-122"/>
            </a:endParaRPr>
          </a:p>
          <a:p>
            <a:pPr eaLnBrk="1" hangingPunct="1">
              <a:lnSpc>
                <a:spcPct val="110000"/>
              </a:lnSpc>
              <a:buSzPct val="105000"/>
              <a:buFont typeface="Wingdings" panose="05000000000000000000" pitchFamily="2" charset="2"/>
              <a:buNone/>
            </a:pPr>
            <a:endParaRPr lang="en-US" altLang="zh-CN" sz="3200" b="1" smtClean="0">
              <a:latin typeface="楷体_GB2312" pitchFamily="49" charset="-122"/>
              <a:ea typeface="楷体_GB2312" pitchFamily="49" charset="-122"/>
            </a:endParaRPr>
          </a:p>
        </p:txBody>
      </p:sp>
      <p:sp>
        <p:nvSpPr>
          <p:cNvPr id="62467" name="Rectangle 3"/>
          <p:cNvSpPr>
            <a:spLocks noGrp="1" noChangeArrowheads="1"/>
          </p:cNvSpPr>
          <p:nvPr>
            <p:ph type="title"/>
          </p:nvPr>
        </p:nvSpPr>
        <p:spPr>
          <a:xfrm>
            <a:off x="1447800" y="412750"/>
            <a:ext cx="5791200" cy="568325"/>
          </a:xfrm>
        </p:spPr>
        <p:txBody>
          <a:bodyPr/>
          <a:lstStyle/>
          <a:p>
            <a:pPr eaLnBrk="1" hangingPunct="1"/>
            <a:r>
              <a:rPr lang="zh-CN" altLang="en-US" sz="4000" b="1" smtClean="0">
                <a:latin typeface="隶书" panose="02010509060101010101" pitchFamily="49" charset="-122"/>
                <a:ea typeface="隶书" panose="02010509060101010101" pitchFamily="49" charset="-122"/>
              </a:rPr>
              <a:t>三、进程的阻塞与唤醒</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539750" y="1196975"/>
            <a:ext cx="8280400" cy="5184775"/>
          </a:xfrm>
        </p:spPr>
        <p:txBody>
          <a:bodyPr/>
          <a:lstStyle/>
          <a:p>
            <a:pPr eaLnBrk="1" hangingPunct="1">
              <a:lnSpc>
                <a:spcPct val="110000"/>
              </a:lnSpc>
              <a:buSzPct val="105000"/>
              <a:buFont typeface="Wingdings" panose="05000000000000000000" pitchFamily="2" charset="2"/>
              <a:buNone/>
            </a:pPr>
            <a:r>
              <a:rPr lang="en-US" altLang="zh-CN" sz="3200" b="1" smtClean="0">
                <a:solidFill>
                  <a:schemeClr val="folHlink"/>
                </a:solidFill>
                <a:latin typeface="楷体_GB2312" pitchFamily="49" charset="-122"/>
                <a:ea typeface="楷体_GB2312" pitchFamily="49" charset="-122"/>
              </a:rPr>
              <a:t>1</a:t>
            </a:r>
            <a:r>
              <a:rPr lang="zh-CN" altLang="en-US" sz="3200" b="1" smtClean="0">
                <a:solidFill>
                  <a:schemeClr val="folHlink"/>
                </a:solidFill>
                <a:latin typeface="楷体_GB2312" pitchFamily="49" charset="-122"/>
                <a:ea typeface="楷体_GB2312" pitchFamily="49" charset="-122"/>
              </a:rPr>
              <a:t>、引起进程阻塞和唤醒的事件</a:t>
            </a:r>
          </a:p>
          <a:p>
            <a:pPr lvl="2" eaLnBrk="1" hangingPunct="1">
              <a:lnSpc>
                <a:spcPct val="110000"/>
              </a:lnSpc>
              <a:spcBef>
                <a:spcPct val="0"/>
              </a:spcBef>
              <a:buClr>
                <a:schemeClr val="accent1"/>
              </a:buClr>
              <a:buSzPct val="105000"/>
              <a:buFont typeface="Wingdings" panose="05000000000000000000" pitchFamily="2" charset="2"/>
              <a:buChar char="§"/>
            </a:pPr>
            <a:r>
              <a:rPr lang="zh-CN" altLang="en-US" sz="3200" b="1" smtClean="0">
                <a:latin typeface="楷体_GB2312" pitchFamily="49" charset="-122"/>
                <a:ea typeface="楷体_GB2312" pitchFamily="49" charset="-122"/>
              </a:rPr>
              <a:t>请求系统服务        </a:t>
            </a:r>
          </a:p>
          <a:p>
            <a:pPr lvl="2" eaLnBrk="1" hangingPunct="1">
              <a:lnSpc>
                <a:spcPct val="110000"/>
              </a:lnSpc>
              <a:spcBef>
                <a:spcPct val="0"/>
              </a:spcBef>
              <a:buClr>
                <a:schemeClr val="accent1"/>
              </a:buClr>
              <a:buSzPct val="105000"/>
              <a:buFont typeface="Wingdings" panose="05000000000000000000" pitchFamily="2" charset="2"/>
              <a:buChar char="§"/>
            </a:pPr>
            <a:r>
              <a:rPr lang="zh-CN" altLang="en-US" sz="3200" b="1" smtClean="0">
                <a:latin typeface="楷体_GB2312" pitchFamily="49" charset="-122"/>
                <a:ea typeface="楷体_GB2312" pitchFamily="49" charset="-122"/>
              </a:rPr>
              <a:t>启动某种操作</a:t>
            </a:r>
          </a:p>
          <a:p>
            <a:pPr lvl="2" eaLnBrk="1" hangingPunct="1">
              <a:lnSpc>
                <a:spcPct val="110000"/>
              </a:lnSpc>
              <a:spcBef>
                <a:spcPct val="0"/>
              </a:spcBef>
              <a:buClr>
                <a:schemeClr val="accent1"/>
              </a:buClr>
              <a:buSzPct val="105000"/>
              <a:buFont typeface="Wingdings" panose="05000000000000000000" pitchFamily="2" charset="2"/>
              <a:buChar char="§"/>
            </a:pPr>
            <a:r>
              <a:rPr lang="zh-CN" altLang="en-US" sz="3200" b="1" smtClean="0">
                <a:latin typeface="楷体_GB2312" pitchFamily="49" charset="-122"/>
                <a:ea typeface="楷体_GB2312" pitchFamily="49" charset="-122"/>
              </a:rPr>
              <a:t>新数据尚未到达      </a:t>
            </a:r>
          </a:p>
          <a:p>
            <a:pPr lvl="2" eaLnBrk="1" hangingPunct="1">
              <a:lnSpc>
                <a:spcPct val="110000"/>
              </a:lnSpc>
              <a:spcBef>
                <a:spcPct val="0"/>
              </a:spcBef>
              <a:buClr>
                <a:schemeClr val="accent1"/>
              </a:buClr>
              <a:buSzPct val="105000"/>
              <a:buFont typeface="Wingdings" panose="05000000000000000000" pitchFamily="2" charset="2"/>
              <a:buChar char="§"/>
            </a:pPr>
            <a:r>
              <a:rPr lang="zh-CN" altLang="en-US" sz="3200" b="1" smtClean="0">
                <a:latin typeface="楷体_GB2312" pitchFamily="49" charset="-122"/>
                <a:ea typeface="楷体_GB2312" pitchFamily="49" charset="-122"/>
              </a:rPr>
              <a:t>无新工作可做</a:t>
            </a:r>
          </a:p>
        </p:txBody>
      </p:sp>
      <p:sp>
        <p:nvSpPr>
          <p:cNvPr id="63491" name="Rectangle 3"/>
          <p:cNvSpPr>
            <a:spLocks noGrp="1" noChangeArrowheads="1"/>
          </p:cNvSpPr>
          <p:nvPr>
            <p:ph type="title"/>
          </p:nvPr>
        </p:nvSpPr>
        <p:spPr>
          <a:xfrm>
            <a:off x="1447800" y="412750"/>
            <a:ext cx="5791200" cy="568325"/>
          </a:xfrm>
        </p:spPr>
        <p:txBody>
          <a:bodyPr/>
          <a:lstStyle/>
          <a:p>
            <a:pPr eaLnBrk="1" hangingPunct="1"/>
            <a:r>
              <a:rPr lang="zh-CN" altLang="en-US" sz="4000" b="1" smtClean="0">
                <a:latin typeface="隶书" panose="02010509060101010101" pitchFamily="49" charset="-122"/>
                <a:ea typeface="隶书" panose="02010509060101010101" pitchFamily="49" charset="-122"/>
              </a:rPr>
              <a:t>三、进程的阻塞与唤醒</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Group 31"/>
          <p:cNvGrpSpPr>
            <a:grpSpLocks/>
          </p:cNvGrpSpPr>
          <p:nvPr/>
        </p:nvGrpSpPr>
        <p:grpSpPr bwMode="auto">
          <a:xfrm>
            <a:off x="179388" y="1196975"/>
            <a:ext cx="4752975" cy="5256213"/>
            <a:chOff x="204" y="1008"/>
            <a:chExt cx="2540" cy="2736"/>
          </a:xfrm>
        </p:grpSpPr>
        <p:sp>
          <p:nvSpPr>
            <p:cNvPr id="64527" name="AutoShape 3"/>
            <p:cNvSpPr>
              <a:spLocks noChangeArrowheads="1"/>
            </p:cNvSpPr>
            <p:nvPr/>
          </p:nvSpPr>
          <p:spPr bwMode="auto">
            <a:xfrm>
              <a:off x="1111" y="1248"/>
              <a:ext cx="857" cy="240"/>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rPr>
                <a:t>停止执行</a:t>
              </a:r>
            </a:p>
          </p:txBody>
        </p:sp>
        <p:sp>
          <p:nvSpPr>
            <p:cNvPr id="64528" name="Line 6"/>
            <p:cNvSpPr>
              <a:spLocks noChangeShapeType="1"/>
            </p:cNvSpPr>
            <p:nvPr/>
          </p:nvSpPr>
          <p:spPr bwMode="auto">
            <a:xfrm>
              <a:off x="1584" y="148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4529" name="Line 8"/>
            <p:cNvSpPr>
              <a:spLocks noChangeShapeType="1"/>
            </p:cNvSpPr>
            <p:nvPr/>
          </p:nvSpPr>
          <p:spPr bwMode="auto">
            <a:xfrm>
              <a:off x="1584" y="100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4530" name="AutoShape 9"/>
            <p:cNvSpPr>
              <a:spLocks noChangeArrowheads="1"/>
            </p:cNvSpPr>
            <p:nvPr/>
          </p:nvSpPr>
          <p:spPr bwMode="auto">
            <a:xfrm>
              <a:off x="864" y="1706"/>
              <a:ext cx="1517" cy="406"/>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rPr>
                <a:t>修改</a:t>
              </a:r>
              <a:r>
                <a:rPr kumimoji="1" lang="en-US" altLang="zh-CN">
                  <a:solidFill>
                    <a:schemeClr val="tx1"/>
                  </a:solidFill>
                </a:rPr>
                <a:t>PCB</a:t>
              </a:r>
              <a:r>
                <a:rPr kumimoji="1" lang="zh-CN" altLang="en-US">
                  <a:solidFill>
                    <a:schemeClr val="tx1"/>
                  </a:solidFill>
                </a:rPr>
                <a:t>中的状态</a:t>
              </a:r>
            </a:p>
            <a:p>
              <a:pPr eaLnBrk="1" hangingPunct="1"/>
              <a:r>
                <a:rPr kumimoji="1" lang="zh-CN" altLang="en-US">
                  <a:solidFill>
                    <a:schemeClr val="tx1"/>
                  </a:solidFill>
                </a:rPr>
                <a:t>（执行</a:t>
              </a:r>
              <a:r>
                <a:rPr kumimoji="1" lang="en-US" altLang="zh-CN">
                  <a:solidFill>
                    <a:schemeClr val="tx1"/>
                  </a:solidFill>
                </a:rPr>
                <a:t>-</a:t>
              </a:r>
              <a:r>
                <a:rPr kumimoji="1" lang="zh-CN" altLang="en-US">
                  <a:solidFill>
                    <a:schemeClr val="tx1"/>
                  </a:solidFill>
                </a:rPr>
                <a:t>阻塞）</a:t>
              </a:r>
            </a:p>
          </p:txBody>
        </p:sp>
        <p:sp>
          <p:nvSpPr>
            <p:cNvPr id="64531" name="AutoShape 4"/>
            <p:cNvSpPr>
              <a:spLocks noChangeArrowheads="1"/>
            </p:cNvSpPr>
            <p:nvPr/>
          </p:nvSpPr>
          <p:spPr bwMode="auto">
            <a:xfrm>
              <a:off x="567" y="2400"/>
              <a:ext cx="2086" cy="288"/>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rPr>
                <a:t>插入到相应的阻塞队列</a:t>
              </a:r>
            </a:p>
          </p:txBody>
        </p:sp>
        <p:sp>
          <p:nvSpPr>
            <p:cNvPr id="64532" name="AutoShape 5"/>
            <p:cNvSpPr>
              <a:spLocks noChangeArrowheads="1"/>
            </p:cNvSpPr>
            <p:nvPr/>
          </p:nvSpPr>
          <p:spPr bwMode="auto">
            <a:xfrm>
              <a:off x="204" y="2976"/>
              <a:ext cx="2540" cy="528"/>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rPr>
                <a:t>另调度一就绪进程，切换</a:t>
              </a:r>
              <a:r>
                <a:rPr kumimoji="1" lang="en-US" altLang="zh-CN">
                  <a:solidFill>
                    <a:schemeClr val="tx1"/>
                  </a:solidFill>
                </a:rPr>
                <a:t>CPU</a:t>
              </a:r>
            </a:p>
            <a:p>
              <a:pPr eaLnBrk="1" hangingPunct="1"/>
              <a:r>
                <a:rPr kumimoji="1" lang="zh-CN" altLang="en-US">
                  <a:solidFill>
                    <a:schemeClr val="tx1"/>
                  </a:solidFill>
                </a:rPr>
                <a:t>（保留阻塞进程的</a:t>
              </a:r>
              <a:r>
                <a:rPr kumimoji="1" lang="en-US" altLang="zh-CN">
                  <a:solidFill>
                    <a:schemeClr val="tx1"/>
                  </a:solidFill>
                </a:rPr>
                <a:t>CPU</a:t>
              </a:r>
              <a:r>
                <a:rPr kumimoji="1" lang="zh-CN" altLang="en-US">
                  <a:solidFill>
                    <a:schemeClr val="tx1"/>
                  </a:solidFill>
                </a:rPr>
                <a:t>状态）</a:t>
              </a:r>
            </a:p>
          </p:txBody>
        </p:sp>
        <p:sp>
          <p:nvSpPr>
            <p:cNvPr id="64533" name="Line 7"/>
            <p:cNvSpPr>
              <a:spLocks noChangeShapeType="1"/>
            </p:cNvSpPr>
            <p:nvPr/>
          </p:nvSpPr>
          <p:spPr bwMode="auto">
            <a:xfrm>
              <a:off x="1584" y="3504"/>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4534" name="Line 10"/>
            <p:cNvSpPr>
              <a:spLocks noChangeShapeType="1"/>
            </p:cNvSpPr>
            <p:nvPr/>
          </p:nvSpPr>
          <p:spPr bwMode="auto">
            <a:xfrm>
              <a:off x="1584" y="2112"/>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4535" name="Line 11"/>
            <p:cNvSpPr>
              <a:spLocks noChangeShapeType="1"/>
            </p:cNvSpPr>
            <p:nvPr/>
          </p:nvSpPr>
          <p:spPr bwMode="auto">
            <a:xfrm flipH="1">
              <a:off x="1584" y="2688"/>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4515" name="Group 30"/>
          <p:cNvGrpSpPr>
            <a:grpSpLocks/>
          </p:cNvGrpSpPr>
          <p:nvPr/>
        </p:nvGrpSpPr>
        <p:grpSpPr bwMode="auto">
          <a:xfrm>
            <a:off x="4967288" y="1484313"/>
            <a:ext cx="4176712" cy="5373687"/>
            <a:chOff x="3016" y="912"/>
            <a:chExt cx="2540" cy="2832"/>
          </a:xfrm>
        </p:grpSpPr>
        <p:sp>
          <p:nvSpPr>
            <p:cNvPr id="64518" name="AutoShape 13"/>
            <p:cNvSpPr>
              <a:spLocks noChangeArrowheads="1"/>
            </p:cNvSpPr>
            <p:nvPr/>
          </p:nvSpPr>
          <p:spPr bwMode="auto">
            <a:xfrm>
              <a:off x="3061" y="1200"/>
              <a:ext cx="2450" cy="288"/>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rPr>
                <a:t>将阻塞进程移出阻塞队列</a:t>
              </a:r>
            </a:p>
          </p:txBody>
        </p:sp>
        <p:sp>
          <p:nvSpPr>
            <p:cNvPr id="64519" name="Line 16"/>
            <p:cNvSpPr>
              <a:spLocks noChangeShapeType="1"/>
            </p:cNvSpPr>
            <p:nvPr/>
          </p:nvSpPr>
          <p:spPr bwMode="auto">
            <a:xfrm>
              <a:off x="4128" y="148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4520" name="Line 18"/>
            <p:cNvSpPr>
              <a:spLocks noChangeShapeType="1"/>
            </p:cNvSpPr>
            <p:nvPr/>
          </p:nvSpPr>
          <p:spPr bwMode="auto">
            <a:xfrm>
              <a:off x="4128" y="912"/>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4521" name="AutoShape 14"/>
            <p:cNvSpPr>
              <a:spLocks noChangeArrowheads="1"/>
            </p:cNvSpPr>
            <p:nvPr/>
          </p:nvSpPr>
          <p:spPr bwMode="auto">
            <a:xfrm>
              <a:off x="3198" y="2352"/>
              <a:ext cx="1950" cy="288"/>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rPr>
                <a:t>插入到就绪队列</a:t>
              </a:r>
            </a:p>
          </p:txBody>
        </p:sp>
        <p:sp>
          <p:nvSpPr>
            <p:cNvPr id="64522" name="AutoShape 15"/>
            <p:cNvSpPr>
              <a:spLocks noChangeArrowheads="1"/>
            </p:cNvSpPr>
            <p:nvPr/>
          </p:nvSpPr>
          <p:spPr bwMode="auto">
            <a:xfrm>
              <a:off x="3016" y="2976"/>
              <a:ext cx="2540" cy="528"/>
            </a:xfrm>
            <a:prstGeom prst="flowChartProcess">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kumimoji="1" lang="zh-CN" altLang="zh-CN">
                <a:solidFill>
                  <a:schemeClr val="tx1"/>
                </a:solidFill>
              </a:endParaRPr>
            </a:p>
          </p:txBody>
        </p:sp>
        <p:sp>
          <p:nvSpPr>
            <p:cNvPr id="64523" name="Line 17"/>
            <p:cNvSpPr>
              <a:spLocks noChangeShapeType="1"/>
            </p:cNvSpPr>
            <p:nvPr/>
          </p:nvSpPr>
          <p:spPr bwMode="auto">
            <a:xfrm>
              <a:off x="4128" y="3504"/>
              <a:ext cx="0" cy="24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type="triangle" w="med" len="med"/>
                </a14:hiddenLine>
              </a:ext>
            </a:extLst>
          </p:spPr>
          <p:txBody>
            <a:bodyPr wrap="none"/>
            <a:lstStyle/>
            <a:p>
              <a:endParaRPr lang="zh-CN" altLang="en-US"/>
            </a:p>
          </p:txBody>
        </p:sp>
        <p:sp>
          <p:nvSpPr>
            <p:cNvPr id="64524" name="Line 20"/>
            <p:cNvSpPr>
              <a:spLocks noChangeShapeType="1"/>
            </p:cNvSpPr>
            <p:nvPr/>
          </p:nvSpPr>
          <p:spPr bwMode="auto">
            <a:xfrm>
              <a:off x="4128" y="2112"/>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4525" name="Line 21"/>
            <p:cNvSpPr>
              <a:spLocks noChangeShapeType="1"/>
            </p:cNvSpPr>
            <p:nvPr/>
          </p:nvSpPr>
          <p:spPr bwMode="auto">
            <a:xfrm>
              <a:off x="4128" y="2640"/>
              <a:ext cx="0" cy="33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type="triangle" w="med" len="med"/>
                </a14:hiddenLine>
              </a:ext>
            </a:extLst>
          </p:spPr>
          <p:txBody>
            <a:bodyPr wrap="none"/>
            <a:lstStyle/>
            <a:p>
              <a:endParaRPr lang="zh-CN" altLang="en-US"/>
            </a:p>
          </p:txBody>
        </p:sp>
        <p:sp>
          <p:nvSpPr>
            <p:cNvPr id="64526" name="AutoShape 24"/>
            <p:cNvSpPr>
              <a:spLocks noChangeArrowheads="1"/>
            </p:cNvSpPr>
            <p:nvPr/>
          </p:nvSpPr>
          <p:spPr bwMode="auto">
            <a:xfrm>
              <a:off x="3243" y="1728"/>
              <a:ext cx="1905" cy="384"/>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rPr>
                <a:t>修改</a:t>
              </a:r>
              <a:r>
                <a:rPr kumimoji="1" lang="en-US" altLang="zh-CN">
                  <a:solidFill>
                    <a:schemeClr val="tx1"/>
                  </a:solidFill>
                </a:rPr>
                <a:t>PCB</a:t>
              </a:r>
              <a:r>
                <a:rPr kumimoji="1" lang="zh-CN" altLang="en-US">
                  <a:solidFill>
                    <a:schemeClr val="tx1"/>
                  </a:solidFill>
                </a:rPr>
                <a:t>中的状态</a:t>
              </a:r>
            </a:p>
            <a:p>
              <a:pPr eaLnBrk="1" hangingPunct="1"/>
              <a:r>
                <a:rPr kumimoji="1" lang="zh-CN" altLang="en-US">
                  <a:solidFill>
                    <a:schemeClr val="tx1"/>
                  </a:solidFill>
                </a:rPr>
                <a:t>（阻塞</a:t>
              </a:r>
              <a:r>
                <a:rPr kumimoji="1" lang="en-US" altLang="zh-CN">
                  <a:solidFill>
                    <a:schemeClr val="tx1"/>
                  </a:solidFill>
                </a:rPr>
                <a:t>-</a:t>
              </a:r>
              <a:r>
                <a:rPr kumimoji="1" lang="zh-CN" altLang="en-US">
                  <a:solidFill>
                    <a:schemeClr val="tx1"/>
                  </a:solidFill>
                </a:rPr>
                <a:t>就绪）</a:t>
              </a:r>
            </a:p>
          </p:txBody>
        </p:sp>
      </p:grpSp>
      <p:sp>
        <p:nvSpPr>
          <p:cNvPr id="64516" name="Text Box 27"/>
          <p:cNvSpPr txBox="1">
            <a:spLocks noChangeArrowheads="1"/>
          </p:cNvSpPr>
          <p:nvPr/>
        </p:nvSpPr>
        <p:spPr bwMode="auto">
          <a:xfrm>
            <a:off x="990600" y="404813"/>
            <a:ext cx="38687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50000"/>
              </a:spcBef>
            </a:pPr>
            <a:r>
              <a:rPr kumimoji="1" lang="en-US" altLang="zh-CN" sz="3200">
                <a:solidFill>
                  <a:schemeClr val="folHlink"/>
                </a:solidFill>
                <a:latin typeface="Arial" panose="020B0604020202020204" pitchFamily="34" charset="0"/>
              </a:rPr>
              <a:t>2</a:t>
            </a:r>
            <a:r>
              <a:rPr kumimoji="1" lang="zh-CN" altLang="en-US" sz="3200">
                <a:solidFill>
                  <a:schemeClr val="folHlink"/>
                </a:solidFill>
                <a:latin typeface="Arial" panose="020B0604020202020204" pitchFamily="34" charset="0"/>
              </a:rPr>
              <a:t>、进程的阻塞过程</a:t>
            </a:r>
          </a:p>
        </p:txBody>
      </p:sp>
      <p:sp>
        <p:nvSpPr>
          <p:cNvPr id="64517" name="Text Box 28"/>
          <p:cNvSpPr txBox="1">
            <a:spLocks noChangeArrowheads="1"/>
          </p:cNvSpPr>
          <p:nvPr/>
        </p:nvSpPr>
        <p:spPr bwMode="auto">
          <a:xfrm>
            <a:off x="5029200" y="404813"/>
            <a:ext cx="4114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50000"/>
              </a:spcBef>
            </a:pPr>
            <a:r>
              <a:rPr kumimoji="1" lang="en-US" altLang="zh-CN" sz="3200">
                <a:solidFill>
                  <a:schemeClr val="folHlink"/>
                </a:solidFill>
                <a:latin typeface="Arial" panose="020B0604020202020204" pitchFamily="34" charset="0"/>
              </a:rPr>
              <a:t>3</a:t>
            </a:r>
            <a:r>
              <a:rPr kumimoji="1" lang="zh-CN" altLang="en-US" sz="3200">
                <a:solidFill>
                  <a:schemeClr val="folHlink"/>
                </a:solidFill>
                <a:latin typeface="Arial" panose="020B0604020202020204" pitchFamily="34" charset="0"/>
              </a:rPr>
              <a:t>、进程的唤醒过程</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b="1" smtClean="0">
                <a:latin typeface="Times New Roman" panose="02020603050405020304" pitchFamily="18" charset="0"/>
                <a:ea typeface="楷体_GB2312" pitchFamily="49" charset="-122"/>
              </a:rPr>
              <a:t>考研真题</a:t>
            </a:r>
          </a:p>
        </p:txBody>
      </p:sp>
      <p:sp>
        <p:nvSpPr>
          <p:cNvPr id="65539" name="Rectangle 3"/>
          <p:cNvSpPr>
            <a:spLocks noGrp="1" noChangeArrowheads="1"/>
          </p:cNvSpPr>
          <p:nvPr>
            <p:ph type="body" idx="1"/>
          </p:nvPr>
        </p:nvSpPr>
        <p:spPr>
          <a:xfrm>
            <a:off x="611188" y="1268413"/>
            <a:ext cx="7772400" cy="4114800"/>
          </a:xfrm>
        </p:spPr>
        <p:txBody>
          <a:bodyPr/>
          <a:lstStyle/>
          <a:p>
            <a:pPr eaLnBrk="1" hangingPunct="1"/>
            <a:r>
              <a:rPr lang="zh-CN" altLang="en-US" sz="3200" b="1" dirty="0" smtClean="0">
                <a:latin typeface="Times New Roman" panose="02020603050405020304" pitchFamily="18" charset="0"/>
                <a:ea typeface="楷体_GB2312" pitchFamily="49" charset="-122"/>
              </a:rPr>
              <a:t>填空：为了实现进程由等待状态转换成就绪状态的状态变化，操作系统应提供</a:t>
            </a:r>
            <a:r>
              <a:rPr lang="en-US" altLang="zh-CN" sz="3200" b="1" dirty="0" smtClean="0">
                <a:latin typeface="Times New Roman" panose="02020603050405020304" pitchFamily="18" charset="0"/>
                <a:ea typeface="楷体_GB2312" pitchFamily="49" charset="-122"/>
              </a:rPr>
              <a:t>_______</a:t>
            </a:r>
            <a:r>
              <a:rPr lang="zh-CN" altLang="en-US" sz="3200" b="1" dirty="0" smtClean="0">
                <a:latin typeface="Times New Roman" panose="02020603050405020304" pitchFamily="18" charset="0"/>
                <a:ea typeface="楷体_GB2312" pitchFamily="49" charset="-122"/>
              </a:rPr>
              <a:t>原语。（华中科技大学</a:t>
            </a:r>
            <a:r>
              <a:rPr lang="en-US" altLang="zh-CN" sz="3200" b="1" dirty="0" smtClean="0">
                <a:latin typeface="Times New Roman" panose="02020603050405020304" pitchFamily="18" charset="0"/>
                <a:ea typeface="楷体_GB2312" pitchFamily="49" charset="-122"/>
              </a:rPr>
              <a:t>2001</a:t>
            </a:r>
            <a:r>
              <a:rPr lang="zh-CN" altLang="en-US" sz="3200" b="1" dirty="0" smtClean="0">
                <a:latin typeface="Times New Roman" panose="02020603050405020304" pitchFamily="18" charset="0"/>
                <a:ea typeface="楷体_GB2312" pitchFamily="49" charset="-122"/>
              </a:rPr>
              <a:t>年试题）</a:t>
            </a:r>
          </a:p>
          <a:p>
            <a:pPr eaLnBrk="1" hangingPunct="1"/>
            <a:r>
              <a:rPr lang="zh-CN" altLang="en-US" sz="3200" b="1" dirty="0" smtClean="0">
                <a:latin typeface="Times New Roman" panose="02020603050405020304" pitchFamily="18" charset="0"/>
                <a:ea typeface="楷体_GB2312" pitchFamily="49" charset="-122"/>
              </a:rPr>
              <a:t>唤醒原语。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1"/>
          <p:cNvSpPr>
            <a:spLocks noChangeArrowheads="1"/>
          </p:cNvSpPr>
          <p:nvPr/>
        </p:nvSpPr>
        <p:spPr bwMode="auto">
          <a:xfrm>
            <a:off x="1150938" y="339725"/>
            <a:ext cx="4933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二、程序顺序执行</a:t>
            </a:r>
          </a:p>
        </p:txBody>
      </p:sp>
      <p:sp>
        <p:nvSpPr>
          <p:cNvPr id="418828" name="Text Box 12"/>
          <p:cNvSpPr txBox="1">
            <a:spLocks noChangeArrowheads="1"/>
          </p:cNvSpPr>
          <p:nvPr/>
        </p:nvSpPr>
        <p:spPr bwMode="auto">
          <a:xfrm>
            <a:off x="684213" y="1341438"/>
            <a:ext cx="7848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a:solidFill>
                  <a:schemeClr val="tx1"/>
                </a:solidFill>
              </a:rPr>
              <a:t>例：假定用 </a:t>
            </a:r>
            <a:r>
              <a:rPr lang="en-US" altLang="zh-CN">
                <a:solidFill>
                  <a:schemeClr val="tx1"/>
                </a:solidFill>
              </a:rPr>
              <a:t>I</a:t>
            </a:r>
            <a:r>
              <a:rPr lang="zh-CN" altLang="en-US">
                <a:solidFill>
                  <a:schemeClr val="tx1"/>
                </a:solidFill>
              </a:rPr>
              <a:t>、 </a:t>
            </a:r>
            <a:r>
              <a:rPr lang="en-US" altLang="zh-CN">
                <a:solidFill>
                  <a:schemeClr val="tx1"/>
                </a:solidFill>
              </a:rPr>
              <a:t>C</a:t>
            </a:r>
            <a:r>
              <a:rPr lang="zh-CN" altLang="en-US">
                <a:solidFill>
                  <a:schemeClr val="tx1"/>
                </a:solidFill>
              </a:rPr>
              <a:t>和 </a:t>
            </a:r>
            <a:r>
              <a:rPr lang="en-US" altLang="zh-CN">
                <a:solidFill>
                  <a:schemeClr val="tx1"/>
                </a:solidFill>
              </a:rPr>
              <a:t>P</a:t>
            </a:r>
            <a:r>
              <a:rPr lang="zh-CN" altLang="en-US">
                <a:solidFill>
                  <a:schemeClr val="tx1"/>
                </a:solidFill>
              </a:rPr>
              <a:t>分别表示输入、计算和输出操作（也可以为语句）。 </a:t>
            </a:r>
          </a:p>
        </p:txBody>
      </p:sp>
      <p:grpSp>
        <p:nvGrpSpPr>
          <p:cNvPr id="2" name="Group 14"/>
          <p:cNvGrpSpPr>
            <a:grpSpLocks/>
          </p:cNvGrpSpPr>
          <p:nvPr/>
        </p:nvGrpSpPr>
        <p:grpSpPr bwMode="auto">
          <a:xfrm>
            <a:off x="1187450" y="2565400"/>
            <a:ext cx="6181725" cy="463550"/>
            <a:chOff x="936" y="2049"/>
            <a:chExt cx="3894" cy="292"/>
          </a:xfrm>
        </p:grpSpPr>
        <p:sp>
          <p:nvSpPr>
            <p:cNvPr id="9238" name="Oval 15"/>
            <p:cNvSpPr>
              <a:spLocks noChangeArrowheads="1"/>
            </p:cNvSpPr>
            <p:nvPr/>
          </p:nvSpPr>
          <p:spPr bwMode="auto">
            <a:xfrm>
              <a:off x="936" y="2049"/>
              <a:ext cx="283" cy="286"/>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9239" name="Text Box 16"/>
            <p:cNvSpPr txBox="1">
              <a:spLocks noChangeArrowheads="1"/>
            </p:cNvSpPr>
            <p:nvPr/>
          </p:nvSpPr>
          <p:spPr bwMode="auto">
            <a:xfrm>
              <a:off x="962" y="2049"/>
              <a:ext cx="30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b="0">
                  <a:solidFill>
                    <a:schemeClr val="tx1"/>
                  </a:solidFill>
                  <a:latin typeface="Times New Roman" panose="02020603050405020304" pitchFamily="18" charset="0"/>
                  <a:ea typeface="宋体" panose="02010600030101010101" pitchFamily="2" charset="-122"/>
                </a:rPr>
                <a:t>I</a:t>
              </a:r>
              <a:r>
                <a:rPr lang="en-US" altLang="zh-CN" sz="2000" b="0" baseline="-25000">
                  <a:solidFill>
                    <a:schemeClr val="tx1"/>
                  </a:solidFill>
                  <a:latin typeface="Times New Roman" panose="02020603050405020304" pitchFamily="18" charset="0"/>
                  <a:ea typeface="宋体" panose="02010600030101010101" pitchFamily="2" charset="-122"/>
                </a:rPr>
                <a:t>1</a:t>
              </a:r>
              <a:endParaRPr lang="en-US" altLang="zh-CN" sz="2000" b="0">
                <a:solidFill>
                  <a:schemeClr val="tx1"/>
                </a:solidFill>
                <a:latin typeface="Arial" panose="020B0604020202020204" pitchFamily="34" charset="0"/>
                <a:ea typeface="宋体" panose="02010600030101010101" pitchFamily="2" charset="-122"/>
              </a:endParaRPr>
            </a:p>
          </p:txBody>
        </p:sp>
        <p:sp>
          <p:nvSpPr>
            <p:cNvPr id="9240" name="Oval 17"/>
            <p:cNvSpPr>
              <a:spLocks noChangeArrowheads="1"/>
            </p:cNvSpPr>
            <p:nvPr/>
          </p:nvSpPr>
          <p:spPr bwMode="auto">
            <a:xfrm>
              <a:off x="1632" y="2049"/>
              <a:ext cx="284" cy="286"/>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9241" name="Text Box 18"/>
            <p:cNvSpPr txBox="1">
              <a:spLocks noChangeArrowheads="1"/>
            </p:cNvSpPr>
            <p:nvPr/>
          </p:nvSpPr>
          <p:spPr bwMode="auto">
            <a:xfrm>
              <a:off x="1658" y="2049"/>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b="0">
                  <a:solidFill>
                    <a:schemeClr val="tx1"/>
                  </a:solidFill>
                  <a:latin typeface="Times New Roman" panose="02020603050405020304" pitchFamily="18" charset="0"/>
                  <a:ea typeface="宋体" panose="02010600030101010101" pitchFamily="2" charset="-122"/>
                </a:rPr>
                <a:t>C</a:t>
              </a:r>
              <a:r>
                <a:rPr lang="en-US" altLang="zh-CN" sz="2000" b="0" baseline="-25000">
                  <a:solidFill>
                    <a:schemeClr val="tx1"/>
                  </a:solidFill>
                  <a:latin typeface="Times New Roman" panose="02020603050405020304" pitchFamily="18" charset="0"/>
                  <a:ea typeface="宋体" panose="02010600030101010101" pitchFamily="2" charset="-122"/>
                </a:rPr>
                <a:t>1</a:t>
              </a:r>
              <a:endParaRPr lang="en-US" altLang="zh-CN" sz="2000" b="0">
                <a:solidFill>
                  <a:schemeClr val="tx1"/>
                </a:solidFill>
                <a:latin typeface="Arial" panose="020B0604020202020204" pitchFamily="34" charset="0"/>
                <a:ea typeface="宋体" panose="02010600030101010101" pitchFamily="2" charset="-122"/>
              </a:endParaRPr>
            </a:p>
          </p:txBody>
        </p:sp>
        <p:sp>
          <p:nvSpPr>
            <p:cNvPr id="9242" name="Oval 19"/>
            <p:cNvSpPr>
              <a:spLocks noChangeArrowheads="1"/>
            </p:cNvSpPr>
            <p:nvPr/>
          </p:nvSpPr>
          <p:spPr bwMode="auto">
            <a:xfrm>
              <a:off x="2354" y="2049"/>
              <a:ext cx="284" cy="286"/>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9243" name="Text Box 20"/>
            <p:cNvSpPr txBox="1">
              <a:spLocks noChangeArrowheads="1"/>
            </p:cNvSpPr>
            <p:nvPr/>
          </p:nvSpPr>
          <p:spPr bwMode="auto">
            <a:xfrm>
              <a:off x="2380" y="2049"/>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b="0">
                  <a:solidFill>
                    <a:schemeClr val="tx1"/>
                  </a:solidFill>
                  <a:latin typeface="Times New Roman" panose="02020603050405020304" pitchFamily="18" charset="0"/>
                  <a:ea typeface="宋体" panose="02010600030101010101" pitchFamily="2" charset="-122"/>
                </a:rPr>
                <a:t>P</a:t>
              </a:r>
              <a:r>
                <a:rPr lang="en-US" altLang="zh-CN" sz="2000" b="0" baseline="-25000">
                  <a:solidFill>
                    <a:schemeClr val="tx1"/>
                  </a:solidFill>
                  <a:latin typeface="Times New Roman" panose="02020603050405020304" pitchFamily="18" charset="0"/>
                  <a:ea typeface="宋体" panose="02010600030101010101" pitchFamily="2" charset="-122"/>
                </a:rPr>
                <a:t>1</a:t>
              </a:r>
              <a:endParaRPr lang="en-US" altLang="zh-CN" sz="2000" b="0">
                <a:solidFill>
                  <a:schemeClr val="tx1"/>
                </a:solidFill>
                <a:latin typeface="Arial" panose="020B0604020202020204" pitchFamily="34" charset="0"/>
                <a:ea typeface="宋体" panose="02010600030101010101" pitchFamily="2" charset="-122"/>
              </a:endParaRPr>
            </a:p>
          </p:txBody>
        </p:sp>
        <p:sp>
          <p:nvSpPr>
            <p:cNvPr id="9244" name="Oval 21"/>
            <p:cNvSpPr>
              <a:spLocks noChangeArrowheads="1"/>
            </p:cNvSpPr>
            <p:nvPr/>
          </p:nvSpPr>
          <p:spPr bwMode="auto">
            <a:xfrm>
              <a:off x="3076" y="2049"/>
              <a:ext cx="284" cy="286"/>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9245" name="Text Box 22"/>
            <p:cNvSpPr txBox="1">
              <a:spLocks noChangeArrowheads="1"/>
            </p:cNvSpPr>
            <p:nvPr/>
          </p:nvSpPr>
          <p:spPr bwMode="auto">
            <a:xfrm>
              <a:off x="3102" y="2049"/>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b="0">
                  <a:solidFill>
                    <a:schemeClr val="tx1"/>
                  </a:solidFill>
                  <a:latin typeface="Times New Roman" panose="02020603050405020304" pitchFamily="18" charset="0"/>
                  <a:ea typeface="宋体" panose="02010600030101010101" pitchFamily="2" charset="-122"/>
                </a:rPr>
                <a:t>I</a:t>
              </a:r>
              <a:r>
                <a:rPr lang="en-US" altLang="zh-CN" sz="2000" b="0" baseline="-25000">
                  <a:solidFill>
                    <a:schemeClr val="tx1"/>
                  </a:solidFill>
                  <a:latin typeface="Times New Roman" panose="02020603050405020304" pitchFamily="18" charset="0"/>
                  <a:ea typeface="宋体" panose="02010600030101010101" pitchFamily="2" charset="-122"/>
                </a:rPr>
                <a:t>2</a:t>
              </a:r>
              <a:endParaRPr lang="en-US" altLang="zh-CN" sz="2000" b="0">
                <a:solidFill>
                  <a:schemeClr val="tx1"/>
                </a:solidFill>
                <a:latin typeface="Arial" panose="020B0604020202020204" pitchFamily="34" charset="0"/>
                <a:ea typeface="宋体" panose="02010600030101010101" pitchFamily="2" charset="-122"/>
              </a:endParaRPr>
            </a:p>
          </p:txBody>
        </p:sp>
        <p:sp>
          <p:nvSpPr>
            <p:cNvPr id="9246" name="Oval 23"/>
            <p:cNvSpPr>
              <a:spLocks noChangeArrowheads="1"/>
            </p:cNvSpPr>
            <p:nvPr/>
          </p:nvSpPr>
          <p:spPr bwMode="auto">
            <a:xfrm>
              <a:off x="3798" y="2049"/>
              <a:ext cx="284" cy="286"/>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9247" name="Text Box 24"/>
            <p:cNvSpPr txBox="1">
              <a:spLocks noChangeArrowheads="1"/>
            </p:cNvSpPr>
            <p:nvPr/>
          </p:nvSpPr>
          <p:spPr bwMode="auto">
            <a:xfrm>
              <a:off x="3824" y="2049"/>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b="0">
                  <a:solidFill>
                    <a:schemeClr val="tx1"/>
                  </a:solidFill>
                  <a:latin typeface="Times New Roman" panose="02020603050405020304" pitchFamily="18" charset="0"/>
                  <a:ea typeface="宋体" panose="02010600030101010101" pitchFamily="2" charset="-122"/>
                </a:rPr>
                <a:t>C</a:t>
              </a:r>
              <a:r>
                <a:rPr lang="en-US" altLang="zh-CN" sz="2000" b="0" baseline="-25000">
                  <a:solidFill>
                    <a:schemeClr val="tx1"/>
                  </a:solidFill>
                  <a:latin typeface="Times New Roman" panose="02020603050405020304" pitchFamily="18" charset="0"/>
                  <a:ea typeface="宋体" panose="02010600030101010101" pitchFamily="2" charset="-122"/>
                </a:rPr>
                <a:t>2</a:t>
              </a:r>
              <a:endParaRPr lang="en-US" altLang="zh-CN" sz="2000" b="0">
                <a:solidFill>
                  <a:schemeClr val="tx1"/>
                </a:solidFill>
                <a:latin typeface="Arial" panose="020B0604020202020204" pitchFamily="34" charset="0"/>
                <a:ea typeface="宋体" panose="02010600030101010101" pitchFamily="2" charset="-122"/>
              </a:endParaRPr>
            </a:p>
          </p:txBody>
        </p:sp>
        <p:sp>
          <p:nvSpPr>
            <p:cNvPr id="9248" name="Oval 25"/>
            <p:cNvSpPr>
              <a:spLocks noChangeArrowheads="1"/>
            </p:cNvSpPr>
            <p:nvPr/>
          </p:nvSpPr>
          <p:spPr bwMode="auto">
            <a:xfrm>
              <a:off x="4495" y="2049"/>
              <a:ext cx="283" cy="286"/>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9249" name="Text Box 26"/>
            <p:cNvSpPr txBox="1">
              <a:spLocks noChangeArrowheads="1"/>
            </p:cNvSpPr>
            <p:nvPr/>
          </p:nvSpPr>
          <p:spPr bwMode="auto">
            <a:xfrm>
              <a:off x="4521" y="2049"/>
              <a:ext cx="30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b="0">
                  <a:solidFill>
                    <a:schemeClr val="tx1"/>
                  </a:solidFill>
                  <a:latin typeface="Times New Roman" panose="02020603050405020304" pitchFamily="18" charset="0"/>
                  <a:ea typeface="宋体" panose="02010600030101010101" pitchFamily="2" charset="-122"/>
                </a:rPr>
                <a:t>P</a:t>
              </a:r>
              <a:r>
                <a:rPr lang="en-US" altLang="zh-CN" sz="2000" b="0" baseline="-25000">
                  <a:solidFill>
                    <a:schemeClr val="tx1"/>
                  </a:solidFill>
                  <a:latin typeface="Times New Roman" panose="02020603050405020304" pitchFamily="18" charset="0"/>
                  <a:ea typeface="宋体" panose="02010600030101010101" pitchFamily="2" charset="-122"/>
                </a:rPr>
                <a:t>2</a:t>
              </a:r>
              <a:endParaRPr lang="en-US" altLang="zh-CN" sz="2000" b="0">
                <a:solidFill>
                  <a:schemeClr val="tx1"/>
                </a:solidFill>
                <a:latin typeface="Arial" panose="020B0604020202020204" pitchFamily="34" charset="0"/>
                <a:ea typeface="宋体" panose="02010600030101010101" pitchFamily="2" charset="-122"/>
              </a:endParaRPr>
            </a:p>
          </p:txBody>
        </p:sp>
        <p:sp>
          <p:nvSpPr>
            <p:cNvPr id="9250" name="Line 27"/>
            <p:cNvSpPr>
              <a:spLocks noChangeShapeType="1"/>
            </p:cNvSpPr>
            <p:nvPr/>
          </p:nvSpPr>
          <p:spPr bwMode="auto">
            <a:xfrm>
              <a:off x="1211" y="2193"/>
              <a:ext cx="41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1" name="Line 28"/>
            <p:cNvSpPr>
              <a:spLocks noChangeShapeType="1"/>
            </p:cNvSpPr>
            <p:nvPr/>
          </p:nvSpPr>
          <p:spPr bwMode="auto">
            <a:xfrm>
              <a:off x="1933" y="2197"/>
              <a:ext cx="41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2" name="Line 29"/>
            <p:cNvSpPr>
              <a:spLocks noChangeShapeType="1"/>
            </p:cNvSpPr>
            <p:nvPr/>
          </p:nvSpPr>
          <p:spPr bwMode="auto">
            <a:xfrm>
              <a:off x="2647" y="2197"/>
              <a:ext cx="41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3" name="Line 30"/>
            <p:cNvSpPr>
              <a:spLocks noChangeShapeType="1"/>
            </p:cNvSpPr>
            <p:nvPr/>
          </p:nvSpPr>
          <p:spPr bwMode="auto">
            <a:xfrm>
              <a:off x="3360" y="2193"/>
              <a:ext cx="41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4" name="Line 31"/>
            <p:cNvSpPr>
              <a:spLocks noChangeShapeType="1"/>
            </p:cNvSpPr>
            <p:nvPr/>
          </p:nvSpPr>
          <p:spPr bwMode="auto">
            <a:xfrm>
              <a:off x="4074" y="2197"/>
              <a:ext cx="41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18848" name="Text Box 32"/>
          <p:cNvSpPr txBox="1">
            <a:spLocks noChangeArrowheads="1"/>
          </p:cNvSpPr>
          <p:nvPr/>
        </p:nvSpPr>
        <p:spPr bwMode="auto">
          <a:xfrm>
            <a:off x="1619250" y="3141663"/>
            <a:ext cx="5689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sz="2400">
                <a:solidFill>
                  <a:schemeClr val="tx1"/>
                </a:solidFill>
                <a:latin typeface="Times New Roman" panose="02020603050405020304" pitchFamily="18" charset="0"/>
              </a:rPr>
              <a:t>（</a:t>
            </a:r>
            <a:r>
              <a:rPr lang="en-US" altLang="zh-CN" sz="2400">
                <a:solidFill>
                  <a:schemeClr val="tx1"/>
                </a:solidFill>
                <a:latin typeface="Times New Roman" panose="02020603050405020304" pitchFamily="18" charset="0"/>
              </a:rPr>
              <a:t>a</a:t>
            </a:r>
            <a:r>
              <a:rPr lang="zh-CN" altLang="en-US" sz="2400">
                <a:solidFill>
                  <a:schemeClr val="tx1"/>
                </a:solidFill>
                <a:latin typeface="Times New Roman" panose="02020603050405020304" pitchFamily="18" charset="0"/>
              </a:rPr>
              <a:t>）两个程序的前趋图（单道情况）</a:t>
            </a:r>
          </a:p>
        </p:txBody>
      </p:sp>
      <p:grpSp>
        <p:nvGrpSpPr>
          <p:cNvPr id="3" name="Group 34"/>
          <p:cNvGrpSpPr>
            <a:grpSpLocks/>
          </p:cNvGrpSpPr>
          <p:nvPr/>
        </p:nvGrpSpPr>
        <p:grpSpPr bwMode="auto">
          <a:xfrm>
            <a:off x="3636963" y="4365625"/>
            <a:ext cx="533400" cy="463550"/>
            <a:chOff x="2517" y="2886"/>
            <a:chExt cx="336" cy="292"/>
          </a:xfrm>
        </p:grpSpPr>
        <p:sp>
          <p:nvSpPr>
            <p:cNvPr id="9236" name="Oval 35"/>
            <p:cNvSpPr>
              <a:spLocks noChangeArrowheads="1"/>
            </p:cNvSpPr>
            <p:nvPr/>
          </p:nvSpPr>
          <p:spPr bwMode="auto">
            <a:xfrm>
              <a:off x="2517" y="2886"/>
              <a:ext cx="284" cy="286"/>
            </a:xfrm>
            <a:prstGeom prst="ellipse">
              <a:avLst/>
            </a:prstGeom>
            <a:solidFill>
              <a:srgbClr val="EAEAEA"/>
            </a:solidFill>
            <a:ln w="9525" algn="ctr">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9237" name="Text Box 36"/>
            <p:cNvSpPr txBox="1">
              <a:spLocks noChangeArrowheads="1"/>
            </p:cNvSpPr>
            <p:nvPr/>
          </p:nvSpPr>
          <p:spPr bwMode="auto">
            <a:xfrm>
              <a:off x="2543" y="2886"/>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a:solidFill>
                    <a:schemeClr val="tx1"/>
                  </a:solidFill>
                  <a:latin typeface="Times New Roman" panose="02020603050405020304" pitchFamily="18" charset="0"/>
                  <a:ea typeface="宋体" panose="02010600030101010101" pitchFamily="2" charset="-122"/>
                </a:rPr>
                <a:t>S</a:t>
              </a:r>
              <a:r>
                <a:rPr lang="en-US" altLang="zh-CN" sz="2000" baseline="-25000">
                  <a:solidFill>
                    <a:schemeClr val="tx1"/>
                  </a:solidFill>
                  <a:latin typeface="Times New Roman" panose="02020603050405020304" pitchFamily="18" charset="0"/>
                  <a:ea typeface="宋体" panose="02010600030101010101" pitchFamily="2" charset="-122"/>
                </a:rPr>
                <a:t>1</a:t>
              </a:r>
              <a:endParaRPr lang="en-US" altLang="zh-CN" sz="2000" b="0">
                <a:solidFill>
                  <a:schemeClr val="tx1"/>
                </a:solidFill>
                <a:latin typeface="Arial" panose="020B0604020202020204" pitchFamily="34" charset="0"/>
                <a:ea typeface="宋体" panose="02010600030101010101" pitchFamily="2" charset="-122"/>
              </a:endParaRPr>
            </a:p>
          </p:txBody>
        </p:sp>
      </p:grpSp>
      <p:grpSp>
        <p:nvGrpSpPr>
          <p:cNvPr id="4" name="Group 37"/>
          <p:cNvGrpSpPr>
            <a:grpSpLocks/>
          </p:cNvGrpSpPr>
          <p:nvPr/>
        </p:nvGrpSpPr>
        <p:grpSpPr bwMode="auto">
          <a:xfrm>
            <a:off x="5889625" y="4365625"/>
            <a:ext cx="531813" cy="463550"/>
            <a:chOff x="3936" y="2886"/>
            <a:chExt cx="335" cy="292"/>
          </a:xfrm>
        </p:grpSpPr>
        <p:sp>
          <p:nvSpPr>
            <p:cNvPr id="9234" name="Oval 38"/>
            <p:cNvSpPr>
              <a:spLocks noChangeArrowheads="1"/>
            </p:cNvSpPr>
            <p:nvPr/>
          </p:nvSpPr>
          <p:spPr bwMode="auto">
            <a:xfrm>
              <a:off x="3936" y="2886"/>
              <a:ext cx="283" cy="286"/>
            </a:xfrm>
            <a:prstGeom prst="ellipse">
              <a:avLst/>
            </a:prstGeom>
            <a:solidFill>
              <a:srgbClr val="EAEAEA"/>
            </a:solidFill>
            <a:ln w="9525" algn="ctr">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9235" name="Text Box 39"/>
            <p:cNvSpPr txBox="1">
              <a:spLocks noChangeArrowheads="1"/>
            </p:cNvSpPr>
            <p:nvPr/>
          </p:nvSpPr>
          <p:spPr bwMode="auto">
            <a:xfrm>
              <a:off x="3962" y="2886"/>
              <a:ext cx="30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a:solidFill>
                    <a:schemeClr val="tx1"/>
                  </a:solidFill>
                  <a:latin typeface="Times New Roman" panose="02020603050405020304" pitchFamily="18" charset="0"/>
                  <a:ea typeface="宋体" panose="02010600030101010101" pitchFamily="2" charset="-122"/>
                </a:rPr>
                <a:t>S</a:t>
              </a:r>
              <a:r>
                <a:rPr lang="en-US" altLang="zh-CN" sz="2000" baseline="-25000">
                  <a:solidFill>
                    <a:schemeClr val="tx1"/>
                  </a:solidFill>
                  <a:latin typeface="Times New Roman" panose="02020603050405020304" pitchFamily="18" charset="0"/>
                  <a:ea typeface="宋体" panose="02010600030101010101" pitchFamily="2" charset="-122"/>
                </a:rPr>
                <a:t>3</a:t>
              </a:r>
              <a:endParaRPr lang="en-US" altLang="zh-CN" sz="2000" b="0">
                <a:solidFill>
                  <a:schemeClr val="tx1"/>
                </a:solidFill>
                <a:latin typeface="Arial" panose="020B0604020202020204" pitchFamily="34" charset="0"/>
                <a:ea typeface="宋体" panose="02010600030101010101" pitchFamily="2" charset="-122"/>
              </a:endParaRPr>
            </a:p>
          </p:txBody>
        </p:sp>
      </p:grpSp>
      <p:grpSp>
        <p:nvGrpSpPr>
          <p:cNvPr id="5" name="Group 40"/>
          <p:cNvGrpSpPr>
            <a:grpSpLocks/>
          </p:cNvGrpSpPr>
          <p:nvPr/>
        </p:nvGrpSpPr>
        <p:grpSpPr bwMode="auto">
          <a:xfrm>
            <a:off x="4756150" y="4365625"/>
            <a:ext cx="533400" cy="463550"/>
            <a:chOff x="3222" y="2886"/>
            <a:chExt cx="336" cy="292"/>
          </a:xfrm>
        </p:grpSpPr>
        <p:sp>
          <p:nvSpPr>
            <p:cNvPr id="9232" name="Oval 41"/>
            <p:cNvSpPr>
              <a:spLocks noChangeArrowheads="1"/>
            </p:cNvSpPr>
            <p:nvPr/>
          </p:nvSpPr>
          <p:spPr bwMode="auto">
            <a:xfrm>
              <a:off x="3222" y="2886"/>
              <a:ext cx="284" cy="286"/>
            </a:xfrm>
            <a:prstGeom prst="ellipse">
              <a:avLst/>
            </a:prstGeom>
            <a:solidFill>
              <a:srgbClr val="EAEAEA"/>
            </a:solidFill>
            <a:ln w="9525" algn="ctr">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9233" name="Text Box 42"/>
            <p:cNvSpPr txBox="1">
              <a:spLocks noChangeArrowheads="1"/>
            </p:cNvSpPr>
            <p:nvPr/>
          </p:nvSpPr>
          <p:spPr bwMode="auto">
            <a:xfrm>
              <a:off x="3248" y="2886"/>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a:solidFill>
                    <a:schemeClr val="tx1"/>
                  </a:solidFill>
                  <a:latin typeface="Times New Roman" panose="02020603050405020304" pitchFamily="18" charset="0"/>
                  <a:ea typeface="宋体" panose="02010600030101010101" pitchFamily="2" charset="-122"/>
                </a:rPr>
                <a:t>S</a:t>
              </a:r>
              <a:r>
                <a:rPr lang="en-US" altLang="zh-CN" sz="2000" baseline="-25000">
                  <a:solidFill>
                    <a:schemeClr val="tx1"/>
                  </a:solidFill>
                  <a:latin typeface="Times New Roman" panose="02020603050405020304" pitchFamily="18" charset="0"/>
                  <a:ea typeface="宋体" panose="02010600030101010101" pitchFamily="2" charset="-122"/>
                </a:rPr>
                <a:t>2</a:t>
              </a:r>
              <a:endParaRPr lang="en-US" altLang="zh-CN" sz="2000" b="0">
                <a:solidFill>
                  <a:schemeClr val="tx1"/>
                </a:solidFill>
                <a:latin typeface="Arial" panose="020B0604020202020204" pitchFamily="34" charset="0"/>
                <a:ea typeface="宋体" panose="02010600030101010101" pitchFamily="2" charset="-122"/>
              </a:endParaRPr>
            </a:p>
          </p:txBody>
        </p:sp>
      </p:grpSp>
      <p:sp>
        <p:nvSpPr>
          <p:cNvPr id="418859" name="Text Box 43"/>
          <p:cNvSpPr txBox="1">
            <a:spLocks noChangeArrowheads="1"/>
          </p:cNvSpPr>
          <p:nvPr/>
        </p:nvSpPr>
        <p:spPr bwMode="auto">
          <a:xfrm>
            <a:off x="3276600" y="5053013"/>
            <a:ext cx="42481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sz="2400">
                <a:solidFill>
                  <a:schemeClr val="tx1"/>
                </a:solidFill>
                <a:latin typeface="Times New Roman" panose="02020603050405020304" pitchFamily="18" charset="0"/>
              </a:rPr>
              <a:t>（</a:t>
            </a:r>
            <a:r>
              <a:rPr lang="en-US" altLang="zh-CN" sz="2400">
                <a:solidFill>
                  <a:schemeClr val="tx1"/>
                </a:solidFill>
                <a:latin typeface="Times New Roman" panose="02020603050405020304" pitchFamily="18" charset="0"/>
              </a:rPr>
              <a:t>b</a:t>
            </a:r>
            <a:r>
              <a:rPr lang="zh-CN" altLang="en-US" sz="2400">
                <a:solidFill>
                  <a:schemeClr val="tx1"/>
                </a:solidFill>
                <a:latin typeface="Times New Roman" panose="02020603050405020304" pitchFamily="18" charset="0"/>
              </a:rPr>
              <a:t>）三个语句表示的前趋图</a:t>
            </a:r>
          </a:p>
        </p:txBody>
      </p:sp>
      <p:grpSp>
        <p:nvGrpSpPr>
          <p:cNvPr id="6" name="Group 44"/>
          <p:cNvGrpSpPr>
            <a:grpSpLocks/>
          </p:cNvGrpSpPr>
          <p:nvPr/>
        </p:nvGrpSpPr>
        <p:grpSpPr bwMode="auto">
          <a:xfrm>
            <a:off x="468313" y="3860800"/>
            <a:ext cx="2879725" cy="1812925"/>
            <a:chOff x="793" y="2516"/>
            <a:chExt cx="1497" cy="1142"/>
          </a:xfrm>
        </p:grpSpPr>
        <p:sp>
          <p:nvSpPr>
            <p:cNvPr id="9229" name="Rectangle 45"/>
            <p:cNvSpPr>
              <a:spLocks noChangeArrowheads="1"/>
            </p:cNvSpPr>
            <p:nvPr/>
          </p:nvSpPr>
          <p:spPr bwMode="auto">
            <a:xfrm>
              <a:off x="812" y="2516"/>
              <a:ext cx="1342" cy="1069"/>
            </a:xfrm>
            <a:prstGeom prst="rect">
              <a:avLst/>
            </a:prstGeom>
            <a:solidFill>
              <a:srgbClr val="EAEAEA"/>
            </a:solidFill>
            <a:ln w="28575" cap="rnd" algn="ctr">
              <a:solidFill>
                <a:srgbClr val="000000"/>
              </a:solidFill>
              <a:prstDash val="sysDot"/>
              <a:miter lim="800000"/>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9230" name="Text Box 46"/>
            <p:cNvSpPr txBox="1">
              <a:spLocks noChangeArrowheads="1"/>
            </p:cNvSpPr>
            <p:nvPr/>
          </p:nvSpPr>
          <p:spPr bwMode="auto">
            <a:xfrm>
              <a:off x="1111" y="2523"/>
              <a:ext cx="1179"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lnSpc>
                  <a:spcPct val="144000"/>
                </a:lnSpc>
              </a:pPr>
              <a:r>
                <a:rPr lang="en-US" altLang="zh-CN" sz="2400">
                  <a:solidFill>
                    <a:srgbClr val="0000FF"/>
                  </a:solidFill>
                  <a:latin typeface="Times New Roman" panose="02020603050405020304" pitchFamily="18" charset="0"/>
                  <a:ea typeface="宋体" panose="02010600030101010101" pitchFamily="2" charset="-122"/>
                </a:rPr>
                <a:t>a=10</a:t>
              </a:r>
              <a:r>
                <a:rPr lang="zh-CN" altLang="en-US" sz="2400">
                  <a:solidFill>
                    <a:srgbClr val="0000FF"/>
                  </a:solidFill>
                  <a:latin typeface="Times New Roman" panose="02020603050405020304" pitchFamily="18" charset="0"/>
                  <a:ea typeface="宋体" panose="02010600030101010101" pitchFamily="2" charset="-122"/>
                </a:rPr>
                <a:t>；</a:t>
              </a:r>
            </a:p>
            <a:p>
              <a:pPr algn="just" eaLnBrk="1" hangingPunct="1">
                <a:lnSpc>
                  <a:spcPct val="144000"/>
                </a:lnSpc>
              </a:pPr>
              <a:r>
                <a:rPr lang="en-US" altLang="zh-CN" sz="2400">
                  <a:solidFill>
                    <a:srgbClr val="0000FF"/>
                  </a:solidFill>
                  <a:latin typeface="Times New Roman" panose="02020603050405020304" pitchFamily="18" charset="0"/>
                  <a:ea typeface="宋体" panose="02010600030101010101" pitchFamily="2" charset="-122"/>
                </a:rPr>
                <a:t>b=a+8</a:t>
              </a:r>
              <a:r>
                <a:rPr lang="zh-CN" altLang="en-US" sz="2400">
                  <a:solidFill>
                    <a:srgbClr val="0000FF"/>
                  </a:solidFill>
                  <a:latin typeface="Times New Roman" panose="02020603050405020304" pitchFamily="18" charset="0"/>
                  <a:ea typeface="宋体" panose="02010600030101010101" pitchFamily="2" charset="-122"/>
                </a:rPr>
                <a:t>；</a:t>
              </a:r>
            </a:p>
            <a:p>
              <a:pPr algn="just" eaLnBrk="1" hangingPunct="1">
                <a:lnSpc>
                  <a:spcPct val="144000"/>
                </a:lnSpc>
              </a:pPr>
              <a:r>
                <a:rPr lang="en-US" altLang="zh-CN" sz="2400">
                  <a:solidFill>
                    <a:srgbClr val="0000FF"/>
                  </a:solidFill>
                  <a:latin typeface="Times New Roman" panose="02020603050405020304" pitchFamily="18" charset="0"/>
                  <a:ea typeface="宋体" panose="02010600030101010101" pitchFamily="2" charset="-122"/>
                </a:rPr>
                <a:t>Print</a:t>
              </a:r>
              <a:r>
                <a:rPr lang="zh-CN" altLang="en-US" sz="2400">
                  <a:solidFill>
                    <a:srgbClr val="0000FF"/>
                  </a:solidFill>
                  <a:latin typeface="Times New Roman" panose="02020603050405020304" pitchFamily="18" charset="0"/>
                  <a:ea typeface="宋体" panose="02010600030101010101" pitchFamily="2" charset="-122"/>
                </a:rPr>
                <a:t>（</a:t>
              </a:r>
              <a:r>
                <a:rPr lang="en-US" altLang="zh-CN" sz="2400">
                  <a:solidFill>
                    <a:srgbClr val="0000FF"/>
                  </a:solidFill>
                  <a:latin typeface="Times New Roman" panose="02020603050405020304" pitchFamily="18" charset="0"/>
                  <a:ea typeface="宋体" panose="02010600030101010101" pitchFamily="2" charset="-122"/>
                </a:rPr>
                <a:t>b</a:t>
              </a:r>
              <a:r>
                <a:rPr lang="zh-CN" altLang="en-US" sz="2400">
                  <a:solidFill>
                    <a:srgbClr val="0000FF"/>
                  </a:solidFill>
                  <a:latin typeface="Times New Roman" panose="02020603050405020304" pitchFamily="18" charset="0"/>
                  <a:ea typeface="宋体" panose="02010600030101010101" pitchFamily="2" charset="-122"/>
                </a:rPr>
                <a:t>）；</a:t>
              </a:r>
              <a:endParaRPr lang="zh-CN" altLang="en-US" sz="2400">
                <a:solidFill>
                  <a:srgbClr val="0000FF"/>
                </a:solidFill>
                <a:latin typeface="Arial" panose="020B0604020202020204" pitchFamily="34" charset="0"/>
                <a:ea typeface="宋体" panose="02010600030101010101" pitchFamily="2" charset="-122"/>
              </a:endParaRPr>
            </a:p>
          </p:txBody>
        </p:sp>
        <p:sp>
          <p:nvSpPr>
            <p:cNvPr id="9231" name="Text Box 47"/>
            <p:cNvSpPr txBox="1">
              <a:spLocks noChangeArrowheads="1"/>
            </p:cNvSpPr>
            <p:nvPr/>
          </p:nvSpPr>
          <p:spPr bwMode="auto">
            <a:xfrm>
              <a:off x="793" y="2568"/>
              <a:ext cx="499" cy="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lnSpc>
                  <a:spcPct val="130000"/>
                </a:lnSpc>
              </a:pPr>
              <a:r>
                <a:rPr lang="en-US" altLang="zh-CN" sz="2400">
                  <a:solidFill>
                    <a:srgbClr val="0000FF"/>
                  </a:solidFill>
                  <a:latin typeface="Times New Roman" panose="02020603050405020304" pitchFamily="18" charset="0"/>
                  <a:ea typeface="宋体" panose="02010600030101010101" pitchFamily="2" charset="-122"/>
                </a:rPr>
                <a:t>S</a:t>
              </a:r>
              <a:r>
                <a:rPr lang="en-US" altLang="zh-CN" sz="2400" baseline="-25000">
                  <a:solidFill>
                    <a:srgbClr val="0000FF"/>
                  </a:solidFill>
                  <a:latin typeface="Times New Roman" panose="02020603050405020304" pitchFamily="18" charset="0"/>
                  <a:ea typeface="宋体" panose="02010600030101010101" pitchFamily="2" charset="-122"/>
                </a:rPr>
                <a:t>1</a:t>
              </a:r>
              <a:r>
                <a:rPr lang="zh-CN" altLang="en-US" sz="2400">
                  <a:solidFill>
                    <a:srgbClr val="0000FF"/>
                  </a:solidFill>
                  <a:latin typeface="Times New Roman" panose="02020603050405020304" pitchFamily="18" charset="0"/>
                  <a:ea typeface="宋体" panose="02010600030101010101" pitchFamily="2" charset="-122"/>
                </a:rPr>
                <a:t>：</a:t>
              </a:r>
            </a:p>
            <a:p>
              <a:pPr algn="just" eaLnBrk="1" hangingPunct="1">
                <a:lnSpc>
                  <a:spcPct val="130000"/>
                </a:lnSpc>
              </a:pPr>
              <a:r>
                <a:rPr lang="en-US" altLang="zh-CN" sz="2400">
                  <a:solidFill>
                    <a:srgbClr val="0000FF"/>
                  </a:solidFill>
                  <a:latin typeface="Times New Roman" panose="02020603050405020304" pitchFamily="18" charset="0"/>
                  <a:ea typeface="宋体" panose="02010600030101010101" pitchFamily="2" charset="-122"/>
                </a:rPr>
                <a:t>S</a:t>
              </a:r>
              <a:r>
                <a:rPr lang="en-US" altLang="zh-CN" sz="2400" baseline="-25000">
                  <a:solidFill>
                    <a:srgbClr val="0000FF"/>
                  </a:solidFill>
                  <a:latin typeface="Times New Roman" panose="02020603050405020304" pitchFamily="18" charset="0"/>
                  <a:ea typeface="宋体" panose="02010600030101010101" pitchFamily="2" charset="-122"/>
                </a:rPr>
                <a:t>2</a:t>
              </a:r>
              <a:r>
                <a:rPr lang="zh-CN" altLang="en-US" sz="2400">
                  <a:solidFill>
                    <a:srgbClr val="0000FF"/>
                  </a:solidFill>
                  <a:latin typeface="Times New Roman" panose="02020603050405020304" pitchFamily="18" charset="0"/>
                  <a:ea typeface="宋体" panose="02010600030101010101" pitchFamily="2" charset="-122"/>
                </a:rPr>
                <a:t>：</a:t>
              </a:r>
            </a:p>
            <a:p>
              <a:pPr algn="just" eaLnBrk="1" hangingPunct="1">
                <a:lnSpc>
                  <a:spcPct val="130000"/>
                </a:lnSpc>
              </a:pPr>
              <a:r>
                <a:rPr lang="en-US" altLang="zh-CN" sz="2400">
                  <a:solidFill>
                    <a:srgbClr val="0000FF"/>
                  </a:solidFill>
                  <a:latin typeface="Times New Roman" panose="02020603050405020304" pitchFamily="18" charset="0"/>
                  <a:ea typeface="宋体" panose="02010600030101010101" pitchFamily="2" charset="-122"/>
                </a:rPr>
                <a:t>S</a:t>
              </a:r>
              <a:r>
                <a:rPr lang="en-US" altLang="zh-CN" sz="2400" baseline="-25000">
                  <a:solidFill>
                    <a:srgbClr val="0000FF"/>
                  </a:solidFill>
                  <a:latin typeface="Times New Roman" panose="02020603050405020304" pitchFamily="18" charset="0"/>
                  <a:ea typeface="宋体" panose="02010600030101010101" pitchFamily="2" charset="-122"/>
                </a:rPr>
                <a:t>3</a:t>
              </a:r>
              <a:r>
                <a:rPr lang="zh-CN" altLang="en-US" sz="2400">
                  <a:solidFill>
                    <a:srgbClr val="0000FF"/>
                  </a:solidFill>
                  <a:latin typeface="Times New Roman" panose="02020603050405020304" pitchFamily="18" charset="0"/>
                  <a:ea typeface="宋体" panose="02010600030101010101" pitchFamily="2" charset="-122"/>
                </a:rPr>
                <a:t>：</a:t>
              </a:r>
              <a:endParaRPr lang="zh-CN" altLang="en-US" sz="2400">
                <a:solidFill>
                  <a:srgbClr val="0000FF"/>
                </a:solidFill>
                <a:latin typeface="Arial" panose="020B0604020202020204" pitchFamily="34" charset="0"/>
                <a:ea typeface="宋体" panose="02010600030101010101" pitchFamily="2" charset="-122"/>
              </a:endParaRPr>
            </a:p>
          </p:txBody>
        </p:sp>
      </p:grpSp>
      <p:sp>
        <p:nvSpPr>
          <p:cNvPr id="418864" name="Line 48"/>
          <p:cNvSpPr>
            <a:spLocks noChangeShapeType="1"/>
          </p:cNvSpPr>
          <p:nvPr/>
        </p:nvSpPr>
        <p:spPr bwMode="auto">
          <a:xfrm>
            <a:off x="4068763" y="4581525"/>
            <a:ext cx="655637"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8865" name="Line 49"/>
          <p:cNvSpPr>
            <a:spLocks noChangeShapeType="1"/>
          </p:cNvSpPr>
          <p:nvPr/>
        </p:nvSpPr>
        <p:spPr bwMode="auto">
          <a:xfrm>
            <a:off x="5213350" y="4581525"/>
            <a:ext cx="655638"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418828"/>
                                        </p:tgtEl>
                                        <p:attrNameLst>
                                          <p:attrName>style.visibility</p:attrName>
                                        </p:attrNameLst>
                                      </p:cBhvr>
                                      <p:to>
                                        <p:strVal val="visible"/>
                                      </p:to>
                                    </p:set>
                                    <p:anim calcmode="lin" valueType="num">
                                      <p:cBhvr additive="base">
                                        <p:cTn id="7" dur="500" fill="hold"/>
                                        <p:tgtEl>
                                          <p:spTgt spid="418828"/>
                                        </p:tgtEl>
                                        <p:attrNameLst>
                                          <p:attrName>ppt_x</p:attrName>
                                        </p:attrNameLst>
                                      </p:cBhvr>
                                      <p:tavLst>
                                        <p:tav tm="0">
                                          <p:val>
                                            <p:strVal val="#ppt_x"/>
                                          </p:val>
                                        </p:tav>
                                        <p:tav tm="100000">
                                          <p:val>
                                            <p:strVal val="#ppt_x"/>
                                          </p:val>
                                        </p:tav>
                                      </p:tavLst>
                                    </p:anim>
                                    <p:anim calcmode="lin" valueType="num">
                                      <p:cBhvr additive="base">
                                        <p:cTn id="8" dur="500" fill="hold"/>
                                        <p:tgtEl>
                                          <p:spTgt spid="41882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7" presetClass="entr" presetSubtype="0" fill="hold" grpId="0" nodeType="clickEffect">
                                  <p:stCondLst>
                                    <p:cond delay="0"/>
                                  </p:stCondLst>
                                  <p:iterate type="lt">
                                    <p:tmPct val="50000"/>
                                  </p:iterate>
                                  <p:childTnLst>
                                    <p:set>
                                      <p:cBhvr>
                                        <p:cTn id="17" dur="1" fill="hold">
                                          <p:stCondLst>
                                            <p:cond delay="0"/>
                                          </p:stCondLst>
                                        </p:cTn>
                                        <p:tgtEl>
                                          <p:spTgt spid="418848"/>
                                        </p:tgtEl>
                                        <p:attrNameLst>
                                          <p:attrName>style.visibility</p:attrName>
                                        </p:attrNameLst>
                                      </p:cBhvr>
                                      <p:to>
                                        <p:strVal val="visible"/>
                                      </p:to>
                                    </p:set>
                                    <p:anim calcmode="discrete" valueType="clr">
                                      <p:cBhvr override="childStyle">
                                        <p:cTn id="18" dur="80"/>
                                        <p:tgtEl>
                                          <p:spTgt spid="418848"/>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418848"/>
                                        </p:tgtEl>
                                        <p:attrNameLst>
                                          <p:attrName>fillcolor</p:attrName>
                                        </p:attrNameLst>
                                      </p:cBhvr>
                                      <p:tavLst>
                                        <p:tav tm="0">
                                          <p:val>
                                            <p:clrVal>
                                              <a:schemeClr val="accent2"/>
                                            </p:clrVal>
                                          </p:val>
                                        </p:tav>
                                        <p:tav tm="50000">
                                          <p:val>
                                            <p:clrVal>
                                              <a:schemeClr val="hlink"/>
                                            </p:clrVal>
                                          </p:val>
                                        </p:tav>
                                      </p:tavLst>
                                    </p:anim>
                                    <p:set>
                                      <p:cBhvr>
                                        <p:cTn id="20" dur="80"/>
                                        <p:tgtEl>
                                          <p:spTgt spid="418848"/>
                                        </p:tgtEl>
                                        <p:attrNameLst>
                                          <p:attrName>fill.type</p:attrName>
                                        </p:attrNameLst>
                                      </p:cBhvr>
                                      <p:to>
                                        <p:strVal val="solid"/>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par>
                                <p:cTn id="31" presetID="9"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cTn>
                              </p:par>
                              <p:par>
                                <p:cTn id="34" presetID="9" presetClass="entr" presetSubtype="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dissolve">
                                      <p:cBhvr>
                                        <p:cTn id="36" dur="500"/>
                                        <p:tgtEl>
                                          <p:spTgt spid="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18864"/>
                                        </p:tgtEl>
                                        <p:attrNameLst>
                                          <p:attrName>style.visibility</p:attrName>
                                        </p:attrNameLst>
                                      </p:cBhvr>
                                      <p:to>
                                        <p:strVal val="visible"/>
                                      </p:to>
                                    </p:set>
                                    <p:animEffect transition="in" filter="dissolve">
                                      <p:cBhvr>
                                        <p:cTn id="39" dur="500"/>
                                        <p:tgtEl>
                                          <p:spTgt spid="418864"/>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18865"/>
                                        </p:tgtEl>
                                        <p:attrNameLst>
                                          <p:attrName>style.visibility</p:attrName>
                                        </p:attrNameLst>
                                      </p:cBhvr>
                                      <p:to>
                                        <p:strVal val="visible"/>
                                      </p:to>
                                    </p:set>
                                    <p:animEffect transition="in" filter="dissolve">
                                      <p:cBhvr>
                                        <p:cTn id="42" dur="500"/>
                                        <p:tgtEl>
                                          <p:spTgt spid="41886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18859"/>
                                        </p:tgtEl>
                                        <p:attrNameLst>
                                          <p:attrName>style.visibility</p:attrName>
                                        </p:attrNameLst>
                                      </p:cBhvr>
                                      <p:to>
                                        <p:strVal val="visible"/>
                                      </p:to>
                                    </p:set>
                                    <p:animEffect transition="in" filter="dissolve">
                                      <p:cBhvr>
                                        <p:cTn id="47" dur="500"/>
                                        <p:tgtEl>
                                          <p:spTgt spid="418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28" grpId="0"/>
      <p:bldP spid="418848" grpId="0"/>
      <p:bldP spid="418859" grpId="0"/>
      <p:bldP spid="418864" grpId="0" animBg="1"/>
      <p:bldP spid="41886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4" name="Text Box 4"/>
          <p:cNvSpPr txBox="1">
            <a:spLocks noChangeArrowheads="1"/>
          </p:cNvSpPr>
          <p:nvPr/>
        </p:nvSpPr>
        <p:spPr bwMode="auto">
          <a:xfrm>
            <a:off x="452100" y="1311275"/>
            <a:ext cx="81375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sz="2400" dirty="0" smtClean="0">
                <a:solidFill>
                  <a:schemeClr val="tx1"/>
                </a:solidFill>
                <a:latin typeface="Arial" panose="020B0604020202020204" pitchFamily="34" charset="0"/>
              </a:rPr>
              <a:t>假定每个程序内容相同，每条语句执行时间为</a:t>
            </a:r>
            <a:r>
              <a:rPr lang="en-US" altLang="zh-CN" sz="2400" dirty="0" err="1" smtClean="0">
                <a:solidFill>
                  <a:schemeClr val="tx1"/>
                </a:solidFill>
                <a:latin typeface="Arial" panose="020B0604020202020204" pitchFamily="34" charset="0"/>
              </a:rPr>
              <a:t>Δt</a:t>
            </a:r>
            <a:r>
              <a:rPr lang="zh-CN" altLang="en-US" sz="2400" dirty="0" smtClean="0">
                <a:solidFill>
                  <a:schemeClr val="tx1"/>
                </a:solidFill>
                <a:latin typeface="Arial" panose="020B0604020202020204" pitchFamily="34" charset="0"/>
              </a:rPr>
              <a:t>。</a:t>
            </a:r>
            <a:endParaRPr lang="zh-CN" altLang="en-US" sz="2400" dirty="0">
              <a:solidFill>
                <a:schemeClr val="tx1"/>
              </a:solidFill>
              <a:latin typeface="Arial" panose="020B0604020202020204" pitchFamily="34" charset="0"/>
            </a:endParaRPr>
          </a:p>
        </p:txBody>
      </p:sp>
      <p:sp>
        <p:nvSpPr>
          <p:cNvPr id="10243" name="Line 5"/>
          <p:cNvSpPr>
            <a:spLocks noChangeShapeType="1"/>
          </p:cNvSpPr>
          <p:nvPr/>
        </p:nvSpPr>
        <p:spPr bwMode="auto">
          <a:xfrm>
            <a:off x="1831975" y="2971800"/>
            <a:ext cx="0" cy="21971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4" name="Line 6"/>
          <p:cNvSpPr>
            <a:spLocks noChangeShapeType="1"/>
          </p:cNvSpPr>
          <p:nvPr/>
        </p:nvSpPr>
        <p:spPr bwMode="auto">
          <a:xfrm>
            <a:off x="1831975" y="5046663"/>
            <a:ext cx="603091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5" name="Text Box 7"/>
          <p:cNvSpPr txBox="1">
            <a:spLocks noChangeArrowheads="1"/>
          </p:cNvSpPr>
          <p:nvPr/>
        </p:nvSpPr>
        <p:spPr bwMode="auto">
          <a:xfrm>
            <a:off x="7807325" y="4802188"/>
            <a:ext cx="5095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t</a:t>
            </a:r>
            <a:endParaRPr lang="en-US" altLang="zh-CN" sz="2400" b="0">
              <a:solidFill>
                <a:schemeClr val="tx1"/>
              </a:solidFill>
              <a:latin typeface="Arial" panose="020B0604020202020204" pitchFamily="34" charset="0"/>
              <a:ea typeface="宋体" panose="02010600030101010101" pitchFamily="2" charset="-122"/>
            </a:endParaRPr>
          </a:p>
        </p:txBody>
      </p:sp>
      <p:sp>
        <p:nvSpPr>
          <p:cNvPr id="10246" name="Text Box 8"/>
          <p:cNvSpPr txBox="1">
            <a:spLocks noChangeArrowheads="1"/>
          </p:cNvSpPr>
          <p:nvPr/>
        </p:nvSpPr>
        <p:spPr bwMode="auto">
          <a:xfrm>
            <a:off x="0" y="2925763"/>
            <a:ext cx="1835150"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r" eaLnBrk="1" hangingPunct="1">
              <a:lnSpc>
                <a:spcPct val="115000"/>
              </a:lnSpc>
            </a:pPr>
            <a:r>
              <a:rPr lang="zh-CN" altLang="en-US" sz="2400">
                <a:solidFill>
                  <a:schemeClr val="tx1"/>
                </a:solidFill>
                <a:latin typeface="Times New Roman" panose="02020603050405020304" pitchFamily="18" charset="0"/>
                <a:ea typeface="黑体" panose="02010609060101010101" pitchFamily="49" charset="-122"/>
              </a:rPr>
              <a:t>输入：</a:t>
            </a:r>
          </a:p>
          <a:p>
            <a:pPr algn="r" eaLnBrk="1" hangingPunct="1">
              <a:lnSpc>
                <a:spcPct val="115000"/>
              </a:lnSpc>
            </a:pPr>
            <a:endParaRPr lang="zh-CN" altLang="en-US" sz="2400">
              <a:solidFill>
                <a:schemeClr val="tx1"/>
              </a:solidFill>
              <a:latin typeface="Times New Roman" panose="02020603050405020304" pitchFamily="18" charset="0"/>
              <a:ea typeface="黑体" panose="02010609060101010101" pitchFamily="49" charset="-122"/>
            </a:endParaRPr>
          </a:p>
          <a:p>
            <a:pPr algn="r" eaLnBrk="1" hangingPunct="1">
              <a:lnSpc>
                <a:spcPct val="115000"/>
              </a:lnSpc>
            </a:pPr>
            <a:r>
              <a:rPr lang="zh-CN" altLang="en-US" sz="2400">
                <a:solidFill>
                  <a:schemeClr val="tx1"/>
                </a:solidFill>
                <a:latin typeface="Times New Roman" panose="02020603050405020304" pitchFamily="18" charset="0"/>
                <a:ea typeface="黑体" panose="02010609060101010101" pitchFamily="49" charset="-122"/>
              </a:rPr>
              <a:t>计算：</a:t>
            </a:r>
          </a:p>
          <a:p>
            <a:pPr algn="r" eaLnBrk="1" hangingPunct="1">
              <a:lnSpc>
                <a:spcPct val="115000"/>
              </a:lnSpc>
            </a:pPr>
            <a:endParaRPr lang="zh-CN" altLang="en-US" sz="2400">
              <a:solidFill>
                <a:schemeClr val="tx1"/>
              </a:solidFill>
              <a:latin typeface="Times New Roman" panose="02020603050405020304" pitchFamily="18" charset="0"/>
              <a:ea typeface="黑体" panose="02010609060101010101" pitchFamily="49" charset="-122"/>
            </a:endParaRPr>
          </a:p>
          <a:p>
            <a:pPr algn="r" eaLnBrk="1" hangingPunct="1">
              <a:lnSpc>
                <a:spcPct val="115000"/>
              </a:lnSpc>
            </a:pPr>
            <a:r>
              <a:rPr lang="zh-CN" altLang="en-US" sz="2400">
                <a:solidFill>
                  <a:schemeClr val="tx1"/>
                </a:solidFill>
                <a:latin typeface="Times New Roman" panose="02020603050405020304" pitchFamily="18" charset="0"/>
                <a:ea typeface="黑体" panose="02010609060101010101" pitchFamily="49" charset="-122"/>
              </a:rPr>
              <a:t>输出：</a:t>
            </a:r>
            <a:endParaRPr lang="zh-CN" altLang="en-US" sz="2400">
              <a:solidFill>
                <a:schemeClr val="tx1"/>
              </a:solidFill>
              <a:latin typeface="Arial" panose="020B0604020202020204" pitchFamily="34" charset="0"/>
              <a:ea typeface="黑体" panose="02010609060101010101" pitchFamily="49" charset="-122"/>
            </a:endParaRPr>
          </a:p>
        </p:txBody>
      </p:sp>
      <p:sp>
        <p:nvSpPr>
          <p:cNvPr id="10247" name="Line 9"/>
          <p:cNvSpPr>
            <a:spLocks noChangeShapeType="1"/>
          </p:cNvSpPr>
          <p:nvPr/>
        </p:nvSpPr>
        <p:spPr bwMode="auto">
          <a:xfrm>
            <a:off x="2335213" y="4924425"/>
            <a:ext cx="0" cy="244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8" name="Line 10"/>
          <p:cNvSpPr>
            <a:spLocks noChangeShapeType="1"/>
          </p:cNvSpPr>
          <p:nvPr/>
        </p:nvSpPr>
        <p:spPr bwMode="auto">
          <a:xfrm>
            <a:off x="2836863" y="4924425"/>
            <a:ext cx="0" cy="244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9" name="Line 11"/>
          <p:cNvSpPr>
            <a:spLocks noChangeShapeType="1"/>
          </p:cNvSpPr>
          <p:nvPr/>
        </p:nvSpPr>
        <p:spPr bwMode="auto">
          <a:xfrm>
            <a:off x="3340100" y="4924425"/>
            <a:ext cx="0" cy="244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0" name="Line 12"/>
          <p:cNvSpPr>
            <a:spLocks noChangeShapeType="1"/>
          </p:cNvSpPr>
          <p:nvPr/>
        </p:nvSpPr>
        <p:spPr bwMode="auto">
          <a:xfrm>
            <a:off x="3841750" y="4924425"/>
            <a:ext cx="0" cy="244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1" name="Line 13"/>
          <p:cNvSpPr>
            <a:spLocks noChangeShapeType="1"/>
          </p:cNvSpPr>
          <p:nvPr/>
        </p:nvSpPr>
        <p:spPr bwMode="auto">
          <a:xfrm>
            <a:off x="4344988" y="4924425"/>
            <a:ext cx="0" cy="244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2" name="Line 14"/>
          <p:cNvSpPr>
            <a:spLocks noChangeShapeType="1"/>
          </p:cNvSpPr>
          <p:nvPr/>
        </p:nvSpPr>
        <p:spPr bwMode="auto">
          <a:xfrm>
            <a:off x="4848225" y="4924425"/>
            <a:ext cx="0" cy="244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3" name="Line 15"/>
          <p:cNvSpPr>
            <a:spLocks noChangeShapeType="1"/>
          </p:cNvSpPr>
          <p:nvPr/>
        </p:nvSpPr>
        <p:spPr bwMode="auto">
          <a:xfrm>
            <a:off x="5349875" y="4924425"/>
            <a:ext cx="0" cy="244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4" name="Line 16"/>
          <p:cNvSpPr>
            <a:spLocks noChangeShapeType="1"/>
          </p:cNvSpPr>
          <p:nvPr/>
        </p:nvSpPr>
        <p:spPr bwMode="auto">
          <a:xfrm>
            <a:off x="5853113" y="4924425"/>
            <a:ext cx="0" cy="244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5" name="Line 17"/>
          <p:cNvSpPr>
            <a:spLocks noChangeShapeType="1"/>
          </p:cNvSpPr>
          <p:nvPr/>
        </p:nvSpPr>
        <p:spPr bwMode="auto">
          <a:xfrm>
            <a:off x="6354763" y="4924425"/>
            <a:ext cx="0" cy="244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18"/>
          <p:cNvGrpSpPr>
            <a:grpSpLocks/>
          </p:cNvGrpSpPr>
          <p:nvPr/>
        </p:nvGrpSpPr>
        <p:grpSpPr bwMode="auto">
          <a:xfrm>
            <a:off x="1703596" y="2971800"/>
            <a:ext cx="415925" cy="365125"/>
            <a:chOff x="1393" y="2280"/>
            <a:chExt cx="262" cy="230"/>
          </a:xfrm>
        </p:grpSpPr>
        <p:sp>
          <p:nvSpPr>
            <p:cNvPr id="10338" name="Oval 19"/>
            <p:cNvSpPr>
              <a:spLocks noChangeArrowheads="1"/>
            </p:cNvSpPr>
            <p:nvPr/>
          </p:nvSpPr>
          <p:spPr bwMode="auto">
            <a:xfrm>
              <a:off x="1393" y="2318"/>
              <a:ext cx="194" cy="167"/>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339" name="Text Box 20"/>
            <p:cNvSpPr txBox="1">
              <a:spLocks noChangeArrowheads="1"/>
            </p:cNvSpPr>
            <p:nvPr/>
          </p:nvSpPr>
          <p:spPr bwMode="auto">
            <a:xfrm>
              <a:off x="1407" y="2280"/>
              <a:ext cx="2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1600">
                  <a:solidFill>
                    <a:schemeClr val="tx1"/>
                  </a:solidFill>
                  <a:latin typeface="Times New Roman" panose="02020603050405020304" pitchFamily="18" charset="0"/>
                  <a:ea typeface="宋体" panose="02010600030101010101" pitchFamily="2" charset="-122"/>
                </a:rPr>
                <a:t>I</a:t>
              </a:r>
              <a:r>
                <a:rPr lang="en-US" altLang="zh-CN" sz="1600" baseline="-25000">
                  <a:solidFill>
                    <a:schemeClr val="tx1"/>
                  </a:solidFill>
                  <a:latin typeface="Times New Roman" panose="02020603050405020304" pitchFamily="18" charset="0"/>
                  <a:ea typeface="宋体" panose="02010600030101010101" pitchFamily="2" charset="-122"/>
                </a:rPr>
                <a:t>1</a:t>
              </a:r>
              <a:endParaRPr lang="en-US" altLang="zh-CN" sz="1600">
                <a:solidFill>
                  <a:schemeClr val="tx1"/>
                </a:solidFill>
                <a:latin typeface="Arial" panose="020B0604020202020204" pitchFamily="34" charset="0"/>
                <a:ea typeface="宋体" panose="02010600030101010101" pitchFamily="2" charset="-122"/>
              </a:endParaRPr>
            </a:p>
          </p:txBody>
        </p:sp>
      </p:grpSp>
      <p:grpSp>
        <p:nvGrpSpPr>
          <p:cNvPr id="3" name="Group 21"/>
          <p:cNvGrpSpPr>
            <a:grpSpLocks/>
          </p:cNvGrpSpPr>
          <p:nvPr/>
        </p:nvGrpSpPr>
        <p:grpSpPr bwMode="auto">
          <a:xfrm>
            <a:off x="2162383" y="3703638"/>
            <a:ext cx="501650" cy="365125"/>
            <a:chOff x="1682" y="2741"/>
            <a:chExt cx="316" cy="230"/>
          </a:xfrm>
        </p:grpSpPr>
        <p:sp>
          <p:nvSpPr>
            <p:cNvPr id="10336" name="Oval 22"/>
            <p:cNvSpPr>
              <a:spLocks noChangeArrowheads="1"/>
            </p:cNvSpPr>
            <p:nvPr/>
          </p:nvSpPr>
          <p:spPr bwMode="auto">
            <a:xfrm>
              <a:off x="1719" y="2772"/>
              <a:ext cx="193" cy="167"/>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337" name="Text Box 23"/>
            <p:cNvSpPr txBox="1">
              <a:spLocks noChangeArrowheads="1"/>
            </p:cNvSpPr>
            <p:nvPr/>
          </p:nvSpPr>
          <p:spPr bwMode="auto">
            <a:xfrm>
              <a:off x="1682" y="2741"/>
              <a:ext cx="3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1600">
                  <a:solidFill>
                    <a:schemeClr val="tx1"/>
                  </a:solidFill>
                  <a:latin typeface="Times New Roman" panose="02020603050405020304" pitchFamily="18" charset="0"/>
                  <a:ea typeface="宋体" panose="02010600030101010101" pitchFamily="2" charset="-122"/>
                </a:rPr>
                <a:t>C</a:t>
              </a:r>
              <a:r>
                <a:rPr lang="en-US" altLang="zh-CN" sz="1600" baseline="-25000">
                  <a:solidFill>
                    <a:schemeClr val="tx1"/>
                  </a:solidFill>
                  <a:latin typeface="Times New Roman" panose="02020603050405020304" pitchFamily="18" charset="0"/>
                  <a:ea typeface="宋体" panose="02010600030101010101" pitchFamily="2" charset="-122"/>
                </a:rPr>
                <a:t>1</a:t>
              </a:r>
              <a:endParaRPr lang="en-US" altLang="zh-CN" sz="1600">
                <a:solidFill>
                  <a:schemeClr val="tx1"/>
                </a:solidFill>
                <a:latin typeface="Arial" panose="020B0604020202020204" pitchFamily="34" charset="0"/>
                <a:ea typeface="宋体" panose="02010600030101010101" pitchFamily="2" charset="-122"/>
              </a:endParaRPr>
            </a:p>
          </p:txBody>
        </p:sp>
      </p:grpSp>
      <p:grpSp>
        <p:nvGrpSpPr>
          <p:cNvPr id="4" name="Group 24"/>
          <p:cNvGrpSpPr>
            <a:grpSpLocks/>
          </p:cNvGrpSpPr>
          <p:nvPr/>
        </p:nvGrpSpPr>
        <p:grpSpPr bwMode="auto">
          <a:xfrm>
            <a:off x="2664033" y="4313238"/>
            <a:ext cx="503238" cy="366712"/>
            <a:chOff x="1998" y="3125"/>
            <a:chExt cx="317" cy="231"/>
          </a:xfrm>
        </p:grpSpPr>
        <p:sp>
          <p:nvSpPr>
            <p:cNvPr id="10334" name="Oval 25"/>
            <p:cNvSpPr>
              <a:spLocks noChangeArrowheads="1"/>
            </p:cNvSpPr>
            <p:nvPr/>
          </p:nvSpPr>
          <p:spPr bwMode="auto">
            <a:xfrm>
              <a:off x="2026" y="3164"/>
              <a:ext cx="194" cy="167"/>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335" name="Text Box 26"/>
            <p:cNvSpPr txBox="1">
              <a:spLocks noChangeArrowheads="1"/>
            </p:cNvSpPr>
            <p:nvPr/>
          </p:nvSpPr>
          <p:spPr bwMode="auto">
            <a:xfrm>
              <a:off x="1998" y="3125"/>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1600">
                  <a:solidFill>
                    <a:schemeClr val="tx1"/>
                  </a:solidFill>
                  <a:latin typeface="Times New Roman" panose="02020603050405020304" pitchFamily="18" charset="0"/>
                  <a:ea typeface="宋体" panose="02010600030101010101" pitchFamily="2" charset="-122"/>
                </a:rPr>
                <a:t>P</a:t>
              </a:r>
              <a:r>
                <a:rPr lang="en-US" altLang="zh-CN" sz="1600" baseline="-25000">
                  <a:solidFill>
                    <a:schemeClr val="tx1"/>
                  </a:solidFill>
                  <a:latin typeface="Times New Roman" panose="02020603050405020304" pitchFamily="18" charset="0"/>
                  <a:ea typeface="宋体" panose="02010600030101010101" pitchFamily="2" charset="-122"/>
                </a:rPr>
                <a:t>1</a:t>
              </a:r>
              <a:endParaRPr lang="en-US" altLang="zh-CN" sz="1600">
                <a:solidFill>
                  <a:schemeClr val="tx1"/>
                </a:solidFill>
                <a:latin typeface="Arial" panose="020B0604020202020204" pitchFamily="34" charset="0"/>
                <a:ea typeface="宋体" panose="02010600030101010101" pitchFamily="2" charset="-122"/>
              </a:endParaRPr>
            </a:p>
          </p:txBody>
        </p:sp>
      </p:grpSp>
      <p:grpSp>
        <p:nvGrpSpPr>
          <p:cNvPr id="5" name="Group 27"/>
          <p:cNvGrpSpPr>
            <a:grpSpLocks/>
          </p:cNvGrpSpPr>
          <p:nvPr/>
        </p:nvGrpSpPr>
        <p:grpSpPr bwMode="auto">
          <a:xfrm>
            <a:off x="3200608" y="2971800"/>
            <a:ext cx="393700" cy="365125"/>
            <a:chOff x="2336" y="2280"/>
            <a:chExt cx="248" cy="230"/>
          </a:xfrm>
        </p:grpSpPr>
        <p:sp>
          <p:nvSpPr>
            <p:cNvPr id="10332" name="Oval 28"/>
            <p:cNvSpPr>
              <a:spLocks noChangeArrowheads="1"/>
            </p:cNvSpPr>
            <p:nvPr/>
          </p:nvSpPr>
          <p:spPr bwMode="auto">
            <a:xfrm>
              <a:off x="2343" y="2318"/>
              <a:ext cx="194" cy="167"/>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333" name="Text Box 29"/>
            <p:cNvSpPr txBox="1">
              <a:spLocks noChangeArrowheads="1"/>
            </p:cNvSpPr>
            <p:nvPr/>
          </p:nvSpPr>
          <p:spPr bwMode="auto">
            <a:xfrm>
              <a:off x="2336" y="2280"/>
              <a:ext cx="2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1600">
                  <a:solidFill>
                    <a:schemeClr val="tx1"/>
                  </a:solidFill>
                  <a:latin typeface="Times New Roman" panose="02020603050405020304" pitchFamily="18" charset="0"/>
                  <a:ea typeface="宋体" panose="02010600030101010101" pitchFamily="2" charset="-122"/>
                </a:rPr>
                <a:t>I</a:t>
              </a:r>
              <a:r>
                <a:rPr lang="en-US" altLang="zh-CN" sz="1600" baseline="-25000">
                  <a:solidFill>
                    <a:schemeClr val="tx1"/>
                  </a:solidFill>
                  <a:latin typeface="Times New Roman" panose="02020603050405020304" pitchFamily="18" charset="0"/>
                  <a:ea typeface="宋体" panose="02010600030101010101" pitchFamily="2" charset="-122"/>
                </a:rPr>
                <a:t>2</a:t>
              </a:r>
              <a:endParaRPr lang="en-US" altLang="zh-CN" sz="1600">
                <a:solidFill>
                  <a:schemeClr val="tx1"/>
                </a:solidFill>
                <a:latin typeface="Arial" panose="020B0604020202020204" pitchFamily="34" charset="0"/>
                <a:ea typeface="宋体" panose="02010600030101010101" pitchFamily="2" charset="-122"/>
              </a:endParaRPr>
            </a:p>
          </p:txBody>
        </p:sp>
      </p:grpSp>
      <p:grpSp>
        <p:nvGrpSpPr>
          <p:cNvPr id="6" name="Group 30"/>
          <p:cNvGrpSpPr>
            <a:grpSpLocks/>
          </p:cNvGrpSpPr>
          <p:nvPr/>
        </p:nvGrpSpPr>
        <p:grpSpPr bwMode="auto">
          <a:xfrm>
            <a:off x="3668921" y="3703638"/>
            <a:ext cx="503237" cy="365125"/>
            <a:chOff x="2631" y="2741"/>
            <a:chExt cx="317" cy="230"/>
          </a:xfrm>
        </p:grpSpPr>
        <p:sp>
          <p:nvSpPr>
            <p:cNvPr id="10330" name="Oval 31"/>
            <p:cNvSpPr>
              <a:spLocks noChangeArrowheads="1"/>
            </p:cNvSpPr>
            <p:nvPr/>
          </p:nvSpPr>
          <p:spPr bwMode="auto">
            <a:xfrm>
              <a:off x="2668" y="2772"/>
              <a:ext cx="194" cy="167"/>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331" name="Text Box 32"/>
            <p:cNvSpPr txBox="1">
              <a:spLocks noChangeArrowheads="1"/>
            </p:cNvSpPr>
            <p:nvPr/>
          </p:nvSpPr>
          <p:spPr bwMode="auto">
            <a:xfrm>
              <a:off x="2631" y="2741"/>
              <a:ext cx="3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1600">
                  <a:solidFill>
                    <a:schemeClr val="tx1"/>
                  </a:solidFill>
                  <a:latin typeface="Times New Roman" panose="02020603050405020304" pitchFamily="18" charset="0"/>
                  <a:ea typeface="宋体" panose="02010600030101010101" pitchFamily="2" charset="-122"/>
                </a:rPr>
                <a:t>C</a:t>
              </a:r>
              <a:r>
                <a:rPr lang="en-US" altLang="zh-CN" sz="1600" baseline="-25000">
                  <a:solidFill>
                    <a:schemeClr val="tx1"/>
                  </a:solidFill>
                  <a:latin typeface="Times New Roman" panose="02020603050405020304" pitchFamily="18" charset="0"/>
                  <a:ea typeface="宋体" panose="02010600030101010101" pitchFamily="2" charset="-122"/>
                </a:rPr>
                <a:t>2</a:t>
              </a:r>
              <a:endParaRPr lang="en-US" altLang="zh-CN" sz="1600">
                <a:solidFill>
                  <a:schemeClr val="tx1"/>
                </a:solidFill>
                <a:latin typeface="Arial" panose="020B0604020202020204" pitchFamily="34" charset="0"/>
                <a:ea typeface="宋体" panose="02010600030101010101" pitchFamily="2" charset="-122"/>
              </a:endParaRPr>
            </a:p>
          </p:txBody>
        </p:sp>
      </p:grpSp>
      <p:grpSp>
        <p:nvGrpSpPr>
          <p:cNvPr id="7" name="Group 33"/>
          <p:cNvGrpSpPr>
            <a:grpSpLocks/>
          </p:cNvGrpSpPr>
          <p:nvPr/>
        </p:nvGrpSpPr>
        <p:grpSpPr bwMode="auto">
          <a:xfrm>
            <a:off x="4172158" y="4313238"/>
            <a:ext cx="503238" cy="366712"/>
            <a:chOff x="2948" y="3125"/>
            <a:chExt cx="317" cy="231"/>
          </a:xfrm>
        </p:grpSpPr>
        <p:sp>
          <p:nvSpPr>
            <p:cNvPr id="10328" name="Oval 34"/>
            <p:cNvSpPr>
              <a:spLocks noChangeArrowheads="1"/>
            </p:cNvSpPr>
            <p:nvPr/>
          </p:nvSpPr>
          <p:spPr bwMode="auto">
            <a:xfrm>
              <a:off x="2976" y="3164"/>
              <a:ext cx="194" cy="167"/>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329" name="Text Box 35"/>
            <p:cNvSpPr txBox="1">
              <a:spLocks noChangeArrowheads="1"/>
            </p:cNvSpPr>
            <p:nvPr/>
          </p:nvSpPr>
          <p:spPr bwMode="auto">
            <a:xfrm>
              <a:off x="2948" y="3125"/>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1600">
                  <a:solidFill>
                    <a:schemeClr val="tx1"/>
                  </a:solidFill>
                  <a:latin typeface="Times New Roman" panose="02020603050405020304" pitchFamily="18" charset="0"/>
                  <a:ea typeface="宋体" panose="02010600030101010101" pitchFamily="2" charset="-122"/>
                </a:rPr>
                <a:t>P</a:t>
              </a:r>
              <a:r>
                <a:rPr lang="en-US" altLang="zh-CN" sz="1600" baseline="-25000">
                  <a:solidFill>
                    <a:schemeClr val="tx1"/>
                  </a:solidFill>
                  <a:latin typeface="Times New Roman" panose="02020603050405020304" pitchFamily="18" charset="0"/>
                  <a:ea typeface="宋体" panose="02010600030101010101" pitchFamily="2" charset="-122"/>
                </a:rPr>
                <a:t>2</a:t>
              </a:r>
              <a:endParaRPr lang="en-US" altLang="zh-CN" sz="1600">
                <a:solidFill>
                  <a:schemeClr val="tx1"/>
                </a:solidFill>
                <a:latin typeface="Arial" panose="020B0604020202020204" pitchFamily="34" charset="0"/>
                <a:ea typeface="宋体" panose="02010600030101010101" pitchFamily="2" charset="-122"/>
              </a:endParaRPr>
            </a:p>
          </p:txBody>
        </p:sp>
      </p:grpSp>
      <p:grpSp>
        <p:nvGrpSpPr>
          <p:cNvPr id="8" name="Group 36"/>
          <p:cNvGrpSpPr>
            <a:grpSpLocks/>
          </p:cNvGrpSpPr>
          <p:nvPr/>
        </p:nvGrpSpPr>
        <p:grpSpPr bwMode="auto">
          <a:xfrm>
            <a:off x="4711908" y="2971800"/>
            <a:ext cx="392113" cy="365125"/>
            <a:chOff x="3288" y="2280"/>
            <a:chExt cx="247" cy="230"/>
          </a:xfrm>
        </p:grpSpPr>
        <p:sp>
          <p:nvSpPr>
            <p:cNvPr id="10326" name="Oval 37"/>
            <p:cNvSpPr>
              <a:spLocks noChangeArrowheads="1"/>
            </p:cNvSpPr>
            <p:nvPr/>
          </p:nvSpPr>
          <p:spPr bwMode="auto">
            <a:xfrm>
              <a:off x="3293" y="2318"/>
              <a:ext cx="193" cy="167"/>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327" name="Text Box 38"/>
            <p:cNvSpPr txBox="1">
              <a:spLocks noChangeArrowheads="1"/>
            </p:cNvSpPr>
            <p:nvPr/>
          </p:nvSpPr>
          <p:spPr bwMode="auto">
            <a:xfrm>
              <a:off x="3288" y="2280"/>
              <a:ext cx="24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1600">
                  <a:solidFill>
                    <a:schemeClr val="tx1"/>
                  </a:solidFill>
                  <a:latin typeface="Times New Roman" panose="02020603050405020304" pitchFamily="18" charset="0"/>
                  <a:ea typeface="宋体" panose="02010600030101010101" pitchFamily="2" charset="-122"/>
                </a:rPr>
                <a:t>I</a:t>
              </a:r>
              <a:r>
                <a:rPr lang="en-US" altLang="zh-CN" sz="1600" baseline="-25000">
                  <a:solidFill>
                    <a:schemeClr val="tx1"/>
                  </a:solidFill>
                  <a:latin typeface="Times New Roman" panose="02020603050405020304" pitchFamily="18" charset="0"/>
                  <a:ea typeface="宋体" panose="02010600030101010101" pitchFamily="2" charset="-122"/>
                </a:rPr>
                <a:t>3</a:t>
              </a:r>
              <a:endParaRPr lang="en-US" altLang="zh-CN" sz="1600">
                <a:solidFill>
                  <a:schemeClr val="tx1"/>
                </a:solidFill>
                <a:latin typeface="Arial" panose="020B0604020202020204" pitchFamily="34" charset="0"/>
                <a:ea typeface="宋体" panose="02010600030101010101" pitchFamily="2" charset="-122"/>
              </a:endParaRPr>
            </a:p>
          </p:txBody>
        </p:sp>
      </p:grpSp>
      <p:grpSp>
        <p:nvGrpSpPr>
          <p:cNvPr id="9" name="Group 39"/>
          <p:cNvGrpSpPr>
            <a:grpSpLocks/>
          </p:cNvGrpSpPr>
          <p:nvPr/>
        </p:nvGrpSpPr>
        <p:grpSpPr bwMode="auto">
          <a:xfrm>
            <a:off x="5177046" y="3703638"/>
            <a:ext cx="503237" cy="365125"/>
            <a:chOff x="3581" y="2741"/>
            <a:chExt cx="317" cy="230"/>
          </a:xfrm>
        </p:grpSpPr>
        <p:sp>
          <p:nvSpPr>
            <p:cNvPr id="10324" name="Oval 40"/>
            <p:cNvSpPr>
              <a:spLocks noChangeArrowheads="1"/>
            </p:cNvSpPr>
            <p:nvPr/>
          </p:nvSpPr>
          <p:spPr bwMode="auto">
            <a:xfrm>
              <a:off x="3618" y="2772"/>
              <a:ext cx="194" cy="167"/>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325" name="Text Box 41"/>
            <p:cNvSpPr txBox="1">
              <a:spLocks noChangeArrowheads="1"/>
            </p:cNvSpPr>
            <p:nvPr/>
          </p:nvSpPr>
          <p:spPr bwMode="auto">
            <a:xfrm>
              <a:off x="3581" y="2741"/>
              <a:ext cx="3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1600">
                  <a:solidFill>
                    <a:schemeClr val="tx1"/>
                  </a:solidFill>
                  <a:latin typeface="Times New Roman" panose="02020603050405020304" pitchFamily="18" charset="0"/>
                  <a:ea typeface="宋体" panose="02010600030101010101" pitchFamily="2" charset="-122"/>
                </a:rPr>
                <a:t>C</a:t>
              </a:r>
              <a:r>
                <a:rPr lang="en-US" altLang="zh-CN" sz="1600" baseline="-25000">
                  <a:solidFill>
                    <a:schemeClr val="tx1"/>
                  </a:solidFill>
                  <a:latin typeface="Times New Roman" panose="02020603050405020304" pitchFamily="18" charset="0"/>
                  <a:ea typeface="宋体" panose="02010600030101010101" pitchFamily="2" charset="-122"/>
                </a:rPr>
                <a:t>3</a:t>
              </a:r>
              <a:endParaRPr lang="en-US" altLang="zh-CN" sz="1600">
                <a:solidFill>
                  <a:schemeClr val="tx1"/>
                </a:solidFill>
                <a:latin typeface="Arial" panose="020B0604020202020204" pitchFamily="34" charset="0"/>
                <a:ea typeface="宋体" panose="02010600030101010101" pitchFamily="2" charset="-122"/>
              </a:endParaRPr>
            </a:p>
          </p:txBody>
        </p:sp>
      </p:grpSp>
      <p:grpSp>
        <p:nvGrpSpPr>
          <p:cNvPr id="10" name="Group 42"/>
          <p:cNvGrpSpPr>
            <a:grpSpLocks/>
          </p:cNvGrpSpPr>
          <p:nvPr/>
        </p:nvGrpSpPr>
        <p:grpSpPr bwMode="auto">
          <a:xfrm>
            <a:off x="5680283" y="4313238"/>
            <a:ext cx="501650" cy="366712"/>
            <a:chOff x="3898" y="3125"/>
            <a:chExt cx="316" cy="231"/>
          </a:xfrm>
        </p:grpSpPr>
        <p:sp>
          <p:nvSpPr>
            <p:cNvPr id="10322" name="Oval 43"/>
            <p:cNvSpPr>
              <a:spLocks noChangeArrowheads="1"/>
            </p:cNvSpPr>
            <p:nvPr/>
          </p:nvSpPr>
          <p:spPr bwMode="auto">
            <a:xfrm>
              <a:off x="3926" y="3164"/>
              <a:ext cx="193" cy="167"/>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323" name="Text Box 44"/>
            <p:cNvSpPr txBox="1">
              <a:spLocks noChangeArrowheads="1"/>
            </p:cNvSpPr>
            <p:nvPr/>
          </p:nvSpPr>
          <p:spPr bwMode="auto">
            <a:xfrm>
              <a:off x="3898" y="3125"/>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1600">
                  <a:solidFill>
                    <a:schemeClr val="tx1"/>
                  </a:solidFill>
                  <a:latin typeface="Times New Roman" panose="02020603050405020304" pitchFamily="18" charset="0"/>
                  <a:ea typeface="宋体" panose="02010600030101010101" pitchFamily="2" charset="-122"/>
                </a:rPr>
                <a:t>P</a:t>
              </a:r>
              <a:r>
                <a:rPr lang="en-US" altLang="zh-CN" sz="1600" baseline="-25000">
                  <a:solidFill>
                    <a:schemeClr val="tx1"/>
                  </a:solidFill>
                  <a:latin typeface="Times New Roman" panose="02020603050405020304" pitchFamily="18" charset="0"/>
                  <a:ea typeface="宋体" panose="02010600030101010101" pitchFamily="2" charset="-122"/>
                </a:rPr>
                <a:t>3</a:t>
              </a:r>
              <a:endParaRPr lang="en-US" altLang="zh-CN" sz="1600">
                <a:solidFill>
                  <a:schemeClr val="tx1"/>
                </a:solidFill>
                <a:latin typeface="Arial" panose="020B0604020202020204" pitchFamily="34" charset="0"/>
                <a:ea typeface="宋体" panose="02010600030101010101" pitchFamily="2" charset="-122"/>
              </a:endParaRPr>
            </a:p>
          </p:txBody>
        </p:sp>
      </p:grpSp>
      <p:sp>
        <p:nvSpPr>
          <p:cNvPr id="419885" name="Line 45"/>
          <p:cNvSpPr>
            <a:spLocks noChangeShapeType="1"/>
          </p:cNvSpPr>
          <p:nvPr/>
        </p:nvSpPr>
        <p:spPr bwMode="auto">
          <a:xfrm>
            <a:off x="1827421" y="3336925"/>
            <a:ext cx="0" cy="158750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86" name="Line 46"/>
          <p:cNvSpPr>
            <a:spLocks noChangeShapeType="1"/>
          </p:cNvSpPr>
          <p:nvPr/>
        </p:nvSpPr>
        <p:spPr bwMode="auto">
          <a:xfrm>
            <a:off x="2329071" y="4068763"/>
            <a:ext cx="0" cy="855662"/>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87" name="Line 47"/>
          <p:cNvSpPr>
            <a:spLocks noChangeShapeType="1"/>
          </p:cNvSpPr>
          <p:nvPr/>
        </p:nvSpPr>
        <p:spPr bwMode="auto">
          <a:xfrm>
            <a:off x="2832308" y="4679950"/>
            <a:ext cx="0" cy="366713"/>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88" name="Line 48"/>
          <p:cNvSpPr>
            <a:spLocks noChangeShapeType="1"/>
          </p:cNvSpPr>
          <p:nvPr/>
        </p:nvSpPr>
        <p:spPr bwMode="auto">
          <a:xfrm>
            <a:off x="3333958" y="3336925"/>
            <a:ext cx="0" cy="158750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89" name="Line 49"/>
          <p:cNvSpPr>
            <a:spLocks noChangeShapeType="1"/>
          </p:cNvSpPr>
          <p:nvPr/>
        </p:nvSpPr>
        <p:spPr bwMode="auto">
          <a:xfrm>
            <a:off x="3837196" y="4068763"/>
            <a:ext cx="0" cy="855662"/>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90" name="Line 50"/>
          <p:cNvSpPr>
            <a:spLocks noChangeShapeType="1"/>
          </p:cNvSpPr>
          <p:nvPr/>
        </p:nvSpPr>
        <p:spPr bwMode="auto">
          <a:xfrm>
            <a:off x="4340433" y="4679950"/>
            <a:ext cx="0" cy="366713"/>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91" name="Line 51"/>
          <p:cNvSpPr>
            <a:spLocks noChangeShapeType="1"/>
          </p:cNvSpPr>
          <p:nvPr/>
        </p:nvSpPr>
        <p:spPr bwMode="auto">
          <a:xfrm>
            <a:off x="4842083" y="3336925"/>
            <a:ext cx="0" cy="158750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92" name="Line 52"/>
          <p:cNvSpPr>
            <a:spLocks noChangeShapeType="1"/>
          </p:cNvSpPr>
          <p:nvPr/>
        </p:nvSpPr>
        <p:spPr bwMode="auto">
          <a:xfrm>
            <a:off x="5345321" y="4068763"/>
            <a:ext cx="0" cy="855662"/>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93" name="Line 53"/>
          <p:cNvSpPr>
            <a:spLocks noChangeShapeType="1"/>
          </p:cNvSpPr>
          <p:nvPr/>
        </p:nvSpPr>
        <p:spPr bwMode="auto">
          <a:xfrm>
            <a:off x="5846971" y="4679950"/>
            <a:ext cx="0" cy="366713"/>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4" name="Text Box 54"/>
          <p:cNvSpPr txBox="1">
            <a:spLocks noChangeArrowheads="1"/>
          </p:cNvSpPr>
          <p:nvPr/>
        </p:nvSpPr>
        <p:spPr bwMode="auto">
          <a:xfrm>
            <a:off x="1497013" y="5070475"/>
            <a:ext cx="60309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1000" b="0" dirty="0">
                <a:solidFill>
                  <a:schemeClr val="tx1"/>
                </a:solidFill>
                <a:latin typeface="Times New Roman" panose="02020603050405020304" pitchFamily="18" charset="0"/>
                <a:ea typeface="宋体" panose="02010600030101010101" pitchFamily="2" charset="-122"/>
              </a:rPr>
              <a:t>      </a:t>
            </a:r>
            <a:r>
              <a:rPr lang="en-US" altLang="zh-CN" sz="2000" b="0" dirty="0">
                <a:solidFill>
                  <a:schemeClr val="tx1"/>
                </a:solidFill>
                <a:latin typeface="Times New Roman" panose="02020603050405020304" pitchFamily="18" charset="0"/>
                <a:ea typeface="宋体" panose="02010600030101010101" pitchFamily="2" charset="-122"/>
              </a:rPr>
              <a:t>t</a:t>
            </a:r>
            <a:r>
              <a:rPr lang="en-US" altLang="zh-CN" sz="2000" b="0" baseline="-25000" dirty="0">
                <a:solidFill>
                  <a:schemeClr val="tx1"/>
                </a:solidFill>
                <a:latin typeface="Times New Roman" panose="02020603050405020304" pitchFamily="18" charset="0"/>
                <a:ea typeface="宋体" panose="02010600030101010101" pitchFamily="2" charset="-122"/>
              </a:rPr>
              <a:t>0</a:t>
            </a:r>
            <a:r>
              <a:rPr lang="en-US" altLang="zh-CN" sz="2000" b="0" dirty="0">
                <a:solidFill>
                  <a:schemeClr val="tx1"/>
                </a:solidFill>
                <a:latin typeface="Times New Roman" panose="02020603050405020304" pitchFamily="18" charset="0"/>
                <a:ea typeface="宋体" panose="02010600030101010101" pitchFamily="2" charset="-122"/>
              </a:rPr>
              <a:t>      t</a:t>
            </a:r>
            <a:r>
              <a:rPr lang="en-US" altLang="zh-CN" sz="2000" b="0" baseline="-25000" dirty="0">
                <a:solidFill>
                  <a:schemeClr val="tx1"/>
                </a:solidFill>
                <a:latin typeface="Times New Roman" panose="02020603050405020304" pitchFamily="18" charset="0"/>
                <a:ea typeface="宋体" panose="02010600030101010101" pitchFamily="2" charset="-122"/>
              </a:rPr>
              <a:t>1 </a:t>
            </a:r>
            <a:r>
              <a:rPr lang="en-US" altLang="zh-CN" sz="2000" b="0" dirty="0">
                <a:solidFill>
                  <a:schemeClr val="tx1"/>
                </a:solidFill>
                <a:latin typeface="Times New Roman" panose="02020603050405020304" pitchFamily="18" charset="0"/>
                <a:ea typeface="宋体" panose="02010600030101010101" pitchFamily="2" charset="-122"/>
              </a:rPr>
              <a:t>    t</a:t>
            </a:r>
            <a:r>
              <a:rPr lang="en-US" altLang="zh-CN" sz="2000" b="0" baseline="-25000" dirty="0">
                <a:solidFill>
                  <a:schemeClr val="tx1"/>
                </a:solidFill>
                <a:latin typeface="Times New Roman" panose="02020603050405020304" pitchFamily="18" charset="0"/>
                <a:ea typeface="宋体" panose="02010600030101010101" pitchFamily="2" charset="-122"/>
              </a:rPr>
              <a:t>2         </a:t>
            </a:r>
            <a:r>
              <a:rPr lang="en-US" altLang="zh-CN" sz="2000" b="0" dirty="0">
                <a:solidFill>
                  <a:schemeClr val="tx1"/>
                </a:solidFill>
                <a:latin typeface="Times New Roman" panose="02020603050405020304" pitchFamily="18" charset="0"/>
                <a:ea typeface="宋体" panose="02010600030101010101" pitchFamily="2" charset="-122"/>
              </a:rPr>
              <a:t>t</a:t>
            </a:r>
            <a:r>
              <a:rPr lang="en-US" altLang="zh-CN" sz="2000" b="0" baseline="-25000" dirty="0">
                <a:solidFill>
                  <a:schemeClr val="tx1"/>
                </a:solidFill>
                <a:latin typeface="Times New Roman" panose="02020603050405020304" pitchFamily="18" charset="0"/>
                <a:ea typeface="宋体" panose="02010600030101010101" pitchFamily="2" charset="-122"/>
              </a:rPr>
              <a:t>3        </a:t>
            </a:r>
            <a:r>
              <a:rPr lang="en-US" altLang="zh-CN" sz="2000" b="0" dirty="0">
                <a:solidFill>
                  <a:schemeClr val="tx1"/>
                </a:solidFill>
                <a:latin typeface="Times New Roman" panose="02020603050405020304" pitchFamily="18" charset="0"/>
                <a:ea typeface="宋体" panose="02010600030101010101" pitchFamily="2" charset="-122"/>
              </a:rPr>
              <a:t>t</a:t>
            </a:r>
            <a:r>
              <a:rPr lang="en-US" altLang="zh-CN" sz="2000" b="0" baseline="-25000" dirty="0">
                <a:solidFill>
                  <a:schemeClr val="tx1"/>
                </a:solidFill>
                <a:latin typeface="Times New Roman" panose="02020603050405020304" pitchFamily="18" charset="0"/>
                <a:ea typeface="宋体" panose="02010600030101010101" pitchFamily="2" charset="-122"/>
              </a:rPr>
              <a:t>4         </a:t>
            </a:r>
            <a:r>
              <a:rPr lang="en-US" altLang="zh-CN" sz="2000" b="0" dirty="0">
                <a:solidFill>
                  <a:schemeClr val="tx1"/>
                </a:solidFill>
                <a:latin typeface="Times New Roman" panose="02020603050405020304" pitchFamily="18" charset="0"/>
                <a:ea typeface="宋体" panose="02010600030101010101" pitchFamily="2" charset="-122"/>
              </a:rPr>
              <a:t>t</a:t>
            </a:r>
            <a:r>
              <a:rPr lang="en-US" altLang="zh-CN" sz="2000" b="0" baseline="-25000" dirty="0">
                <a:solidFill>
                  <a:schemeClr val="tx1"/>
                </a:solidFill>
                <a:latin typeface="Times New Roman" panose="02020603050405020304" pitchFamily="18" charset="0"/>
                <a:ea typeface="宋体" panose="02010600030101010101" pitchFamily="2" charset="-122"/>
              </a:rPr>
              <a:t>5        </a:t>
            </a:r>
            <a:r>
              <a:rPr lang="en-US" altLang="zh-CN" sz="2000" b="0" dirty="0">
                <a:solidFill>
                  <a:schemeClr val="tx1"/>
                </a:solidFill>
                <a:latin typeface="Times New Roman" panose="02020603050405020304" pitchFamily="18" charset="0"/>
                <a:ea typeface="宋体" panose="02010600030101010101" pitchFamily="2" charset="-122"/>
              </a:rPr>
              <a:t>t</a:t>
            </a:r>
            <a:r>
              <a:rPr lang="en-US" altLang="zh-CN" sz="2000" b="0" baseline="-25000" dirty="0">
                <a:solidFill>
                  <a:schemeClr val="tx1"/>
                </a:solidFill>
                <a:latin typeface="Times New Roman" panose="02020603050405020304" pitchFamily="18" charset="0"/>
                <a:ea typeface="宋体" panose="02010600030101010101" pitchFamily="2" charset="-122"/>
              </a:rPr>
              <a:t>6         </a:t>
            </a:r>
            <a:r>
              <a:rPr lang="en-US" altLang="zh-CN" sz="2000" b="0" dirty="0">
                <a:solidFill>
                  <a:schemeClr val="tx1"/>
                </a:solidFill>
                <a:latin typeface="Times New Roman" panose="02020603050405020304" pitchFamily="18" charset="0"/>
                <a:ea typeface="宋体" panose="02010600030101010101" pitchFamily="2" charset="-122"/>
              </a:rPr>
              <a:t>t</a:t>
            </a:r>
            <a:r>
              <a:rPr lang="en-US" altLang="zh-CN" sz="2000" b="0" baseline="-25000" dirty="0">
                <a:solidFill>
                  <a:schemeClr val="tx1"/>
                </a:solidFill>
                <a:latin typeface="Times New Roman" panose="02020603050405020304" pitchFamily="18" charset="0"/>
                <a:ea typeface="宋体" panose="02010600030101010101" pitchFamily="2" charset="-122"/>
              </a:rPr>
              <a:t>7         </a:t>
            </a:r>
            <a:r>
              <a:rPr lang="en-US" altLang="zh-CN" sz="2000" b="0" dirty="0">
                <a:solidFill>
                  <a:schemeClr val="tx1"/>
                </a:solidFill>
                <a:latin typeface="Times New Roman" panose="02020603050405020304" pitchFamily="18" charset="0"/>
                <a:ea typeface="宋体" panose="02010600030101010101" pitchFamily="2" charset="-122"/>
              </a:rPr>
              <a:t>t</a:t>
            </a:r>
            <a:r>
              <a:rPr lang="en-US" altLang="zh-CN" sz="2000" b="0" baseline="-25000" dirty="0">
                <a:solidFill>
                  <a:schemeClr val="tx1"/>
                </a:solidFill>
                <a:latin typeface="Times New Roman" panose="02020603050405020304" pitchFamily="18" charset="0"/>
                <a:ea typeface="宋体" panose="02010600030101010101" pitchFamily="2" charset="-122"/>
              </a:rPr>
              <a:t>8        </a:t>
            </a:r>
            <a:r>
              <a:rPr lang="en-US" altLang="zh-CN" sz="2000" b="0" dirty="0">
                <a:solidFill>
                  <a:schemeClr val="tx1"/>
                </a:solidFill>
                <a:latin typeface="Times New Roman" panose="02020603050405020304" pitchFamily="18" charset="0"/>
                <a:ea typeface="宋体" panose="02010600030101010101" pitchFamily="2" charset="-122"/>
              </a:rPr>
              <a:t>t</a:t>
            </a:r>
            <a:r>
              <a:rPr lang="en-US" altLang="zh-CN" sz="2000" b="0" baseline="-25000" dirty="0">
                <a:solidFill>
                  <a:schemeClr val="tx1"/>
                </a:solidFill>
                <a:latin typeface="Times New Roman" panose="02020603050405020304" pitchFamily="18" charset="0"/>
                <a:ea typeface="宋体" panose="02010600030101010101" pitchFamily="2" charset="-122"/>
              </a:rPr>
              <a:t>9        </a:t>
            </a:r>
            <a:endParaRPr lang="en-US" altLang="zh-CN" sz="2000" b="0" dirty="0">
              <a:solidFill>
                <a:schemeClr val="tx1"/>
              </a:solidFill>
              <a:latin typeface="Arial" panose="020B0604020202020204" pitchFamily="34" charset="0"/>
              <a:ea typeface="宋体" panose="02010600030101010101" pitchFamily="2" charset="-122"/>
            </a:endParaRPr>
          </a:p>
        </p:txBody>
      </p:sp>
      <p:sp>
        <p:nvSpPr>
          <p:cNvPr id="419895" name="Freeform 55"/>
          <p:cNvSpPr>
            <a:spLocks/>
          </p:cNvSpPr>
          <p:nvPr/>
        </p:nvSpPr>
        <p:spPr bwMode="auto">
          <a:xfrm>
            <a:off x="1924258" y="3302000"/>
            <a:ext cx="377825" cy="457200"/>
          </a:xfrm>
          <a:custGeom>
            <a:avLst/>
            <a:gdLst>
              <a:gd name="T0" fmla="*/ 0 w 405"/>
              <a:gd name="T1" fmla="*/ 0 h 585"/>
              <a:gd name="T2" fmla="*/ 405 w 405"/>
              <a:gd name="T3" fmla="*/ 585 h 585"/>
              <a:gd name="T4" fmla="*/ 0 60000 65536"/>
              <a:gd name="T5" fmla="*/ 0 60000 65536"/>
              <a:gd name="T6" fmla="*/ 0 w 405"/>
              <a:gd name="T7" fmla="*/ 0 h 585"/>
              <a:gd name="T8" fmla="*/ 405 w 405"/>
              <a:gd name="T9" fmla="*/ 585 h 585"/>
            </a:gdLst>
            <a:ahLst/>
            <a:cxnLst>
              <a:cxn ang="T4">
                <a:pos x="T0" y="T1"/>
              </a:cxn>
              <a:cxn ang="T5">
                <a:pos x="T2" y="T3"/>
              </a:cxn>
            </a:cxnLst>
            <a:rect l="T6" t="T7" r="T8" b="T9"/>
            <a:pathLst>
              <a:path w="405" h="585">
                <a:moveTo>
                  <a:pt x="0" y="0"/>
                </a:moveTo>
                <a:lnTo>
                  <a:pt x="405" y="585"/>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19896" name="Freeform 56"/>
          <p:cNvSpPr>
            <a:spLocks/>
          </p:cNvSpPr>
          <p:nvPr/>
        </p:nvSpPr>
        <p:spPr bwMode="auto">
          <a:xfrm>
            <a:off x="3432383" y="3303588"/>
            <a:ext cx="376238" cy="458787"/>
          </a:xfrm>
          <a:custGeom>
            <a:avLst/>
            <a:gdLst>
              <a:gd name="T0" fmla="*/ 0 w 405"/>
              <a:gd name="T1" fmla="*/ 0 h 585"/>
              <a:gd name="T2" fmla="*/ 405 w 405"/>
              <a:gd name="T3" fmla="*/ 585 h 585"/>
              <a:gd name="T4" fmla="*/ 0 60000 65536"/>
              <a:gd name="T5" fmla="*/ 0 60000 65536"/>
              <a:gd name="T6" fmla="*/ 0 w 405"/>
              <a:gd name="T7" fmla="*/ 0 h 585"/>
              <a:gd name="T8" fmla="*/ 405 w 405"/>
              <a:gd name="T9" fmla="*/ 585 h 585"/>
            </a:gdLst>
            <a:ahLst/>
            <a:cxnLst>
              <a:cxn ang="T4">
                <a:pos x="T0" y="T1"/>
              </a:cxn>
              <a:cxn ang="T5">
                <a:pos x="T2" y="T3"/>
              </a:cxn>
            </a:cxnLst>
            <a:rect l="T6" t="T7" r="T8" b="T9"/>
            <a:pathLst>
              <a:path w="405" h="585">
                <a:moveTo>
                  <a:pt x="0" y="0"/>
                </a:moveTo>
                <a:lnTo>
                  <a:pt x="405" y="585"/>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19897" name="Freeform 57"/>
          <p:cNvSpPr>
            <a:spLocks/>
          </p:cNvSpPr>
          <p:nvPr/>
        </p:nvSpPr>
        <p:spPr bwMode="auto">
          <a:xfrm>
            <a:off x="4940508" y="3302000"/>
            <a:ext cx="376238" cy="457200"/>
          </a:xfrm>
          <a:custGeom>
            <a:avLst/>
            <a:gdLst>
              <a:gd name="T0" fmla="*/ 0 w 405"/>
              <a:gd name="T1" fmla="*/ 0 h 585"/>
              <a:gd name="T2" fmla="*/ 405 w 405"/>
              <a:gd name="T3" fmla="*/ 585 h 585"/>
              <a:gd name="T4" fmla="*/ 0 60000 65536"/>
              <a:gd name="T5" fmla="*/ 0 60000 65536"/>
              <a:gd name="T6" fmla="*/ 0 w 405"/>
              <a:gd name="T7" fmla="*/ 0 h 585"/>
              <a:gd name="T8" fmla="*/ 405 w 405"/>
              <a:gd name="T9" fmla="*/ 585 h 585"/>
            </a:gdLst>
            <a:ahLst/>
            <a:cxnLst>
              <a:cxn ang="T4">
                <a:pos x="T0" y="T1"/>
              </a:cxn>
              <a:cxn ang="T5">
                <a:pos x="T2" y="T3"/>
              </a:cxn>
            </a:cxnLst>
            <a:rect l="T6" t="T7" r="T8" b="T9"/>
            <a:pathLst>
              <a:path w="405" h="585">
                <a:moveTo>
                  <a:pt x="0" y="0"/>
                </a:moveTo>
                <a:lnTo>
                  <a:pt x="405" y="585"/>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19898" name="Freeform 58"/>
          <p:cNvSpPr>
            <a:spLocks/>
          </p:cNvSpPr>
          <p:nvPr/>
        </p:nvSpPr>
        <p:spPr bwMode="auto">
          <a:xfrm>
            <a:off x="2468771" y="4017963"/>
            <a:ext cx="320675" cy="387350"/>
          </a:xfrm>
          <a:custGeom>
            <a:avLst/>
            <a:gdLst>
              <a:gd name="T0" fmla="*/ 0 w 345"/>
              <a:gd name="T1" fmla="*/ 0 h 495"/>
              <a:gd name="T2" fmla="*/ 345 w 345"/>
              <a:gd name="T3" fmla="*/ 495 h 495"/>
              <a:gd name="T4" fmla="*/ 0 60000 65536"/>
              <a:gd name="T5" fmla="*/ 0 60000 65536"/>
              <a:gd name="T6" fmla="*/ 0 w 345"/>
              <a:gd name="T7" fmla="*/ 0 h 495"/>
              <a:gd name="T8" fmla="*/ 345 w 345"/>
              <a:gd name="T9" fmla="*/ 495 h 495"/>
            </a:gdLst>
            <a:ahLst/>
            <a:cxnLst>
              <a:cxn ang="T4">
                <a:pos x="T0" y="T1"/>
              </a:cxn>
              <a:cxn ang="T5">
                <a:pos x="T2" y="T3"/>
              </a:cxn>
            </a:cxnLst>
            <a:rect l="T6" t="T7" r="T8" b="T9"/>
            <a:pathLst>
              <a:path w="345" h="495">
                <a:moveTo>
                  <a:pt x="0" y="0"/>
                </a:moveTo>
                <a:lnTo>
                  <a:pt x="345" y="495"/>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19899" name="Freeform 59"/>
          <p:cNvSpPr>
            <a:spLocks/>
          </p:cNvSpPr>
          <p:nvPr/>
        </p:nvSpPr>
        <p:spPr bwMode="auto">
          <a:xfrm>
            <a:off x="3976896" y="4002088"/>
            <a:ext cx="320675" cy="387350"/>
          </a:xfrm>
          <a:custGeom>
            <a:avLst/>
            <a:gdLst>
              <a:gd name="T0" fmla="*/ 0 w 345"/>
              <a:gd name="T1" fmla="*/ 0 h 495"/>
              <a:gd name="T2" fmla="*/ 345 w 345"/>
              <a:gd name="T3" fmla="*/ 495 h 495"/>
              <a:gd name="T4" fmla="*/ 0 60000 65536"/>
              <a:gd name="T5" fmla="*/ 0 60000 65536"/>
              <a:gd name="T6" fmla="*/ 0 w 345"/>
              <a:gd name="T7" fmla="*/ 0 h 495"/>
              <a:gd name="T8" fmla="*/ 345 w 345"/>
              <a:gd name="T9" fmla="*/ 495 h 495"/>
            </a:gdLst>
            <a:ahLst/>
            <a:cxnLst>
              <a:cxn ang="T4">
                <a:pos x="T0" y="T1"/>
              </a:cxn>
              <a:cxn ang="T5">
                <a:pos x="T2" y="T3"/>
              </a:cxn>
            </a:cxnLst>
            <a:rect l="T6" t="T7" r="T8" b="T9"/>
            <a:pathLst>
              <a:path w="345" h="495">
                <a:moveTo>
                  <a:pt x="0" y="0"/>
                </a:moveTo>
                <a:lnTo>
                  <a:pt x="345" y="495"/>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19900" name="Freeform 60"/>
          <p:cNvSpPr>
            <a:spLocks/>
          </p:cNvSpPr>
          <p:nvPr/>
        </p:nvSpPr>
        <p:spPr bwMode="auto">
          <a:xfrm>
            <a:off x="5485021" y="4025900"/>
            <a:ext cx="320675" cy="387350"/>
          </a:xfrm>
          <a:custGeom>
            <a:avLst/>
            <a:gdLst>
              <a:gd name="T0" fmla="*/ 0 w 345"/>
              <a:gd name="T1" fmla="*/ 0 h 495"/>
              <a:gd name="T2" fmla="*/ 345 w 345"/>
              <a:gd name="T3" fmla="*/ 495 h 495"/>
              <a:gd name="T4" fmla="*/ 0 60000 65536"/>
              <a:gd name="T5" fmla="*/ 0 60000 65536"/>
              <a:gd name="T6" fmla="*/ 0 w 345"/>
              <a:gd name="T7" fmla="*/ 0 h 495"/>
              <a:gd name="T8" fmla="*/ 345 w 345"/>
              <a:gd name="T9" fmla="*/ 495 h 495"/>
            </a:gdLst>
            <a:ahLst/>
            <a:cxnLst>
              <a:cxn ang="T4">
                <a:pos x="T0" y="T1"/>
              </a:cxn>
              <a:cxn ang="T5">
                <a:pos x="T2" y="T3"/>
              </a:cxn>
            </a:cxnLst>
            <a:rect l="T6" t="T7" r="T8" b="T9"/>
            <a:pathLst>
              <a:path w="345" h="495">
                <a:moveTo>
                  <a:pt x="0" y="0"/>
                </a:moveTo>
                <a:lnTo>
                  <a:pt x="345" y="495"/>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281" name="Text Box 61"/>
          <p:cNvSpPr txBox="1">
            <a:spLocks noChangeArrowheads="1"/>
          </p:cNvSpPr>
          <p:nvPr/>
        </p:nvSpPr>
        <p:spPr bwMode="auto">
          <a:xfrm>
            <a:off x="2339975" y="5805488"/>
            <a:ext cx="525621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dirty="0">
                <a:solidFill>
                  <a:srgbClr val="0000FF"/>
                </a:solidFill>
                <a:latin typeface="宋体" panose="02010600030101010101" pitchFamily="2" charset="-122"/>
              </a:rPr>
              <a:t>三个</a:t>
            </a:r>
            <a:r>
              <a:rPr lang="zh-CN" altLang="en-US" dirty="0" smtClean="0">
                <a:solidFill>
                  <a:srgbClr val="0000FF"/>
                </a:solidFill>
                <a:latin typeface="宋体" panose="02010600030101010101" pitchFamily="2" charset="-122"/>
              </a:rPr>
              <a:t>程序</a:t>
            </a:r>
            <a:r>
              <a:rPr lang="zh-CN" altLang="en-US" dirty="0" smtClean="0">
                <a:solidFill>
                  <a:srgbClr val="FF0000"/>
                </a:solidFill>
                <a:latin typeface="宋体" panose="02010600030101010101" pitchFamily="2" charset="-122"/>
              </a:rPr>
              <a:t>顺序</a:t>
            </a:r>
            <a:r>
              <a:rPr lang="zh-CN" altLang="en-US" dirty="0">
                <a:solidFill>
                  <a:srgbClr val="FF0000"/>
                </a:solidFill>
                <a:latin typeface="宋体" panose="02010600030101010101" pitchFamily="2" charset="-122"/>
              </a:rPr>
              <a:t>执行</a:t>
            </a:r>
            <a:r>
              <a:rPr lang="zh-CN" altLang="en-US" dirty="0">
                <a:solidFill>
                  <a:srgbClr val="0000FF"/>
                </a:solidFill>
                <a:latin typeface="宋体" panose="02010600030101010101" pitchFamily="2" charset="-122"/>
              </a:rPr>
              <a:t>的前趋图</a:t>
            </a:r>
            <a:endParaRPr lang="zh-CN" altLang="en-US" dirty="0">
              <a:solidFill>
                <a:srgbClr val="0000FF"/>
              </a:solidFill>
              <a:latin typeface="Arial" panose="020B0604020202020204" pitchFamily="34" charset="0"/>
            </a:endParaRPr>
          </a:p>
        </p:txBody>
      </p:sp>
      <p:sp>
        <p:nvSpPr>
          <p:cNvPr id="10282" name="AutoShape 62"/>
          <p:cNvSpPr>
            <a:spLocks/>
          </p:cNvSpPr>
          <p:nvPr/>
        </p:nvSpPr>
        <p:spPr bwMode="auto">
          <a:xfrm rot="-5400000">
            <a:off x="2021682" y="4920456"/>
            <a:ext cx="139700" cy="461963"/>
          </a:xfrm>
          <a:prstGeom prst="leftBrace">
            <a:avLst>
              <a:gd name="adj1" fmla="val 2755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283" name="Text Box 63"/>
          <p:cNvSpPr txBox="1">
            <a:spLocks noChangeArrowheads="1"/>
          </p:cNvSpPr>
          <p:nvPr/>
        </p:nvSpPr>
        <p:spPr bwMode="auto">
          <a:xfrm>
            <a:off x="1846263" y="5094288"/>
            <a:ext cx="6699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1600" b="0">
                <a:solidFill>
                  <a:schemeClr val="tx1"/>
                </a:solidFill>
                <a:latin typeface="宋体" panose="02010600030101010101" pitchFamily="2" charset="-122"/>
                <a:ea typeface="宋体" panose="02010600030101010101" pitchFamily="2" charset="-122"/>
              </a:rPr>
              <a:t>Δt</a:t>
            </a:r>
            <a:endParaRPr lang="en-US" altLang="zh-CN" sz="1600" b="0">
              <a:solidFill>
                <a:schemeClr val="tx1"/>
              </a:solidFill>
              <a:latin typeface="Arial" panose="020B0604020202020204" pitchFamily="34" charset="0"/>
              <a:ea typeface="宋体" panose="02010600030101010101" pitchFamily="2" charset="-122"/>
            </a:endParaRPr>
          </a:p>
        </p:txBody>
      </p:sp>
      <p:sp>
        <p:nvSpPr>
          <p:cNvPr id="10284" name="Line 64"/>
          <p:cNvSpPr>
            <a:spLocks noChangeShapeType="1"/>
          </p:cNvSpPr>
          <p:nvPr/>
        </p:nvSpPr>
        <p:spPr bwMode="auto">
          <a:xfrm>
            <a:off x="6858000" y="4924425"/>
            <a:ext cx="0" cy="244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05" name="Line 65"/>
          <p:cNvSpPr>
            <a:spLocks noChangeShapeType="1"/>
          </p:cNvSpPr>
          <p:nvPr/>
        </p:nvSpPr>
        <p:spPr bwMode="auto">
          <a:xfrm>
            <a:off x="5986671" y="4627563"/>
            <a:ext cx="334962" cy="36671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906" name="Line 66"/>
          <p:cNvSpPr>
            <a:spLocks noChangeShapeType="1"/>
          </p:cNvSpPr>
          <p:nvPr/>
        </p:nvSpPr>
        <p:spPr bwMode="auto">
          <a:xfrm>
            <a:off x="4465846" y="4643438"/>
            <a:ext cx="334962" cy="36830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907" name="Line 67"/>
          <p:cNvSpPr>
            <a:spLocks noChangeShapeType="1"/>
          </p:cNvSpPr>
          <p:nvPr/>
        </p:nvSpPr>
        <p:spPr bwMode="auto">
          <a:xfrm>
            <a:off x="2957721" y="4632325"/>
            <a:ext cx="334962" cy="36830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288" name="Group 68"/>
          <p:cNvGrpSpPr>
            <a:grpSpLocks/>
          </p:cNvGrpSpPr>
          <p:nvPr/>
        </p:nvGrpSpPr>
        <p:grpSpPr bwMode="auto">
          <a:xfrm>
            <a:off x="417175" y="1916113"/>
            <a:ext cx="2671763" cy="454025"/>
            <a:chOff x="386" y="1926"/>
            <a:chExt cx="1683" cy="286"/>
          </a:xfrm>
        </p:grpSpPr>
        <p:sp>
          <p:nvSpPr>
            <p:cNvPr id="10313" name="Text Box 69"/>
            <p:cNvSpPr txBox="1">
              <a:spLocks noChangeArrowheads="1"/>
            </p:cNvSpPr>
            <p:nvPr/>
          </p:nvSpPr>
          <p:spPr bwMode="auto">
            <a:xfrm>
              <a:off x="386" y="1939"/>
              <a:ext cx="6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sz="2000" dirty="0">
                  <a:solidFill>
                    <a:schemeClr val="tx1"/>
                  </a:solidFill>
                  <a:latin typeface="Times New Roman" panose="02020603050405020304" pitchFamily="18" charset="0"/>
                  <a:ea typeface="宋体" panose="02010600030101010101" pitchFamily="2" charset="-122"/>
                </a:rPr>
                <a:t>程序</a:t>
              </a:r>
              <a:r>
                <a:rPr lang="en-US" altLang="zh-CN" sz="2000" dirty="0">
                  <a:solidFill>
                    <a:schemeClr val="tx1"/>
                  </a:solidFill>
                  <a:latin typeface="Times New Roman" panose="02020603050405020304" pitchFamily="18" charset="0"/>
                  <a:ea typeface="宋体" panose="02010600030101010101" pitchFamily="2" charset="-122"/>
                </a:rPr>
                <a:t>1</a:t>
              </a:r>
              <a:r>
                <a:rPr lang="zh-CN" altLang="en-US" sz="2000" dirty="0">
                  <a:solidFill>
                    <a:schemeClr val="tx1"/>
                  </a:solidFill>
                  <a:latin typeface="Times New Roman" panose="02020603050405020304" pitchFamily="18" charset="0"/>
                  <a:ea typeface="宋体" panose="02010600030101010101" pitchFamily="2" charset="-122"/>
                </a:rPr>
                <a:t>：</a:t>
              </a:r>
              <a:endParaRPr lang="zh-CN" altLang="en-US" sz="2000" dirty="0">
                <a:solidFill>
                  <a:schemeClr val="tx1"/>
                </a:solidFill>
                <a:latin typeface="Arial" panose="020B0604020202020204" pitchFamily="34" charset="0"/>
                <a:ea typeface="宋体" panose="02010600030101010101" pitchFamily="2" charset="-122"/>
              </a:endParaRPr>
            </a:p>
          </p:txBody>
        </p:sp>
        <p:sp>
          <p:nvSpPr>
            <p:cNvPr id="10314" name="Oval 70"/>
            <p:cNvSpPr>
              <a:spLocks noChangeArrowheads="1"/>
            </p:cNvSpPr>
            <p:nvPr/>
          </p:nvSpPr>
          <p:spPr bwMode="auto">
            <a:xfrm>
              <a:off x="930" y="1926"/>
              <a:ext cx="278" cy="279"/>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315" name="Text Box 71"/>
            <p:cNvSpPr txBox="1">
              <a:spLocks noChangeArrowheads="1"/>
            </p:cNvSpPr>
            <p:nvPr/>
          </p:nvSpPr>
          <p:spPr bwMode="auto">
            <a:xfrm>
              <a:off x="954" y="1933"/>
              <a:ext cx="2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a:solidFill>
                    <a:schemeClr val="tx1"/>
                  </a:solidFill>
                  <a:latin typeface="Times New Roman" panose="02020603050405020304" pitchFamily="18" charset="0"/>
                  <a:ea typeface="宋体" panose="02010600030101010101" pitchFamily="2" charset="-122"/>
                </a:rPr>
                <a:t>I</a:t>
              </a:r>
              <a:r>
                <a:rPr lang="en-US" altLang="zh-CN" sz="2000" baseline="-25000">
                  <a:solidFill>
                    <a:schemeClr val="tx1"/>
                  </a:solidFill>
                  <a:latin typeface="Times New Roman" panose="02020603050405020304" pitchFamily="18" charset="0"/>
                  <a:ea typeface="宋体" panose="02010600030101010101" pitchFamily="2" charset="-122"/>
                </a:rPr>
                <a:t>1</a:t>
              </a:r>
              <a:endParaRPr lang="en-US" altLang="zh-CN" sz="2000">
                <a:solidFill>
                  <a:schemeClr val="tx1"/>
                </a:solidFill>
                <a:latin typeface="Arial" panose="020B0604020202020204" pitchFamily="34" charset="0"/>
                <a:ea typeface="宋体" panose="02010600030101010101" pitchFamily="2" charset="-122"/>
              </a:endParaRPr>
            </a:p>
          </p:txBody>
        </p:sp>
        <p:sp>
          <p:nvSpPr>
            <p:cNvPr id="10316" name="Text Box 72"/>
            <p:cNvSpPr txBox="1">
              <a:spLocks noChangeArrowheads="1"/>
            </p:cNvSpPr>
            <p:nvPr/>
          </p:nvSpPr>
          <p:spPr bwMode="auto">
            <a:xfrm>
              <a:off x="1338" y="1933"/>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a:solidFill>
                    <a:schemeClr val="tx1"/>
                  </a:solidFill>
                  <a:latin typeface="Times New Roman" panose="02020603050405020304" pitchFamily="18" charset="0"/>
                  <a:ea typeface="宋体" panose="02010600030101010101" pitchFamily="2" charset="-122"/>
                </a:rPr>
                <a:t>C</a:t>
              </a:r>
              <a:r>
                <a:rPr lang="en-US" altLang="zh-CN" sz="2000" baseline="-25000">
                  <a:solidFill>
                    <a:schemeClr val="tx1"/>
                  </a:solidFill>
                  <a:latin typeface="Times New Roman" panose="02020603050405020304" pitchFamily="18" charset="0"/>
                  <a:ea typeface="宋体" panose="02010600030101010101" pitchFamily="2" charset="-122"/>
                </a:rPr>
                <a:t>1</a:t>
              </a:r>
              <a:endParaRPr lang="en-US" altLang="zh-CN" sz="2000">
                <a:solidFill>
                  <a:schemeClr val="tx1"/>
                </a:solidFill>
                <a:latin typeface="Arial" panose="020B0604020202020204" pitchFamily="34" charset="0"/>
                <a:ea typeface="宋体" panose="02010600030101010101" pitchFamily="2" charset="-122"/>
              </a:endParaRPr>
            </a:p>
          </p:txBody>
        </p:sp>
        <p:sp>
          <p:nvSpPr>
            <p:cNvPr id="10317" name="Text Box 73"/>
            <p:cNvSpPr txBox="1">
              <a:spLocks noChangeArrowheads="1"/>
            </p:cNvSpPr>
            <p:nvPr/>
          </p:nvSpPr>
          <p:spPr bwMode="auto">
            <a:xfrm>
              <a:off x="1753" y="1933"/>
              <a:ext cx="3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a:solidFill>
                    <a:schemeClr val="tx1"/>
                  </a:solidFill>
                  <a:latin typeface="Times New Roman" panose="02020603050405020304" pitchFamily="18" charset="0"/>
                  <a:ea typeface="宋体" panose="02010600030101010101" pitchFamily="2" charset="-122"/>
                </a:rPr>
                <a:t>P</a:t>
              </a:r>
              <a:r>
                <a:rPr lang="en-US" altLang="zh-CN" sz="2000" baseline="-25000">
                  <a:solidFill>
                    <a:schemeClr val="tx1"/>
                  </a:solidFill>
                  <a:latin typeface="Times New Roman" panose="02020603050405020304" pitchFamily="18" charset="0"/>
                  <a:ea typeface="宋体" panose="02010600030101010101" pitchFamily="2" charset="-122"/>
                </a:rPr>
                <a:t>1</a:t>
              </a:r>
              <a:endParaRPr lang="en-US" altLang="zh-CN" sz="2000">
                <a:solidFill>
                  <a:schemeClr val="tx1"/>
                </a:solidFill>
                <a:latin typeface="Arial" panose="020B0604020202020204" pitchFamily="34" charset="0"/>
                <a:ea typeface="宋体" panose="02010600030101010101" pitchFamily="2" charset="-122"/>
              </a:endParaRPr>
            </a:p>
          </p:txBody>
        </p:sp>
        <p:sp>
          <p:nvSpPr>
            <p:cNvPr id="10318" name="Line 74"/>
            <p:cNvSpPr>
              <a:spLocks noChangeShapeType="1"/>
            </p:cNvSpPr>
            <p:nvPr/>
          </p:nvSpPr>
          <p:spPr bwMode="auto">
            <a:xfrm>
              <a:off x="1233" y="2069"/>
              <a:ext cx="10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19" name="Line 75"/>
            <p:cNvSpPr>
              <a:spLocks noChangeShapeType="1"/>
            </p:cNvSpPr>
            <p:nvPr/>
          </p:nvSpPr>
          <p:spPr bwMode="auto">
            <a:xfrm>
              <a:off x="1640" y="2069"/>
              <a:ext cx="10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20" name="Oval 76"/>
            <p:cNvSpPr>
              <a:spLocks noChangeArrowheads="1"/>
            </p:cNvSpPr>
            <p:nvPr/>
          </p:nvSpPr>
          <p:spPr bwMode="auto">
            <a:xfrm>
              <a:off x="1338" y="1933"/>
              <a:ext cx="278" cy="279"/>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321" name="Oval 77"/>
            <p:cNvSpPr>
              <a:spLocks noChangeArrowheads="1"/>
            </p:cNvSpPr>
            <p:nvPr/>
          </p:nvSpPr>
          <p:spPr bwMode="auto">
            <a:xfrm>
              <a:off x="1746" y="1933"/>
              <a:ext cx="278" cy="279"/>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sp>
        <p:nvSpPr>
          <p:cNvPr id="10289" name="Text Box 78"/>
          <p:cNvSpPr txBox="1">
            <a:spLocks noChangeArrowheads="1"/>
          </p:cNvSpPr>
          <p:nvPr/>
        </p:nvSpPr>
        <p:spPr bwMode="auto">
          <a:xfrm>
            <a:off x="3215938" y="1936153"/>
            <a:ext cx="1079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sz="2000" dirty="0">
                <a:solidFill>
                  <a:schemeClr val="tx1"/>
                </a:solidFill>
                <a:latin typeface="Times New Roman" panose="02020603050405020304" pitchFamily="18" charset="0"/>
                <a:ea typeface="宋体" panose="02010600030101010101" pitchFamily="2" charset="-122"/>
              </a:rPr>
              <a:t>程序</a:t>
            </a:r>
            <a:r>
              <a:rPr lang="en-US" altLang="zh-CN" sz="2000" dirty="0">
                <a:solidFill>
                  <a:schemeClr val="tx1"/>
                </a:solidFill>
                <a:latin typeface="Times New Roman" panose="02020603050405020304" pitchFamily="18" charset="0"/>
                <a:ea typeface="宋体" panose="02010600030101010101" pitchFamily="2" charset="-122"/>
              </a:rPr>
              <a:t>2</a:t>
            </a:r>
            <a:r>
              <a:rPr lang="zh-CN" altLang="en-US" sz="2000" dirty="0">
                <a:solidFill>
                  <a:schemeClr val="tx1"/>
                </a:solidFill>
                <a:latin typeface="Times New Roman" panose="02020603050405020304" pitchFamily="18" charset="0"/>
                <a:ea typeface="宋体" panose="02010600030101010101" pitchFamily="2" charset="-122"/>
              </a:rPr>
              <a:t>：</a:t>
            </a:r>
            <a:endParaRPr lang="zh-CN" altLang="en-US" sz="2000" dirty="0">
              <a:solidFill>
                <a:schemeClr val="tx1"/>
              </a:solidFill>
              <a:latin typeface="Arial" panose="020B0604020202020204" pitchFamily="34" charset="0"/>
              <a:ea typeface="宋体" panose="02010600030101010101" pitchFamily="2" charset="-122"/>
            </a:endParaRPr>
          </a:p>
        </p:txBody>
      </p:sp>
      <p:sp>
        <p:nvSpPr>
          <p:cNvPr id="10290" name="Oval 79"/>
          <p:cNvSpPr>
            <a:spLocks noChangeArrowheads="1"/>
          </p:cNvSpPr>
          <p:nvPr/>
        </p:nvSpPr>
        <p:spPr bwMode="auto">
          <a:xfrm>
            <a:off x="4079538" y="1915515"/>
            <a:ext cx="441325" cy="442913"/>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291" name="Line 80"/>
          <p:cNvSpPr>
            <a:spLocks noChangeShapeType="1"/>
          </p:cNvSpPr>
          <p:nvPr/>
        </p:nvSpPr>
        <p:spPr bwMode="auto">
          <a:xfrm>
            <a:off x="4560550" y="2142528"/>
            <a:ext cx="1666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92" name="Line 81"/>
          <p:cNvSpPr>
            <a:spLocks noChangeShapeType="1"/>
          </p:cNvSpPr>
          <p:nvPr/>
        </p:nvSpPr>
        <p:spPr bwMode="auto">
          <a:xfrm>
            <a:off x="5206663" y="2142528"/>
            <a:ext cx="1682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93" name="Oval 82"/>
          <p:cNvSpPr>
            <a:spLocks noChangeArrowheads="1"/>
          </p:cNvSpPr>
          <p:nvPr/>
        </p:nvSpPr>
        <p:spPr bwMode="auto">
          <a:xfrm>
            <a:off x="4727238" y="1926628"/>
            <a:ext cx="441325" cy="442912"/>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294" name="Oval 83"/>
          <p:cNvSpPr>
            <a:spLocks noChangeArrowheads="1"/>
          </p:cNvSpPr>
          <p:nvPr/>
        </p:nvSpPr>
        <p:spPr bwMode="auto">
          <a:xfrm>
            <a:off x="5374938" y="1926628"/>
            <a:ext cx="441325" cy="442912"/>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295" name="Text Box 84"/>
          <p:cNvSpPr txBox="1">
            <a:spLocks noChangeArrowheads="1"/>
          </p:cNvSpPr>
          <p:nvPr/>
        </p:nvSpPr>
        <p:spPr bwMode="auto">
          <a:xfrm>
            <a:off x="6011863" y="1916113"/>
            <a:ext cx="1079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sz="2000">
                <a:solidFill>
                  <a:schemeClr val="tx1"/>
                </a:solidFill>
                <a:latin typeface="Times New Roman" panose="02020603050405020304" pitchFamily="18" charset="0"/>
                <a:ea typeface="宋体" panose="02010600030101010101" pitchFamily="2" charset="-122"/>
              </a:rPr>
              <a:t>程序</a:t>
            </a:r>
            <a:r>
              <a:rPr lang="en-US" altLang="zh-CN" sz="2000">
                <a:solidFill>
                  <a:schemeClr val="tx1"/>
                </a:solidFill>
                <a:latin typeface="Times New Roman" panose="02020603050405020304" pitchFamily="18" charset="0"/>
                <a:ea typeface="宋体" panose="02010600030101010101" pitchFamily="2" charset="-122"/>
              </a:rPr>
              <a:t>3</a:t>
            </a:r>
            <a:r>
              <a:rPr lang="zh-CN" altLang="en-US" sz="2000">
                <a:solidFill>
                  <a:schemeClr val="tx1"/>
                </a:solidFill>
                <a:latin typeface="Times New Roman" panose="02020603050405020304" pitchFamily="18" charset="0"/>
                <a:ea typeface="宋体" panose="02010600030101010101" pitchFamily="2" charset="-122"/>
              </a:rPr>
              <a:t>：</a:t>
            </a:r>
            <a:endParaRPr lang="zh-CN" altLang="en-US" sz="2000">
              <a:solidFill>
                <a:schemeClr val="tx1"/>
              </a:solidFill>
              <a:latin typeface="Arial" panose="020B0604020202020204" pitchFamily="34" charset="0"/>
              <a:ea typeface="宋体" panose="02010600030101010101" pitchFamily="2" charset="-122"/>
            </a:endParaRPr>
          </a:p>
        </p:txBody>
      </p:sp>
      <p:sp>
        <p:nvSpPr>
          <p:cNvPr id="10296" name="Oval 85"/>
          <p:cNvSpPr>
            <a:spLocks noChangeArrowheads="1"/>
          </p:cNvSpPr>
          <p:nvPr/>
        </p:nvSpPr>
        <p:spPr bwMode="auto">
          <a:xfrm>
            <a:off x="6875463" y="1916113"/>
            <a:ext cx="441325" cy="442912"/>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297" name="Line 86"/>
          <p:cNvSpPr>
            <a:spLocks noChangeShapeType="1"/>
          </p:cNvSpPr>
          <p:nvPr/>
        </p:nvSpPr>
        <p:spPr bwMode="auto">
          <a:xfrm>
            <a:off x="7356475" y="2143125"/>
            <a:ext cx="1666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98" name="Line 87"/>
          <p:cNvSpPr>
            <a:spLocks noChangeShapeType="1"/>
          </p:cNvSpPr>
          <p:nvPr/>
        </p:nvSpPr>
        <p:spPr bwMode="auto">
          <a:xfrm>
            <a:off x="8002588" y="2143125"/>
            <a:ext cx="1682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99" name="Oval 88"/>
          <p:cNvSpPr>
            <a:spLocks noChangeArrowheads="1"/>
          </p:cNvSpPr>
          <p:nvPr/>
        </p:nvSpPr>
        <p:spPr bwMode="auto">
          <a:xfrm>
            <a:off x="7523163" y="1927225"/>
            <a:ext cx="441325" cy="442913"/>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300" name="Oval 89"/>
          <p:cNvSpPr>
            <a:spLocks noChangeArrowheads="1"/>
          </p:cNvSpPr>
          <p:nvPr/>
        </p:nvSpPr>
        <p:spPr bwMode="auto">
          <a:xfrm>
            <a:off x="8170863" y="1927225"/>
            <a:ext cx="441325" cy="442913"/>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301" name="Text Box 90"/>
          <p:cNvSpPr txBox="1">
            <a:spLocks noChangeArrowheads="1"/>
          </p:cNvSpPr>
          <p:nvPr/>
        </p:nvSpPr>
        <p:spPr bwMode="auto">
          <a:xfrm>
            <a:off x="4150975" y="1915515"/>
            <a:ext cx="433388"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a:solidFill>
                  <a:schemeClr val="tx1"/>
                </a:solidFill>
                <a:latin typeface="Times New Roman" panose="02020603050405020304" pitchFamily="18" charset="0"/>
                <a:ea typeface="宋体" panose="02010600030101010101" pitchFamily="2" charset="-122"/>
              </a:rPr>
              <a:t>I</a:t>
            </a:r>
            <a:r>
              <a:rPr lang="en-US" altLang="zh-CN" sz="2000" baseline="-25000">
                <a:solidFill>
                  <a:schemeClr val="tx1"/>
                </a:solidFill>
                <a:latin typeface="Times New Roman" panose="02020603050405020304" pitchFamily="18" charset="0"/>
                <a:ea typeface="宋体" panose="02010600030101010101" pitchFamily="2" charset="-122"/>
              </a:rPr>
              <a:t>2</a:t>
            </a:r>
            <a:endParaRPr lang="en-US" altLang="zh-CN" sz="2000">
              <a:solidFill>
                <a:schemeClr val="tx1"/>
              </a:solidFill>
              <a:latin typeface="Arial" panose="020B0604020202020204" pitchFamily="34" charset="0"/>
              <a:ea typeface="宋体" panose="02010600030101010101" pitchFamily="2" charset="-122"/>
            </a:endParaRPr>
          </a:p>
        </p:txBody>
      </p:sp>
      <p:sp>
        <p:nvSpPr>
          <p:cNvPr id="10302" name="Text Box 91"/>
          <p:cNvSpPr txBox="1">
            <a:spLocks noChangeArrowheads="1"/>
          </p:cNvSpPr>
          <p:nvPr/>
        </p:nvSpPr>
        <p:spPr bwMode="auto">
          <a:xfrm>
            <a:off x="4727238" y="1915515"/>
            <a:ext cx="503237"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a:solidFill>
                  <a:schemeClr val="tx1"/>
                </a:solidFill>
                <a:latin typeface="Times New Roman" panose="02020603050405020304" pitchFamily="18" charset="0"/>
                <a:ea typeface="宋体" panose="02010600030101010101" pitchFamily="2" charset="-122"/>
              </a:rPr>
              <a:t>C</a:t>
            </a:r>
            <a:r>
              <a:rPr lang="en-US" altLang="zh-CN" sz="2000" baseline="-25000">
                <a:solidFill>
                  <a:schemeClr val="tx1"/>
                </a:solidFill>
                <a:latin typeface="Times New Roman" panose="02020603050405020304" pitchFamily="18" charset="0"/>
                <a:ea typeface="宋体" panose="02010600030101010101" pitchFamily="2" charset="-122"/>
              </a:rPr>
              <a:t>2</a:t>
            </a:r>
            <a:endParaRPr lang="en-US" altLang="zh-CN" sz="2000">
              <a:solidFill>
                <a:schemeClr val="tx1"/>
              </a:solidFill>
              <a:latin typeface="Arial" panose="020B0604020202020204" pitchFamily="34" charset="0"/>
              <a:ea typeface="宋体" panose="02010600030101010101" pitchFamily="2" charset="-122"/>
            </a:endParaRPr>
          </a:p>
        </p:txBody>
      </p:sp>
      <p:sp>
        <p:nvSpPr>
          <p:cNvPr id="10303" name="Text Box 92"/>
          <p:cNvSpPr txBox="1">
            <a:spLocks noChangeArrowheads="1"/>
          </p:cNvSpPr>
          <p:nvPr/>
        </p:nvSpPr>
        <p:spPr bwMode="auto">
          <a:xfrm>
            <a:off x="5376525" y="1915515"/>
            <a:ext cx="503238"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a:solidFill>
                  <a:schemeClr val="tx1"/>
                </a:solidFill>
                <a:latin typeface="Times New Roman" panose="02020603050405020304" pitchFamily="18" charset="0"/>
                <a:ea typeface="宋体" panose="02010600030101010101" pitchFamily="2" charset="-122"/>
              </a:rPr>
              <a:t>P</a:t>
            </a:r>
            <a:r>
              <a:rPr lang="en-US" altLang="zh-CN" sz="2000" baseline="-25000">
                <a:solidFill>
                  <a:schemeClr val="tx1"/>
                </a:solidFill>
                <a:latin typeface="Times New Roman" panose="02020603050405020304" pitchFamily="18" charset="0"/>
                <a:ea typeface="宋体" panose="02010600030101010101" pitchFamily="2" charset="-122"/>
              </a:rPr>
              <a:t>2</a:t>
            </a:r>
            <a:endParaRPr lang="en-US" altLang="zh-CN" sz="2000">
              <a:solidFill>
                <a:schemeClr val="tx1"/>
              </a:solidFill>
              <a:latin typeface="Arial" panose="020B0604020202020204" pitchFamily="34" charset="0"/>
              <a:ea typeface="宋体" panose="02010600030101010101" pitchFamily="2" charset="-122"/>
            </a:endParaRPr>
          </a:p>
        </p:txBody>
      </p:sp>
      <p:sp>
        <p:nvSpPr>
          <p:cNvPr id="10304" name="Text Box 93"/>
          <p:cNvSpPr txBox="1">
            <a:spLocks noChangeArrowheads="1"/>
          </p:cNvSpPr>
          <p:nvPr/>
        </p:nvSpPr>
        <p:spPr bwMode="auto">
          <a:xfrm>
            <a:off x="6910388" y="1916113"/>
            <a:ext cx="4318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a:solidFill>
                  <a:schemeClr val="tx1"/>
                </a:solidFill>
                <a:latin typeface="Times New Roman" panose="02020603050405020304" pitchFamily="18" charset="0"/>
                <a:ea typeface="宋体" panose="02010600030101010101" pitchFamily="2" charset="-122"/>
              </a:rPr>
              <a:t>I</a:t>
            </a:r>
            <a:r>
              <a:rPr lang="en-US" altLang="zh-CN" sz="2000" baseline="-25000">
                <a:solidFill>
                  <a:schemeClr val="tx1"/>
                </a:solidFill>
                <a:latin typeface="Times New Roman" panose="02020603050405020304" pitchFamily="18" charset="0"/>
                <a:ea typeface="宋体" panose="02010600030101010101" pitchFamily="2" charset="-122"/>
              </a:rPr>
              <a:t>3</a:t>
            </a:r>
            <a:endParaRPr lang="en-US" altLang="zh-CN" sz="2000">
              <a:solidFill>
                <a:schemeClr val="tx1"/>
              </a:solidFill>
              <a:latin typeface="Arial" panose="020B0604020202020204" pitchFamily="34" charset="0"/>
              <a:ea typeface="宋体" panose="02010600030101010101" pitchFamily="2" charset="-122"/>
            </a:endParaRPr>
          </a:p>
        </p:txBody>
      </p:sp>
      <p:sp>
        <p:nvSpPr>
          <p:cNvPr id="10305" name="Text Box 94"/>
          <p:cNvSpPr txBox="1">
            <a:spLocks noChangeArrowheads="1"/>
          </p:cNvSpPr>
          <p:nvPr/>
        </p:nvSpPr>
        <p:spPr bwMode="auto">
          <a:xfrm>
            <a:off x="7524750" y="1916113"/>
            <a:ext cx="50482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a:solidFill>
                  <a:schemeClr val="tx1"/>
                </a:solidFill>
                <a:latin typeface="Times New Roman" panose="02020603050405020304" pitchFamily="18" charset="0"/>
                <a:ea typeface="宋体" panose="02010600030101010101" pitchFamily="2" charset="-122"/>
              </a:rPr>
              <a:t>C</a:t>
            </a:r>
            <a:r>
              <a:rPr lang="en-US" altLang="zh-CN" sz="2000" baseline="-25000">
                <a:solidFill>
                  <a:schemeClr val="tx1"/>
                </a:solidFill>
                <a:latin typeface="Times New Roman" panose="02020603050405020304" pitchFamily="18" charset="0"/>
                <a:ea typeface="宋体" panose="02010600030101010101" pitchFamily="2" charset="-122"/>
              </a:rPr>
              <a:t>3</a:t>
            </a:r>
            <a:endParaRPr lang="en-US" altLang="zh-CN" sz="2000">
              <a:solidFill>
                <a:schemeClr val="tx1"/>
              </a:solidFill>
              <a:latin typeface="Arial" panose="020B0604020202020204" pitchFamily="34" charset="0"/>
              <a:ea typeface="宋体" panose="02010600030101010101" pitchFamily="2" charset="-122"/>
            </a:endParaRPr>
          </a:p>
        </p:txBody>
      </p:sp>
      <p:sp>
        <p:nvSpPr>
          <p:cNvPr id="10306" name="Text Box 95"/>
          <p:cNvSpPr txBox="1">
            <a:spLocks noChangeArrowheads="1"/>
          </p:cNvSpPr>
          <p:nvPr/>
        </p:nvSpPr>
        <p:spPr bwMode="auto">
          <a:xfrm>
            <a:off x="8172450" y="1916113"/>
            <a:ext cx="5048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a:solidFill>
                  <a:schemeClr val="tx1"/>
                </a:solidFill>
                <a:latin typeface="Times New Roman" panose="02020603050405020304" pitchFamily="18" charset="0"/>
                <a:ea typeface="宋体" panose="02010600030101010101" pitchFamily="2" charset="-122"/>
              </a:rPr>
              <a:t>P</a:t>
            </a:r>
            <a:r>
              <a:rPr lang="en-US" altLang="zh-CN" sz="2000" baseline="-25000">
                <a:solidFill>
                  <a:schemeClr val="tx1"/>
                </a:solidFill>
                <a:latin typeface="Times New Roman" panose="02020603050405020304" pitchFamily="18" charset="0"/>
                <a:ea typeface="宋体" panose="02010600030101010101" pitchFamily="2" charset="-122"/>
              </a:rPr>
              <a:t>3</a:t>
            </a:r>
            <a:endParaRPr lang="en-US" altLang="zh-CN" sz="2000">
              <a:solidFill>
                <a:schemeClr val="tx1"/>
              </a:solidFill>
              <a:latin typeface="Arial" panose="020B0604020202020204" pitchFamily="34" charset="0"/>
              <a:ea typeface="宋体" panose="02010600030101010101" pitchFamily="2" charset="-122"/>
            </a:endParaRPr>
          </a:p>
        </p:txBody>
      </p:sp>
      <p:grpSp>
        <p:nvGrpSpPr>
          <p:cNvPr id="12" name="Group 97"/>
          <p:cNvGrpSpPr>
            <a:grpSpLocks/>
          </p:cNvGrpSpPr>
          <p:nvPr/>
        </p:nvGrpSpPr>
        <p:grpSpPr bwMode="auto">
          <a:xfrm>
            <a:off x="6659563" y="3357563"/>
            <a:ext cx="2195512" cy="503237"/>
            <a:chOff x="4286" y="2523"/>
            <a:chExt cx="771" cy="317"/>
          </a:xfrm>
        </p:grpSpPr>
        <p:sp>
          <p:nvSpPr>
            <p:cNvPr id="10311" name="AutoShape 98"/>
            <p:cNvSpPr>
              <a:spLocks noChangeArrowheads="1"/>
            </p:cNvSpPr>
            <p:nvPr/>
          </p:nvSpPr>
          <p:spPr bwMode="auto">
            <a:xfrm>
              <a:off x="4286" y="2523"/>
              <a:ext cx="771" cy="317"/>
            </a:xfrm>
            <a:prstGeom prst="roundRect">
              <a:avLst>
                <a:gd name="adj" fmla="val 16667"/>
              </a:avLst>
            </a:prstGeom>
            <a:solidFill>
              <a:srgbClr val="EAEAEA"/>
            </a:solidFill>
            <a:ln w="9525">
              <a:solidFill>
                <a:schemeClr val="tx1"/>
              </a:solidFill>
              <a:round/>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312" name="Text Box 99"/>
            <p:cNvSpPr txBox="1">
              <a:spLocks noChangeArrowheads="1"/>
            </p:cNvSpPr>
            <p:nvPr/>
          </p:nvSpPr>
          <p:spPr bwMode="auto">
            <a:xfrm>
              <a:off x="4332" y="2552"/>
              <a:ext cx="725"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sz="2400">
                  <a:latin typeface="Times New Roman" panose="02020603050405020304" pitchFamily="18" charset="0"/>
                </a:rPr>
                <a:t>时间：</a:t>
              </a:r>
              <a:r>
                <a:rPr lang="en-US" altLang="zh-CN" sz="2400">
                  <a:latin typeface="Times New Roman" panose="02020603050405020304" pitchFamily="18" charset="0"/>
                </a:rPr>
                <a:t>9</a:t>
              </a:r>
              <a:r>
                <a:rPr lang="zh-CN" altLang="en-US" sz="2400">
                  <a:latin typeface="Times New Roman" panose="02020603050405020304" pitchFamily="18" charset="0"/>
                </a:rPr>
                <a:t>个</a:t>
              </a:r>
              <a:r>
                <a:rPr lang="en-US" altLang="zh-CN" sz="2400">
                  <a:latin typeface="Times New Roman" panose="02020603050405020304" pitchFamily="18" charset="0"/>
                </a:rPr>
                <a:t>Δt</a:t>
              </a:r>
              <a:r>
                <a:rPr lang="en-US" altLang="zh-CN" sz="2400" b="0">
                  <a:solidFill>
                    <a:schemeClr val="tx1"/>
                  </a:solidFill>
                  <a:latin typeface="Times New Roman" panose="02020603050405020304" pitchFamily="18" charset="0"/>
                </a:rPr>
                <a:t> </a:t>
              </a:r>
            </a:p>
          </p:txBody>
        </p:sp>
      </p:grpSp>
      <p:sp>
        <p:nvSpPr>
          <p:cNvPr id="419940" name="Line 100"/>
          <p:cNvSpPr>
            <a:spLocks noChangeShapeType="1"/>
          </p:cNvSpPr>
          <p:nvPr/>
        </p:nvSpPr>
        <p:spPr bwMode="auto">
          <a:xfrm flipV="1">
            <a:off x="1832183" y="5045075"/>
            <a:ext cx="4537075" cy="7938"/>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10" name="Rectangle 107"/>
          <p:cNvSpPr>
            <a:spLocks noChangeArrowheads="1"/>
          </p:cNvSpPr>
          <p:nvPr/>
        </p:nvSpPr>
        <p:spPr bwMode="auto">
          <a:xfrm>
            <a:off x="1150938" y="339725"/>
            <a:ext cx="4933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二、程序顺序执行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19885"/>
                                        </p:tgtEl>
                                        <p:attrNameLst>
                                          <p:attrName>style.visibility</p:attrName>
                                        </p:attrNameLst>
                                      </p:cBhvr>
                                      <p:to>
                                        <p:strVal val="visible"/>
                                      </p:to>
                                    </p:set>
                                    <p:animEffect transition="in" filter="wipe(up)">
                                      <p:cBhvr>
                                        <p:cTn id="10" dur="1000"/>
                                        <p:tgtEl>
                                          <p:spTgt spid="419885"/>
                                        </p:tgtEl>
                                      </p:cBhvr>
                                    </p:animEffect>
                                  </p:childTnLst>
                                </p:cTn>
                              </p:par>
                            </p:childTnLst>
                          </p:cTn>
                        </p:par>
                        <p:par>
                          <p:cTn id="11" fill="hold" nodeType="afterGroup">
                            <p:stCondLst>
                              <p:cond delay="1000"/>
                            </p:stCondLst>
                            <p:childTnLst>
                              <p:par>
                                <p:cTn id="12" presetID="22" presetClass="entr" presetSubtype="1" fill="hold" grpId="0" nodeType="afterEffect">
                                  <p:stCondLst>
                                    <p:cond delay="0"/>
                                  </p:stCondLst>
                                  <p:childTnLst>
                                    <p:set>
                                      <p:cBhvr>
                                        <p:cTn id="13" dur="1" fill="hold">
                                          <p:stCondLst>
                                            <p:cond delay="0"/>
                                          </p:stCondLst>
                                        </p:cTn>
                                        <p:tgtEl>
                                          <p:spTgt spid="419895"/>
                                        </p:tgtEl>
                                        <p:attrNameLst>
                                          <p:attrName>style.visibility</p:attrName>
                                        </p:attrNameLst>
                                      </p:cBhvr>
                                      <p:to>
                                        <p:strVal val="visible"/>
                                      </p:to>
                                    </p:set>
                                    <p:animEffect transition="in" filter="wipe(up)">
                                      <p:cBhvr>
                                        <p:cTn id="14" dur="1000"/>
                                        <p:tgtEl>
                                          <p:spTgt spid="419895"/>
                                        </p:tgtEl>
                                      </p:cBhvr>
                                    </p:animEffect>
                                  </p:childTnLst>
                                </p:cTn>
                              </p:par>
                            </p:childTnLst>
                          </p:cTn>
                        </p:par>
                        <p:par>
                          <p:cTn id="15" fill="hold" nodeType="afterGroup">
                            <p:stCondLst>
                              <p:cond delay="2000"/>
                            </p:stCondLst>
                            <p:childTnLst>
                              <p:par>
                                <p:cTn id="16" presetID="22" presetClass="entr" presetSubtype="8"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1000"/>
                                        <p:tgtEl>
                                          <p:spTgt spid="3"/>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419886"/>
                                        </p:tgtEl>
                                        <p:attrNameLst>
                                          <p:attrName>style.visibility</p:attrName>
                                        </p:attrNameLst>
                                      </p:cBhvr>
                                      <p:to>
                                        <p:strVal val="visible"/>
                                      </p:to>
                                    </p:set>
                                    <p:animEffect transition="in" filter="wipe(up)">
                                      <p:cBhvr>
                                        <p:cTn id="21" dur="1000"/>
                                        <p:tgtEl>
                                          <p:spTgt spid="419886"/>
                                        </p:tgtEl>
                                      </p:cBhvr>
                                    </p:animEffect>
                                  </p:childTnLst>
                                </p:cTn>
                              </p:par>
                            </p:childTnLst>
                          </p:cTn>
                        </p:par>
                        <p:par>
                          <p:cTn id="22" fill="hold" nodeType="afterGroup">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419898"/>
                                        </p:tgtEl>
                                        <p:attrNameLst>
                                          <p:attrName>style.visibility</p:attrName>
                                        </p:attrNameLst>
                                      </p:cBhvr>
                                      <p:to>
                                        <p:strVal val="visible"/>
                                      </p:to>
                                    </p:set>
                                    <p:animEffect transition="in" filter="wipe(left)">
                                      <p:cBhvr>
                                        <p:cTn id="25" dur="1000"/>
                                        <p:tgtEl>
                                          <p:spTgt spid="419898"/>
                                        </p:tgtEl>
                                      </p:cBhvr>
                                    </p:animEffect>
                                  </p:childTnLst>
                                </p:cTn>
                              </p:par>
                            </p:childTnLst>
                          </p:cTn>
                        </p:par>
                        <p:par>
                          <p:cTn id="26" fill="hold" nodeType="afterGroup">
                            <p:stCondLst>
                              <p:cond delay="4000"/>
                            </p:stCondLst>
                            <p:childTnLst>
                              <p:par>
                                <p:cTn id="27" presetID="22" presetClass="entr" presetSubtype="8"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1000"/>
                                        <p:tgtEl>
                                          <p:spTgt spid="4"/>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419887"/>
                                        </p:tgtEl>
                                        <p:attrNameLst>
                                          <p:attrName>style.visibility</p:attrName>
                                        </p:attrNameLst>
                                      </p:cBhvr>
                                      <p:to>
                                        <p:strVal val="visible"/>
                                      </p:to>
                                    </p:set>
                                    <p:animEffect transition="in" filter="wipe(up)">
                                      <p:cBhvr>
                                        <p:cTn id="32" dur="1000"/>
                                        <p:tgtEl>
                                          <p:spTgt spid="419887"/>
                                        </p:tgtEl>
                                      </p:cBhvr>
                                    </p:animEffect>
                                  </p:childTnLst>
                                </p:cTn>
                              </p:par>
                            </p:childTnLst>
                          </p:cTn>
                        </p:par>
                        <p:par>
                          <p:cTn id="33" fill="hold" nodeType="afterGroup">
                            <p:stCondLst>
                              <p:cond delay="5000"/>
                            </p:stCondLst>
                            <p:childTnLst>
                              <p:par>
                                <p:cTn id="34" presetID="22" presetClass="entr" presetSubtype="1" fill="hold" grpId="0" nodeType="afterEffect">
                                  <p:stCondLst>
                                    <p:cond delay="0"/>
                                  </p:stCondLst>
                                  <p:childTnLst>
                                    <p:set>
                                      <p:cBhvr>
                                        <p:cTn id="35" dur="1" fill="hold">
                                          <p:stCondLst>
                                            <p:cond delay="0"/>
                                          </p:stCondLst>
                                        </p:cTn>
                                        <p:tgtEl>
                                          <p:spTgt spid="419907"/>
                                        </p:tgtEl>
                                        <p:attrNameLst>
                                          <p:attrName>style.visibility</p:attrName>
                                        </p:attrNameLst>
                                      </p:cBhvr>
                                      <p:to>
                                        <p:strVal val="visible"/>
                                      </p:to>
                                    </p:set>
                                    <p:animEffect transition="in" filter="wipe(up)">
                                      <p:cBhvr>
                                        <p:cTn id="36" dur="1000"/>
                                        <p:tgtEl>
                                          <p:spTgt spid="419907"/>
                                        </p:tgtEl>
                                      </p:cBhvr>
                                    </p:animEffect>
                                  </p:childTnLst>
                                </p:cTn>
                              </p:par>
                            </p:childTnLst>
                          </p:cTn>
                        </p:par>
                        <p:par>
                          <p:cTn id="37" fill="hold" nodeType="afterGroup">
                            <p:stCondLst>
                              <p:cond delay="6000"/>
                            </p:stCondLst>
                            <p:childTnLst>
                              <p:par>
                                <p:cTn id="38" presetID="22" presetClass="entr" presetSubtype="8"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left)">
                                      <p:cBhvr>
                                        <p:cTn id="40" dur="1000"/>
                                        <p:tgtEl>
                                          <p:spTgt spid="5"/>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419888"/>
                                        </p:tgtEl>
                                        <p:attrNameLst>
                                          <p:attrName>style.visibility</p:attrName>
                                        </p:attrNameLst>
                                      </p:cBhvr>
                                      <p:to>
                                        <p:strVal val="visible"/>
                                      </p:to>
                                    </p:set>
                                    <p:animEffect transition="in" filter="wipe(up)">
                                      <p:cBhvr>
                                        <p:cTn id="43" dur="1000"/>
                                        <p:tgtEl>
                                          <p:spTgt spid="419888"/>
                                        </p:tgtEl>
                                      </p:cBhvr>
                                    </p:animEffect>
                                  </p:childTnLst>
                                </p:cTn>
                              </p:par>
                            </p:childTnLst>
                          </p:cTn>
                        </p:par>
                        <p:par>
                          <p:cTn id="44" fill="hold" nodeType="afterGroup">
                            <p:stCondLst>
                              <p:cond delay="7000"/>
                            </p:stCondLst>
                            <p:childTnLst>
                              <p:par>
                                <p:cTn id="45" presetID="22" presetClass="entr" presetSubtype="8" fill="hold" grpId="0" nodeType="afterEffect">
                                  <p:stCondLst>
                                    <p:cond delay="0"/>
                                  </p:stCondLst>
                                  <p:childTnLst>
                                    <p:set>
                                      <p:cBhvr>
                                        <p:cTn id="46" dur="1" fill="hold">
                                          <p:stCondLst>
                                            <p:cond delay="0"/>
                                          </p:stCondLst>
                                        </p:cTn>
                                        <p:tgtEl>
                                          <p:spTgt spid="419896"/>
                                        </p:tgtEl>
                                        <p:attrNameLst>
                                          <p:attrName>style.visibility</p:attrName>
                                        </p:attrNameLst>
                                      </p:cBhvr>
                                      <p:to>
                                        <p:strVal val="visible"/>
                                      </p:to>
                                    </p:set>
                                    <p:animEffect transition="in" filter="wipe(left)">
                                      <p:cBhvr>
                                        <p:cTn id="47" dur="1000"/>
                                        <p:tgtEl>
                                          <p:spTgt spid="419896"/>
                                        </p:tgtEl>
                                      </p:cBhvr>
                                    </p:animEffect>
                                  </p:childTnLst>
                                </p:cTn>
                              </p:par>
                            </p:childTnLst>
                          </p:cTn>
                        </p:par>
                        <p:par>
                          <p:cTn id="48" fill="hold" nodeType="afterGroup">
                            <p:stCondLst>
                              <p:cond delay="8000"/>
                            </p:stCondLst>
                            <p:childTnLst>
                              <p:par>
                                <p:cTn id="49" presetID="22" presetClass="entr" presetSubtype="8"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1000"/>
                                        <p:tgtEl>
                                          <p:spTgt spid="6"/>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419889"/>
                                        </p:tgtEl>
                                        <p:attrNameLst>
                                          <p:attrName>style.visibility</p:attrName>
                                        </p:attrNameLst>
                                      </p:cBhvr>
                                      <p:to>
                                        <p:strVal val="visible"/>
                                      </p:to>
                                    </p:set>
                                    <p:animEffect transition="in" filter="wipe(up)">
                                      <p:cBhvr>
                                        <p:cTn id="54" dur="1000"/>
                                        <p:tgtEl>
                                          <p:spTgt spid="419889"/>
                                        </p:tgtEl>
                                      </p:cBhvr>
                                    </p:animEffect>
                                  </p:childTnLst>
                                </p:cTn>
                              </p:par>
                            </p:childTnLst>
                          </p:cTn>
                        </p:par>
                        <p:par>
                          <p:cTn id="55" fill="hold" nodeType="afterGroup">
                            <p:stCondLst>
                              <p:cond delay="9000"/>
                            </p:stCondLst>
                            <p:childTnLst>
                              <p:par>
                                <p:cTn id="56" presetID="22" presetClass="entr" presetSubtype="1" fill="hold" grpId="0" nodeType="afterEffect">
                                  <p:stCondLst>
                                    <p:cond delay="0"/>
                                  </p:stCondLst>
                                  <p:childTnLst>
                                    <p:set>
                                      <p:cBhvr>
                                        <p:cTn id="57" dur="1" fill="hold">
                                          <p:stCondLst>
                                            <p:cond delay="0"/>
                                          </p:stCondLst>
                                        </p:cTn>
                                        <p:tgtEl>
                                          <p:spTgt spid="419899"/>
                                        </p:tgtEl>
                                        <p:attrNameLst>
                                          <p:attrName>style.visibility</p:attrName>
                                        </p:attrNameLst>
                                      </p:cBhvr>
                                      <p:to>
                                        <p:strVal val="visible"/>
                                      </p:to>
                                    </p:set>
                                    <p:animEffect transition="in" filter="wipe(up)">
                                      <p:cBhvr>
                                        <p:cTn id="58" dur="1000"/>
                                        <p:tgtEl>
                                          <p:spTgt spid="419899"/>
                                        </p:tgtEl>
                                      </p:cBhvr>
                                    </p:animEffect>
                                  </p:childTnLst>
                                </p:cTn>
                              </p:par>
                            </p:childTnLst>
                          </p:cTn>
                        </p:par>
                        <p:par>
                          <p:cTn id="59" fill="hold" nodeType="afterGroup">
                            <p:stCondLst>
                              <p:cond delay="10000"/>
                            </p:stCondLst>
                            <p:childTnLst>
                              <p:par>
                                <p:cTn id="60" presetID="22" presetClass="entr" presetSubtype="8" fill="hold" nodeType="after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left)">
                                      <p:cBhvr>
                                        <p:cTn id="62" dur="1000"/>
                                        <p:tgtEl>
                                          <p:spTgt spid="7"/>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419890"/>
                                        </p:tgtEl>
                                        <p:attrNameLst>
                                          <p:attrName>style.visibility</p:attrName>
                                        </p:attrNameLst>
                                      </p:cBhvr>
                                      <p:to>
                                        <p:strVal val="visible"/>
                                      </p:to>
                                    </p:set>
                                    <p:animEffect transition="in" filter="wipe(up)">
                                      <p:cBhvr>
                                        <p:cTn id="65" dur="1000"/>
                                        <p:tgtEl>
                                          <p:spTgt spid="419890"/>
                                        </p:tgtEl>
                                      </p:cBhvr>
                                    </p:animEffect>
                                  </p:childTnLst>
                                </p:cTn>
                              </p:par>
                            </p:childTnLst>
                          </p:cTn>
                        </p:par>
                        <p:par>
                          <p:cTn id="66" fill="hold" nodeType="afterGroup">
                            <p:stCondLst>
                              <p:cond delay="11000"/>
                            </p:stCondLst>
                            <p:childTnLst>
                              <p:par>
                                <p:cTn id="67" presetID="22" presetClass="entr" presetSubtype="1" fill="hold" grpId="0" nodeType="afterEffect">
                                  <p:stCondLst>
                                    <p:cond delay="0"/>
                                  </p:stCondLst>
                                  <p:childTnLst>
                                    <p:set>
                                      <p:cBhvr>
                                        <p:cTn id="68" dur="1" fill="hold">
                                          <p:stCondLst>
                                            <p:cond delay="0"/>
                                          </p:stCondLst>
                                        </p:cTn>
                                        <p:tgtEl>
                                          <p:spTgt spid="419906"/>
                                        </p:tgtEl>
                                        <p:attrNameLst>
                                          <p:attrName>style.visibility</p:attrName>
                                        </p:attrNameLst>
                                      </p:cBhvr>
                                      <p:to>
                                        <p:strVal val="visible"/>
                                      </p:to>
                                    </p:set>
                                    <p:animEffect transition="in" filter="wipe(up)">
                                      <p:cBhvr>
                                        <p:cTn id="69" dur="1000"/>
                                        <p:tgtEl>
                                          <p:spTgt spid="419906"/>
                                        </p:tgtEl>
                                      </p:cBhvr>
                                    </p:animEffect>
                                  </p:childTnLst>
                                </p:cTn>
                              </p:par>
                            </p:childTnLst>
                          </p:cTn>
                        </p:par>
                        <p:par>
                          <p:cTn id="70" fill="hold" nodeType="afterGroup">
                            <p:stCondLst>
                              <p:cond delay="12000"/>
                            </p:stCondLst>
                            <p:childTnLst>
                              <p:par>
                                <p:cTn id="71" presetID="22" presetClass="entr" presetSubtype="8" fill="hold" nodeType="after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wipe(left)">
                                      <p:cBhvr>
                                        <p:cTn id="73" dur="1000"/>
                                        <p:tgtEl>
                                          <p:spTgt spid="8"/>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419891"/>
                                        </p:tgtEl>
                                        <p:attrNameLst>
                                          <p:attrName>style.visibility</p:attrName>
                                        </p:attrNameLst>
                                      </p:cBhvr>
                                      <p:to>
                                        <p:strVal val="visible"/>
                                      </p:to>
                                    </p:set>
                                    <p:animEffect transition="in" filter="wipe(up)">
                                      <p:cBhvr>
                                        <p:cTn id="76" dur="1000"/>
                                        <p:tgtEl>
                                          <p:spTgt spid="419891"/>
                                        </p:tgtEl>
                                      </p:cBhvr>
                                    </p:animEffect>
                                  </p:childTnLst>
                                </p:cTn>
                              </p:par>
                            </p:childTnLst>
                          </p:cTn>
                        </p:par>
                        <p:par>
                          <p:cTn id="77" fill="hold" nodeType="afterGroup">
                            <p:stCondLst>
                              <p:cond delay="13000"/>
                            </p:stCondLst>
                            <p:childTnLst>
                              <p:par>
                                <p:cTn id="78" presetID="22" presetClass="entr" presetSubtype="1" fill="hold" grpId="0" nodeType="afterEffect">
                                  <p:stCondLst>
                                    <p:cond delay="0"/>
                                  </p:stCondLst>
                                  <p:childTnLst>
                                    <p:set>
                                      <p:cBhvr>
                                        <p:cTn id="79" dur="1" fill="hold">
                                          <p:stCondLst>
                                            <p:cond delay="0"/>
                                          </p:stCondLst>
                                        </p:cTn>
                                        <p:tgtEl>
                                          <p:spTgt spid="419897"/>
                                        </p:tgtEl>
                                        <p:attrNameLst>
                                          <p:attrName>style.visibility</p:attrName>
                                        </p:attrNameLst>
                                      </p:cBhvr>
                                      <p:to>
                                        <p:strVal val="visible"/>
                                      </p:to>
                                    </p:set>
                                    <p:animEffect transition="in" filter="wipe(up)">
                                      <p:cBhvr>
                                        <p:cTn id="80" dur="1000"/>
                                        <p:tgtEl>
                                          <p:spTgt spid="419897"/>
                                        </p:tgtEl>
                                      </p:cBhvr>
                                    </p:animEffect>
                                  </p:childTnLst>
                                </p:cTn>
                              </p:par>
                            </p:childTnLst>
                          </p:cTn>
                        </p:par>
                        <p:par>
                          <p:cTn id="81" fill="hold" nodeType="afterGroup">
                            <p:stCondLst>
                              <p:cond delay="14000"/>
                            </p:stCondLst>
                            <p:childTnLst>
                              <p:par>
                                <p:cTn id="82" presetID="22" presetClass="entr" presetSubtype="8" fill="hold" nodeType="after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wipe(left)">
                                      <p:cBhvr>
                                        <p:cTn id="84" dur="1000"/>
                                        <p:tgtEl>
                                          <p:spTgt spid="9"/>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419892"/>
                                        </p:tgtEl>
                                        <p:attrNameLst>
                                          <p:attrName>style.visibility</p:attrName>
                                        </p:attrNameLst>
                                      </p:cBhvr>
                                      <p:to>
                                        <p:strVal val="visible"/>
                                      </p:to>
                                    </p:set>
                                    <p:animEffect transition="in" filter="wipe(up)">
                                      <p:cBhvr>
                                        <p:cTn id="87" dur="1000"/>
                                        <p:tgtEl>
                                          <p:spTgt spid="419892"/>
                                        </p:tgtEl>
                                      </p:cBhvr>
                                    </p:animEffect>
                                  </p:childTnLst>
                                </p:cTn>
                              </p:par>
                            </p:childTnLst>
                          </p:cTn>
                        </p:par>
                        <p:par>
                          <p:cTn id="88" fill="hold" nodeType="afterGroup">
                            <p:stCondLst>
                              <p:cond delay="15000"/>
                            </p:stCondLst>
                            <p:childTnLst>
                              <p:par>
                                <p:cTn id="89" presetID="22" presetClass="entr" presetSubtype="1" fill="hold" grpId="0" nodeType="afterEffect">
                                  <p:stCondLst>
                                    <p:cond delay="0"/>
                                  </p:stCondLst>
                                  <p:childTnLst>
                                    <p:set>
                                      <p:cBhvr>
                                        <p:cTn id="90" dur="1" fill="hold">
                                          <p:stCondLst>
                                            <p:cond delay="0"/>
                                          </p:stCondLst>
                                        </p:cTn>
                                        <p:tgtEl>
                                          <p:spTgt spid="419900"/>
                                        </p:tgtEl>
                                        <p:attrNameLst>
                                          <p:attrName>style.visibility</p:attrName>
                                        </p:attrNameLst>
                                      </p:cBhvr>
                                      <p:to>
                                        <p:strVal val="visible"/>
                                      </p:to>
                                    </p:set>
                                    <p:animEffect transition="in" filter="wipe(up)">
                                      <p:cBhvr>
                                        <p:cTn id="91" dur="1000"/>
                                        <p:tgtEl>
                                          <p:spTgt spid="419900"/>
                                        </p:tgtEl>
                                      </p:cBhvr>
                                    </p:animEffect>
                                  </p:childTnLst>
                                </p:cTn>
                              </p:par>
                            </p:childTnLst>
                          </p:cTn>
                        </p:par>
                        <p:par>
                          <p:cTn id="92" fill="hold" nodeType="afterGroup">
                            <p:stCondLst>
                              <p:cond delay="16000"/>
                            </p:stCondLst>
                            <p:childTnLst>
                              <p:par>
                                <p:cTn id="93" presetID="22" presetClass="entr" presetSubtype="8" fill="hold" nodeType="after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left)">
                                      <p:cBhvr>
                                        <p:cTn id="95" dur="1000"/>
                                        <p:tgtEl>
                                          <p:spTgt spid="10"/>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419893"/>
                                        </p:tgtEl>
                                        <p:attrNameLst>
                                          <p:attrName>style.visibility</p:attrName>
                                        </p:attrNameLst>
                                      </p:cBhvr>
                                      <p:to>
                                        <p:strVal val="visible"/>
                                      </p:to>
                                    </p:set>
                                    <p:animEffect transition="in" filter="wipe(up)">
                                      <p:cBhvr>
                                        <p:cTn id="98" dur="1000"/>
                                        <p:tgtEl>
                                          <p:spTgt spid="419893"/>
                                        </p:tgtEl>
                                      </p:cBhvr>
                                    </p:animEffect>
                                  </p:childTnLst>
                                </p:cTn>
                              </p:par>
                            </p:childTnLst>
                          </p:cTn>
                        </p:par>
                        <p:par>
                          <p:cTn id="99" fill="hold" nodeType="afterGroup">
                            <p:stCondLst>
                              <p:cond delay="17000"/>
                            </p:stCondLst>
                            <p:childTnLst>
                              <p:par>
                                <p:cTn id="100" presetID="22" presetClass="entr" presetSubtype="1" fill="hold" grpId="0" nodeType="afterEffect">
                                  <p:stCondLst>
                                    <p:cond delay="0"/>
                                  </p:stCondLst>
                                  <p:childTnLst>
                                    <p:set>
                                      <p:cBhvr>
                                        <p:cTn id="101" dur="1" fill="hold">
                                          <p:stCondLst>
                                            <p:cond delay="0"/>
                                          </p:stCondLst>
                                        </p:cTn>
                                        <p:tgtEl>
                                          <p:spTgt spid="419905"/>
                                        </p:tgtEl>
                                        <p:attrNameLst>
                                          <p:attrName>style.visibility</p:attrName>
                                        </p:attrNameLst>
                                      </p:cBhvr>
                                      <p:to>
                                        <p:strVal val="visible"/>
                                      </p:to>
                                    </p:set>
                                    <p:animEffect transition="in" filter="wipe(up)">
                                      <p:cBhvr>
                                        <p:cTn id="102" dur="1000"/>
                                        <p:tgtEl>
                                          <p:spTgt spid="419905"/>
                                        </p:tgtEl>
                                      </p:cBhvr>
                                    </p:animEffect>
                                  </p:childTnLst>
                                </p:cTn>
                              </p:par>
                            </p:childTnLst>
                          </p:cTn>
                        </p:par>
                        <p:par>
                          <p:cTn id="103" fill="hold" nodeType="afterGroup">
                            <p:stCondLst>
                              <p:cond delay="18000"/>
                            </p:stCondLst>
                            <p:childTnLst>
                              <p:par>
                                <p:cTn id="104" presetID="22" presetClass="entr" presetSubtype="8" fill="hold" grpId="0" nodeType="afterEffect">
                                  <p:stCondLst>
                                    <p:cond delay="0"/>
                                  </p:stCondLst>
                                  <p:childTnLst>
                                    <p:set>
                                      <p:cBhvr>
                                        <p:cTn id="105" dur="1" fill="hold">
                                          <p:stCondLst>
                                            <p:cond delay="0"/>
                                          </p:stCondLst>
                                        </p:cTn>
                                        <p:tgtEl>
                                          <p:spTgt spid="419940"/>
                                        </p:tgtEl>
                                        <p:attrNameLst>
                                          <p:attrName>style.visibility</p:attrName>
                                        </p:attrNameLst>
                                      </p:cBhvr>
                                      <p:to>
                                        <p:strVal val="visible"/>
                                      </p:to>
                                    </p:set>
                                    <p:animEffect transition="in" filter="wipe(left)">
                                      <p:cBhvr>
                                        <p:cTn id="106" dur="500"/>
                                        <p:tgtEl>
                                          <p:spTgt spid="419940"/>
                                        </p:tgtEl>
                                      </p:cBhvr>
                                    </p:animEffect>
                                  </p:childTnLst>
                                  <p:subTnLst>
                                    <p:audio>
                                      <p:cMediaNode>
                                        <p:cTn display="0" masterRel="sameClick">
                                          <p:stCondLst>
                                            <p:cond evt="begin" delay="0">
                                              <p:tn val="104"/>
                                            </p:cond>
                                          </p:stCondLst>
                                          <p:endCondLst>
                                            <p:cond evt="onStopAudio" delay="0">
                                              <p:tgtEl>
                                                <p:sldTgt/>
                                              </p:tgtEl>
                                            </p:cond>
                                          </p:endCondLst>
                                        </p:cTn>
                                        <p:tgtEl>
                                          <p:sndTgt r:embed="rId2" name="breeze.wav"/>
                                        </p:tgtEl>
                                      </p:cMediaNode>
                                    </p:audio>
                                  </p:subTnLst>
                                </p:cTn>
                              </p:par>
                            </p:childTnLst>
                          </p:cTn>
                        </p:par>
                        <p:par>
                          <p:cTn id="107" fill="hold" nodeType="afterGroup">
                            <p:stCondLst>
                              <p:cond delay="18500"/>
                            </p:stCondLst>
                            <p:childTnLst>
                              <p:par>
                                <p:cTn id="108" presetID="12" presetClass="entr" presetSubtype="4" fill="hold" nodeType="afterEffect">
                                  <p:stCondLst>
                                    <p:cond delay="0"/>
                                  </p:stCondLst>
                                  <p:childTnLst>
                                    <p:set>
                                      <p:cBhvr>
                                        <p:cTn id="109" dur="1" fill="hold">
                                          <p:stCondLst>
                                            <p:cond delay="0"/>
                                          </p:stCondLst>
                                        </p:cTn>
                                        <p:tgtEl>
                                          <p:spTgt spid="12"/>
                                        </p:tgtEl>
                                        <p:attrNameLst>
                                          <p:attrName>style.visibility</p:attrName>
                                        </p:attrNameLst>
                                      </p:cBhvr>
                                      <p:to>
                                        <p:strVal val="visible"/>
                                      </p:to>
                                    </p:set>
                                    <p:animEffect transition="in" filter="slide(fromBottom)">
                                      <p:cBhvr>
                                        <p:cTn id="1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5" grpId="0" animBg="1"/>
      <p:bldP spid="419886" grpId="0" animBg="1"/>
      <p:bldP spid="419887" grpId="0" animBg="1"/>
      <p:bldP spid="419888" grpId="0" animBg="1"/>
      <p:bldP spid="419889" grpId="0" animBg="1"/>
      <p:bldP spid="419890" grpId="0" animBg="1"/>
      <p:bldP spid="419891" grpId="0" animBg="1"/>
      <p:bldP spid="419892" grpId="0" animBg="1"/>
      <p:bldP spid="419893" grpId="0" animBg="1"/>
      <p:bldP spid="419895" grpId="0" animBg="1"/>
      <p:bldP spid="419896" grpId="0" animBg="1"/>
      <p:bldP spid="419897" grpId="0" animBg="1"/>
      <p:bldP spid="419898" grpId="0" animBg="1"/>
      <p:bldP spid="419899" grpId="0" animBg="1"/>
      <p:bldP spid="419900" grpId="0" animBg="1"/>
      <p:bldP spid="419905" grpId="0" animBg="1"/>
      <p:bldP spid="419906" grpId="0" animBg="1"/>
      <p:bldP spid="419907" grpId="0" animBg="1"/>
      <p:bldP spid="4199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8" name="Text Box 4"/>
          <p:cNvSpPr txBox="1">
            <a:spLocks noChangeArrowheads="1"/>
          </p:cNvSpPr>
          <p:nvPr/>
        </p:nvSpPr>
        <p:spPr bwMode="auto">
          <a:xfrm>
            <a:off x="684213" y="1171575"/>
            <a:ext cx="784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a:solidFill>
                  <a:schemeClr val="tx1"/>
                </a:solidFill>
              </a:rPr>
              <a:t>程序顺序执行特点： </a:t>
            </a:r>
          </a:p>
        </p:txBody>
      </p:sp>
      <p:sp>
        <p:nvSpPr>
          <p:cNvPr id="420869" name="Text Box 5"/>
          <p:cNvSpPr txBox="1">
            <a:spLocks noChangeArrowheads="1"/>
          </p:cNvSpPr>
          <p:nvPr/>
        </p:nvSpPr>
        <p:spPr bwMode="auto">
          <a:xfrm>
            <a:off x="684213" y="1835150"/>
            <a:ext cx="8064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0000FF"/>
              </a:buClr>
              <a:buSzPct val="70000"/>
              <a:buFont typeface="Wingdings" panose="05000000000000000000" pitchFamily="2" charset="2"/>
              <a:buChar char="n"/>
            </a:pPr>
            <a:r>
              <a:rPr lang="en-US" altLang="zh-CN">
                <a:solidFill>
                  <a:schemeClr val="tx1"/>
                </a:solidFill>
              </a:rPr>
              <a:t> </a:t>
            </a:r>
            <a:r>
              <a:rPr lang="zh-CN" altLang="en-US">
                <a:solidFill>
                  <a:srgbClr val="0033CC"/>
                </a:solidFill>
              </a:rPr>
              <a:t>顺序性：</a:t>
            </a:r>
            <a:r>
              <a:rPr lang="zh-CN" altLang="en-US">
                <a:solidFill>
                  <a:schemeClr val="tx1"/>
                </a:solidFill>
              </a:rPr>
              <a:t>处理机的操作严格按程序所规定的顺序执行，即每一操作必须在上一个操作结束后开始。 </a:t>
            </a:r>
          </a:p>
        </p:txBody>
      </p:sp>
      <p:sp>
        <p:nvSpPr>
          <p:cNvPr id="420870" name="Text Box 6"/>
          <p:cNvSpPr txBox="1">
            <a:spLocks noChangeArrowheads="1"/>
          </p:cNvSpPr>
          <p:nvPr/>
        </p:nvSpPr>
        <p:spPr bwMode="auto">
          <a:xfrm>
            <a:off x="684213" y="2843213"/>
            <a:ext cx="81375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0000FF"/>
              </a:buClr>
              <a:buSzPct val="70000"/>
              <a:buFont typeface="Wingdings" panose="05000000000000000000" pitchFamily="2" charset="2"/>
              <a:buChar char="n"/>
            </a:pPr>
            <a:r>
              <a:rPr lang="en-US" altLang="zh-CN">
                <a:solidFill>
                  <a:schemeClr val="tx1"/>
                </a:solidFill>
              </a:rPr>
              <a:t> </a:t>
            </a:r>
            <a:r>
              <a:rPr lang="zh-CN" altLang="en-US">
                <a:solidFill>
                  <a:srgbClr val="0033CC"/>
                </a:solidFill>
              </a:rPr>
              <a:t>封闭性：</a:t>
            </a:r>
            <a:r>
              <a:rPr lang="zh-CN" altLang="en-US">
                <a:solidFill>
                  <a:schemeClr val="tx1"/>
                </a:solidFill>
              </a:rPr>
              <a:t>程序执行得到的最终结果由给定的初始条件决定，</a:t>
            </a:r>
            <a:r>
              <a:rPr lang="zh-CN" altLang="en-US"/>
              <a:t>不受外界因素的影响</a:t>
            </a:r>
            <a:r>
              <a:rPr lang="zh-CN" altLang="en-US">
                <a:solidFill>
                  <a:schemeClr val="tx1"/>
                </a:solidFill>
              </a:rPr>
              <a:t>。 </a:t>
            </a:r>
          </a:p>
        </p:txBody>
      </p:sp>
      <p:sp>
        <p:nvSpPr>
          <p:cNvPr id="420871" name="Text Box 7"/>
          <p:cNvSpPr txBox="1">
            <a:spLocks noChangeArrowheads="1"/>
          </p:cNvSpPr>
          <p:nvPr/>
        </p:nvSpPr>
        <p:spPr bwMode="auto">
          <a:xfrm>
            <a:off x="684213" y="3778250"/>
            <a:ext cx="81375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0000FF"/>
              </a:buClr>
              <a:buSzPct val="70000"/>
              <a:buFont typeface="Wingdings" panose="05000000000000000000" pitchFamily="2" charset="2"/>
              <a:buChar char="n"/>
            </a:pPr>
            <a:r>
              <a:rPr lang="en-US" altLang="zh-CN">
                <a:solidFill>
                  <a:schemeClr val="tx1"/>
                </a:solidFill>
              </a:rPr>
              <a:t> </a:t>
            </a:r>
            <a:r>
              <a:rPr lang="zh-CN" altLang="en-US">
                <a:solidFill>
                  <a:srgbClr val="0033CC"/>
                </a:solidFill>
              </a:rPr>
              <a:t>可再现性：</a:t>
            </a:r>
            <a:r>
              <a:rPr lang="zh-CN" altLang="en-US">
                <a:solidFill>
                  <a:schemeClr val="tx1"/>
                </a:solidFill>
              </a:rPr>
              <a:t>只要输入的初始条件相同，则无论何时重复执行该程序都会得到相同的结果。 </a:t>
            </a:r>
          </a:p>
        </p:txBody>
      </p:sp>
      <p:grpSp>
        <p:nvGrpSpPr>
          <p:cNvPr id="2" name="Group 16"/>
          <p:cNvGrpSpPr>
            <a:grpSpLocks/>
          </p:cNvGrpSpPr>
          <p:nvPr/>
        </p:nvGrpSpPr>
        <p:grpSpPr bwMode="auto">
          <a:xfrm>
            <a:off x="1619250" y="4941888"/>
            <a:ext cx="6048375" cy="1349375"/>
            <a:chOff x="1247" y="3113"/>
            <a:chExt cx="3810" cy="850"/>
          </a:xfrm>
        </p:grpSpPr>
        <p:sp>
          <p:nvSpPr>
            <p:cNvPr id="11272" name="AutoShape 12"/>
            <p:cNvSpPr>
              <a:spLocks noChangeArrowheads="1"/>
            </p:cNvSpPr>
            <p:nvPr/>
          </p:nvSpPr>
          <p:spPr bwMode="auto">
            <a:xfrm rot="10800000">
              <a:off x="1247" y="3113"/>
              <a:ext cx="3810" cy="850"/>
            </a:xfrm>
            <a:prstGeom prst="wedgeEllipseCallout">
              <a:avLst>
                <a:gd name="adj1" fmla="val 32148"/>
                <a:gd name="adj2" fmla="val 38588"/>
              </a:avLst>
            </a:prstGeom>
            <a:noFill/>
            <a:ln w="25400">
              <a:solidFill>
                <a:srgbClr val="339966"/>
              </a:solidFill>
              <a:prstDash val="dash"/>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zh-CN"/>
            </a:p>
          </p:txBody>
        </p:sp>
        <p:sp>
          <p:nvSpPr>
            <p:cNvPr id="11273" name="Text Box 13"/>
            <p:cNvSpPr txBox="1">
              <a:spLocks noChangeArrowheads="1"/>
            </p:cNvSpPr>
            <p:nvPr/>
          </p:nvSpPr>
          <p:spPr bwMode="auto">
            <a:xfrm>
              <a:off x="1456" y="3250"/>
              <a:ext cx="354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a:t>程序顺序执行的特性为程序员检测和校正程序错误带来很大的方便！</a:t>
              </a:r>
            </a:p>
          </p:txBody>
        </p:sp>
      </p:grpSp>
      <p:sp>
        <p:nvSpPr>
          <p:cNvPr id="11271" name="Rectangle 14"/>
          <p:cNvSpPr>
            <a:spLocks noChangeArrowheads="1"/>
          </p:cNvSpPr>
          <p:nvPr/>
        </p:nvSpPr>
        <p:spPr bwMode="auto">
          <a:xfrm>
            <a:off x="1150938" y="339725"/>
            <a:ext cx="4933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二、程序顺序执行</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8">
      <a:dk1>
        <a:srgbClr val="000000"/>
      </a:dk1>
      <a:lt1>
        <a:srgbClr val="FFFFFF"/>
      </a:lt1>
      <a:dk2>
        <a:srgbClr val="333399"/>
      </a:dk2>
      <a:lt2>
        <a:srgbClr val="1C1C1C"/>
      </a:lt2>
      <a:accent1>
        <a:srgbClr val="663300"/>
      </a:accent1>
      <a:accent2>
        <a:srgbClr val="FFCF01"/>
      </a:accent2>
      <a:accent3>
        <a:srgbClr val="FFFFFF"/>
      </a:accent3>
      <a:accent4>
        <a:srgbClr val="000000"/>
      </a:accent4>
      <a:accent5>
        <a:srgbClr val="B8ADAA"/>
      </a:accent5>
      <a:accent6>
        <a:srgbClr val="E7BB01"/>
      </a:accent6>
      <a:hlink>
        <a:srgbClr val="FF0000"/>
      </a:hlink>
      <a:folHlink>
        <a:srgbClr val="3333CC"/>
      </a:folHlink>
    </a:clrScheme>
    <a:fontScheme name="Blends">
      <a:majorFont>
        <a:latin typeface="Tahoma"/>
        <a:ea typeface="华文仿宋"/>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339966"/>
          </a:solidFill>
          <a:prstDash val="dash"/>
          <a:round/>
          <a:headEnd type="none" w="med" len="med"/>
          <a:tailEnd type="none" w="med" len="med"/>
        </a:ln>
        <a:effectLst/>
      </a:spPr>
      <a:bodyPr rot="10800000"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CC3300"/>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w="25400" cap="flat" cmpd="sng" algn="ctr">
          <a:solidFill>
            <a:srgbClr val="339966"/>
          </a:solidFill>
          <a:prstDash val="dash"/>
          <a:round/>
          <a:headEnd type="none" w="med" len="med"/>
          <a:tailEnd type="none" w="med" len="med"/>
        </a:ln>
        <a:effectLst/>
      </a:spPr>
      <a:bodyPr rot="10800000"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CC3300"/>
            </a:solidFill>
            <a:effectLst/>
            <a:latin typeface="楷体_GB2312" pitchFamily="49" charset="-122"/>
            <a:ea typeface="楷体_GB2312"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663300"/>
        </a:accent1>
        <a:accent2>
          <a:srgbClr val="FFCF01"/>
        </a:accent2>
        <a:accent3>
          <a:srgbClr val="FFFFFF"/>
        </a:accent3>
        <a:accent4>
          <a:srgbClr val="000000"/>
        </a:accent4>
        <a:accent5>
          <a:srgbClr val="B8ADAA"/>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11208</TotalTime>
  <Words>6373</Words>
  <Application>Microsoft Office PowerPoint</Application>
  <PresentationFormat>全屏显示(4:3)</PresentationFormat>
  <Paragraphs>862</Paragraphs>
  <Slides>63</Slides>
  <Notes>26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63</vt:i4>
      </vt:variant>
    </vt:vector>
  </HeadingPairs>
  <TitlesOfParts>
    <vt:vector size="76" baseType="lpstr">
      <vt:lpstr>楷体_GB2312</vt:lpstr>
      <vt:lpstr>Arial</vt:lpstr>
      <vt:lpstr>Tahoma</vt:lpstr>
      <vt:lpstr>华文仿宋</vt:lpstr>
      <vt:lpstr>宋体</vt:lpstr>
      <vt:lpstr>Wingdings</vt:lpstr>
      <vt:lpstr>Times New Roman</vt:lpstr>
      <vt:lpstr>华文行楷</vt:lpstr>
      <vt:lpstr>隶书</vt:lpstr>
      <vt:lpstr>黑体</vt:lpstr>
      <vt:lpstr>Symbol</vt:lpstr>
      <vt:lpstr>Wingdings 2</vt:lpstr>
      <vt:lpstr>Blends</vt:lpstr>
      <vt:lpstr>从进程的观点研究OS</vt:lpstr>
      <vt:lpstr>PowerPoint 演示文稿</vt:lpstr>
      <vt:lpstr>2.1  进程的基本概念</vt:lpstr>
      <vt:lpstr>一、前趋图的定义</vt:lpstr>
      <vt:lpstr>Eg1： 以下三条语句的前趋图为：           s1:  a:=x+y           s2:  b:=a-5           s3:  c:=b+1      </vt:lpstr>
      <vt:lpstr>二、程序顺序执行</vt:lpstr>
      <vt:lpstr>PowerPoint 演示文稿</vt:lpstr>
      <vt:lpstr>PowerPoint 演示文稿</vt:lpstr>
      <vt:lpstr>PowerPoint 演示文稿</vt:lpstr>
      <vt:lpstr>PowerPoint 演示文稿</vt:lpstr>
      <vt:lpstr>PowerPoint 演示文稿</vt:lpstr>
      <vt:lpstr>PowerPoint 演示文稿</vt:lpstr>
      <vt:lpstr>程序并发执行的特征</vt:lpstr>
      <vt:lpstr>PowerPoint 演示文稿</vt:lpstr>
      <vt:lpstr>PowerPoint 演示文稿</vt:lpstr>
      <vt:lpstr>PowerPoint 演示文稿</vt:lpstr>
      <vt:lpstr>PowerPoint 演示文稿</vt:lpstr>
      <vt:lpstr>PowerPoint 演示文稿</vt:lpstr>
      <vt:lpstr>一、进程的定义、特征</vt:lpstr>
      <vt:lpstr>PowerPoint 演示文稿</vt:lpstr>
      <vt:lpstr>PowerPoint 演示文稿</vt:lpstr>
      <vt:lpstr>PowerPoint 演示文稿</vt:lpstr>
      <vt:lpstr>注：进程与程序的主要区别</vt:lpstr>
      <vt:lpstr>PowerPoint 演示文稿</vt:lpstr>
      <vt:lpstr>二、进程状态</vt:lpstr>
      <vt:lpstr>PowerPoint 演示文稿</vt:lpstr>
      <vt:lpstr>PowerPoint 演示文稿</vt:lpstr>
      <vt:lpstr>PowerPoint 演示文稿</vt:lpstr>
      <vt:lpstr>二、进程状态</vt:lpstr>
      <vt:lpstr>PowerPoint 演示文稿</vt:lpstr>
      <vt:lpstr>PowerPoint 演示文稿</vt:lpstr>
      <vt:lpstr>补充：挂起状态</vt:lpstr>
      <vt:lpstr>PowerPoint 演示文稿</vt:lpstr>
      <vt:lpstr>补充：挂起状态</vt:lpstr>
      <vt:lpstr>PowerPoint 演示文稿</vt:lpstr>
      <vt:lpstr>PowerPoint 演示文稿</vt:lpstr>
      <vt:lpstr>考研真题</vt:lpstr>
      <vt:lpstr>三、进程控制块(PCB)</vt:lpstr>
      <vt:lpstr>三、进程控制块(PCB)</vt:lpstr>
      <vt:lpstr>三、进程控制块(PCB)</vt:lpstr>
      <vt:lpstr>PowerPoint 演示文稿</vt:lpstr>
      <vt:lpstr>PowerPoint 演示文稿</vt:lpstr>
      <vt:lpstr>PowerPoint 演示文稿</vt:lpstr>
      <vt:lpstr>PowerPoint 演示文稿</vt:lpstr>
      <vt:lpstr>PowerPoint 演示文稿</vt:lpstr>
      <vt:lpstr>三、进程控制块(PCB)（续）</vt:lpstr>
      <vt:lpstr>PowerPoint 演示文稿</vt:lpstr>
      <vt:lpstr>PowerPoint 演示文稿</vt:lpstr>
      <vt:lpstr>2.2 进程控制</vt:lpstr>
      <vt:lpstr>PowerPoint 演示文稿</vt:lpstr>
      <vt:lpstr>PowerPoint 演示文稿</vt:lpstr>
      <vt:lpstr>PowerPoint 演示文稿</vt:lpstr>
      <vt:lpstr>一、进程创建</vt:lpstr>
      <vt:lpstr>2、引起进程创建的事件</vt:lpstr>
      <vt:lpstr>PowerPoint 演示文稿</vt:lpstr>
      <vt:lpstr>补充：原语</vt:lpstr>
      <vt:lpstr>3、进程的创建</vt:lpstr>
      <vt:lpstr>二、进程的撤消</vt:lpstr>
      <vt:lpstr>2、进程的撤消</vt:lpstr>
      <vt:lpstr>三、进程的阻塞与唤醒</vt:lpstr>
      <vt:lpstr>三、进程的阻塞与唤醒</vt:lpstr>
      <vt:lpstr>PowerPoint 演示文稿</vt:lpstr>
      <vt:lpstr>考研真题</vt:lpstr>
    </vt:vector>
  </TitlesOfParts>
  <Company>河南大学计算机与信息工程学院</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从进程的观点研究OS</dc:title>
  <cp:lastModifiedBy>Rao Jun</cp:lastModifiedBy>
  <cp:revision>990</cp:revision>
  <dcterms:created xsi:type="dcterms:W3CDTF">1999-05-25T13:03:05Z</dcterms:created>
  <dcterms:modified xsi:type="dcterms:W3CDTF">2018-09-12T07:01:10Z</dcterms:modified>
</cp:coreProperties>
</file>