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handoutMasterIdLst>
    <p:handoutMasterId r:id="rId62"/>
  </p:handoutMasterIdLst>
  <p:sldIdLst>
    <p:sldId id="550" r:id="rId2"/>
    <p:sldId id="571" r:id="rId3"/>
    <p:sldId id="558" r:id="rId4"/>
    <p:sldId id="609" r:id="rId5"/>
    <p:sldId id="608" r:id="rId6"/>
    <p:sldId id="605" r:id="rId7"/>
    <p:sldId id="728" r:id="rId8"/>
    <p:sldId id="717" r:id="rId9"/>
    <p:sldId id="721" r:id="rId10"/>
    <p:sldId id="745" r:id="rId11"/>
    <p:sldId id="723" r:id="rId12"/>
    <p:sldId id="725" r:id="rId13"/>
    <p:sldId id="727" r:id="rId14"/>
    <p:sldId id="612" r:id="rId15"/>
    <p:sldId id="735" r:id="rId16"/>
    <p:sldId id="562" r:id="rId17"/>
    <p:sldId id="559" r:id="rId18"/>
    <p:sldId id="565" r:id="rId19"/>
    <p:sldId id="566" r:id="rId20"/>
    <p:sldId id="736" r:id="rId21"/>
    <p:sldId id="615" r:id="rId22"/>
    <p:sldId id="630" r:id="rId23"/>
    <p:sldId id="616" r:id="rId24"/>
    <p:sldId id="567" r:id="rId25"/>
    <p:sldId id="746" r:id="rId26"/>
    <p:sldId id="617" r:id="rId27"/>
    <p:sldId id="636" r:id="rId28"/>
    <p:sldId id="568" r:id="rId29"/>
    <p:sldId id="737" r:id="rId30"/>
    <p:sldId id="618" r:id="rId31"/>
    <p:sldId id="631" r:id="rId32"/>
    <p:sldId id="738" r:id="rId33"/>
    <p:sldId id="619" r:id="rId34"/>
    <p:sldId id="569" r:id="rId35"/>
    <p:sldId id="658" r:id="rId36"/>
    <p:sldId id="632" r:id="rId37"/>
    <p:sldId id="633" r:id="rId38"/>
    <p:sldId id="739" r:id="rId39"/>
    <p:sldId id="754" r:id="rId40"/>
    <p:sldId id="753" r:id="rId41"/>
    <p:sldId id="755" r:id="rId42"/>
    <p:sldId id="759" r:id="rId43"/>
    <p:sldId id="760" r:id="rId44"/>
    <p:sldId id="572" r:id="rId45"/>
    <p:sldId id="761" r:id="rId46"/>
    <p:sldId id="762" r:id="rId47"/>
    <p:sldId id="763" r:id="rId48"/>
    <p:sldId id="740" r:id="rId49"/>
    <p:sldId id="551" r:id="rId50"/>
    <p:sldId id="624" r:id="rId51"/>
    <p:sldId id="555" r:id="rId52"/>
    <p:sldId id="741" r:id="rId53"/>
    <p:sldId id="578" r:id="rId54"/>
    <p:sldId id="575" r:id="rId55"/>
    <p:sldId id="765" r:id="rId56"/>
    <p:sldId id="766" r:id="rId57"/>
    <p:sldId id="742" r:id="rId58"/>
    <p:sldId id="743" r:id="rId59"/>
    <p:sldId id="744" r:id="rId60"/>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Tahoma" panose="020B0604030504040204" pitchFamily="34" charset="0"/>
        <a:ea typeface="隶书" panose="020105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ahoma" panose="020B0604030504040204" pitchFamily="34" charset="0"/>
        <a:ea typeface="隶书" panose="020105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ahoma" panose="020B0604030504040204" pitchFamily="34" charset="0"/>
        <a:ea typeface="隶书" panose="020105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ahoma" panose="020B0604030504040204" pitchFamily="34" charset="0"/>
        <a:ea typeface="隶书" panose="020105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ahoma" panose="020B0604030504040204" pitchFamily="34" charset="0"/>
        <a:ea typeface="隶书" panose="02010509060101010101" pitchFamily="49" charset="-122"/>
        <a:cs typeface="+mn-cs"/>
      </a:defRPr>
    </a:lvl5pPr>
    <a:lvl6pPr marL="2286000" algn="l" defTabSz="914400" rtl="0" eaLnBrk="1" latinLnBrk="0" hangingPunct="1">
      <a:defRPr kumimoji="1" sz="2800" b="1" kern="1200">
        <a:solidFill>
          <a:schemeClr val="tx1"/>
        </a:solidFill>
        <a:latin typeface="Tahoma" panose="020B0604030504040204" pitchFamily="34" charset="0"/>
        <a:ea typeface="隶书" panose="02010509060101010101" pitchFamily="49" charset="-122"/>
        <a:cs typeface="+mn-cs"/>
      </a:defRPr>
    </a:lvl6pPr>
    <a:lvl7pPr marL="2743200" algn="l" defTabSz="914400" rtl="0" eaLnBrk="1" latinLnBrk="0" hangingPunct="1">
      <a:defRPr kumimoji="1" sz="2800" b="1" kern="1200">
        <a:solidFill>
          <a:schemeClr val="tx1"/>
        </a:solidFill>
        <a:latin typeface="Tahoma" panose="020B0604030504040204" pitchFamily="34" charset="0"/>
        <a:ea typeface="隶书" panose="02010509060101010101" pitchFamily="49" charset="-122"/>
        <a:cs typeface="+mn-cs"/>
      </a:defRPr>
    </a:lvl7pPr>
    <a:lvl8pPr marL="3200400" algn="l" defTabSz="914400" rtl="0" eaLnBrk="1" latinLnBrk="0" hangingPunct="1">
      <a:defRPr kumimoji="1" sz="2800" b="1" kern="1200">
        <a:solidFill>
          <a:schemeClr val="tx1"/>
        </a:solidFill>
        <a:latin typeface="Tahoma" panose="020B0604030504040204" pitchFamily="34" charset="0"/>
        <a:ea typeface="隶书" panose="02010509060101010101" pitchFamily="49" charset="-122"/>
        <a:cs typeface="+mn-cs"/>
      </a:defRPr>
    </a:lvl8pPr>
    <a:lvl9pPr marL="3657600" algn="l" defTabSz="914400" rtl="0" eaLnBrk="1" latinLnBrk="0" hangingPunct="1">
      <a:defRPr kumimoji="1" sz="2800" b="1" kern="1200">
        <a:solidFill>
          <a:schemeClr val="tx1"/>
        </a:solidFill>
        <a:latin typeface="Tahoma" panose="020B0604030504040204" pitchFamily="34"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FFFF"/>
    <a:srgbClr val="FFCCFF"/>
    <a:srgbClr val="FFFF99"/>
    <a:srgbClr val="CC0000"/>
    <a:srgbClr val="CC3300"/>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67027" autoAdjust="0"/>
  </p:normalViewPr>
  <p:slideViewPr>
    <p:cSldViewPr>
      <p:cViewPr>
        <p:scale>
          <a:sx n="50" d="100"/>
          <a:sy n="50" d="100"/>
        </p:scale>
        <p:origin x="2160"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slide" Target="slides/slide45.xml"/><Relationship Id="rId1" Type="http://schemas.openxmlformats.org/officeDocument/2006/relationships/slide" Target="slides/slide34.xml"/><Relationship Id="rId4"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fld id="{101DB309-A2C4-4B18-8A62-40F461AECEB3}" type="slidenum">
              <a:rPr lang="en-US" altLang="zh-CN"/>
              <a:pPr/>
              <a:t>‹#›</a:t>
            </a:fld>
            <a:endParaRPr lang="en-US" altLang="zh-CN"/>
          </a:p>
        </p:txBody>
      </p:sp>
    </p:spTree>
    <p:extLst>
      <p:ext uri="{BB962C8B-B14F-4D97-AF65-F5344CB8AC3E}">
        <p14:creationId xmlns:p14="http://schemas.microsoft.com/office/powerpoint/2010/main" val="2368167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宋体" pitchFamily="2" charset="-122"/>
              </a:defRPr>
            </a:lvl1pPr>
          </a:lstStyle>
          <a:p>
            <a:pPr>
              <a:defRPr/>
            </a:pPr>
            <a:endParaRPr lang="en-US" altLang="zh-CN"/>
          </a:p>
        </p:txBody>
      </p:sp>
      <p:sp>
        <p:nvSpPr>
          <p:cNvPr id="1064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pitchFamily="2" charset="-122"/>
              </a:defRPr>
            </a:lvl1pPr>
          </a:lstStyle>
          <a:p>
            <a:pPr>
              <a:defRPr/>
            </a:pPr>
            <a:endParaRPr lang="en-US" altLang="zh-CN"/>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65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宋体" pitchFamily="2" charset="-122"/>
              </a:defRPr>
            </a:lvl1pPr>
          </a:lstStyle>
          <a:p>
            <a:pPr>
              <a:defRPr/>
            </a:pPr>
            <a:endParaRPr lang="en-US" altLang="zh-CN"/>
          </a:p>
        </p:txBody>
      </p:sp>
      <p:sp>
        <p:nvSpPr>
          <p:cNvPr id="1065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fld id="{B3BC5BC0-B2B2-49FA-9D0C-045490194A66}" type="slidenum">
              <a:rPr lang="en-US" altLang="zh-CN"/>
              <a:pPr/>
              <a:t>‹#›</a:t>
            </a:fld>
            <a:endParaRPr lang="en-US" altLang="zh-CN"/>
          </a:p>
        </p:txBody>
      </p:sp>
    </p:spTree>
    <p:extLst>
      <p:ext uri="{BB962C8B-B14F-4D97-AF65-F5344CB8AC3E}">
        <p14:creationId xmlns:p14="http://schemas.microsoft.com/office/powerpoint/2010/main" val="2985798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1600" b="1" smtClean="0">
                <a:solidFill>
                  <a:schemeClr val="folHlink"/>
                </a:solidFill>
                <a:latin typeface="楷体_GB2312" pitchFamily="1" charset="-122"/>
                <a:ea typeface="楷体_GB2312" pitchFamily="1" charset="-122"/>
              </a:rPr>
              <a:t>并发控制或进程同步</a:t>
            </a:r>
            <a:endParaRPr lang="zh-CN" altLang="en-US" sz="1400" b="1" smtClean="0">
              <a:latin typeface="楷体_GB2312" pitchFamily="1" charset="-122"/>
              <a:ea typeface="楷体_GB2312" pitchFamily="1" charset="-122"/>
            </a:endParaRPr>
          </a:p>
          <a:p>
            <a:pPr eaLnBrk="1" hangingPunct="1">
              <a:lnSpc>
                <a:spcPct val="150000"/>
              </a:lnSpc>
            </a:pPr>
            <a:r>
              <a:rPr lang="zh-CN" altLang="en-US" sz="1400" b="1" smtClean="0">
                <a:latin typeface="楷体_GB2312" pitchFamily="1" charset="-122"/>
                <a:ea typeface="楷体_GB2312" pitchFamily="1" charset="-122"/>
              </a:rPr>
              <a:t>用来实现同步的机制称为</a:t>
            </a:r>
            <a:r>
              <a:rPr lang="zh-CN" altLang="en-US" sz="1400" b="1" smtClean="0">
                <a:solidFill>
                  <a:schemeClr val="folHlink"/>
                </a:solidFill>
                <a:latin typeface="楷体_GB2312" pitchFamily="1" charset="-122"/>
                <a:ea typeface="楷体_GB2312" pitchFamily="1" charset="-122"/>
              </a:rPr>
              <a:t>同步机制</a:t>
            </a:r>
            <a:r>
              <a:rPr lang="zh-CN" altLang="en-US" sz="1400" b="1" smtClean="0">
                <a:latin typeface="楷体_GB2312" pitchFamily="1" charset="-122"/>
                <a:ea typeface="楷体_GB2312" pitchFamily="1" charset="-122"/>
              </a:rPr>
              <a:t>。如：信号量机制；管程机制。</a:t>
            </a:r>
          </a:p>
          <a:p>
            <a:endParaRPr lang="zh-CN" altLang="en-US" smtClean="0"/>
          </a:p>
        </p:txBody>
      </p:sp>
    </p:spTree>
    <p:extLst>
      <p:ext uri="{BB962C8B-B14F-4D97-AF65-F5344CB8AC3E}">
        <p14:creationId xmlns:p14="http://schemas.microsoft.com/office/powerpoint/2010/main" val="287025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800" b="1" smtClean="0">
                <a:latin typeface="Arial" panose="020B0604020202020204" pitchFamily="34" charset="0"/>
                <a:ea typeface="楷体_GB2312" pitchFamily="1" charset="-122"/>
              </a:rPr>
              <a:t>P</a:t>
            </a:r>
            <a:r>
              <a:rPr lang="zh-CN" altLang="en-US" sz="1800" b="1" smtClean="0">
                <a:latin typeface="Arial" panose="020B0604020202020204" pitchFamily="34" charset="0"/>
                <a:ea typeface="楷体_GB2312" pitchFamily="1" charset="-122"/>
              </a:rPr>
              <a:t>、</a:t>
            </a:r>
            <a:r>
              <a:rPr lang="en-US" altLang="zh-CN" sz="1800" b="1" smtClean="0">
                <a:latin typeface="Arial" panose="020B0604020202020204" pitchFamily="34" charset="0"/>
                <a:ea typeface="楷体_GB2312" pitchFamily="1" charset="-122"/>
              </a:rPr>
              <a:t>V</a:t>
            </a:r>
            <a:r>
              <a:rPr lang="zh-CN" altLang="en-US" sz="1800" b="1" smtClean="0">
                <a:latin typeface="Arial" panose="020B0604020202020204" pitchFamily="34" charset="0"/>
                <a:ea typeface="楷体_GB2312" pitchFamily="1" charset="-122"/>
              </a:rPr>
              <a:t>操作</a:t>
            </a:r>
          </a:p>
        </p:txBody>
      </p:sp>
    </p:spTree>
    <p:extLst>
      <p:ext uri="{BB962C8B-B14F-4D97-AF65-F5344CB8AC3E}">
        <p14:creationId xmlns:p14="http://schemas.microsoft.com/office/powerpoint/2010/main" val="1349325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smtClean="0"/>
              <a:t>信号量是</a:t>
            </a:r>
            <a:r>
              <a:rPr kumimoji="0" lang="en-US" altLang="zh-CN" smtClean="0"/>
              <a:t>OS</a:t>
            </a:r>
            <a:r>
              <a:rPr kumimoji="0" lang="zh-CN" altLang="en-US" smtClean="0"/>
              <a:t>用来管理进程互斥或同步使用资源的一个手段。</a:t>
            </a:r>
            <a:r>
              <a:rPr kumimoji="0" lang="zh-CN" altLang="en-US" smtClean="0">
                <a:solidFill>
                  <a:srgbClr val="FF0000"/>
                </a:solidFill>
              </a:rPr>
              <a:t>进程申请资源能否成功取决于对信号量的</a:t>
            </a:r>
            <a:r>
              <a:rPr kumimoji="0" lang="en-US" altLang="zh-CN" smtClean="0">
                <a:solidFill>
                  <a:srgbClr val="FF0000"/>
                </a:solidFill>
              </a:rPr>
              <a:t>Wait</a:t>
            </a:r>
            <a:r>
              <a:rPr kumimoji="0" lang="zh-CN" altLang="en-US" smtClean="0">
                <a:solidFill>
                  <a:srgbClr val="FF0000"/>
                </a:solidFill>
              </a:rPr>
              <a:t>操作的结果</a:t>
            </a:r>
            <a:r>
              <a:rPr kumimoji="0" lang="zh-CN" altLang="en-US" smtClean="0"/>
              <a:t>。</a:t>
            </a:r>
          </a:p>
        </p:txBody>
      </p:sp>
    </p:spTree>
    <p:extLst>
      <p:ext uri="{BB962C8B-B14F-4D97-AF65-F5344CB8AC3E}">
        <p14:creationId xmlns:p14="http://schemas.microsoft.com/office/powerpoint/2010/main" val="3918523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相当于进入临界区之前先看是否有可用钥匙。有则拿一把开锁，出来时再归还钥匙。</a:t>
            </a:r>
            <a:endParaRPr lang="zh-CN" altLang="en-US" b="1" smtClean="0">
              <a:solidFill>
                <a:srgbClr val="FF0000"/>
              </a:solidFill>
            </a:endParaRPr>
          </a:p>
          <a:p>
            <a:r>
              <a:rPr lang="zh-CN" altLang="en-US" b="1" smtClean="0">
                <a:solidFill>
                  <a:srgbClr val="FF0000"/>
                </a:solidFill>
              </a:rPr>
              <a:t>板书分析三个进程互斥进入临界区的过程</a:t>
            </a:r>
          </a:p>
        </p:txBody>
      </p:sp>
    </p:spTree>
    <p:extLst>
      <p:ext uri="{BB962C8B-B14F-4D97-AF65-F5344CB8AC3E}">
        <p14:creationId xmlns:p14="http://schemas.microsoft.com/office/powerpoint/2010/main" val="3266495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并发执行的进程</a:t>
            </a:r>
            <a:r>
              <a:rPr lang="en-US" altLang="zh-CN" smtClean="0"/>
              <a:t>P1</a:t>
            </a:r>
            <a:r>
              <a:rPr lang="zh-CN" altLang="en-US" smtClean="0"/>
              <a:t>和</a:t>
            </a:r>
            <a:r>
              <a:rPr lang="en-US" altLang="zh-CN" smtClean="0"/>
              <a:t>P2</a:t>
            </a:r>
            <a:r>
              <a:rPr lang="zh-CN" altLang="en-US" smtClean="0"/>
              <a:t>中，分别有代码</a:t>
            </a:r>
            <a:r>
              <a:rPr lang="en-US" altLang="zh-CN" smtClean="0"/>
              <a:t>C1</a:t>
            </a:r>
            <a:r>
              <a:rPr lang="zh-CN" altLang="en-US" smtClean="0"/>
              <a:t>和</a:t>
            </a:r>
            <a:r>
              <a:rPr lang="en-US" altLang="zh-CN" smtClean="0"/>
              <a:t>C2</a:t>
            </a:r>
            <a:r>
              <a:rPr lang="zh-CN" altLang="en-US" smtClean="0"/>
              <a:t>，要求</a:t>
            </a:r>
            <a:r>
              <a:rPr lang="en-US" altLang="zh-CN" smtClean="0"/>
              <a:t>C1</a:t>
            </a:r>
            <a:r>
              <a:rPr lang="zh-CN" altLang="en-US" smtClean="0"/>
              <a:t>在</a:t>
            </a:r>
            <a:r>
              <a:rPr lang="en-US" altLang="zh-CN" smtClean="0"/>
              <a:t>C2</a:t>
            </a:r>
            <a:r>
              <a:rPr lang="zh-CN" altLang="en-US" smtClean="0"/>
              <a:t>开始前完成。</a:t>
            </a:r>
          </a:p>
        </p:txBody>
      </p:sp>
    </p:spTree>
    <p:extLst>
      <p:ext uri="{BB962C8B-B14F-4D97-AF65-F5344CB8AC3E}">
        <p14:creationId xmlns:p14="http://schemas.microsoft.com/office/powerpoint/2010/main" val="930889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solidFill>
                  <a:srgbClr val="008000"/>
                </a:solidFill>
              </a:rPr>
              <a:t>//</a:t>
            </a:r>
            <a:r>
              <a:rPr lang="zh-CN" altLang="en-US" b="1" smtClean="0">
                <a:solidFill>
                  <a:srgbClr val="008000"/>
                </a:solidFill>
              </a:rPr>
              <a:t>表示进程是否执行完</a:t>
            </a:r>
          </a:p>
        </p:txBody>
      </p:sp>
    </p:spTree>
    <p:extLst>
      <p:ext uri="{BB962C8B-B14F-4D97-AF65-F5344CB8AC3E}">
        <p14:creationId xmlns:p14="http://schemas.microsoft.com/office/powerpoint/2010/main" val="1304722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海伦公式问题。画出前趋图，写出</a:t>
            </a:r>
            <a:r>
              <a:rPr lang="en-US" altLang="zh-CN" smtClean="0"/>
              <a:t>P,V</a:t>
            </a:r>
            <a:r>
              <a:rPr lang="zh-CN" altLang="en-US" smtClean="0"/>
              <a:t>操作实现同步的伪代码。</a:t>
            </a:r>
          </a:p>
        </p:txBody>
      </p:sp>
    </p:spTree>
    <p:extLst>
      <p:ext uri="{BB962C8B-B14F-4D97-AF65-F5344CB8AC3E}">
        <p14:creationId xmlns:p14="http://schemas.microsoft.com/office/powerpoint/2010/main" val="2798943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用一个信号量能实现同步吗</a:t>
            </a:r>
          </a:p>
          <a:p>
            <a:endParaRPr lang="zh-CN" altLang="en-US" smtClean="0"/>
          </a:p>
        </p:txBody>
      </p:sp>
    </p:spTree>
    <p:extLst>
      <p:ext uri="{BB962C8B-B14F-4D97-AF65-F5344CB8AC3E}">
        <p14:creationId xmlns:p14="http://schemas.microsoft.com/office/powerpoint/2010/main" val="2787358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b="1" smtClean="0">
                <a:ea typeface="楷体_GB2312" pitchFamily="1" charset="-122"/>
              </a:rPr>
              <a:t>同步信号量表示该进程是否可以开始或该进程是否已经结束。</a:t>
            </a:r>
          </a:p>
          <a:p>
            <a:r>
              <a:rPr lang="zh-CN" altLang="en-US" b="1" smtClean="0">
                <a:solidFill>
                  <a:srgbClr val="CC0000"/>
                </a:solidFill>
              </a:rPr>
              <a:t>单缓冲区的同步问题 </a:t>
            </a:r>
          </a:p>
          <a:p>
            <a:pPr lvl="1"/>
            <a:r>
              <a:rPr lang="en-US" altLang="zh-CN" b="1" smtClean="0"/>
              <a:t>P</a:t>
            </a:r>
            <a:r>
              <a:rPr lang="zh-CN" altLang="en-US" b="1" smtClean="0"/>
              <a:t>进程不能往“满”的缓冲区中放产品，设置信号量为</a:t>
            </a:r>
            <a:r>
              <a:rPr lang="en-US" altLang="zh-CN" b="1" smtClean="0"/>
              <a:t>empty</a:t>
            </a:r>
          </a:p>
          <a:p>
            <a:pPr lvl="1"/>
            <a:r>
              <a:rPr lang="en-US" altLang="zh-CN" b="1" smtClean="0"/>
              <a:t>C</a:t>
            </a:r>
            <a:r>
              <a:rPr lang="zh-CN" altLang="en-US" b="1" smtClean="0"/>
              <a:t>进程不能从“空”的缓冲区中取产品，设置信号量</a:t>
            </a:r>
            <a:r>
              <a:rPr lang="en-US" altLang="zh-CN" b="1" smtClean="0"/>
              <a:t>full</a:t>
            </a:r>
          </a:p>
          <a:p>
            <a:pPr eaLnBrk="1" hangingPunct="1">
              <a:spcBef>
                <a:spcPct val="0"/>
              </a:spcBef>
            </a:pPr>
            <a:r>
              <a:rPr lang="en-US" altLang="zh-CN" b="1" smtClean="0">
                <a:solidFill>
                  <a:schemeClr val="folHlink"/>
                </a:solidFill>
              </a:rPr>
              <a:t>empty</a:t>
            </a:r>
            <a:r>
              <a:rPr lang="zh-CN" altLang="en-US" b="1" smtClean="0">
                <a:solidFill>
                  <a:schemeClr val="folHlink"/>
                </a:solidFill>
              </a:rPr>
              <a:t>初值为</a:t>
            </a:r>
            <a:r>
              <a:rPr lang="en-US" altLang="zh-CN" b="1" smtClean="0">
                <a:solidFill>
                  <a:schemeClr val="folHlink"/>
                </a:solidFill>
              </a:rPr>
              <a:t>1</a:t>
            </a:r>
            <a:r>
              <a:rPr lang="zh-CN" altLang="en-US" b="1" smtClean="0">
                <a:solidFill>
                  <a:schemeClr val="folHlink"/>
                </a:solidFill>
              </a:rPr>
              <a:t>，</a:t>
            </a:r>
            <a:r>
              <a:rPr lang="en-US" altLang="zh-CN" b="1" smtClean="0">
                <a:solidFill>
                  <a:schemeClr val="folHlink"/>
                </a:solidFill>
              </a:rPr>
              <a:t>full</a:t>
            </a:r>
            <a:r>
              <a:rPr lang="zh-CN" altLang="en-US" b="1" smtClean="0">
                <a:solidFill>
                  <a:schemeClr val="folHlink"/>
                </a:solidFill>
              </a:rPr>
              <a:t>初值为</a:t>
            </a:r>
            <a:r>
              <a:rPr lang="en-US" altLang="zh-CN" b="1" smtClean="0">
                <a:solidFill>
                  <a:schemeClr val="folHlink"/>
                </a:solidFill>
              </a:rPr>
              <a:t>0</a:t>
            </a:r>
            <a:endParaRPr lang="en-US" altLang="zh-CN" b="1" smtClean="0"/>
          </a:p>
          <a:p>
            <a:r>
              <a:rPr lang="zh-CN" altLang="en-US" b="1" smtClean="0">
                <a:solidFill>
                  <a:srgbClr val="CC0000"/>
                </a:solidFill>
              </a:rPr>
              <a:t>单缓冲区的互斥问题</a:t>
            </a:r>
          </a:p>
          <a:p>
            <a:pPr lvl="1"/>
            <a:r>
              <a:rPr lang="en-US" altLang="zh-CN" b="1" smtClean="0"/>
              <a:t>P</a:t>
            </a:r>
            <a:r>
              <a:rPr lang="zh-CN" altLang="en-US" b="1" smtClean="0"/>
              <a:t>、</a:t>
            </a:r>
            <a:r>
              <a:rPr lang="en-US" altLang="zh-CN" b="1" smtClean="0"/>
              <a:t>C</a:t>
            </a:r>
            <a:r>
              <a:rPr lang="zh-CN" altLang="en-US" b="1" smtClean="0"/>
              <a:t>进程不能同时使用缓冲区</a:t>
            </a:r>
          </a:p>
        </p:txBody>
      </p:sp>
    </p:spTree>
    <p:extLst>
      <p:ext uri="{BB962C8B-B14F-4D97-AF65-F5344CB8AC3E}">
        <p14:creationId xmlns:p14="http://schemas.microsoft.com/office/powerpoint/2010/main" val="257308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b="1" smtClean="0">
                <a:latin typeface="Arial" panose="020B0604020202020204" pitchFamily="34" charset="0"/>
                <a:ea typeface="楷体_GB2312" pitchFamily="1" charset="-122"/>
              </a:rPr>
              <a:t>在多道程序环境下，进程同步问题十分重要，出现一系列经典的进程同步问题，其中有代表性有</a:t>
            </a:r>
            <a:r>
              <a:rPr lang="zh-CN" altLang="en-US" sz="1600" smtClean="0">
                <a:latin typeface="Arial" panose="020B0604020202020204" pitchFamily="34" charset="0"/>
                <a:ea typeface="楷体_GB2312" pitchFamily="1" charset="-122"/>
              </a:rPr>
              <a:t>：</a:t>
            </a:r>
          </a:p>
        </p:txBody>
      </p:sp>
    </p:spTree>
    <p:extLst>
      <p:ext uri="{BB962C8B-B14F-4D97-AF65-F5344CB8AC3E}">
        <p14:creationId xmlns:p14="http://schemas.microsoft.com/office/powerpoint/2010/main" val="94664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它是一个同步问题：</a:t>
            </a:r>
          </a:p>
          <a:p>
            <a:r>
              <a:rPr lang="zh-CN" altLang="en-US" b="1" smtClean="0"/>
              <a:t>  （</a:t>
            </a:r>
            <a:r>
              <a:rPr lang="en-US" altLang="zh-CN" b="1" smtClean="0"/>
              <a:t>1</a:t>
            </a:r>
            <a:r>
              <a:rPr lang="zh-CN" altLang="en-US" b="1" smtClean="0"/>
              <a:t>）消费者想要取产品，有界缓冲区中至少有一个单元是满的。</a:t>
            </a:r>
          </a:p>
          <a:p>
            <a:r>
              <a:rPr lang="zh-CN" altLang="en-US" b="1" smtClean="0"/>
              <a:t>  （</a:t>
            </a:r>
            <a:r>
              <a:rPr lang="en-US" altLang="zh-CN" b="1" smtClean="0"/>
              <a:t>2</a:t>
            </a:r>
            <a:r>
              <a:rPr lang="zh-CN" altLang="en-US" b="1" smtClean="0"/>
              <a:t>）生产者想要放产品，有界缓冲区中至少有一个是空的。</a:t>
            </a:r>
          </a:p>
          <a:p>
            <a:r>
              <a:rPr lang="zh-CN" altLang="en-US" b="1" smtClean="0"/>
              <a:t>它是一互斥问题：</a:t>
            </a:r>
          </a:p>
          <a:p>
            <a:r>
              <a:rPr lang="zh-CN" altLang="en-US" b="1" smtClean="0"/>
              <a:t>  有界缓冲区是临界资源，因此，各生产者进程和各消费者进程必须互斥访问。</a:t>
            </a:r>
          </a:p>
        </p:txBody>
      </p:sp>
    </p:spTree>
    <p:extLst>
      <p:ext uri="{BB962C8B-B14F-4D97-AF65-F5344CB8AC3E}">
        <p14:creationId xmlns:p14="http://schemas.microsoft.com/office/powerpoint/2010/main" val="241322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Font typeface="楷体_GB2312" pitchFamily="1" charset="-122"/>
              <a:buNone/>
            </a:pPr>
            <a:r>
              <a:rPr lang="zh-CN" altLang="en-US" smtClean="0"/>
              <a:t>进程互斥：并发执行的多个进程由于</a:t>
            </a:r>
            <a:r>
              <a:rPr lang="zh-CN" altLang="en-US" smtClean="0">
                <a:solidFill>
                  <a:srgbClr val="FF0000"/>
                </a:solidFill>
              </a:rPr>
              <a:t>竞争</a:t>
            </a:r>
            <a:r>
              <a:rPr lang="zh-CN" altLang="en-US" smtClean="0"/>
              <a:t>同一资源而产生的</a:t>
            </a:r>
            <a:r>
              <a:rPr lang="zh-CN" altLang="en-US" smtClean="0">
                <a:solidFill>
                  <a:srgbClr val="FF0000"/>
                </a:solidFill>
              </a:rPr>
              <a:t>相互排斥</a:t>
            </a:r>
            <a:r>
              <a:rPr lang="zh-CN" altLang="en-US" smtClean="0"/>
              <a:t>的关系。一个进程正在访问临界资源，另一个要访问该资源的进程必须等待，这时两个进程间是互斥关系</a:t>
            </a:r>
          </a:p>
          <a:p>
            <a:pPr lvl="1">
              <a:buFont typeface="楷体_GB2312" pitchFamily="1" charset="-122"/>
              <a:buNone/>
            </a:pPr>
            <a:r>
              <a:rPr lang="zh-CN" altLang="en-US" smtClean="0"/>
              <a:t>进程同步：</a:t>
            </a:r>
            <a:r>
              <a:rPr lang="zh-CN" altLang="en-US" smtClean="0">
                <a:solidFill>
                  <a:srgbClr val="FF0000"/>
                </a:solidFill>
              </a:rPr>
              <a:t>合作</a:t>
            </a:r>
            <a:r>
              <a:rPr lang="zh-CN" altLang="en-US" smtClean="0"/>
              <a:t>完成同一个任务的多个进程，在执行速度或某些时序点上必须</a:t>
            </a:r>
            <a:r>
              <a:rPr lang="zh-CN" altLang="en-US" smtClean="0">
                <a:solidFill>
                  <a:srgbClr val="FF0000"/>
                </a:solidFill>
              </a:rPr>
              <a:t>相互协调</a:t>
            </a:r>
            <a:r>
              <a:rPr lang="zh-CN" altLang="en-US" smtClean="0"/>
              <a:t>的合作关系</a:t>
            </a:r>
          </a:p>
          <a:p>
            <a:pPr lvl="1"/>
            <a:r>
              <a:rPr lang="zh-CN" altLang="en-US" smtClean="0">
                <a:solidFill>
                  <a:srgbClr val="FF0000"/>
                </a:solidFill>
              </a:rPr>
              <a:t>互斥是进程间的一种特殊同步关系</a:t>
            </a:r>
          </a:p>
          <a:p>
            <a:endParaRPr lang="zh-CN" altLang="en-US" smtClean="0"/>
          </a:p>
        </p:txBody>
      </p:sp>
    </p:spTree>
    <p:extLst>
      <p:ext uri="{BB962C8B-B14F-4D97-AF65-F5344CB8AC3E}">
        <p14:creationId xmlns:p14="http://schemas.microsoft.com/office/powerpoint/2010/main" val="961855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仔细考虑两个</a:t>
            </a:r>
            <a:r>
              <a:rPr lang="en-US" altLang="zh-CN" smtClean="0"/>
              <a:t>P</a:t>
            </a:r>
            <a:r>
              <a:rPr lang="zh-CN" altLang="en-US" smtClean="0"/>
              <a:t>操作之间的内在关系可以看到存在这样的一个逻辑关系：如果对整个缓冲器有操作权</a:t>
            </a:r>
            <a:r>
              <a:rPr lang="en-US" altLang="zh-CN" smtClean="0"/>
              <a:t>(</a:t>
            </a:r>
            <a:r>
              <a:rPr lang="zh-CN" altLang="en-US" smtClean="0"/>
              <a:t>即缓冲器还有空位置</a:t>
            </a:r>
            <a:r>
              <a:rPr lang="en-US" altLang="zh-CN" smtClean="0"/>
              <a:t>)</a:t>
            </a:r>
            <a:r>
              <a:rPr lang="zh-CN" altLang="en-US" smtClean="0"/>
              <a:t>的话，则可对某个缓冲器操作．“如果⋯ ”是前提条件。“则⋯ ”是结论．这两个</a:t>
            </a:r>
            <a:r>
              <a:rPr lang="en-US" altLang="zh-CN" smtClean="0"/>
              <a:t>P</a:t>
            </a:r>
            <a:r>
              <a:rPr lang="zh-CN" altLang="en-US" smtClean="0"/>
              <a:t>操作的执行顺序就是根据它们的逻辑顺序来决定执行次序．</a:t>
            </a:r>
          </a:p>
        </p:txBody>
      </p:sp>
    </p:spTree>
    <p:extLst>
      <p:ext uri="{BB962C8B-B14F-4D97-AF65-F5344CB8AC3E}">
        <p14:creationId xmlns:p14="http://schemas.microsoft.com/office/powerpoint/2010/main" val="342121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50000"/>
              </a:spcBef>
            </a:pPr>
            <a:r>
              <a:rPr lang="zh-CN" altLang="en-US" sz="1000" smtClean="0"/>
              <a:t>它描述的是：有一群生产者进程在生产产品，并将这些产品提供给消费者进程去消费。为使生产者进程与消费者进程能并发执行，在两者之间设置了一个具有</a:t>
            </a:r>
            <a:r>
              <a:rPr lang="en-US" altLang="zh-CN" sz="1000" smtClean="0"/>
              <a:t>n</a:t>
            </a:r>
            <a:r>
              <a:rPr lang="zh-CN" altLang="en-US" sz="1000" smtClean="0"/>
              <a:t>个缓冲区的缓冲池，生产者进程将它所生产的产品放入一个缓冲区中；消费者进程可从一个缓冲区中取走产品去消费。尽管所有的生产者进程和消费者进程都是以异步方式运行的，但它们之间必须保持同步，即不允许消费者进程到一个空缓冲区去取产品，也不允许生产者进程向一个已装满产品且尚未被取走的缓冲区中投放产品。 </a:t>
            </a:r>
          </a:p>
          <a:p>
            <a:pPr eaLnBrk="1" hangingPunct="1">
              <a:lnSpc>
                <a:spcPct val="120000"/>
              </a:lnSpc>
              <a:spcBef>
                <a:spcPct val="50000"/>
              </a:spcBef>
            </a:pPr>
            <a:r>
              <a:rPr lang="zh-CN" altLang="en-US" sz="1000" smtClean="0"/>
              <a:t>我们可利用一个数组来表示上述的具有</a:t>
            </a:r>
            <a:r>
              <a:rPr lang="en-US" altLang="zh-CN" sz="1000" smtClean="0"/>
              <a:t>n</a:t>
            </a:r>
            <a:r>
              <a:rPr lang="zh-CN" altLang="en-US" sz="1000" smtClean="0"/>
              <a:t>个</a:t>
            </a:r>
            <a:r>
              <a:rPr lang="en-US" altLang="zh-CN" sz="1000" smtClean="0"/>
              <a:t>(0</a:t>
            </a:r>
            <a:r>
              <a:rPr lang="zh-CN" altLang="en-US" sz="1000" smtClean="0"/>
              <a:t>，</a:t>
            </a:r>
            <a:r>
              <a:rPr lang="en-US" altLang="zh-CN" sz="1000" smtClean="0"/>
              <a:t>1</a:t>
            </a:r>
            <a:r>
              <a:rPr lang="zh-CN" altLang="en-US" sz="1000" smtClean="0"/>
              <a:t>，</a:t>
            </a:r>
            <a:r>
              <a:rPr lang="en-US" altLang="zh-CN" sz="1000" smtClean="0"/>
              <a:t>…</a:t>
            </a:r>
            <a:r>
              <a:rPr lang="zh-CN" altLang="en-US" sz="1000" smtClean="0"/>
              <a:t>，</a:t>
            </a:r>
            <a:r>
              <a:rPr lang="en-US" altLang="zh-CN" sz="1000" smtClean="0"/>
              <a:t>n-1)</a:t>
            </a:r>
            <a:r>
              <a:rPr lang="zh-CN" altLang="en-US" sz="1000" smtClean="0"/>
              <a:t>缓冲区的缓冲池。用输入指针</a:t>
            </a:r>
            <a:r>
              <a:rPr lang="en-US" altLang="zh-CN" sz="1000" smtClean="0"/>
              <a:t>in</a:t>
            </a:r>
            <a:r>
              <a:rPr lang="zh-CN" altLang="en-US" sz="1000" smtClean="0"/>
              <a:t>来指示下一个可投放产品的缓冲区，每当生产者进程生产并投放一个产品后，输入指针加</a:t>
            </a:r>
            <a:r>
              <a:rPr lang="en-US" altLang="zh-CN" sz="1000" smtClean="0"/>
              <a:t>1</a:t>
            </a:r>
            <a:r>
              <a:rPr lang="zh-CN" altLang="en-US" sz="1000" smtClean="0"/>
              <a:t>；用一个输出指针</a:t>
            </a:r>
            <a:r>
              <a:rPr lang="en-US" altLang="zh-CN" sz="1000" smtClean="0"/>
              <a:t>out</a:t>
            </a:r>
            <a:r>
              <a:rPr lang="zh-CN" altLang="en-US" sz="1000" smtClean="0"/>
              <a:t>来指示下一个可从中获取产品的缓冲区，每当消费者进程取走一个产品后，输出指针加</a:t>
            </a:r>
            <a:r>
              <a:rPr lang="en-US" altLang="zh-CN" sz="1000" smtClean="0"/>
              <a:t>1</a:t>
            </a:r>
            <a:r>
              <a:rPr lang="zh-CN" altLang="en-US" sz="1000" smtClean="0"/>
              <a:t>。由于这里的缓冲池是组织成循环缓冲的，故应把输入指针加</a:t>
            </a:r>
            <a:r>
              <a:rPr lang="en-US" altLang="zh-CN" sz="1000" smtClean="0"/>
              <a:t>1</a:t>
            </a:r>
            <a:r>
              <a:rPr lang="zh-CN" altLang="en-US" sz="1000" smtClean="0"/>
              <a:t>表示成 </a:t>
            </a:r>
            <a:r>
              <a:rPr lang="en-US" altLang="zh-CN" sz="1000" smtClean="0"/>
              <a:t>in:= (in+1)mod n</a:t>
            </a:r>
            <a:r>
              <a:rPr lang="zh-CN" altLang="en-US" sz="1000" smtClean="0"/>
              <a:t>； 输出指针加</a:t>
            </a:r>
            <a:r>
              <a:rPr lang="en-US" altLang="zh-CN" sz="1000" smtClean="0"/>
              <a:t>1</a:t>
            </a:r>
            <a:r>
              <a:rPr lang="zh-CN" altLang="en-US" sz="1000" smtClean="0"/>
              <a:t>表示成</a:t>
            </a:r>
            <a:r>
              <a:rPr lang="en-US" altLang="zh-CN" sz="1000" smtClean="0"/>
              <a:t>out:= (out+1) mod n</a:t>
            </a:r>
            <a:r>
              <a:rPr lang="zh-CN" altLang="en-US" sz="1000" smtClean="0"/>
              <a:t>。当 </a:t>
            </a:r>
            <a:r>
              <a:rPr lang="en-US" altLang="zh-CN" sz="1000" smtClean="0"/>
              <a:t>(in+1) mod n=out</a:t>
            </a:r>
            <a:r>
              <a:rPr lang="zh-CN" altLang="en-US" sz="1000" smtClean="0"/>
              <a:t>时表示缓冲池满；而</a:t>
            </a:r>
            <a:r>
              <a:rPr lang="en-US" altLang="zh-CN" sz="1000" smtClean="0"/>
              <a:t>in=out</a:t>
            </a:r>
            <a:r>
              <a:rPr lang="zh-CN" altLang="en-US" sz="1000" smtClean="0"/>
              <a:t>则表示缓冲池空。此外，还引入了一个整型变量</a:t>
            </a:r>
            <a:r>
              <a:rPr lang="en-US" altLang="zh-CN" sz="1000" smtClean="0"/>
              <a:t>counter</a:t>
            </a:r>
            <a:r>
              <a:rPr lang="zh-CN" altLang="en-US" sz="1000" smtClean="0"/>
              <a:t>，其初始值为</a:t>
            </a:r>
            <a:r>
              <a:rPr lang="en-US" altLang="zh-CN" sz="1000" smtClean="0"/>
              <a:t>0</a:t>
            </a:r>
            <a:r>
              <a:rPr lang="zh-CN" altLang="en-US" sz="1000" smtClean="0"/>
              <a:t>。每当生产者进程向缓冲池中投放一个产品后，使</a:t>
            </a:r>
            <a:r>
              <a:rPr lang="en-US" altLang="zh-CN" sz="1000" smtClean="0"/>
              <a:t>counter</a:t>
            </a:r>
            <a:r>
              <a:rPr lang="zh-CN" altLang="en-US" sz="1000" smtClean="0"/>
              <a:t>加</a:t>
            </a:r>
            <a:r>
              <a:rPr lang="en-US" altLang="zh-CN" sz="1000" smtClean="0"/>
              <a:t>1</a:t>
            </a:r>
            <a:r>
              <a:rPr lang="zh-CN" altLang="en-US" sz="1000" smtClean="0"/>
              <a:t>；反之，每当消费者进程从中取走一个产品时，使</a:t>
            </a:r>
            <a:r>
              <a:rPr lang="en-US" altLang="zh-CN" sz="1000" smtClean="0"/>
              <a:t>counter</a:t>
            </a:r>
            <a:r>
              <a:rPr lang="zh-CN" altLang="en-US" sz="1000" smtClean="0"/>
              <a:t>减</a:t>
            </a:r>
            <a:r>
              <a:rPr lang="en-US" altLang="zh-CN" sz="1000" smtClean="0"/>
              <a:t>1</a:t>
            </a:r>
            <a:r>
              <a:rPr lang="zh-CN" altLang="en-US" sz="1000" smtClean="0"/>
              <a:t>。生产者和消费者两进程共享下面的变量： </a:t>
            </a:r>
          </a:p>
          <a:p>
            <a:pPr eaLnBrk="1" hangingPunct="1">
              <a:lnSpc>
                <a:spcPct val="130000"/>
              </a:lnSpc>
              <a:spcBef>
                <a:spcPct val="50000"/>
              </a:spcBef>
            </a:pPr>
            <a:r>
              <a:rPr lang="zh-CN" altLang="en-US" sz="1000" smtClean="0"/>
              <a:t>指针</a:t>
            </a:r>
            <a:r>
              <a:rPr lang="en-US" altLang="zh-CN" sz="1000" smtClean="0"/>
              <a:t>in</a:t>
            </a:r>
            <a:r>
              <a:rPr lang="zh-CN" altLang="en-US" sz="1000" smtClean="0"/>
              <a:t>和</a:t>
            </a:r>
            <a:r>
              <a:rPr lang="en-US" altLang="zh-CN" sz="1000" smtClean="0"/>
              <a:t>out</a:t>
            </a:r>
            <a:r>
              <a:rPr lang="zh-CN" altLang="en-US" sz="1000" smtClean="0"/>
              <a:t>初始化为</a:t>
            </a:r>
            <a:r>
              <a:rPr lang="en-US" altLang="zh-CN" sz="1000" smtClean="0"/>
              <a:t>1</a:t>
            </a:r>
            <a:r>
              <a:rPr lang="zh-CN" altLang="en-US" sz="1000" smtClean="0"/>
              <a:t>。在生产者和消费者进程的描述中，</a:t>
            </a:r>
            <a:r>
              <a:rPr lang="en-US" altLang="zh-CN" sz="1000" smtClean="0"/>
              <a:t>noop</a:t>
            </a:r>
            <a:r>
              <a:rPr lang="zh-CN" altLang="en-US" sz="1000" smtClean="0"/>
              <a:t>是一条空操作指令，</a:t>
            </a:r>
            <a:r>
              <a:rPr lang="en-US" altLang="zh-CN" sz="1000" smtClean="0"/>
              <a:t>while condition do no-op</a:t>
            </a:r>
            <a:r>
              <a:rPr lang="zh-CN" altLang="en-US" sz="1000" smtClean="0"/>
              <a:t>语句表示重复的测试条件</a:t>
            </a:r>
            <a:r>
              <a:rPr lang="en-US" altLang="zh-CN" sz="1000" smtClean="0"/>
              <a:t>(condication)</a:t>
            </a:r>
            <a:r>
              <a:rPr lang="zh-CN" altLang="en-US" sz="1000" smtClean="0"/>
              <a:t>，重复测试应进行到该条件变为</a:t>
            </a:r>
            <a:r>
              <a:rPr lang="en-US" altLang="zh-CN" sz="1000" smtClean="0"/>
              <a:t>false(</a:t>
            </a:r>
            <a:r>
              <a:rPr lang="zh-CN" altLang="en-US" sz="1000" smtClean="0"/>
              <a:t>假</a:t>
            </a:r>
            <a:r>
              <a:rPr lang="en-US" altLang="zh-CN" sz="1000" smtClean="0"/>
              <a:t>)</a:t>
            </a:r>
            <a:r>
              <a:rPr lang="zh-CN" altLang="en-US" sz="1000" smtClean="0"/>
              <a:t>，即到该条件不成立时为止。在生产者进程中使用一局部变量</a:t>
            </a:r>
            <a:r>
              <a:rPr lang="en-US" altLang="zh-CN" sz="1000" smtClean="0"/>
              <a:t>nextp</a:t>
            </a:r>
            <a:r>
              <a:rPr lang="zh-CN" altLang="en-US" sz="1000" smtClean="0"/>
              <a:t>，用于暂时存放每次刚生产出来的产品；而在消费者进程中，则使用一个局部变量</a:t>
            </a:r>
            <a:r>
              <a:rPr lang="en-US" altLang="zh-CN" sz="1000" smtClean="0"/>
              <a:t>nextc</a:t>
            </a:r>
            <a:r>
              <a:rPr lang="zh-CN" altLang="en-US" sz="1000" smtClean="0"/>
              <a:t>，用于存放每次要消费的产品。 </a:t>
            </a:r>
          </a:p>
          <a:p>
            <a:endParaRPr lang="zh-CN" altLang="en-US" sz="1000" smtClean="0"/>
          </a:p>
        </p:txBody>
      </p:sp>
    </p:spTree>
    <p:extLst>
      <p:ext uri="{BB962C8B-B14F-4D97-AF65-F5344CB8AC3E}">
        <p14:creationId xmlns:p14="http://schemas.microsoft.com/office/powerpoint/2010/main" val="156416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 　虽然上面的生产者程序和消费者程序在分别看时都是正确的，而且两者在顺序执行时其结果也会是正确的，但若并发执行时就会出现差错，问题就在于这两个进程共享变量</a:t>
            </a:r>
            <a:r>
              <a:rPr lang="en-US" altLang="zh-CN" smtClean="0"/>
              <a:t>counter</a:t>
            </a:r>
            <a:r>
              <a:rPr lang="zh-CN" altLang="en-US" smtClean="0"/>
              <a:t>。</a:t>
            </a:r>
          </a:p>
          <a:p>
            <a:pPr eaLnBrk="1" hangingPunct="1">
              <a:lnSpc>
                <a:spcPct val="150000"/>
              </a:lnSpc>
              <a:spcBef>
                <a:spcPct val="50000"/>
              </a:spcBef>
            </a:pPr>
            <a:r>
              <a:rPr lang="zh-CN" altLang="en-US" smtClean="0"/>
              <a:t>假设</a:t>
            </a:r>
            <a:r>
              <a:rPr lang="en-US" altLang="zh-CN" smtClean="0"/>
              <a:t>counter</a:t>
            </a:r>
            <a:r>
              <a:rPr lang="zh-CN" altLang="en-US" smtClean="0"/>
              <a:t>的当前值是</a:t>
            </a:r>
            <a:r>
              <a:rPr lang="en-US" altLang="zh-CN" smtClean="0"/>
              <a:t>5</a:t>
            </a:r>
            <a:r>
              <a:rPr lang="zh-CN" altLang="en-US" smtClean="0"/>
              <a:t>。如果生产者进程先执行左列的三条机器语言语句，然后消费者进程再执行右列的三条语句，则最后共享变量</a:t>
            </a:r>
            <a:r>
              <a:rPr lang="en-US" altLang="zh-CN" smtClean="0"/>
              <a:t>counter</a:t>
            </a:r>
            <a:r>
              <a:rPr lang="zh-CN" altLang="en-US" smtClean="0"/>
              <a:t>的值仍为</a:t>
            </a:r>
            <a:r>
              <a:rPr lang="en-US" altLang="zh-CN" smtClean="0"/>
              <a:t>5</a:t>
            </a:r>
            <a:r>
              <a:rPr lang="zh-CN" altLang="en-US" smtClean="0"/>
              <a:t>； 反之，如果让消费者进程先执行右列的三条语句，然后再让生产者进程执行左列的三条语句，则</a:t>
            </a:r>
            <a:r>
              <a:rPr lang="en-US" altLang="zh-CN" smtClean="0"/>
              <a:t>counter</a:t>
            </a:r>
            <a:r>
              <a:rPr lang="zh-CN" altLang="en-US" smtClean="0"/>
              <a:t>值也还是</a:t>
            </a:r>
            <a:r>
              <a:rPr lang="en-US" altLang="zh-CN" smtClean="0"/>
              <a:t>5</a:t>
            </a:r>
            <a:r>
              <a:rPr lang="zh-CN" altLang="en-US" smtClean="0"/>
              <a:t>，但是，如果按下述顺序执行： </a:t>
            </a:r>
          </a:p>
          <a:p>
            <a:endParaRPr lang="zh-CN" altLang="en-US" smtClean="0"/>
          </a:p>
        </p:txBody>
      </p:sp>
    </p:spTree>
    <p:extLst>
      <p:ext uri="{BB962C8B-B14F-4D97-AF65-F5344CB8AC3E}">
        <p14:creationId xmlns:p14="http://schemas.microsoft.com/office/powerpoint/2010/main" val="275677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正确的</a:t>
            </a:r>
            <a:r>
              <a:rPr lang="en-US" altLang="zh-CN" smtClean="0"/>
              <a:t>counter</a:t>
            </a:r>
            <a:r>
              <a:rPr lang="zh-CN" altLang="en-US" smtClean="0"/>
              <a:t>值应当是</a:t>
            </a:r>
            <a:r>
              <a:rPr lang="en-US" altLang="zh-CN" smtClean="0"/>
              <a:t>5</a:t>
            </a:r>
            <a:r>
              <a:rPr lang="zh-CN" altLang="en-US" smtClean="0"/>
              <a:t>，但现在是</a:t>
            </a:r>
            <a:r>
              <a:rPr lang="en-US" altLang="zh-CN" smtClean="0"/>
              <a:t>4</a:t>
            </a:r>
            <a:r>
              <a:rPr lang="zh-CN" altLang="en-US" smtClean="0"/>
              <a:t>。读者可以自己试试，倘若再将两段程序中各语句交叉执行的顺序改变，将可看到又可能得到</a:t>
            </a:r>
            <a:r>
              <a:rPr lang="en-US" altLang="zh-CN" smtClean="0"/>
              <a:t>counter=6</a:t>
            </a:r>
            <a:r>
              <a:rPr lang="zh-CN" altLang="en-US" smtClean="0"/>
              <a:t>的答案，这表明程序的执行已经失去了再现性。为了预防产生这种错误，解决此问题的关键是应把变量</a:t>
            </a:r>
            <a:r>
              <a:rPr lang="en-US" altLang="zh-CN" smtClean="0"/>
              <a:t>counter</a:t>
            </a:r>
            <a:r>
              <a:rPr lang="zh-CN" altLang="en-US" smtClean="0"/>
              <a:t>作为临界资源处理，亦即，令生产者进程和消费者进程互斥地访问变量</a:t>
            </a:r>
            <a:r>
              <a:rPr lang="en-US" altLang="zh-CN" smtClean="0"/>
              <a:t>counter</a:t>
            </a:r>
            <a:r>
              <a:rPr lang="zh-CN" altLang="en-US" smtClean="0"/>
              <a:t>。</a:t>
            </a:r>
          </a:p>
        </p:txBody>
      </p:sp>
    </p:spTree>
    <p:extLst>
      <p:ext uri="{BB962C8B-B14F-4D97-AF65-F5344CB8AC3E}">
        <p14:creationId xmlns:p14="http://schemas.microsoft.com/office/powerpoint/2010/main" val="94670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solidFill>
                  <a:schemeClr val="folHlink"/>
                </a:solidFill>
              </a:rPr>
              <a:t>（</a:t>
            </a:r>
            <a:r>
              <a:rPr lang="en-US" altLang="zh-CN" b="1" smtClean="0">
                <a:solidFill>
                  <a:schemeClr val="folHlink"/>
                </a:solidFill>
              </a:rPr>
              <a:t>1</a:t>
            </a:r>
            <a:r>
              <a:rPr lang="zh-CN" altLang="en-US" b="1" smtClean="0">
                <a:solidFill>
                  <a:schemeClr val="folHlink"/>
                </a:solidFill>
              </a:rPr>
              <a:t>）变量</a:t>
            </a:r>
            <a:r>
              <a:rPr lang="en-US" altLang="zh-CN" b="1" smtClean="0">
                <a:solidFill>
                  <a:schemeClr val="folHlink"/>
                </a:solidFill>
              </a:rPr>
              <a:t>X</a:t>
            </a:r>
            <a:r>
              <a:rPr lang="zh-CN" altLang="en-US" b="1" smtClean="0">
                <a:solidFill>
                  <a:schemeClr val="folHlink"/>
                </a:solidFill>
              </a:rPr>
              <a:t>必需按临界资源处理。</a:t>
            </a:r>
          </a:p>
          <a:p>
            <a:r>
              <a:rPr lang="zh-CN" altLang="en-US" b="1" smtClean="0">
                <a:solidFill>
                  <a:schemeClr val="folHlink"/>
                </a:solidFill>
              </a:rPr>
              <a:t>（</a:t>
            </a:r>
            <a:r>
              <a:rPr lang="en-US" altLang="zh-CN" b="1" smtClean="0">
                <a:solidFill>
                  <a:schemeClr val="folHlink"/>
                </a:solidFill>
              </a:rPr>
              <a:t>2</a:t>
            </a:r>
            <a:r>
              <a:rPr lang="zh-CN" altLang="en-US" b="1" smtClean="0">
                <a:solidFill>
                  <a:schemeClr val="folHlink"/>
                </a:solidFill>
              </a:rPr>
              <a:t>）每个进程中访问临界资源的那段代码称为临界区</a:t>
            </a:r>
          </a:p>
        </p:txBody>
      </p:sp>
    </p:spTree>
    <p:extLst>
      <p:ext uri="{BB962C8B-B14F-4D97-AF65-F5344CB8AC3E}">
        <p14:creationId xmlns:p14="http://schemas.microsoft.com/office/powerpoint/2010/main" val="298588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每个同步进程的临界区程序段的内容可能完全不同，即对临界资源的操作不同。</a:t>
            </a:r>
            <a:r>
              <a:rPr lang="en-US" altLang="zh-CN" smtClean="0"/>
              <a:t>OS</a:t>
            </a:r>
            <a:r>
              <a:rPr lang="zh-CN" altLang="en-US" smtClean="0"/>
              <a:t>必须提供某种机制来控制进程间的相互作用，即协调一致有调不紊地运行。相当于每个进程有一个上锁的盒子，（盒子里是什么不清楚）多个进程共用一把钥匙。进入区申请钥匙，退出区归还钥匙。</a:t>
            </a:r>
          </a:p>
        </p:txBody>
      </p:sp>
    </p:spTree>
    <p:extLst>
      <p:ext uri="{BB962C8B-B14F-4D97-AF65-F5344CB8AC3E}">
        <p14:creationId xmlns:p14="http://schemas.microsoft.com/office/powerpoint/2010/main" val="408818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500" b="1" smtClean="0">
                <a:latin typeface="楷体_GB2312" pitchFamily="1" charset="-122"/>
                <a:ea typeface="楷体_GB2312" pitchFamily="1" charset="-122"/>
              </a:rPr>
              <a:t>当无进程处于临界区时，表明临界资源处于空闲状态，应允许一个请求进入临界区的进程立即进入自己的临界区，以有效地利用临界资源。</a:t>
            </a:r>
          </a:p>
          <a:p>
            <a:r>
              <a:rPr lang="zh-CN" altLang="en-US" sz="1500" b="1" smtClean="0">
                <a:latin typeface="楷体_GB2312" pitchFamily="1" charset="-122"/>
                <a:ea typeface="楷体_GB2312" pitchFamily="1" charset="-122"/>
              </a:rPr>
              <a:t>当已有进程进入临界区时，表明临界资源正在被访问，因而其他试图进入临界区的进程必须等待，以保证对临界资源的互斥访问。</a:t>
            </a:r>
          </a:p>
          <a:p>
            <a:r>
              <a:rPr lang="zh-CN" altLang="en-US" b="1" smtClean="0"/>
              <a:t>对要求访问临界资源的进程，应保证在有限时间内能进入自己的临界区，以免陷入“死等</a:t>
            </a:r>
            <a:r>
              <a:rPr lang="en-US" altLang="zh-CN" b="1" smtClean="0"/>
              <a:t>(</a:t>
            </a:r>
            <a:r>
              <a:rPr lang="zh-CN" altLang="en-US" b="1" smtClean="0"/>
              <a:t>饥饿</a:t>
            </a:r>
            <a:r>
              <a:rPr lang="en-US" altLang="zh-CN" b="1" smtClean="0"/>
              <a:t>)”</a:t>
            </a:r>
            <a:r>
              <a:rPr lang="zh-CN" altLang="en-US" b="1" smtClean="0"/>
              <a:t>状态</a:t>
            </a:r>
          </a:p>
          <a:p>
            <a:endParaRPr lang="zh-CN" altLang="en-US" b="1" smtClean="0"/>
          </a:p>
        </p:txBody>
      </p:sp>
    </p:spTree>
    <p:extLst>
      <p:ext uri="{BB962C8B-B14F-4D97-AF65-F5344CB8AC3E}">
        <p14:creationId xmlns:p14="http://schemas.microsoft.com/office/powerpoint/2010/main" val="973155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什么是信号？</a:t>
            </a:r>
          </a:p>
        </p:txBody>
      </p:sp>
    </p:spTree>
    <p:extLst>
      <p:ext uri="{BB962C8B-B14F-4D97-AF65-F5344CB8AC3E}">
        <p14:creationId xmlns:p14="http://schemas.microsoft.com/office/powerpoint/2010/main" val="7604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defRPr/>
                </a:pPr>
                <a:endParaRPr lang="zh-CN" altLang="en-US" b="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defRPr/>
                </a:pPr>
                <a:endParaRPr lang="zh-CN" altLang="en-US" b="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defRPr/>
                </a:pPr>
                <a:endParaRPr lang="zh-CN" altLang="en-US" b="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defRPr/>
                </a:pPr>
                <a:endParaRPr lang="zh-CN" altLang="en-US" b="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defRPr/>
              </a:pPr>
              <a:endParaRPr lang="zh-CN" altLang="en-US" b="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defRPr/>
              </a:pPr>
              <a:endParaRPr lang="zh-CN" altLang="en-US" b="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defRPr/>
              </a:pPr>
              <a:endParaRPr lang="zh-CN" altLang="en-US" b="0"/>
            </a:p>
          </p:txBody>
        </p:sp>
      </p:grpSp>
      <p:sp>
        <p:nvSpPr>
          <p:cNvPr id="7180"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16CEB6A5-1AA7-461E-BA85-770952EC799F}" type="slidenum">
              <a:rPr lang="en-US" altLang="zh-CN"/>
              <a:pPr/>
              <a:t>‹#›</a:t>
            </a:fld>
            <a:endParaRPr lang="en-US" altLang="zh-CN"/>
          </a:p>
        </p:txBody>
      </p:sp>
    </p:spTree>
    <p:extLst>
      <p:ext uri="{BB962C8B-B14F-4D97-AF65-F5344CB8AC3E}">
        <p14:creationId xmlns:p14="http://schemas.microsoft.com/office/powerpoint/2010/main" val="12548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C7D13264-9383-4893-9124-06DD10E8BF05}" type="slidenum">
              <a:rPr lang="en-US" altLang="zh-CN"/>
              <a:pPr/>
              <a:t>‹#›</a:t>
            </a:fld>
            <a:endParaRPr lang="en-US" altLang="zh-CN"/>
          </a:p>
        </p:txBody>
      </p:sp>
    </p:spTree>
    <p:extLst>
      <p:ext uri="{BB962C8B-B14F-4D97-AF65-F5344CB8AC3E}">
        <p14:creationId xmlns:p14="http://schemas.microsoft.com/office/powerpoint/2010/main" val="31122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44450"/>
            <a:ext cx="1951038" cy="5338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44450"/>
            <a:ext cx="5700712" cy="5338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F06D6F6C-0351-408E-BABF-4EAA45F664CA}" type="slidenum">
              <a:rPr lang="en-US" altLang="zh-CN"/>
              <a:pPr/>
              <a:t>‹#›</a:t>
            </a:fld>
            <a:endParaRPr lang="en-US" altLang="zh-CN"/>
          </a:p>
        </p:txBody>
      </p:sp>
    </p:spTree>
    <p:extLst>
      <p:ext uri="{BB962C8B-B14F-4D97-AF65-F5344CB8AC3E}">
        <p14:creationId xmlns:p14="http://schemas.microsoft.com/office/powerpoint/2010/main" val="200596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8AC47360-312C-4B22-AEBE-B66657326AA7}" type="slidenum">
              <a:rPr lang="en-US" altLang="zh-CN"/>
              <a:pPr/>
              <a:t>‹#›</a:t>
            </a:fld>
            <a:endParaRPr lang="en-US" altLang="zh-CN"/>
          </a:p>
        </p:txBody>
      </p:sp>
    </p:spTree>
    <p:extLst>
      <p:ext uri="{BB962C8B-B14F-4D97-AF65-F5344CB8AC3E}">
        <p14:creationId xmlns:p14="http://schemas.microsoft.com/office/powerpoint/2010/main" val="86781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fld id="{CC79D281-87DC-4950-93F6-83CFF53F0CEA}" type="slidenum">
              <a:rPr lang="en-US" altLang="zh-CN"/>
              <a:pPr/>
              <a:t>‹#›</a:t>
            </a:fld>
            <a:endParaRPr lang="en-US" altLang="zh-CN"/>
          </a:p>
        </p:txBody>
      </p:sp>
    </p:spTree>
    <p:extLst>
      <p:ext uri="{BB962C8B-B14F-4D97-AF65-F5344CB8AC3E}">
        <p14:creationId xmlns:p14="http://schemas.microsoft.com/office/powerpoint/2010/main" val="91439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fld id="{8290B3E0-BA2C-4566-8539-996231B371E4}" type="slidenum">
              <a:rPr lang="en-US" altLang="zh-CN"/>
              <a:pPr/>
              <a:t>‹#›</a:t>
            </a:fld>
            <a:endParaRPr lang="en-US" altLang="zh-CN"/>
          </a:p>
        </p:txBody>
      </p:sp>
    </p:spTree>
    <p:extLst>
      <p:ext uri="{BB962C8B-B14F-4D97-AF65-F5344CB8AC3E}">
        <p14:creationId xmlns:p14="http://schemas.microsoft.com/office/powerpoint/2010/main" val="151320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7"/>
          <p:cNvSpPr>
            <a:spLocks noGrp="1" noChangeArrowheads="1"/>
          </p:cNvSpPr>
          <p:nvPr>
            <p:ph type="sldNum" sz="quarter" idx="12"/>
          </p:nvPr>
        </p:nvSpPr>
        <p:spPr>
          <a:ln/>
        </p:spPr>
        <p:txBody>
          <a:bodyPr/>
          <a:lstStyle>
            <a:lvl1pPr>
              <a:defRPr/>
            </a:lvl1pPr>
          </a:lstStyle>
          <a:p>
            <a:fld id="{05107A3A-35A0-47EC-B23D-E4C2657B6CB8}" type="slidenum">
              <a:rPr lang="en-US" altLang="zh-CN"/>
              <a:pPr/>
              <a:t>‹#›</a:t>
            </a:fld>
            <a:endParaRPr lang="en-US" altLang="zh-CN"/>
          </a:p>
        </p:txBody>
      </p:sp>
    </p:spTree>
    <p:extLst>
      <p:ext uri="{BB962C8B-B14F-4D97-AF65-F5344CB8AC3E}">
        <p14:creationId xmlns:p14="http://schemas.microsoft.com/office/powerpoint/2010/main" val="376401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7"/>
          <p:cNvSpPr>
            <a:spLocks noGrp="1" noChangeArrowheads="1"/>
          </p:cNvSpPr>
          <p:nvPr>
            <p:ph type="sldNum" sz="quarter" idx="12"/>
          </p:nvPr>
        </p:nvSpPr>
        <p:spPr>
          <a:ln/>
        </p:spPr>
        <p:txBody>
          <a:bodyPr/>
          <a:lstStyle>
            <a:lvl1pPr>
              <a:defRPr/>
            </a:lvl1pPr>
          </a:lstStyle>
          <a:p>
            <a:fld id="{896FED18-12C7-4B5C-B89C-8049B2CDAC83}" type="slidenum">
              <a:rPr lang="en-US" altLang="zh-CN"/>
              <a:pPr/>
              <a:t>‹#›</a:t>
            </a:fld>
            <a:endParaRPr lang="en-US" altLang="zh-CN"/>
          </a:p>
        </p:txBody>
      </p:sp>
    </p:spTree>
    <p:extLst>
      <p:ext uri="{BB962C8B-B14F-4D97-AF65-F5344CB8AC3E}">
        <p14:creationId xmlns:p14="http://schemas.microsoft.com/office/powerpoint/2010/main" val="79076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7"/>
          <p:cNvSpPr>
            <a:spLocks noGrp="1" noChangeArrowheads="1"/>
          </p:cNvSpPr>
          <p:nvPr>
            <p:ph type="sldNum" sz="quarter" idx="12"/>
          </p:nvPr>
        </p:nvSpPr>
        <p:spPr>
          <a:ln/>
        </p:spPr>
        <p:txBody>
          <a:bodyPr/>
          <a:lstStyle>
            <a:lvl1pPr>
              <a:defRPr/>
            </a:lvl1pPr>
          </a:lstStyle>
          <a:p>
            <a:fld id="{6432EAC4-69D5-4D4C-B0C9-08CD8486B031}" type="slidenum">
              <a:rPr lang="en-US" altLang="zh-CN"/>
              <a:pPr/>
              <a:t>‹#›</a:t>
            </a:fld>
            <a:endParaRPr lang="en-US" altLang="zh-CN"/>
          </a:p>
        </p:txBody>
      </p:sp>
    </p:spTree>
    <p:extLst>
      <p:ext uri="{BB962C8B-B14F-4D97-AF65-F5344CB8AC3E}">
        <p14:creationId xmlns:p14="http://schemas.microsoft.com/office/powerpoint/2010/main" val="99850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fld id="{1C39BEE4-9FAC-47C7-9CA8-FC4A02770D3F}" type="slidenum">
              <a:rPr lang="en-US" altLang="zh-CN"/>
              <a:pPr/>
              <a:t>‹#›</a:t>
            </a:fld>
            <a:endParaRPr lang="en-US" altLang="zh-CN"/>
          </a:p>
        </p:txBody>
      </p:sp>
    </p:spTree>
    <p:extLst>
      <p:ext uri="{BB962C8B-B14F-4D97-AF65-F5344CB8AC3E}">
        <p14:creationId xmlns:p14="http://schemas.microsoft.com/office/powerpoint/2010/main" val="413562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fld id="{DDDD046B-D810-49A3-9CC9-9718E60C8A90}" type="slidenum">
              <a:rPr lang="en-US" altLang="zh-CN"/>
              <a:pPr/>
              <a:t>‹#›</a:t>
            </a:fld>
            <a:endParaRPr lang="en-US" altLang="zh-CN"/>
          </a:p>
        </p:txBody>
      </p:sp>
    </p:spTree>
    <p:extLst>
      <p:ext uri="{BB962C8B-B14F-4D97-AF65-F5344CB8AC3E}">
        <p14:creationId xmlns:p14="http://schemas.microsoft.com/office/powerpoint/2010/main" val="221268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122" name="Group 1038"/>
          <p:cNvGrpSpPr>
            <a:grpSpLocks/>
          </p:cNvGrpSpPr>
          <p:nvPr userDrawn="1"/>
        </p:nvGrpSpPr>
        <p:grpSpPr bwMode="auto">
          <a:xfrm>
            <a:off x="127000" y="188913"/>
            <a:ext cx="8542338" cy="1052512"/>
            <a:chOff x="80" y="624"/>
            <a:chExt cx="5381" cy="663"/>
          </a:xfrm>
        </p:grpSpPr>
        <p:sp>
          <p:nvSpPr>
            <p:cNvPr id="1032" name="Rectangle 1026"/>
            <p:cNvSpPr>
              <a:spLocks noChangeArrowheads="1"/>
            </p:cNvSpPr>
            <p:nvPr/>
          </p:nvSpPr>
          <p:spPr bwMode="ltGray">
            <a:xfrm>
              <a:off x="263" y="692"/>
              <a:ext cx="276" cy="299"/>
            </a:xfrm>
            <a:prstGeom prst="rect">
              <a:avLst/>
            </a:prstGeom>
            <a:solidFill>
              <a:schemeClr val="accent2"/>
            </a:solidFill>
            <a:ln w="9525">
              <a:noFill/>
              <a:miter lim="800000"/>
              <a:headEnd/>
              <a:tailEnd/>
            </a:ln>
          </p:spPr>
          <p:txBody>
            <a:bodyPr wrap="none" anchor="ctr"/>
            <a:lstStyle/>
            <a:p>
              <a:pPr algn="ctr" eaLnBrk="1" hangingPunct="1">
                <a:defRPr/>
              </a:pPr>
              <a:endParaRPr lang="zh-CN" altLang="zh-CN" sz="2400" b="0">
                <a:ea typeface="宋体" pitchFamily="2" charset="-122"/>
              </a:endParaRPr>
            </a:p>
          </p:txBody>
        </p:sp>
        <p:sp>
          <p:nvSpPr>
            <p:cNvPr id="1033" name="Rectangle 1027"/>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defRPr/>
              </a:pPr>
              <a:endParaRPr lang="zh-CN" altLang="zh-CN" sz="2400" b="0">
                <a:ea typeface="宋体" pitchFamily="2" charset="-122"/>
              </a:endParaRPr>
            </a:p>
          </p:txBody>
        </p:sp>
        <p:sp>
          <p:nvSpPr>
            <p:cNvPr id="1034" name="Rectangle 1028"/>
            <p:cNvSpPr>
              <a:spLocks noChangeArrowheads="1"/>
            </p:cNvSpPr>
            <p:nvPr/>
          </p:nvSpPr>
          <p:spPr bwMode="ltGray">
            <a:xfrm>
              <a:off x="341" y="958"/>
              <a:ext cx="266" cy="299"/>
            </a:xfrm>
            <a:prstGeom prst="rect">
              <a:avLst/>
            </a:prstGeom>
            <a:solidFill>
              <a:schemeClr val="folHlink"/>
            </a:solidFill>
            <a:ln w="9525">
              <a:noFill/>
              <a:miter lim="800000"/>
              <a:headEnd/>
              <a:tailEnd/>
            </a:ln>
          </p:spPr>
          <p:txBody>
            <a:bodyPr wrap="none" anchor="ctr"/>
            <a:lstStyle/>
            <a:p>
              <a:pPr algn="ctr" eaLnBrk="1" hangingPunct="1">
                <a:defRPr/>
              </a:pPr>
              <a:endParaRPr lang="zh-CN" altLang="zh-CN" sz="2400" b="0">
                <a:ea typeface="宋体" pitchFamily="2" charset="-122"/>
              </a:endParaRPr>
            </a:p>
          </p:txBody>
        </p:sp>
        <p:sp>
          <p:nvSpPr>
            <p:cNvPr id="1035" name="Rectangle 1029"/>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lang="zh-CN" altLang="zh-CN" sz="2400" b="0">
                <a:ea typeface="宋体" pitchFamily="2" charset="-122"/>
              </a:endParaRPr>
            </a:p>
          </p:txBody>
        </p:sp>
        <p:sp>
          <p:nvSpPr>
            <p:cNvPr id="1036" name="Rectangle 1030"/>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defRPr/>
              </a:pPr>
              <a:endParaRPr lang="zh-CN" altLang="zh-CN" sz="2400" b="0">
                <a:ea typeface="宋体" pitchFamily="2" charset="-122"/>
              </a:endParaRPr>
            </a:p>
          </p:txBody>
        </p:sp>
        <p:sp>
          <p:nvSpPr>
            <p:cNvPr id="1037" name="Rectangle 1031"/>
            <p:cNvSpPr>
              <a:spLocks noChangeArrowheads="1"/>
            </p:cNvSpPr>
            <p:nvPr/>
          </p:nvSpPr>
          <p:spPr bwMode="gray">
            <a:xfrm>
              <a:off x="480" y="624"/>
              <a:ext cx="20" cy="663"/>
            </a:xfrm>
            <a:prstGeom prst="rect">
              <a:avLst/>
            </a:prstGeom>
            <a:solidFill>
              <a:schemeClr val="bg2"/>
            </a:solidFill>
            <a:ln w="9525">
              <a:noFill/>
              <a:miter lim="800000"/>
              <a:headEnd/>
              <a:tailEnd/>
            </a:ln>
          </p:spPr>
          <p:txBody>
            <a:bodyPr wrap="none" anchor="ctr"/>
            <a:lstStyle/>
            <a:p>
              <a:pPr algn="ctr" eaLnBrk="1" hangingPunct="1">
                <a:defRPr/>
              </a:pPr>
              <a:endParaRPr lang="zh-CN" altLang="zh-CN" sz="2400" b="0">
                <a:ea typeface="宋体" pitchFamily="2" charset="-122"/>
              </a:endParaRPr>
            </a:p>
          </p:txBody>
        </p:sp>
        <p:sp>
          <p:nvSpPr>
            <p:cNvPr id="1038" name="Rectangle 1032"/>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defRPr/>
              </a:pPr>
              <a:endParaRPr lang="zh-CN" altLang="zh-CN" sz="2400" b="0">
                <a:ea typeface="宋体" pitchFamily="2" charset="-122"/>
              </a:endParaRPr>
            </a:p>
          </p:txBody>
        </p:sp>
      </p:grpSp>
      <p:sp>
        <p:nvSpPr>
          <p:cNvPr id="5123" name="Rectangle 1033"/>
          <p:cNvSpPr>
            <a:spLocks noGrp="1" noChangeArrowheads="1"/>
          </p:cNvSpPr>
          <p:nvPr>
            <p:ph type="title"/>
          </p:nvPr>
        </p:nvSpPr>
        <p:spPr bwMode="auto">
          <a:xfrm>
            <a:off x="1150938" y="44450"/>
            <a:ext cx="7793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4" name="Rectangle 1034"/>
          <p:cNvSpPr>
            <a:spLocks noGrp="1" noChangeArrowheads="1"/>
          </p:cNvSpPr>
          <p:nvPr>
            <p:ph type="body" idx="1"/>
          </p:nvPr>
        </p:nvSpPr>
        <p:spPr bwMode="auto">
          <a:xfrm>
            <a:off x="1182688" y="12684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5"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b="0">
                <a:ea typeface="+mn-ea"/>
              </a:defRPr>
            </a:lvl1pPr>
          </a:lstStyle>
          <a:p>
            <a:pPr>
              <a:defRPr/>
            </a:pPr>
            <a:endParaRPr lang="en-US" altLang="zh-CN"/>
          </a:p>
        </p:txBody>
      </p:sp>
      <p:sp>
        <p:nvSpPr>
          <p:cNvPr id="6156"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b="0">
                <a:ea typeface="+mn-ea"/>
              </a:defRPr>
            </a:lvl1pPr>
          </a:lstStyle>
          <a:p>
            <a:pPr>
              <a:defRPr/>
            </a:pPr>
            <a:endParaRPr lang="en-US" altLang="zh-CN"/>
          </a:p>
        </p:txBody>
      </p:sp>
      <p:sp>
        <p:nvSpPr>
          <p:cNvPr id="6157"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b="0">
                <a:ea typeface="宋体" panose="02010600030101010101" pitchFamily="2" charset="-122"/>
              </a:defRPr>
            </a:lvl1pPr>
          </a:lstStyle>
          <a:p>
            <a:fld id="{EDD602F0-A2A3-47FC-B419-5663AAA0AB0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spcBef>
          <a:spcPct val="0"/>
        </a:spcBef>
        <a:spcAft>
          <a:spcPct val="0"/>
        </a:spcAft>
        <a:defRPr kumimoji="1" sz="3600">
          <a:solidFill>
            <a:schemeClr val="folHlink"/>
          </a:solidFill>
          <a:latin typeface="+mj-lt"/>
          <a:ea typeface="+mj-ea"/>
          <a:cs typeface="+mj-cs"/>
        </a:defRPr>
      </a:lvl1pPr>
      <a:lvl2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2pPr>
      <a:lvl3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3pPr>
      <a:lvl4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4pPr>
      <a:lvl5pPr algn="l" rtl="0" eaLnBrk="0" fontAlgn="base" hangingPunct="0">
        <a:spcBef>
          <a:spcPct val="0"/>
        </a:spcBef>
        <a:spcAft>
          <a:spcPct val="0"/>
        </a:spcAft>
        <a:defRPr kumimoji="1" sz="3600">
          <a:solidFill>
            <a:schemeClr val="folHlink"/>
          </a:solidFill>
          <a:latin typeface="Tahoma" pitchFamily="34" charset="0"/>
          <a:ea typeface="华文仿宋" pitchFamily="2" charset="-122"/>
        </a:defRPr>
      </a:lvl5pPr>
      <a:lvl6pPr marL="457200" algn="l" rtl="0" fontAlgn="base">
        <a:spcBef>
          <a:spcPct val="0"/>
        </a:spcBef>
        <a:spcAft>
          <a:spcPct val="0"/>
        </a:spcAft>
        <a:defRPr kumimoji="1" sz="3600">
          <a:solidFill>
            <a:schemeClr val="folHlink"/>
          </a:solidFill>
          <a:latin typeface="Tahoma" pitchFamily="34" charset="0"/>
          <a:ea typeface="华文仿宋" pitchFamily="2" charset="-122"/>
        </a:defRPr>
      </a:lvl6pPr>
      <a:lvl7pPr marL="914400" algn="l" rtl="0" fontAlgn="base">
        <a:spcBef>
          <a:spcPct val="0"/>
        </a:spcBef>
        <a:spcAft>
          <a:spcPct val="0"/>
        </a:spcAft>
        <a:defRPr kumimoji="1" sz="3600">
          <a:solidFill>
            <a:schemeClr val="folHlink"/>
          </a:solidFill>
          <a:latin typeface="Tahoma" pitchFamily="34" charset="0"/>
          <a:ea typeface="华文仿宋" pitchFamily="2" charset="-122"/>
        </a:defRPr>
      </a:lvl7pPr>
      <a:lvl8pPr marL="1371600" algn="l" rtl="0" fontAlgn="base">
        <a:spcBef>
          <a:spcPct val="0"/>
        </a:spcBef>
        <a:spcAft>
          <a:spcPct val="0"/>
        </a:spcAft>
        <a:defRPr kumimoji="1" sz="3600">
          <a:solidFill>
            <a:schemeClr val="folHlink"/>
          </a:solidFill>
          <a:latin typeface="Tahoma" pitchFamily="34" charset="0"/>
          <a:ea typeface="华文仿宋" pitchFamily="2" charset="-122"/>
        </a:defRPr>
      </a:lvl8pPr>
      <a:lvl9pPr marL="1828800" algn="l" rtl="0" fontAlgn="base">
        <a:spcBef>
          <a:spcPct val="0"/>
        </a:spcBef>
        <a:spcAft>
          <a:spcPct val="0"/>
        </a:spcAft>
        <a:defRPr kumimoji="1" sz="3600">
          <a:solidFill>
            <a:schemeClr val="folHlink"/>
          </a:solidFill>
          <a:latin typeface="Tahoma" pitchFamily="34" charset="0"/>
          <a:ea typeface="华文仿宋"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54.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87450" y="349250"/>
            <a:ext cx="4897438" cy="631825"/>
          </a:xfrm>
        </p:spPr>
        <p:txBody>
          <a:bodyPr/>
          <a:lstStyle/>
          <a:p>
            <a:pPr eaLnBrk="1" hangingPunct="1"/>
            <a:r>
              <a:rPr lang="en-US" altLang="zh-CN" sz="4000" b="1" smtClean="0">
                <a:latin typeface="隶书" panose="02010509060101010101" pitchFamily="49" charset="-122"/>
                <a:ea typeface="隶书" panose="02010509060101010101" pitchFamily="49" charset="-122"/>
              </a:rPr>
              <a:t>2.3 </a:t>
            </a:r>
            <a:r>
              <a:rPr lang="zh-CN" altLang="en-US" sz="4000" b="1" smtClean="0">
                <a:latin typeface="隶书" panose="02010509060101010101" pitchFamily="49" charset="-122"/>
                <a:ea typeface="隶书" panose="02010509060101010101" pitchFamily="49" charset="-122"/>
              </a:rPr>
              <a:t>进程同步</a:t>
            </a:r>
          </a:p>
        </p:txBody>
      </p:sp>
      <p:sp>
        <p:nvSpPr>
          <p:cNvPr id="7171" name="Rectangle 3"/>
          <p:cNvSpPr>
            <a:spLocks noGrp="1" noChangeArrowheads="1"/>
          </p:cNvSpPr>
          <p:nvPr>
            <p:ph type="body" idx="1"/>
          </p:nvPr>
        </p:nvSpPr>
        <p:spPr>
          <a:xfrm>
            <a:off x="250825" y="1125538"/>
            <a:ext cx="8713788" cy="5327650"/>
          </a:xfrm>
        </p:spPr>
        <p:txBody>
          <a:bodyPr/>
          <a:lstStyle/>
          <a:p>
            <a:pPr eaLnBrk="1" hangingPunct="1">
              <a:lnSpc>
                <a:spcPct val="120000"/>
              </a:lnSpc>
            </a:pPr>
            <a:r>
              <a:rPr lang="zh-CN" altLang="en-US" sz="3200" b="1" smtClean="0">
                <a:solidFill>
                  <a:schemeClr val="folHlink"/>
                </a:solidFill>
                <a:latin typeface="楷体_GB2312" pitchFamily="1" charset="-122"/>
                <a:ea typeface="楷体_GB2312" pitchFamily="1" charset="-122"/>
              </a:rPr>
              <a:t>进程同步</a:t>
            </a:r>
            <a:r>
              <a:rPr lang="zh-CN" altLang="en-US" sz="3200" b="1" smtClean="0">
                <a:latin typeface="楷体_GB2312" pitchFamily="1" charset="-122"/>
                <a:ea typeface="楷体_GB2312" pitchFamily="1" charset="-122"/>
              </a:rPr>
              <a:t>是指对多个相关进程在执行次序上进行协调，目的是使系统中诸进程之间能有效地共享资源和相互合作，从而使程序的执行具有可再现性。或系统中诸进程之间在逻辑上的</a:t>
            </a:r>
            <a:r>
              <a:rPr lang="zh-CN" altLang="en-US" sz="3200" b="1" smtClean="0">
                <a:solidFill>
                  <a:schemeClr val="hlink"/>
                </a:solidFill>
                <a:latin typeface="楷体_GB2312" pitchFamily="1" charset="-122"/>
                <a:ea typeface="楷体_GB2312" pitchFamily="1" charset="-122"/>
              </a:rPr>
              <a:t>相互制约</a:t>
            </a:r>
            <a:r>
              <a:rPr lang="zh-CN" altLang="en-US" sz="3200" b="1" smtClean="0">
                <a:latin typeface="楷体_GB2312" pitchFamily="1" charset="-122"/>
                <a:ea typeface="楷体_GB2312" pitchFamily="1" charset="-122"/>
              </a:rPr>
              <a:t>的关系（直接的</a:t>
            </a:r>
            <a:r>
              <a:rPr lang="en-US" altLang="zh-CN" sz="3200" b="1" smtClean="0">
                <a:latin typeface="楷体_GB2312" pitchFamily="1" charset="-122"/>
                <a:ea typeface="楷体_GB2312" pitchFamily="1" charset="-122"/>
              </a:rPr>
              <a:t>-</a:t>
            </a:r>
            <a:r>
              <a:rPr lang="zh-CN" altLang="en-US" sz="3200" b="1" smtClean="0">
                <a:latin typeface="楷体_GB2312" pitchFamily="1" charset="-122"/>
                <a:ea typeface="楷体_GB2312" pitchFamily="1" charset="-122"/>
              </a:rPr>
              <a:t>同步；间接的</a:t>
            </a:r>
            <a:r>
              <a:rPr lang="en-US" altLang="zh-CN" sz="3200" b="1" smtClean="0">
                <a:ea typeface="楷体_GB2312" pitchFamily="1" charset="-122"/>
              </a:rPr>
              <a:t>—</a:t>
            </a:r>
            <a:r>
              <a:rPr lang="zh-CN" altLang="en-US" sz="3200" b="1" smtClean="0">
                <a:latin typeface="楷体_GB2312" pitchFamily="1" charset="-122"/>
                <a:ea typeface="楷体_GB2312" pitchFamily="1" charset="-122"/>
              </a:rPr>
              <a:t>互斥）。</a:t>
            </a:r>
          </a:p>
          <a:p>
            <a:pPr eaLnBrk="1" hangingPunct="1">
              <a:lnSpc>
                <a:spcPct val="120000"/>
              </a:lnSpc>
            </a:pPr>
            <a:r>
              <a:rPr lang="zh-CN" altLang="en-US" sz="3200" b="1" smtClean="0">
                <a:latin typeface="楷体_GB2312" pitchFamily="1" charset="-122"/>
                <a:ea typeface="楷体_GB2312" pitchFamily="1" charset="-122"/>
              </a:rPr>
              <a:t>用来实现同步的机制称为</a:t>
            </a:r>
            <a:r>
              <a:rPr lang="zh-CN" altLang="en-US" sz="3200" b="1" smtClean="0">
                <a:solidFill>
                  <a:schemeClr val="folHlink"/>
                </a:solidFill>
                <a:latin typeface="楷体_GB2312" pitchFamily="1" charset="-122"/>
                <a:ea typeface="楷体_GB2312" pitchFamily="1" charset="-122"/>
              </a:rPr>
              <a:t>同步机制</a:t>
            </a:r>
            <a:r>
              <a:rPr lang="zh-CN" altLang="en-US" sz="3200" b="1" smtClean="0">
                <a:latin typeface="楷体_GB2312" pitchFamily="1" charset="-122"/>
                <a:ea typeface="楷体_GB2312" pitchFamily="1" charset="-122"/>
              </a:rPr>
              <a:t>。如：信号量机制；管程机制。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79388" y="1971675"/>
            <a:ext cx="44323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pPr>
            <a:r>
              <a:rPr lang="en-US" altLang="zh-CN">
                <a:latin typeface="Times New Roman" panose="02020603050405020304" pitchFamily="18" charset="0"/>
                <a:ea typeface="宋体" panose="02010600030101010101" pitchFamily="2" charset="-122"/>
              </a:rPr>
              <a:t>producer:</a:t>
            </a:r>
          </a:p>
          <a:p>
            <a:pPr eaLnBrk="1" hangingPunct="1">
              <a:lnSpc>
                <a:spcPct val="120000"/>
              </a:lnSpc>
            </a:pPr>
            <a:r>
              <a:rPr lang="en-US" altLang="zh-CN">
                <a:latin typeface="Times New Roman" panose="02020603050405020304" pitchFamily="18" charset="0"/>
                <a:ea typeface="宋体" panose="02010600030101010101" pitchFamily="2" charset="-122"/>
              </a:rPr>
              <a:t>repeat</a:t>
            </a:r>
            <a:r>
              <a:rPr lang="zh-CN" altLang="en-US">
                <a:latin typeface="Times New Roman" panose="02020603050405020304" pitchFamily="18" charset="0"/>
                <a:ea typeface="宋体" panose="02010600030101010101" pitchFamily="2" charset="-122"/>
              </a:rPr>
              <a:t>　　  </a:t>
            </a:r>
          </a:p>
          <a:p>
            <a:pPr eaLnBrk="1" hangingPunct="1">
              <a:lnSpc>
                <a:spcPct val="120000"/>
              </a:lnSpc>
            </a:pPr>
            <a:r>
              <a:rPr lang="en-US" altLang="zh-CN">
                <a:latin typeface="Times New Roman" panose="02020603050405020304" pitchFamily="18" charset="0"/>
                <a:ea typeface="宋体" panose="02010600030101010101" pitchFamily="2" charset="-122"/>
              </a:rPr>
              <a:t>produce an item in nextp</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while counter=n do no-op</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Buffer[in]:=nextp</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in:=(in+1) mod n</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solidFill>
                  <a:srgbClr val="0000FF"/>
                </a:solidFill>
                <a:latin typeface="Times New Roman" panose="02020603050405020304" pitchFamily="18" charset="0"/>
                <a:ea typeface="宋体" panose="02010600030101010101" pitchFamily="2" charset="-122"/>
              </a:rPr>
              <a:t>counter:=counter+1</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until false</a:t>
            </a:r>
            <a:r>
              <a:rPr lang="zh-CN" altLang="en-US">
                <a:latin typeface="Times New Roman" panose="02020603050405020304" pitchFamily="18" charset="0"/>
                <a:ea typeface="宋体" panose="02010600030101010101" pitchFamily="2" charset="-122"/>
              </a:rPr>
              <a:t>； </a:t>
            </a:r>
          </a:p>
        </p:txBody>
      </p:sp>
      <p:sp>
        <p:nvSpPr>
          <p:cNvPr id="16387" name="Text Box 3"/>
          <p:cNvSpPr txBox="1">
            <a:spLocks noChangeArrowheads="1"/>
          </p:cNvSpPr>
          <p:nvPr/>
        </p:nvSpPr>
        <p:spPr bwMode="auto">
          <a:xfrm>
            <a:off x="4572000" y="1917700"/>
            <a:ext cx="4630738"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pPr>
            <a:r>
              <a:rPr lang="en-US" altLang="zh-CN">
                <a:latin typeface="Times New Roman" panose="02020603050405020304" pitchFamily="18" charset="0"/>
                <a:ea typeface="宋体" panose="02010600030101010101" pitchFamily="2" charset="-122"/>
              </a:rPr>
              <a:t>consumer: </a:t>
            </a:r>
          </a:p>
          <a:p>
            <a:pPr eaLnBrk="1" hangingPunct="1">
              <a:lnSpc>
                <a:spcPct val="120000"/>
              </a:lnSpc>
            </a:pPr>
            <a:r>
              <a:rPr lang="en-US" altLang="zh-CN">
                <a:latin typeface="Times New Roman" panose="02020603050405020304" pitchFamily="18" charset="0"/>
                <a:ea typeface="宋体" panose="02010600030101010101" pitchFamily="2" charset="-122"/>
              </a:rPr>
              <a:t>repeat</a:t>
            </a:r>
          </a:p>
          <a:p>
            <a:pPr eaLnBrk="1" hangingPunct="1">
              <a:lnSpc>
                <a:spcPct val="120000"/>
              </a:lnSpc>
            </a:pPr>
            <a:r>
              <a:rPr lang="en-US" altLang="zh-CN">
                <a:latin typeface="Times New Roman" panose="02020603050405020304" pitchFamily="18" charset="0"/>
                <a:ea typeface="宋体" panose="02010600030101010101" pitchFamily="2" charset="-122"/>
              </a:rPr>
              <a:t>while counter=0 do no-op</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nextc:=buffer[out]</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out:=(out+1) mod n</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solidFill>
                  <a:srgbClr val="0000FF"/>
                </a:solidFill>
                <a:latin typeface="Times New Roman" panose="02020603050405020304" pitchFamily="18" charset="0"/>
                <a:ea typeface="宋体" panose="02010600030101010101" pitchFamily="2" charset="-122"/>
              </a:rPr>
              <a:t>counter:=counter-1</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consumer the item in nextc</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until false</a:t>
            </a:r>
            <a:r>
              <a:rPr lang="zh-CN" altLang="en-US">
                <a:latin typeface="Times New Roman" panose="02020603050405020304" pitchFamily="18" charset="0"/>
                <a:ea typeface="宋体" panose="02010600030101010101" pitchFamily="2" charset="-122"/>
              </a:rPr>
              <a:t>； </a:t>
            </a:r>
          </a:p>
        </p:txBody>
      </p:sp>
      <p:sp>
        <p:nvSpPr>
          <p:cNvPr id="16388" name="Rectangle 5"/>
          <p:cNvSpPr>
            <a:spLocks noChangeArrowheads="1"/>
          </p:cNvSpPr>
          <p:nvPr/>
        </p:nvSpPr>
        <p:spPr bwMode="auto">
          <a:xfrm>
            <a:off x="1260475"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sp>
        <p:nvSpPr>
          <p:cNvPr id="16389" name="Line 5"/>
          <p:cNvSpPr>
            <a:spLocks noChangeShapeType="1"/>
          </p:cNvSpPr>
          <p:nvPr/>
        </p:nvSpPr>
        <p:spPr bwMode="auto">
          <a:xfrm>
            <a:off x="4427538" y="1916113"/>
            <a:ext cx="0" cy="47974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0" name="Rectangle 4"/>
          <p:cNvSpPr>
            <a:spLocks noChangeArrowheads="1"/>
          </p:cNvSpPr>
          <p:nvPr/>
        </p:nvSpPr>
        <p:spPr bwMode="auto">
          <a:xfrm>
            <a:off x="900113" y="1196975"/>
            <a:ext cx="55800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3200">
                <a:solidFill>
                  <a:schemeClr val="folHlink"/>
                </a:solidFill>
                <a:latin typeface="楷体_GB2312" pitchFamily="1" charset="-122"/>
                <a:ea typeface="楷体_GB2312" pitchFamily="1" charset="-122"/>
              </a:rPr>
              <a:t>2</a:t>
            </a:r>
            <a:r>
              <a:rPr lang="zh-CN" altLang="en-US" sz="3200">
                <a:solidFill>
                  <a:schemeClr val="folHlink"/>
                </a:solidFill>
                <a:latin typeface="楷体_GB2312" pitchFamily="1" charset="-122"/>
                <a:ea typeface="楷体_GB2312" pitchFamily="1" charset="-122"/>
              </a:rPr>
              <a:t>、临界资源、临界区</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95288" y="1741488"/>
            <a:ext cx="83820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15000"/>
              </a:lnSpc>
              <a:spcBef>
                <a:spcPct val="10000"/>
              </a:spcBef>
            </a:pPr>
            <a:r>
              <a:rPr lang="zh-CN" altLang="en-US" sz="3200">
                <a:latin typeface="Times New Roman" panose="02020603050405020304" pitchFamily="18" charset="0"/>
                <a:ea typeface="楷体_GB2312" pitchFamily="1" charset="-122"/>
              </a:rPr>
              <a:t>生产者对</a:t>
            </a:r>
            <a:r>
              <a:rPr lang="en-US" altLang="zh-CN" sz="3200">
                <a:latin typeface="Times New Roman" panose="02020603050405020304" pitchFamily="18" charset="0"/>
                <a:ea typeface="楷体_GB2312" pitchFamily="1" charset="-122"/>
              </a:rPr>
              <a:t>counter</a:t>
            </a:r>
            <a:r>
              <a:rPr lang="zh-CN" altLang="en-US" sz="3200">
                <a:latin typeface="Times New Roman" panose="02020603050405020304" pitchFamily="18" charset="0"/>
                <a:ea typeface="楷体_GB2312" pitchFamily="1" charset="-122"/>
              </a:rPr>
              <a:t>做加</a:t>
            </a:r>
            <a:r>
              <a:rPr lang="en-US" altLang="zh-CN" sz="3200">
                <a:latin typeface="Times New Roman" panose="02020603050405020304" pitchFamily="18" charset="0"/>
                <a:ea typeface="楷体_GB2312" pitchFamily="1" charset="-122"/>
              </a:rPr>
              <a:t>1</a:t>
            </a:r>
            <a:r>
              <a:rPr lang="zh-CN" altLang="en-US" sz="3200">
                <a:latin typeface="Times New Roman" panose="02020603050405020304" pitchFamily="18" charset="0"/>
                <a:ea typeface="楷体_GB2312" pitchFamily="1" charset="-122"/>
              </a:rPr>
              <a:t>操作，消费者对</a:t>
            </a:r>
            <a:r>
              <a:rPr lang="en-US" altLang="zh-CN" sz="3200">
                <a:latin typeface="Times New Roman" panose="02020603050405020304" pitchFamily="18" charset="0"/>
                <a:ea typeface="楷体_GB2312" pitchFamily="1" charset="-122"/>
              </a:rPr>
              <a:t>counter</a:t>
            </a:r>
            <a:r>
              <a:rPr lang="zh-CN" altLang="en-US" sz="3200">
                <a:latin typeface="Times New Roman" panose="02020603050405020304" pitchFamily="18" charset="0"/>
                <a:ea typeface="楷体_GB2312" pitchFamily="1" charset="-122"/>
              </a:rPr>
              <a:t>做减</a:t>
            </a:r>
            <a:r>
              <a:rPr lang="en-US" altLang="zh-CN" sz="3200">
                <a:latin typeface="Times New Roman" panose="02020603050405020304" pitchFamily="18" charset="0"/>
                <a:ea typeface="楷体_GB2312" pitchFamily="1" charset="-122"/>
              </a:rPr>
              <a:t>1</a:t>
            </a:r>
            <a:r>
              <a:rPr lang="zh-CN" altLang="en-US" sz="3200">
                <a:latin typeface="Times New Roman" panose="02020603050405020304" pitchFamily="18" charset="0"/>
                <a:ea typeface="楷体_GB2312" pitchFamily="1" charset="-122"/>
              </a:rPr>
              <a:t>操作，这两个操作在用机器语言实现时， 常可用下面的形式描述： </a:t>
            </a:r>
          </a:p>
        </p:txBody>
      </p:sp>
      <p:sp>
        <p:nvSpPr>
          <p:cNvPr id="17411" name="Text Box 3"/>
          <p:cNvSpPr txBox="1">
            <a:spLocks noChangeArrowheads="1"/>
          </p:cNvSpPr>
          <p:nvPr/>
        </p:nvSpPr>
        <p:spPr bwMode="auto">
          <a:xfrm>
            <a:off x="250825" y="3305175"/>
            <a:ext cx="8958263"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40000"/>
              </a:lnSpc>
            </a:pPr>
            <a:r>
              <a:rPr lang="en-US" altLang="zh-CN" sz="3200">
                <a:latin typeface="Times New Roman" panose="02020603050405020304" pitchFamily="18" charset="0"/>
                <a:ea typeface="宋体" panose="02010600030101010101" pitchFamily="2" charset="-122"/>
              </a:rPr>
              <a:t>register1:=counter</a:t>
            </a: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register2:=counter</a:t>
            </a:r>
            <a:r>
              <a:rPr lang="zh-CN" altLang="en-US" sz="3200">
                <a:latin typeface="Times New Roman" panose="02020603050405020304" pitchFamily="18" charset="0"/>
                <a:ea typeface="宋体" panose="02010600030101010101" pitchFamily="2" charset="-122"/>
              </a:rPr>
              <a:t>；</a:t>
            </a:r>
          </a:p>
          <a:p>
            <a:pPr eaLnBrk="1" hangingPunct="1">
              <a:lnSpc>
                <a:spcPct val="140000"/>
              </a:lnSpc>
            </a:pPr>
            <a:r>
              <a:rPr lang="en-US" altLang="zh-CN" sz="3200">
                <a:latin typeface="Times New Roman" panose="02020603050405020304" pitchFamily="18" charset="0"/>
                <a:ea typeface="宋体" panose="02010600030101010101" pitchFamily="2" charset="-122"/>
              </a:rPr>
              <a:t>register1:=register1+1</a:t>
            </a: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register2:=register2-1</a:t>
            </a:r>
            <a:r>
              <a:rPr lang="zh-CN" altLang="en-US" sz="3200">
                <a:latin typeface="Times New Roman" panose="02020603050405020304" pitchFamily="18" charset="0"/>
                <a:ea typeface="宋体" panose="02010600030101010101" pitchFamily="2" charset="-122"/>
              </a:rPr>
              <a:t>；</a:t>
            </a:r>
          </a:p>
          <a:p>
            <a:pPr eaLnBrk="1" hangingPunct="1">
              <a:lnSpc>
                <a:spcPct val="140000"/>
              </a:lnSpc>
            </a:pPr>
            <a:r>
              <a:rPr lang="en-US" altLang="zh-CN" sz="3200">
                <a:latin typeface="Times New Roman" panose="02020603050405020304" pitchFamily="18" charset="0"/>
                <a:ea typeface="宋体" panose="02010600030101010101" pitchFamily="2" charset="-122"/>
              </a:rPr>
              <a:t>counter:=register1</a:t>
            </a: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counter:=register2</a:t>
            </a:r>
            <a:r>
              <a:rPr lang="zh-CN" altLang="en-US" sz="3200">
                <a:latin typeface="Times New Roman" panose="02020603050405020304" pitchFamily="18" charset="0"/>
                <a:ea typeface="宋体" panose="02010600030101010101" pitchFamily="2" charset="-122"/>
              </a:rPr>
              <a:t>； </a:t>
            </a:r>
          </a:p>
        </p:txBody>
      </p:sp>
      <p:sp>
        <p:nvSpPr>
          <p:cNvPr id="17412" name="Rectangle 5"/>
          <p:cNvSpPr>
            <a:spLocks noChangeArrowheads="1"/>
          </p:cNvSpPr>
          <p:nvPr/>
        </p:nvSpPr>
        <p:spPr bwMode="auto">
          <a:xfrm>
            <a:off x="1260475"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sp>
        <p:nvSpPr>
          <p:cNvPr id="17413" name="Line 5"/>
          <p:cNvSpPr>
            <a:spLocks noChangeShapeType="1"/>
          </p:cNvSpPr>
          <p:nvPr/>
        </p:nvSpPr>
        <p:spPr bwMode="auto">
          <a:xfrm>
            <a:off x="4500563" y="3500438"/>
            <a:ext cx="0" cy="22336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14" name="Rectangle 4"/>
          <p:cNvSpPr>
            <a:spLocks noChangeArrowheads="1"/>
          </p:cNvSpPr>
          <p:nvPr/>
        </p:nvSpPr>
        <p:spPr bwMode="auto">
          <a:xfrm>
            <a:off x="900113" y="1196975"/>
            <a:ext cx="55800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3200">
                <a:solidFill>
                  <a:schemeClr val="folHlink"/>
                </a:solidFill>
                <a:latin typeface="楷体_GB2312" pitchFamily="1" charset="-122"/>
                <a:ea typeface="楷体_GB2312" pitchFamily="1" charset="-122"/>
              </a:rPr>
              <a:t>2</a:t>
            </a:r>
            <a:r>
              <a:rPr lang="zh-CN" altLang="en-US" sz="3200">
                <a:solidFill>
                  <a:schemeClr val="folHlink"/>
                </a:solidFill>
                <a:latin typeface="楷体_GB2312" pitchFamily="1" charset="-122"/>
                <a:ea typeface="楷体_GB2312" pitchFamily="1" charset="-122"/>
              </a:rPr>
              <a:t>、临界资源、临界区</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9750" y="1768475"/>
            <a:ext cx="7018338"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30000"/>
              </a:lnSpc>
            </a:pPr>
            <a:r>
              <a:rPr lang="en-US" altLang="zh-CN" sz="3200">
                <a:latin typeface="Times New Roman" panose="02020603050405020304" pitchFamily="18" charset="0"/>
                <a:ea typeface="宋体" panose="02010600030101010101" pitchFamily="2" charset="-122"/>
              </a:rPr>
              <a:t>register1:=counter</a:t>
            </a: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(register1=5)</a:t>
            </a:r>
          </a:p>
          <a:p>
            <a:pPr eaLnBrk="1" hangingPunct="1">
              <a:lnSpc>
                <a:spcPct val="130000"/>
              </a:lnSpc>
            </a:pPr>
            <a:r>
              <a:rPr lang="en-US" altLang="zh-CN" sz="3200">
                <a:latin typeface="Times New Roman" panose="02020603050405020304" pitchFamily="18" charset="0"/>
                <a:ea typeface="宋体" panose="02010600030101010101" pitchFamily="2" charset="-122"/>
              </a:rPr>
              <a:t>register1:=register1+1</a:t>
            </a: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(register1=6)</a:t>
            </a:r>
          </a:p>
          <a:p>
            <a:pPr eaLnBrk="1" hangingPunct="1">
              <a:lnSpc>
                <a:spcPct val="130000"/>
              </a:lnSpc>
            </a:pPr>
            <a:r>
              <a:rPr lang="en-US" altLang="zh-CN" sz="3200">
                <a:latin typeface="Times New Roman" panose="02020603050405020304" pitchFamily="18" charset="0"/>
                <a:ea typeface="宋体" panose="02010600030101010101" pitchFamily="2" charset="-122"/>
              </a:rPr>
              <a:t>register2:=counter</a:t>
            </a: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(register2=5)</a:t>
            </a:r>
          </a:p>
          <a:p>
            <a:pPr eaLnBrk="1" hangingPunct="1">
              <a:lnSpc>
                <a:spcPct val="130000"/>
              </a:lnSpc>
            </a:pPr>
            <a:r>
              <a:rPr lang="en-US" altLang="zh-CN" sz="3200">
                <a:latin typeface="Times New Roman" panose="02020603050405020304" pitchFamily="18" charset="0"/>
                <a:ea typeface="宋体" panose="02010600030101010101" pitchFamily="2" charset="-122"/>
              </a:rPr>
              <a:t>register2:=register2-1</a:t>
            </a: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(register2=4)</a:t>
            </a:r>
          </a:p>
          <a:p>
            <a:pPr eaLnBrk="1" hangingPunct="1">
              <a:lnSpc>
                <a:spcPct val="130000"/>
              </a:lnSpc>
            </a:pPr>
            <a:r>
              <a:rPr lang="en-US" altLang="zh-CN" sz="3200">
                <a:latin typeface="Times New Roman" panose="02020603050405020304" pitchFamily="18" charset="0"/>
                <a:ea typeface="宋体" panose="02010600030101010101" pitchFamily="2" charset="-122"/>
              </a:rPr>
              <a:t>counter:=register1</a:t>
            </a: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(counter=6)</a:t>
            </a:r>
          </a:p>
          <a:p>
            <a:pPr eaLnBrk="1" hangingPunct="1">
              <a:lnSpc>
                <a:spcPct val="130000"/>
              </a:lnSpc>
            </a:pPr>
            <a:r>
              <a:rPr lang="en-US" altLang="zh-CN" sz="3200">
                <a:latin typeface="Times New Roman" panose="02020603050405020304" pitchFamily="18" charset="0"/>
                <a:ea typeface="宋体" panose="02010600030101010101" pitchFamily="2" charset="-122"/>
              </a:rPr>
              <a:t>counter:=register2</a:t>
            </a: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(counter=4) </a:t>
            </a:r>
          </a:p>
        </p:txBody>
      </p:sp>
      <p:sp>
        <p:nvSpPr>
          <p:cNvPr id="18435" name="Rectangle 5"/>
          <p:cNvSpPr>
            <a:spLocks noChangeArrowheads="1"/>
          </p:cNvSpPr>
          <p:nvPr/>
        </p:nvSpPr>
        <p:spPr bwMode="auto">
          <a:xfrm>
            <a:off x="1260475"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sp>
        <p:nvSpPr>
          <p:cNvPr id="18436" name="Rectangle 4"/>
          <p:cNvSpPr>
            <a:spLocks noChangeArrowheads="1"/>
          </p:cNvSpPr>
          <p:nvPr/>
        </p:nvSpPr>
        <p:spPr bwMode="auto">
          <a:xfrm>
            <a:off x="900113" y="1196975"/>
            <a:ext cx="55800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3200">
                <a:solidFill>
                  <a:schemeClr val="folHlink"/>
                </a:solidFill>
                <a:latin typeface="楷体_GB2312" pitchFamily="1" charset="-122"/>
                <a:ea typeface="楷体_GB2312" pitchFamily="1" charset="-122"/>
              </a:rPr>
              <a:t>2</a:t>
            </a:r>
            <a:r>
              <a:rPr lang="zh-CN" altLang="en-US" sz="3200">
                <a:solidFill>
                  <a:schemeClr val="folHlink"/>
                </a:solidFill>
                <a:latin typeface="楷体_GB2312" pitchFamily="1" charset="-122"/>
                <a:ea typeface="楷体_GB2312" pitchFamily="1" charset="-122"/>
              </a:rPr>
              <a:t>、临界资源、临界区</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一、进程同步的基本概念</a:t>
            </a:r>
          </a:p>
        </p:txBody>
      </p:sp>
      <p:sp>
        <p:nvSpPr>
          <p:cNvPr id="19459" name="Rectangle 3"/>
          <p:cNvSpPr>
            <a:spLocks noGrp="1" noChangeArrowheads="1"/>
          </p:cNvSpPr>
          <p:nvPr>
            <p:ph type="body" idx="1"/>
          </p:nvPr>
        </p:nvSpPr>
        <p:spPr>
          <a:xfrm>
            <a:off x="684213" y="1906588"/>
            <a:ext cx="7772400" cy="4114800"/>
          </a:xfrm>
        </p:spPr>
        <p:txBody>
          <a:bodyPr/>
          <a:lstStyle/>
          <a:p>
            <a:pPr>
              <a:buFont typeface="Wingdings" panose="05000000000000000000" pitchFamily="2" charset="2"/>
              <a:buNone/>
            </a:pPr>
            <a:r>
              <a:rPr lang="en-US" altLang="zh-CN" sz="3200" b="1" smtClean="0">
                <a:latin typeface="Times New Roman" panose="02020603050405020304" pitchFamily="18" charset="0"/>
              </a:rPr>
              <a:t>register2:=counter</a:t>
            </a:r>
            <a:r>
              <a:rPr lang="zh-CN" altLang="en-US" sz="3200" b="1" smtClean="0">
                <a:latin typeface="Times New Roman" panose="02020603050405020304" pitchFamily="18" charset="0"/>
              </a:rPr>
              <a:t>；</a:t>
            </a:r>
          </a:p>
          <a:p>
            <a:pPr>
              <a:buFont typeface="Wingdings" panose="05000000000000000000" pitchFamily="2" charset="2"/>
              <a:buNone/>
            </a:pPr>
            <a:r>
              <a:rPr lang="en-US" altLang="zh-CN" sz="3200" b="1" smtClean="0">
                <a:latin typeface="Times New Roman" panose="02020603050405020304" pitchFamily="18" charset="0"/>
              </a:rPr>
              <a:t>register2:=register2-1</a:t>
            </a:r>
            <a:r>
              <a:rPr lang="zh-CN" altLang="en-US" sz="3200" b="1" smtClean="0">
                <a:latin typeface="Times New Roman" panose="02020603050405020304" pitchFamily="18" charset="0"/>
              </a:rPr>
              <a:t>；</a:t>
            </a:r>
          </a:p>
          <a:p>
            <a:pPr>
              <a:buFont typeface="Wingdings" panose="05000000000000000000" pitchFamily="2" charset="2"/>
              <a:buNone/>
            </a:pPr>
            <a:r>
              <a:rPr lang="en-US" altLang="zh-CN" sz="3200" b="1" smtClean="0">
                <a:latin typeface="Times New Roman" panose="02020603050405020304" pitchFamily="18" charset="0"/>
              </a:rPr>
              <a:t>register1:=counter</a:t>
            </a:r>
            <a:r>
              <a:rPr lang="zh-CN" altLang="en-US" sz="3200" b="1" smtClean="0">
                <a:latin typeface="Times New Roman" panose="02020603050405020304" pitchFamily="18" charset="0"/>
              </a:rPr>
              <a:t>；     </a:t>
            </a:r>
          </a:p>
          <a:p>
            <a:pPr>
              <a:buFont typeface="Wingdings" panose="05000000000000000000" pitchFamily="2" charset="2"/>
              <a:buNone/>
            </a:pPr>
            <a:r>
              <a:rPr lang="en-US" altLang="zh-CN" sz="3200" b="1" smtClean="0">
                <a:latin typeface="Times New Roman" panose="02020603050405020304" pitchFamily="18" charset="0"/>
              </a:rPr>
              <a:t>counter:=register2</a:t>
            </a:r>
            <a:r>
              <a:rPr lang="zh-CN" altLang="en-US" sz="3200" b="1" smtClean="0">
                <a:latin typeface="Times New Roman" panose="02020603050405020304" pitchFamily="18" charset="0"/>
              </a:rPr>
              <a:t>；</a:t>
            </a:r>
          </a:p>
          <a:p>
            <a:pPr>
              <a:buFont typeface="Wingdings" panose="05000000000000000000" pitchFamily="2" charset="2"/>
              <a:buNone/>
            </a:pPr>
            <a:r>
              <a:rPr lang="en-US" altLang="zh-CN" sz="3200" b="1" smtClean="0">
                <a:latin typeface="Times New Roman" panose="02020603050405020304" pitchFamily="18" charset="0"/>
              </a:rPr>
              <a:t>register1:=register1+1</a:t>
            </a:r>
            <a:r>
              <a:rPr lang="zh-CN" altLang="en-US" sz="3200" b="1" smtClean="0">
                <a:latin typeface="Times New Roman" panose="02020603050405020304" pitchFamily="18" charset="0"/>
              </a:rPr>
              <a:t>；</a:t>
            </a:r>
          </a:p>
          <a:p>
            <a:pPr>
              <a:buFont typeface="Wingdings" panose="05000000000000000000" pitchFamily="2" charset="2"/>
              <a:buNone/>
            </a:pPr>
            <a:r>
              <a:rPr lang="en-US" altLang="zh-CN" sz="3200" b="1" smtClean="0">
                <a:latin typeface="Times New Roman" panose="02020603050405020304" pitchFamily="18" charset="0"/>
              </a:rPr>
              <a:t>counter:=register1</a:t>
            </a:r>
            <a:r>
              <a:rPr lang="zh-CN" altLang="en-US" sz="3200" b="1" smtClean="0">
                <a:latin typeface="Times New Roman" panose="02020603050405020304" pitchFamily="18" charset="0"/>
              </a:rPr>
              <a:t>；     　</a:t>
            </a:r>
          </a:p>
        </p:txBody>
      </p:sp>
      <p:sp>
        <p:nvSpPr>
          <p:cNvPr id="19460" name="Rectangle 4"/>
          <p:cNvSpPr>
            <a:spLocks noChangeArrowheads="1"/>
          </p:cNvSpPr>
          <p:nvPr/>
        </p:nvSpPr>
        <p:spPr bwMode="auto">
          <a:xfrm>
            <a:off x="900113" y="1196975"/>
            <a:ext cx="55800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3200">
                <a:solidFill>
                  <a:schemeClr val="folHlink"/>
                </a:solidFill>
                <a:latin typeface="楷体_GB2312" pitchFamily="1" charset="-122"/>
                <a:ea typeface="楷体_GB2312" pitchFamily="1" charset="-122"/>
              </a:rPr>
              <a:t>2</a:t>
            </a:r>
            <a:r>
              <a:rPr lang="zh-CN" altLang="en-US" sz="3200">
                <a:solidFill>
                  <a:schemeClr val="folHlink"/>
                </a:solidFill>
                <a:latin typeface="楷体_GB2312" pitchFamily="1" charset="-122"/>
                <a:ea typeface="楷体_GB2312" pitchFamily="1" charset="-122"/>
              </a:rPr>
              <a:t>、临界资源、临界区</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900113" y="1196975"/>
            <a:ext cx="55800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3200">
                <a:solidFill>
                  <a:schemeClr val="folHlink"/>
                </a:solidFill>
                <a:latin typeface="楷体_GB2312" pitchFamily="1" charset="-122"/>
                <a:ea typeface="楷体_GB2312" pitchFamily="1" charset="-122"/>
              </a:rPr>
              <a:t>2</a:t>
            </a:r>
            <a:r>
              <a:rPr lang="zh-CN" altLang="en-US" sz="3200">
                <a:solidFill>
                  <a:schemeClr val="folHlink"/>
                </a:solidFill>
                <a:latin typeface="楷体_GB2312" pitchFamily="1" charset="-122"/>
                <a:ea typeface="楷体_GB2312" pitchFamily="1" charset="-122"/>
              </a:rPr>
              <a:t>、临界资源、临界区</a:t>
            </a:r>
          </a:p>
        </p:txBody>
      </p:sp>
      <p:sp>
        <p:nvSpPr>
          <p:cNvPr id="20483" name="Rectangle 5"/>
          <p:cNvSpPr>
            <a:spLocks noChangeArrowheads="1"/>
          </p:cNvSpPr>
          <p:nvPr/>
        </p:nvSpPr>
        <p:spPr bwMode="auto">
          <a:xfrm>
            <a:off x="1258888"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sp>
        <p:nvSpPr>
          <p:cNvPr id="20484" name="Rectangle 6" descr="小网格"/>
          <p:cNvSpPr>
            <a:spLocks noChangeArrowheads="1"/>
          </p:cNvSpPr>
          <p:nvPr/>
        </p:nvSpPr>
        <p:spPr bwMode="auto">
          <a:xfrm>
            <a:off x="468313" y="1844675"/>
            <a:ext cx="82804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a:latin typeface="Times New Roman" panose="02020603050405020304" pitchFamily="18" charset="0"/>
                <a:ea typeface="楷体_GB2312" pitchFamily="1" charset="-122"/>
              </a:rPr>
              <a:t>实现各进程互斥进入临界区</a:t>
            </a:r>
          </a:p>
          <a:p>
            <a:pPr eaLnBrk="1" hangingPunct="1">
              <a:spcBef>
                <a:spcPct val="20000"/>
              </a:spcBef>
              <a:spcAft>
                <a:spcPct val="20000"/>
              </a:spcAft>
            </a:pPr>
            <a:r>
              <a:rPr lang="zh-CN" altLang="en-US">
                <a:latin typeface="Times New Roman" panose="02020603050405020304" pitchFamily="18" charset="0"/>
                <a:ea typeface="楷体_GB2312" pitchFamily="1" charset="-122"/>
              </a:rPr>
              <a:t>       进程须在临界区前面增加一段用于进行上述检查的代码，称为</a:t>
            </a:r>
            <a:r>
              <a:rPr lang="zh-CN" altLang="en-US">
                <a:solidFill>
                  <a:schemeClr val="hlink"/>
                </a:solidFill>
                <a:latin typeface="Times New Roman" panose="02020603050405020304" pitchFamily="18" charset="0"/>
                <a:ea typeface="楷体_GB2312" pitchFamily="1" charset="-122"/>
              </a:rPr>
              <a:t>进入区</a:t>
            </a:r>
            <a:r>
              <a:rPr lang="en-US" altLang="zh-CN">
                <a:latin typeface="Times New Roman" panose="02020603050405020304" pitchFamily="18" charset="0"/>
                <a:ea typeface="楷体_GB2312" pitchFamily="1" charset="-122"/>
              </a:rPr>
              <a:t>(entry section)</a:t>
            </a:r>
            <a:r>
              <a:rPr lang="zh-CN" altLang="en-US">
                <a:latin typeface="Times New Roman" panose="02020603050405020304" pitchFamily="18" charset="0"/>
                <a:ea typeface="楷体_GB2312" pitchFamily="1" charset="-122"/>
              </a:rPr>
              <a:t>。在临界区后面加上一段称为</a:t>
            </a:r>
            <a:r>
              <a:rPr lang="zh-CN" altLang="en-US">
                <a:solidFill>
                  <a:schemeClr val="hlink"/>
                </a:solidFill>
                <a:latin typeface="Times New Roman" panose="02020603050405020304" pitchFamily="18" charset="0"/>
                <a:ea typeface="楷体_GB2312" pitchFamily="1" charset="-122"/>
              </a:rPr>
              <a:t>退出区</a:t>
            </a:r>
            <a:r>
              <a:rPr lang="en-US" altLang="zh-CN">
                <a:latin typeface="Times New Roman" panose="02020603050405020304" pitchFamily="18" charset="0"/>
                <a:ea typeface="楷体_GB2312" pitchFamily="1" charset="-122"/>
              </a:rPr>
              <a:t>(exit section)</a:t>
            </a:r>
            <a:r>
              <a:rPr lang="zh-CN" altLang="en-US">
                <a:latin typeface="Times New Roman" panose="02020603050405020304" pitchFamily="18" charset="0"/>
                <a:ea typeface="楷体_GB2312" pitchFamily="1" charset="-122"/>
              </a:rPr>
              <a:t>的代码。</a:t>
            </a:r>
            <a:endParaRPr lang="en-US" altLang="zh-CN">
              <a:latin typeface="Times New Roman" panose="02020603050405020304" pitchFamily="18" charset="0"/>
              <a:ea typeface="楷体_GB2312" pitchFamily="1" charset="-122"/>
            </a:endParaRPr>
          </a:p>
        </p:txBody>
      </p:sp>
      <p:sp>
        <p:nvSpPr>
          <p:cNvPr id="429063" name="Rectangle 7" descr="小网格"/>
          <p:cNvSpPr>
            <a:spLocks noChangeArrowheads="1"/>
          </p:cNvSpPr>
          <p:nvPr/>
        </p:nvSpPr>
        <p:spPr bwMode="auto">
          <a:xfrm>
            <a:off x="1979613" y="3587750"/>
            <a:ext cx="36004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a:latin typeface="Times New Roman" panose="02020603050405020304" pitchFamily="18" charset="0"/>
                <a:ea typeface="楷体_GB2312" pitchFamily="1" charset="-122"/>
              </a:rPr>
              <a:t>while (1)</a:t>
            </a:r>
          </a:p>
          <a:p>
            <a:pPr eaLnBrk="1" hangingPunct="1"/>
            <a:r>
              <a:rPr lang="en-US" altLang="zh-CN">
                <a:latin typeface="Times New Roman" panose="02020603050405020304" pitchFamily="18" charset="0"/>
                <a:ea typeface="楷体_GB2312" pitchFamily="1" charset="-122"/>
              </a:rPr>
              <a:t>{</a:t>
            </a:r>
          </a:p>
          <a:p>
            <a:pPr eaLnBrk="1" hangingPunct="1"/>
            <a:r>
              <a:rPr lang="en-US" altLang="zh-CN">
                <a:solidFill>
                  <a:srgbClr val="990000"/>
                </a:solidFill>
                <a:latin typeface="Times New Roman" panose="02020603050405020304" pitchFamily="18" charset="0"/>
                <a:ea typeface="楷体_GB2312" pitchFamily="1" charset="-122"/>
              </a:rPr>
              <a:t>   </a:t>
            </a:r>
            <a:r>
              <a:rPr lang="zh-CN" altLang="en-US">
                <a:solidFill>
                  <a:srgbClr val="990000"/>
                </a:solidFill>
                <a:latin typeface="Times New Roman" panose="02020603050405020304" pitchFamily="18" charset="0"/>
                <a:ea typeface="楷体_GB2312" pitchFamily="1" charset="-122"/>
              </a:rPr>
              <a:t>进入区代码</a:t>
            </a:r>
            <a:r>
              <a:rPr lang="en-US" altLang="zh-CN">
                <a:solidFill>
                  <a:srgbClr val="990000"/>
                </a:solidFill>
                <a:latin typeface="Times New Roman" panose="02020603050405020304" pitchFamily="18" charset="0"/>
                <a:ea typeface="楷体_GB2312" pitchFamily="1" charset="-122"/>
              </a:rPr>
              <a:t>;</a:t>
            </a:r>
          </a:p>
          <a:p>
            <a:pPr eaLnBrk="1" hangingPunct="1"/>
            <a:r>
              <a:rPr lang="en-US" altLang="zh-CN">
                <a:latin typeface="Times New Roman" panose="02020603050405020304" pitchFamily="18" charset="0"/>
                <a:ea typeface="楷体_GB2312" pitchFamily="1" charset="-122"/>
              </a:rPr>
              <a:t>   </a:t>
            </a:r>
            <a:r>
              <a:rPr lang="zh-CN" altLang="en-US">
                <a:latin typeface="Times New Roman" panose="02020603050405020304" pitchFamily="18" charset="0"/>
                <a:ea typeface="楷体_GB2312" pitchFamily="1" charset="-122"/>
              </a:rPr>
              <a:t>临界区代码</a:t>
            </a:r>
            <a:r>
              <a:rPr lang="en-US" altLang="zh-CN">
                <a:latin typeface="Times New Roman" panose="02020603050405020304" pitchFamily="18" charset="0"/>
                <a:ea typeface="楷体_GB2312" pitchFamily="1" charset="-122"/>
              </a:rPr>
              <a:t>;</a:t>
            </a:r>
          </a:p>
          <a:p>
            <a:pPr eaLnBrk="1" hangingPunct="1"/>
            <a:r>
              <a:rPr lang="en-US" altLang="zh-CN">
                <a:solidFill>
                  <a:srgbClr val="990000"/>
                </a:solidFill>
                <a:latin typeface="Times New Roman" panose="02020603050405020304" pitchFamily="18" charset="0"/>
                <a:ea typeface="楷体_GB2312" pitchFamily="1" charset="-122"/>
              </a:rPr>
              <a:t>   </a:t>
            </a:r>
            <a:r>
              <a:rPr lang="zh-CN" altLang="en-US">
                <a:solidFill>
                  <a:srgbClr val="990000"/>
                </a:solidFill>
                <a:latin typeface="Times New Roman" panose="02020603050405020304" pitchFamily="18" charset="0"/>
                <a:ea typeface="楷体_GB2312" pitchFamily="1" charset="-122"/>
              </a:rPr>
              <a:t>退出区代码</a:t>
            </a:r>
            <a:r>
              <a:rPr lang="en-US" altLang="zh-CN">
                <a:solidFill>
                  <a:srgbClr val="990000"/>
                </a:solidFill>
                <a:latin typeface="Times New Roman" panose="02020603050405020304" pitchFamily="18" charset="0"/>
                <a:ea typeface="楷体_GB2312" pitchFamily="1" charset="-122"/>
              </a:rPr>
              <a:t>;</a:t>
            </a:r>
          </a:p>
          <a:p>
            <a:pPr eaLnBrk="1" hangingPunct="1"/>
            <a:r>
              <a:rPr lang="en-US" altLang="zh-CN">
                <a:latin typeface="Times New Roman" panose="02020603050405020304" pitchFamily="18" charset="0"/>
                <a:ea typeface="楷体_GB2312" pitchFamily="1" charset="-122"/>
              </a:rPr>
              <a:t>   </a:t>
            </a:r>
            <a:r>
              <a:rPr lang="zh-CN" altLang="en-US">
                <a:latin typeface="Times New Roman" panose="02020603050405020304" pitchFamily="18" charset="0"/>
                <a:ea typeface="楷体_GB2312" pitchFamily="1" charset="-122"/>
              </a:rPr>
              <a:t>其余代码 </a:t>
            </a:r>
            <a:r>
              <a:rPr lang="en-US" altLang="zh-CN">
                <a:latin typeface="Times New Roman" panose="02020603050405020304" pitchFamily="18" charset="0"/>
                <a:ea typeface="楷体_GB2312" pitchFamily="1" charset="-122"/>
              </a:rPr>
              <a:t>;</a:t>
            </a:r>
          </a:p>
          <a:p>
            <a:pPr eaLnBrk="1" hangingPunct="1"/>
            <a:r>
              <a:rPr lang="en-US" altLang="zh-CN">
                <a:latin typeface="Times New Roman" panose="02020603050405020304" pitchFamily="18" charset="0"/>
                <a:ea typeface="楷体_GB2312" pitchFamily="1" charset="-122"/>
              </a:rPr>
              <a:t>}</a:t>
            </a:r>
          </a:p>
        </p:txBody>
      </p:sp>
      <p:grpSp>
        <p:nvGrpSpPr>
          <p:cNvPr id="20486" name="Group 4"/>
          <p:cNvGrpSpPr>
            <a:grpSpLocks/>
          </p:cNvGrpSpPr>
          <p:nvPr/>
        </p:nvGrpSpPr>
        <p:grpSpPr bwMode="auto">
          <a:xfrm>
            <a:off x="6659563" y="4149725"/>
            <a:ext cx="1430337" cy="1947863"/>
            <a:chOff x="2208" y="1632"/>
            <a:chExt cx="720" cy="1379"/>
          </a:xfrm>
        </p:grpSpPr>
        <p:sp>
          <p:nvSpPr>
            <p:cNvPr id="20487" name="Text Box 5"/>
            <p:cNvSpPr txBox="1">
              <a:spLocks noChangeArrowheads="1"/>
            </p:cNvSpPr>
            <p:nvPr/>
          </p:nvSpPr>
          <p:spPr bwMode="auto">
            <a:xfrm>
              <a:off x="2208" y="1632"/>
              <a:ext cx="720" cy="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spcBef>
                  <a:spcPct val="50000"/>
                </a:spcBef>
              </a:pPr>
              <a:r>
                <a:rPr lang="zh-CN" altLang="en-US" sz="2400">
                  <a:solidFill>
                    <a:srgbClr val="A50021"/>
                  </a:solidFill>
                  <a:ea typeface="楷体_GB2312" pitchFamily="1" charset="-122"/>
                </a:rPr>
                <a:t>进入区</a:t>
              </a:r>
            </a:p>
          </p:txBody>
        </p:sp>
        <p:sp>
          <p:nvSpPr>
            <p:cNvPr id="20488" name="Text Box 6"/>
            <p:cNvSpPr txBox="1">
              <a:spLocks noChangeArrowheads="1"/>
            </p:cNvSpPr>
            <p:nvPr/>
          </p:nvSpPr>
          <p:spPr bwMode="auto">
            <a:xfrm>
              <a:off x="2208" y="1968"/>
              <a:ext cx="72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spcBef>
                  <a:spcPct val="50000"/>
                </a:spcBef>
              </a:pPr>
              <a:r>
                <a:rPr lang="zh-CN" altLang="en-US" sz="2400">
                  <a:solidFill>
                    <a:srgbClr val="A50021"/>
                  </a:solidFill>
                  <a:ea typeface="楷体_GB2312" pitchFamily="1" charset="-122"/>
                </a:rPr>
                <a:t>临界区</a:t>
              </a:r>
            </a:p>
          </p:txBody>
        </p:sp>
        <p:sp>
          <p:nvSpPr>
            <p:cNvPr id="20489" name="Text Box 7"/>
            <p:cNvSpPr txBox="1">
              <a:spLocks noChangeArrowheads="1"/>
            </p:cNvSpPr>
            <p:nvPr/>
          </p:nvSpPr>
          <p:spPr bwMode="auto">
            <a:xfrm>
              <a:off x="2208" y="2303"/>
              <a:ext cx="720" cy="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spcBef>
                  <a:spcPct val="50000"/>
                </a:spcBef>
              </a:pPr>
              <a:r>
                <a:rPr lang="zh-CN" altLang="en-US" sz="2400">
                  <a:solidFill>
                    <a:srgbClr val="A50021"/>
                  </a:solidFill>
                  <a:ea typeface="楷体_GB2312" pitchFamily="1" charset="-122"/>
                </a:rPr>
                <a:t>退出区</a:t>
              </a:r>
            </a:p>
          </p:txBody>
        </p:sp>
        <p:sp>
          <p:nvSpPr>
            <p:cNvPr id="20490" name="Text Box 8"/>
            <p:cNvSpPr txBox="1">
              <a:spLocks noChangeArrowheads="1"/>
            </p:cNvSpPr>
            <p:nvPr/>
          </p:nvSpPr>
          <p:spPr bwMode="auto">
            <a:xfrm>
              <a:off x="2208" y="2688"/>
              <a:ext cx="72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spcBef>
                  <a:spcPct val="50000"/>
                </a:spcBef>
              </a:pPr>
              <a:r>
                <a:rPr lang="zh-CN" altLang="en-US" sz="2400">
                  <a:solidFill>
                    <a:srgbClr val="A50021"/>
                  </a:solidFill>
                  <a:ea typeface="楷体_GB2312" pitchFamily="1" charset="-122"/>
                </a:rPr>
                <a:t>剩余区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9063"/>
                                        </p:tgtEl>
                                        <p:attrNameLst>
                                          <p:attrName>style.visibility</p:attrName>
                                        </p:attrNameLst>
                                      </p:cBhvr>
                                      <p:to>
                                        <p:strVal val="visible"/>
                                      </p:to>
                                    </p:set>
                                    <p:anim calcmode="lin" valueType="num">
                                      <p:cBhvr additive="base">
                                        <p:cTn id="7" dur="1000" fill="hold"/>
                                        <p:tgtEl>
                                          <p:spTgt spid="429063"/>
                                        </p:tgtEl>
                                        <p:attrNameLst>
                                          <p:attrName>ppt_x</p:attrName>
                                        </p:attrNameLst>
                                      </p:cBhvr>
                                      <p:tavLst>
                                        <p:tav tm="0">
                                          <p:val>
                                            <p:strVal val="#ppt_x"/>
                                          </p:val>
                                        </p:tav>
                                        <p:tav tm="100000">
                                          <p:val>
                                            <p:strVal val="#ppt_x"/>
                                          </p:val>
                                        </p:tav>
                                      </p:tavLst>
                                    </p:anim>
                                    <p:anim calcmode="lin" valueType="num">
                                      <p:cBhvr additive="base">
                                        <p:cTn id="8" dur="1000" fill="hold"/>
                                        <p:tgtEl>
                                          <p:spTgt spid="429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503488"/>
            <a:ext cx="4681537"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3" name="AutoShape 3"/>
          <p:cNvSpPr>
            <a:spLocks noChangeArrowheads="1"/>
          </p:cNvSpPr>
          <p:nvPr/>
        </p:nvSpPr>
        <p:spPr bwMode="auto">
          <a:xfrm>
            <a:off x="6083300" y="1412875"/>
            <a:ext cx="2952750" cy="1223963"/>
          </a:xfrm>
          <a:prstGeom prst="wedgeRoundRectCallout">
            <a:avLst>
              <a:gd name="adj1" fmla="val -41181"/>
              <a:gd name="adj2" fmla="val 99028"/>
              <a:gd name="adj3" fmla="val 16667"/>
            </a:avLst>
          </a:prstGeom>
          <a:solidFill>
            <a:srgbClr val="FFFF99"/>
          </a:solidFill>
          <a:ln w="9525">
            <a:solidFill>
              <a:schemeClr val="tx1"/>
            </a:solidFill>
            <a:miter lim="800000"/>
            <a:headEnd/>
            <a:tailEnd/>
          </a:ln>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kumimoji="0" lang="zh-CN" altLang="en-US">
                <a:solidFill>
                  <a:srgbClr val="0000FF"/>
                </a:solidFill>
                <a:latin typeface="Arial" panose="020B0604020202020204" pitchFamily="34" charset="0"/>
                <a:ea typeface="楷体_GB2312" pitchFamily="1" charset="-122"/>
              </a:rPr>
              <a:t>进程中访问临界资源的代码段</a:t>
            </a:r>
          </a:p>
        </p:txBody>
      </p:sp>
      <p:sp>
        <p:nvSpPr>
          <p:cNvPr id="189444" name="AutoShape 4"/>
          <p:cNvSpPr>
            <a:spLocks noChangeArrowheads="1"/>
          </p:cNvSpPr>
          <p:nvPr/>
        </p:nvSpPr>
        <p:spPr bwMode="auto">
          <a:xfrm>
            <a:off x="322263" y="333375"/>
            <a:ext cx="5616575" cy="1800225"/>
          </a:xfrm>
          <a:prstGeom prst="wedgeRoundRectCallout">
            <a:avLst>
              <a:gd name="adj1" fmla="val -6361"/>
              <a:gd name="adj2" fmla="val 74778"/>
              <a:gd name="adj3" fmla="val 16667"/>
            </a:avLst>
          </a:prstGeom>
          <a:solidFill>
            <a:srgbClr val="FFFF99"/>
          </a:solidFill>
          <a:ln w="9525">
            <a:solidFill>
              <a:schemeClr val="tx1"/>
            </a:solidFill>
            <a:miter lim="800000"/>
            <a:headEnd/>
            <a:tailEnd/>
          </a:ln>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kumimoji="0" lang="zh-CN" altLang="en-US">
                <a:solidFill>
                  <a:srgbClr val="0000FF"/>
                </a:solidFill>
                <a:latin typeface="Arial" panose="020B0604020202020204" pitchFamily="34" charset="0"/>
                <a:ea typeface="楷体_GB2312" pitchFamily="1" charset="-122"/>
              </a:rPr>
              <a:t>在进入临界区之前，检查可否进入临界区的一段代码。如果可以进入临界区，通常设置相应“正在访问临界区”标志</a:t>
            </a:r>
            <a:endParaRPr kumimoji="0" lang="zh-CN" altLang="en-US" b="0">
              <a:solidFill>
                <a:srgbClr val="0000FF"/>
              </a:solidFill>
              <a:latin typeface="Arial" panose="020B0604020202020204" pitchFamily="34" charset="0"/>
              <a:ea typeface="楷体_GB2312" pitchFamily="1" charset="-122"/>
            </a:endParaRPr>
          </a:p>
        </p:txBody>
      </p:sp>
      <p:sp>
        <p:nvSpPr>
          <p:cNvPr id="189445" name="AutoShape 5"/>
          <p:cNvSpPr>
            <a:spLocks noChangeArrowheads="1"/>
          </p:cNvSpPr>
          <p:nvPr/>
        </p:nvSpPr>
        <p:spPr bwMode="auto">
          <a:xfrm>
            <a:off x="142875" y="4868863"/>
            <a:ext cx="3924300" cy="1295400"/>
          </a:xfrm>
          <a:prstGeom prst="wedgeRoundRectCallout">
            <a:avLst>
              <a:gd name="adj1" fmla="val 32444"/>
              <a:gd name="adj2" fmla="val -115194"/>
              <a:gd name="adj3" fmla="val 16667"/>
            </a:avLst>
          </a:prstGeom>
          <a:solidFill>
            <a:srgbClr val="FFFF99"/>
          </a:solidFill>
          <a:ln w="9525">
            <a:solidFill>
              <a:schemeClr val="tx1"/>
            </a:solidFill>
            <a:miter lim="800000"/>
            <a:headEnd/>
            <a:tailEnd/>
          </a:ln>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kumimoji="0" lang="zh-CN" altLang="en-US" sz="3200">
                <a:solidFill>
                  <a:srgbClr val="0000FF"/>
                </a:solidFill>
                <a:latin typeface="Arial" panose="020B0604020202020204" pitchFamily="34" charset="0"/>
                <a:ea typeface="楷体_GB2312" pitchFamily="1" charset="-122"/>
              </a:rPr>
              <a:t>用于将“正在访问临界区”标志清除</a:t>
            </a:r>
          </a:p>
        </p:txBody>
      </p:sp>
      <p:sp>
        <p:nvSpPr>
          <p:cNvPr id="189446" name="AutoShape 6"/>
          <p:cNvSpPr>
            <a:spLocks noChangeArrowheads="1"/>
          </p:cNvSpPr>
          <p:nvPr/>
        </p:nvSpPr>
        <p:spPr bwMode="auto">
          <a:xfrm>
            <a:off x="5075238" y="4868863"/>
            <a:ext cx="2592387" cy="1036637"/>
          </a:xfrm>
          <a:prstGeom prst="wedgeRoundRectCallout">
            <a:avLst>
              <a:gd name="adj1" fmla="val -49940"/>
              <a:gd name="adj2" fmla="val -82773"/>
              <a:gd name="adj3" fmla="val 16667"/>
            </a:avLst>
          </a:prstGeom>
          <a:solidFill>
            <a:srgbClr val="FFFF99"/>
          </a:solidFill>
          <a:ln w="9525">
            <a:solidFill>
              <a:schemeClr val="tx1"/>
            </a:solidFill>
            <a:miter lim="800000"/>
            <a:headEnd/>
            <a:tailEnd/>
          </a:ln>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kumimoji="0" lang="zh-CN" altLang="en-US" sz="3200">
                <a:solidFill>
                  <a:srgbClr val="0000FF"/>
                </a:solidFill>
                <a:latin typeface="Arial" panose="020B0604020202020204" pitchFamily="34" charset="0"/>
                <a:ea typeface="楷体_GB2312" pitchFamily="1" charset="-122"/>
              </a:rPr>
              <a:t>代码中的其余部分</a:t>
            </a:r>
          </a:p>
        </p:txBody>
      </p:sp>
      <p:sp>
        <p:nvSpPr>
          <p:cNvPr id="189448" name="Text Box 8"/>
          <p:cNvSpPr txBox="1">
            <a:spLocks noChangeArrowheads="1"/>
          </p:cNvSpPr>
          <p:nvPr/>
        </p:nvSpPr>
        <p:spPr bwMode="auto">
          <a:xfrm>
            <a:off x="6948488" y="2987675"/>
            <a:ext cx="2124075" cy="1809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kumimoji="0" lang="zh-CN" altLang="en-US">
                <a:latin typeface="Arial" panose="020B0604020202020204" pitchFamily="34" charset="0"/>
                <a:ea typeface="楷体_GB2312" pitchFamily="1" charset="-122"/>
              </a:rPr>
              <a:t>进程同步研究如何</a:t>
            </a:r>
            <a:r>
              <a:rPr kumimoji="0" lang="zh-CN" altLang="en-US">
                <a:solidFill>
                  <a:srgbClr val="FF0000"/>
                </a:solidFill>
                <a:latin typeface="Arial" panose="020B0604020202020204" pitchFamily="34" charset="0"/>
                <a:ea typeface="楷体_GB2312" pitchFamily="1" charset="-122"/>
              </a:rPr>
              <a:t>编写进入区和退出区代码</a:t>
            </a:r>
            <a:endParaRPr kumimoji="0" lang="zh-CN" altLang="en-US">
              <a:latin typeface="Arial" panose="020B0604020202020204" pitchFamily="34" charset="0"/>
              <a:ea typeface="楷体_GB2312" pitchFamily="1" charset="-122"/>
            </a:endParaRPr>
          </a:p>
        </p:txBody>
      </p:sp>
      <p:sp>
        <p:nvSpPr>
          <p:cNvPr id="189449" name="Rectangle 9"/>
          <p:cNvSpPr>
            <a:spLocks noChangeArrowheads="1"/>
          </p:cNvSpPr>
          <p:nvPr/>
        </p:nvSpPr>
        <p:spPr bwMode="auto">
          <a:xfrm>
            <a:off x="2843213" y="6170613"/>
            <a:ext cx="4105275" cy="519112"/>
          </a:xfrm>
          <a:prstGeom prst="rect">
            <a:avLst/>
          </a:prstGeom>
          <a:noFill/>
          <a:ln>
            <a:noFill/>
          </a:ln>
          <a:effectLst/>
          <a:extLst/>
        </p:spPr>
        <p:txBody>
          <a:bodyPr>
            <a:spAutoFit/>
          </a:bodyPr>
          <a:lstStyle/>
          <a:p>
            <a:pPr>
              <a:defRPr/>
            </a:pPr>
            <a:r>
              <a:rPr lang="zh-CN" altLang="en-US">
                <a:effectLst>
                  <a:outerShdw blurRad="38100" dist="38100" dir="2700000" algn="tl">
                    <a:srgbClr val="C0C0C0"/>
                  </a:outerShdw>
                </a:effectLst>
                <a:latin typeface="楷体_GB2312" pitchFamily="49" charset="-122"/>
                <a:ea typeface="楷体_GB2312" pitchFamily="49" charset="-122"/>
              </a:rPr>
              <a:t>并发进程代码示意图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wipe(down)">
                                      <p:cBhvr>
                                        <p:cTn id="7" dur="500"/>
                                        <p:tgtEl>
                                          <p:spTgt spid="189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9443"/>
                                        </p:tgtEl>
                                        <p:attrNameLst>
                                          <p:attrName>style.visibility</p:attrName>
                                        </p:attrNameLst>
                                      </p:cBhvr>
                                      <p:to>
                                        <p:strVal val="visible"/>
                                      </p:to>
                                    </p:set>
                                    <p:animEffect transition="in" filter="wipe(down)">
                                      <p:cBhvr>
                                        <p:cTn id="12" dur="500"/>
                                        <p:tgtEl>
                                          <p:spTgt spid="189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9445"/>
                                        </p:tgtEl>
                                        <p:attrNameLst>
                                          <p:attrName>style.visibility</p:attrName>
                                        </p:attrNameLst>
                                      </p:cBhvr>
                                      <p:to>
                                        <p:strVal val="visible"/>
                                      </p:to>
                                    </p:set>
                                    <p:animEffect transition="in" filter="wipe(down)">
                                      <p:cBhvr>
                                        <p:cTn id="17" dur="500"/>
                                        <p:tgtEl>
                                          <p:spTgt spid="189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9446"/>
                                        </p:tgtEl>
                                        <p:attrNameLst>
                                          <p:attrName>style.visibility</p:attrName>
                                        </p:attrNameLst>
                                      </p:cBhvr>
                                      <p:to>
                                        <p:strVal val="visible"/>
                                      </p:to>
                                    </p:set>
                                    <p:animEffect transition="in" filter="wipe(down)">
                                      <p:cBhvr>
                                        <p:cTn id="22" dur="500"/>
                                        <p:tgtEl>
                                          <p:spTgt spid="1894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9448"/>
                                        </p:tgtEl>
                                        <p:attrNameLst>
                                          <p:attrName>style.visibility</p:attrName>
                                        </p:attrNameLst>
                                      </p:cBhvr>
                                      <p:to>
                                        <p:strVal val="visible"/>
                                      </p:to>
                                    </p:set>
                                    <p:animEffect transition="in" filter="wipe(down)">
                                      <p:cBhvr>
                                        <p:cTn id="27" dur="500"/>
                                        <p:tgtEl>
                                          <p:spTgt spid="189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nimBg="1"/>
      <p:bldP spid="189444" grpId="0" animBg="1"/>
      <p:bldP spid="189445" grpId="0" animBg="1"/>
      <p:bldP spid="189446" grpId="0" animBg="1"/>
      <p:bldP spid="1894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9750" y="1052513"/>
            <a:ext cx="8280400" cy="1584325"/>
          </a:xfrm>
        </p:spPr>
        <p:txBody>
          <a:bodyPr/>
          <a:lstStyle/>
          <a:p>
            <a:pPr eaLnBrk="1" hangingPunct="1"/>
            <a:r>
              <a:rPr lang="en-US" altLang="zh-CN" sz="3200" b="1" smtClean="0">
                <a:latin typeface="Times New Roman" panose="02020603050405020304" pitchFamily="18" charset="0"/>
                <a:ea typeface="楷体_GB2312" pitchFamily="1" charset="-122"/>
              </a:rPr>
              <a:t>3</a:t>
            </a:r>
            <a:r>
              <a:rPr lang="zh-CN" altLang="en-US" sz="3200" b="1" smtClean="0">
                <a:latin typeface="Times New Roman" panose="02020603050405020304" pitchFamily="18" charset="0"/>
                <a:ea typeface="楷体_GB2312" pitchFamily="1" charset="-122"/>
              </a:rPr>
              <a:t>、同步机制应遵循的规则</a:t>
            </a:r>
            <a:br>
              <a:rPr lang="zh-CN" altLang="en-US" sz="3200" b="1" smtClean="0">
                <a:latin typeface="Times New Roman" panose="02020603050405020304" pitchFamily="18" charset="0"/>
                <a:ea typeface="楷体_GB2312" pitchFamily="1" charset="-122"/>
              </a:rPr>
            </a:br>
            <a:r>
              <a:rPr lang="zh-CN" altLang="en-US" sz="3200" b="1" smtClean="0">
                <a:latin typeface="Times New Roman" panose="02020603050405020304" pitchFamily="18" charset="0"/>
                <a:ea typeface="楷体_GB2312" pitchFamily="1" charset="-122"/>
              </a:rPr>
              <a:t>        </a:t>
            </a:r>
            <a:r>
              <a:rPr lang="zh-CN" altLang="en-US" sz="3200" b="1" smtClean="0">
                <a:solidFill>
                  <a:srgbClr val="CC3300"/>
                </a:solidFill>
                <a:latin typeface="Times New Roman" panose="02020603050405020304" pitchFamily="18" charset="0"/>
                <a:ea typeface="楷体_GB2312" pitchFamily="1" charset="-122"/>
              </a:rPr>
              <a:t>各进程需要互斥访问临界资源，即不能同时进入各自的临界区。应遵守的原则：</a:t>
            </a:r>
            <a:endParaRPr lang="en-US" altLang="zh-CN" sz="3200" b="1" smtClean="0">
              <a:solidFill>
                <a:srgbClr val="CC3300"/>
              </a:solidFill>
              <a:latin typeface="Times New Roman" panose="02020603050405020304" pitchFamily="18" charset="0"/>
              <a:ea typeface="楷体_GB2312" pitchFamily="1" charset="-122"/>
            </a:endParaRPr>
          </a:p>
        </p:txBody>
      </p:sp>
      <p:sp>
        <p:nvSpPr>
          <p:cNvPr id="20483" name="Rectangle 3"/>
          <p:cNvSpPr>
            <a:spLocks noGrp="1" noChangeArrowheads="1"/>
          </p:cNvSpPr>
          <p:nvPr>
            <p:ph type="body" idx="1"/>
          </p:nvPr>
        </p:nvSpPr>
        <p:spPr>
          <a:xfrm>
            <a:off x="71438" y="2565400"/>
            <a:ext cx="8964612" cy="4105275"/>
          </a:xfrm>
        </p:spPr>
        <p:txBody>
          <a:bodyPr/>
          <a:lstStyle/>
          <a:p>
            <a:pPr eaLnBrk="1" hangingPunct="1">
              <a:lnSpc>
                <a:spcPct val="115000"/>
              </a:lnSpc>
              <a:spcBef>
                <a:spcPct val="0"/>
              </a:spcBef>
              <a:buClr>
                <a:srgbClr val="0000CC"/>
              </a:buClr>
              <a:buFont typeface="Wingdings" panose="05000000000000000000" pitchFamily="2" charset="2"/>
              <a:buChar char="¶"/>
            </a:pPr>
            <a:r>
              <a:rPr lang="zh-CN" altLang="en-US" sz="3000" b="1" smtClean="0">
                <a:solidFill>
                  <a:schemeClr val="folHlink"/>
                </a:solidFill>
                <a:latin typeface="楷体_GB2312" pitchFamily="1" charset="-122"/>
                <a:ea typeface="楷体_GB2312" pitchFamily="1" charset="-122"/>
              </a:rPr>
              <a:t>有空让进</a:t>
            </a:r>
            <a:r>
              <a:rPr lang="en-US" altLang="zh-CN" sz="3000" b="1" smtClean="0">
                <a:solidFill>
                  <a:schemeClr val="folHlink"/>
                </a:solidFill>
                <a:latin typeface="楷体_GB2312" pitchFamily="1" charset="-122"/>
                <a:ea typeface="楷体_GB2312" pitchFamily="1" charset="-122"/>
              </a:rPr>
              <a:t>:</a:t>
            </a:r>
            <a:r>
              <a:rPr lang="zh-CN" altLang="en-US" sz="3000" b="1" smtClean="0">
                <a:latin typeface="楷体_GB2312" pitchFamily="1" charset="-122"/>
                <a:ea typeface="楷体_GB2312" pitchFamily="1" charset="-122"/>
              </a:rPr>
              <a:t>无进程在临界区时，要求进入临界区的进程可进入。</a:t>
            </a:r>
          </a:p>
          <a:p>
            <a:pPr eaLnBrk="1" hangingPunct="1">
              <a:lnSpc>
                <a:spcPct val="115000"/>
              </a:lnSpc>
              <a:spcBef>
                <a:spcPct val="0"/>
              </a:spcBef>
              <a:buClr>
                <a:srgbClr val="0000CC"/>
              </a:buClr>
              <a:buFont typeface="Wingdings" panose="05000000000000000000" pitchFamily="2" charset="2"/>
              <a:buChar char="¶"/>
            </a:pPr>
            <a:r>
              <a:rPr lang="zh-CN" altLang="en-US" sz="3000" b="1" smtClean="0">
                <a:solidFill>
                  <a:schemeClr val="folHlink"/>
                </a:solidFill>
                <a:latin typeface="楷体_GB2312" pitchFamily="1" charset="-122"/>
                <a:ea typeface="楷体_GB2312" pitchFamily="1" charset="-122"/>
              </a:rPr>
              <a:t>互斥（忙则等待）</a:t>
            </a:r>
            <a:r>
              <a:rPr lang="en-US" altLang="zh-CN" sz="3000" b="1" smtClean="0">
                <a:solidFill>
                  <a:schemeClr val="folHlink"/>
                </a:solidFill>
                <a:latin typeface="楷体_GB2312" pitchFamily="1" charset="-122"/>
                <a:ea typeface="楷体_GB2312" pitchFamily="1" charset="-122"/>
              </a:rPr>
              <a:t>:</a:t>
            </a:r>
            <a:r>
              <a:rPr lang="zh-CN" altLang="en-US" sz="3000" b="1" smtClean="0">
                <a:latin typeface="楷体_GB2312" pitchFamily="1" charset="-122"/>
                <a:ea typeface="楷体_GB2312" pitchFamily="1" charset="-122"/>
              </a:rPr>
              <a:t>不允许两个以上的进程同时进入临界区。</a:t>
            </a:r>
          </a:p>
          <a:p>
            <a:pPr>
              <a:lnSpc>
                <a:spcPct val="90000"/>
              </a:lnSpc>
              <a:buFont typeface="Wingdings" panose="05000000000000000000" pitchFamily="2" charset="2"/>
              <a:buChar char="¶"/>
            </a:pPr>
            <a:r>
              <a:rPr lang="zh-CN" altLang="en-US" sz="3000" b="1" smtClean="0">
                <a:solidFill>
                  <a:schemeClr val="folHlink"/>
                </a:solidFill>
                <a:latin typeface="楷体_GB2312" pitchFamily="1" charset="-122"/>
                <a:ea typeface="楷体_GB2312" pitchFamily="1" charset="-122"/>
              </a:rPr>
              <a:t>有限等待：</a:t>
            </a:r>
            <a:r>
              <a:rPr lang="zh-CN" altLang="en-US" sz="3000" b="1" smtClean="0">
                <a:latin typeface="楷体_GB2312" pitchFamily="1" charset="-122"/>
                <a:ea typeface="楷体_GB2312" pitchFamily="1" charset="-122"/>
              </a:rPr>
              <a:t>要求进入临界区的进程不能无限等待</a:t>
            </a:r>
            <a:r>
              <a:rPr lang="en-US" altLang="zh-CN" sz="3000" b="1" smtClean="0">
                <a:latin typeface="楷体_GB2312" pitchFamily="1" charset="-122"/>
                <a:ea typeface="楷体_GB2312" pitchFamily="1" charset="-122"/>
              </a:rPr>
              <a:t>,</a:t>
            </a:r>
            <a:r>
              <a:rPr lang="zh-CN" altLang="en-US" sz="3000" b="1" smtClean="0">
                <a:latin typeface="楷体_GB2312" pitchFamily="1" charset="-122"/>
                <a:ea typeface="楷体_GB2312" pitchFamily="1" charset="-122"/>
              </a:rPr>
              <a:t>以免陷入“死等</a:t>
            </a:r>
            <a:r>
              <a:rPr lang="en-US" altLang="zh-CN" sz="3000" b="1" smtClean="0">
                <a:latin typeface="楷体_GB2312" pitchFamily="1" charset="-122"/>
                <a:ea typeface="楷体_GB2312" pitchFamily="1" charset="-122"/>
              </a:rPr>
              <a:t>(</a:t>
            </a:r>
            <a:r>
              <a:rPr lang="zh-CN" altLang="en-US" sz="3000" b="1" smtClean="0">
                <a:latin typeface="楷体_GB2312" pitchFamily="1" charset="-122"/>
                <a:ea typeface="楷体_GB2312" pitchFamily="1" charset="-122"/>
              </a:rPr>
              <a:t>饥饿</a:t>
            </a:r>
            <a:r>
              <a:rPr lang="en-US" altLang="zh-CN" sz="3000" b="1" smtClean="0">
                <a:latin typeface="楷体_GB2312" pitchFamily="1" charset="-122"/>
                <a:ea typeface="楷体_GB2312" pitchFamily="1" charset="-122"/>
              </a:rPr>
              <a:t>)”</a:t>
            </a:r>
            <a:r>
              <a:rPr lang="zh-CN" altLang="en-US" sz="3000" b="1" smtClean="0">
                <a:latin typeface="楷体_GB2312" pitchFamily="1" charset="-122"/>
                <a:ea typeface="楷体_GB2312" pitchFamily="1" charset="-122"/>
              </a:rPr>
              <a:t>。</a:t>
            </a:r>
          </a:p>
          <a:p>
            <a:pPr>
              <a:lnSpc>
                <a:spcPct val="90000"/>
              </a:lnSpc>
              <a:buFont typeface="Wingdings" panose="05000000000000000000" pitchFamily="2" charset="2"/>
              <a:buChar char="¶"/>
            </a:pPr>
            <a:r>
              <a:rPr lang="zh-CN" altLang="en-US" sz="3000" b="1" smtClean="0">
                <a:solidFill>
                  <a:schemeClr val="folHlink"/>
                </a:solidFill>
                <a:latin typeface="楷体_GB2312" pitchFamily="1" charset="-122"/>
                <a:ea typeface="楷体_GB2312" pitchFamily="1" charset="-122"/>
              </a:rPr>
              <a:t>让权等待：</a:t>
            </a:r>
            <a:r>
              <a:rPr lang="zh-CN" altLang="en-US" sz="3000" b="1" smtClean="0">
                <a:latin typeface="楷体_GB2312" pitchFamily="1" charset="-122"/>
                <a:ea typeface="楷体_GB2312" pitchFamily="1" charset="-122"/>
              </a:rPr>
              <a:t>当进程不能进入自己的临界区时，应立即释放处理机，以免进程陷入“忙等”。</a:t>
            </a:r>
          </a:p>
        </p:txBody>
      </p:sp>
      <p:sp>
        <p:nvSpPr>
          <p:cNvPr id="22532" name="Rectangle 6"/>
          <p:cNvSpPr>
            <a:spLocks noChangeArrowheads="1"/>
          </p:cNvSpPr>
          <p:nvPr/>
        </p:nvSpPr>
        <p:spPr bwMode="auto">
          <a:xfrm>
            <a:off x="1258888"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482"/>
                                        </p:tgtEl>
                                        <p:attrNameLst>
                                          <p:attrName>style.visibility</p:attrName>
                                        </p:attrNameLst>
                                      </p:cBhvr>
                                      <p:to>
                                        <p:strVal val="visible"/>
                                      </p:to>
                                    </p:set>
                                    <p:anim calcmode="discrete" valueType="clr">
                                      <p:cBhvr override="childStyle">
                                        <p:cTn id="7" dur="80"/>
                                        <p:tgtEl>
                                          <p:spTgt spid="204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482"/>
                                        </p:tgtEl>
                                        <p:attrNameLst>
                                          <p:attrName>fillcolor</p:attrName>
                                        </p:attrNameLst>
                                      </p:cBhvr>
                                      <p:tavLst>
                                        <p:tav tm="0">
                                          <p:val>
                                            <p:clrVal>
                                              <a:schemeClr val="accent2"/>
                                            </p:clrVal>
                                          </p:val>
                                        </p:tav>
                                        <p:tav tm="50000">
                                          <p:val>
                                            <p:clrVal>
                                              <a:schemeClr val="hlink"/>
                                            </p:clrVal>
                                          </p:val>
                                        </p:tav>
                                      </p:tavLst>
                                    </p:anim>
                                    <p:set>
                                      <p:cBhvr>
                                        <p:cTn id="9" dur="80"/>
                                        <p:tgtEl>
                                          <p:spTgt spid="20482"/>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0483">
                                            <p:txEl>
                                              <p:pRg st="0" end="0"/>
                                            </p:txEl>
                                          </p:spTgt>
                                        </p:tgtEl>
                                        <p:attrNameLst>
                                          <p:attrName>style.visibility</p:attrName>
                                        </p:attrNameLst>
                                      </p:cBhvr>
                                      <p:to>
                                        <p:strVal val="visible"/>
                                      </p:to>
                                    </p:set>
                                    <p:anim calcmode="discrete" valueType="clr">
                                      <p:cBhvr override="childStyle">
                                        <p:cTn id="14" dur="80"/>
                                        <p:tgtEl>
                                          <p:spTgt spid="204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0483">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0483">
                                            <p:txEl>
                                              <p:pRg st="0" end="0"/>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0483">
                                            <p:txEl>
                                              <p:pRg st="1" end="1"/>
                                            </p:txEl>
                                          </p:spTgt>
                                        </p:tgtEl>
                                        <p:attrNameLst>
                                          <p:attrName>style.visibility</p:attrName>
                                        </p:attrNameLst>
                                      </p:cBhvr>
                                      <p:to>
                                        <p:strVal val="visible"/>
                                      </p:to>
                                    </p:set>
                                    <p:anim calcmode="discrete" valueType="clr">
                                      <p:cBhvr override="childStyle">
                                        <p:cTn id="21" dur="80"/>
                                        <p:tgtEl>
                                          <p:spTgt spid="204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0483">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0483">
                                            <p:txEl>
                                              <p:pRg st="1" end="1"/>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0483">
                                            <p:txEl>
                                              <p:pRg st="2" end="2"/>
                                            </p:txEl>
                                          </p:spTgt>
                                        </p:tgtEl>
                                        <p:attrNameLst>
                                          <p:attrName>style.visibility</p:attrName>
                                        </p:attrNameLst>
                                      </p:cBhvr>
                                      <p:to>
                                        <p:strVal val="visible"/>
                                      </p:to>
                                    </p:set>
                                    <p:anim calcmode="discrete" valueType="clr">
                                      <p:cBhvr override="childStyle">
                                        <p:cTn id="28" dur="80"/>
                                        <p:tgtEl>
                                          <p:spTgt spid="204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0483">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20483">
                                            <p:txEl>
                                              <p:pRg st="2" end="2"/>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20483">
                                            <p:txEl>
                                              <p:pRg st="3" end="3"/>
                                            </p:txEl>
                                          </p:spTgt>
                                        </p:tgtEl>
                                        <p:attrNameLst>
                                          <p:attrName>style.visibility</p:attrName>
                                        </p:attrNameLst>
                                      </p:cBhvr>
                                      <p:to>
                                        <p:strVal val="visible"/>
                                      </p:to>
                                    </p:set>
                                    <p:anim calcmode="discrete" valueType="clr">
                                      <p:cBhvr override="childStyle">
                                        <p:cTn id="35" dur="80"/>
                                        <p:tgtEl>
                                          <p:spTgt spid="204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0483">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2048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50938" y="333375"/>
            <a:ext cx="5221287" cy="647700"/>
          </a:xfrm>
        </p:spPr>
        <p:txBody>
          <a:bodyPr/>
          <a:lstStyle/>
          <a:p>
            <a:pPr eaLnBrk="1" hangingPunct="1"/>
            <a:r>
              <a:rPr lang="zh-CN" altLang="en-US" sz="4000" smtClean="0">
                <a:latin typeface="隶书" panose="02010509060101010101" pitchFamily="49" charset="-122"/>
                <a:ea typeface="隶书" panose="02010509060101010101" pitchFamily="49" charset="-122"/>
              </a:rPr>
              <a:t>二、信号量机制</a:t>
            </a:r>
          </a:p>
        </p:txBody>
      </p:sp>
      <p:sp>
        <p:nvSpPr>
          <p:cNvPr id="23555" name="Rectangle 3"/>
          <p:cNvSpPr>
            <a:spLocks noGrp="1" noChangeArrowheads="1"/>
          </p:cNvSpPr>
          <p:nvPr>
            <p:ph type="body" idx="1"/>
          </p:nvPr>
        </p:nvSpPr>
        <p:spPr>
          <a:xfrm>
            <a:off x="250825" y="1196975"/>
            <a:ext cx="8642350" cy="4970463"/>
          </a:xfrm>
        </p:spPr>
        <p:txBody>
          <a:bodyPr/>
          <a:lstStyle/>
          <a:p>
            <a:pPr marL="457200" indent="-457200" eaLnBrk="1" hangingPunct="1">
              <a:lnSpc>
                <a:spcPct val="120000"/>
              </a:lnSpc>
            </a:pPr>
            <a:r>
              <a:rPr lang="zh-CN" altLang="en-US" sz="3200" b="1" smtClean="0">
                <a:latin typeface="Times New Roman" panose="02020603050405020304" pitchFamily="18" charset="0"/>
                <a:ea typeface="楷体_GB2312" pitchFamily="1" charset="-122"/>
              </a:rPr>
              <a:t>信号量机制是荷兰科学家</a:t>
            </a:r>
            <a:r>
              <a:rPr lang="en-US" altLang="zh-CN" sz="3200" b="1" smtClean="0">
                <a:latin typeface="Times New Roman" panose="02020603050405020304" pitchFamily="18" charset="0"/>
                <a:ea typeface="楷体_GB2312" pitchFamily="1" charset="-122"/>
              </a:rPr>
              <a:t>E.W.Dijkstra</a:t>
            </a:r>
            <a:r>
              <a:rPr lang="zh-CN" altLang="en-US" sz="3200" b="1" smtClean="0">
                <a:latin typeface="Times New Roman" panose="02020603050405020304" pitchFamily="18" charset="0"/>
                <a:ea typeface="楷体_GB2312" pitchFamily="1" charset="-122"/>
              </a:rPr>
              <a:t>在</a:t>
            </a:r>
            <a:r>
              <a:rPr lang="en-US" altLang="zh-CN" sz="3200" b="1" smtClean="0">
                <a:latin typeface="Times New Roman" panose="02020603050405020304" pitchFamily="18" charset="0"/>
                <a:ea typeface="楷体_GB2312" pitchFamily="1" charset="-122"/>
              </a:rPr>
              <a:t>1965</a:t>
            </a:r>
            <a:r>
              <a:rPr lang="zh-CN" altLang="en-US" sz="3200" b="1" smtClean="0">
                <a:latin typeface="Times New Roman" panose="02020603050405020304" pitchFamily="18" charset="0"/>
                <a:ea typeface="楷体_GB2312" pitchFamily="1" charset="-122"/>
              </a:rPr>
              <a:t>年提出的一种同步机制，由最初的整型信号量发展为记录型信号量，进而发展为信号量集。</a:t>
            </a:r>
          </a:p>
          <a:p>
            <a:pPr marL="457200" indent="-457200"/>
            <a:r>
              <a:rPr lang="zh-CN" altLang="en-US" sz="3200" b="1" smtClean="0">
                <a:latin typeface="Times New Roman" panose="02020603050405020304" pitchFamily="18" charset="0"/>
                <a:ea typeface="楷体_GB2312" pitchFamily="1" charset="-122"/>
              </a:rPr>
              <a:t>基本原则</a:t>
            </a:r>
          </a:p>
          <a:p>
            <a:pPr marL="914400" lvl="1" indent="-457200">
              <a:buFont typeface="Wingdings" panose="05000000000000000000" pitchFamily="2" charset="2"/>
              <a:buChar char="l"/>
            </a:pPr>
            <a:r>
              <a:rPr lang="zh-CN" altLang="en-US" sz="3200" b="1" smtClean="0">
                <a:latin typeface="Times New Roman" panose="02020603050405020304" pitchFamily="18" charset="0"/>
                <a:ea typeface="楷体_GB2312" pitchFamily="1" charset="-122"/>
              </a:rPr>
              <a:t>在多个</a:t>
            </a:r>
            <a:r>
              <a:rPr lang="zh-CN" altLang="en-US" sz="3200" b="1" smtClean="0">
                <a:solidFill>
                  <a:srgbClr val="CC3300"/>
                </a:solidFill>
                <a:latin typeface="Times New Roman" panose="02020603050405020304" pitchFamily="18" charset="0"/>
                <a:ea typeface="楷体_GB2312" pitchFamily="1" charset="-122"/>
              </a:rPr>
              <a:t>相互制约的进程</a:t>
            </a:r>
            <a:r>
              <a:rPr lang="zh-CN" altLang="en-US" sz="3200" b="1" smtClean="0">
                <a:latin typeface="Times New Roman" panose="02020603050405020304" pitchFamily="18" charset="0"/>
                <a:ea typeface="楷体_GB2312" pitchFamily="1" charset="-122"/>
              </a:rPr>
              <a:t>之间</a:t>
            </a:r>
            <a:r>
              <a:rPr lang="zh-CN" altLang="en-US" sz="3200" b="1" smtClean="0">
                <a:solidFill>
                  <a:srgbClr val="CC3300"/>
                </a:solidFill>
                <a:latin typeface="Times New Roman" panose="02020603050405020304" pitchFamily="18" charset="0"/>
                <a:ea typeface="楷体_GB2312" pitchFamily="1" charset="-122"/>
              </a:rPr>
              <a:t>使用简单的信号来同步</a:t>
            </a:r>
            <a:r>
              <a:rPr lang="zh-CN" altLang="en-US" sz="3200" b="1" smtClean="0">
                <a:latin typeface="Times New Roman" panose="02020603050405020304" pitchFamily="18" charset="0"/>
                <a:ea typeface="楷体_GB2312" pitchFamily="1" charset="-122"/>
              </a:rPr>
              <a:t>，一个进程被强制停止在一个特定的地方直到收到一个专门的信号。</a:t>
            </a:r>
            <a:endParaRPr lang="en-US" altLang="zh-CN" sz="3200" b="1" smtClean="0">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50938" y="333375"/>
            <a:ext cx="4789487" cy="647700"/>
          </a:xfrm>
        </p:spPr>
        <p:txBody>
          <a:bodyPr/>
          <a:lstStyle/>
          <a:p>
            <a:pPr eaLnBrk="1" hangingPunct="1"/>
            <a:r>
              <a:rPr lang="en-US" altLang="zh-CN" sz="4000" b="1" smtClean="0">
                <a:latin typeface="隶书" panose="02010509060101010101" pitchFamily="49" charset="-122"/>
                <a:ea typeface="隶书" panose="02010509060101010101" pitchFamily="49" charset="-122"/>
              </a:rPr>
              <a:t>1</a:t>
            </a:r>
            <a:r>
              <a:rPr lang="zh-CN" altLang="en-US" sz="4000" b="1" smtClean="0">
                <a:latin typeface="隶书" panose="02010509060101010101" pitchFamily="49" charset="-122"/>
                <a:ea typeface="隶书" panose="02010509060101010101" pitchFamily="49" charset="-122"/>
              </a:rPr>
              <a:t>、整型信号量</a:t>
            </a:r>
          </a:p>
        </p:txBody>
      </p:sp>
      <p:sp>
        <p:nvSpPr>
          <p:cNvPr id="369667" name="Rectangle 3"/>
          <p:cNvSpPr>
            <a:spLocks noGrp="1" noChangeArrowheads="1"/>
          </p:cNvSpPr>
          <p:nvPr>
            <p:ph type="body" idx="1"/>
          </p:nvPr>
        </p:nvSpPr>
        <p:spPr>
          <a:xfrm>
            <a:off x="144463" y="1125538"/>
            <a:ext cx="8820150" cy="3600450"/>
          </a:xfrm>
        </p:spPr>
        <p:txBody>
          <a:bodyPr/>
          <a:lstStyle/>
          <a:p>
            <a:pPr eaLnBrk="1" hangingPunct="1">
              <a:lnSpc>
                <a:spcPct val="115000"/>
              </a:lnSpc>
              <a:spcBef>
                <a:spcPct val="5000"/>
              </a:spcBef>
            </a:pPr>
            <a:r>
              <a:rPr lang="zh-CN" altLang="en-US" sz="3200" b="1" smtClean="0">
                <a:solidFill>
                  <a:schemeClr val="folHlink"/>
                </a:solidFill>
                <a:latin typeface="Times New Roman" panose="02020603050405020304" pitchFamily="18" charset="0"/>
                <a:ea typeface="楷体_GB2312" pitchFamily="1" charset="-122"/>
              </a:rPr>
              <a:t>整型信号量</a:t>
            </a:r>
            <a:r>
              <a:rPr lang="en-US" altLang="zh-CN" sz="3200" b="1" smtClean="0">
                <a:latin typeface="Times New Roman" panose="02020603050405020304" pitchFamily="18" charset="0"/>
                <a:ea typeface="楷体_GB2312" pitchFamily="1" charset="-122"/>
              </a:rPr>
              <a:t>——</a:t>
            </a:r>
            <a:r>
              <a:rPr lang="zh-CN" altLang="en-US" sz="3200" b="1" smtClean="0">
                <a:latin typeface="Times New Roman" panose="02020603050405020304" pitchFamily="18" charset="0"/>
                <a:ea typeface="楷体_GB2312" pitchFamily="1" charset="-122"/>
              </a:rPr>
              <a:t>非负整数，除了初始化外，只能通过两个原子操作</a:t>
            </a:r>
            <a:r>
              <a:rPr lang="en-US" altLang="zh-CN" sz="3200" b="1" smtClean="0">
                <a:latin typeface="Times New Roman" panose="02020603050405020304" pitchFamily="18" charset="0"/>
                <a:ea typeface="楷体_GB2312" pitchFamily="1" charset="-122"/>
              </a:rPr>
              <a:t>wait</a:t>
            </a:r>
            <a:r>
              <a:rPr lang="zh-CN" altLang="en-US" sz="3200" b="1" smtClean="0">
                <a:latin typeface="Times New Roman" panose="02020603050405020304" pitchFamily="18" charset="0"/>
                <a:ea typeface="楷体_GB2312" pitchFamily="1" charset="-122"/>
              </a:rPr>
              <a:t>和</a:t>
            </a:r>
            <a:r>
              <a:rPr lang="en-US" altLang="zh-CN" sz="3200" b="1" smtClean="0">
                <a:latin typeface="Times New Roman" panose="02020603050405020304" pitchFamily="18" charset="0"/>
                <a:ea typeface="楷体_GB2312" pitchFamily="1" charset="-122"/>
              </a:rPr>
              <a:t>signal</a:t>
            </a:r>
            <a:r>
              <a:rPr lang="zh-CN" altLang="en-US" sz="3200" b="1" smtClean="0">
                <a:latin typeface="Times New Roman" panose="02020603050405020304" pitchFamily="18" charset="0"/>
                <a:ea typeface="楷体_GB2312" pitchFamily="1" charset="-122"/>
              </a:rPr>
              <a:t>来访问。</a:t>
            </a:r>
          </a:p>
          <a:p>
            <a:pPr eaLnBrk="1" hangingPunct="1">
              <a:lnSpc>
                <a:spcPct val="115000"/>
              </a:lnSpc>
              <a:spcBef>
                <a:spcPct val="5000"/>
              </a:spcBef>
            </a:pPr>
            <a:r>
              <a:rPr lang="en-US" altLang="zh-CN" sz="3200" b="1" smtClean="0">
                <a:solidFill>
                  <a:schemeClr val="folHlink"/>
                </a:solidFill>
                <a:latin typeface="Times New Roman" panose="02020603050405020304" pitchFamily="18" charset="0"/>
                <a:ea typeface="楷体_GB2312" pitchFamily="1" charset="-122"/>
              </a:rPr>
              <a:t>wait</a:t>
            </a:r>
            <a:r>
              <a:rPr lang="zh-CN" altLang="en-US" sz="3200" b="1" smtClean="0">
                <a:solidFill>
                  <a:schemeClr val="folHlink"/>
                </a:solidFill>
                <a:latin typeface="Times New Roman" panose="02020603050405020304" pitchFamily="18" charset="0"/>
                <a:ea typeface="楷体_GB2312" pitchFamily="1" charset="-122"/>
              </a:rPr>
              <a:t>和</a:t>
            </a:r>
            <a:r>
              <a:rPr lang="en-US" altLang="zh-CN" sz="3200" b="1" smtClean="0">
                <a:solidFill>
                  <a:schemeClr val="folHlink"/>
                </a:solidFill>
                <a:latin typeface="Times New Roman" panose="02020603050405020304" pitchFamily="18" charset="0"/>
                <a:ea typeface="楷体_GB2312" pitchFamily="1" charset="-122"/>
              </a:rPr>
              <a:t>signal</a:t>
            </a:r>
            <a:r>
              <a:rPr lang="zh-CN" altLang="en-US" sz="3200" b="1" smtClean="0">
                <a:solidFill>
                  <a:schemeClr val="folHlink"/>
                </a:solidFill>
                <a:latin typeface="Times New Roman" panose="02020603050405020304" pitchFamily="18" charset="0"/>
                <a:ea typeface="楷体_GB2312" pitchFamily="1" charset="-122"/>
              </a:rPr>
              <a:t>操作描述</a:t>
            </a:r>
            <a:r>
              <a:rPr lang="zh-CN" altLang="en-US" sz="3200" b="1" smtClean="0">
                <a:latin typeface="Times New Roman" panose="02020603050405020304" pitchFamily="18" charset="0"/>
                <a:ea typeface="楷体_GB2312" pitchFamily="1" charset="-122"/>
              </a:rPr>
              <a:t>：</a:t>
            </a:r>
          </a:p>
          <a:p>
            <a:pPr eaLnBrk="1" hangingPunct="1">
              <a:lnSpc>
                <a:spcPct val="115000"/>
              </a:lnSpc>
              <a:spcBef>
                <a:spcPct val="5000"/>
              </a:spcBef>
              <a:buFont typeface="Wingdings" panose="05000000000000000000" pitchFamily="2" charset="2"/>
              <a:buNone/>
            </a:pPr>
            <a:r>
              <a:rPr lang="en-US" altLang="zh-CN" sz="3200" b="1" smtClean="0">
                <a:solidFill>
                  <a:srgbClr val="006600"/>
                </a:solidFill>
                <a:latin typeface="Times New Roman" panose="02020603050405020304" pitchFamily="18" charset="0"/>
                <a:ea typeface="楷体_GB2312" pitchFamily="1" charset="-122"/>
              </a:rPr>
              <a:t>wait(S)</a:t>
            </a:r>
            <a:r>
              <a:rPr lang="zh-CN" altLang="en-US" sz="3200" b="1" smtClean="0">
                <a:solidFill>
                  <a:srgbClr val="006600"/>
                </a:solidFill>
                <a:latin typeface="Times New Roman" panose="02020603050405020304" pitchFamily="18" charset="0"/>
                <a:ea typeface="楷体_GB2312" pitchFamily="1" charset="-122"/>
              </a:rPr>
              <a:t>：</a:t>
            </a:r>
            <a:r>
              <a:rPr lang="en-US" altLang="zh-CN" sz="3200" b="1" smtClean="0">
                <a:latin typeface="Times New Roman" panose="02020603050405020304" pitchFamily="18" charset="0"/>
                <a:ea typeface="楷体_GB2312" pitchFamily="1" charset="-122"/>
              </a:rPr>
              <a:t>while S</a:t>
            </a:r>
            <a:r>
              <a:rPr lang="en-US" altLang="zh-CN" sz="3200" b="1" smtClean="0">
                <a:latin typeface="Times New Roman" panose="02020603050405020304" pitchFamily="18" charset="0"/>
                <a:ea typeface="楷体_GB2312" pitchFamily="1" charset="-122"/>
                <a:sym typeface="Symbol" panose="05050102010706020507" pitchFamily="18" charset="2"/>
              </a:rPr>
              <a:t>0  do noop;//</a:t>
            </a:r>
            <a:r>
              <a:rPr lang="zh-CN" altLang="en-US" sz="3200" b="1" smtClean="0">
                <a:solidFill>
                  <a:srgbClr val="A50021"/>
                </a:solidFill>
                <a:latin typeface="Times New Roman" panose="02020603050405020304" pitchFamily="18" charset="0"/>
                <a:ea typeface="楷体_GB2312" pitchFamily="1" charset="-122"/>
                <a:sym typeface="Symbol" panose="05050102010706020507" pitchFamily="18" charset="2"/>
              </a:rPr>
              <a:t>测试有无可用资源</a:t>
            </a:r>
          </a:p>
          <a:p>
            <a:pPr eaLnBrk="1" hangingPunct="1">
              <a:lnSpc>
                <a:spcPct val="115000"/>
              </a:lnSpc>
              <a:spcBef>
                <a:spcPct val="5000"/>
              </a:spcBef>
              <a:buFont typeface="Wingdings" panose="05000000000000000000" pitchFamily="2" charset="2"/>
              <a:buNone/>
            </a:pPr>
            <a:r>
              <a:rPr lang="zh-CN" altLang="en-US" sz="3200" b="1" i="1" smtClean="0">
                <a:latin typeface="Times New Roman" panose="02020603050405020304" pitchFamily="18" charset="0"/>
                <a:ea typeface="楷体_GB2312" pitchFamily="1" charset="-122"/>
              </a:rPr>
              <a:t>                 </a:t>
            </a:r>
            <a:r>
              <a:rPr lang="en-US" altLang="zh-CN" sz="3200" b="1" smtClean="0">
                <a:latin typeface="Times New Roman" panose="02020603050405020304" pitchFamily="18" charset="0"/>
                <a:ea typeface="楷体_GB2312" pitchFamily="1" charset="-122"/>
              </a:rPr>
              <a:t>S:=S-1;   //</a:t>
            </a:r>
            <a:r>
              <a:rPr lang="zh-CN" altLang="en-US" sz="3200" b="1" smtClean="0">
                <a:solidFill>
                  <a:srgbClr val="A50021"/>
                </a:solidFill>
                <a:latin typeface="Times New Roman" panose="02020603050405020304" pitchFamily="18" charset="0"/>
                <a:ea typeface="楷体_GB2312" pitchFamily="1" charset="-122"/>
              </a:rPr>
              <a:t>可用资源数减一个单位</a:t>
            </a:r>
          </a:p>
          <a:p>
            <a:pPr eaLnBrk="1" hangingPunct="1">
              <a:lnSpc>
                <a:spcPct val="115000"/>
              </a:lnSpc>
              <a:spcBef>
                <a:spcPct val="5000"/>
              </a:spcBef>
              <a:buFont typeface="Wingdings" panose="05000000000000000000" pitchFamily="2" charset="2"/>
              <a:buNone/>
            </a:pPr>
            <a:r>
              <a:rPr lang="en-US" altLang="zh-CN" sz="3200" b="1" smtClean="0">
                <a:solidFill>
                  <a:srgbClr val="006600"/>
                </a:solidFill>
                <a:latin typeface="Times New Roman" panose="02020603050405020304" pitchFamily="18" charset="0"/>
                <a:ea typeface="楷体_GB2312" pitchFamily="1" charset="-122"/>
                <a:sym typeface="Symbol" panose="05050102010706020507" pitchFamily="18" charset="2"/>
              </a:rPr>
              <a:t>signal(S)</a:t>
            </a:r>
            <a:r>
              <a:rPr lang="zh-CN" altLang="en-US" sz="3200" b="1" smtClean="0">
                <a:solidFill>
                  <a:srgbClr val="006600"/>
                </a:solidFill>
                <a:latin typeface="Times New Roman" panose="02020603050405020304" pitchFamily="18" charset="0"/>
                <a:ea typeface="楷体_GB2312" pitchFamily="1" charset="-122"/>
                <a:sym typeface="Symbol" panose="05050102010706020507" pitchFamily="18" charset="2"/>
              </a:rPr>
              <a:t>：</a:t>
            </a:r>
            <a:r>
              <a:rPr lang="en-US" altLang="zh-CN" sz="3200" b="1" smtClean="0">
                <a:latin typeface="Times New Roman" panose="02020603050405020304" pitchFamily="18" charset="0"/>
                <a:ea typeface="楷体_GB2312" pitchFamily="1" charset="-122"/>
                <a:sym typeface="Symbol" panose="05050102010706020507" pitchFamily="18" charset="2"/>
              </a:rPr>
              <a:t>S:=S+1;</a:t>
            </a:r>
          </a:p>
        </p:txBody>
      </p:sp>
      <p:sp>
        <p:nvSpPr>
          <p:cNvPr id="369668" name="Rectangle 4"/>
          <p:cNvSpPr>
            <a:spLocks noChangeArrowheads="1"/>
          </p:cNvSpPr>
          <p:nvPr/>
        </p:nvSpPr>
        <p:spPr bwMode="auto">
          <a:xfrm>
            <a:off x="179388" y="4868863"/>
            <a:ext cx="86407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3200">
                <a:solidFill>
                  <a:schemeClr val="folHlink"/>
                </a:solidFill>
                <a:latin typeface="Times New Roman" panose="02020603050405020304" pitchFamily="18" charset="0"/>
                <a:ea typeface="楷体_GB2312" pitchFamily="1" charset="-122"/>
                <a:sym typeface="Symbol" panose="05050102010706020507" pitchFamily="18" charset="2"/>
              </a:rPr>
              <a:t>主要问题</a:t>
            </a:r>
            <a:r>
              <a:rPr lang="zh-CN" altLang="en-US" sz="3200">
                <a:latin typeface="Times New Roman" panose="02020603050405020304" pitchFamily="18" charset="0"/>
                <a:ea typeface="楷体_GB2312" pitchFamily="1" charset="-122"/>
                <a:sym typeface="Symbol" panose="05050102010706020507" pitchFamily="18" charset="2"/>
              </a:rPr>
              <a:t>：只要</a:t>
            </a:r>
            <a:r>
              <a:rPr lang="en-US" altLang="zh-CN" sz="3200">
                <a:latin typeface="Times New Roman" panose="02020603050405020304" pitchFamily="18" charset="0"/>
                <a:ea typeface="楷体_GB2312" pitchFamily="1" charset="-122"/>
              </a:rPr>
              <a:t>S</a:t>
            </a:r>
            <a:r>
              <a:rPr lang="en-US" altLang="zh-CN" sz="3200">
                <a:latin typeface="Times New Roman" panose="02020603050405020304" pitchFamily="18" charset="0"/>
                <a:ea typeface="楷体_GB2312" pitchFamily="1" charset="-122"/>
                <a:sym typeface="Symbol" panose="05050102010706020507" pitchFamily="18" charset="2"/>
              </a:rPr>
              <a:t>0</a:t>
            </a:r>
            <a:r>
              <a:rPr lang="zh-CN" altLang="en-US" sz="3200">
                <a:latin typeface="Times New Roman" panose="02020603050405020304" pitchFamily="18" charset="0"/>
                <a:ea typeface="楷体_GB2312" pitchFamily="1" charset="-122"/>
                <a:sym typeface="Symbol" panose="05050102010706020507" pitchFamily="18" charset="2"/>
              </a:rPr>
              <a:t>， </a:t>
            </a:r>
            <a:r>
              <a:rPr lang="en-US" altLang="zh-CN" sz="3200">
                <a:latin typeface="Times New Roman" panose="02020603050405020304" pitchFamily="18" charset="0"/>
                <a:ea typeface="楷体_GB2312" pitchFamily="1" charset="-122"/>
              </a:rPr>
              <a:t>wait</a:t>
            </a:r>
            <a:r>
              <a:rPr lang="zh-CN" altLang="en-US" sz="3200">
                <a:latin typeface="Times New Roman" panose="02020603050405020304" pitchFamily="18" charset="0"/>
                <a:ea typeface="楷体_GB2312" pitchFamily="1" charset="-122"/>
              </a:rPr>
              <a:t>操作就不断地测试</a:t>
            </a:r>
            <a:r>
              <a:rPr lang="en-US" altLang="zh-CN" sz="3200">
                <a:latin typeface="Times New Roman" panose="02020603050405020304" pitchFamily="18" charset="0"/>
                <a:ea typeface="楷体_GB2312" pitchFamily="1" charset="-122"/>
              </a:rPr>
              <a:t>(</a:t>
            </a:r>
            <a:r>
              <a:rPr lang="zh-CN" altLang="en-US" sz="3200">
                <a:latin typeface="Times New Roman" panose="02020603050405020304" pitchFamily="18" charset="0"/>
                <a:ea typeface="楷体_GB2312" pitchFamily="1" charset="-122"/>
              </a:rPr>
              <a:t>忙等</a:t>
            </a:r>
            <a:r>
              <a:rPr lang="en-US" altLang="zh-CN" sz="3200">
                <a:latin typeface="Times New Roman" panose="02020603050405020304" pitchFamily="18" charset="0"/>
                <a:ea typeface="楷体_GB2312" pitchFamily="1" charset="-122"/>
              </a:rPr>
              <a:t>)</a:t>
            </a:r>
            <a:r>
              <a:rPr lang="zh-CN" altLang="en-US" sz="3200">
                <a:latin typeface="Times New Roman" panose="02020603050405020304" pitchFamily="18" charset="0"/>
                <a:ea typeface="楷体_GB2312" pitchFamily="1" charset="-122"/>
              </a:rPr>
              <a:t>，因而，未做到“</a:t>
            </a:r>
            <a:r>
              <a:rPr lang="zh-CN" altLang="en-US" sz="3200">
                <a:solidFill>
                  <a:srgbClr val="CC0000"/>
                </a:solidFill>
                <a:latin typeface="Times New Roman" panose="02020603050405020304" pitchFamily="18" charset="0"/>
                <a:ea typeface="楷体_GB2312" pitchFamily="1" charset="-122"/>
              </a:rPr>
              <a:t>让权等待</a:t>
            </a:r>
            <a:r>
              <a:rPr lang="zh-CN" altLang="en-US" sz="3200">
                <a:latin typeface="Times New Roman" panose="02020603050405020304" pitchFamily="18" charset="0"/>
                <a:ea typeface="楷体_GB2312" pitchFamily="1" charset="-122"/>
              </a:rPr>
              <a:t>”。</a:t>
            </a:r>
            <a:r>
              <a:rPr lang="zh-CN" altLang="en-US" sz="3200">
                <a:latin typeface="Times New Roman" panose="02020603050405020304" pitchFamily="18" charset="0"/>
                <a:ea typeface="楷体_GB2312" pitchFamily="1" charset="-122"/>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blinds(horizontal)">
                                      <p:cBhvr>
                                        <p:cTn id="7" dur="500"/>
                                        <p:tgtEl>
                                          <p:spTgt spid="369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12" dur="500"/>
                                        <p:tgtEl>
                                          <p:spTgt spid="369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9667">
                                            <p:txEl>
                                              <p:pRg st="2" end="2"/>
                                            </p:txEl>
                                          </p:spTgt>
                                        </p:tgtEl>
                                        <p:attrNameLst>
                                          <p:attrName>style.visibility</p:attrName>
                                        </p:attrNameLst>
                                      </p:cBhvr>
                                      <p:to>
                                        <p:strVal val="visible"/>
                                      </p:to>
                                    </p:set>
                                    <p:animEffect transition="in" filter="blinds(horizontal)">
                                      <p:cBhvr>
                                        <p:cTn id="17" dur="500"/>
                                        <p:tgtEl>
                                          <p:spTgt spid="369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9667">
                                            <p:txEl>
                                              <p:pRg st="3" end="3"/>
                                            </p:txEl>
                                          </p:spTgt>
                                        </p:tgtEl>
                                        <p:attrNameLst>
                                          <p:attrName>style.visibility</p:attrName>
                                        </p:attrNameLst>
                                      </p:cBhvr>
                                      <p:to>
                                        <p:strVal val="visible"/>
                                      </p:to>
                                    </p:set>
                                    <p:animEffect transition="in" filter="blinds(horizontal)">
                                      <p:cBhvr>
                                        <p:cTn id="22" dur="500"/>
                                        <p:tgtEl>
                                          <p:spTgt spid="3696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9667">
                                            <p:txEl>
                                              <p:pRg st="4" end="4"/>
                                            </p:txEl>
                                          </p:spTgt>
                                        </p:tgtEl>
                                        <p:attrNameLst>
                                          <p:attrName>style.visibility</p:attrName>
                                        </p:attrNameLst>
                                      </p:cBhvr>
                                      <p:to>
                                        <p:strVal val="visible"/>
                                      </p:to>
                                    </p:set>
                                    <p:animEffect transition="in" filter="blinds(horizontal)">
                                      <p:cBhvr>
                                        <p:cTn id="27" dur="500"/>
                                        <p:tgtEl>
                                          <p:spTgt spid="3696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9668"/>
                                        </p:tgtEl>
                                        <p:attrNameLst>
                                          <p:attrName>style.visibility</p:attrName>
                                        </p:attrNameLst>
                                      </p:cBhvr>
                                      <p:to>
                                        <p:strVal val="visible"/>
                                      </p:to>
                                    </p:set>
                                    <p:animEffect transition="in" filter="blinds(horizontal)">
                                      <p:cBhvr>
                                        <p:cTn id="32"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p:bldP spid="3696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333375"/>
            <a:ext cx="7021512" cy="647700"/>
          </a:xfrm>
        </p:spPr>
        <p:txBody>
          <a:bodyPr/>
          <a:lstStyle/>
          <a:p>
            <a:pPr eaLnBrk="1" hangingPunct="1"/>
            <a:r>
              <a:rPr lang="en-US" altLang="zh-CN" sz="4000" b="1" smtClean="0">
                <a:latin typeface="隶书" panose="02010509060101010101" pitchFamily="49" charset="-122"/>
                <a:ea typeface="隶书" panose="02010509060101010101" pitchFamily="49" charset="-122"/>
              </a:rPr>
              <a:t>2</a:t>
            </a:r>
            <a:r>
              <a:rPr lang="zh-CN" altLang="en-US" sz="4000" b="1" smtClean="0">
                <a:latin typeface="隶书" panose="02010509060101010101" pitchFamily="49" charset="-122"/>
                <a:ea typeface="隶书" panose="02010509060101010101" pitchFamily="49" charset="-122"/>
              </a:rPr>
              <a:t>、记录型信号量</a:t>
            </a:r>
          </a:p>
        </p:txBody>
      </p:sp>
      <p:sp>
        <p:nvSpPr>
          <p:cNvPr id="25603" name="Rectangle 3"/>
          <p:cNvSpPr>
            <a:spLocks noGrp="1" noChangeArrowheads="1"/>
          </p:cNvSpPr>
          <p:nvPr>
            <p:ph type="body" idx="1"/>
          </p:nvPr>
        </p:nvSpPr>
        <p:spPr>
          <a:xfrm>
            <a:off x="250825" y="1052513"/>
            <a:ext cx="8496300" cy="5400675"/>
          </a:xfrm>
        </p:spPr>
        <p:txBody>
          <a:bodyPr/>
          <a:lstStyle/>
          <a:p>
            <a:pPr eaLnBrk="1" hangingPunct="1">
              <a:lnSpc>
                <a:spcPct val="110000"/>
              </a:lnSpc>
              <a:spcBef>
                <a:spcPct val="0"/>
              </a:spcBef>
              <a:buClr>
                <a:srgbClr val="A50021"/>
              </a:buClr>
              <a:buSzPct val="80000"/>
            </a:pPr>
            <a:r>
              <a:rPr lang="zh-CN" altLang="en-US" sz="2800" b="1" smtClean="0">
                <a:solidFill>
                  <a:schemeClr val="folHlink"/>
                </a:solidFill>
                <a:latin typeface="Arial" panose="020B0604020202020204" pitchFamily="34" charset="0"/>
                <a:ea typeface="楷体_GB2312" pitchFamily="1" charset="-122"/>
              </a:rPr>
              <a:t>基本思想</a:t>
            </a:r>
          </a:p>
          <a:p>
            <a:pPr eaLnBrk="1" hangingPunct="1">
              <a:lnSpc>
                <a:spcPct val="110000"/>
              </a:lnSpc>
              <a:spcBef>
                <a:spcPct val="0"/>
              </a:spcBef>
              <a:buClrTx/>
              <a:buFontTx/>
              <a:buNone/>
            </a:pPr>
            <a:r>
              <a:rPr lang="en-US" altLang="zh-CN" sz="2800" b="1" smtClean="0">
                <a:latin typeface="Arial" panose="020B0604020202020204" pitchFamily="34" charset="0"/>
                <a:ea typeface="楷体_GB2312" pitchFamily="1" charset="-122"/>
              </a:rPr>
              <a:t>1</a:t>
            </a:r>
            <a:r>
              <a:rPr lang="zh-CN" altLang="en-US" sz="2800" b="1" smtClean="0">
                <a:latin typeface="Arial" panose="020B0604020202020204" pitchFamily="34" charset="0"/>
                <a:ea typeface="楷体_GB2312" pitchFamily="1" charset="-122"/>
              </a:rPr>
              <a:t>、设置一个整型变量</a:t>
            </a:r>
            <a:r>
              <a:rPr lang="en-US" altLang="zh-CN" sz="2800" b="1" smtClean="0">
                <a:latin typeface="Arial" panose="020B0604020202020204" pitchFamily="34" charset="0"/>
                <a:ea typeface="楷体_GB2312" pitchFamily="1" charset="-122"/>
              </a:rPr>
              <a:t>value</a:t>
            </a:r>
            <a:r>
              <a:rPr lang="zh-CN" altLang="en-US" sz="2800" b="1" smtClean="0">
                <a:latin typeface="Arial" panose="020B0604020202020204" pitchFamily="34" charset="0"/>
                <a:ea typeface="楷体_GB2312" pitchFamily="1" charset="-122"/>
              </a:rPr>
              <a:t>代表资源数目</a:t>
            </a:r>
          </a:p>
          <a:p>
            <a:pPr eaLnBrk="1" hangingPunct="1">
              <a:lnSpc>
                <a:spcPct val="110000"/>
              </a:lnSpc>
              <a:spcBef>
                <a:spcPct val="0"/>
              </a:spcBef>
              <a:buClrTx/>
              <a:buFontTx/>
              <a:buNone/>
            </a:pPr>
            <a:r>
              <a:rPr lang="en-US" altLang="zh-CN" sz="2800" b="1" smtClean="0">
                <a:latin typeface="Arial" panose="020B0604020202020204" pitchFamily="34" charset="0"/>
                <a:ea typeface="楷体_GB2312" pitchFamily="1" charset="-122"/>
              </a:rPr>
              <a:t>2</a:t>
            </a:r>
            <a:r>
              <a:rPr lang="zh-CN" altLang="en-US" sz="2800" b="1" smtClean="0">
                <a:latin typeface="Arial" panose="020B0604020202020204" pitchFamily="34" charset="0"/>
                <a:ea typeface="楷体_GB2312" pitchFamily="1" charset="-122"/>
              </a:rPr>
              <a:t>、设置一个链接所有等待进程的链表</a:t>
            </a:r>
          </a:p>
          <a:p>
            <a:pPr eaLnBrk="1" hangingPunct="1">
              <a:lnSpc>
                <a:spcPct val="110000"/>
              </a:lnSpc>
              <a:spcBef>
                <a:spcPct val="0"/>
              </a:spcBef>
              <a:buClrTx/>
              <a:buFontTx/>
              <a:buNone/>
            </a:pPr>
            <a:r>
              <a:rPr lang="en-US" altLang="zh-CN" sz="2800" b="1" smtClean="0">
                <a:latin typeface="Arial" panose="020B0604020202020204" pitchFamily="34" charset="0"/>
                <a:ea typeface="楷体_GB2312" pitchFamily="1" charset="-122"/>
              </a:rPr>
              <a:t>3</a:t>
            </a:r>
            <a:r>
              <a:rPr lang="zh-CN" altLang="en-US" sz="2800" b="1" smtClean="0">
                <a:latin typeface="Arial" panose="020B0604020202020204" pitchFamily="34" charset="0"/>
                <a:ea typeface="楷体_GB2312" pitchFamily="1" charset="-122"/>
              </a:rPr>
              <a:t>、初始化一次后，仅能被</a:t>
            </a:r>
            <a:r>
              <a:rPr lang="en-US" altLang="zh-CN" sz="2800" b="1" smtClean="0">
                <a:latin typeface="Arial" panose="020B0604020202020204" pitchFamily="34" charset="0"/>
                <a:ea typeface="楷体_GB2312" pitchFamily="1" charset="-122"/>
              </a:rPr>
              <a:t>wait(S)</a:t>
            </a:r>
            <a:r>
              <a:rPr lang="zh-CN" altLang="en-US" sz="2800" b="1" smtClean="0">
                <a:latin typeface="Arial" panose="020B0604020202020204" pitchFamily="34" charset="0"/>
                <a:ea typeface="楷体_GB2312" pitchFamily="1" charset="-122"/>
              </a:rPr>
              <a:t>和</a:t>
            </a:r>
            <a:r>
              <a:rPr lang="en-US" altLang="zh-CN" sz="2800" b="1" smtClean="0">
                <a:latin typeface="Arial" panose="020B0604020202020204" pitchFamily="34" charset="0"/>
                <a:ea typeface="楷体_GB2312" pitchFamily="1" charset="-122"/>
              </a:rPr>
              <a:t>signal(S)</a:t>
            </a:r>
            <a:r>
              <a:rPr lang="zh-CN" altLang="en-US" sz="2800" b="1" smtClean="0">
                <a:latin typeface="Arial" panose="020B0604020202020204" pitchFamily="34" charset="0"/>
                <a:ea typeface="楷体_GB2312" pitchFamily="1" charset="-122"/>
              </a:rPr>
              <a:t>两个原语操作</a:t>
            </a:r>
            <a:r>
              <a:rPr lang="en-US" altLang="zh-CN" sz="2800" b="1" smtClean="0">
                <a:latin typeface="Arial" panose="020B0604020202020204" pitchFamily="34" charset="0"/>
                <a:ea typeface="楷体_GB2312" pitchFamily="1" charset="-122"/>
              </a:rPr>
              <a:t>(</a:t>
            </a:r>
            <a:r>
              <a:rPr lang="zh-CN" altLang="en-US" sz="2800" b="1" smtClean="0">
                <a:latin typeface="Arial" panose="020B0604020202020204" pitchFamily="34" charset="0"/>
                <a:ea typeface="楷体_GB2312" pitchFamily="1" charset="-122"/>
              </a:rPr>
              <a:t>同步原语，也称为</a:t>
            </a:r>
            <a:r>
              <a:rPr lang="en-US" altLang="zh-CN" sz="2800" b="1" smtClean="0">
                <a:latin typeface="Arial" panose="020B0604020202020204" pitchFamily="34" charset="0"/>
                <a:ea typeface="楷体_GB2312" pitchFamily="1" charset="-122"/>
              </a:rPr>
              <a:t>P</a:t>
            </a:r>
            <a:r>
              <a:rPr lang="zh-CN" altLang="en-US" sz="2800" b="1" smtClean="0">
                <a:latin typeface="Arial" panose="020B0604020202020204" pitchFamily="34" charset="0"/>
                <a:ea typeface="楷体_GB2312" pitchFamily="1" charset="-122"/>
              </a:rPr>
              <a:t>、</a:t>
            </a:r>
            <a:r>
              <a:rPr lang="en-US" altLang="zh-CN" sz="2800" b="1" smtClean="0">
                <a:latin typeface="Arial" panose="020B0604020202020204" pitchFamily="34" charset="0"/>
                <a:ea typeface="楷体_GB2312" pitchFamily="1" charset="-122"/>
              </a:rPr>
              <a:t>V</a:t>
            </a:r>
            <a:r>
              <a:rPr lang="zh-CN" altLang="en-US" sz="2800" b="1" smtClean="0">
                <a:latin typeface="Arial" panose="020B0604020202020204" pitchFamily="34" charset="0"/>
                <a:ea typeface="楷体_GB2312" pitchFamily="1" charset="-122"/>
              </a:rPr>
              <a:t>操作</a:t>
            </a:r>
            <a:r>
              <a:rPr lang="en-US" altLang="zh-CN" sz="2800" b="1" smtClean="0">
                <a:latin typeface="Arial" panose="020B0604020202020204" pitchFamily="34" charset="0"/>
                <a:ea typeface="楷体_GB2312" pitchFamily="1" charset="-122"/>
              </a:rPr>
              <a:t>)</a:t>
            </a:r>
            <a:r>
              <a:rPr lang="zh-CN" altLang="en-US" sz="2800" b="1" smtClean="0">
                <a:latin typeface="Arial" panose="020B0604020202020204" pitchFamily="34" charset="0"/>
                <a:ea typeface="楷体_GB2312" pitchFamily="1" charset="-122"/>
              </a:rPr>
              <a:t>访问</a:t>
            </a:r>
            <a:endParaRPr lang="en-US" altLang="zh-CN" sz="2800" b="1" smtClean="0">
              <a:latin typeface="Arial" panose="020B0604020202020204" pitchFamily="34" charset="0"/>
              <a:ea typeface="楷体_GB2312" pitchFamily="1" charset="-122"/>
            </a:endParaRPr>
          </a:p>
          <a:p>
            <a:pPr eaLnBrk="1" hangingPunct="1">
              <a:lnSpc>
                <a:spcPct val="110000"/>
              </a:lnSpc>
              <a:spcBef>
                <a:spcPct val="0"/>
              </a:spcBef>
              <a:buClr>
                <a:srgbClr val="A50021"/>
              </a:buClr>
              <a:buSzPct val="80000"/>
            </a:pPr>
            <a:r>
              <a:rPr lang="zh-CN" altLang="en-US" sz="2800" b="1" smtClean="0">
                <a:solidFill>
                  <a:schemeClr val="folHlink"/>
                </a:solidFill>
                <a:latin typeface="Arial" panose="020B0604020202020204" pitchFamily="34" charset="0"/>
                <a:ea typeface="楷体_GB2312" pitchFamily="1" charset="-122"/>
              </a:rPr>
              <a:t>记录型信号量的数据结构</a:t>
            </a:r>
          </a:p>
          <a:p>
            <a:pPr eaLnBrk="1" hangingPunct="1">
              <a:lnSpc>
                <a:spcPct val="110000"/>
              </a:lnSpc>
              <a:spcBef>
                <a:spcPct val="0"/>
              </a:spcBef>
              <a:buFont typeface="Wingdings" panose="05000000000000000000" pitchFamily="2" charset="2"/>
              <a:buNone/>
            </a:pPr>
            <a:r>
              <a:rPr lang="zh-CN" altLang="en-US" sz="2800" b="1" smtClean="0">
                <a:latin typeface="Arial" panose="020B0604020202020204" pitchFamily="34" charset="0"/>
                <a:ea typeface="楷体_GB2312" pitchFamily="1" charset="-122"/>
              </a:rPr>
              <a:t>    </a:t>
            </a:r>
            <a:r>
              <a:rPr lang="en-US" altLang="zh-CN" sz="2800" b="1" smtClean="0">
                <a:latin typeface="Arial" panose="020B0604020202020204" pitchFamily="34" charset="0"/>
                <a:ea typeface="楷体_GB2312" pitchFamily="1" charset="-122"/>
              </a:rPr>
              <a:t>struc semaphore </a:t>
            </a:r>
          </a:p>
          <a:p>
            <a:pPr lvl="1">
              <a:lnSpc>
                <a:spcPct val="110000"/>
              </a:lnSpc>
              <a:spcBef>
                <a:spcPct val="0"/>
              </a:spcBef>
              <a:buFont typeface="Wingdings" panose="05000000000000000000" pitchFamily="2" charset="2"/>
              <a:buNone/>
            </a:pPr>
            <a:r>
              <a:rPr lang="en-US" altLang="zh-CN" sz="2800" b="1" smtClean="0">
                <a:latin typeface="Arial" panose="020B0604020202020204" pitchFamily="34" charset="0"/>
                <a:ea typeface="楷体_GB2312" pitchFamily="1" charset="-122"/>
              </a:rPr>
              <a:t> {value:integer; </a:t>
            </a:r>
            <a:r>
              <a:rPr lang="en-US" altLang="zh-CN" sz="2800" b="1" smtClean="0">
                <a:solidFill>
                  <a:srgbClr val="006600"/>
                </a:solidFill>
                <a:latin typeface="Arial" panose="020B0604020202020204" pitchFamily="34" charset="0"/>
                <a:ea typeface="楷体_GB2312" pitchFamily="1" charset="-122"/>
              </a:rPr>
              <a:t>//</a:t>
            </a:r>
            <a:r>
              <a:rPr lang="zh-CN" altLang="en-US" sz="2800" b="1" smtClean="0">
                <a:solidFill>
                  <a:srgbClr val="006600"/>
                </a:solidFill>
                <a:latin typeface="Arial" panose="020B0604020202020204" pitchFamily="34" charset="0"/>
                <a:ea typeface="楷体_GB2312" pitchFamily="1" charset="-122"/>
              </a:rPr>
              <a:t>可用资源个数，初值</a:t>
            </a:r>
            <a:r>
              <a:rPr lang="en-US" altLang="zh-CN" sz="2800" b="1" smtClean="0">
                <a:solidFill>
                  <a:srgbClr val="006600"/>
                </a:solidFill>
                <a:latin typeface="Arial" panose="020B0604020202020204" pitchFamily="34" charset="0"/>
                <a:ea typeface="楷体_GB2312" pitchFamily="1" charset="-122"/>
              </a:rPr>
              <a:t>&gt;=0</a:t>
            </a:r>
          </a:p>
          <a:p>
            <a:pPr lvl="1">
              <a:lnSpc>
                <a:spcPct val="110000"/>
              </a:lnSpc>
              <a:spcBef>
                <a:spcPct val="0"/>
              </a:spcBef>
              <a:buFont typeface="Wingdings" panose="05000000000000000000" pitchFamily="2" charset="2"/>
              <a:buNone/>
            </a:pPr>
            <a:r>
              <a:rPr lang="en-US" altLang="zh-CN" sz="2800" b="1" smtClean="0">
                <a:latin typeface="Arial" panose="020B0604020202020204" pitchFamily="34" charset="0"/>
                <a:ea typeface="楷体_GB2312" pitchFamily="1" charset="-122"/>
              </a:rPr>
              <a:t>   L: list of process </a:t>
            </a:r>
            <a:r>
              <a:rPr lang="zh-CN" altLang="en-US" sz="2800" b="1" smtClean="0">
                <a:latin typeface="Arial" panose="020B0604020202020204" pitchFamily="34" charset="0"/>
                <a:ea typeface="楷体_GB2312" pitchFamily="1" charset="-122"/>
              </a:rPr>
              <a:t>；</a:t>
            </a:r>
            <a:r>
              <a:rPr lang="en-US" altLang="zh-CN" sz="2800" b="1" smtClean="0">
                <a:solidFill>
                  <a:srgbClr val="006600"/>
                </a:solidFill>
                <a:latin typeface="Arial" panose="020B0604020202020204" pitchFamily="34" charset="0"/>
                <a:ea typeface="楷体_GB2312" pitchFamily="1" charset="-122"/>
              </a:rPr>
              <a:t>//</a:t>
            </a:r>
            <a:r>
              <a:rPr lang="zh-CN" altLang="en-US" sz="2800" b="1" smtClean="0">
                <a:solidFill>
                  <a:srgbClr val="006600"/>
                </a:solidFill>
                <a:latin typeface="Arial" panose="020B0604020202020204" pitchFamily="34" charset="0"/>
                <a:ea typeface="楷体_GB2312" pitchFamily="1" charset="-122"/>
              </a:rPr>
              <a:t>等待该资源的进程队列，初值为空</a:t>
            </a:r>
          </a:p>
          <a:p>
            <a:pPr lvl="1">
              <a:lnSpc>
                <a:spcPct val="110000"/>
              </a:lnSpc>
              <a:spcBef>
                <a:spcPct val="0"/>
              </a:spcBef>
              <a:buFont typeface="Wingdings" panose="05000000000000000000" pitchFamily="2" charset="2"/>
              <a:buNone/>
            </a:pPr>
            <a:r>
              <a:rPr lang="zh-CN" altLang="en-US" sz="2800" b="1" smtClean="0">
                <a:latin typeface="Arial" panose="020B0604020202020204" pitchFamily="34" charset="0"/>
                <a:ea typeface="楷体_GB2312" pitchFamily="1" charset="-122"/>
              </a:rPr>
              <a:t>  </a:t>
            </a:r>
            <a:r>
              <a:rPr lang="en-US" altLang="zh-CN" sz="2800" b="1" smtClean="0">
                <a:latin typeface="Arial" panose="020B0604020202020204" pitchFamily="34" charset="0"/>
                <a:ea typeface="楷体_GB2312" pitchFamily="1" charset="-12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7"/>
          <p:cNvSpPr>
            <a:spLocks noGrp="1" noChangeArrowheads="1"/>
          </p:cNvSpPr>
          <p:nvPr>
            <p:ph type="body" idx="1"/>
          </p:nvPr>
        </p:nvSpPr>
        <p:spPr>
          <a:xfrm>
            <a:off x="539750" y="1052513"/>
            <a:ext cx="8135938" cy="5040312"/>
          </a:xfrm>
        </p:spPr>
        <p:txBody>
          <a:bodyPr/>
          <a:lstStyle/>
          <a:p>
            <a:pPr eaLnBrk="1" hangingPunct="1">
              <a:lnSpc>
                <a:spcPct val="110000"/>
              </a:lnSpc>
              <a:spcBef>
                <a:spcPct val="0"/>
              </a:spcBef>
              <a:buSzTx/>
              <a:buFont typeface="Wingdings" panose="05000000000000000000" pitchFamily="2" charset="2"/>
              <a:buNone/>
            </a:pPr>
            <a:r>
              <a:rPr lang="zh-CN" altLang="en-US" sz="2800" b="1" smtClean="0">
                <a:latin typeface="楷体_GB2312" pitchFamily="1" charset="-122"/>
                <a:ea typeface="楷体_GB2312" pitchFamily="1" charset="-122"/>
              </a:rPr>
              <a:t>一</a:t>
            </a:r>
            <a:r>
              <a:rPr lang="en-US" altLang="zh-CN" sz="2800" b="1" smtClean="0">
                <a:latin typeface="楷体_GB2312" pitchFamily="1" charset="-122"/>
                <a:ea typeface="楷体_GB2312" pitchFamily="1" charset="-122"/>
              </a:rPr>
              <a:t>.</a:t>
            </a:r>
            <a:r>
              <a:rPr lang="zh-CN" altLang="en-US" sz="2800" b="1" smtClean="0">
                <a:latin typeface="楷体_GB2312" pitchFamily="1" charset="-122"/>
                <a:ea typeface="楷体_GB2312" pitchFamily="1" charset="-122"/>
                <a:hlinkClick r:id="rId2" action="ppaction://hlinksldjump"/>
              </a:rPr>
              <a:t>进程同步的基本概念</a:t>
            </a:r>
            <a:endParaRPr lang="zh-CN" altLang="en-US" sz="2800" b="1" smtClean="0">
              <a:latin typeface="楷体_GB2312" pitchFamily="1" charset="-122"/>
              <a:ea typeface="楷体_GB2312" pitchFamily="1" charset="-122"/>
            </a:endParaRPr>
          </a:p>
          <a:p>
            <a:pPr lvl="2" eaLnBrk="1" hangingPunct="1">
              <a:lnSpc>
                <a:spcPct val="110000"/>
              </a:lnSpc>
              <a:spcBef>
                <a:spcPct val="0"/>
              </a:spcBef>
              <a:buSzTx/>
              <a:buFont typeface="Wingdings" panose="05000000000000000000" pitchFamily="2" charset="2"/>
              <a:buNone/>
            </a:pPr>
            <a:r>
              <a:rPr lang="en-US" altLang="zh-CN" sz="2800" b="1" smtClean="0">
                <a:latin typeface="楷体_GB2312" pitchFamily="1" charset="-122"/>
                <a:ea typeface="楷体_GB2312" pitchFamily="1" charset="-122"/>
              </a:rPr>
              <a:t>1.</a:t>
            </a:r>
            <a:r>
              <a:rPr lang="zh-CN" altLang="en-US" sz="2800" b="1" smtClean="0">
                <a:latin typeface="楷体_GB2312" pitchFamily="1" charset="-122"/>
                <a:ea typeface="楷体_GB2312" pitchFamily="1" charset="-122"/>
              </a:rPr>
              <a:t>两种形式的制约关系</a:t>
            </a:r>
          </a:p>
          <a:p>
            <a:pPr lvl="2" eaLnBrk="1" hangingPunct="1">
              <a:lnSpc>
                <a:spcPct val="110000"/>
              </a:lnSpc>
              <a:spcBef>
                <a:spcPct val="0"/>
              </a:spcBef>
              <a:buSzTx/>
              <a:buFont typeface="Wingdings" panose="05000000000000000000" pitchFamily="2" charset="2"/>
              <a:buNone/>
            </a:pPr>
            <a:r>
              <a:rPr lang="en-US" altLang="zh-CN" sz="2800" b="1" smtClean="0">
                <a:latin typeface="楷体_GB2312" pitchFamily="1" charset="-122"/>
                <a:ea typeface="楷体_GB2312" pitchFamily="1" charset="-122"/>
              </a:rPr>
              <a:t>2.</a:t>
            </a:r>
            <a:r>
              <a:rPr lang="zh-CN" altLang="en-US" sz="2800" b="1" smtClean="0">
                <a:latin typeface="楷体_GB2312" pitchFamily="1" charset="-122"/>
                <a:ea typeface="楷体_GB2312" pitchFamily="1" charset="-122"/>
              </a:rPr>
              <a:t>临界资源、临界区</a:t>
            </a:r>
          </a:p>
          <a:p>
            <a:pPr lvl="2" eaLnBrk="1" hangingPunct="1">
              <a:lnSpc>
                <a:spcPct val="110000"/>
              </a:lnSpc>
              <a:spcBef>
                <a:spcPct val="0"/>
              </a:spcBef>
              <a:buSzTx/>
              <a:buFont typeface="Wingdings" panose="05000000000000000000" pitchFamily="2" charset="2"/>
              <a:buNone/>
            </a:pPr>
            <a:r>
              <a:rPr lang="en-US" altLang="zh-CN" sz="2800" b="1" smtClean="0">
                <a:latin typeface="楷体_GB2312" pitchFamily="1" charset="-122"/>
                <a:ea typeface="楷体_GB2312" pitchFamily="1" charset="-122"/>
              </a:rPr>
              <a:t>3.</a:t>
            </a:r>
            <a:r>
              <a:rPr lang="zh-CN" altLang="en-US" sz="2800" b="1" smtClean="0">
                <a:latin typeface="楷体_GB2312" pitchFamily="1" charset="-122"/>
                <a:ea typeface="楷体_GB2312" pitchFamily="1" charset="-122"/>
              </a:rPr>
              <a:t>同步机制应遵循的规则</a:t>
            </a:r>
          </a:p>
          <a:p>
            <a:pPr eaLnBrk="1" hangingPunct="1">
              <a:lnSpc>
                <a:spcPct val="110000"/>
              </a:lnSpc>
              <a:spcBef>
                <a:spcPct val="0"/>
              </a:spcBef>
              <a:buSzTx/>
              <a:buFont typeface="Wingdings" panose="05000000000000000000" pitchFamily="2" charset="2"/>
              <a:buNone/>
            </a:pPr>
            <a:r>
              <a:rPr lang="zh-CN" altLang="en-US" sz="2800" b="1" smtClean="0">
                <a:latin typeface="楷体_GB2312" pitchFamily="1" charset="-122"/>
                <a:ea typeface="楷体_GB2312" pitchFamily="1" charset="-122"/>
              </a:rPr>
              <a:t>二</a:t>
            </a:r>
            <a:r>
              <a:rPr lang="en-US" altLang="zh-CN" sz="2800" b="1" smtClean="0">
                <a:latin typeface="楷体_GB2312" pitchFamily="1" charset="-122"/>
                <a:ea typeface="楷体_GB2312" pitchFamily="1" charset="-122"/>
              </a:rPr>
              <a:t>.</a:t>
            </a:r>
            <a:r>
              <a:rPr lang="zh-CN" altLang="en-US" sz="2800" b="1" smtClean="0">
                <a:latin typeface="楷体_GB2312" pitchFamily="1" charset="-122"/>
                <a:ea typeface="楷体_GB2312" pitchFamily="1" charset="-122"/>
                <a:hlinkClick r:id="rId3" action="ppaction://hlinksldjump"/>
              </a:rPr>
              <a:t>信号量机制</a:t>
            </a:r>
            <a:endParaRPr lang="zh-CN" altLang="en-US" sz="2800" b="1" smtClean="0">
              <a:latin typeface="楷体_GB2312" pitchFamily="1" charset="-122"/>
              <a:ea typeface="楷体_GB2312" pitchFamily="1" charset="-122"/>
            </a:endParaRPr>
          </a:p>
          <a:p>
            <a:pPr lvl="2" eaLnBrk="1" hangingPunct="1">
              <a:lnSpc>
                <a:spcPct val="110000"/>
              </a:lnSpc>
              <a:spcBef>
                <a:spcPct val="0"/>
              </a:spcBef>
              <a:buSzTx/>
              <a:buFont typeface="Wingdings" panose="05000000000000000000" pitchFamily="2" charset="2"/>
              <a:buNone/>
            </a:pPr>
            <a:r>
              <a:rPr lang="en-US" altLang="zh-CN" sz="2800" b="1" smtClean="0">
                <a:latin typeface="楷体_GB2312" pitchFamily="1" charset="-122"/>
                <a:ea typeface="楷体_GB2312" pitchFamily="1" charset="-122"/>
              </a:rPr>
              <a:t>1.</a:t>
            </a:r>
            <a:r>
              <a:rPr lang="zh-CN" altLang="en-US" sz="2800" b="1" smtClean="0">
                <a:latin typeface="楷体_GB2312" pitchFamily="1" charset="-122"/>
                <a:ea typeface="楷体_GB2312" pitchFamily="1" charset="-122"/>
              </a:rPr>
              <a:t>整型信号量</a:t>
            </a:r>
          </a:p>
          <a:p>
            <a:pPr lvl="2" eaLnBrk="1" hangingPunct="1">
              <a:lnSpc>
                <a:spcPct val="110000"/>
              </a:lnSpc>
              <a:spcBef>
                <a:spcPct val="0"/>
              </a:spcBef>
              <a:buSzTx/>
              <a:buFont typeface="Wingdings" panose="05000000000000000000" pitchFamily="2" charset="2"/>
              <a:buNone/>
            </a:pPr>
            <a:r>
              <a:rPr lang="en-US" altLang="zh-CN" sz="2800" b="1" smtClean="0">
                <a:latin typeface="楷体_GB2312" pitchFamily="1" charset="-122"/>
                <a:ea typeface="楷体_GB2312" pitchFamily="1" charset="-122"/>
              </a:rPr>
              <a:t>2.</a:t>
            </a:r>
            <a:r>
              <a:rPr lang="zh-CN" altLang="en-US" sz="2800" b="1" smtClean="0">
                <a:latin typeface="楷体_GB2312" pitchFamily="1" charset="-122"/>
                <a:ea typeface="楷体_GB2312" pitchFamily="1" charset="-122"/>
              </a:rPr>
              <a:t>记录型信号量</a:t>
            </a:r>
          </a:p>
          <a:p>
            <a:pPr lvl="2" eaLnBrk="1" hangingPunct="1">
              <a:lnSpc>
                <a:spcPct val="110000"/>
              </a:lnSpc>
              <a:spcBef>
                <a:spcPct val="0"/>
              </a:spcBef>
              <a:buSzTx/>
              <a:buFont typeface="Wingdings" panose="05000000000000000000" pitchFamily="2" charset="2"/>
              <a:buNone/>
            </a:pPr>
            <a:r>
              <a:rPr lang="en-US" altLang="zh-CN" sz="2800" b="1" smtClean="0">
                <a:latin typeface="楷体_GB2312" pitchFamily="1" charset="-122"/>
                <a:ea typeface="楷体_GB2312" pitchFamily="1" charset="-122"/>
              </a:rPr>
              <a:t>3.AND</a:t>
            </a:r>
            <a:r>
              <a:rPr lang="zh-CN" altLang="en-US" sz="2800" b="1" smtClean="0">
                <a:latin typeface="楷体_GB2312" pitchFamily="1" charset="-122"/>
                <a:ea typeface="楷体_GB2312" pitchFamily="1" charset="-122"/>
              </a:rPr>
              <a:t>型信号量集、一般信号量集</a:t>
            </a:r>
          </a:p>
          <a:p>
            <a:pPr eaLnBrk="1" hangingPunct="1">
              <a:lnSpc>
                <a:spcPct val="110000"/>
              </a:lnSpc>
              <a:spcBef>
                <a:spcPct val="0"/>
              </a:spcBef>
              <a:buSzTx/>
              <a:buFont typeface="Wingdings" panose="05000000000000000000" pitchFamily="2" charset="2"/>
              <a:buNone/>
            </a:pPr>
            <a:r>
              <a:rPr lang="zh-CN" altLang="en-US" sz="2800" b="1" smtClean="0">
                <a:latin typeface="楷体_GB2312" pitchFamily="1" charset="-122"/>
                <a:ea typeface="楷体_GB2312" pitchFamily="1" charset="-122"/>
              </a:rPr>
              <a:t>三</a:t>
            </a:r>
            <a:r>
              <a:rPr lang="en-US" altLang="zh-CN" sz="2800" b="1" smtClean="0">
                <a:latin typeface="楷体_GB2312" pitchFamily="1" charset="-122"/>
                <a:ea typeface="楷体_GB2312" pitchFamily="1" charset="-122"/>
              </a:rPr>
              <a:t>.</a:t>
            </a:r>
            <a:r>
              <a:rPr lang="zh-CN" altLang="en-US" sz="2800" b="1" smtClean="0">
                <a:latin typeface="楷体_GB2312" pitchFamily="1" charset="-122"/>
                <a:ea typeface="楷体_GB2312" pitchFamily="1" charset="-122"/>
                <a:hlinkClick r:id="rId4" action="ppaction://hlinksldjump"/>
              </a:rPr>
              <a:t>信号量的应用</a:t>
            </a:r>
            <a:endParaRPr lang="zh-CN" altLang="en-US" sz="2800" b="1" smtClean="0">
              <a:latin typeface="楷体_GB2312" pitchFamily="1" charset="-122"/>
              <a:ea typeface="楷体_GB2312" pitchFamily="1" charset="-122"/>
            </a:endParaRPr>
          </a:p>
          <a:p>
            <a:pPr lvl="2" eaLnBrk="1" hangingPunct="1">
              <a:lnSpc>
                <a:spcPct val="110000"/>
              </a:lnSpc>
              <a:spcBef>
                <a:spcPct val="0"/>
              </a:spcBef>
              <a:buSzTx/>
              <a:buFont typeface="Wingdings" panose="05000000000000000000" pitchFamily="2" charset="2"/>
              <a:buNone/>
            </a:pPr>
            <a:r>
              <a:rPr lang="en-US" altLang="zh-CN" sz="2800" b="1" smtClean="0">
                <a:latin typeface="楷体_GB2312" pitchFamily="1" charset="-122"/>
                <a:ea typeface="楷体_GB2312" pitchFamily="1" charset="-122"/>
              </a:rPr>
              <a:t>1.</a:t>
            </a:r>
            <a:r>
              <a:rPr lang="zh-CN" altLang="en-US" sz="2800" b="1" smtClean="0">
                <a:latin typeface="楷体_GB2312" pitchFamily="1" charset="-122"/>
                <a:ea typeface="楷体_GB2312" pitchFamily="1" charset="-122"/>
              </a:rPr>
              <a:t>信号量实现进程互斥</a:t>
            </a:r>
          </a:p>
          <a:p>
            <a:pPr lvl="2" eaLnBrk="1" hangingPunct="1">
              <a:lnSpc>
                <a:spcPct val="110000"/>
              </a:lnSpc>
              <a:spcBef>
                <a:spcPct val="0"/>
              </a:spcBef>
              <a:buSzTx/>
              <a:buFont typeface="Wingdings" panose="05000000000000000000" pitchFamily="2" charset="2"/>
              <a:buNone/>
            </a:pPr>
            <a:r>
              <a:rPr lang="en-US" altLang="zh-CN" sz="2800" b="1" smtClean="0">
                <a:latin typeface="楷体_GB2312" pitchFamily="1" charset="-122"/>
                <a:ea typeface="楷体_GB2312" pitchFamily="1" charset="-122"/>
              </a:rPr>
              <a:t>2.</a:t>
            </a:r>
            <a:r>
              <a:rPr lang="zh-CN" altLang="en-US" sz="2800" b="1" smtClean="0">
                <a:latin typeface="楷体_GB2312" pitchFamily="1" charset="-122"/>
                <a:ea typeface="楷体_GB2312" pitchFamily="1" charset="-122"/>
              </a:rPr>
              <a:t>信号量描述进程间的前趋关系</a:t>
            </a:r>
          </a:p>
        </p:txBody>
      </p:sp>
      <p:sp>
        <p:nvSpPr>
          <p:cNvPr id="8195" name="Rectangle 1032"/>
          <p:cNvSpPr>
            <a:spLocks noGrp="1" noChangeArrowheads="1"/>
          </p:cNvSpPr>
          <p:nvPr>
            <p:ph type="title"/>
          </p:nvPr>
        </p:nvSpPr>
        <p:spPr>
          <a:xfrm>
            <a:off x="1187450" y="349250"/>
            <a:ext cx="4897438" cy="631825"/>
          </a:xfrm>
          <a:noFill/>
        </p:spPr>
        <p:txBody>
          <a:bodyPr/>
          <a:lstStyle/>
          <a:p>
            <a:pPr eaLnBrk="1" hangingPunct="1"/>
            <a:r>
              <a:rPr lang="en-US" altLang="zh-CN" sz="4000" b="1" smtClean="0">
                <a:latin typeface="隶书" panose="02010509060101010101" pitchFamily="49" charset="-122"/>
                <a:ea typeface="隶书" panose="02010509060101010101" pitchFamily="49" charset="-122"/>
              </a:rPr>
              <a:t>2.3 </a:t>
            </a:r>
            <a:r>
              <a:rPr lang="zh-CN" altLang="en-US" sz="4000" b="1" smtClean="0">
                <a:latin typeface="隶书" panose="02010509060101010101" pitchFamily="49" charset="-122"/>
                <a:ea typeface="隶书" panose="02010509060101010101" pitchFamily="49" charset="-122"/>
              </a:rPr>
              <a:t>进程同步</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Grp="1" noChangeArrowheads="1"/>
          </p:cNvSpPr>
          <p:nvPr>
            <p:ph type="title"/>
          </p:nvPr>
        </p:nvSpPr>
        <p:spPr/>
        <p:txBody>
          <a:bodyPr/>
          <a:lstStyle/>
          <a:p>
            <a:r>
              <a:rPr lang="en-US" altLang="zh-CN" sz="4000" b="1" smtClean="0">
                <a:latin typeface="隶书" panose="02010509060101010101" pitchFamily="49" charset="-122"/>
                <a:ea typeface="隶书" panose="02010509060101010101" pitchFamily="49" charset="-122"/>
              </a:rPr>
              <a:t>2</a:t>
            </a:r>
            <a:r>
              <a:rPr lang="zh-CN" altLang="en-US" sz="4000" b="1" smtClean="0">
                <a:latin typeface="隶书" panose="02010509060101010101" pitchFamily="49" charset="-122"/>
                <a:ea typeface="隶书" panose="02010509060101010101" pitchFamily="49" charset="-122"/>
              </a:rPr>
              <a:t>、记录型信号量</a:t>
            </a:r>
          </a:p>
        </p:txBody>
      </p:sp>
      <p:sp>
        <p:nvSpPr>
          <p:cNvPr id="193541" name="Rectangle 5"/>
          <p:cNvSpPr>
            <a:spLocks noChangeArrowheads="1"/>
          </p:cNvSpPr>
          <p:nvPr/>
        </p:nvSpPr>
        <p:spPr bwMode="auto">
          <a:xfrm>
            <a:off x="539750" y="1341438"/>
            <a:ext cx="5976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buFontTx/>
              <a:buChar char="•"/>
            </a:pPr>
            <a:r>
              <a:rPr lang="zh-CN" altLang="en-US" sz="3200">
                <a:solidFill>
                  <a:schemeClr val="tx2"/>
                </a:solidFill>
                <a:latin typeface="Times New Roman" panose="02020603050405020304" pitchFamily="18" charset="0"/>
                <a:ea typeface="楷体_GB2312" pitchFamily="1" charset="-122"/>
              </a:rPr>
              <a:t>信号量的一般结构及</a:t>
            </a:r>
            <a:r>
              <a:rPr lang="en-US" altLang="zh-CN" sz="3200">
                <a:solidFill>
                  <a:schemeClr val="tx2"/>
                </a:solidFill>
                <a:latin typeface="Times New Roman" panose="02020603050405020304" pitchFamily="18" charset="0"/>
                <a:ea typeface="楷体_GB2312" pitchFamily="1" charset="-122"/>
              </a:rPr>
              <a:t>PCB</a:t>
            </a:r>
            <a:r>
              <a:rPr lang="zh-CN" altLang="en-US" sz="3200">
                <a:solidFill>
                  <a:schemeClr val="tx2"/>
                </a:solidFill>
                <a:latin typeface="Times New Roman" panose="02020603050405020304" pitchFamily="18" charset="0"/>
                <a:ea typeface="楷体_GB2312" pitchFamily="1" charset="-122"/>
              </a:rPr>
              <a:t>队列</a:t>
            </a:r>
          </a:p>
        </p:txBody>
      </p:sp>
      <p:graphicFrame>
        <p:nvGraphicFramePr>
          <p:cNvPr id="193542" name="Object 6"/>
          <p:cNvGraphicFramePr>
            <a:graphicFrameLocks noChangeAspect="1"/>
          </p:cNvGraphicFramePr>
          <p:nvPr/>
        </p:nvGraphicFramePr>
        <p:xfrm>
          <a:off x="323850" y="2298700"/>
          <a:ext cx="8208963" cy="1423988"/>
        </p:xfrm>
        <a:graphic>
          <a:graphicData uri="http://schemas.openxmlformats.org/presentationml/2006/ole">
            <mc:AlternateContent xmlns:mc="http://schemas.openxmlformats.org/markup-compatibility/2006">
              <mc:Choice xmlns:v="urn:schemas-microsoft-com:vml" Requires="v">
                <p:oleObj spid="_x0000_s1032" name="Image" r:id="rId3" imgW="5650794" imgH="1079365" progId="Photoshop.Image.7">
                  <p:embed/>
                </p:oleObj>
              </mc:Choice>
              <mc:Fallback>
                <p:oleObj name="Image" r:id="rId3" imgW="5650794" imgH="1079365" progId="Photoshop.Image.7">
                  <p:embed/>
                  <p:pic>
                    <p:nvPicPr>
                      <p:cNvPr id="0" name="Object 6"/>
                      <p:cNvPicPr>
                        <a:picLocks noChangeAspect="1" noChangeArrowheads="1"/>
                      </p:cNvPicPr>
                      <p:nvPr/>
                    </p:nvPicPr>
                    <p:blipFill>
                      <a:blip r:embed="rId4">
                        <a:clrChange>
                          <a:clrFrom>
                            <a:srgbClr val="D9F8CF"/>
                          </a:clrFrom>
                          <a:clrTo>
                            <a:srgbClr val="D9F8CF">
                              <a:alpha val="0"/>
                            </a:srgbClr>
                          </a:clrTo>
                        </a:clrChange>
                        <a:extLst>
                          <a:ext uri="{28A0092B-C50C-407E-A947-70E740481C1C}">
                            <a14:useLocalDpi xmlns:a14="http://schemas.microsoft.com/office/drawing/2010/main" val="0"/>
                          </a:ext>
                        </a:extLst>
                      </a:blip>
                      <a:srcRect l="1488" t="7605" r="655" b="4497"/>
                      <a:stretch>
                        <a:fillRect/>
                      </a:stretch>
                    </p:blipFill>
                    <p:spPr bwMode="auto">
                      <a:xfrm>
                        <a:off x="323850" y="2298700"/>
                        <a:ext cx="8208963"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3543" name="Text Box 7"/>
          <p:cNvSpPr txBox="1">
            <a:spLocks noChangeArrowheads="1"/>
          </p:cNvSpPr>
          <p:nvPr/>
        </p:nvSpPr>
        <p:spPr bwMode="auto">
          <a:xfrm>
            <a:off x="179388" y="4435475"/>
            <a:ext cx="79930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latinLnBrk="1" hangingPunct="1">
              <a:lnSpc>
                <a:spcPct val="80000"/>
              </a:lnSpc>
              <a:spcBef>
                <a:spcPct val="20000"/>
              </a:spcBef>
              <a:buClr>
                <a:srgbClr val="CC6600"/>
              </a:buClr>
              <a:buFont typeface="Wingdings 2" panose="05020102010507070707" pitchFamily="18" charset="2"/>
              <a:buChar char="é"/>
            </a:pPr>
            <a:r>
              <a:rPr lang="zh-CN" altLang="en-US" sz="3200">
                <a:latin typeface="Times New Roman" panose="02020603050405020304" pitchFamily="18" charset="0"/>
                <a:ea typeface="楷体_GB2312" pitchFamily="1" charset="-122"/>
              </a:rPr>
              <a:t>信号量的声明：</a:t>
            </a:r>
            <a:r>
              <a:rPr lang="en-US" altLang="zh-CN" sz="3200">
                <a:latin typeface="Times New Roman" panose="02020603050405020304" pitchFamily="18" charset="0"/>
                <a:ea typeface="楷体_GB2312" pitchFamily="1" charset="-122"/>
              </a:rPr>
              <a:t>semaphore 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93541"/>
                                        </p:tgtEl>
                                        <p:attrNameLst>
                                          <p:attrName>style.visibility</p:attrName>
                                        </p:attrNameLst>
                                      </p:cBhvr>
                                      <p:to>
                                        <p:strVal val="visible"/>
                                      </p:to>
                                    </p:set>
                                    <p:anim calcmode="discrete" valueType="clr">
                                      <p:cBhvr override="childStyle">
                                        <p:cTn id="7" dur="80"/>
                                        <p:tgtEl>
                                          <p:spTgt spid="19354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93541"/>
                                        </p:tgtEl>
                                        <p:attrNameLst>
                                          <p:attrName>fillcolor</p:attrName>
                                        </p:attrNameLst>
                                      </p:cBhvr>
                                      <p:tavLst>
                                        <p:tav tm="0">
                                          <p:val>
                                            <p:clrVal>
                                              <a:schemeClr val="accent2"/>
                                            </p:clrVal>
                                          </p:val>
                                        </p:tav>
                                        <p:tav tm="50000">
                                          <p:val>
                                            <p:clrVal>
                                              <a:schemeClr val="hlink"/>
                                            </p:clrVal>
                                          </p:val>
                                        </p:tav>
                                      </p:tavLst>
                                    </p:anim>
                                    <p:set>
                                      <p:cBhvr>
                                        <p:cTn id="9" dur="80"/>
                                        <p:tgtEl>
                                          <p:spTgt spid="193541"/>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3542"/>
                                        </p:tgtEl>
                                        <p:attrNameLst>
                                          <p:attrName>style.visibility</p:attrName>
                                        </p:attrNameLst>
                                      </p:cBhvr>
                                      <p:to>
                                        <p:strVal val="visible"/>
                                      </p:to>
                                    </p:set>
                                    <p:animEffect transition="in" filter="dissolve">
                                      <p:cBhvr>
                                        <p:cTn id="14" dur="500"/>
                                        <p:tgtEl>
                                          <p:spTgt spid="1935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3543"/>
                                        </p:tgtEl>
                                        <p:attrNameLst>
                                          <p:attrName>style.visibility</p:attrName>
                                        </p:attrNameLst>
                                      </p:cBhvr>
                                      <p:to>
                                        <p:strVal val="visible"/>
                                      </p:to>
                                    </p:set>
                                    <p:anim calcmode="lin" valueType="num">
                                      <p:cBhvr additive="base">
                                        <p:cTn id="19" dur="500" fill="hold"/>
                                        <p:tgtEl>
                                          <p:spTgt spid="193543"/>
                                        </p:tgtEl>
                                        <p:attrNameLst>
                                          <p:attrName>ppt_x</p:attrName>
                                        </p:attrNameLst>
                                      </p:cBhvr>
                                      <p:tavLst>
                                        <p:tav tm="0">
                                          <p:val>
                                            <p:strVal val="#ppt_x"/>
                                          </p:val>
                                        </p:tav>
                                        <p:tav tm="100000">
                                          <p:val>
                                            <p:strVal val="#ppt_x"/>
                                          </p:val>
                                        </p:tav>
                                      </p:tavLst>
                                    </p:anim>
                                    <p:anim calcmode="lin" valueType="num">
                                      <p:cBhvr additive="base">
                                        <p:cTn id="20" dur="500" fill="hold"/>
                                        <p:tgtEl>
                                          <p:spTgt spid="193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p:bldP spid="1935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150938" y="333375"/>
            <a:ext cx="70215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2</a:t>
            </a:r>
            <a:r>
              <a:rPr lang="zh-CN" altLang="en-US" sz="4000">
                <a:solidFill>
                  <a:schemeClr val="folHlink"/>
                </a:solidFill>
                <a:latin typeface="隶书" panose="02010509060101010101" pitchFamily="49" charset="-122"/>
              </a:rPr>
              <a:t>、记录型信号量</a:t>
            </a:r>
          </a:p>
        </p:txBody>
      </p:sp>
      <p:sp>
        <p:nvSpPr>
          <p:cNvPr id="432134" name="Rectangle 6"/>
          <p:cNvSpPr>
            <a:spLocks noChangeArrowheads="1"/>
          </p:cNvSpPr>
          <p:nvPr/>
        </p:nvSpPr>
        <p:spPr bwMode="auto">
          <a:xfrm>
            <a:off x="611188" y="1196975"/>
            <a:ext cx="72009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buClr>
                <a:srgbClr val="A50021"/>
              </a:buClr>
              <a:buSzPct val="80000"/>
              <a:buFont typeface="Wingdings" panose="05000000000000000000" pitchFamily="2" charset="2"/>
              <a:buChar char="n"/>
            </a:pPr>
            <a:r>
              <a:rPr lang="en-US" altLang="zh-CN">
                <a:solidFill>
                  <a:schemeClr val="folHlink"/>
                </a:solidFill>
                <a:latin typeface="黑体" panose="02010609060101010101" pitchFamily="49" charset="-122"/>
                <a:ea typeface="黑体" panose="02010609060101010101" pitchFamily="49" charset="-122"/>
              </a:rPr>
              <a:t> P</a:t>
            </a:r>
            <a:r>
              <a:rPr lang="zh-CN" altLang="en-US">
                <a:solidFill>
                  <a:schemeClr val="folHlink"/>
                </a:solidFill>
                <a:latin typeface="黑体" panose="02010609060101010101" pitchFamily="49" charset="-122"/>
                <a:ea typeface="黑体" panose="02010609060101010101" pitchFamily="49" charset="-122"/>
              </a:rPr>
              <a:t>、</a:t>
            </a:r>
            <a:r>
              <a:rPr lang="en-US" altLang="zh-CN">
                <a:solidFill>
                  <a:schemeClr val="folHlink"/>
                </a:solidFill>
                <a:latin typeface="黑体" panose="02010609060101010101" pitchFamily="49" charset="-122"/>
                <a:ea typeface="黑体" panose="02010609060101010101" pitchFamily="49" charset="-122"/>
              </a:rPr>
              <a:t>V</a:t>
            </a:r>
            <a:r>
              <a:rPr lang="zh-CN" altLang="en-US">
                <a:solidFill>
                  <a:schemeClr val="folHlink"/>
                </a:solidFill>
                <a:latin typeface="黑体" panose="02010609060101010101" pitchFamily="49" charset="-122"/>
                <a:ea typeface="黑体" panose="02010609060101010101" pitchFamily="49" charset="-122"/>
              </a:rPr>
              <a:t>操作定义</a:t>
            </a:r>
          </a:p>
        </p:txBody>
      </p:sp>
      <p:sp>
        <p:nvSpPr>
          <p:cNvPr id="432135" name="Rectangle 7"/>
          <p:cNvSpPr>
            <a:spLocks noChangeArrowheads="1"/>
          </p:cNvSpPr>
          <p:nvPr/>
        </p:nvSpPr>
        <p:spPr bwMode="auto">
          <a:xfrm>
            <a:off x="395288" y="2060575"/>
            <a:ext cx="4176712" cy="2938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90000"/>
              </a:lnSpc>
              <a:spcBef>
                <a:spcPct val="25000"/>
              </a:spcBef>
            </a:pPr>
            <a:r>
              <a:rPr lang="en-US" altLang="zh-CN">
                <a:latin typeface="Times New Roman" panose="02020603050405020304" pitchFamily="18" charset="0"/>
                <a:ea typeface="楷体_GB2312" pitchFamily="1" charset="-122"/>
              </a:rPr>
              <a:t>P(S)       </a:t>
            </a:r>
            <a:r>
              <a:rPr lang="en-US" altLang="zh-CN">
                <a:solidFill>
                  <a:srgbClr val="008000"/>
                </a:solidFill>
                <a:latin typeface="Times New Roman" panose="02020603050405020304" pitchFamily="18" charset="0"/>
                <a:ea typeface="楷体_GB2312" pitchFamily="1" charset="-122"/>
              </a:rPr>
              <a:t>//= wait(S)</a:t>
            </a:r>
          </a:p>
          <a:p>
            <a:pPr eaLnBrk="1" hangingPunct="1">
              <a:lnSpc>
                <a:spcPct val="90000"/>
              </a:lnSpc>
              <a:spcBef>
                <a:spcPct val="25000"/>
              </a:spcBef>
            </a:pPr>
            <a:r>
              <a:rPr lang="en-US" altLang="zh-CN">
                <a:latin typeface="Times New Roman" panose="02020603050405020304" pitchFamily="18" charset="0"/>
                <a:ea typeface="楷体_GB2312" pitchFamily="1" charset="-122"/>
              </a:rPr>
              <a:t>{</a:t>
            </a:r>
          </a:p>
          <a:p>
            <a:pPr eaLnBrk="1" hangingPunct="1">
              <a:lnSpc>
                <a:spcPct val="90000"/>
              </a:lnSpc>
              <a:spcBef>
                <a:spcPct val="25000"/>
              </a:spcBef>
            </a:pPr>
            <a:r>
              <a:rPr lang="en-US" altLang="zh-CN">
                <a:latin typeface="Times New Roman" panose="02020603050405020304" pitchFamily="18" charset="0"/>
                <a:ea typeface="楷体_GB2312" pitchFamily="1" charset="-122"/>
              </a:rPr>
              <a:t>    S.value=S.value-</a:t>
            </a:r>
            <a:r>
              <a:rPr lang="en-US" altLang="zh-CN">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楷体_GB2312" pitchFamily="1" charset="-122"/>
              </a:rPr>
              <a:t>;</a:t>
            </a:r>
          </a:p>
          <a:p>
            <a:pPr eaLnBrk="1" hangingPunct="1">
              <a:lnSpc>
                <a:spcPct val="90000"/>
              </a:lnSpc>
              <a:spcBef>
                <a:spcPct val="25000"/>
              </a:spcBef>
            </a:pPr>
            <a:r>
              <a:rPr lang="en-US" altLang="zh-CN">
                <a:latin typeface="Times New Roman" panose="02020603050405020304" pitchFamily="18" charset="0"/>
                <a:ea typeface="楷体_GB2312" pitchFamily="1" charset="-122"/>
              </a:rPr>
              <a:t>    if (S.value &lt; 0)</a:t>
            </a:r>
          </a:p>
          <a:p>
            <a:pPr eaLnBrk="1" hangingPunct="1">
              <a:lnSpc>
                <a:spcPct val="90000"/>
              </a:lnSpc>
              <a:spcBef>
                <a:spcPct val="25000"/>
              </a:spcBef>
            </a:pPr>
            <a:r>
              <a:rPr lang="en-US" altLang="zh-CN">
                <a:latin typeface="Times New Roman" panose="02020603050405020304" pitchFamily="18" charset="0"/>
                <a:ea typeface="楷体_GB2312" pitchFamily="1" charset="-122"/>
              </a:rPr>
              <a:t>          block(S.L);</a:t>
            </a:r>
          </a:p>
          <a:p>
            <a:pPr eaLnBrk="1" hangingPunct="1">
              <a:lnSpc>
                <a:spcPct val="90000"/>
              </a:lnSpc>
              <a:spcBef>
                <a:spcPct val="25000"/>
              </a:spcBef>
            </a:pPr>
            <a:r>
              <a:rPr lang="en-US" altLang="zh-CN">
                <a:latin typeface="Times New Roman" panose="02020603050405020304" pitchFamily="18" charset="0"/>
                <a:ea typeface="楷体_GB2312" pitchFamily="1" charset="-122"/>
              </a:rPr>
              <a:t>}</a:t>
            </a:r>
          </a:p>
        </p:txBody>
      </p:sp>
      <p:sp>
        <p:nvSpPr>
          <p:cNvPr id="432139" name="AutoShape 11"/>
          <p:cNvSpPr>
            <a:spLocks/>
          </p:cNvSpPr>
          <p:nvPr/>
        </p:nvSpPr>
        <p:spPr bwMode="auto">
          <a:xfrm>
            <a:off x="4932363" y="2276475"/>
            <a:ext cx="3960812" cy="2305050"/>
          </a:xfrm>
          <a:prstGeom prst="borderCallout2">
            <a:avLst>
              <a:gd name="adj1" fmla="val 4958"/>
              <a:gd name="adj2" fmla="val -1926"/>
              <a:gd name="adj3" fmla="val 4958"/>
              <a:gd name="adj4" fmla="val -1926"/>
              <a:gd name="adj5" fmla="val 80921"/>
              <a:gd name="adj6" fmla="val -50903"/>
            </a:avLst>
          </a:prstGeom>
          <a:solidFill>
            <a:schemeClr val="accent2"/>
          </a:solidFill>
          <a:ln w="9525">
            <a:solidFill>
              <a:schemeClr val="tx1"/>
            </a:solidFill>
            <a:miter lim="800000"/>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a:latin typeface="Times New Roman" panose="02020603050405020304" pitchFamily="18" charset="0"/>
                <a:ea typeface="楷体_GB2312" pitchFamily="1" charset="-122"/>
              </a:rPr>
              <a:t>若申请资源不成功，则该进程阻塞，将该进程的</a:t>
            </a:r>
            <a:r>
              <a:rPr lang="en-US" altLang="zh-CN">
                <a:latin typeface="Times New Roman" panose="02020603050405020304" pitchFamily="18" charset="0"/>
                <a:ea typeface="楷体_GB2312" pitchFamily="1" charset="-122"/>
              </a:rPr>
              <a:t>PCB</a:t>
            </a:r>
            <a:r>
              <a:rPr lang="zh-CN" altLang="en-US">
                <a:latin typeface="Times New Roman" panose="02020603050405020304" pitchFamily="18" charset="0"/>
                <a:ea typeface="楷体_GB2312" pitchFamily="1" charset="-122"/>
              </a:rPr>
              <a:t>插入等待队列</a:t>
            </a:r>
            <a:r>
              <a:rPr lang="en-US" altLang="zh-CN">
                <a:latin typeface="Times New Roman" panose="02020603050405020304" pitchFamily="18" charset="0"/>
                <a:ea typeface="楷体_GB2312" pitchFamily="1" charset="-122"/>
              </a:rPr>
              <a:t>S.L</a:t>
            </a:r>
            <a:r>
              <a:rPr lang="zh-CN" altLang="en-US">
                <a:latin typeface="Times New Roman" panose="02020603050405020304" pitchFamily="18" charset="0"/>
                <a:ea typeface="楷体_GB2312" pitchFamily="1" charset="-122"/>
              </a:rPr>
              <a:t>的末尾；若申请成功，则进程继续。</a:t>
            </a:r>
            <a:endParaRPr lang="en-US" altLang="zh-CN">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2134"/>
                                        </p:tgtEl>
                                        <p:attrNameLst>
                                          <p:attrName>style.visibility</p:attrName>
                                        </p:attrNameLst>
                                      </p:cBhvr>
                                      <p:to>
                                        <p:strVal val="visible"/>
                                      </p:to>
                                    </p:set>
                                    <p:animEffect transition="in" filter="blinds(horizontal)">
                                      <p:cBhvr>
                                        <p:cTn id="7" dur="500"/>
                                        <p:tgtEl>
                                          <p:spTgt spid="432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2135"/>
                                        </p:tgtEl>
                                        <p:attrNameLst>
                                          <p:attrName>style.visibility</p:attrName>
                                        </p:attrNameLst>
                                      </p:cBhvr>
                                      <p:to>
                                        <p:strVal val="visible"/>
                                      </p:to>
                                    </p:set>
                                    <p:animEffect transition="in" filter="blinds(horizontal)">
                                      <p:cBhvr>
                                        <p:cTn id="12" dur="500"/>
                                        <p:tgtEl>
                                          <p:spTgt spid="4321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2139"/>
                                        </p:tgtEl>
                                        <p:attrNameLst>
                                          <p:attrName>style.visibility</p:attrName>
                                        </p:attrNameLst>
                                      </p:cBhvr>
                                      <p:to>
                                        <p:strVal val="visible"/>
                                      </p:to>
                                    </p:set>
                                    <p:animEffect transition="in" filter="blinds(horizontal)">
                                      <p:cBhvr>
                                        <p:cTn id="17" dur="500"/>
                                        <p:tgtEl>
                                          <p:spTgt spid="432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4" grpId="0"/>
      <p:bldP spid="432135" grpId="0" animBg="1"/>
      <p:bldP spid="4321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1150938" y="333375"/>
            <a:ext cx="70215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2</a:t>
            </a:r>
            <a:r>
              <a:rPr lang="zh-CN" altLang="en-US" sz="4000">
                <a:solidFill>
                  <a:schemeClr val="folHlink"/>
                </a:solidFill>
                <a:latin typeface="隶书" panose="02010509060101010101" pitchFamily="49" charset="-122"/>
              </a:rPr>
              <a:t>、记录型信号量</a:t>
            </a:r>
          </a:p>
        </p:txBody>
      </p:sp>
      <p:sp>
        <p:nvSpPr>
          <p:cNvPr id="448517" name="Rectangle 5"/>
          <p:cNvSpPr>
            <a:spLocks noChangeArrowheads="1"/>
          </p:cNvSpPr>
          <p:nvPr/>
        </p:nvSpPr>
        <p:spPr bwMode="auto">
          <a:xfrm>
            <a:off x="539750" y="1989138"/>
            <a:ext cx="3960813" cy="3473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spcAft>
                <a:spcPts val="600"/>
              </a:spcAft>
            </a:pPr>
            <a:r>
              <a:rPr lang="en-US" altLang="zh-CN">
                <a:latin typeface="Times New Roman" panose="02020603050405020304" pitchFamily="18" charset="0"/>
                <a:ea typeface="楷体_GB2312" pitchFamily="1" charset="-122"/>
              </a:rPr>
              <a:t>V(S)  </a:t>
            </a:r>
            <a:r>
              <a:rPr lang="en-US" altLang="zh-CN">
                <a:solidFill>
                  <a:srgbClr val="008000"/>
                </a:solidFill>
                <a:latin typeface="Times New Roman" panose="02020603050405020304" pitchFamily="18" charset="0"/>
                <a:ea typeface="楷体_GB2312" pitchFamily="1" charset="-122"/>
              </a:rPr>
              <a:t>//signal(S)</a:t>
            </a:r>
          </a:p>
          <a:p>
            <a:pPr eaLnBrk="1" hangingPunct="1">
              <a:spcBef>
                <a:spcPct val="20000"/>
              </a:spcBef>
              <a:spcAft>
                <a:spcPts val="600"/>
              </a:spcAft>
            </a:pPr>
            <a:r>
              <a:rPr lang="en-US" altLang="zh-CN">
                <a:latin typeface="Times New Roman" panose="02020603050405020304" pitchFamily="18" charset="0"/>
                <a:ea typeface="楷体_GB2312" pitchFamily="1" charset="-122"/>
              </a:rPr>
              <a:t>{</a:t>
            </a:r>
          </a:p>
          <a:p>
            <a:pPr eaLnBrk="1" hangingPunct="1">
              <a:spcBef>
                <a:spcPct val="20000"/>
              </a:spcBef>
              <a:spcAft>
                <a:spcPts val="600"/>
              </a:spcAft>
            </a:pPr>
            <a:r>
              <a:rPr lang="en-US" altLang="zh-CN">
                <a:latin typeface="Times New Roman" panose="02020603050405020304" pitchFamily="18" charset="0"/>
                <a:ea typeface="楷体_GB2312" pitchFamily="1" charset="-122"/>
              </a:rPr>
              <a:t>    S.value=S.value+1;</a:t>
            </a:r>
          </a:p>
          <a:p>
            <a:pPr eaLnBrk="1" hangingPunct="1">
              <a:spcBef>
                <a:spcPct val="20000"/>
              </a:spcBef>
              <a:spcAft>
                <a:spcPts val="600"/>
              </a:spcAft>
            </a:pPr>
            <a:r>
              <a:rPr lang="en-US" altLang="zh-CN">
                <a:latin typeface="Times New Roman" panose="02020603050405020304" pitchFamily="18" charset="0"/>
                <a:ea typeface="楷体_GB2312" pitchFamily="1" charset="-122"/>
              </a:rPr>
              <a:t>    if (S.value &lt;= 0)</a:t>
            </a:r>
          </a:p>
          <a:p>
            <a:pPr eaLnBrk="1" hangingPunct="1">
              <a:spcBef>
                <a:spcPct val="20000"/>
              </a:spcBef>
              <a:spcAft>
                <a:spcPts val="600"/>
              </a:spcAft>
            </a:pPr>
            <a:r>
              <a:rPr lang="en-US" altLang="zh-CN">
                <a:latin typeface="Times New Roman" panose="02020603050405020304" pitchFamily="18" charset="0"/>
                <a:ea typeface="楷体_GB2312" pitchFamily="1" charset="-122"/>
              </a:rPr>
              <a:t>         wakeup(S.L);</a:t>
            </a:r>
          </a:p>
          <a:p>
            <a:pPr eaLnBrk="1" hangingPunct="1">
              <a:spcBef>
                <a:spcPct val="20000"/>
              </a:spcBef>
              <a:spcAft>
                <a:spcPts val="600"/>
              </a:spcAft>
            </a:pPr>
            <a:r>
              <a:rPr lang="en-US" altLang="zh-CN">
                <a:latin typeface="Times New Roman" panose="02020603050405020304" pitchFamily="18" charset="0"/>
                <a:ea typeface="楷体_GB2312" pitchFamily="1" charset="-122"/>
              </a:rPr>
              <a:t>}</a:t>
            </a:r>
          </a:p>
        </p:txBody>
      </p:sp>
      <p:sp>
        <p:nvSpPr>
          <p:cNvPr id="448518" name="Rectangle 6"/>
          <p:cNvSpPr>
            <a:spLocks noChangeArrowheads="1"/>
          </p:cNvSpPr>
          <p:nvPr/>
        </p:nvSpPr>
        <p:spPr bwMode="auto">
          <a:xfrm>
            <a:off x="539750" y="1125538"/>
            <a:ext cx="72009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buClr>
                <a:srgbClr val="A50021"/>
              </a:buClr>
              <a:buSzPct val="80000"/>
              <a:buFont typeface="Wingdings" panose="05000000000000000000" pitchFamily="2" charset="2"/>
              <a:buChar char="n"/>
            </a:pPr>
            <a:r>
              <a:rPr lang="en-US" altLang="zh-CN">
                <a:solidFill>
                  <a:schemeClr val="folHlink"/>
                </a:solidFill>
                <a:latin typeface="黑体" panose="02010609060101010101" pitchFamily="49" charset="-122"/>
                <a:ea typeface="黑体" panose="02010609060101010101" pitchFamily="49" charset="-122"/>
              </a:rPr>
              <a:t> P</a:t>
            </a:r>
            <a:r>
              <a:rPr lang="zh-CN" altLang="en-US">
                <a:solidFill>
                  <a:schemeClr val="folHlink"/>
                </a:solidFill>
                <a:latin typeface="黑体" panose="02010609060101010101" pitchFamily="49" charset="-122"/>
                <a:ea typeface="黑体" panose="02010609060101010101" pitchFamily="49" charset="-122"/>
              </a:rPr>
              <a:t>、</a:t>
            </a:r>
            <a:r>
              <a:rPr lang="en-US" altLang="zh-CN">
                <a:solidFill>
                  <a:schemeClr val="folHlink"/>
                </a:solidFill>
                <a:latin typeface="黑体" panose="02010609060101010101" pitchFamily="49" charset="-122"/>
                <a:ea typeface="黑体" panose="02010609060101010101" pitchFamily="49" charset="-122"/>
              </a:rPr>
              <a:t>V</a:t>
            </a:r>
            <a:r>
              <a:rPr lang="zh-CN" altLang="en-US">
                <a:solidFill>
                  <a:schemeClr val="folHlink"/>
                </a:solidFill>
                <a:latin typeface="黑体" panose="02010609060101010101" pitchFamily="49" charset="-122"/>
                <a:ea typeface="黑体" panose="02010609060101010101" pitchFamily="49" charset="-122"/>
              </a:rPr>
              <a:t>操作定义</a:t>
            </a:r>
          </a:p>
        </p:txBody>
      </p:sp>
      <p:sp>
        <p:nvSpPr>
          <p:cNvPr id="448520" name="AutoShape 8"/>
          <p:cNvSpPr>
            <a:spLocks/>
          </p:cNvSpPr>
          <p:nvPr/>
        </p:nvSpPr>
        <p:spPr bwMode="auto">
          <a:xfrm>
            <a:off x="4859338" y="2852738"/>
            <a:ext cx="3960812" cy="1439862"/>
          </a:xfrm>
          <a:prstGeom prst="borderCallout2">
            <a:avLst>
              <a:gd name="adj1" fmla="val 7940"/>
              <a:gd name="adj2" fmla="val -1926"/>
              <a:gd name="adj3" fmla="val 7940"/>
              <a:gd name="adj4" fmla="val -1926"/>
              <a:gd name="adj5" fmla="val 126241"/>
              <a:gd name="adj6" fmla="val -37917"/>
            </a:avLst>
          </a:prstGeom>
          <a:solidFill>
            <a:schemeClr val="accent2"/>
          </a:solidFill>
          <a:ln w="9525">
            <a:solidFill>
              <a:schemeClr val="tx1"/>
            </a:solidFill>
            <a:miter lim="800000"/>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a:latin typeface="Times New Roman" panose="02020603050405020304" pitchFamily="18" charset="0"/>
                <a:ea typeface="楷体_GB2312" pitchFamily="1" charset="-122"/>
              </a:rPr>
              <a:t>唤醒等待队列</a:t>
            </a:r>
            <a:r>
              <a:rPr lang="en-US" altLang="zh-CN">
                <a:latin typeface="Times New Roman" panose="02020603050405020304" pitchFamily="18" charset="0"/>
                <a:ea typeface="楷体_GB2312" pitchFamily="1" charset="-122"/>
              </a:rPr>
              <a:t>S.L</a:t>
            </a:r>
            <a:r>
              <a:rPr lang="zh-CN" altLang="en-US">
                <a:latin typeface="Times New Roman" panose="02020603050405020304" pitchFamily="18" charset="0"/>
                <a:ea typeface="楷体_GB2312" pitchFamily="1" charset="-122"/>
              </a:rPr>
              <a:t>中等待的一个进程。该进程继续。</a:t>
            </a:r>
            <a:endParaRPr lang="en-US" altLang="zh-CN">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8"/>
                                        </p:tgtEl>
                                        <p:attrNameLst>
                                          <p:attrName>style.visibility</p:attrName>
                                        </p:attrNameLst>
                                      </p:cBhvr>
                                      <p:to>
                                        <p:strVal val="visible"/>
                                      </p:to>
                                    </p:set>
                                    <p:animEffect transition="in" filter="blinds(horizontal)">
                                      <p:cBhvr>
                                        <p:cTn id="7" dur="500"/>
                                        <p:tgtEl>
                                          <p:spTgt spid="448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8517"/>
                                        </p:tgtEl>
                                        <p:attrNameLst>
                                          <p:attrName>style.visibility</p:attrName>
                                        </p:attrNameLst>
                                      </p:cBhvr>
                                      <p:to>
                                        <p:strVal val="visible"/>
                                      </p:to>
                                    </p:set>
                                    <p:animEffect transition="in" filter="blinds(horizontal)">
                                      <p:cBhvr>
                                        <p:cTn id="12" dur="500"/>
                                        <p:tgtEl>
                                          <p:spTgt spid="448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8520"/>
                                        </p:tgtEl>
                                        <p:attrNameLst>
                                          <p:attrName>style.visibility</p:attrName>
                                        </p:attrNameLst>
                                      </p:cBhvr>
                                      <p:to>
                                        <p:strVal val="visible"/>
                                      </p:to>
                                    </p:set>
                                    <p:animEffect transition="in" filter="blinds(horizontal)">
                                      <p:cBhvr>
                                        <p:cTn id="17" dur="500"/>
                                        <p:tgtEl>
                                          <p:spTgt spid="448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7" grpId="0" animBg="1"/>
      <p:bldP spid="448518" grpId="0"/>
      <p:bldP spid="4485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50938" y="333375"/>
            <a:ext cx="70215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2</a:t>
            </a:r>
            <a:r>
              <a:rPr lang="zh-CN" altLang="en-US" sz="4000">
                <a:solidFill>
                  <a:schemeClr val="folHlink"/>
                </a:solidFill>
                <a:latin typeface="隶书" panose="02010509060101010101" pitchFamily="49" charset="-122"/>
              </a:rPr>
              <a:t>、记录型信号量</a:t>
            </a:r>
          </a:p>
        </p:txBody>
      </p:sp>
      <p:sp>
        <p:nvSpPr>
          <p:cNvPr id="28675" name="Rectangle 6" descr="小网格"/>
          <p:cNvSpPr>
            <a:spLocks noChangeArrowheads="1"/>
          </p:cNvSpPr>
          <p:nvPr/>
        </p:nvSpPr>
        <p:spPr bwMode="auto">
          <a:xfrm>
            <a:off x="250825" y="1484313"/>
            <a:ext cx="8675688"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800" b="1">
                <a:solidFill>
                  <a:schemeClr val="tx1"/>
                </a:solidFill>
                <a:latin typeface="Tahoma" panose="020B0604030504040204" pitchFamily="34" charset="0"/>
                <a:ea typeface="隶书" panose="02010509060101010101" pitchFamily="49" charset="-122"/>
              </a:defRPr>
            </a:lvl1pPr>
            <a:lvl2pPr marL="914400" indent="-45720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10000"/>
              </a:lnSpc>
              <a:spcBef>
                <a:spcPct val="10000"/>
              </a:spcBef>
              <a:buFontTx/>
              <a:buAutoNum type="arabicParenR"/>
            </a:pPr>
            <a:r>
              <a:rPr lang="en-US" altLang="zh-CN" sz="3200">
                <a:solidFill>
                  <a:srgbClr val="CC0000"/>
                </a:solidFill>
                <a:latin typeface="Times New Roman" panose="02020603050405020304" pitchFamily="18" charset="0"/>
                <a:ea typeface="楷体_GB2312" pitchFamily="1" charset="-122"/>
              </a:rPr>
              <a:t>S.value</a:t>
            </a:r>
            <a:r>
              <a:rPr lang="zh-CN" altLang="en-US" sz="3200">
                <a:solidFill>
                  <a:srgbClr val="CC0000"/>
                </a:solidFill>
                <a:latin typeface="Times New Roman" panose="02020603050405020304" pitchFamily="18" charset="0"/>
                <a:ea typeface="楷体_GB2312" pitchFamily="1" charset="-122"/>
              </a:rPr>
              <a:t>的物理含义</a:t>
            </a:r>
          </a:p>
          <a:p>
            <a:pPr lvl="1" eaLnBrk="1" hangingPunct="1">
              <a:lnSpc>
                <a:spcPct val="110000"/>
              </a:lnSpc>
              <a:spcBef>
                <a:spcPct val="10000"/>
              </a:spcBef>
            </a:pPr>
            <a:r>
              <a:rPr lang="en-US" altLang="zh-CN" sz="3200">
                <a:latin typeface="Times New Roman" panose="02020603050405020304" pitchFamily="18" charset="0"/>
                <a:ea typeface="楷体_GB2312" pitchFamily="1" charset="-122"/>
              </a:rPr>
              <a:t>&gt;0</a:t>
            </a:r>
            <a:r>
              <a:rPr lang="zh-CN" altLang="en-US" sz="3200">
                <a:latin typeface="Times New Roman" panose="02020603050405020304" pitchFamily="18" charset="0"/>
                <a:ea typeface="楷体_GB2312" pitchFamily="1" charset="-122"/>
              </a:rPr>
              <a:t>：表示有</a:t>
            </a:r>
            <a:r>
              <a:rPr lang="en-US" altLang="zh-CN" sz="3200">
                <a:latin typeface="Times New Roman" panose="02020603050405020304" pitchFamily="18" charset="0"/>
                <a:ea typeface="楷体_GB2312" pitchFamily="1" charset="-122"/>
              </a:rPr>
              <a:t>S.value</a:t>
            </a:r>
            <a:r>
              <a:rPr lang="zh-CN" altLang="en-US" sz="3200">
                <a:latin typeface="Times New Roman" panose="02020603050405020304" pitchFamily="18" charset="0"/>
                <a:ea typeface="楷体_GB2312" pitchFamily="1" charset="-122"/>
              </a:rPr>
              <a:t>个资源可用。</a:t>
            </a:r>
            <a:r>
              <a:rPr lang="en-US" altLang="zh-CN" sz="3200">
                <a:latin typeface="Times New Roman" panose="02020603050405020304" pitchFamily="18" charset="0"/>
                <a:ea typeface="楷体_GB2312" pitchFamily="1" charset="-122"/>
              </a:rPr>
              <a:t>S.value</a:t>
            </a:r>
            <a:r>
              <a:rPr lang="zh-CN" altLang="en-US" sz="3200">
                <a:latin typeface="Times New Roman" panose="02020603050405020304" pitchFamily="18" charset="0"/>
                <a:ea typeface="楷体_GB2312" pitchFamily="1" charset="-122"/>
              </a:rPr>
              <a:t>的初值应≥</a:t>
            </a:r>
            <a:r>
              <a:rPr lang="en-US" altLang="zh-CN" sz="3200">
                <a:latin typeface="Times New Roman" panose="02020603050405020304" pitchFamily="18" charset="0"/>
                <a:ea typeface="楷体_GB2312" pitchFamily="1" charset="-122"/>
              </a:rPr>
              <a:t>0</a:t>
            </a:r>
            <a:endParaRPr lang="zh-CN" altLang="en-US" sz="3200">
              <a:latin typeface="Times New Roman" panose="02020603050405020304" pitchFamily="18" charset="0"/>
              <a:ea typeface="楷体_GB2312" pitchFamily="1" charset="-122"/>
            </a:endParaRPr>
          </a:p>
          <a:p>
            <a:pPr lvl="1" eaLnBrk="1" hangingPunct="1">
              <a:lnSpc>
                <a:spcPct val="110000"/>
              </a:lnSpc>
              <a:spcBef>
                <a:spcPct val="10000"/>
              </a:spcBef>
            </a:pPr>
            <a:r>
              <a:rPr lang="en-US" altLang="zh-CN" sz="3200">
                <a:latin typeface="Times New Roman" panose="02020603050405020304" pitchFamily="18" charset="0"/>
                <a:ea typeface="楷体_GB2312" pitchFamily="1" charset="-122"/>
              </a:rPr>
              <a:t>=0</a:t>
            </a:r>
            <a:r>
              <a:rPr lang="zh-CN" altLang="en-US" sz="3200">
                <a:latin typeface="Times New Roman" panose="02020603050405020304" pitchFamily="18" charset="0"/>
                <a:ea typeface="楷体_GB2312" pitchFamily="1" charset="-122"/>
              </a:rPr>
              <a:t>：表示无资源可用且无进程在等待该资源</a:t>
            </a:r>
          </a:p>
          <a:p>
            <a:pPr lvl="1" eaLnBrk="1" hangingPunct="1">
              <a:lnSpc>
                <a:spcPct val="110000"/>
              </a:lnSpc>
              <a:spcBef>
                <a:spcPct val="10000"/>
              </a:spcBef>
            </a:pPr>
            <a:r>
              <a:rPr lang="en-US" altLang="zh-CN" sz="3200">
                <a:latin typeface="Times New Roman" panose="02020603050405020304" pitchFamily="18" charset="0"/>
                <a:ea typeface="楷体_GB2312" pitchFamily="1" charset="-122"/>
              </a:rPr>
              <a:t>&lt;0</a:t>
            </a:r>
            <a:r>
              <a:rPr lang="zh-CN" altLang="en-US" sz="3200">
                <a:latin typeface="Times New Roman" panose="02020603050405020304" pitchFamily="18" charset="0"/>
                <a:ea typeface="楷体_GB2312" pitchFamily="1" charset="-122"/>
              </a:rPr>
              <a:t>：表示有</a:t>
            </a:r>
            <a:r>
              <a:rPr lang="en-US" altLang="zh-CN" sz="3200">
                <a:latin typeface="Times New Roman" panose="02020603050405020304" pitchFamily="18" charset="0"/>
                <a:ea typeface="楷体_GB2312" pitchFamily="1" charset="-122"/>
              </a:rPr>
              <a:t>|S.value|</a:t>
            </a:r>
            <a:r>
              <a:rPr lang="zh-CN" altLang="en-US" sz="3200">
                <a:latin typeface="Times New Roman" panose="02020603050405020304" pitchFamily="18" charset="0"/>
                <a:ea typeface="楷体_GB2312" pitchFamily="1" charset="-122"/>
              </a:rPr>
              <a:t>个进程在等待该资源</a:t>
            </a:r>
          </a:p>
          <a:p>
            <a:pPr eaLnBrk="1" hangingPunct="1">
              <a:lnSpc>
                <a:spcPct val="110000"/>
              </a:lnSpc>
              <a:spcBef>
                <a:spcPct val="10000"/>
              </a:spcBef>
              <a:buFontTx/>
              <a:buAutoNum type="arabicParenR"/>
            </a:pPr>
            <a:r>
              <a:rPr lang="en-US" altLang="zh-CN" sz="3200">
                <a:solidFill>
                  <a:srgbClr val="CC0000"/>
                </a:solidFill>
                <a:latin typeface="Times New Roman" panose="02020603050405020304" pitchFamily="18" charset="0"/>
                <a:ea typeface="楷体_GB2312" pitchFamily="1" charset="-122"/>
              </a:rPr>
              <a:t>P</a:t>
            </a:r>
            <a:r>
              <a:rPr lang="zh-CN" altLang="en-US" sz="3200">
                <a:solidFill>
                  <a:srgbClr val="CC0000"/>
                </a:solidFill>
                <a:latin typeface="Times New Roman" panose="02020603050405020304" pitchFamily="18" charset="0"/>
                <a:ea typeface="楷体_GB2312" pitchFamily="1" charset="-122"/>
              </a:rPr>
              <a:t>、</a:t>
            </a:r>
            <a:r>
              <a:rPr lang="en-US" altLang="zh-CN" sz="3200">
                <a:solidFill>
                  <a:srgbClr val="CC0000"/>
                </a:solidFill>
                <a:latin typeface="Times New Roman" panose="02020603050405020304" pitchFamily="18" charset="0"/>
                <a:ea typeface="楷体_GB2312" pitchFamily="1" charset="-122"/>
              </a:rPr>
              <a:t>V</a:t>
            </a:r>
            <a:r>
              <a:rPr lang="zh-CN" altLang="en-US" sz="3200">
                <a:solidFill>
                  <a:srgbClr val="CC0000"/>
                </a:solidFill>
                <a:latin typeface="Times New Roman" panose="02020603050405020304" pitchFamily="18" charset="0"/>
                <a:ea typeface="楷体_GB2312" pitchFamily="1" charset="-122"/>
              </a:rPr>
              <a:t>操作的含义	</a:t>
            </a:r>
          </a:p>
          <a:p>
            <a:pPr eaLnBrk="1" hangingPunct="1">
              <a:lnSpc>
                <a:spcPct val="110000"/>
              </a:lnSpc>
              <a:spcBef>
                <a:spcPct val="10000"/>
              </a:spcBef>
            </a:pPr>
            <a:r>
              <a:rPr lang="zh-CN" altLang="en-US" sz="3200">
                <a:latin typeface="Times New Roman" panose="02020603050405020304" pitchFamily="18" charset="0"/>
                <a:ea typeface="楷体_GB2312" pitchFamily="1" charset="-122"/>
              </a:rPr>
              <a:t>	</a:t>
            </a:r>
            <a:r>
              <a:rPr lang="en-US" altLang="zh-CN" sz="3200">
                <a:latin typeface="Times New Roman" panose="02020603050405020304" pitchFamily="18" charset="0"/>
                <a:ea typeface="楷体_GB2312" pitchFamily="1" charset="-122"/>
              </a:rPr>
              <a:t>P(S)</a:t>
            </a:r>
            <a:r>
              <a:rPr lang="zh-CN" altLang="en-US" sz="3200">
                <a:latin typeface="Times New Roman" panose="02020603050405020304" pitchFamily="18" charset="0"/>
                <a:ea typeface="楷体_GB2312" pitchFamily="1" charset="-122"/>
              </a:rPr>
              <a:t>：表示申请一个资源</a:t>
            </a:r>
            <a:r>
              <a:rPr lang="en-US" altLang="zh-CN" sz="3200">
                <a:latin typeface="Times New Roman" panose="02020603050405020304" pitchFamily="18" charset="0"/>
                <a:ea typeface="楷体_GB2312" pitchFamily="1" charset="-122"/>
              </a:rPr>
              <a:t>(</a:t>
            </a:r>
            <a:r>
              <a:rPr lang="zh-CN" altLang="en-US" sz="3200">
                <a:latin typeface="Times New Roman" panose="02020603050405020304" pitchFamily="18" charset="0"/>
                <a:ea typeface="楷体_GB2312" pitchFamily="1" charset="-122"/>
              </a:rPr>
              <a:t>结果成功或不成功</a:t>
            </a:r>
            <a:r>
              <a:rPr lang="en-US" altLang="zh-CN" sz="3200">
                <a:latin typeface="Times New Roman" panose="02020603050405020304" pitchFamily="18" charset="0"/>
                <a:ea typeface="楷体_GB2312" pitchFamily="1" charset="-122"/>
              </a:rPr>
              <a:t>)</a:t>
            </a:r>
          </a:p>
          <a:p>
            <a:pPr eaLnBrk="1" hangingPunct="1">
              <a:lnSpc>
                <a:spcPct val="110000"/>
              </a:lnSpc>
              <a:spcBef>
                <a:spcPct val="10000"/>
              </a:spcBef>
            </a:pPr>
            <a:r>
              <a:rPr lang="zh-CN" altLang="en-US" sz="3200">
                <a:latin typeface="Times New Roman" panose="02020603050405020304" pitchFamily="18" charset="0"/>
                <a:ea typeface="楷体_GB2312" pitchFamily="1" charset="-122"/>
              </a:rPr>
              <a:t> 	</a:t>
            </a:r>
            <a:r>
              <a:rPr lang="en-US" altLang="zh-CN" sz="3200">
                <a:latin typeface="Times New Roman" panose="02020603050405020304" pitchFamily="18" charset="0"/>
                <a:ea typeface="楷体_GB2312" pitchFamily="1" charset="-122"/>
              </a:rPr>
              <a:t>V(S)</a:t>
            </a:r>
            <a:r>
              <a:rPr lang="zh-CN" altLang="en-US" sz="3200">
                <a:latin typeface="Times New Roman" panose="02020603050405020304" pitchFamily="18" charset="0"/>
                <a:ea typeface="楷体_GB2312" pitchFamily="1" charset="-122"/>
              </a:rPr>
              <a:t>：表示释放一个资源</a:t>
            </a:r>
            <a:endParaRPr lang="en-US" altLang="zh-CN" sz="3200">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ChangeArrowheads="1"/>
          </p:cNvSpPr>
          <p:nvPr/>
        </p:nvSpPr>
        <p:spPr bwMode="auto">
          <a:xfrm>
            <a:off x="1042988" y="260350"/>
            <a:ext cx="81010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3</a:t>
            </a:r>
            <a:r>
              <a:rPr lang="zh-CN" altLang="en-US" sz="4000">
                <a:solidFill>
                  <a:schemeClr val="folHlink"/>
                </a:solidFill>
                <a:latin typeface="隶书" panose="02010509060101010101" pitchFamily="49" charset="-122"/>
              </a:rPr>
              <a:t>、</a:t>
            </a:r>
            <a:r>
              <a:rPr lang="zh-CN" altLang="en-US" sz="4000" b="0">
                <a:solidFill>
                  <a:schemeClr val="folHlink"/>
                </a:solidFill>
                <a:latin typeface="隶书" panose="02010509060101010101" pitchFamily="49" charset="-122"/>
              </a:rPr>
              <a:t>信号量集</a:t>
            </a:r>
            <a:r>
              <a:rPr lang="en-US" altLang="zh-CN" sz="4000" b="0">
                <a:solidFill>
                  <a:schemeClr val="folHlink"/>
                </a:solidFill>
                <a:latin typeface="隶书" panose="02010509060101010101" pitchFamily="49" charset="-122"/>
              </a:rPr>
              <a:t>---</a:t>
            </a:r>
            <a:r>
              <a:rPr lang="en-US" altLang="zh-CN" sz="4000">
                <a:solidFill>
                  <a:schemeClr val="folHlink"/>
                </a:solidFill>
                <a:latin typeface="隶书" panose="02010509060101010101" pitchFamily="49" charset="-122"/>
              </a:rPr>
              <a:t>AND</a:t>
            </a:r>
            <a:r>
              <a:rPr lang="zh-CN" altLang="en-US" sz="4000">
                <a:solidFill>
                  <a:schemeClr val="folHlink"/>
                </a:solidFill>
                <a:latin typeface="隶书" panose="02010509060101010101" pitchFamily="49" charset="-122"/>
              </a:rPr>
              <a:t>型信号量</a:t>
            </a:r>
          </a:p>
        </p:txBody>
      </p:sp>
      <p:sp>
        <p:nvSpPr>
          <p:cNvPr id="29699" name="Text Box 5"/>
          <p:cNvSpPr txBox="1">
            <a:spLocks noChangeArrowheads="1"/>
          </p:cNvSpPr>
          <p:nvPr/>
        </p:nvSpPr>
        <p:spPr bwMode="auto">
          <a:xfrm>
            <a:off x="1165225" y="1052513"/>
            <a:ext cx="2830513"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40000"/>
              </a:lnSpc>
            </a:pPr>
            <a:r>
              <a:rPr lang="en-US" altLang="zh-CN" sz="3200">
                <a:latin typeface="Times New Roman" panose="02020603050405020304" pitchFamily="18" charset="0"/>
                <a:ea typeface="宋体" panose="02010600030101010101" pitchFamily="2" charset="-122"/>
              </a:rPr>
              <a:t>process A:</a:t>
            </a:r>
          </a:p>
          <a:p>
            <a:pPr eaLnBrk="1" hangingPunct="1">
              <a:lnSpc>
                <a:spcPct val="140000"/>
              </a:lnSpc>
            </a:pPr>
            <a:r>
              <a:rPr lang="en-US" altLang="zh-CN"/>
              <a:t>wait(Dmutex);</a:t>
            </a:r>
            <a:endParaRPr lang="en-US" altLang="zh-CN" sz="3200">
              <a:latin typeface="Times New Roman" panose="02020603050405020304" pitchFamily="18" charset="0"/>
              <a:ea typeface="宋体" panose="02010600030101010101" pitchFamily="2" charset="-122"/>
            </a:endParaRPr>
          </a:p>
          <a:p>
            <a:pPr eaLnBrk="1" hangingPunct="1">
              <a:lnSpc>
                <a:spcPct val="140000"/>
              </a:lnSpc>
            </a:pPr>
            <a:r>
              <a:rPr lang="en-US" altLang="zh-CN"/>
              <a:t>wait(Emutex);</a:t>
            </a:r>
          </a:p>
        </p:txBody>
      </p:sp>
      <p:sp>
        <p:nvSpPr>
          <p:cNvPr id="29700" name="Line 6"/>
          <p:cNvSpPr>
            <a:spLocks noChangeShapeType="1"/>
          </p:cNvSpPr>
          <p:nvPr/>
        </p:nvSpPr>
        <p:spPr bwMode="auto">
          <a:xfrm>
            <a:off x="4500563" y="1196975"/>
            <a:ext cx="0" cy="172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701" name="Text Box 7"/>
          <p:cNvSpPr txBox="1">
            <a:spLocks noChangeArrowheads="1"/>
          </p:cNvSpPr>
          <p:nvPr/>
        </p:nvSpPr>
        <p:spPr bwMode="auto">
          <a:xfrm>
            <a:off x="4859338" y="1052513"/>
            <a:ext cx="2830512"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40000"/>
              </a:lnSpc>
            </a:pPr>
            <a:r>
              <a:rPr lang="en-US" altLang="zh-CN" sz="3200">
                <a:latin typeface="Times New Roman" panose="02020603050405020304" pitchFamily="18" charset="0"/>
                <a:ea typeface="宋体" panose="02010600030101010101" pitchFamily="2" charset="-122"/>
              </a:rPr>
              <a:t>process B:</a:t>
            </a:r>
          </a:p>
          <a:p>
            <a:pPr eaLnBrk="1" hangingPunct="1">
              <a:lnSpc>
                <a:spcPct val="140000"/>
              </a:lnSpc>
            </a:pPr>
            <a:r>
              <a:rPr lang="en-US" altLang="zh-CN"/>
              <a:t>wait(Emutex);</a:t>
            </a:r>
            <a:endParaRPr lang="en-US" altLang="zh-CN" sz="3200">
              <a:latin typeface="Times New Roman" panose="02020603050405020304" pitchFamily="18" charset="0"/>
              <a:ea typeface="宋体" panose="02010600030101010101" pitchFamily="2" charset="-122"/>
            </a:endParaRPr>
          </a:p>
          <a:p>
            <a:pPr eaLnBrk="1" hangingPunct="1">
              <a:lnSpc>
                <a:spcPct val="140000"/>
              </a:lnSpc>
            </a:pPr>
            <a:r>
              <a:rPr lang="en-US" altLang="zh-CN"/>
              <a:t>wait(Dmutex);</a:t>
            </a:r>
          </a:p>
        </p:txBody>
      </p:sp>
      <p:sp>
        <p:nvSpPr>
          <p:cNvPr id="29702" name="Text Box 8"/>
          <p:cNvSpPr txBox="1">
            <a:spLocks noChangeArrowheads="1"/>
          </p:cNvSpPr>
          <p:nvPr/>
        </p:nvSpPr>
        <p:spPr bwMode="auto">
          <a:xfrm>
            <a:off x="1112838" y="3390900"/>
            <a:ext cx="71310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40000"/>
              </a:lnSpc>
              <a:buFont typeface="Wingdings" panose="05000000000000000000" pitchFamily="2" charset="2"/>
              <a:buChar char="Ø"/>
            </a:pPr>
            <a:r>
              <a:rPr lang="en-US" altLang="zh-CN"/>
              <a:t>A: wait(Dmutex);	//Dmutex=0</a:t>
            </a:r>
          </a:p>
          <a:p>
            <a:pPr eaLnBrk="1" hangingPunct="1">
              <a:lnSpc>
                <a:spcPct val="140000"/>
              </a:lnSpc>
              <a:buFont typeface="Wingdings" panose="05000000000000000000" pitchFamily="2" charset="2"/>
              <a:buChar char="Ø"/>
            </a:pPr>
            <a:r>
              <a:rPr lang="en-US" altLang="zh-CN"/>
              <a:t>B: wait(Emutex) ;	//Emutex=0</a:t>
            </a:r>
          </a:p>
          <a:p>
            <a:pPr eaLnBrk="1" hangingPunct="1">
              <a:lnSpc>
                <a:spcPct val="140000"/>
              </a:lnSpc>
              <a:buFont typeface="Wingdings" panose="05000000000000000000" pitchFamily="2" charset="2"/>
              <a:buChar char="Ø"/>
            </a:pPr>
            <a:r>
              <a:rPr lang="en-US" altLang="zh-CN"/>
              <a:t>A: wait(Emutex) ;	//Emutex=-1</a:t>
            </a:r>
          </a:p>
          <a:p>
            <a:pPr eaLnBrk="1" hangingPunct="1">
              <a:lnSpc>
                <a:spcPct val="140000"/>
              </a:lnSpc>
              <a:buFont typeface="Wingdings" panose="05000000000000000000" pitchFamily="2" charset="2"/>
              <a:buChar char="Ø"/>
            </a:pPr>
            <a:r>
              <a:rPr lang="en-US" altLang="zh-CN"/>
              <a:t>B: wait(Dmutex) ;	//Dmutex=-1</a:t>
            </a:r>
          </a:p>
        </p:txBody>
      </p:sp>
      <p:sp>
        <p:nvSpPr>
          <p:cNvPr id="29706" name="Rectangle 10"/>
          <p:cNvSpPr>
            <a:spLocks noChangeArrowheads="1"/>
          </p:cNvSpPr>
          <p:nvPr/>
        </p:nvSpPr>
        <p:spPr bwMode="auto">
          <a:xfrm>
            <a:off x="4716463" y="5876925"/>
            <a:ext cx="3024187" cy="720725"/>
          </a:xfrm>
          <a:prstGeom prst="rect">
            <a:avLst/>
          </a:prstGeom>
          <a:solidFill>
            <a:srgbClr val="CCFFFF"/>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zh-CN" altLang="en-US">
                <a:solidFill>
                  <a:schemeClr val="hlink"/>
                </a:solidFill>
              </a:rPr>
              <a:t>发生死锁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anim calcmode="lin" valueType="num">
                                      <p:cBhvr additive="base">
                                        <p:cTn id="7" dur="500" fill="hold"/>
                                        <p:tgtEl>
                                          <p:spTgt spid="29706"/>
                                        </p:tgtEl>
                                        <p:attrNameLst>
                                          <p:attrName>ppt_x</p:attrName>
                                        </p:attrNameLst>
                                      </p:cBhvr>
                                      <p:tavLst>
                                        <p:tav tm="0">
                                          <p:val>
                                            <p:strVal val="#ppt_x"/>
                                          </p:val>
                                        </p:tav>
                                        <p:tav tm="100000">
                                          <p:val>
                                            <p:strVal val="#ppt_x"/>
                                          </p:val>
                                        </p:tav>
                                      </p:tavLst>
                                    </p:anim>
                                    <p:anim calcmode="lin" valueType="num">
                                      <p:cBhvr additive="base">
                                        <p:cTn id="8" dur="500" fill="hold"/>
                                        <p:tgtEl>
                                          <p:spTgt spid="29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468313" y="1341438"/>
            <a:ext cx="8351837" cy="5040312"/>
          </a:xfrm>
        </p:spPr>
        <p:txBody>
          <a:bodyPr/>
          <a:lstStyle/>
          <a:p>
            <a:pPr eaLnBrk="1" hangingPunct="1">
              <a:lnSpc>
                <a:spcPct val="115000"/>
              </a:lnSpc>
              <a:spcBef>
                <a:spcPct val="0"/>
              </a:spcBef>
            </a:pPr>
            <a:r>
              <a:rPr lang="en-US" altLang="zh-CN" sz="3200" b="1" smtClean="0">
                <a:solidFill>
                  <a:schemeClr val="folHlink"/>
                </a:solidFill>
                <a:latin typeface="Times New Roman" panose="02020603050405020304" pitchFamily="18" charset="0"/>
                <a:ea typeface="楷体_GB2312" pitchFamily="1" charset="-122"/>
              </a:rPr>
              <a:t>AND</a:t>
            </a:r>
            <a:r>
              <a:rPr lang="zh-CN" altLang="en-US" sz="3200" b="1" smtClean="0">
                <a:solidFill>
                  <a:schemeClr val="folHlink"/>
                </a:solidFill>
                <a:latin typeface="Times New Roman" panose="02020603050405020304" pitchFamily="18" charset="0"/>
                <a:ea typeface="楷体_GB2312" pitchFamily="1" charset="-122"/>
              </a:rPr>
              <a:t>型信号量的基本思想</a:t>
            </a:r>
          </a:p>
          <a:p>
            <a:pPr eaLnBrk="1" hangingPunct="1">
              <a:lnSpc>
                <a:spcPct val="115000"/>
              </a:lnSpc>
              <a:spcBef>
                <a:spcPct val="0"/>
              </a:spcBef>
              <a:buClrTx/>
              <a:buFontTx/>
              <a:buNone/>
            </a:pPr>
            <a:r>
              <a:rPr lang="zh-CN" altLang="en-US" sz="3200" b="1" smtClean="0">
                <a:latin typeface="Times New Roman" panose="02020603050405020304" pitchFamily="18" charset="0"/>
                <a:ea typeface="楷体_GB2312" pitchFamily="1" charset="-122"/>
              </a:rPr>
              <a:t>           将进程在整个运行过程中所需要的</a:t>
            </a:r>
            <a:r>
              <a:rPr lang="zh-CN" altLang="en-US" sz="3200" b="1" smtClean="0">
                <a:solidFill>
                  <a:srgbClr val="0000FF"/>
                </a:solidFill>
                <a:latin typeface="Times New Roman" panose="02020603050405020304" pitchFamily="18" charset="0"/>
                <a:ea typeface="楷体_GB2312" pitchFamily="1" charset="-122"/>
              </a:rPr>
              <a:t>所有临界资源一次性全部分配</a:t>
            </a:r>
            <a:r>
              <a:rPr lang="zh-CN" altLang="en-US" sz="3200" b="1" smtClean="0">
                <a:latin typeface="Times New Roman" panose="02020603050405020304" pitchFamily="18" charset="0"/>
                <a:ea typeface="楷体_GB2312" pitchFamily="1" charset="-122"/>
              </a:rPr>
              <a:t>给进程，待进程使用完后再一起释放。只要有一个资源未能分配给进程，其它所有可能分配的资源也不分配给该进程。从而可避免死锁发生。在</a:t>
            </a:r>
            <a:r>
              <a:rPr lang="en-US" altLang="zh-CN" sz="3200" b="1" smtClean="0">
                <a:latin typeface="Times New Roman" panose="02020603050405020304" pitchFamily="18" charset="0"/>
                <a:ea typeface="楷体_GB2312" pitchFamily="1" charset="-122"/>
              </a:rPr>
              <a:t>wait</a:t>
            </a:r>
            <a:r>
              <a:rPr lang="zh-CN" altLang="en-US" sz="3200" b="1" smtClean="0">
                <a:latin typeface="Times New Roman" panose="02020603050405020304" pitchFamily="18" charset="0"/>
                <a:ea typeface="楷体_GB2312" pitchFamily="1" charset="-122"/>
              </a:rPr>
              <a:t>操作中，增加了一个“</a:t>
            </a:r>
            <a:r>
              <a:rPr lang="en-US" altLang="zh-CN" sz="3200" b="1" smtClean="0">
                <a:latin typeface="Times New Roman" panose="02020603050405020304" pitchFamily="18" charset="0"/>
                <a:ea typeface="楷体_GB2312" pitchFamily="1" charset="-122"/>
              </a:rPr>
              <a:t>AND”</a:t>
            </a:r>
            <a:r>
              <a:rPr lang="zh-CN" altLang="en-US" sz="3200" b="1" smtClean="0">
                <a:latin typeface="Times New Roman" panose="02020603050405020304" pitchFamily="18" charset="0"/>
                <a:ea typeface="楷体_GB2312" pitchFamily="1" charset="-122"/>
              </a:rPr>
              <a:t>条件，故称为</a:t>
            </a:r>
            <a:r>
              <a:rPr lang="en-US" altLang="zh-CN" sz="3200" b="1" smtClean="0">
                <a:latin typeface="Times New Roman" panose="02020603050405020304" pitchFamily="18" charset="0"/>
                <a:ea typeface="楷体_GB2312" pitchFamily="1" charset="-122"/>
              </a:rPr>
              <a:t>AND</a:t>
            </a:r>
            <a:r>
              <a:rPr lang="zh-CN" altLang="en-US" sz="3200" b="1" smtClean="0">
                <a:latin typeface="Times New Roman" panose="02020603050405020304" pitchFamily="18" charset="0"/>
                <a:ea typeface="楷体_GB2312" pitchFamily="1" charset="-122"/>
              </a:rPr>
              <a:t>同步。</a:t>
            </a:r>
            <a:endParaRPr lang="en-US" altLang="zh-CN" sz="3200" b="1" smtClean="0">
              <a:latin typeface="Times New Roman" panose="02020603050405020304" pitchFamily="18" charset="0"/>
              <a:ea typeface="楷体_GB2312" pitchFamily="1" charset="-122"/>
            </a:endParaRPr>
          </a:p>
        </p:txBody>
      </p:sp>
      <p:sp>
        <p:nvSpPr>
          <p:cNvPr id="30723" name="Rectangle 7"/>
          <p:cNvSpPr>
            <a:spLocks noChangeArrowheads="1"/>
          </p:cNvSpPr>
          <p:nvPr/>
        </p:nvSpPr>
        <p:spPr bwMode="auto">
          <a:xfrm>
            <a:off x="1042988" y="260350"/>
            <a:ext cx="81010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3</a:t>
            </a:r>
            <a:r>
              <a:rPr lang="zh-CN" altLang="en-US" sz="4000">
                <a:solidFill>
                  <a:schemeClr val="folHlink"/>
                </a:solidFill>
                <a:latin typeface="隶书" panose="02010509060101010101" pitchFamily="49" charset="-122"/>
              </a:rPr>
              <a:t>、</a:t>
            </a:r>
            <a:r>
              <a:rPr lang="zh-CN" altLang="en-US" sz="4000" b="0">
                <a:solidFill>
                  <a:schemeClr val="folHlink"/>
                </a:solidFill>
                <a:latin typeface="隶书" panose="02010509060101010101" pitchFamily="49" charset="-122"/>
              </a:rPr>
              <a:t>信号量集</a:t>
            </a:r>
            <a:r>
              <a:rPr lang="en-US" altLang="zh-CN" sz="4000" b="0">
                <a:solidFill>
                  <a:schemeClr val="folHlink"/>
                </a:solidFill>
                <a:latin typeface="隶书" panose="02010509060101010101" pitchFamily="49" charset="-122"/>
              </a:rPr>
              <a:t>---</a:t>
            </a:r>
            <a:r>
              <a:rPr lang="en-US" altLang="zh-CN" sz="4000">
                <a:solidFill>
                  <a:schemeClr val="folHlink"/>
                </a:solidFill>
                <a:latin typeface="隶书" panose="02010509060101010101" pitchFamily="49" charset="-122"/>
              </a:rPr>
              <a:t>AND</a:t>
            </a:r>
            <a:r>
              <a:rPr lang="zh-CN" altLang="en-US" sz="4000">
                <a:solidFill>
                  <a:schemeClr val="folHlink"/>
                </a:solidFill>
                <a:latin typeface="隶书" panose="02010509060101010101" pitchFamily="49" charset="-122"/>
              </a:rPr>
              <a:t>型信号量</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1042988" y="260350"/>
            <a:ext cx="81010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3</a:t>
            </a:r>
            <a:r>
              <a:rPr lang="zh-CN" altLang="en-US" sz="4000">
                <a:solidFill>
                  <a:schemeClr val="folHlink"/>
                </a:solidFill>
                <a:latin typeface="隶书" panose="02010509060101010101" pitchFamily="49" charset="-122"/>
              </a:rPr>
              <a:t>、</a:t>
            </a:r>
            <a:r>
              <a:rPr lang="zh-CN" altLang="en-US" sz="4000" b="0">
                <a:solidFill>
                  <a:schemeClr val="folHlink"/>
                </a:solidFill>
                <a:latin typeface="隶书" panose="02010509060101010101" pitchFamily="49" charset="-122"/>
              </a:rPr>
              <a:t>信号量集</a:t>
            </a:r>
            <a:r>
              <a:rPr lang="en-US" altLang="zh-CN" sz="4000" b="0">
                <a:solidFill>
                  <a:schemeClr val="folHlink"/>
                </a:solidFill>
                <a:latin typeface="隶书" panose="02010509060101010101" pitchFamily="49" charset="-122"/>
              </a:rPr>
              <a:t>---</a:t>
            </a:r>
            <a:r>
              <a:rPr lang="en-US" altLang="zh-CN" sz="4000">
                <a:solidFill>
                  <a:schemeClr val="folHlink"/>
                </a:solidFill>
                <a:latin typeface="隶书" panose="02010509060101010101" pitchFamily="49" charset="-122"/>
              </a:rPr>
              <a:t>AND</a:t>
            </a:r>
            <a:r>
              <a:rPr lang="zh-CN" altLang="en-US" sz="4000">
                <a:solidFill>
                  <a:schemeClr val="folHlink"/>
                </a:solidFill>
                <a:latin typeface="隶书" panose="02010509060101010101" pitchFamily="49" charset="-122"/>
              </a:rPr>
              <a:t>型信号量</a:t>
            </a:r>
          </a:p>
        </p:txBody>
      </p:sp>
      <p:sp>
        <p:nvSpPr>
          <p:cNvPr id="434184" name="Rectangle 8"/>
          <p:cNvSpPr>
            <a:spLocks noChangeArrowheads="1"/>
          </p:cNvSpPr>
          <p:nvPr/>
        </p:nvSpPr>
        <p:spPr bwMode="auto">
          <a:xfrm>
            <a:off x="914400" y="1657350"/>
            <a:ext cx="73977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3600" b="0">
                <a:solidFill>
                  <a:srgbClr val="000000"/>
                </a:solidFill>
                <a:latin typeface="宋体" panose="02010600030101010101" pitchFamily="2" charset="-122"/>
                <a:ea typeface="华文仿宋" panose="02010600040101010101" pitchFamily="2" charset="-122"/>
                <a:cs typeface="Times New Roman" panose="02020603050405020304" pitchFamily="18" charset="0"/>
              </a:rPr>
              <a:t/>
            </a:r>
            <a:br>
              <a:rPr lang="en-US" altLang="zh-CN" sz="3600" b="0">
                <a:solidFill>
                  <a:srgbClr val="000000"/>
                </a:solidFill>
                <a:latin typeface="宋体" panose="02010600030101010101" pitchFamily="2" charset="-122"/>
                <a:ea typeface="华文仿宋" panose="02010600040101010101" pitchFamily="2" charset="-122"/>
                <a:cs typeface="Times New Roman" panose="02020603050405020304" pitchFamily="18" charset="0"/>
              </a:rPr>
            </a:br>
            <a:r>
              <a:rPr lang="en-US" altLang="zh-CN" sz="3600" b="0">
                <a:solidFill>
                  <a:srgbClr val="000000"/>
                </a:solidFill>
                <a:latin typeface="宋体" panose="02010600030101010101" pitchFamily="2" charset="-122"/>
                <a:ea typeface="华文仿宋" panose="02010600040101010101" pitchFamily="2" charset="-122"/>
                <a:cs typeface="Times New Roman" panose="02020603050405020304" pitchFamily="18" charset="0"/>
              </a:rPr>
              <a:t/>
            </a:r>
            <a:br>
              <a:rPr lang="en-US" altLang="zh-CN" sz="3600" b="0">
                <a:solidFill>
                  <a:srgbClr val="000000"/>
                </a:solidFill>
                <a:latin typeface="宋体" panose="02010600030101010101" pitchFamily="2" charset="-122"/>
                <a:ea typeface="华文仿宋" panose="02010600040101010101" pitchFamily="2" charset="-122"/>
                <a:cs typeface="Times New Roman" panose="02020603050405020304" pitchFamily="18" charset="0"/>
              </a:rPr>
            </a:br>
            <a:r>
              <a:rPr lang="en-US" altLang="zh-CN" sz="3600" b="0">
                <a:solidFill>
                  <a:schemeClr val="folHlink"/>
                </a:solidFill>
                <a:latin typeface="宋体" panose="02010600030101010101" pitchFamily="2" charset="-122"/>
                <a:ea typeface="华文仿宋" panose="02010600040101010101" pitchFamily="2" charset="-122"/>
                <a:cs typeface="Times New Roman" panose="02020603050405020304" pitchFamily="18" charset="0"/>
              </a:rPr>
              <a:t/>
            </a:r>
            <a:br>
              <a:rPr lang="en-US" altLang="zh-CN" sz="3600" b="0">
                <a:solidFill>
                  <a:schemeClr val="folHlink"/>
                </a:solidFill>
                <a:latin typeface="宋体" panose="02010600030101010101" pitchFamily="2" charset="-122"/>
                <a:ea typeface="华文仿宋" panose="02010600040101010101" pitchFamily="2" charset="-122"/>
                <a:cs typeface="Times New Roman" panose="02020603050405020304" pitchFamily="18" charset="0"/>
              </a:rPr>
            </a:br>
            <a:endParaRPr lang="en-US" altLang="zh-CN" sz="3600" b="0">
              <a:solidFill>
                <a:schemeClr val="folHlink"/>
              </a:solidFill>
              <a:latin typeface="宋体" panose="02010600030101010101" pitchFamily="2" charset="-122"/>
              <a:ea typeface="华文仿宋" panose="02010600040101010101" pitchFamily="2" charset="-122"/>
              <a:cs typeface="Times New Roman" panose="02020603050405020304" pitchFamily="18" charset="0"/>
            </a:endParaRPr>
          </a:p>
        </p:txBody>
      </p:sp>
      <p:sp>
        <p:nvSpPr>
          <p:cNvPr id="434185" name="Rectangle 9"/>
          <p:cNvSpPr>
            <a:spLocks noChangeArrowheads="1"/>
          </p:cNvSpPr>
          <p:nvPr/>
        </p:nvSpPr>
        <p:spPr bwMode="auto">
          <a:xfrm>
            <a:off x="179388" y="1196975"/>
            <a:ext cx="871378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90000"/>
              </a:lnSpc>
              <a:buClr>
                <a:schemeClr val="folHlink"/>
              </a:buClr>
              <a:buSzPct val="60000"/>
              <a:buFont typeface="Wingdings" panose="05000000000000000000" pitchFamily="2" charset="2"/>
              <a:buNone/>
            </a:pPr>
            <a:r>
              <a:rPr lang="en-US" altLang="zh-CN">
                <a:latin typeface="Times New Roman" panose="02020603050405020304" pitchFamily="18" charset="0"/>
                <a:ea typeface="楷体_GB2312" pitchFamily="1" charset="-122"/>
                <a:cs typeface="Courier New" panose="02070309020205020404" pitchFamily="49" charset="0"/>
              </a:rPr>
              <a:t>Swait(S1, S2, …, Sn)	</a:t>
            </a:r>
            <a:r>
              <a:rPr lang="en-US" altLang="zh-CN">
                <a:solidFill>
                  <a:srgbClr val="008000"/>
                </a:solidFill>
                <a:latin typeface="Times New Roman" panose="02020603050405020304" pitchFamily="18" charset="0"/>
                <a:ea typeface="楷体_GB2312" pitchFamily="1" charset="-122"/>
                <a:cs typeface="Courier New" panose="02070309020205020404" pitchFamily="49" charset="0"/>
              </a:rPr>
              <a:t>//P</a:t>
            </a:r>
            <a:r>
              <a:rPr lang="zh-CN" altLang="en-US">
                <a:solidFill>
                  <a:srgbClr val="008000"/>
                </a:solidFill>
                <a:latin typeface="Times New Roman" panose="02020603050405020304" pitchFamily="18" charset="0"/>
                <a:ea typeface="楷体_GB2312" pitchFamily="1" charset="-122"/>
                <a:cs typeface="Courier New" panose="02070309020205020404" pitchFamily="49" charset="0"/>
              </a:rPr>
              <a:t>原语</a:t>
            </a:r>
          </a:p>
          <a:p>
            <a:pPr eaLnBrk="1" hangingPunct="1">
              <a:lnSpc>
                <a:spcPct val="90000"/>
              </a:lnSpc>
              <a:buClr>
                <a:schemeClr val="folHlink"/>
              </a:buClr>
              <a:buSzPct val="60000"/>
              <a:buFont typeface="Wingdings" panose="05000000000000000000" pitchFamily="2" charset="2"/>
              <a:buNone/>
            </a:pPr>
            <a:r>
              <a:rPr lang="en-US" altLang="zh-CN">
                <a:latin typeface="Times New Roman" panose="02020603050405020304" pitchFamily="18" charset="0"/>
                <a:ea typeface="楷体_GB2312" pitchFamily="1" charset="-122"/>
                <a:cs typeface="Courier New" panose="02070309020205020404" pitchFamily="49" charset="0"/>
              </a:rPr>
              <a:t>{</a:t>
            </a:r>
          </a:p>
          <a:p>
            <a:pPr lvl="1" eaLnBrk="1" hangingPunct="1">
              <a:lnSpc>
                <a:spcPct val="90000"/>
              </a:lnSpc>
              <a:buClr>
                <a:schemeClr val="tx2"/>
              </a:buClr>
              <a:buSzPct val="55000"/>
              <a:buFont typeface="Wingdings" panose="05000000000000000000" pitchFamily="2" charset="2"/>
              <a:buNone/>
            </a:pPr>
            <a:r>
              <a:rPr lang="en-US" altLang="zh-CN">
                <a:latin typeface="Times New Roman" panose="02020603050405020304" pitchFamily="18" charset="0"/>
                <a:ea typeface="楷体_GB2312" pitchFamily="1" charset="-122"/>
                <a:cs typeface="Courier New" panose="02070309020205020404" pitchFamily="49" charset="0"/>
              </a:rPr>
              <a:t>while (1) {</a:t>
            </a:r>
          </a:p>
          <a:p>
            <a:pPr lvl="2" eaLnBrk="1" hangingPunct="1">
              <a:lnSpc>
                <a:spcPct val="90000"/>
              </a:lnSpc>
              <a:buClr>
                <a:schemeClr val="folHlink"/>
              </a:buClr>
              <a:buSzPct val="50000"/>
              <a:buFont typeface="Wingdings" panose="05000000000000000000" pitchFamily="2" charset="2"/>
              <a:buNone/>
            </a:pPr>
            <a:r>
              <a:rPr lang="en-US" altLang="zh-CN">
                <a:latin typeface="Times New Roman" panose="02020603050405020304" pitchFamily="18" charset="0"/>
                <a:ea typeface="楷体_GB2312" pitchFamily="1" charset="-122"/>
                <a:cs typeface="Courier New" panose="02070309020205020404" pitchFamily="49" charset="0"/>
              </a:rPr>
              <a:t>if (S1 &gt;=1 &amp;&amp; S2 &gt;= 1 &amp;&amp; … &amp;&amp; Sn &gt;= 1)</a:t>
            </a:r>
          </a:p>
          <a:p>
            <a:pPr lvl="2" eaLnBrk="1" hangingPunct="1">
              <a:lnSpc>
                <a:spcPct val="90000"/>
              </a:lnSpc>
              <a:buClr>
                <a:schemeClr val="folHlink"/>
              </a:buClr>
              <a:buSzPct val="50000"/>
              <a:buFont typeface="Wingdings" panose="05000000000000000000" pitchFamily="2" charset="2"/>
              <a:buNone/>
            </a:pPr>
            <a:r>
              <a:rPr lang="en-US" altLang="zh-CN">
                <a:latin typeface="Times New Roman" panose="02020603050405020304" pitchFamily="18" charset="0"/>
                <a:ea typeface="楷体_GB2312" pitchFamily="1" charset="-122"/>
                <a:cs typeface="Courier New" panose="02070309020205020404" pitchFamily="49" charset="0"/>
              </a:rPr>
              <a:t>{		</a:t>
            </a:r>
            <a:r>
              <a:rPr lang="en-US" altLang="zh-CN">
                <a:solidFill>
                  <a:srgbClr val="008000"/>
                </a:solidFill>
                <a:latin typeface="Times New Roman" panose="02020603050405020304" pitchFamily="18" charset="0"/>
                <a:ea typeface="楷体_GB2312" pitchFamily="1" charset="-122"/>
                <a:cs typeface="Courier New" panose="02070309020205020404" pitchFamily="49" charset="0"/>
              </a:rPr>
              <a:t>//</a:t>
            </a:r>
            <a:r>
              <a:rPr lang="zh-CN" altLang="en-US">
                <a:solidFill>
                  <a:srgbClr val="008000"/>
                </a:solidFill>
                <a:latin typeface="Times New Roman" panose="02020603050405020304" pitchFamily="18" charset="0"/>
                <a:ea typeface="楷体_GB2312" pitchFamily="1" charset="-122"/>
                <a:cs typeface="Courier New" panose="02070309020205020404" pitchFamily="49" charset="0"/>
              </a:rPr>
              <a:t>满足资源要求时</a:t>
            </a:r>
          </a:p>
          <a:p>
            <a:pPr lvl="2" eaLnBrk="1" hangingPunct="1">
              <a:lnSpc>
                <a:spcPct val="90000"/>
              </a:lnSpc>
              <a:buClr>
                <a:schemeClr val="folHlink"/>
              </a:buClr>
              <a:buSzPct val="50000"/>
              <a:buFont typeface="Wingdings" panose="05000000000000000000" pitchFamily="2" charset="2"/>
              <a:buNone/>
            </a:pPr>
            <a:r>
              <a:rPr lang="zh-CN" altLang="en-US">
                <a:latin typeface="Times New Roman" panose="02020603050405020304" pitchFamily="18" charset="0"/>
                <a:ea typeface="楷体_GB2312" pitchFamily="1" charset="-122"/>
                <a:cs typeface="Courier New" panose="02070309020205020404" pitchFamily="49" charset="0"/>
              </a:rPr>
              <a:t>   </a:t>
            </a:r>
            <a:r>
              <a:rPr lang="en-US" altLang="zh-CN">
                <a:latin typeface="Times New Roman" panose="02020603050405020304" pitchFamily="18" charset="0"/>
                <a:ea typeface="楷体_GB2312" pitchFamily="1" charset="-122"/>
                <a:cs typeface="Courier New" panose="02070309020205020404" pitchFamily="49" charset="0"/>
              </a:rPr>
              <a:t>for (i = 1; i &lt;= n; ++i)  - -Si;</a:t>
            </a:r>
          </a:p>
          <a:p>
            <a:pPr lvl="2" eaLnBrk="1" hangingPunct="1">
              <a:lnSpc>
                <a:spcPct val="90000"/>
              </a:lnSpc>
              <a:buClr>
                <a:schemeClr val="folHlink"/>
              </a:buClr>
              <a:buSzPct val="50000"/>
              <a:buFont typeface="Wingdings" panose="05000000000000000000" pitchFamily="2" charset="2"/>
              <a:buNone/>
            </a:pPr>
            <a:r>
              <a:rPr lang="en-US" altLang="zh-CN">
                <a:latin typeface="Times New Roman" panose="02020603050405020304" pitchFamily="18" charset="0"/>
                <a:ea typeface="楷体_GB2312" pitchFamily="1" charset="-122"/>
              </a:rPr>
              <a:t>}</a:t>
            </a:r>
          </a:p>
          <a:p>
            <a:pPr lvl="2" eaLnBrk="1" hangingPunct="1">
              <a:lnSpc>
                <a:spcPct val="90000"/>
              </a:lnSpc>
              <a:buClr>
                <a:schemeClr val="folHlink"/>
              </a:buClr>
              <a:buSzPct val="50000"/>
              <a:buFont typeface="Wingdings" panose="05000000000000000000" pitchFamily="2" charset="2"/>
              <a:buNone/>
            </a:pPr>
            <a:r>
              <a:rPr lang="en-US" altLang="zh-CN">
                <a:latin typeface="Times New Roman" panose="02020603050405020304" pitchFamily="18" charset="0"/>
                <a:ea typeface="楷体_GB2312" pitchFamily="1" charset="-122"/>
              </a:rPr>
              <a:t>else </a:t>
            </a:r>
          </a:p>
          <a:p>
            <a:pPr lvl="2" eaLnBrk="1" hangingPunct="1">
              <a:lnSpc>
                <a:spcPct val="90000"/>
              </a:lnSpc>
              <a:buClr>
                <a:schemeClr val="folHlink"/>
              </a:buClr>
              <a:buSzPct val="50000"/>
              <a:buFont typeface="Wingdings" panose="05000000000000000000" pitchFamily="2" charset="2"/>
              <a:buNone/>
            </a:pPr>
            <a:r>
              <a:rPr lang="en-US" altLang="zh-CN">
                <a:solidFill>
                  <a:srgbClr val="008000"/>
                </a:solidFill>
                <a:latin typeface="Times New Roman" panose="02020603050405020304" pitchFamily="18" charset="0"/>
                <a:ea typeface="楷体_GB2312" pitchFamily="1" charset="-122"/>
              </a:rPr>
              <a:t>{//</a:t>
            </a:r>
            <a:r>
              <a:rPr lang="zh-CN" altLang="en-US">
                <a:solidFill>
                  <a:srgbClr val="008000"/>
                </a:solidFill>
                <a:latin typeface="Times New Roman" panose="02020603050405020304" pitchFamily="18" charset="0"/>
                <a:ea typeface="楷体_GB2312" pitchFamily="1" charset="-122"/>
              </a:rPr>
              <a:t>某些资源不够时</a:t>
            </a:r>
          </a:p>
          <a:p>
            <a:pPr lvl="1" eaLnBrk="1" hangingPunct="1">
              <a:lnSpc>
                <a:spcPct val="90000"/>
              </a:lnSpc>
              <a:buClr>
                <a:schemeClr val="tx2"/>
              </a:buClr>
              <a:buSzPct val="55000"/>
              <a:buFont typeface="Wingdings" panose="05000000000000000000" pitchFamily="2" charset="2"/>
              <a:buNone/>
            </a:pPr>
            <a:r>
              <a:rPr lang="zh-CN" altLang="en-US">
                <a:latin typeface="Times New Roman" panose="02020603050405020304" pitchFamily="18" charset="0"/>
                <a:ea typeface="楷体_GB2312" pitchFamily="1" charset="-122"/>
              </a:rPr>
              <a:t>          </a:t>
            </a:r>
            <a:r>
              <a:rPr lang="en-US" altLang="zh-CN">
                <a:latin typeface="Times New Roman" panose="02020603050405020304" pitchFamily="18" charset="0"/>
                <a:ea typeface="楷体_GB2312" pitchFamily="1" charset="-122"/>
              </a:rPr>
              <a:t>block(S.L);</a:t>
            </a:r>
          </a:p>
          <a:p>
            <a:pPr lvl="1" eaLnBrk="1" hangingPunct="1">
              <a:lnSpc>
                <a:spcPct val="90000"/>
              </a:lnSpc>
              <a:buClr>
                <a:schemeClr val="tx2"/>
              </a:buClr>
              <a:buSzPct val="55000"/>
              <a:buFont typeface="Wingdings" panose="05000000000000000000" pitchFamily="2" charset="2"/>
              <a:buNone/>
            </a:pPr>
            <a:r>
              <a:rPr lang="en-US" altLang="zh-CN">
                <a:latin typeface="Times New Roman" panose="02020603050405020304" pitchFamily="18" charset="0"/>
                <a:ea typeface="楷体_GB2312" pitchFamily="1" charset="-122"/>
              </a:rPr>
              <a:t>     }</a:t>
            </a:r>
          </a:p>
          <a:p>
            <a:pPr eaLnBrk="1" hangingPunct="1">
              <a:lnSpc>
                <a:spcPct val="90000"/>
              </a:lnSpc>
              <a:buClr>
                <a:schemeClr val="tx2"/>
              </a:buClr>
              <a:buSzPct val="55000"/>
              <a:buFont typeface="Wingdings" panose="05000000000000000000" pitchFamily="2" charset="2"/>
              <a:buNone/>
            </a:pPr>
            <a:r>
              <a:rPr lang="en-US" altLang="zh-CN">
                <a:latin typeface="Times New Roman" panose="02020603050405020304" pitchFamily="18" charset="0"/>
                <a:ea typeface="楷体_GB2312" pitchFamily="1" charset="-122"/>
              </a:rPr>
              <a:t>}</a:t>
            </a:r>
          </a:p>
        </p:txBody>
      </p:sp>
      <p:sp>
        <p:nvSpPr>
          <p:cNvPr id="30725" name="Rectangle 12"/>
          <p:cNvSpPr>
            <a:spLocks noChangeArrowheads="1"/>
          </p:cNvSpPr>
          <p:nvPr/>
        </p:nvSpPr>
        <p:spPr bwMode="auto">
          <a:xfrm>
            <a:off x="1331913" y="5911850"/>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a:solidFill>
                  <a:srgbClr val="A50021"/>
                </a:solidFill>
                <a:latin typeface="Times New Roman" panose="02020603050405020304" pitchFamily="18" charset="0"/>
                <a:ea typeface="楷体_GB2312" pitchFamily="1" charset="-122"/>
              </a:rPr>
              <a:t>Ssignal(S1, S2, …, Sn)	//V</a:t>
            </a:r>
            <a:r>
              <a:rPr lang="zh-CN" altLang="en-US">
                <a:solidFill>
                  <a:srgbClr val="A50021"/>
                </a:solidFill>
                <a:latin typeface="Times New Roman" panose="02020603050405020304" pitchFamily="18" charset="0"/>
                <a:ea typeface="楷体_GB2312" pitchFamily="1" charset="-122"/>
              </a:rPr>
              <a:t>原语略；见书</a:t>
            </a:r>
            <a:endParaRPr lang="en-US" altLang="zh-CN">
              <a:solidFill>
                <a:srgbClr val="A50021"/>
              </a:solidFill>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4184">
                                            <p:txEl>
                                              <p:pRg st="0" end="0"/>
                                            </p:txEl>
                                          </p:spTgt>
                                        </p:tgtEl>
                                        <p:attrNameLst>
                                          <p:attrName>style.visibility</p:attrName>
                                        </p:attrNameLst>
                                      </p:cBhvr>
                                      <p:to>
                                        <p:strVal val="visible"/>
                                      </p:to>
                                    </p:set>
                                    <p:anim calcmode="lin" valueType="num">
                                      <p:cBhvr additive="base">
                                        <p:cTn id="7" dur="500" fill="hold"/>
                                        <p:tgtEl>
                                          <p:spTgt spid="4341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418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4185">
                                            <p:txEl>
                                              <p:pRg st="0" end="0"/>
                                            </p:txEl>
                                          </p:spTgt>
                                        </p:tgtEl>
                                        <p:attrNameLst>
                                          <p:attrName>style.visibility</p:attrName>
                                        </p:attrNameLst>
                                      </p:cBhvr>
                                      <p:to>
                                        <p:strVal val="visible"/>
                                      </p:to>
                                    </p:set>
                                    <p:anim calcmode="lin" valueType="num">
                                      <p:cBhvr additive="base">
                                        <p:cTn id="13" dur="500" fill="hold"/>
                                        <p:tgtEl>
                                          <p:spTgt spid="43418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418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4185">
                                            <p:txEl>
                                              <p:pRg st="1" end="1"/>
                                            </p:txEl>
                                          </p:spTgt>
                                        </p:tgtEl>
                                        <p:attrNameLst>
                                          <p:attrName>style.visibility</p:attrName>
                                        </p:attrNameLst>
                                      </p:cBhvr>
                                      <p:to>
                                        <p:strVal val="visible"/>
                                      </p:to>
                                    </p:set>
                                    <p:anim calcmode="lin" valueType="num">
                                      <p:cBhvr additive="base">
                                        <p:cTn id="19" dur="500" fill="hold"/>
                                        <p:tgtEl>
                                          <p:spTgt spid="43418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418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434185">
                                            <p:txEl>
                                              <p:pRg st="2" end="2"/>
                                            </p:txEl>
                                          </p:spTgt>
                                        </p:tgtEl>
                                        <p:attrNameLst>
                                          <p:attrName>style.visibility</p:attrName>
                                        </p:attrNameLst>
                                      </p:cBhvr>
                                      <p:to>
                                        <p:strVal val="visible"/>
                                      </p:to>
                                    </p:set>
                                    <p:anim calcmode="lin" valueType="num">
                                      <p:cBhvr additive="base">
                                        <p:cTn id="23" dur="500" fill="hold"/>
                                        <p:tgtEl>
                                          <p:spTgt spid="434185">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3418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434185">
                                            <p:txEl>
                                              <p:pRg st="3" end="3"/>
                                            </p:txEl>
                                          </p:spTgt>
                                        </p:tgtEl>
                                        <p:attrNameLst>
                                          <p:attrName>style.visibility</p:attrName>
                                        </p:attrNameLst>
                                      </p:cBhvr>
                                      <p:to>
                                        <p:strVal val="visible"/>
                                      </p:to>
                                    </p:set>
                                    <p:anim calcmode="lin" valueType="num">
                                      <p:cBhvr additive="base">
                                        <p:cTn id="27" dur="500" fill="hold"/>
                                        <p:tgtEl>
                                          <p:spTgt spid="434185">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3418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434185">
                                            <p:txEl>
                                              <p:pRg st="4" end="4"/>
                                            </p:txEl>
                                          </p:spTgt>
                                        </p:tgtEl>
                                        <p:attrNameLst>
                                          <p:attrName>style.visibility</p:attrName>
                                        </p:attrNameLst>
                                      </p:cBhvr>
                                      <p:to>
                                        <p:strVal val="visible"/>
                                      </p:to>
                                    </p:set>
                                    <p:anim calcmode="lin" valueType="num">
                                      <p:cBhvr additive="base">
                                        <p:cTn id="31" dur="500" fill="hold"/>
                                        <p:tgtEl>
                                          <p:spTgt spid="43418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3418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434185">
                                            <p:txEl>
                                              <p:pRg st="5" end="5"/>
                                            </p:txEl>
                                          </p:spTgt>
                                        </p:tgtEl>
                                        <p:attrNameLst>
                                          <p:attrName>style.visibility</p:attrName>
                                        </p:attrNameLst>
                                      </p:cBhvr>
                                      <p:to>
                                        <p:strVal val="visible"/>
                                      </p:to>
                                    </p:set>
                                    <p:anim calcmode="lin" valueType="num">
                                      <p:cBhvr additive="base">
                                        <p:cTn id="35" dur="500" fill="hold"/>
                                        <p:tgtEl>
                                          <p:spTgt spid="43418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3418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434185">
                                            <p:txEl>
                                              <p:pRg st="6" end="6"/>
                                            </p:txEl>
                                          </p:spTgt>
                                        </p:tgtEl>
                                        <p:attrNameLst>
                                          <p:attrName>style.visibility</p:attrName>
                                        </p:attrNameLst>
                                      </p:cBhvr>
                                      <p:to>
                                        <p:strVal val="visible"/>
                                      </p:to>
                                    </p:set>
                                    <p:anim calcmode="lin" valueType="num">
                                      <p:cBhvr additive="base">
                                        <p:cTn id="39" dur="500" fill="hold"/>
                                        <p:tgtEl>
                                          <p:spTgt spid="434185">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3418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par>
                                <p:cTn id="41" presetID="2" presetClass="entr" presetSubtype="8" fill="hold" grpId="0" nodeType="withEffect">
                                  <p:stCondLst>
                                    <p:cond delay="0"/>
                                  </p:stCondLst>
                                  <p:childTnLst>
                                    <p:set>
                                      <p:cBhvr>
                                        <p:cTn id="42" dur="1" fill="hold">
                                          <p:stCondLst>
                                            <p:cond delay="0"/>
                                          </p:stCondLst>
                                        </p:cTn>
                                        <p:tgtEl>
                                          <p:spTgt spid="434185">
                                            <p:txEl>
                                              <p:pRg st="7" end="7"/>
                                            </p:txEl>
                                          </p:spTgt>
                                        </p:tgtEl>
                                        <p:attrNameLst>
                                          <p:attrName>style.visibility</p:attrName>
                                        </p:attrNameLst>
                                      </p:cBhvr>
                                      <p:to>
                                        <p:strVal val="visible"/>
                                      </p:to>
                                    </p:set>
                                    <p:anim calcmode="lin" valueType="num">
                                      <p:cBhvr additive="base">
                                        <p:cTn id="43" dur="500" fill="hold"/>
                                        <p:tgtEl>
                                          <p:spTgt spid="43418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3418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par>
                                <p:cTn id="45" presetID="2" presetClass="entr" presetSubtype="8" fill="hold" grpId="0" nodeType="withEffect">
                                  <p:stCondLst>
                                    <p:cond delay="0"/>
                                  </p:stCondLst>
                                  <p:childTnLst>
                                    <p:set>
                                      <p:cBhvr>
                                        <p:cTn id="46" dur="1" fill="hold">
                                          <p:stCondLst>
                                            <p:cond delay="0"/>
                                          </p:stCondLst>
                                        </p:cTn>
                                        <p:tgtEl>
                                          <p:spTgt spid="434185">
                                            <p:txEl>
                                              <p:pRg st="8" end="8"/>
                                            </p:txEl>
                                          </p:spTgt>
                                        </p:tgtEl>
                                        <p:attrNameLst>
                                          <p:attrName>style.visibility</p:attrName>
                                        </p:attrNameLst>
                                      </p:cBhvr>
                                      <p:to>
                                        <p:strVal val="visible"/>
                                      </p:to>
                                    </p:set>
                                    <p:anim calcmode="lin" valueType="num">
                                      <p:cBhvr additive="base">
                                        <p:cTn id="47" dur="500" fill="hold"/>
                                        <p:tgtEl>
                                          <p:spTgt spid="434185">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3418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WHOOSH.WAV"/>
                                        </p:tgtEl>
                                      </p:cMediaNode>
                                    </p:audio>
                                  </p:subTnLst>
                                </p:cTn>
                              </p:par>
                              <p:par>
                                <p:cTn id="49" presetID="2" presetClass="entr" presetSubtype="8" fill="hold" grpId="0" nodeType="withEffect">
                                  <p:stCondLst>
                                    <p:cond delay="0"/>
                                  </p:stCondLst>
                                  <p:childTnLst>
                                    <p:set>
                                      <p:cBhvr>
                                        <p:cTn id="50" dur="1" fill="hold">
                                          <p:stCondLst>
                                            <p:cond delay="0"/>
                                          </p:stCondLst>
                                        </p:cTn>
                                        <p:tgtEl>
                                          <p:spTgt spid="434185">
                                            <p:txEl>
                                              <p:pRg st="9" end="9"/>
                                            </p:txEl>
                                          </p:spTgt>
                                        </p:tgtEl>
                                        <p:attrNameLst>
                                          <p:attrName>style.visibility</p:attrName>
                                        </p:attrNameLst>
                                      </p:cBhvr>
                                      <p:to>
                                        <p:strVal val="visible"/>
                                      </p:to>
                                    </p:set>
                                    <p:anim calcmode="lin" valueType="num">
                                      <p:cBhvr additive="base">
                                        <p:cTn id="51" dur="500" fill="hold"/>
                                        <p:tgtEl>
                                          <p:spTgt spid="434185">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3418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WHOOSH.WAV"/>
                                        </p:tgtEl>
                                      </p:cMediaNode>
                                    </p:audio>
                                  </p:subTnLst>
                                </p:cTn>
                              </p:par>
                              <p:par>
                                <p:cTn id="53" presetID="2" presetClass="entr" presetSubtype="8" fill="hold" grpId="0" nodeType="withEffect">
                                  <p:stCondLst>
                                    <p:cond delay="0"/>
                                  </p:stCondLst>
                                  <p:childTnLst>
                                    <p:set>
                                      <p:cBhvr>
                                        <p:cTn id="54" dur="1" fill="hold">
                                          <p:stCondLst>
                                            <p:cond delay="0"/>
                                          </p:stCondLst>
                                        </p:cTn>
                                        <p:tgtEl>
                                          <p:spTgt spid="434185">
                                            <p:txEl>
                                              <p:pRg st="10" end="10"/>
                                            </p:txEl>
                                          </p:spTgt>
                                        </p:tgtEl>
                                        <p:attrNameLst>
                                          <p:attrName>style.visibility</p:attrName>
                                        </p:attrNameLst>
                                      </p:cBhvr>
                                      <p:to>
                                        <p:strVal val="visible"/>
                                      </p:to>
                                    </p:set>
                                    <p:anim calcmode="lin" valueType="num">
                                      <p:cBhvr additive="base">
                                        <p:cTn id="55" dur="500" fill="hold"/>
                                        <p:tgtEl>
                                          <p:spTgt spid="434185">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3418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34185">
                                            <p:txEl>
                                              <p:pRg st="11" end="11"/>
                                            </p:txEl>
                                          </p:spTgt>
                                        </p:tgtEl>
                                        <p:attrNameLst>
                                          <p:attrName>style.visibility</p:attrName>
                                        </p:attrNameLst>
                                      </p:cBhvr>
                                      <p:to>
                                        <p:strVal val="visible"/>
                                      </p:to>
                                    </p:set>
                                    <p:anim calcmode="lin" valueType="num">
                                      <p:cBhvr additive="base">
                                        <p:cTn id="61" dur="500" fill="hold"/>
                                        <p:tgtEl>
                                          <p:spTgt spid="434185">
                                            <p:txEl>
                                              <p:pRg st="11" end="1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34185">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0725"/>
                                        </p:tgtEl>
                                        <p:attrNameLst>
                                          <p:attrName>style.visibility</p:attrName>
                                        </p:attrNameLst>
                                      </p:cBhvr>
                                      <p:to>
                                        <p:strVal val="visible"/>
                                      </p:to>
                                    </p:set>
                                    <p:animEffect transition="in" filter="wipe(down)">
                                      <p:cBhvr>
                                        <p:cTn id="67"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4" grpId="0" build="p" autoUpdateAnimBg="0"/>
      <p:bldP spid="434185" grpId="0" build="p" autoUpdateAnimBg="0"/>
      <p:bldP spid="307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042988" y="260350"/>
            <a:ext cx="81010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3</a:t>
            </a:r>
            <a:r>
              <a:rPr lang="zh-CN" altLang="en-US" sz="4000">
                <a:solidFill>
                  <a:schemeClr val="folHlink"/>
                </a:solidFill>
                <a:latin typeface="隶书" panose="02010509060101010101" pitchFamily="49" charset="-122"/>
              </a:rPr>
              <a:t>、</a:t>
            </a:r>
            <a:r>
              <a:rPr lang="zh-CN" altLang="en-US" sz="4000" b="0">
                <a:solidFill>
                  <a:schemeClr val="folHlink"/>
                </a:solidFill>
                <a:latin typeface="隶书" panose="02010509060101010101" pitchFamily="49" charset="-122"/>
              </a:rPr>
              <a:t>信号量集</a:t>
            </a:r>
            <a:r>
              <a:rPr lang="en-US" altLang="zh-CN" sz="4000" b="0">
                <a:solidFill>
                  <a:schemeClr val="folHlink"/>
                </a:solidFill>
                <a:latin typeface="隶书" panose="02010509060101010101" pitchFamily="49" charset="-122"/>
              </a:rPr>
              <a:t>---</a:t>
            </a:r>
            <a:r>
              <a:rPr lang="zh-CN" altLang="en-US" sz="4000">
                <a:solidFill>
                  <a:schemeClr val="folHlink"/>
                </a:solidFill>
                <a:latin typeface="隶书" panose="02010509060101010101" pitchFamily="49" charset="-122"/>
              </a:rPr>
              <a:t>一般信号量</a:t>
            </a:r>
          </a:p>
        </p:txBody>
      </p:sp>
      <p:sp>
        <p:nvSpPr>
          <p:cNvPr id="32771" name="Rectangle 5"/>
          <p:cNvSpPr>
            <a:spLocks noChangeArrowheads="1"/>
          </p:cNvSpPr>
          <p:nvPr/>
        </p:nvSpPr>
        <p:spPr bwMode="auto">
          <a:xfrm>
            <a:off x="395288" y="1484313"/>
            <a:ext cx="83534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sz="3200">
                <a:latin typeface="楷体_GB2312" pitchFamily="1" charset="-122"/>
                <a:ea typeface="楷体_GB2312" pitchFamily="1" charset="-122"/>
              </a:rPr>
              <a:t>一般信号量集是指同时需要多种资源、每种占用的数目不同、且可分配的资源还存在一个临界值时的信号量处理。 </a:t>
            </a:r>
          </a:p>
          <a:p>
            <a:pPr eaLnBrk="1" hangingPunct="1">
              <a:spcBef>
                <a:spcPct val="20000"/>
              </a:spcBef>
              <a:buClr>
                <a:schemeClr val="folHlink"/>
              </a:buClr>
              <a:buSzPct val="60000"/>
              <a:buFont typeface="Wingdings" panose="05000000000000000000" pitchFamily="2" charset="2"/>
              <a:buChar char="n"/>
            </a:pPr>
            <a:endParaRPr lang="zh-CN" altLang="en-US" sz="3200">
              <a:latin typeface="楷体_GB2312" pitchFamily="1" charset="-122"/>
              <a:ea typeface="楷体_GB2312" pitchFamily="1" charset="-122"/>
            </a:endParaRPr>
          </a:p>
          <a:p>
            <a:pPr eaLnBrk="1" hangingPunct="1">
              <a:spcBef>
                <a:spcPct val="20000"/>
              </a:spcBef>
              <a:buClr>
                <a:schemeClr val="folHlink"/>
              </a:buClr>
              <a:buSzPct val="60000"/>
              <a:buFont typeface="Wingdings" panose="05000000000000000000" pitchFamily="2" charset="2"/>
              <a:buChar char="n"/>
            </a:pPr>
            <a:r>
              <a:rPr lang="zh-CN" altLang="en-US" sz="3200">
                <a:latin typeface="楷体_GB2312" pitchFamily="1" charset="-122"/>
                <a:ea typeface="楷体_GB2312" pitchFamily="1" charset="-122"/>
              </a:rPr>
              <a:t>一般信号量集的基本思路就是在</a:t>
            </a:r>
            <a:r>
              <a:rPr lang="en-US" altLang="zh-CN" sz="3200">
                <a:latin typeface="楷体_GB2312" pitchFamily="1" charset="-122"/>
                <a:ea typeface="楷体_GB2312" pitchFamily="1" charset="-122"/>
              </a:rPr>
              <a:t>AND</a:t>
            </a:r>
            <a:r>
              <a:rPr lang="zh-CN" altLang="en-US" sz="3200">
                <a:latin typeface="楷体_GB2312" pitchFamily="1" charset="-122"/>
                <a:ea typeface="楷体_GB2312" pitchFamily="1" charset="-122"/>
              </a:rPr>
              <a:t>型信号量集的基础上进行扩充，在一次原语操作中完成所有的资源申请。</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60350"/>
            <a:ext cx="5508625" cy="720725"/>
          </a:xfrm>
        </p:spPr>
        <p:txBody>
          <a:bodyPr/>
          <a:lstStyle/>
          <a:p>
            <a:pPr eaLnBrk="1" hangingPunct="1"/>
            <a:r>
              <a:rPr lang="zh-CN" altLang="en-US" sz="4000" b="1" smtClean="0">
                <a:latin typeface="隶书" panose="02010509060101010101" pitchFamily="49" charset="-122"/>
                <a:ea typeface="隶书" panose="02010509060101010101" pitchFamily="49" charset="-122"/>
              </a:rPr>
              <a:t>三、信号量的应用</a:t>
            </a:r>
          </a:p>
        </p:txBody>
      </p:sp>
      <p:sp>
        <p:nvSpPr>
          <p:cNvPr id="33795" name="Rectangle 3"/>
          <p:cNvSpPr>
            <a:spLocks noGrp="1" noChangeArrowheads="1"/>
          </p:cNvSpPr>
          <p:nvPr>
            <p:ph type="body" idx="1"/>
          </p:nvPr>
        </p:nvSpPr>
        <p:spPr>
          <a:xfrm>
            <a:off x="395288" y="1341438"/>
            <a:ext cx="8280400" cy="4392612"/>
          </a:xfrm>
        </p:spPr>
        <p:txBody>
          <a:bodyPr/>
          <a:lstStyle/>
          <a:p>
            <a:pPr marL="457200" indent="-457200" eaLnBrk="1" hangingPunct="1">
              <a:lnSpc>
                <a:spcPct val="130000"/>
              </a:lnSpc>
              <a:buClr>
                <a:srgbClr val="A50021"/>
              </a:buClr>
              <a:buSzPct val="80000"/>
              <a:buFont typeface="Wingdings" panose="05000000000000000000" pitchFamily="2" charset="2"/>
              <a:buAutoNum type="arabicPeriod"/>
            </a:pPr>
            <a:r>
              <a:rPr lang="zh-CN" altLang="en-US" sz="3200" b="1" smtClean="0">
                <a:solidFill>
                  <a:schemeClr val="folHlink"/>
                </a:solidFill>
                <a:latin typeface="Arial" panose="020B0604020202020204" pitchFamily="34" charset="0"/>
                <a:ea typeface="楷体_GB2312" pitchFamily="1" charset="-122"/>
              </a:rPr>
              <a:t>利用信号量实现进程互斥：互斥信号量</a:t>
            </a:r>
            <a:r>
              <a:rPr lang="en-US" altLang="zh-CN" sz="3200" b="1" smtClean="0">
                <a:solidFill>
                  <a:schemeClr val="folHlink"/>
                </a:solidFill>
                <a:latin typeface="Arial" panose="020B0604020202020204" pitchFamily="34" charset="0"/>
                <a:ea typeface="楷体_GB2312" pitchFamily="1" charset="-122"/>
              </a:rPr>
              <a:t>(</a:t>
            </a:r>
            <a:r>
              <a:rPr lang="zh-CN" altLang="en-US" sz="3200" b="1" smtClean="0">
                <a:solidFill>
                  <a:schemeClr val="folHlink"/>
                </a:solidFill>
                <a:latin typeface="Arial" panose="020B0604020202020204" pitchFamily="34" charset="0"/>
                <a:ea typeface="楷体_GB2312" pitchFamily="1" charset="-122"/>
              </a:rPr>
              <a:t>公用信号量</a:t>
            </a:r>
            <a:r>
              <a:rPr lang="en-US" altLang="zh-CN" sz="3200" b="1" smtClean="0">
                <a:solidFill>
                  <a:schemeClr val="folHlink"/>
                </a:solidFill>
                <a:latin typeface="Arial" panose="020B0604020202020204" pitchFamily="34" charset="0"/>
                <a:ea typeface="楷体_GB2312" pitchFamily="1" charset="-122"/>
              </a:rPr>
              <a:t>)</a:t>
            </a:r>
          </a:p>
          <a:p>
            <a:pPr marL="457200" indent="-457200" eaLnBrk="1" hangingPunct="1">
              <a:buClr>
                <a:srgbClr val="A50021"/>
              </a:buClr>
              <a:buSzPct val="80000"/>
              <a:buFont typeface="Wingdings" panose="05000000000000000000" pitchFamily="2" charset="2"/>
              <a:buAutoNum type="arabicPeriod"/>
            </a:pPr>
            <a:r>
              <a:rPr lang="zh-CN" altLang="en-US" sz="3200" b="1" smtClean="0">
                <a:solidFill>
                  <a:schemeClr val="folHlink"/>
                </a:solidFill>
                <a:latin typeface="Arial" panose="020B0604020202020204" pitchFamily="34" charset="0"/>
                <a:ea typeface="楷体_GB2312" pitchFamily="1" charset="-122"/>
              </a:rPr>
              <a:t>利用信号量实现前驱关系：开关信号量</a:t>
            </a:r>
            <a:r>
              <a:rPr lang="en-US" altLang="zh-CN" sz="3200" b="1" smtClean="0">
                <a:solidFill>
                  <a:schemeClr val="folHlink"/>
                </a:solidFill>
                <a:latin typeface="Arial" panose="020B0604020202020204" pitchFamily="34" charset="0"/>
                <a:ea typeface="楷体_GB2312" pitchFamily="1" charset="-122"/>
              </a:rPr>
              <a:t>(</a:t>
            </a:r>
            <a:r>
              <a:rPr lang="zh-CN" altLang="en-US" sz="3200" b="1" smtClean="0">
                <a:solidFill>
                  <a:schemeClr val="folHlink"/>
                </a:solidFill>
                <a:latin typeface="Arial" panose="020B0604020202020204" pitchFamily="34" charset="0"/>
                <a:ea typeface="楷体_GB2312" pitchFamily="1" charset="-122"/>
              </a:rPr>
              <a:t>公用信号量</a:t>
            </a:r>
            <a:r>
              <a:rPr lang="en-US" altLang="zh-CN" sz="3200" b="1" smtClean="0">
                <a:solidFill>
                  <a:schemeClr val="folHlink"/>
                </a:solidFill>
                <a:latin typeface="Arial" panose="020B0604020202020204" pitchFamily="34" charset="0"/>
                <a:ea typeface="楷体_GB2312" pitchFamily="1" charset="-122"/>
              </a:rPr>
              <a:t>)</a:t>
            </a:r>
          </a:p>
          <a:p>
            <a:pPr marL="457200" indent="-457200" eaLnBrk="1" hangingPunct="1">
              <a:lnSpc>
                <a:spcPct val="130000"/>
              </a:lnSpc>
              <a:buClr>
                <a:srgbClr val="A50021"/>
              </a:buClr>
              <a:buSzPct val="80000"/>
              <a:buFont typeface="Wingdings" panose="05000000000000000000" pitchFamily="2" charset="2"/>
              <a:buAutoNum type="arabicPeriod"/>
            </a:pPr>
            <a:r>
              <a:rPr lang="zh-CN" altLang="en-US" sz="3200" b="1" smtClean="0">
                <a:solidFill>
                  <a:schemeClr val="folHlink"/>
                </a:solidFill>
                <a:latin typeface="Arial" panose="020B0604020202020204" pitchFamily="34" charset="0"/>
                <a:ea typeface="楷体_GB2312" pitchFamily="1" charset="-122"/>
              </a:rPr>
              <a:t>利用信号量实现进程同步：同步信号量</a:t>
            </a:r>
            <a:r>
              <a:rPr lang="en-US" altLang="zh-CN" sz="3200" b="1" smtClean="0">
                <a:solidFill>
                  <a:schemeClr val="folHlink"/>
                </a:solidFill>
                <a:latin typeface="Arial" panose="020B0604020202020204" pitchFamily="34" charset="0"/>
                <a:ea typeface="楷体_GB2312" pitchFamily="1" charset="-122"/>
              </a:rPr>
              <a:t>(</a:t>
            </a:r>
            <a:r>
              <a:rPr lang="zh-CN" altLang="en-US" sz="3200" b="1" smtClean="0">
                <a:solidFill>
                  <a:schemeClr val="folHlink"/>
                </a:solidFill>
                <a:latin typeface="Arial" panose="020B0604020202020204" pitchFamily="34" charset="0"/>
                <a:ea typeface="楷体_GB2312" pitchFamily="1" charset="-122"/>
              </a:rPr>
              <a:t>私有信号量，资源信号量</a:t>
            </a:r>
            <a:r>
              <a:rPr lang="en-US" altLang="zh-CN" sz="3200" b="1" smtClean="0">
                <a:solidFill>
                  <a:schemeClr val="folHlink"/>
                </a:solidFill>
                <a:latin typeface="Arial" panose="020B0604020202020204" pitchFamily="34" charset="0"/>
                <a:ea typeface="楷体_GB2312" pitchFamily="1"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1150938" y="260350"/>
            <a:ext cx="5508625" cy="720725"/>
          </a:xfrm>
        </p:spPr>
        <p:txBody>
          <a:bodyPr/>
          <a:lstStyle/>
          <a:p>
            <a:pPr eaLnBrk="1" hangingPunct="1"/>
            <a:r>
              <a:rPr lang="zh-CN" altLang="en-US" sz="4000" b="1" smtClean="0">
                <a:latin typeface="隶书" panose="02010509060101010101" pitchFamily="49" charset="-122"/>
                <a:ea typeface="隶书" panose="02010509060101010101" pitchFamily="49" charset="-122"/>
              </a:rPr>
              <a:t>三、信号量的应用</a:t>
            </a:r>
          </a:p>
        </p:txBody>
      </p:sp>
      <p:sp>
        <p:nvSpPr>
          <p:cNvPr id="2052" name="Rectangle 3"/>
          <p:cNvSpPr>
            <a:spLocks noGrp="1" noChangeArrowheads="1"/>
          </p:cNvSpPr>
          <p:nvPr>
            <p:ph type="body" idx="4294967295"/>
          </p:nvPr>
        </p:nvSpPr>
        <p:spPr>
          <a:xfrm>
            <a:off x="395288" y="1125538"/>
            <a:ext cx="8280400" cy="647700"/>
          </a:xfrm>
        </p:spPr>
        <p:txBody>
          <a:bodyPr/>
          <a:lstStyle/>
          <a:p>
            <a:pPr marL="457200" indent="-457200" eaLnBrk="1" hangingPunct="1">
              <a:lnSpc>
                <a:spcPct val="130000"/>
              </a:lnSpc>
              <a:buClr>
                <a:srgbClr val="A50021"/>
              </a:buClr>
              <a:buSzPct val="80000"/>
              <a:buFont typeface="Wingdings" panose="05000000000000000000" pitchFamily="2" charset="2"/>
              <a:buAutoNum type="arabicPeriod"/>
            </a:pPr>
            <a:r>
              <a:rPr lang="zh-CN" altLang="en-US" sz="3200" b="1" smtClean="0">
                <a:solidFill>
                  <a:schemeClr val="folHlink"/>
                </a:solidFill>
                <a:latin typeface="Arial" panose="020B0604020202020204" pitchFamily="34" charset="0"/>
                <a:ea typeface="楷体_GB2312" pitchFamily="1" charset="-122"/>
              </a:rPr>
              <a:t>利用信号量实现进程互斥</a:t>
            </a:r>
            <a:endParaRPr lang="en-US" altLang="zh-CN" sz="3200" smtClean="0">
              <a:latin typeface="宋体" panose="02010600030101010101" pitchFamily="2" charset="-122"/>
            </a:endParaRPr>
          </a:p>
        </p:txBody>
      </p:sp>
      <p:sp>
        <p:nvSpPr>
          <p:cNvPr id="196616" name="Rectangle 8"/>
          <p:cNvSpPr>
            <a:spLocks noChangeArrowheads="1"/>
          </p:cNvSpPr>
          <p:nvPr/>
        </p:nvSpPr>
        <p:spPr bwMode="auto">
          <a:xfrm>
            <a:off x="250825" y="1916113"/>
            <a:ext cx="864235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3200">
                <a:solidFill>
                  <a:schemeClr val="tx2"/>
                </a:solidFill>
                <a:latin typeface="Times New Roman" panose="02020603050405020304" pitchFamily="18" charset="0"/>
                <a:ea typeface="楷体_GB2312" pitchFamily="1" charset="-122"/>
              </a:rPr>
              <a:t>有多个进程互斥访问某类资源，则互斥进程</a:t>
            </a:r>
            <a:r>
              <a:rPr lang="en-US" altLang="zh-CN" sz="3200">
                <a:solidFill>
                  <a:schemeClr val="tx2"/>
                </a:solidFill>
                <a:latin typeface="Times New Roman" panose="02020603050405020304" pitchFamily="18" charset="0"/>
                <a:ea typeface="楷体_GB2312" pitchFamily="1" charset="-122"/>
              </a:rPr>
              <a:t>Pi</a:t>
            </a:r>
            <a:r>
              <a:rPr lang="zh-CN" altLang="en-US" sz="3200">
                <a:solidFill>
                  <a:schemeClr val="tx2"/>
                </a:solidFill>
                <a:latin typeface="Times New Roman" panose="02020603050405020304" pitchFamily="18" charset="0"/>
                <a:ea typeface="楷体_GB2312" pitchFamily="1" charset="-122"/>
              </a:rPr>
              <a:t>的代码如图所示</a:t>
            </a:r>
            <a:r>
              <a:rPr lang="en-US" altLang="zh-CN" sz="3200">
                <a:solidFill>
                  <a:schemeClr val="tx2"/>
                </a:solidFill>
                <a:latin typeface="Times New Roman" panose="02020603050405020304" pitchFamily="18" charset="0"/>
                <a:ea typeface="楷体_GB2312" pitchFamily="1" charset="-122"/>
              </a:rPr>
              <a:t>(mutex</a:t>
            </a:r>
            <a:r>
              <a:rPr lang="zh-CN" altLang="en-US" sz="3200">
                <a:solidFill>
                  <a:schemeClr val="tx2"/>
                </a:solidFill>
                <a:latin typeface="Times New Roman" panose="02020603050405020304" pitchFamily="18" charset="0"/>
                <a:ea typeface="楷体_GB2312" pitchFamily="1" charset="-122"/>
              </a:rPr>
              <a:t>初值为该类资源初始可用个数</a:t>
            </a:r>
            <a:r>
              <a:rPr lang="en-US" altLang="zh-CN" sz="3200">
                <a:solidFill>
                  <a:schemeClr val="tx2"/>
                </a:solidFill>
                <a:latin typeface="Times New Roman" panose="02020603050405020304" pitchFamily="18" charset="0"/>
                <a:ea typeface="楷体_GB2312" pitchFamily="1" charset="-122"/>
              </a:rPr>
              <a:t>)</a:t>
            </a:r>
            <a:endParaRPr lang="zh-CN" altLang="en-US" sz="3200">
              <a:solidFill>
                <a:schemeClr val="tx2"/>
              </a:solidFill>
              <a:latin typeface="Times New Roman" panose="02020603050405020304" pitchFamily="18" charset="0"/>
              <a:ea typeface="楷体_GB2312" pitchFamily="1" charset="-122"/>
            </a:endParaRPr>
          </a:p>
        </p:txBody>
      </p:sp>
      <p:graphicFrame>
        <p:nvGraphicFramePr>
          <p:cNvPr id="196617" name="Object 9"/>
          <p:cNvGraphicFramePr>
            <a:graphicFrameLocks noChangeAspect="1"/>
          </p:cNvGraphicFramePr>
          <p:nvPr/>
        </p:nvGraphicFramePr>
        <p:xfrm>
          <a:off x="2203450" y="3213100"/>
          <a:ext cx="5032375" cy="2479675"/>
        </p:xfrm>
        <a:graphic>
          <a:graphicData uri="http://schemas.openxmlformats.org/presentationml/2006/ole">
            <mc:AlternateContent xmlns:mc="http://schemas.openxmlformats.org/markup-compatibility/2006">
              <mc:Choice xmlns:v="urn:schemas-microsoft-com:vml" Requires="v">
                <p:oleObj spid="_x0000_s2056" name="VISIO" r:id="rId3" imgW="1749600" imgH="961920" progId="Visio.Drawing.6">
                  <p:embed/>
                </p:oleObj>
              </mc:Choice>
              <mc:Fallback>
                <p:oleObj name="VISIO" r:id="rId3" imgW="1749600" imgH="961920" progId="Visio.Drawing.6">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l="835" r="960" b="8244"/>
                      <a:stretch>
                        <a:fillRect/>
                      </a:stretch>
                    </p:blipFill>
                    <p:spPr bwMode="auto">
                      <a:xfrm>
                        <a:off x="2203450" y="3213100"/>
                        <a:ext cx="5032375"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96616"/>
                                        </p:tgtEl>
                                        <p:attrNameLst>
                                          <p:attrName>style.visibility</p:attrName>
                                        </p:attrNameLst>
                                      </p:cBhvr>
                                      <p:to>
                                        <p:strVal val="visible"/>
                                      </p:to>
                                    </p:set>
                                    <p:anim calcmode="discrete" valueType="clr">
                                      <p:cBhvr override="childStyle">
                                        <p:cTn id="7" dur="80"/>
                                        <p:tgtEl>
                                          <p:spTgt spid="19661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96616"/>
                                        </p:tgtEl>
                                        <p:attrNameLst>
                                          <p:attrName>fillcolor</p:attrName>
                                        </p:attrNameLst>
                                      </p:cBhvr>
                                      <p:tavLst>
                                        <p:tav tm="0">
                                          <p:val>
                                            <p:clrVal>
                                              <a:schemeClr val="accent2"/>
                                            </p:clrVal>
                                          </p:val>
                                        </p:tav>
                                        <p:tav tm="50000">
                                          <p:val>
                                            <p:clrVal>
                                              <a:schemeClr val="hlink"/>
                                            </p:clrVal>
                                          </p:val>
                                        </p:tav>
                                      </p:tavLst>
                                    </p:anim>
                                    <p:set>
                                      <p:cBhvr>
                                        <p:cTn id="9" dur="80"/>
                                        <p:tgtEl>
                                          <p:spTgt spid="19661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6617"/>
                                        </p:tgtEl>
                                        <p:attrNameLst>
                                          <p:attrName>style.visibility</p:attrName>
                                        </p:attrNameLst>
                                      </p:cBhvr>
                                      <p:to>
                                        <p:strVal val="visible"/>
                                      </p:to>
                                    </p:set>
                                    <p:animEffect transition="in" filter="dissolve">
                                      <p:cBhvr>
                                        <p:cTn id="14" dur="500"/>
                                        <p:tgtEl>
                                          <p:spTgt spid="196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1260475" y="476250"/>
            <a:ext cx="6048375" cy="504825"/>
          </a:xfrm>
        </p:spPr>
        <p:txBody>
          <a:bodyPr/>
          <a:lstStyle/>
          <a:p>
            <a:pPr eaLnBrk="1" hangingPunct="1"/>
            <a:r>
              <a:rPr lang="zh-CN" altLang="en-US" sz="4000" b="1" smtClean="0">
                <a:latin typeface="隶书" panose="02010509060101010101" pitchFamily="49" charset="-122"/>
                <a:ea typeface="隶书" panose="02010509060101010101" pitchFamily="49" charset="-122"/>
              </a:rPr>
              <a:t>一、进程同步的基本概念</a:t>
            </a:r>
          </a:p>
        </p:txBody>
      </p:sp>
      <p:sp>
        <p:nvSpPr>
          <p:cNvPr id="9219" name="Rectangle 1027"/>
          <p:cNvSpPr>
            <a:spLocks noGrp="1" noChangeArrowheads="1"/>
          </p:cNvSpPr>
          <p:nvPr>
            <p:ph type="body" idx="1"/>
          </p:nvPr>
        </p:nvSpPr>
        <p:spPr>
          <a:xfrm>
            <a:off x="71438" y="1052513"/>
            <a:ext cx="8964612" cy="1008062"/>
          </a:xfrm>
        </p:spPr>
        <p:txBody>
          <a:bodyPr/>
          <a:lstStyle/>
          <a:p>
            <a:pPr eaLnBrk="1" hangingPunct="1">
              <a:lnSpc>
                <a:spcPct val="110000"/>
              </a:lnSpc>
              <a:spcBef>
                <a:spcPct val="0"/>
              </a:spcBef>
              <a:buFont typeface="Wingdings" panose="05000000000000000000" pitchFamily="2" charset="2"/>
              <a:buNone/>
            </a:pPr>
            <a:r>
              <a:rPr lang="en-US" altLang="zh-CN" sz="3200" b="1" smtClean="0">
                <a:solidFill>
                  <a:schemeClr val="folHlink"/>
                </a:solidFill>
                <a:latin typeface="楷体_GB2312" pitchFamily="1" charset="-122"/>
                <a:ea typeface="楷体_GB2312" pitchFamily="1" charset="-122"/>
              </a:rPr>
              <a:t>1</a:t>
            </a:r>
            <a:r>
              <a:rPr lang="zh-CN" altLang="en-US" sz="3200" b="1" smtClean="0">
                <a:solidFill>
                  <a:schemeClr val="folHlink"/>
                </a:solidFill>
                <a:latin typeface="楷体_GB2312" pitchFamily="1" charset="-122"/>
                <a:ea typeface="楷体_GB2312" pitchFamily="1" charset="-122"/>
              </a:rPr>
              <a:t>、两种进程关系</a:t>
            </a:r>
          </a:p>
          <a:p>
            <a:pPr lvl="1" eaLnBrk="1" hangingPunct="1">
              <a:lnSpc>
                <a:spcPct val="110000"/>
              </a:lnSpc>
              <a:spcBef>
                <a:spcPct val="0"/>
              </a:spcBef>
              <a:buFont typeface="Wingdings" panose="05000000000000000000" pitchFamily="2" charset="2"/>
              <a:buNone/>
            </a:pPr>
            <a:r>
              <a:rPr lang="zh-CN" altLang="en-US" sz="2800" b="1" smtClean="0">
                <a:latin typeface="楷体_GB2312" pitchFamily="1" charset="-122"/>
                <a:ea typeface="楷体_GB2312" pitchFamily="1" charset="-122"/>
              </a:rPr>
              <a:t>系统中诸进程之间在逻辑上存在着两种制约关系：</a:t>
            </a:r>
          </a:p>
        </p:txBody>
      </p:sp>
      <p:sp>
        <p:nvSpPr>
          <p:cNvPr id="361526" name="Text Box 1078"/>
          <p:cNvSpPr txBox="1">
            <a:spLocks noChangeArrowheads="1"/>
          </p:cNvSpPr>
          <p:nvPr/>
        </p:nvSpPr>
        <p:spPr bwMode="auto">
          <a:xfrm>
            <a:off x="468313" y="2349500"/>
            <a:ext cx="8281987"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buClr>
                <a:srgbClr val="3333FF"/>
              </a:buClr>
              <a:buSzPct val="70000"/>
              <a:buFont typeface="Wingdings" panose="05000000000000000000" pitchFamily="2" charset="2"/>
              <a:buChar char="n"/>
            </a:pPr>
            <a:r>
              <a:rPr kumimoji="0" lang="zh-CN" altLang="en-US" sz="3200">
                <a:latin typeface="Times New Roman" panose="02020603050405020304" pitchFamily="18" charset="0"/>
                <a:ea typeface="楷体_GB2312" pitchFamily="1" charset="-122"/>
              </a:rPr>
              <a:t>进程同步：直接制约关系，进程之间为了协作完成某项任务而有意识地相互“交换信息”。如前分别将</a:t>
            </a:r>
            <a:r>
              <a:rPr kumimoji="0" lang="en-US" altLang="zh-CN" sz="3200">
                <a:solidFill>
                  <a:srgbClr val="3333FF"/>
                </a:solidFill>
                <a:latin typeface="Times New Roman" panose="02020603050405020304" pitchFamily="18" charset="0"/>
                <a:ea typeface="楷体_GB2312" pitchFamily="1" charset="-122"/>
              </a:rPr>
              <a:t>I</a:t>
            </a:r>
            <a:r>
              <a:rPr kumimoji="0" lang="zh-CN" altLang="en-US" sz="3200">
                <a:solidFill>
                  <a:srgbClr val="3333FF"/>
                </a:solidFill>
                <a:latin typeface="Times New Roman" panose="02020603050405020304" pitchFamily="18" charset="0"/>
                <a:ea typeface="楷体_GB2312" pitchFamily="1" charset="-122"/>
              </a:rPr>
              <a:t>、</a:t>
            </a:r>
            <a:r>
              <a:rPr kumimoji="0" lang="en-US" altLang="zh-CN" sz="3200">
                <a:solidFill>
                  <a:srgbClr val="3333FF"/>
                </a:solidFill>
                <a:latin typeface="Times New Roman" panose="02020603050405020304" pitchFamily="18" charset="0"/>
                <a:ea typeface="楷体_GB2312" pitchFamily="1" charset="-122"/>
              </a:rPr>
              <a:t>C</a:t>
            </a:r>
            <a:r>
              <a:rPr kumimoji="0" lang="zh-CN" altLang="en-US" sz="3200">
                <a:solidFill>
                  <a:srgbClr val="3333FF"/>
                </a:solidFill>
                <a:latin typeface="Times New Roman" panose="02020603050405020304" pitchFamily="18" charset="0"/>
                <a:ea typeface="楷体_GB2312" pitchFamily="1" charset="-122"/>
              </a:rPr>
              <a:t>和</a:t>
            </a:r>
            <a:r>
              <a:rPr kumimoji="0" lang="en-US" altLang="zh-CN" sz="3200">
                <a:solidFill>
                  <a:srgbClr val="3333FF"/>
                </a:solidFill>
                <a:latin typeface="Times New Roman" panose="02020603050405020304" pitchFamily="18" charset="0"/>
                <a:ea typeface="楷体_GB2312" pitchFamily="1" charset="-122"/>
              </a:rPr>
              <a:t>P</a:t>
            </a:r>
            <a:r>
              <a:rPr kumimoji="0" lang="zh-CN" altLang="en-US" sz="3200">
                <a:solidFill>
                  <a:srgbClr val="3333FF"/>
                </a:solidFill>
                <a:latin typeface="Times New Roman" panose="02020603050405020304" pitchFamily="18" charset="0"/>
                <a:ea typeface="楷体_GB2312" pitchFamily="1" charset="-122"/>
              </a:rPr>
              <a:t>都看成是进程</a:t>
            </a:r>
            <a:r>
              <a:rPr kumimoji="0" lang="zh-CN" altLang="en-US" sz="3200">
                <a:latin typeface="Times New Roman" panose="02020603050405020304" pitchFamily="18" charset="0"/>
                <a:ea typeface="楷体_GB2312" pitchFamily="1" charset="-122"/>
              </a:rPr>
              <a:t>。</a:t>
            </a:r>
            <a:r>
              <a:rPr kumimoji="0" lang="en-US" altLang="zh-CN" sz="3200">
                <a:latin typeface="Times New Roman" panose="02020603050405020304" pitchFamily="18" charset="0"/>
                <a:ea typeface="楷体_GB2312" pitchFamily="1" charset="-122"/>
              </a:rPr>
              <a:t> </a:t>
            </a:r>
          </a:p>
        </p:txBody>
      </p:sp>
      <p:sp>
        <p:nvSpPr>
          <p:cNvPr id="361527" name="Text Box 1079"/>
          <p:cNvSpPr txBox="1">
            <a:spLocks noChangeArrowheads="1"/>
          </p:cNvSpPr>
          <p:nvPr/>
        </p:nvSpPr>
        <p:spPr bwMode="auto">
          <a:xfrm>
            <a:off x="468313" y="4078288"/>
            <a:ext cx="8281987"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buClr>
                <a:srgbClr val="3333FF"/>
              </a:buClr>
              <a:buSzPct val="70000"/>
              <a:buFont typeface="Wingdings" panose="05000000000000000000" pitchFamily="2" charset="2"/>
              <a:buChar char="n"/>
            </a:pPr>
            <a:r>
              <a:rPr kumimoji="0" lang="zh-CN" altLang="en-US" sz="3200">
                <a:latin typeface="Times New Roman" panose="02020603050405020304" pitchFamily="18" charset="0"/>
                <a:ea typeface="楷体_GB2312" pitchFamily="1" charset="-122"/>
              </a:rPr>
              <a:t>进程互斥：间接制约关系，</a:t>
            </a:r>
            <a:r>
              <a:rPr kumimoji="0" lang="zh-CN" altLang="en-US" sz="3200">
                <a:solidFill>
                  <a:srgbClr val="CC3300"/>
                </a:solidFill>
                <a:latin typeface="Times New Roman" panose="02020603050405020304" pitchFamily="18" charset="0"/>
                <a:ea typeface="楷体_GB2312" pitchFamily="1" charset="-122"/>
              </a:rPr>
              <a:t>进程之间通过竞争系统某些资源产生的关系</a:t>
            </a:r>
            <a:r>
              <a:rPr kumimoji="0" lang="zh-CN" altLang="en-US" sz="3200">
                <a:latin typeface="Times New Roman" panose="02020603050405020304" pitchFamily="18" charset="0"/>
                <a:ea typeface="楷体_GB2312" pitchFamily="1" charset="-122"/>
              </a:rPr>
              <a:t>。原因是某些资源不能同时被 多个进程使用</a:t>
            </a:r>
            <a:endParaRPr kumimoji="0" lang="en-US" altLang="zh-CN" sz="3200">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1526"/>
                                        </p:tgtEl>
                                        <p:attrNameLst>
                                          <p:attrName>style.visibility</p:attrName>
                                        </p:attrNameLst>
                                      </p:cBhvr>
                                      <p:to>
                                        <p:strVal val="visible"/>
                                      </p:to>
                                    </p:set>
                                    <p:anim calcmode="lin" valueType="num">
                                      <p:cBhvr additive="base">
                                        <p:cTn id="7" dur="500" fill="hold"/>
                                        <p:tgtEl>
                                          <p:spTgt spid="361526"/>
                                        </p:tgtEl>
                                        <p:attrNameLst>
                                          <p:attrName>ppt_x</p:attrName>
                                        </p:attrNameLst>
                                      </p:cBhvr>
                                      <p:tavLst>
                                        <p:tav tm="0">
                                          <p:val>
                                            <p:strVal val="#ppt_x"/>
                                          </p:val>
                                        </p:tav>
                                        <p:tav tm="100000">
                                          <p:val>
                                            <p:strVal val="#ppt_x"/>
                                          </p:val>
                                        </p:tav>
                                      </p:tavLst>
                                    </p:anim>
                                    <p:anim calcmode="lin" valueType="num">
                                      <p:cBhvr additive="base">
                                        <p:cTn id="8" dur="500" fill="hold"/>
                                        <p:tgtEl>
                                          <p:spTgt spid="3615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1527"/>
                                        </p:tgtEl>
                                        <p:attrNameLst>
                                          <p:attrName>style.visibility</p:attrName>
                                        </p:attrNameLst>
                                      </p:cBhvr>
                                      <p:to>
                                        <p:strVal val="visible"/>
                                      </p:to>
                                    </p:set>
                                    <p:anim calcmode="lin" valueType="num">
                                      <p:cBhvr additive="base">
                                        <p:cTn id="13" dur="500" fill="hold"/>
                                        <p:tgtEl>
                                          <p:spTgt spid="361527"/>
                                        </p:tgtEl>
                                        <p:attrNameLst>
                                          <p:attrName>ppt_x</p:attrName>
                                        </p:attrNameLst>
                                      </p:cBhvr>
                                      <p:tavLst>
                                        <p:tav tm="0">
                                          <p:val>
                                            <p:strVal val="#ppt_x"/>
                                          </p:val>
                                        </p:tav>
                                        <p:tav tm="100000">
                                          <p:val>
                                            <p:strVal val="#ppt_x"/>
                                          </p:val>
                                        </p:tav>
                                      </p:tavLst>
                                    </p:anim>
                                    <p:anim calcmode="lin" valueType="num">
                                      <p:cBhvr additive="base">
                                        <p:cTn id="14" dur="500" fill="hold"/>
                                        <p:tgtEl>
                                          <p:spTgt spid="361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26" grpId="0"/>
      <p:bldP spid="3615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ChangeArrowheads="1"/>
          </p:cNvSpPr>
          <p:nvPr/>
        </p:nvSpPr>
        <p:spPr bwMode="auto">
          <a:xfrm>
            <a:off x="1292225" y="2170113"/>
            <a:ext cx="1720850" cy="2586037"/>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34819" name="Text Box 7"/>
          <p:cNvSpPr txBox="1">
            <a:spLocks noChangeArrowheads="1"/>
          </p:cNvSpPr>
          <p:nvPr/>
        </p:nvSpPr>
        <p:spPr bwMode="auto">
          <a:xfrm>
            <a:off x="1444625" y="3267075"/>
            <a:ext cx="132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P(mutex)</a:t>
            </a:r>
            <a:endParaRPr lang="en-US" altLang="zh-CN" sz="2400" b="0">
              <a:latin typeface="Times New Roman" panose="02020603050405020304" pitchFamily="18" charset="0"/>
              <a:ea typeface="宋体" panose="02010600030101010101" pitchFamily="2" charset="-122"/>
            </a:endParaRPr>
          </a:p>
        </p:txBody>
      </p:sp>
      <p:sp>
        <p:nvSpPr>
          <p:cNvPr id="34820" name="Text Box 8"/>
          <p:cNvSpPr txBox="1">
            <a:spLocks noChangeArrowheads="1"/>
          </p:cNvSpPr>
          <p:nvPr/>
        </p:nvSpPr>
        <p:spPr bwMode="auto">
          <a:xfrm>
            <a:off x="1444625" y="410368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V(mutex)</a:t>
            </a:r>
            <a:endParaRPr lang="en-US" altLang="zh-CN" sz="2400" b="0">
              <a:latin typeface="Times New Roman" panose="02020603050405020304" pitchFamily="18" charset="0"/>
              <a:ea typeface="宋体" panose="02010600030101010101" pitchFamily="2" charset="-122"/>
            </a:endParaRPr>
          </a:p>
        </p:txBody>
      </p:sp>
      <p:sp>
        <p:nvSpPr>
          <p:cNvPr id="34821" name="Rectangle 9"/>
          <p:cNvSpPr>
            <a:spLocks noChangeArrowheads="1"/>
          </p:cNvSpPr>
          <p:nvPr/>
        </p:nvSpPr>
        <p:spPr bwMode="auto">
          <a:xfrm>
            <a:off x="1722438" y="3722688"/>
            <a:ext cx="788987" cy="387350"/>
          </a:xfrm>
          <a:prstGeom prst="rect">
            <a:avLst/>
          </a:prstGeom>
          <a:solidFill>
            <a:schemeClr val="accent1"/>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34822" name="Rectangle 10"/>
          <p:cNvSpPr>
            <a:spLocks noChangeArrowheads="1"/>
          </p:cNvSpPr>
          <p:nvPr/>
        </p:nvSpPr>
        <p:spPr bwMode="auto">
          <a:xfrm>
            <a:off x="3871913" y="2170113"/>
            <a:ext cx="1720850" cy="2586037"/>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34823" name="Rectangle 11"/>
          <p:cNvSpPr>
            <a:spLocks noChangeArrowheads="1"/>
          </p:cNvSpPr>
          <p:nvPr/>
        </p:nvSpPr>
        <p:spPr bwMode="auto">
          <a:xfrm>
            <a:off x="4302125" y="3333750"/>
            <a:ext cx="788988" cy="387350"/>
          </a:xfrm>
          <a:prstGeom prst="rect">
            <a:avLst/>
          </a:prstGeom>
          <a:solidFill>
            <a:schemeClr val="accent1"/>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34824" name="Rectangle 12"/>
          <p:cNvSpPr>
            <a:spLocks noChangeArrowheads="1"/>
          </p:cNvSpPr>
          <p:nvPr/>
        </p:nvSpPr>
        <p:spPr bwMode="auto">
          <a:xfrm>
            <a:off x="6380163" y="2170113"/>
            <a:ext cx="1720850" cy="2586037"/>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34825" name="Rectangle 13"/>
          <p:cNvSpPr>
            <a:spLocks noChangeArrowheads="1"/>
          </p:cNvSpPr>
          <p:nvPr/>
        </p:nvSpPr>
        <p:spPr bwMode="auto">
          <a:xfrm>
            <a:off x="6810375" y="2816225"/>
            <a:ext cx="788988" cy="387350"/>
          </a:xfrm>
          <a:prstGeom prst="rect">
            <a:avLst/>
          </a:prstGeom>
          <a:solidFill>
            <a:schemeClr val="accent1"/>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34826" name="Text Box 14"/>
          <p:cNvSpPr txBox="1">
            <a:spLocks noChangeArrowheads="1"/>
          </p:cNvSpPr>
          <p:nvPr/>
        </p:nvSpPr>
        <p:spPr bwMode="auto">
          <a:xfrm>
            <a:off x="1673225" y="1341438"/>
            <a:ext cx="89852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spcBef>
                <a:spcPct val="50000"/>
              </a:spcBef>
            </a:pPr>
            <a:r>
              <a:rPr lang="en-US" altLang="zh-CN">
                <a:latin typeface="Times New Roman" panose="02020603050405020304" pitchFamily="18" charset="0"/>
                <a:ea typeface="宋体" panose="02010600030101010101" pitchFamily="2" charset="-122"/>
              </a:rPr>
              <a:t>P</a:t>
            </a:r>
            <a:r>
              <a:rPr lang="en-US" altLang="zh-CN" baseline="-25000">
                <a:latin typeface="Times New Roman" panose="02020603050405020304" pitchFamily="18"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34827" name="Text Box 15"/>
          <p:cNvSpPr txBox="1">
            <a:spLocks noChangeArrowheads="1"/>
          </p:cNvSpPr>
          <p:nvPr/>
        </p:nvSpPr>
        <p:spPr bwMode="auto">
          <a:xfrm>
            <a:off x="4291013" y="1341438"/>
            <a:ext cx="89852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spcBef>
                <a:spcPct val="50000"/>
              </a:spcBef>
            </a:pPr>
            <a:r>
              <a:rPr lang="en-US" altLang="zh-CN">
                <a:latin typeface="Times New Roman" panose="02020603050405020304" pitchFamily="18" charset="0"/>
                <a:ea typeface="宋体" panose="02010600030101010101" pitchFamily="2" charset="-122"/>
              </a:rPr>
              <a:t>P</a:t>
            </a:r>
            <a:r>
              <a:rPr lang="en-US" altLang="zh-CN" baseline="-25000">
                <a:latin typeface="Times New Roman" panose="02020603050405020304" pitchFamily="18" charset="0"/>
                <a:ea typeface="宋体" panose="02010600030101010101" pitchFamily="2" charset="-122"/>
              </a:rPr>
              <a:t>2</a:t>
            </a:r>
            <a:endParaRPr lang="en-US" altLang="zh-CN">
              <a:latin typeface="Times New Roman" panose="02020603050405020304" pitchFamily="18" charset="0"/>
              <a:ea typeface="宋体" panose="02010600030101010101" pitchFamily="2" charset="-122"/>
            </a:endParaRPr>
          </a:p>
        </p:txBody>
      </p:sp>
      <p:sp>
        <p:nvSpPr>
          <p:cNvPr id="34828" name="Text Box 16"/>
          <p:cNvSpPr txBox="1">
            <a:spLocks noChangeArrowheads="1"/>
          </p:cNvSpPr>
          <p:nvPr/>
        </p:nvSpPr>
        <p:spPr bwMode="auto">
          <a:xfrm>
            <a:off x="6761163" y="1341438"/>
            <a:ext cx="896937"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spcBef>
                <a:spcPct val="50000"/>
              </a:spcBef>
            </a:pPr>
            <a:r>
              <a:rPr lang="en-US" altLang="zh-CN">
                <a:latin typeface="Times New Roman" panose="02020603050405020304" pitchFamily="18" charset="0"/>
                <a:ea typeface="宋体" panose="02010600030101010101" pitchFamily="2" charset="-122"/>
              </a:rPr>
              <a:t>P</a:t>
            </a:r>
            <a:r>
              <a:rPr lang="en-US" altLang="zh-CN" baseline="-25000">
                <a:latin typeface="Times New Roman" panose="02020603050405020304" pitchFamily="18" charset="0"/>
                <a:ea typeface="宋体" panose="02010600030101010101" pitchFamily="2" charset="-122"/>
              </a:rPr>
              <a:t>3</a:t>
            </a:r>
            <a:endParaRPr lang="en-US" altLang="zh-CN">
              <a:latin typeface="Times New Roman" panose="02020603050405020304" pitchFamily="18" charset="0"/>
              <a:ea typeface="宋体" panose="02010600030101010101" pitchFamily="2" charset="-122"/>
            </a:endParaRPr>
          </a:p>
        </p:txBody>
      </p:sp>
      <p:sp>
        <p:nvSpPr>
          <p:cNvPr id="36880" name="Text Box 17"/>
          <p:cNvSpPr txBox="1">
            <a:spLocks noChangeArrowheads="1"/>
          </p:cNvSpPr>
          <p:nvPr/>
        </p:nvSpPr>
        <p:spPr bwMode="auto">
          <a:xfrm>
            <a:off x="606425" y="5067300"/>
            <a:ext cx="1651000" cy="588963"/>
          </a:xfrm>
          <a:prstGeom prst="rect">
            <a:avLst/>
          </a:prstGeom>
          <a:solidFill>
            <a:srgbClr val="FFFFCC"/>
          </a:solidFill>
          <a:ln w="9525">
            <a:solidFill>
              <a:srgbClr val="000000"/>
            </a:solidFill>
            <a:miter lim="800000"/>
            <a:headEnd/>
            <a:tailEnd/>
          </a:ln>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spcBef>
                <a:spcPct val="50000"/>
              </a:spcBef>
            </a:pPr>
            <a:r>
              <a:rPr lang="zh-CN" altLang="en-US" sz="3200">
                <a:solidFill>
                  <a:srgbClr val="0033CC"/>
                </a:solidFill>
                <a:latin typeface="Times New Roman" panose="02020603050405020304" pitchFamily="18" charset="0"/>
                <a:ea typeface="楷体_GB2312" pitchFamily="1" charset="-122"/>
              </a:rPr>
              <a:t>互斥区</a:t>
            </a:r>
            <a:endParaRPr lang="zh-CN" altLang="en-US" sz="3200" b="0">
              <a:solidFill>
                <a:srgbClr val="0033CC"/>
              </a:solidFill>
              <a:latin typeface="Times New Roman" panose="02020603050405020304" pitchFamily="18" charset="0"/>
              <a:ea typeface="宋体" panose="02010600030101010101" pitchFamily="2" charset="-122"/>
            </a:endParaRPr>
          </a:p>
        </p:txBody>
      </p:sp>
      <p:sp>
        <p:nvSpPr>
          <p:cNvPr id="36881" name="Arc 18"/>
          <p:cNvSpPr>
            <a:spLocks/>
          </p:cNvSpPr>
          <p:nvPr/>
        </p:nvSpPr>
        <p:spPr bwMode="auto">
          <a:xfrm flipH="1">
            <a:off x="979488" y="3894138"/>
            <a:ext cx="747712" cy="1104900"/>
          </a:xfrm>
          <a:custGeom>
            <a:avLst/>
            <a:gdLst>
              <a:gd name="T0" fmla="*/ 0 w 21600"/>
              <a:gd name="T1" fmla="*/ 0 h 21600"/>
              <a:gd name="T2" fmla="*/ 676294459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34831" name="Text Box 19"/>
          <p:cNvSpPr txBox="1">
            <a:spLocks noChangeArrowheads="1"/>
          </p:cNvSpPr>
          <p:nvPr/>
        </p:nvSpPr>
        <p:spPr bwMode="auto">
          <a:xfrm>
            <a:off x="4035425" y="2897188"/>
            <a:ext cx="132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P(mutex)</a:t>
            </a:r>
            <a:endParaRPr lang="en-US" altLang="zh-CN" sz="2400" b="0">
              <a:latin typeface="Times New Roman" panose="02020603050405020304" pitchFamily="18" charset="0"/>
              <a:ea typeface="宋体" panose="02010600030101010101" pitchFamily="2" charset="-122"/>
            </a:endParaRPr>
          </a:p>
        </p:txBody>
      </p:sp>
      <p:sp>
        <p:nvSpPr>
          <p:cNvPr id="34832" name="Text Box 20"/>
          <p:cNvSpPr txBox="1">
            <a:spLocks noChangeArrowheads="1"/>
          </p:cNvSpPr>
          <p:nvPr/>
        </p:nvSpPr>
        <p:spPr bwMode="auto">
          <a:xfrm>
            <a:off x="6521450" y="2363788"/>
            <a:ext cx="132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P(mutex)</a:t>
            </a:r>
            <a:endParaRPr lang="en-US" altLang="zh-CN" sz="2400" b="0">
              <a:latin typeface="Times New Roman" panose="02020603050405020304" pitchFamily="18" charset="0"/>
              <a:ea typeface="宋体" panose="02010600030101010101" pitchFamily="2" charset="-122"/>
            </a:endParaRPr>
          </a:p>
        </p:txBody>
      </p:sp>
      <p:sp>
        <p:nvSpPr>
          <p:cNvPr id="34833" name="Text Box 21"/>
          <p:cNvSpPr txBox="1">
            <a:spLocks noChangeArrowheads="1"/>
          </p:cNvSpPr>
          <p:nvPr/>
        </p:nvSpPr>
        <p:spPr bwMode="auto">
          <a:xfrm>
            <a:off x="4021138" y="369728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V(mutex)</a:t>
            </a:r>
            <a:endParaRPr lang="en-US" altLang="zh-CN" sz="2400" b="0">
              <a:latin typeface="Times New Roman" panose="02020603050405020304" pitchFamily="18" charset="0"/>
              <a:ea typeface="宋体" panose="02010600030101010101" pitchFamily="2" charset="-122"/>
            </a:endParaRPr>
          </a:p>
        </p:txBody>
      </p:sp>
      <p:sp>
        <p:nvSpPr>
          <p:cNvPr id="34834" name="Text Box 22"/>
          <p:cNvSpPr txBox="1">
            <a:spLocks noChangeArrowheads="1"/>
          </p:cNvSpPr>
          <p:nvPr/>
        </p:nvSpPr>
        <p:spPr bwMode="auto">
          <a:xfrm>
            <a:off x="6521450" y="318293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sz="2400">
                <a:latin typeface="Times New Roman" panose="02020603050405020304" pitchFamily="18" charset="0"/>
                <a:ea typeface="宋体" panose="02010600030101010101" pitchFamily="2" charset="-122"/>
              </a:rPr>
              <a:t>V(mutex)</a:t>
            </a:r>
            <a:endParaRPr lang="en-US" altLang="zh-CN" sz="2400" b="0">
              <a:latin typeface="Times New Roman" panose="02020603050405020304" pitchFamily="18" charset="0"/>
              <a:ea typeface="宋体" panose="02010600030101010101" pitchFamily="2" charset="-122"/>
            </a:endParaRPr>
          </a:p>
        </p:txBody>
      </p:sp>
      <p:sp>
        <p:nvSpPr>
          <p:cNvPr id="34835" name="Rectangle 23"/>
          <p:cNvSpPr>
            <a:spLocks noChangeArrowheads="1"/>
          </p:cNvSpPr>
          <p:nvPr/>
        </p:nvSpPr>
        <p:spPr bwMode="auto">
          <a:xfrm>
            <a:off x="1150938" y="260350"/>
            <a:ext cx="5508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三、信号量的应用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80"/>
                                        </p:tgtEl>
                                        <p:attrNameLst>
                                          <p:attrName>style.visibility</p:attrName>
                                        </p:attrNameLst>
                                      </p:cBhvr>
                                      <p:to>
                                        <p:strVal val="visible"/>
                                      </p:to>
                                    </p:set>
                                    <p:animEffect transition="in" filter="dissolve">
                                      <p:cBhvr>
                                        <p:cTn id="7" dur="500"/>
                                        <p:tgtEl>
                                          <p:spTgt spid="3688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881"/>
                                        </p:tgtEl>
                                        <p:attrNameLst>
                                          <p:attrName>style.visibility</p:attrName>
                                        </p:attrNameLst>
                                      </p:cBhvr>
                                      <p:to>
                                        <p:strVal val="visible"/>
                                      </p:to>
                                    </p:set>
                                    <p:animEffect transition="in" filter="dissolve">
                                      <p:cBhvr>
                                        <p:cTn id="10" dur="500"/>
                                        <p:tgtEl>
                                          <p:spTgt spid="36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0" grpId="0" animBg="1"/>
      <p:bldP spid="3688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1150938" y="260350"/>
            <a:ext cx="5508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三、信号量的应用</a:t>
            </a:r>
          </a:p>
        </p:txBody>
      </p:sp>
      <p:sp>
        <p:nvSpPr>
          <p:cNvPr id="449541" name="Rectangle 5"/>
          <p:cNvSpPr>
            <a:spLocks noChangeArrowheads="1"/>
          </p:cNvSpPr>
          <p:nvPr/>
        </p:nvSpPr>
        <p:spPr bwMode="auto">
          <a:xfrm>
            <a:off x="107950" y="1196975"/>
            <a:ext cx="88566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lnSpc>
                <a:spcPct val="110000"/>
              </a:lnSpc>
              <a:buClr>
                <a:schemeClr val="folHlink"/>
              </a:buClr>
              <a:buSzPct val="60000"/>
              <a:buFont typeface="Wingdings" panose="05000000000000000000" pitchFamily="2" charset="2"/>
              <a:buNone/>
            </a:pPr>
            <a:r>
              <a:rPr lang="zh-CN" altLang="en-US" sz="3200">
                <a:latin typeface="Times New Roman" panose="02020603050405020304" pitchFamily="18" charset="0"/>
                <a:ea typeface="楷体_GB2312" pitchFamily="1" charset="-122"/>
              </a:rPr>
              <a:t>例：三个进程共用两个</a:t>
            </a:r>
            <a:r>
              <a:rPr lang="en-US" altLang="zh-CN" sz="3200">
                <a:latin typeface="Times New Roman" panose="02020603050405020304" pitchFamily="18" charset="0"/>
                <a:ea typeface="楷体_GB2312" pitchFamily="1" charset="-122"/>
              </a:rPr>
              <a:t>I/O</a:t>
            </a:r>
            <a:r>
              <a:rPr lang="zh-CN" altLang="en-US" sz="3200">
                <a:latin typeface="Times New Roman" panose="02020603050405020304" pitchFamily="18" charset="0"/>
                <a:ea typeface="楷体_GB2312" pitchFamily="1" charset="-122"/>
              </a:rPr>
              <a:t>缓冲区。</a:t>
            </a:r>
          </a:p>
          <a:p>
            <a:pPr algn="just" eaLnBrk="1" hangingPunct="1">
              <a:lnSpc>
                <a:spcPct val="110000"/>
              </a:lnSpc>
              <a:buClr>
                <a:schemeClr val="folHlink"/>
              </a:buClr>
              <a:buSzPct val="60000"/>
              <a:buFont typeface="Wingdings" panose="05000000000000000000" pitchFamily="2" charset="2"/>
              <a:buChar char="n"/>
            </a:pPr>
            <a:r>
              <a:rPr lang="zh-CN" altLang="en-US" sz="3200">
                <a:latin typeface="Times New Roman" panose="02020603050405020304" pitchFamily="18" charset="0"/>
                <a:ea typeface="楷体_GB2312" pitchFamily="1" charset="-122"/>
              </a:rPr>
              <a:t>解：</a:t>
            </a:r>
            <a:r>
              <a:rPr lang="zh-CN" altLang="en-US" sz="3200">
                <a:solidFill>
                  <a:schemeClr val="tx2"/>
                </a:solidFill>
                <a:latin typeface="Times New Roman" panose="02020603050405020304" pitchFamily="18" charset="0"/>
                <a:ea typeface="楷体_GB2312" pitchFamily="1" charset="-122"/>
              </a:rPr>
              <a:t>为缓冲区设置一个互斥信号量</a:t>
            </a:r>
            <a:r>
              <a:rPr lang="en-US" altLang="zh-CN" sz="3200">
                <a:solidFill>
                  <a:schemeClr val="tx2"/>
                </a:solidFill>
                <a:latin typeface="Times New Roman" panose="02020603050405020304" pitchFamily="18" charset="0"/>
                <a:ea typeface="楷体_GB2312" pitchFamily="1" charset="-122"/>
              </a:rPr>
              <a:t>S</a:t>
            </a:r>
            <a:r>
              <a:rPr lang="zh-CN" altLang="en-US" sz="3200">
                <a:solidFill>
                  <a:schemeClr val="tx2"/>
                </a:solidFill>
                <a:latin typeface="Times New Roman" panose="02020603050405020304" pitchFamily="18" charset="0"/>
                <a:ea typeface="楷体_GB2312" pitchFamily="1" charset="-122"/>
              </a:rPr>
              <a:t>，</a:t>
            </a:r>
            <a:r>
              <a:rPr lang="en-US" altLang="zh-CN" sz="3200">
                <a:solidFill>
                  <a:schemeClr val="tx2"/>
                </a:solidFill>
                <a:latin typeface="Times New Roman" panose="02020603050405020304" pitchFamily="18" charset="0"/>
                <a:ea typeface="楷体_GB2312" pitchFamily="1" charset="-122"/>
              </a:rPr>
              <a:t>S.value=2</a:t>
            </a:r>
            <a:r>
              <a:rPr lang="zh-CN" altLang="en-US" sz="3200">
                <a:solidFill>
                  <a:schemeClr val="tx2"/>
                </a:solidFill>
                <a:latin typeface="Times New Roman" panose="02020603050405020304" pitchFamily="18" charset="0"/>
                <a:ea typeface="楷体_GB2312" pitchFamily="1" charset="-122"/>
              </a:rPr>
              <a:t>，表示可用缓冲区有</a:t>
            </a:r>
            <a:r>
              <a:rPr lang="en-US" altLang="zh-CN" sz="3200">
                <a:solidFill>
                  <a:schemeClr val="tx2"/>
                </a:solidFill>
                <a:latin typeface="Times New Roman" panose="02020603050405020304" pitchFamily="18" charset="0"/>
                <a:ea typeface="楷体_GB2312" pitchFamily="1" charset="-122"/>
              </a:rPr>
              <a:t>2</a:t>
            </a:r>
            <a:r>
              <a:rPr lang="zh-CN" altLang="en-US" sz="3200">
                <a:solidFill>
                  <a:schemeClr val="tx2"/>
                </a:solidFill>
                <a:latin typeface="Times New Roman" panose="02020603050405020304" pitchFamily="18" charset="0"/>
                <a:ea typeface="楷体_GB2312" pitchFamily="1" charset="-122"/>
              </a:rPr>
              <a:t>个。</a:t>
            </a:r>
            <a:endParaRPr lang="en-US" altLang="zh-CN" sz="3200">
              <a:solidFill>
                <a:schemeClr val="tx2"/>
              </a:solidFill>
              <a:latin typeface="Times New Roman" panose="02020603050405020304" pitchFamily="18" charset="0"/>
              <a:ea typeface="楷体_GB2312" pitchFamily="1" charset="-122"/>
            </a:endParaRPr>
          </a:p>
        </p:txBody>
      </p:sp>
      <p:pic>
        <p:nvPicPr>
          <p:cNvPr id="358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840038"/>
            <a:ext cx="6192837"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9541">
                                            <p:txEl>
                                              <p:pRg st="0" end="0"/>
                                            </p:txEl>
                                          </p:spTgt>
                                        </p:tgtEl>
                                        <p:attrNameLst>
                                          <p:attrName>style.visibility</p:attrName>
                                        </p:attrNameLst>
                                      </p:cBhvr>
                                      <p:to>
                                        <p:strVal val="visible"/>
                                      </p:to>
                                    </p:set>
                                    <p:anim calcmode="lin" valueType="num">
                                      <p:cBhvr additive="base">
                                        <p:cTn id="7" dur="500" fill="hold"/>
                                        <p:tgtEl>
                                          <p:spTgt spid="44954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954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9541">
                                            <p:txEl>
                                              <p:pRg st="1" end="1"/>
                                            </p:txEl>
                                          </p:spTgt>
                                        </p:tgtEl>
                                        <p:attrNameLst>
                                          <p:attrName>style.visibility</p:attrName>
                                        </p:attrNameLst>
                                      </p:cBhvr>
                                      <p:to>
                                        <p:strVal val="visible"/>
                                      </p:to>
                                    </p:set>
                                    <p:anim calcmode="lin" valueType="num">
                                      <p:cBhvr additive="base">
                                        <p:cTn id="13" dur="500" fill="hold"/>
                                        <p:tgtEl>
                                          <p:spTgt spid="44954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954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5844"/>
                                        </p:tgtEl>
                                        <p:attrNameLst>
                                          <p:attrName>style.visibility</p:attrName>
                                        </p:attrNameLst>
                                      </p:cBhvr>
                                      <p:to>
                                        <p:strVal val="visible"/>
                                      </p:to>
                                    </p:set>
                                    <p:animEffect transition="in" filter="box(in)">
                                      <p:cBhvr>
                                        <p:cTn id="19"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b="1" smtClean="0"/>
              <a:t>三、信号量的应用</a:t>
            </a:r>
          </a:p>
        </p:txBody>
      </p:sp>
      <p:sp>
        <p:nvSpPr>
          <p:cNvPr id="197635" name="Rectangle 3"/>
          <p:cNvSpPr>
            <a:spLocks noGrp="1" noChangeArrowheads="1"/>
          </p:cNvSpPr>
          <p:nvPr>
            <p:ph type="body" idx="1"/>
          </p:nvPr>
        </p:nvSpPr>
        <p:spPr>
          <a:xfrm>
            <a:off x="250825" y="1268413"/>
            <a:ext cx="8704263" cy="4537075"/>
          </a:xfrm>
        </p:spPr>
        <p:txBody>
          <a:bodyPr/>
          <a:lstStyle/>
          <a:p>
            <a:pPr marL="457200" indent="-457200">
              <a:lnSpc>
                <a:spcPct val="115000"/>
              </a:lnSpc>
            </a:pPr>
            <a:r>
              <a:rPr lang="zh-CN" altLang="en-US" sz="3200" b="1" smtClean="0">
                <a:latin typeface="Times New Roman" panose="02020603050405020304" pitchFamily="18" charset="0"/>
                <a:ea typeface="楷体_GB2312" pitchFamily="1" charset="-122"/>
              </a:rPr>
              <a:t>进程互斥问题解题思路</a:t>
            </a:r>
          </a:p>
          <a:p>
            <a:pPr marL="914400" lvl="1" indent="-457200">
              <a:lnSpc>
                <a:spcPct val="115000"/>
              </a:lnSpc>
              <a:buFont typeface="Wingdings" panose="05000000000000000000" pitchFamily="2" charset="2"/>
              <a:buAutoNum type="circleNumDbPlain"/>
            </a:pPr>
            <a:r>
              <a:rPr lang="zh-CN" altLang="en-US" sz="3200" b="1" smtClean="0">
                <a:solidFill>
                  <a:srgbClr val="FF0000"/>
                </a:solidFill>
                <a:latin typeface="Times New Roman" panose="02020603050405020304" pitchFamily="18" charset="0"/>
                <a:ea typeface="楷体_GB2312" pitchFamily="1" charset="-122"/>
              </a:rPr>
              <a:t>一类临界资源</a:t>
            </a:r>
            <a:r>
              <a:rPr lang="zh-CN" altLang="en-US" sz="3200" b="1" smtClean="0">
                <a:latin typeface="Times New Roman" panose="02020603050405020304" pitchFamily="18" charset="0"/>
                <a:ea typeface="楷体_GB2312" pitchFamily="1" charset="-122"/>
              </a:rPr>
              <a:t>设置</a:t>
            </a:r>
            <a:r>
              <a:rPr lang="zh-CN" altLang="en-US" sz="3200" b="1" smtClean="0">
                <a:solidFill>
                  <a:srgbClr val="FF0000"/>
                </a:solidFill>
                <a:latin typeface="Times New Roman" panose="02020603050405020304" pitchFamily="18" charset="0"/>
                <a:ea typeface="楷体_GB2312" pitchFamily="1" charset="-122"/>
              </a:rPr>
              <a:t>一个互斥信号量</a:t>
            </a:r>
            <a:r>
              <a:rPr lang="en-US" altLang="zh-CN" sz="3200" b="1" smtClean="0">
                <a:latin typeface="Times New Roman" panose="02020603050405020304" pitchFamily="18" charset="0"/>
                <a:ea typeface="楷体_GB2312" pitchFamily="1" charset="-122"/>
              </a:rPr>
              <a:t>mutex</a:t>
            </a:r>
            <a:r>
              <a:rPr lang="zh-CN" altLang="en-US" sz="3200" b="1" smtClean="0">
                <a:latin typeface="Times New Roman" panose="02020603050405020304" pitchFamily="18" charset="0"/>
                <a:ea typeface="楷体_GB2312" pitchFamily="1" charset="-122"/>
              </a:rPr>
              <a:t>，初值为其可用个数</a:t>
            </a:r>
            <a:r>
              <a:rPr lang="en-US" altLang="zh-CN" sz="3200" b="1" smtClean="0">
                <a:latin typeface="Times New Roman" panose="02020603050405020304" pitchFamily="18" charset="0"/>
                <a:ea typeface="楷体_GB2312" pitchFamily="1" charset="-122"/>
              </a:rPr>
              <a:t>(</a:t>
            </a:r>
            <a:r>
              <a:rPr lang="zh-CN" altLang="en-US" sz="3200" b="1" smtClean="0">
                <a:latin typeface="Times New Roman" panose="02020603050405020304" pitchFamily="18" charset="0"/>
                <a:ea typeface="楷体_GB2312" pitchFamily="1" charset="-122"/>
              </a:rPr>
              <a:t>如打印机台数</a:t>
            </a:r>
            <a:r>
              <a:rPr lang="en-US" altLang="zh-CN" sz="3200" b="1" smtClean="0">
                <a:latin typeface="Times New Roman" panose="02020603050405020304" pitchFamily="18" charset="0"/>
                <a:ea typeface="楷体_GB2312" pitchFamily="1" charset="-122"/>
              </a:rPr>
              <a:t>)</a:t>
            </a:r>
            <a:r>
              <a:rPr lang="zh-CN" altLang="en-US" sz="3200" b="1" smtClean="0">
                <a:latin typeface="Times New Roman" panose="02020603050405020304" pitchFamily="18" charset="0"/>
                <a:ea typeface="楷体_GB2312" pitchFamily="1" charset="-122"/>
              </a:rPr>
              <a:t>，如：只有一台打印机可设置为</a:t>
            </a:r>
            <a:r>
              <a:rPr lang="en-US" altLang="zh-CN" sz="3200" b="1" smtClean="0">
                <a:latin typeface="Times New Roman" panose="02020603050405020304" pitchFamily="18" charset="0"/>
                <a:ea typeface="楷体_GB2312" pitchFamily="1" charset="-122"/>
              </a:rPr>
              <a:t>1</a:t>
            </a:r>
          </a:p>
          <a:p>
            <a:pPr marL="914400" lvl="1" indent="-457200">
              <a:lnSpc>
                <a:spcPct val="115000"/>
              </a:lnSpc>
              <a:buFont typeface="Wingdings" panose="05000000000000000000" pitchFamily="2" charset="2"/>
              <a:buAutoNum type="circleNumDbPlain"/>
            </a:pPr>
            <a:r>
              <a:rPr lang="zh-CN" altLang="en-US" sz="3200" b="1" smtClean="0">
                <a:latin typeface="Times New Roman" panose="02020603050405020304" pitchFamily="18" charset="0"/>
                <a:ea typeface="楷体_GB2312" pitchFamily="1" charset="-122"/>
              </a:rPr>
              <a:t>所有互斥进程在</a:t>
            </a:r>
            <a:r>
              <a:rPr lang="zh-CN" altLang="en-US" sz="3200" b="1" smtClean="0">
                <a:solidFill>
                  <a:srgbClr val="CC3300"/>
                </a:solidFill>
                <a:latin typeface="Times New Roman" panose="02020603050405020304" pitchFamily="18" charset="0"/>
                <a:ea typeface="楷体_GB2312" pitchFamily="1" charset="-122"/>
              </a:rPr>
              <a:t>进入区</a:t>
            </a:r>
            <a:r>
              <a:rPr lang="zh-CN" altLang="en-US" sz="3200" b="1" smtClean="0">
                <a:latin typeface="Times New Roman" panose="02020603050405020304" pitchFamily="18" charset="0"/>
                <a:ea typeface="楷体_GB2312" pitchFamily="1" charset="-122"/>
              </a:rPr>
              <a:t>执行</a:t>
            </a:r>
            <a:r>
              <a:rPr lang="en-US" altLang="zh-CN" sz="3200" b="1" smtClean="0">
                <a:solidFill>
                  <a:srgbClr val="CC3300"/>
                </a:solidFill>
                <a:latin typeface="Times New Roman" panose="02020603050405020304" pitchFamily="18" charset="0"/>
                <a:ea typeface="楷体_GB2312" pitchFamily="1" charset="-122"/>
              </a:rPr>
              <a:t>P(mutex)</a:t>
            </a:r>
            <a:r>
              <a:rPr lang="zh-CN" altLang="en-US" sz="3200" b="1" smtClean="0">
                <a:latin typeface="Times New Roman" panose="02020603050405020304" pitchFamily="18" charset="0"/>
                <a:ea typeface="楷体_GB2312" pitchFamily="1" charset="-122"/>
              </a:rPr>
              <a:t>，</a:t>
            </a:r>
            <a:r>
              <a:rPr lang="zh-CN" altLang="en-US" sz="3200" b="1" smtClean="0">
                <a:solidFill>
                  <a:srgbClr val="CC3300"/>
                </a:solidFill>
                <a:latin typeface="Times New Roman" panose="02020603050405020304" pitchFamily="18" charset="0"/>
                <a:ea typeface="楷体_GB2312" pitchFamily="1" charset="-122"/>
              </a:rPr>
              <a:t>退出区</a:t>
            </a:r>
            <a:r>
              <a:rPr lang="zh-CN" altLang="en-US" sz="3200" b="1" smtClean="0">
                <a:latin typeface="Times New Roman" panose="02020603050405020304" pitchFamily="18" charset="0"/>
                <a:ea typeface="楷体_GB2312" pitchFamily="1" charset="-122"/>
              </a:rPr>
              <a:t>执行</a:t>
            </a:r>
            <a:r>
              <a:rPr lang="en-US" altLang="zh-CN" sz="3200" b="1" smtClean="0">
                <a:solidFill>
                  <a:srgbClr val="CC3300"/>
                </a:solidFill>
                <a:latin typeface="Times New Roman" panose="02020603050405020304" pitchFamily="18" charset="0"/>
                <a:ea typeface="楷体_GB2312" pitchFamily="1" charset="-122"/>
              </a:rPr>
              <a:t>V(mutex)</a:t>
            </a:r>
            <a:r>
              <a:rPr lang="zh-CN" altLang="en-US" sz="3200" b="1" smtClean="0">
                <a:latin typeface="Times New Roman" panose="02020603050405020304" pitchFamily="18" charset="0"/>
                <a:ea typeface="楷体_GB2312" pitchFamily="1" charset="-122"/>
              </a:rPr>
              <a:t>；</a:t>
            </a:r>
            <a:r>
              <a:rPr lang="zh-CN" altLang="en-US" sz="3200" b="1" smtClean="0">
                <a:solidFill>
                  <a:srgbClr val="FF0000"/>
                </a:solidFill>
                <a:latin typeface="Times New Roman" panose="02020603050405020304" pitchFamily="18" charset="0"/>
                <a:ea typeface="楷体_GB2312" pitchFamily="1" charset="-122"/>
              </a:rPr>
              <a:t>次序不能颠倒</a:t>
            </a:r>
            <a:endParaRPr lang="zh-CN" altLang="en-US" sz="3200" b="1" smtClean="0">
              <a:latin typeface="Times New Roman" panose="02020603050405020304" pitchFamily="18" charset="0"/>
              <a:ea typeface="楷体_GB2312" pitchFamily="1" charset="-122"/>
            </a:endParaRPr>
          </a:p>
          <a:p>
            <a:pPr marL="914400" lvl="1" indent="-457200">
              <a:lnSpc>
                <a:spcPct val="115000"/>
              </a:lnSpc>
              <a:buFont typeface="Wingdings" panose="05000000000000000000" pitchFamily="2" charset="2"/>
              <a:buAutoNum type="circleNumDbPlain"/>
            </a:pPr>
            <a:r>
              <a:rPr lang="en-US" altLang="zh-CN" sz="3200" b="1" smtClean="0">
                <a:latin typeface="Times New Roman" panose="02020603050405020304" pitchFamily="18" charset="0"/>
                <a:ea typeface="楷体_GB2312" pitchFamily="1" charset="-122"/>
              </a:rPr>
              <a:t>P</a:t>
            </a:r>
            <a:r>
              <a:rPr lang="zh-CN" altLang="en-US" sz="3200" b="1" smtClean="0">
                <a:latin typeface="Times New Roman" panose="02020603050405020304" pitchFamily="18" charset="0"/>
                <a:ea typeface="楷体_GB2312" pitchFamily="1" charset="-122"/>
              </a:rPr>
              <a:t>和</a:t>
            </a:r>
            <a:r>
              <a:rPr lang="en-US" altLang="zh-CN" sz="3200" b="1" smtClean="0">
                <a:latin typeface="Times New Roman" panose="02020603050405020304" pitchFamily="18" charset="0"/>
                <a:ea typeface="楷体_GB2312" pitchFamily="1" charset="-122"/>
              </a:rPr>
              <a:t>V</a:t>
            </a:r>
            <a:r>
              <a:rPr lang="zh-CN" altLang="en-US" sz="3200" b="1" smtClean="0">
                <a:latin typeface="Times New Roman" panose="02020603050405020304" pitchFamily="18" charset="0"/>
                <a:ea typeface="楷体_GB2312" pitchFamily="1" charset="-122"/>
              </a:rPr>
              <a:t>操作</a:t>
            </a:r>
            <a:r>
              <a:rPr lang="zh-CN" altLang="en-US" sz="3200" b="1" smtClean="0">
                <a:solidFill>
                  <a:srgbClr val="FF0000"/>
                </a:solidFill>
                <a:latin typeface="Times New Roman" panose="02020603050405020304" pitchFamily="18" charset="0"/>
                <a:ea typeface="楷体_GB2312" pitchFamily="1" charset="-122"/>
              </a:rPr>
              <a:t>成对出现</a:t>
            </a:r>
            <a:r>
              <a:rPr lang="zh-CN" altLang="en-US" sz="3200" b="1" smtClean="0">
                <a:latin typeface="Times New Roman" panose="02020603050405020304" pitchFamily="18" charset="0"/>
                <a:ea typeface="楷体_GB2312" pitchFamily="1" charset="-122"/>
              </a:rPr>
              <a:t>。遗漏</a:t>
            </a:r>
            <a:r>
              <a:rPr lang="en-US" altLang="zh-CN" sz="3200" b="1" smtClean="0">
                <a:latin typeface="Times New Roman" panose="02020603050405020304" pitchFamily="18" charset="0"/>
                <a:ea typeface="楷体_GB2312" pitchFamily="1" charset="-122"/>
              </a:rPr>
              <a:t>P</a:t>
            </a:r>
            <a:r>
              <a:rPr lang="zh-CN" altLang="en-US" sz="3200" b="1" smtClean="0">
                <a:latin typeface="Times New Roman" panose="02020603050405020304" pitchFamily="18" charset="0"/>
                <a:ea typeface="楷体_GB2312" pitchFamily="1" charset="-122"/>
              </a:rPr>
              <a:t>操作则不能保证互斥访问，遗漏</a:t>
            </a:r>
            <a:r>
              <a:rPr lang="en-US" altLang="zh-CN" sz="3200" b="1" smtClean="0">
                <a:latin typeface="Times New Roman" panose="02020603050405020304" pitchFamily="18" charset="0"/>
                <a:ea typeface="楷体_GB2312" pitchFamily="1" charset="-122"/>
              </a:rPr>
              <a:t>V</a:t>
            </a:r>
            <a:r>
              <a:rPr lang="zh-CN" altLang="en-US" sz="3200" b="1" smtClean="0">
                <a:latin typeface="Times New Roman" panose="02020603050405020304" pitchFamily="18" charset="0"/>
                <a:ea typeface="楷体_GB2312" pitchFamily="1" charset="-122"/>
              </a:rPr>
              <a:t>操作则可能造成死锁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5">
                                            <p:txEl>
                                              <p:pRg st="1" end="1"/>
                                            </p:txEl>
                                          </p:spTgt>
                                        </p:tgtEl>
                                        <p:attrNameLst>
                                          <p:attrName>style.visibility</p:attrName>
                                        </p:attrNameLst>
                                      </p:cBhvr>
                                      <p:to>
                                        <p:strVal val="visible"/>
                                      </p:to>
                                    </p:set>
                                    <p:animEffect transition="in" filter="wipe(left)">
                                      <p:cBhvr>
                                        <p:cTn id="12" dur="500"/>
                                        <p:tgtEl>
                                          <p:spTgt spid="197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35">
                                            <p:txEl>
                                              <p:pRg st="2" end="2"/>
                                            </p:txEl>
                                          </p:spTgt>
                                        </p:tgtEl>
                                        <p:attrNameLst>
                                          <p:attrName>style.visibility</p:attrName>
                                        </p:attrNameLst>
                                      </p:cBhvr>
                                      <p:to>
                                        <p:strVal val="visible"/>
                                      </p:to>
                                    </p:set>
                                    <p:animEffect transition="in" filter="wipe(left)">
                                      <p:cBhvr>
                                        <p:cTn id="17" dur="500"/>
                                        <p:tgtEl>
                                          <p:spTgt spid="197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7635">
                                            <p:txEl>
                                              <p:pRg st="3" end="3"/>
                                            </p:txEl>
                                          </p:spTgt>
                                        </p:tgtEl>
                                        <p:attrNameLst>
                                          <p:attrName>style.visibility</p:attrName>
                                        </p:attrNameLst>
                                      </p:cBhvr>
                                      <p:to>
                                        <p:strVal val="visible"/>
                                      </p:to>
                                    </p:set>
                                    <p:animEffect transition="in" filter="wipe(left)">
                                      <p:cBhvr>
                                        <p:cTn id="22" dur="500"/>
                                        <p:tgtEl>
                                          <p:spTgt spid="197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323850" y="1268413"/>
            <a:ext cx="841533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buClr>
                <a:srgbClr val="A50021"/>
              </a:buClr>
              <a:buSzPct val="80000"/>
              <a:buFont typeface="Wingdings" panose="05000000000000000000" pitchFamily="2" charset="2"/>
              <a:buAutoNum type="arabicPeriod" startAt="2"/>
            </a:pPr>
            <a:r>
              <a:rPr lang="zh-CN" altLang="en-US" sz="3200">
                <a:solidFill>
                  <a:schemeClr val="folHlink"/>
                </a:solidFill>
                <a:ea typeface="楷体_GB2312" pitchFamily="1" charset="-122"/>
              </a:rPr>
              <a:t>利用信号量实现前驱关系</a:t>
            </a:r>
          </a:p>
        </p:txBody>
      </p:sp>
      <p:grpSp>
        <p:nvGrpSpPr>
          <p:cNvPr id="2" name="Group 5"/>
          <p:cNvGrpSpPr>
            <a:grpSpLocks/>
          </p:cNvGrpSpPr>
          <p:nvPr/>
        </p:nvGrpSpPr>
        <p:grpSpPr bwMode="auto">
          <a:xfrm>
            <a:off x="2339975" y="1844675"/>
            <a:ext cx="3455988" cy="792163"/>
            <a:chOff x="1344" y="1776"/>
            <a:chExt cx="1584" cy="336"/>
          </a:xfrm>
        </p:grpSpPr>
        <p:sp>
          <p:nvSpPr>
            <p:cNvPr id="37898" name="Oval 6"/>
            <p:cNvSpPr>
              <a:spLocks noChangeArrowheads="1"/>
            </p:cNvSpPr>
            <p:nvPr/>
          </p:nvSpPr>
          <p:spPr bwMode="auto">
            <a:xfrm>
              <a:off x="1344" y="1776"/>
              <a:ext cx="336" cy="336"/>
            </a:xfrm>
            <a:prstGeom prst="ellipse">
              <a:avLst/>
            </a:prstGeom>
            <a:solidFill>
              <a:schemeClr val="bg1"/>
            </a:solidFill>
            <a:ln w="9525">
              <a:solidFill>
                <a:schemeClr val="tx1"/>
              </a:solidFill>
              <a:round/>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a:latin typeface="宋体" panose="02010600030101010101" pitchFamily="2" charset="-122"/>
                  <a:ea typeface="宋体" panose="02010600030101010101" pitchFamily="2" charset="-122"/>
                </a:rPr>
                <a:t>P1</a:t>
              </a:r>
            </a:p>
          </p:txBody>
        </p:sp>
        <p:sp>
          <p:nvSpPr>
            <p:cNvPr id="37899" name="Oval 7"/>
            <p:cNvSpPr>
              <a:spLocks noChangeArrowheads="1"/>
            </p:cNvSpPr>
            <p:nvPr/>
          </p:nvSpPr>
          <p:spPr bwMode="auto">
            <a:xfrm>
              <a:off x="2592" y="1776"/>
              <a:ext cx="336" cy="336"/>
            </a:xfrm>
            <a:prstGeom prst="ellipse">
              <a:avLst/>
            </a:prstGeom>
            <a:solidFill>
              <a:schemeClr val="bg1"/>
            </a:solidFill>
            <a:ln w="9525">
              <a:solidFill>
                <a:schemeClr val="tx1"/>
              </a:solidFill>
              <a:round/>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a:latin typeface="宋体" panose="02010600030101010101" pitchFamily="2" charset="-122"/>
                  <a:ea typeface="宋体" panose="02010600030101010101" pitchFamily="2" charset="-122"/>
                </a:rPr>
                <a:t>P2</a:t>
              </a:r>
            </a:p>
          </p:txBody>
        </p:sp>
        <p:sp>
          <p:nvSpPr>
            <p:cNvPr id="37900" name="Line 8"/>
            <p:cNvSpPr>
              <a:spLocks noChangeShapeType="1"/>
            </p:cNvSpPr>
            <p:nvPr/>
          </p:nvSpPr>
          <p:spPr bwMode="auto">
            <a:xfrm>
              <a:off x="1728" y="1920"/>
              <a:ext cx="81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892" name="Rectangle 9"/>
          <p:cNvSpPr>
            <a:spLocks noChangeArrowheads="1"/>
          </p:cNvSpPr>
          <p:nvPr/>
        </p:nvSpPr>
        <p:spPr bwMode="auto">
          <a:xfrm>
            <a:off x="1150938" y="260350"/>
            <a:ext cx="5508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三、信号量的应用</a:t>
            </a:r>
          </a:p>
        </p:txBody>
      </p:sp>
      <p:sp>
        <p:nvSpPr>
          <p:cNvPr id="37893" name="Text Box 10" descr="小网格"/>
          <p:cNvSpPr txBox="1">
            <a:spLocks noChangeArrowheads="1"/>
          </p:cNvSpPr>
          <p:nvPr/>
        </p:nvSpPr>
        <p:spPr bwMode="auto">
          <a:xfrm>
            <a:off x="1187450" y="2781300"/>
            <a:ext cx="48974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pPr>
            <a:r>
              <a:rPr lang="zh-CN" altLang="en-US" sz="3200">
                <a:latin typeface="Times New Roman" panose="02020603050405020304" pitchFamily="18" charset="0"/>
                <a:ea typeface="楷体_GB2312" pitchFamily="1" charset="-122"/>
              </a:rPr>
              <a:t>设置一个信号量</a:t>
            </a:r>
            <a:r>
              <a:rPr lang="en-US" altLang="zh-CN" sz="3200">
                <a:latin typeface="Times New Roman" panose="02020603050405020304" pitchFamily="18" charset="0"/>
                <a:ea typeface="楷体_GB2312" pitchFamily="1" charset="-122"/>
              </a:rPr>
              <a:t>S</a:t>
            </a:r>
            <a:r>
              <a:rPr lang="zh-CN" altLang="en-US" sz="3200">
                <a:latin typeface="Times New Roman" panose="02020603050405020304" pitchFamily="18" charset="0"/>
                <a:ea typeface="楷体_GB2312" pitchFamily="1" charset="-122"/>
              </a:rPr>
              <a:t>，</a:t>
            </a:r>
            <a:r>
              <a:rPr lang="en-US" altLang="zh-CN" sz="3200">
                <a:solidFill>
                  <a:srgbClr val="0000CC"/>
                </a:solidFill>
                <a:latin typeface="Times New Roman" panose="02020603050405020304" pitchFamily="18" charset="0"/>
                <a:ea typeface="楷体_GB2312" pitchFamily="1" charset="-122"/>
              </a:rPr>
              <a:t>S=0</a:t>
            </a:r>
            <a:endParaRPr lang="en-US" altLang="zh-CN" sz="3200">
              <a:latin typeface="Times New Roman" panose="02020603050405020304" pitchFamily="18" charset="0"/>
              <a:ea typeface="楷体_GB2312" pitchFamily="1" charset="-122"/>
            </a:endParaRPr>
          </a:p>
        </p:txBody>
      </p:sp>
      <p:sp>
        <p:nvSpPr>
          <p:cNvPr id="37894" name="Rectangle 11"/>
          <p:cNvSpPr>
            <a:spLocks noChangeArrowheads="1"/>
          </p:cNvSpPr>
          <p:nvPr/>
        </p:nvSpPr>
        <p:spPr bwMode="auto">
          <a:xfrm>
            <a:off x="1762125" y="3679825"/>
            <a:ext cx="1728788" cy="1270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pPr>
            <a:r>
              <a:rPr lang="en-US" altLang="zh-CN" sz="3200">
                <a:latin typeface="Times New Roman" panose="02020603050405020304" pitchFamily="18" charset="0"/>
                <a:ea typeface="楷体_GB2312" pitchFamily="1" charset="-122"/>
              </a:rPr>
              <a:t>P1</a:t>
            </a:r>
            <a:r>
              <a:rPr lang="zh-CN" altLang="en-US" sz="3200">
                <a:latin typeface="Times New Roman" panose="02020603050405020304" pitchFamily="18" charset="0"/>
                <a:ea typeface="楷体_GB2312" pitchFamily="1" charset="-122"/>
              </a:rPr>
              <a:t>；</a:t>
            </a:r>
          </a:p>
          <a:p>
            <a:pPr eaLnBrk="1" hangingPunct="1">
              <a:lnSpc>
                <a:spcPct val="120000"/>
              </a:lnSpc>
            </a:pPr>
            <a:r>
              <a:rPr lang="en-US" altLang="zh-CN" sz="3200">
                <a:latin typeface="Times New Roman" panose="02020603050405020304" pitchFamily="18" charset="0"/>
                <a:ea typeface="楷体_GB2312" pitchFamily="1" charset="-122"/>
              </a:rPr>
              <a:t>V(S);</a:t>
            </a:r>
          </a:p>
        </p:txBody>
      </p:sp>
      <p:sp>
        <p:nvSpPr>
          <p:cNvPr id="37895" name="Rectangle 12"/>
          <p:cNvSpPr>
            <a:spLocks noChangeArrowheads="1"/>
          </p:cNvSpPr>
          <p:nvPr/>
        </p:nvSpPr>
        <p:spPr bwMode="auto">
          <a:xfrm>
            <a:off x="4959350" y="3644900"/>
            <a:ext cx="1700213" cy="1270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pPr>
            <a:r>
              <a:rPr lang="en-US" altLang="zh-CN" sz="3200">
                <a:latin typeface="Times New Roman" panose="02020603050405020304" pitchFamily="18" charset="0"/>
                <a:ea typeface="楷体_GB2312" pitchFamily="1" charset="-122"/>
              </a:rPr>
              <a:t>P(S)</a:t>
            </a:r>
            <a:r>
              <a:rPr lang="zh-CN" altLang="en-US" sz="3200">
                <a:latin typeface="Times New Roman" panose="02020603050405020304" pitchFamily="18" charset="0"/>
                <a:ea typeface="楷体_GB2312" pitchFamily="1" charset="-122"/>
              </a:rPr>
              <a:t>；</a:t>
            </a:r>
          </a:p>
          <a:p>
            <a:pPr eaLnBrk="1" hangingPunct="1">
              <a:lnSpc>
                <a:spcPct val="120000"/>
              </a:lnSpc>
            </a:pPr>
            <a:r>
              <a:rPr lang="en-US" altLang="zh-CN" sz="3200">
                <a:latin typeface="Times New Roman" panose="02020603050405020304" pitchFamily="18" charset="0"/>
                <a:ea typeface="楷体_GB2312" pitchFamily="1" charset="-122"/>
              </a:rPr>
              <a:t>P2;</a:t>
            </a:r>
          </a:p>
        </p:txBody>
      </p:sp>
      <p:sp>
        <p:nvSpPr>
          <p:cNvPr id="37896" name="Rectangle 13" descr="小网格"/>
          <p:cNvSpPr>
            <a:spLocks noChangeArrowheads="1"/>
          </p:cNvSpPr>
          <p:nvPr/>
        </p:nvSpPr>
        <p:spPr bwMode="auto">
          <a:xfrm>
            <a:off x="1187450" y="5013325"/>
            <a:ext cx="63896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pPr>
            <a:r>
              <a:rPr lang="zh-CN" altLang="en-US" sz="3200">
                <a:latin typeface="Times New Roman" panose="02020603050405020304" pitchFamily="18" charset="0"/>
                <a:ea typeface="楷体_GB2312" pitchFamily="1" charset="-122"/>
              </a:rPr>
              <a:t>如此即可实现先执行</a:t>
            </a:r>
            <a:r>
              <a:rPr lang="en-US" altLang="zh-CN" sz="3200">
                <a:latin typeface="Times New Roman" panose="02020603050405020304" pitchFamily="18" charset="0"/>
                <a:ea typeface="楷体_GB2312" pitchFamily="1" charset="-122"/>
              </a:rPr>
              <a:t>P1</a:t>
            </a:r>
            <a:r>
              <a:rPr lang="zh-CN" altLang="en-US" sz="3200">
                <a:latin typeface="Times New Roman" panose="02020603050405020304" pitchFamily="18" charset="0"/>
                <a:ea typeface="楷体_GB2312" pitchFamily="1" charset="-122"/>
              </a:rPr>
              <a:t>，再执行</a:t>
            </a:r>
            <a:r>
              <a:rPr lang="en-US" altLang="zh-CN" sz="3200">
                <a:latin typeface="Times New Roman" panose="02020603050405020304" pitchFamily="18" charset="0"/>
                <a:ea typeface="楷体_GB2312" pitchFamily="1" charset="-122"/>
              </a:rPr>
              <a:t>P2</a:t>
            </a:r>
          </a:p>
        </p:txBody>
      </p:sp>
      <p:sp>
        <p:nvSpPr>
          <p:cNvPr id="37901" name="Rectangle 13"/>
          <p:cNvSpPr>
            <a:spLocks noChangeArrowheads="1"/>
          </p:cNvSpPr>
          <p:nvPr/>
        </p:nvSpPr>
        <p:spPr bwMode="auto">
          <a:xfrm>
            <a:off x="107950" y="5838825"/>
            <a:ext cx="8964613" cy="588963"/>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3200">
                <a:solidFill>
                  <a:schemeClr val="tx2"/>
                </a:solidFill>
                <a:latin typeface="Times New Roman" panose="02020603050405020304" pitchFamily="18" charset="0"/>
                <a:ea typeface="楷体_GB2312" pitchFamily="1" charset="-122"/>
              </a:rPr>
              <a:t>为</a:t>
            </a:r>
            <a:r>
              <a:rPr lang="zh-CN" altLang="en-US" sz="3200">
                <a:solidFill>
                  <a:srgbClr val="FF0000"/>
                </a:solidFill>
                <a:latin typeface="Times New Roman" panose="02020603050405020304" pitchFamily="18" charset="0"/>
                <a:ea typeface="楷体_GB2312" pitchFamily="1" charset="-122"/>
              </a:rPr>
              <a:t>每个前趋关系</a:t>
            </a:r>
            <a:r>
              <a:rPr lang="zh-CN" altLang="en-US" sz="3200">
                <a:solidFill>
                  <a:schemeClr val="tx2"/>
                </a:solidFill>
                <a:latin typeface="Times New Roman" panose="02020603050405020304" pitchFamily="18" charset="0"/>
                <a:ea typeface="楷体_GB2312" pitchFamily="1" charset="-122"/>
              </a:rPr>
              <a:t>设置</a:t>
            </a:r>
            <a:r>
              <a:rPr lang="zh-CN" altLang="en-US" sz="3200">
                <a:solidFill>
                  <a:srgbClr val="FF0000"/>
                </a:solidFill>
                <a:latin typeface="Times New Roman" panose="02020603050405020304" pitchFamily="18" charset="0"/>
                <a:ea typeface="楷体_GB2312" pitchFamily="1" charset="-122"/>
              </a:rPr>
              <a:t>一个同步信号量</a:t>
            </a:r>
            <a:r>
              <a:rPr lang="zh-CN" altLang="en-US" sz="3200">
                <a:solidFill>
                  <a:schemeClr val="tx2"/>
                </a:solidFill>
                <a:latin typeface="Times New Roman" panose="02020603050405020304" pitchFamily="18" charset="0"/>
                <a:ea typeface="楷体_GB2312" pitchFamily="1" charset="-122"/>
              </a:rPr>
              <a:t>，其初值为</a:t>
            </a:r>
            <a:r>
              <a:rPr lang="en-US" altLang="zh-CN" sz="3200">
                <a:solidFill>
                  <a:schemeClr val="tx2"/>
                </a:solidFill>
                <a:latin typeface="Times New Roman" panose="02020603050405020304" pitchFamily="18" charset="0"/>
                <a:ea typeface="楷体_GB2312" pitchFamily="1" charset="-122"/>
              </a:rPr>
              <a:t>0</a:t>
            </a:r>
            <a:endParaRPr lang="zh-CN" altLang="en-US" sz="3200">
              <a:solidFill>
                <a:schemeClr val="tx2"/>
              </a:solidFill>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7893"/>
                                        </p:tgtEl>
                                        <p:attrNameLst>
                                          <p:attrName>style.visibility</p:attrName>
                                        </p:attrNameLst>
                                      </p:cBhvr>
                                      <p:to>
                                        <p:strVal val="visible"/>
                                      </p:to>
                                    </p:set>
                                    <p:anim calcmode="discrete" valueType="clr">
                                      <p:cBhvr override="childStyle">
                                        <p:cTn id="12" dur="80"/>
                                        <p:tgtEl>
                                          <p:spTgt spid="37893"/>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7893"/>
                                        </p:tgtEl>
                                        <p:attrNameLst>
                                          <p:attrName>fillcolor</p:attrName>
                                        </p:attrNameLst>
                                      </p:cBhvr>
                                      <p:tavLst>
                                        <p:tav tm="0">
                                          <p:val>
                                            <p:clrVal>
                                              <a:schemeClr val="accent2"/>
                                            </p:clrVal>
                                          </p:val>
                                        </p:tav>
                                        <p:tav tm="50000">
                                          <p:val>
                                            <p:clrVal>
                                              <a:schemeClr val="hlink"/>
                                            </p:clrVal>
                                          </p:val>
                                        </p:tav>
                                      </p:tavLst>
                                    </p:anim>
                                    <p:set>
                                      <p:cBhvr>
                                        <p:cTn id="14" dur="80"/>
                                        <p:tgtEl>
                                          <p:spTgt spid="37893"/>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37894"/>
                                        </p:tgtEl>
                                        <p:attrNameLst>
                                          <p:attrName>style.visibility</p:attrName>
                                        </p:attrNameLst>
                                      </p:cBhvr>
                                      <p:to>
                                        <p:strVal val="visible"/>
                                      </p:to>
                                    </p:set>
                                    <p:anim calcmode="discrete" valueType="clr">
                                      <p:cBhvr override="childStyle">
                                        <p:cTn id="19" dur="80"/>
                                        <p:tgtEl>
                                          <p:spTgt spid="37894"/>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7894"/>
                                        </p:tgtEl>
                                        <p:attrNameLst>
                                          <p:attrName>fillcolor</p:attrName>
                                        </p:attrNameLst>
                                      </p:cBhvr>
                                      <p:tavLst>
                                        <p:tav tm="0">
                                          <p:val>
                                            <p:clrVal>
                                              <a:schemeClr val="accent2"/>
                                            </p:clrVal>
                                          </p:val>
                                        </p:tav>
                                        <p:tav tm="50000">
                                          <p:val>
                                            <p:clrVal>
                                              <a:schemeClr val="hlink"/>
                                            </p:clrVal>
                                          </p:val>
                                        </p:tav>
                                      </p:tavLst>
                                    </p:anim>
                                    <p:set>
                                      <p:cBhvr>
                                        <p:cTn id="21" dur="80"/>
                                        <p:tgtEl>
                                          <p:spTgt spid="37894"/>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37896"/>
                                        </p:tgtEl>
                                        <p:attrNameLst>
                                          <p:attrName>style.visibility</p:attrName>
                                        </p:attrNameLst>
                                      </p:cBhvr>
                                      <p:to>
                                        <p:strVal val="visible"/>
                                      </p:to>
                                    </p:set>
                                    <p:anim calcmode="discrete" valueType="clr">
                                      <p:cBhvr override="childStyle">
                                        <p:cTn id="26" dur="80"/>
                                        <p:tgtEl>
                                          <p:spTgt spid="37896"/>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7896"/>
                                        </p:tgtEl>
                                        <p:attrNameLst>
                                          <p:attrName>fillcolor</p:attrName>
                                        </p:attrNameLst>
                                      </p:cBhvr>
                                      <p:tavLst>
                                        <p:tav tm="0">
                                          <p:val>
                                            <p:clrVal>
                                              <a:schemeClr val="accent2"/>
                                            </p:clrVal>
                                          </p:val>
                                        </p:tav>
                                        <p:tav tm="50000">
                                          <p:val>
                                            <p:clrVal>
                                              <a:schemeClr val="hlink"/>
                                            </p:clrVal>
                                          </p:val>
                                        </p:tav>
                                      </p:tavLst>
                                    </p:anim>
                                    <p:set>
                                      <p:cBhvr>
                                        <p:cTn id="28" dur="80"/>
                                        <p:tgtEl>
                                          <p:spTgt spid="37896"/>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37901"/>
                                        </p:tgtEl>
                                        <p:attrNameLst>
                                          <p:attrName>style.visibility</p:attrName>
                                        </p:attrNameLst>
                                      </p:cBhvr>
                                      <p:to>
                                        <p:strVal val="visible"/>
                                      </p:to>
                                    </p:set>
                                    <p:anim calcmode="discrete" valueType="clr">
                                      <p:cBhvr override="childStyle">
                                        <p:cTn id="33" dur="80"/>
                                        <p:tgtEl>
                                          <p:spTgt spid="37901"/>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37901"/>
                                        </p:tgtEl>
                                        <p:attrNameLst>
                                          <p:attrName>fillcolor</p:attrName>
                                        </p:attrNameLst>
                                      </p:cBhvr>
                                      <p:tavLst>
                                        <p:tav tm="0">
                                          <p:val>
                                            <p:clrVal>
                                              <a:schemeClr val="accent2"/>
                                            </p:clrVal>
                                          </p:val>
                                        </p:tav>
                                        <p:tav tm="50000">
                                          <p:val>
                                            <p:clrVal>
                                              <a:schemeClr val="hlink"/>
                                            </p:clrVal>
                                          </p:val>
                                        </p:tav>
                                      </p:tavLst>
                                    </p:anim>
                                    <p:set>
                                      <p:cBhvr>
                                        <p:cTn id="35" dur="80"/>
                                        <p:tgtEl>
                                          <p:spTgt spid="3790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4" grpId="0" animBg="1"/>
      <p:bldP spid="37896" grpId="0"/>
      <p:bldP spid="3790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50938" y="333375"/>
            <a:ext cx="4789487" cy="647700"/>
          </a:xfrm>
        </p:spPr>
        <p:txBody>
          <a:bodyPr/>
          <a:lstStyle/>
          <a:p>
            <a:pPr eaLnBrk="1" hangingPunct="1"/>
            <a:r>
              <a:rPr lang="zh-CN" altLang="en-US" sz="4000" b="1" smtClean="0">
                <a:latin typeface="隶书" panose="02010509060101010101" pitchFamily="49" charset="-122"/>
                <a:ea typeface="隶书" panose="02010509060101010101" pitchFamily="49" charset="-122"/>
              </a:rPr>
              <a:t>三、信号量的应用</a:t>
            </a:r>
          </a:p>
        </p:txBody>
      </p:sp>
      <p:sp>
        <p:nvSpPr>
          <p:cNvPr id="38915" name="Rectangle 3"/>
          <p:cNvSpPr>
            <a:spLocks noGrp="1" noChangeArrowheads="1"/>
          </p:cNvSpPr>
          <p:nvPr>
            <p:ph type="body" idx="1"/>
          </p:nvPr>
        </p:nvSpPr>
        <p:spPr>
          <a:xfrm>
            <a:off x="179388" y="1916113"/>
            <a:ext cx="8640762" cy="504825"/>
          </a:xfrm>
        </p:spPr>
        <p:txBody>
          <a:bodyPr/>
          <a:lstStyle/>
          <a:p>
            <a:pPr eaLnBrk="1" hangingPunct="1">
              <a:lnSpc>
                <a:spcPct val="90000"/>
              </a:lnSpc>
              <a:buFont typeface="Wingdings" panose="05000000000000000000" pitchFamily="2" charset="2"/>
              <a:buNone/>
            </a:pPr>
            <a:r>
              <a:rPr lang="zh-CN" altLang="en-US" sz="2800" b="1" smtClean="0">
                <a:solidFill>
                  <a:schemeClr val="folHlink"/>
                </a:solidFill>
                <a:latin typeface="Times New Roman" panose="02020603050405020304" pitchFamily="18" charset="0"/>
                <a:ea typeface="楷体_GB2312" pitchFamily="1" charset="-122"/>
              </a:rPr>
              <a:t>例</a:t>
            </a:r>
            <a:r>
              <a:rPr lang="en-US" altLang="zh-CN" sz="2800" b="1" smtClean="0">
                <a:solidFill>
                  <a:schemeClr val="folHlink"/>
                </a:solidFill>
                <a:latin typeface="Times New Roman" panose="02020603050405020304" pitchFamily="18" charset="0"/>
                <a:ea typeface="楷体_GB2312" pitchFamily="1" charset="-122"/>
              </a:rPr>
              <a:t>: </a:t>
            </a:r>
            <a:r>
              <a:rPr lang="zh-CN" altLang="en-US" sz="2800" b="1" smtClean="0">
                <a:latin typeface="Times New Roman" panose="02020603050405020304" pitchFamily="18" charset="0"/>
                <a:ea typeface="楷体_GB2312" pitchFamily="1" charset="-122"/>
              </a:rPr>
              <a:t>程序前趋图如图所示，试用</a:t>
            </a:r>
            <a:r>
              <a:rPr lang="en-US" altLang="zh-CN" sz="2800" b="1" smtClean="0">
                <a:latin typeface="Times New Roman" panose="02020603050405020304" pitchFamily="18" charset="0"/>
                <a:ea typeface="楷体_GB2312" pitchFamily="1" charset="-122"/>
              </a:rPr>
              <a:t>P</a:t>
            </a:r>
            <a:r>
              <a:rPr lang="zh-CN" altLang="en-US" sz="2800" b="1" smtClean="0">
                <a:latin typeface="Times New Roman" panose="02020603050405020304" pitchFamily="18" charset="0"/>
                <a:ea typeface="楷体_GB2312" pitchFamily="1" charset="-122"/>
              </a:rPr>
              <a:t>、</a:t>
            </a:r>
            <a:r>
              <a:rPr lang="en-US" altLang="zh-CN" sz="2800" b="1" smtClean="0">
                <a:latin typeface="Times New Roman" panose="02020603050405020304" pitchFamily="18" charset="0"/>
                <a:ea typeface="楷体_GB2312" pitchFamily="1" charset="-122"/>
              </a:rPr>
              <a:t>V</a:t>
            </a:r>
            <a:r>
              <a:rPr lang="zh-CN" altLang="en-US" sz="2800" b="1" smtClean="0">
                <a:latin typeface="Times New Roman" panose="02020603050405020304" pitchFamily="18" charset="0"/>
                <a:ea typeface="楷体_GB2312" pitchFamily="1" charset="-122"/>
              </a:rPr>
              <a:t>操作实现其同步。</a:t>
            </a:r>
          </a:p>
        </p:txBody>
      </p:sp>
      <p:sp>
        <p:nvSpPr>
          <p:cNvPr id="38916" name="Rectangle 6"/>
          <p:cNvSpPr>
            <a:spLocks noChangeArrowheads="1"/>
          </p:cNvSpPr>
          <p:nvPr/>
        </p:nvSpPr>
        <p:spPr bwMode="auto">
          <a:xfrm>
            <a:off x="0" y="2420938"/>
            <a:ext cx="572452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en-US" altLang="zh-CN">
                <a:latin typeface="Arial" panose="020B0604020202020204" pitchFamily="34" charset="0"/>
                <a:ea typeface="宋体" panose="02010600030101010101" pitchFamily="2" charset="-122"/>
              </a:rPr>
              <a:t>var a,b,c,d:semaphore:=0,0,0,0; </a:t>
            </a:r>
            <a:endParaRPr lang="en-US" altLang="zh-CN">
              <a:solidFill>
                <a:srgbClr val="008000"/>
              </a:solidFill>
              <a:latin typeface="Arial" panose="020B0604020202020204" pitchFamily="34" charset="0"/>
              <a:ea typeface="宋体" panose="02010600030101010101" pitchFamily="2" charset="-122"/>
            </a:endParaRPr>
          </a:p>
          <a:p>
            <a:pPr eaLnBrk="1" hangingPunct="1">
              <a:lnSpc>
                <a:spcPct val="90000"/>
              </a:lnSpc>
              <a:spcBef>
                <a:spcPct val="20000"/>
              </a:spcBef>
              <a:buClr>
                <a:schemeClr val="folHlink"/>
              </a:buClr>
              <a:buSzPct val="60000"/>
              <a:buFont typeface="Wingdings" panose="05000000000000000000" pitchFamily="2" charset="2"/>
              <a:buNone/>
            </a:pPr>
            <a:r>
              <a:rPr lang="en-US" altLang="zh-CN">
                <a:latin typeface="Arial" panose="020B0604020202020204" pitchFamily="34" charset="0"/>
                <a:ea typeface="宋体" panose="02010600030101010101" pitchFamily="2" charset="-122"/>
              </a:rPr>
              <a:t>begin</a:t>
            </a:r>
          </a:p>
          <a:p>
            <a:pPr eaLnBrk="1" hangingPunct="1">
              <a:lnSpc>
                <a:spcPct val="90000"/>
              </a:lnSpc>
              <a:spcBef>
                <a:spcPct val="20000"/>
              </a:spcBef>
              <a:buClr>
                <a:schemeClr val="folHlink"/>
              </a:buClr>
              <a:buSzPct val="60000"/>
              <a:buFont typeface="Wingdings" panose="05000000000000000000" pitchFamily="2" charset="2"/>
              <a:buNone/>
            </a:pPr>
            <a:r>
              <a:rPr lang="en-US" altLang="zh-CN">
                <a:latin typeface="Arial" panose="020B0604020202020204" pitchFamily="34" charset="0"/>
                <a:ea typeface="宋体" panose="02010600030101010101" pitchFamily="2" charset="-122"/>
              </a:rPr>
              <a:t>  cobegin</a:t>
            </a:r>
          </a:p>
          <a:p>
            <a:pPr eaLnBrk="1" hangingPunct="1">
              <a:lnSpc>
                <a:spcPct val="90000"/>
              </a:lnSpc>
              <a:spcBef>
                <a:spcPct val="20000"/>
              </a:spcBef>
              <a:buClr>
                <a:schemeClr val="folHlink"/>
              </a:buClr>
              <a:buSzPct val="60000"/>
              <a:buFont typeface="Wingdings" panose="05000000000000000000" pitchFamily="2" charset="2"/>
              <a:buNone/>
            </a:pPr>
            <a:r>
              <a:rPr lang="en-US" altLang="zh-CN">
                <a:latin typeface="Arial" panose="020B0604020202020204" pitchFamily="34" charset="0"/>
                <a:ea typeface="宋体" panose="02010600030101010101" pitchFamily="2" charset="-122"/>
              </a:rPr>
              <a:t>     s1;</a:t>
            </a:r>
          </a:p>
          <a:p>
            <a:pPr eaLnBrk="1" hangingPunct="1">
              <a:lnSpc>
                <a:spcPct val="90000"/>
              </a:lnSpc>
              <a:spcBef>
                <a:spcPct val="20000"/>
              </a:spcBef>
              <a:buClr>
                <a:schemeClr val="folHlink"/>
              </a:buClr>
              <a:buSzPct val="60000"/>
              <a:buFont typeface="Wingdings" panose="05000000000000000000" pitchFamily="2" charset="2"/>
              <a:buNone/>
            </a:pPr>
            <a:r>
              <a:rPr lang="en-US" altLang="zh-CN">
                <a:latin typeface="Arial" panose="020B0604020202020204" pitchFamily="34" charset="0"/>
                <a:ea typeface="宋体" panose="02010600030101010101" pitchFamily="2" charset="-122"/>
              </a:rPr>
              <a:t>     s2;</a:t>
            </a:r>
          </a:p>
          <a:p>
            <a:pPr eaLnBrk="1" hangingPunct="1">
              <a:lnSpc>
                <a:spcPct val="90000"/>
              </a:lnSpc>
              <a:spcBef>
                <a:spcPct val="20000"/>
              </a:spcBef>
              <a:buClr>
                <a:schemeClr val="folHlink"/>
              </a:buClr>
              <a:buSzPct val="60000"/>
              <a:buFont typeface="Wingdings" panose="05000000000000000000" pitchFamily="2" charset="2"/>
              <a:buNone/>
            </a:pPr>
            <a:r>
              <a:rPr lang="en-US" altLang="zh-CN">
                <a:latin typeface="Arial" panose="020B0604020202020204" pitchFamily="34" charset="0"/>
                <a:ea typeface="宋体" panose="02010600030101010101" pitchFamily="2" charset="-122"/>
              </a:rPr>
              <a:t>     s3;</a:t>
            </a:r>
          </a:p>
          <a:p>
            <a:pPr eaLnBrk="1" hangingPunct="1">
              <a:lnSpc>
                <a:spcPct val="90000"/>
              </a:lnSpc>
              <a:spcBef>
                <a:spcPct val="20000"/>
              </a:spcBef>
              <a:buClr>
                <a:schemeClr val="folHlink"/>
              </a:buClr>
              <a:buSzPct val="60000"/>
              <a:buFont typeface="Wingdings" panose="05000000000000000000" pitchFamily="2" charset="2"/>
              <a:buNone/>
            </a:pPr>
            <a:r>
              <a:rPr lang="en-US" altLang="zh-CN">
                <a:latin typeface="Arial" panose="020B0604020202020204" pitchFamily="34" charset="0"/>
                <a:ea typeface="宋体" panose="02010600030101010101" pitchFamily="2" charset="-122"/>
              </a:rPr>
              <a:t>     s4;</a:t>
            </a:r>
          </a:p>
          <a:p>
            <a:pPr eaLnBrk="1" hangingPunct="1">
              <a:lnSpc>
                <a:spcPct val="90000"/>
              </a:lnSpc>
              <a:spcBef>
                <a:spcPct val="20000"/>
              </a:spcBef>
              <a:buClr>
                <a:schemeClr val="folHlink"/>
              </a:buClr>
              <a:buSzPct val="60000"/>
              <a:buFont typeface="Wingdings" panose="05000000000000000000" pitchFamily="2" charset="2"/>
              <a:buNone/>
            </a:pPr>
            <a:r>
              <a:rPr lang="en-US" altLang="zh-CN">
                <a:latin typeface="Arial" panose="020B0604020202020204" pitchFamily="34" charset="0"/>
                <a:ea typeface="宋体" panose="02010600030101010101" pitchFamily="2" charset="-122"/>
              </a:rPr>
              <a:t>  coend;</a:t>
            </a:r>
          </a:p>
          <a:p>
            <a:pPr eaLnBrk="1" hangingPunct="1">
              <a:lnSpc>
                <a:spcPct val="90000"/>
              </a:lnSpc>
              <a:spcBef>
                <a:spcPct val="20000"/>
              </a:spcBef>
              <a:buClr>
                <a:schemeClr val="folHlink"/>
              </a:buClr>
              <a:buSzPct val="60000"/>
              <a:buFont typeface="Wingdings" panose="05000000000000000000" pitchFamily="2" charset="2"/>
              <a:buNone/>
            </a:pPr>
            <a:r>
              <a:rPr lang="en-US" altLang="zh-CN">
                <a:latin typeface="Arial" panose="020B0604020202020204" pitchFamily="34" charset="0"/>
                <a:ea typeface="宋体" panose="02010600030101010101" pitchFamily="2" charset="-122"/>
              </a:rPr>
              <a:t>end;</a:t>
            </a:r>
          </a:p>
        </p:txBody>
      </p:sp>
      <p:grpSp>
        <p:nvGrpSpPr>
          <p:cNvPr id="2" name="Group 20"/>
          <p:cNvGrpSpPr>
            <a:grpSpLocks/>
          </p:cNvGrpSpPr>
          <p:nvPr/>
        </p:nvGrpSpPr>
        <p:grpSpPr bwMode="auto">
          <a:xfrm>
            <a:off x="6661150" y="44450"/>
            <a:ext cx="2447925" cy="1944688"/>
            <a:chOff x="3936" y="432"/>
            <a:chExt cx="1344" cy="1200"/>
          </a:xfrm>
        </p:grpSpPr>
        <p:grpSp>
          <p:nvGrpSpPr>
            <p:cNvPr id="38926" name="Group 7"/>
            <p:cNvGrpSpPr>
              <a:grpSpLocks/>
            </p:cNvGrpSpPr>
            <p:nvPr/>
          </p:nvGrpSpPr>
          <p:grpSpPr bwMode="auto">
            <a:xfrm>
              <a:off x="3936" y="432"/>
              <a:ext cx="1344" cy="1200"/>
              <a:chOff x="3648" y="1248"/>
              <a:chExt cx="1344" cy="1200"/>
            </a:xfrm>
          </p:grpSpPr>
          <p:sp>
            <p:nvSpPr>
              <p:cNvPr id="38931" name="Oval 8"/>
              <p:cNvSpPr>
                <a:spLocks noChangeArrowheads="1"/>
              </p:cNvSpPr>
              <p:nvPr/>
            </p:nvSpPr>
            <p:spPr bwMode="auto">
              <a:xfrm>
                <a:off x="3648" y="1248"/>
                <a:ext cx="432" cy="288"/>
              </a:xfrm>
              <a:prstGeom prst="ellipse">
                <a:avLst/>
              </a:prstGeom>
              <a:solidFill>
                <a:schemeClr val="bg1"/>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b="0">
                    <a:ea typeface="宋体" panose="02010600030101010101" pitchFamily="2" charset="-122"/>
                  </a:rPr>
                  <a:t>s1</a:t>
                </a:r>
              </a:p>
            </p:txBody>
          </p:sp>
          <p:sp>
            <p:nvSpPr>
              <p:cNvPr id="38932" name="Oval 9"/>
              <p:cNvSpPr>
                <a:spLocks noChangeArrowheads="1"/>
              </p:cNvSpPr>
              <p:nvPr/>
            </p:nvSpPr>
            <p:spPr bwMode="auto">
              <a:xfrm>
                <a:off x="3648" y="1776"/>
                <a:ext cx="432" cy="288"/>
              </a:xfrm>
              <a:prstGeom prst="ellipse">
                <a:avLst/>
              </a:prstGeom>
              <a:solidFill>
                <a:schemeClr val="bg1"/>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b="0">
                    <a:ea typeface="宋体" panose="02010600030101010101" pitchFamily="2" charset="-122"/>
                  </a:rPr>
                  <a:t>s2</a:t>
                </a:r>
              </a:p>
            </p:txBody>
          </p:sp>
          <p:sp>
            <p:nvSpPr>
              <p:cNvPr id="38933" name="Oval 10"/>
              <p:cNvSpPr>
                <a:spLocks noChangeArrowheads="1"/>
              </p:cNvSpPr>
              <p:nvPr/>
            </p:nvSpPr>
            <p:spPr bwMode="auto">
              <a:xfrm>
                <a:off x="4416" y="1536"/>
                <a:ext cx="432" cy="288"/>
              </a:xfrm>
              <a:prstGeom prst="ellipse">
                <a:avLst/>
              </a:prstGeom>
              <a:solidFill>
                <a:schemeClr val="bg1"/>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b="0">
                    <a:ea typeface="宋体" panose="02010600030101010101" pitchFamily="2" charset="-122"/>
                  </a:rPr>
                  <a:t>s3</a:t>
                </a:r>
              </a:p>
            </p:txBody>
          </p:sp>
          <p:sp>
            <p:nvSpPr>
              <p:cNvPr id="38934" name="Oval 11"/>
              <p:cNvSpPr>
                <a:spLocks noChangeArrowheads="1"/>
              </p:cNvSpPr>
              <p:nvPr/>
            </p:nvSpPr>
            <p:spPr bwMode="auto">
              <a:xfrm>
                <a:off x="4560" y="2160"/>
                <a:ext cx="432" cy="288"/>
              </a:xfrm>
              <a:prstGeom prst="ellipse">
                <a:avLst/>
              </a:prstGeom>
              <a:solidFill>
                <a:schemeClr val="bg1"/>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b="0">
                    <a:ea typeface="宋体" panose="02010600030101010101" pitchFamily="2" charset="-122"/>
                  </a:rPr>
                  <a:t>s4</a:t>
                </a:r>
              </a:p>
            </p:txBody>
          </p:sp>
          <p:sp>
            <p:nvSpPr>
              <p:cNvPr id="38935" name="Line 12"/>
              <p:cNvSpPr>
                <a:spLocks noChangeShapeType="1"/>
              </p:cNvSpPr>
              <p:nvPr/>
            </p:nvSpPr>
            <p:spPr bwMode="auto">
              <a:xfrm>
                <a:off x="4032" y="1440"/>
                <a:ext cx="432" cy="192"/>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36" name="Line 13"/>
              <p:cNvSpPr>
                <a:spLocks noChangeShapeType="1"/>
              </p:cNvSpPr>
              <p:nvPr/>
            </p:nvSpPr>
            <p:spPr bwMode="auto">
              <a:xfrm flipV="1">
                <a:off x="4080" y="1776"/>
                <a:ext cx="384" cy="144"/>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37" name="Line 14"/>
              <p:cNvSpPr>
                <a:spLocks noChangeShapeType="1"/>
              </p:cNvSpPr>
              <p:nvPr/>
            </p:nvSpPr>
            <p:spPr bwMode="auto">
              <a:xfrm>
                <a:off x="4704" y="1824"/>
                <a:ext cx="0" cy="336"/>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 name="Line 15"/>
              <p:cNvSpPr>
                <a:spLocks noChangeShapeType="1"/>
              </p:cNvSpPr>
              <p:nvPr/>
            </p:nvSpPr>
            <p:spPr bwMode="auto">
              <a:xfrm>
                <a:off x="4032" y="2016"/>
                <a:ext cx="528"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8927" name="Text Box 16"/>
            <p:cNvSpPr txBox="1">
              <a:spLocks noChangeArrowheads="1"/>
            </p:cNvSpPr>
            <p:nvPr/>
          </p:nvSpPr>
          <p:spPr bwMode="auto">
            <a:xfrm>
              <a:off x="4416" y="528"/>
              <a:ext cx="28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b="0">
                  <a:solidFill>
                    <a:srgbClr val="CC3300"/>
                  </a:solidFill>
                  <a:ea typeface="宋体" panose="02010600030101010101" pitchFamily="2" charset="-122"/>
                </a:rPr>
                <a:t>a</a:t>
              </a:r>
            </a:p>
          </p:txBody>
        </p:sp>
        <p:sp>
          <p:nvSpPr>
            <p:cNvPr id="38928" name="Text Box 17"/>
            <p:cNvSpPr txBox="1">
              <a:spLocks noChangeArrowheads="1"/>
            </p:cNvSpPr>
            <p:nvPr/>
          </p:nvSpPr>
          <p:spPr bwMode="auto">
            <a:xfrm>
              <a:off x="4416" y="912"/>
              <a:ext cx="24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b="0">
                  <a:solidFill>
                    <a:srgbClr val="CC3300"/>
                  </a:solidFill>
                  <a:ea typeface="宋体" panose="02010600030101010101" pitchFamily="2" charset="-122"/>
                </a:rPr>
                <a:t>b</a:t>
              </a:r>
            </a:p>
          </p:txBody>
        </p:sp>
        <p:sp>
          <p:nvSpPr>
            <p:cNvPr id="38929" name="Text Box 18"/>
            <p:cNvSpPr txBox="1">
              <a:spLocks noChangeArrowheads="1"/>
            </p:cNvSpPr>
            <p:nvPr/>
          </p:nvSpPr>
          <p:spPr bwMode="auto">
            <a:xfrm>
              <a:off x="4416" y="1200"/>
              <a:ext cx="28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b="0">
                  <a:solidFill>
                    <a:srgbClr val="CC3300"/>
                  </a:solidFill>
                  <a:ea typeface="宋体" panose="02010600030101010101" pitchFamily="2" charset="-122"/>
                </a:rPr>
                <a:t>c</a:t>
              </a:r>
            </a:p>
          </p:txBody>
        </p:sp>
        <p:sp>
          <p:nvSpPr>
            <p:cNvPr id="38930" name="Text Box 19"/>
            <p:cNvSpPr txBox="1">
              <a:spLocks noChangeArrowheads="1"/>
            </p:cNvSpPr>
            <p:nvPr/>
          </p:nvSpPr>
          <p:spPr bwMode="auto">
            <a:xfrm>
              <a:off x="4992" y="1056"/>
              <a:ext cx="19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en-US" altLang="zh-CN" b="0">
                  <a:solidFill>
                    <a:srgbClr val="CC3300"/>
                  </a:solidFill>
                  <a:ea typeface="宋体" panose="02010600030101010101" pitchFamily="2" charset="-122"/>
                </a:rPr>
                <a:t>d</a:t>
              </a:r>
            </a:p>
          </p:txBody>
        </p:sp>
      </p:grpSp>
      <p:sp>
        <p:nvSpPr>
          <p:cNvPr id="38920" name="Text Box 21"/>
          <p:cNvSpPr txBox="1">
            <a:spLocks noChangeArrowheads="1"/>
          </p:cNvSpPr>
          <p:nvPr/>
        </p:nvSpPr>
        <p:spPr bwMode="auto">
          <a:xfrm>
            <a:off x="2411413" y="3573463"/>
            <a:ext cx="12954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a:latin typeface="Arial" panose="020B0604020202020204" pitchFamily="34" charset="0"/>
                <a:ea typeface="楷体_GB2312" pitchFamily="1" charset="-122"/>
              </a:rPr>
              <a:t>s1:</a:t>
            </a:r>
          </a:p>
          <a:p>
            <a:pPr eaLnBrk="1" hangingPunct="1"/>
            <a:r>
              <a:rPr lang="en-US" altLang="zh-CN">
                <a:latin typeface="Arial" panose="020B0604020202020204" pitchFamily="34" charset="0"/>
                <a:ea typeface="楷体_GB2312" pitchFamily="1" charset="-122"/>
              </a:rPr>
              <a:t>begin</a:t>
            </a:r>
          </a:p>
          <a:p>
            <a:pPr eaLnBrk="1" hangingPunct="1"/>
            <a:r>
              <a:rPr lang="en-US" altLang="zh-CN">
                <a:latin typeface="Arial" panose="020B0604020202020204" pitchFamily="34" charset="0"/>
                <a:ea typeface="楷体_GB2312" pitchFamily="1" charset="-122"/>
              </a:rPr>
              <a:t>  …;</a:t>
            </a:r>
          </a:p>
          <a:p>
            <a:pPr eaLnBrk="1" hangingPunct="1"/>
            <a:r>
              <a:rPr lang="en-US" altLang="zh-CN">
                <a:latin typeface="Arial" panose="020B0604020202020204" pitchFamily="34" charset="0"/>
                <a:ea typeface="楷体_GB2312" pitchFamily="1" charset="-122"/>
              </a:rPr>
              <a:t>  v(a);</a:t>
            </a:r>
          </a:p>
          <a:p>
            <a:pPr eaLnBrk="1" hangingPunct="1"/>
            <a:r>
              <a:rPr lang="en-US" altLang="zh-CN">
                <a:latin typeface="Arial" panose="020B0604020202020204" pitchFamily="34" charset="0"/>
                <a:ea typeface="楷体_GB2312" pitchFamily="1" charset="-122"/>
              </a:rPr>
              <a:t>end;</a:t>
            </a:r>
            <a:r>
              <a:rPr lang="en-US" altLang="zh-CN" sz="2400">
                <a:latin typeface="宋体" panose="02010600030101010101" pitchFamily="2" charset="-122"/>
                <a:ea typeface="宋体" panose="02010600030101010101" pitchFamily="2" charset="-122"/>
              </a:rPr>
              <a:t> </a:t>
            </a:r>
          </a:p>
        </p:txBody>
      </p:sp>
      <p:sp>
        <p:nvSpPr>
          <p:cNvPr id="38921" name="Text Box 22"/>
          <p:cNvSpPr txBox="1">
            <a:spLocks noChangeArrowheads="1"/>
          </p:cNvSpPr>
          <p:nvPr/>
        </p:nvSpPr>
        <p:spPr bwMode="auto">
          <a:xfrm>
            <a:off x="3851275" y="3573463"/>
            <a:ext cx="12192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a:latin typeface="Arial" panose="020B0604020202020204" pitchFamily="34" charset="0"/>
                <a:ea typeface="宋体" panose="02010600030101010101" pitchFamily="2" charset="-122"/>
              </a:rPr>
              <a:t>s2:</a:t>
            </a:r>
          </a:p>
          <a:p>
            <a:pPr eaLnBrk="1" hangingPunct="1"/>
            <a:r>
              <a:rPr lang="en-US" altLang="zh-CN">
                <a:latin typeface="Arial" panose="020B0604020202020204" pitchFamily="34" charset="0"/>
                <a:ea typeface="宋体" panose="02010600030101010101" pitchFamily="2" charset="-122"/>
              </a:rPr>
              <a:t>begin</a:t>
            </a:r>
          </a:p>
          <a:p>
            <a:pPr eaLnBrk="1" hangingPunct="1"/>
            <a:r>
              <a:rPr lang="en-US" altLang="zh-CN">
                <a:latin typeface="Arial" panose="020B0604020202020204" pitchFamily="34" charset="0"/>
                <a:ea typeface="宋体" panose="02010600030101010101" pitchFamily="2" charset="-122"/>
              </a:rPr>
              <a:t>  …</a:t>
            </a:r>
          </a:p>
          <a:p>
            <a:pPr eaLnBrk="1" hangingPunct="1"/>
            <a:r>
              <a:rPr lang="en-US" altLang="zh-CN">
                <a:latin typeface="Arial" panose="020B0604020202020204" pitchFamily="34" charset="0"/>
                <a:ea typeface="宋体" panose="02010600030101010101" pitchFamily="2" charset="-122"/>
              </a:rPr>
              <a:t>  v(b);</a:t>
            </a:r>
          </a:p>
          <a:p>
            <a:pPr eaLnBrk="1" hangingPunct="1"/>
            <a:r>
              <a:rPr lang="en-US" altLang="zh-CN">
                <a:latin typeface="Arial" panose="020B0604020202020204" pitchFamily="34" charset="0"/>
                <a:ea typeface="宋体" panose="02010600030101010101" pitchFamily="2" charset="-122"/>
              </a:rPr>
              <a:t>  v(c);</a:t>
            </a:r>
          </a:p>
          <a:p>
            <a:pPr eaLnBrk="1" hangingPunct="1"/>
            <a:r>
              <a:rPr lang="en-US" altLang="zh-CN">
                <a:latin typeface="Arial" panose="020B0604020202020204" pitchFamily="34" charset="0"/>
                <a:ea typeface="宋体" panose="02010600030101010101" pitchFamily="2" charset="-122"/>
              </a:rPr>
              <a:t>end;</a:t>
            </a:r>
          </a:p>
          <a:p>
            <a:pPr eaLnBrk="1" hangingPunct="1"/>
            <a:r>
              <a:rPr lang="en-US" altLang="zh-CN" sz="2400">
                <a:latin typeface="宋体" panose="02010600030101010101" pitchFamily="2" charset="-122"/>
                <a:ea typeface="宋体" panose="02010600030101010101" pitchFamily="2" charset="-122"/>
              </a:rPr>
              <a:t>  </a:t>
            </a:r>
          </a:p>
        </p:txBody>
      </p:sp>
      <p:sp>
        <p:nvSpPr>
          <p:cNvPr id="38922" name="Text Box 23"/>
          <p:cNvSpPr txBox="1">
            <a:spLocks noChangeArrowheads="1"/>
          </p:cNvSpPr>
          <p:nvPr/>
        </p:nvSpPr>
        <p:spPr bwMode="auto">
          <a:xfrm>
            <a:off x="5354638" y="3500438"/>
            <a:ext cx="14478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a:latin typeface="Arial" panose="020B0604020202020204" pitchFamily="34" charset="0"/>
                <a:ea typeface="宋体" panose="02010600030101010101" pitchFamily="2" charset="-122"/>
              </a:rPr>
              <a:t>s3:</a:t>
            </a:r>
          </a:p>
          <a:p>
            <a:pPr eaLnBrk="1" hangingPunct="1"/>
            <a:r>
              <a:rPr lang="en-US" altLang="zh-CN">
                <a:latin typeface="Arial" panose="020B0604020202020204" pitchFamily="34" charset="0"/>
                <a:ea typeface="宋体" panose="02010600030101010101" pitchFamily="2" charset="-122"/>
              </a:rPr>
              <a:t>begin</a:t>
            </a:r>
          </a:p>
          <a:p>
            <a:pPr eaLnBrk="1" hangingPunct="1"/>
            <a:r>
              <a:rPr lang="en-US" altLang="zh-CN">
                <a:latin typeface="Arial" panose="020B0604020202020204" pitchFamily="34" charset="0"/>
                <a:ea typeface="宋体" panose="02010600030101010101" pitchFamily="2" charset="-122"/>
              </a:rPr>
              <a:t>  p(a);</a:t>
            </a:r>
          </a:p>
          <a:p>
            <a:pPr eaLnBrk="1" hangingPunct="1"/>
            <a:r>
              <a:rPr lang="en-US" altLang="zh-CN">
                <a:latin typeface="Arial" panose="020B0604020202020204" pitchFamily="34" charset="0"/>
                <a:ea typeface="宋体" panose="02010600030101010101" pitchFamily="2" charset="-122"/>
              </a:rPr>
              <a:t>  p(b);</a:t>
            </a:r>
          </a:p>
          <a:p>
            <a:pPr eaLnBrk="1" hangingPunct="1">
              <a:lnSpc>
                <a:spcPct val="40000"/>
              </a:lnSpc>
            </a:pPr>
            <a:r>
              <a:rPr lang="en-US" altLang="zh-CN">
                <a:latin typeface="Arial" panose="020B0604020202020204" pitchFamily="34" charset="0"/>
                <a:ea typeface="宋体" panose="02010600030101010101" pitchFamily="2" charset="-122"/>
              </a:rPr>
              <a:t>   </a:t>
            </a:r>
          </a:p>
          <a:p>
            <a:pPr eaLnBrk="1" hangingPunct="1">
              <a:lnSpc>
                <a:spcPct val="40000"/>
              </a:lnSpc>
            </a:pPr>
            <a:r>
              <a:rPr lang="en-US" altLang="zh-CN">
                <a:latin typeface="Arial" panose="020B0604020202020204" pitchFamily="34" charset="0"/>
                <a:ea typeface="宋体" panose="02010600030101010101" pitchFamily="2" charset="-122"/>
              </a:rPr>
              <a:t>  …</a:t>
            </a:r>
          </a:p>
          <a:p>
            <a:pPr eaLnBrk="1" hangingPunct="1"/>
            <a:r>
              <a:rPr lang="en-US" altLang="zh-CN">
                <a:latin typeface="Arial" panose="020B0604020202020204" pitchFamily="34" charset="0"/>
                <a:ea typeface="宋体" panose="02010600030101010101" pitchFamily="2" charset="-122"/>
              </a:rPr>
              <a:t>  v(d);</a:t>
            </a:r>
          </a:p>
          <a:p>
            <a:pPr eaLnBrk="1" hangingPunct="1"/>
            <a:r>
              <a:rPr lang="en-US" altLang="zh-CN">
                <a:latin typeface="Arial" panose="020B0604020202020204" pitchFamily="34" charset="0"/>
                <a:ea typeface="宋体" panose="02010600030101010101" pitchFamily="2" charset="-122"/>
              </a:rPr>
              <a:t>end;</a:t>
            </a:r>
          </a:p>
        </p:txBody>
      </p:sp>
      <p:sp>
        <p:nvSpPr>
          <p:cNvPr id="38923" name="Text Box 24"/>
          <p:cNvSpPr txBox="1">
            <a:spLocks noChangeArrowheads="1"/>
          </p:cNvSpPr>
          <p:nvPr/>
        </p:nvSpPr>
        <p:spPr bwMode="auto">
          <a:xfrm>
            <a:off x="6802438" y="3500438"/>
            <a:ext cx="1447800"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a:latin typeface="Arial" panose="020B0604020202020204" pitchFamily="34" charset="0"/>
                <a:ea typeface="宋体" panose="02010600030101010101" pitchFamily="2" charset="-122"/>
              </a:rPr>
              <a:t>s4:</a:t>
            </a:r>
          </a:p>
          <a:p>
            <a:pPr eaLnBrk="1" hangingPunct="1"/>
            <a:r>
              <a:rPr lang="en-US" altLang="zh-CN">
                <a:latin typeface="Arial" panose="020B0604020202020204" pitchFamily="34" charset="0"/>
                <a:ea typeface="宋体" panose="02010600030101010101" pitchFamily="2" charset="-122"/>
              </a:rPr>
              <a:t>begin</a:t>
            </a:r>
          </a:p>
          <a:p>
            <a:pPr eaLnBrk="1" hangingPunct="1"/>
            <a:r>
              <a:rPr lang="en-US" altLang="zh-CN">
                <a:latin typeface="Arial" panose="020B0604020202020204" pitchFamily="34" charset="0"/>
                <a:ea typeface="宋体" panose="02010600030101010101" pitchFamily="2" charset="-122"/>
              </a:rPr>
              <a:t>  p(c);</a:t>
            </a:r>
          </a:p>
          <a:p>
            <a:pPr eaLnBrk="1" hangingPunct="1"/>
            <a:r>
              <a:rPr lang="en-US" altLang="zh-CN">
                <a:latin typeface="Arial" panose="020B0604020202020204" pitchFamily="34" charset="0"/>
                <a:ea typeface="宋体" panose="02010600030101010101" pitchFamily="2" charset="-122"/>
              </a:rPr>
              <a:t>  p(d);</a:t>
            </a:r>
          </a:p>
          <a:p>
            <a:pPr eaLnBrk="1" hangingPunct="1"/>
            <a:r>
              <a:rPr lang="en-US" altLang="zh-CN">
                <a:latin typeface="Arial" panose="020B0604020202020204" pitchFamily="34" charset="0"/>
                <a:ea typeface="宋体" panose="02010600030101010101" pitchFamily="2" charset="-122"/>
              </a:rPr>
              <a:t>  </a:t>
            </a:r>
          </a:p>
          <a:p>
            <a:pPr eaLnBrk="1" hangingPunct="1"/>
            <a:r>
              <a:rPr lang="en-US" altLang="zh-CN">
                <a:latin typeface="Arial" panose="020B0604020202020204" pitchFamily="34" charset="0"/>
                <a:ea typeface="宋体" panose="02010600030101010101" pitchFamily="2" charset="-122"/>
              </a:rPr>
              <a:t>  ...</a:t>
            </a:r>
          </a:p>
          <a:p>
            <a:pPr eaLnBrk="1" hangingPunct="1"/>
            <a:r>
              <a:rPr lang="en-US" altLang="zh-CN">
                <a:latin typeface="Arial" panose="020B0604020202020204" pitchFamily="34" charset="0"/>
                <a:ea typeface="宋体" panose="02010600030101010101" pitchFamily="2" charset="-122"/>
              </a:rPr>
              <a:t>end;</a:t>
            </a:r>
          </a:p>
        </p:txBody>
      </p:sp>
      <p:sp>
        <p:nvSpPr>
          <p:cNvPr id="4" name="Rectangle 28"/>
          <p:cNvSpPr>
            <a:spLocks noChangeArrowheads="1"/>
          </p:cNvSpPr>
          <p:nvPr/>
        </p:nvSpPr>
        <p:spPr bwMode="auto">
          <a:xfrm>
            <a:off x="250825" y="1196975"/>
            <a:ext cx="8415338"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buClr>
                <a:srgbClr val="A50021"/>
              </a:buClr>
              <a:buSzPct val="80000"/>
              <a:buFont typeface="Wingdings" panose="05000000000000000000" pitchFamily="2" charset="2"/>
              <a:buAutoNum type="arabicPeriod" startAt="2"/>
            </a:pPr>
            <a:r>
              <a:rPr lang="zh-CN" altLang="en-US" sz="3200">
                <a:solidFill>
                  <a:schemeClr val="folHlink"/>
                </a:solidFill>
                <a:ea typeface="楷体_GB2312" pitchFamily="1" charset="-122"/>
              </a:rPr>
              <a:t>利用信号量实现前驱关系</a:t>
            </a:r>
          </a:p>
        </p:txBody>
      </p:sp>
      <p:sp>
        <p:nvSpPr>
          <p:cNvPr id="38938" name="Line 26"/>
          <p:cNvSpPr>
            <a:spLocks noChangeShapeType="1"/>
          </p:cNvSpPr>
          <p:nvPr/>
        </p:nvSpPr>
        <p:spPr bwMode="auto">
          <a:xfrm>
            <a:off x="3563938" y="3500438"/>
            <a:ext cx="0" cy="30241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9" name="Line 27"/>
          <p:cNvSpPr>
            <a:spLocks noChangeShapeType="1"/>
          </p:cNvSpPr>
          <p:nvPr/>
        </p:nvSpPr>
        <p:spPr bwMode="auto">
          <a:xfrm>
            <a:off x="5076825" y="3500438"/>
            <a:ext cx="0" cy="30241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40" name="Line 28"/>
          <p:cNvSpPr>
            <a:spLocks noChangeShapeType="1"/>
          </p:cNvSpPr>
          <p:nvPr/>
        </p:nvSpPr>
        <p:spPr bwMode="auto">
          <a:xfrm>
            <a:off x="6659563" y="3573463"/>
            <a:ext cx="0" cy="29511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8915">
                                            <p:txEl>
                                              <p:pRg st="0" end="0"/>
                                            </p:txEl>
                                          </p:spTgt>
                                        </p:tgtEl>
                                        <p:attrNameLst>
                                          <p:attrName>style.visibility</p:attrName>
                                        </p:attrNameLst>
                                      </p:cBhvr>
                                      <p:to>
                                        <p:strVal val="visible"/>
                                      </p:to>
                                    </p:set>
                                    <p:anim calcmode="discrete" valueType="clr">
                                      <p:cBhvr override="childStyle">
                                        <p:cTn id="7" dur="80"/>
                                        <p:tgtEl>
                                          <p:spTgt spid="389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9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891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38916"/>
                                        </p:tgtEl>
                                        <p:attrNameLst>
                                          <p:attrName>style.visibility</p:attrName>
                                        </p:attrNameLst>
                                      </p:cBhvr>
                                      <p:to>
                                        <p:strVal val="visible"/>
                                      </p:to>
                                    </p:set>
                                    <p:anim calcmode="discrete" valueType="clr">
                                      <p:cBhvr override="childStyle">
                                        <p:cTn id="19" dur="80"/>
                                        <p:tgtEl>
                                          <p:spTgt spid="38916"/>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8916"/>
                                        </p:tgtEl>
                                        <p:attrNameLst>
                                          <p:attrName>fillcolor</p:attrName>
                                        </p:attrNameLst>
                                      </p:cBhvr>
                                      <p:tavLst>
                                        <p:tav tm="0">
                                          <p:val>
                                            <p:clrVal>
                                              <a:schemeClr val="accent2"/>
                                            </p:clrVal>
                                          </p:val>
                                        </p:tav>
                                        <p:tav tm="50000">
                                          <p:val>
                                            <p:clrVal>
                                              <a:schemeClr val="hlink"/>
                                            </p:clrVal>
                                          </p:val>
                                        </p:tav>
                                      </p:tavLst>
                                    </p:anim>
                                    <p:set>
                                      <p:cBhvr>
                                        <p:cTn id="21" dur="80"/>
                                        <p:tgtEl>
                                          <p:spTgt spid="38916"/>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38920"/>
                                        </p:tgtEl>
                                        <p:attrNameLst>
                                          <p:attrName>style.visibility</p:attrName>
                                        </p:attrNameLst>
                                      </p:cBhvr>
                                      <p:to>
                                        <p:strVal val="visible"/>
                                      </p:to>
                                    </p:set>
                                    <p:anim calcmode="discrete" valueType="clr">
                                      <p:cBhvr override="childStyle">
                                        <p:cTn id="26" dur="80"/>
                                        <p:tgtEl>
                                          <p:spTgt spid="38920"/>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8920"/>
                                        </p:tgtEl>
                                        <p:attrNameLst>
                                          <p:attrName>fillcolor</p:attrName>
                                        </p:attrNameLst>
                                      </p:cBhvr>
                                      <p:tavLst>
                                        <p:tav tm="0">
                                          <p:val>
                                            <p:clrVal>
                                              <a:schemeClr val="accent2"/>
                                            </p:clrVal>
                                          </p:val>
                                        </p:tav>
                                        <p:tav tm="50000">
                                          <p:val>
                                            <p:clrVal>
                                              <a:schemeClr val="hlink"/>
                                            </p:clrVal>
                                          </p:val>
                                        </p:tav>
                                      </p:tavLst>
                                    </p:anim>
                                    <p:set>
                                      <p:cBhvr>
                                        <p:cTn id="28" dur="80"/>
                                        <p:tgtEl>
                                          <p:spTgt spid="38920"/>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8938"/>
                                        </p:tgtEl>
                                        <p:attrNameLst>
                                          <p:attrName>style.visibility</p:attrName>
                                        </p:attrNameLst>
                                      </p:cBhvr>
                                      <p:to>
                                        <p:strVal val="visible"/>
                                      </p:to>
                                    </p:set>
                                    <p:animEffect transition="in" filter="dissolve">
                                      <p:cBhvr>
                                        <p:cTn id="33" dur="500"/>
                                        <p:tgtEl>
                                          <p:spTgt spid="389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38921"/>
                                        </p:tgtEl>
                                        <p:attrNameLst>
                                          <p:attrName>style.visibility</p:attrName>
                                        </p:attrNameLst>
                                      </p:cBhvr>
                                      <p:to>
                                        <p:strVal val="visible"/>
                                      </p:to>
                                    </p:set>
                                    <p:anim calcmode="discrete" valueType="clr">
                                      <p:cBhvr override="childStyle">
                                        <p:cTn id="38" dur="80"/>
                                        <p:tgtEl>
                                          <p:spTgt spid="38921"/>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38921"/>
                                        </p:tgtEl>
                                        <p:attrNameLst>
                                          <p:attrName>fillcolor</p:attrName>
                                        </p:attrNameLst>
                                      </p:cBhvr>
                                      <p:tavLst>
                                        <p:tav tm="0">
                                          <p:val>
                                            <p:clrVal>
                                              <a:schemeClr val="accent2"/>
                                            </p:clrVal>
                                          </p:val>
                                        </p:tav>
                                        <p:tav tm="50000">
                                          <p:val>
                                            <p:clrVal>
                                              <a:schemeClr val="hlink"/>
                                            </p:clrVal>
                                          </p:val>
                                        </p:tav>
                                      </p:tavLst>
                                    </p:anim>
                                    <p:set>
                                      <p:cBhvr>
                                        <p:cTn id="40" dur="80"/>
                                        <p:tgtEl>
                                          <p:spTgt spid="38921"/>
                                        </p:tgtEl>
                                        <p:attrNameLst>
                                          <p:attrName>fill.type</p:attrName>
                                        </p:attrNameLst>
                                      </p:cBhvr>
                                      <p:to>
                                        <p:strVal val="solid"/>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8939"/>
                                        </p:tgtEl>
                                        <p:attrNameLst>
                                          <p:attrName>style.visibility</p:attrName>
                                        </p:attrNameLst>
                                      </p:cBhvr>
                                      <p:to>
                                        <p:strVal val="visible"/>
                                      </p:to>
                                    </p:set>
                                    <p:animEffect transition="in" filter="dissolve">
                                      <p:cBhvr>
                                        <p:cTn id="45" dur="500"/>
                                        <p:tgtEl>
                                          <p:spTgt spid="3893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38922"/>
                                        </p:tgtEl>
                                        <p:attrNameLst>
                                          <p:attrName>style.visibility</p:attrName>
                                        </p:attrNameLst>
                                      </p:cBhvr>
                                      <p:to>
                                        <p:strVal val="visible"/>
                                      </p:to>
                                    </p:set>
                                    <p:anim calcmode="discrete" valueType="clr">
                                      <p:cBhvr override="childStyle">
                                        <p:cTn id="50" dur="80"/>
                                        <p:tgtEl>
                                          <p:spTgt spid="38922"/>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38922"/>
                                        </p:tgtEl>
                                        <p:attrNameLst>
                                          <p:attrName>fillcolor</p:attrName>
                                        </p:attrNameLst>
                                      </p:cBhvr>
                                      <p:tavLst>
                                        <p:tav tm="0">
                                          <p:val>
                                            <p:clrVal>
                                              <a:schemeClr val="accent2"/>
                                            </p:clrVal>
                                          </p:val>
                                        </p:tav>
                                        <p:tav tm="50000">
                                          <p:val>
                                            <p:clrVal>
                                              <a:schemeClr val="hlink"/>
                                            </p:clrVal>
                                          </p:val>
                                        </p:tav>
                                      </p:tavLst>
                                    </p:anim>
                                    <p:set>
                                      <p:cBhvr>
                                        <p:cTn id="52" dur="80"/>
                                        <p:tgtEl>
                                          <p:spTgt spid="38922"/>
                                        </p:tgtEl>
                                        <p:attrNameLst>
                                          <p:attrName>fill.type</p:attrName>
                                        </p:attrNameLst>
                                      </p:cBhvr>
                                      <p:to>
                                        <p:strVal val="solid"/>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8940"/>
                                        </p:tgtEl>
                                        <p:attrNameLst>
                                          <p:attrName>style.visibility</p:attrName>
                                        </p:attrNameLst>
                                      </p:cBhvr>
                                      <p:to>
                                        <p:strVal val="visible"/>
                                      </p:to>
                                    </p:set>
                                    <p:animEffect transition="in" filter="dissolve">
                                      <p:cBhvr>
                                        <p:cTn id="57" dur="500"/>
                                        <p:tgtEl>
                                          <p:spTgt spid="3894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7" presetClass="entr" presetSubtype="0" fill="hold" grpId="0" nodeType="clickEffect">
                                  <p:stCondLst>
                                    <p:cond delay="0"/>
                                  </p:stCondLst>
                                  <p:iterate type="lt">
                                    <p:tmPct val="50000"/>
                                  </p:iterate>
                                  <p:childTnLst>
                                    <p:set>
                                      <p:cBhvr>
                                        <p:cTn id="61" dur="1" fill="hold">
                                          <p:stCondLst>
                                            <p:cond delay="0"/>
                                          </p:stCondLst>
                                        </p:cTn>
                                        <p:tgtEl>
                                          <p:spTgt spid="38923"/>
                                        </p:tgtEl>
                                        <p:attrNameLst>
                                          <p:attrName>style.visibility</p:attrName>
                                        </p:attrNameLst>
                                      </p:cBhvr>
                                      <p:to>
                                        <p:strVal val="visible"/>
                                      </p:to>
                                    </p:set>
                                    <p:anim calcmode="discrete" valueType="clr">
                                      <p:cBhvr override="childStyle">
                                        <p:cTn id="62" dur="80"/>
                                        <p:tgtEl>
                                          <p:spTgt spid="38923"/>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38923"/>
                                        </p:tgtEl>
                                        <p:attrNameLst>
                                          <p:attrName>fillcolor</p:attrName>
                                        </p:attrNameLst>
                                      </p:cBhvr>
                                      <p:tavLst>
                                        <p:tav tm="0">
                                          <p:val>
                                            <p:clrVal>
                                              <a:schemeClr val="accent2"/>
                                            </p:clrVal>
                                          </p:val>
                                        </p:tav>
                                        <p:tav tm="50000">
                                          <p:val>
                                            <p:clrVal>
                                              <a:schemeClr val="hlink"/>
                                            </p:clrVal>
                                          </p:val>
                                        </p:tav>
                                      </p:tavLst>
                                    </p:anim>
                                    <p:set>
                                      <p:cBhvr>
                                        <p:cTn id="64" dur="80"/>
                                        <p:tgtEl>
                                          <p:spTgt spid="3892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38916" grpId="0"/>
      <p:bldP spid="38920" grpId="0"/>
      <p:bldP spid="38921" grpId="0"/>
      <p:bldP spid="38922" grpId="0"/>
      <p:bldP spid="38923" grpId="0"/>
      <p:bldP spid="38938" grpId="0" animBg="1"/>
      <p:bldP spid="38939" grpId="0" animBg="1"/>
      <p:bldP spid="389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1150938" y="333375"/>
            <a:ext cx="4789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三、信号量的应用</a:t>
            </a:r>
          </a:p>
        </p:txBody>
      </p:sp>
      <p:sp>
        <p:nvSpPr>
          <p:cNvPr id="478214" name="Text Box 6"/>
          <p:cNvSpPr txBox="1">
            <a:spLocks noChangeArrowheads="1"/>
          </p:cNvSpPr>
          <p:nvPr/>
        </p:nvSpPr>
        <p:spPr bwMode="auto">
          <a:xfrm>
            <a:off x="179388" y="1916113"/>
            <a:ext cx="32416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buClr>
                <a:srgbClr val="A50021"/>
              </a:buClr>
              <a:buFont typeface="宋体" panose="02010600030101010101" pitchFamily="2" charset="-122"/>
              <a:buNone/>
            </a:pPr>
            <a:r>
              <a:rPr lang="zh-CN" altLang="en-US" sz="3200">
                <a:ea typeface="楷体_GB2312" pitchFamily="1" charset="-122"/>
              </a:rPr>
              <a:t>思考：</a:t>
            </a:r>
          </a:p>
        </p:txBody>
      </p:sp>
      <p:sp>
        <p:nvSpPr>
          <p:cNvPr id="478215" name="Rectangle 7"/>
          <p:cNvSpPr>
            <a:spLocks noChangeArrowheads="1"/>
          </p:cNvSpPr>
          <p:nvPr/>
        </p:nvSpPr>
        <p:spPr bwMode="auto">
          <a:xfrm>
            <a:off x="1258888" y="1811338"/>
            <a:ext cx="7508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a:latin typeface="楷体_GB2312" pitchFamily="1" charset="-122"/>
                <a:ea typeface="楷体_GB2312" pitchFamily="1" charset="-122"/>
              </a:rPr>
              <a:t>已知一个求值公式（</a:t>
            </a:r>
            <a:r>
              <a:rPr lang="en-US" altLang="zh-CN">
                <a:latin typeface="楷体_GB2312" pitchFamily="1" charset="-122"/>
                <a:ea typeface="楷体_GB2312" pitchFamily="1" charset="-122"/>
              </a:rPr>
              <a:t>A</a:t>
            </a:r>
            <a:r>
              <a:rPr lang="en-US" altLang="zh-CN" baseline="30000">
                <a:latin typeface="楷体_GB2312" pitchFamily="1" charset="-122"/>
                <a:ea typeface="楷体_GB2312" pitchFamily="1" charset="-122"/>
              </a:rPr>
              <a:t>2</a:t>
            </a:r>
            <a:r>
              <a:rPr lang="en-US" altLang="zh-CN">
                <a:latin typeface="楷体_GB2312" pitchFamily="1" charset="-122"/>
                <a:ea typeface="楷体_GB2312" pitchFamily="1" charset="-122"/>
              </a:rPr>
              <a:t>+3*B</a:t>
            </a:r>
            <a:r>
              <a:rPr lang="zh-CN" altLang="en-US">
                <a:latin typeface="楷体_GB2312" pitchFamily="1" charset="-122"/>
                <a:ea typeface="楷体_GB2312" pitchFamily="1" charset="-122"/>
              </a:rPr>
              <a:t>）</a:t>
            </a:r>
            <a:r>
              <a:rPr lang="en-US" altLang="zh-CN">
                <a:latin typeface="楷体_GB2312" pitchFamily="1" charset="-122"/>
                <a:ea typeface="楷体_GB2312" pitchFamily="1" charset="-122"/>
              </a:rPr>
              <a:t>/</a:t>
            </a:r>
            <a:r>
              <a:rPr lang="zh-CN" altLang="en-US">
                <a:latin typeface="楷体_GB2312" pitchFamily="1" charset="-122"/>
                <a:ea typeface="楷体_GB2312" pitchFamily="1" charset="-122"/>
              </a:rPr>
              <a:t>（</a:t>
            </a:r>
            <a:r>
              <a:rPr lang="en-US" altLang="zh-CN">
                <a:latin typeface="楷体_GB2312" pitchFamily="1" charset="-122"/>
                <a:ea typeface="楷体_GB2312" pitchFamily="1" charset="-122"/>
              </a:rPr>
              <a:t>B+5*A</a:t>
            </a:r>
            <a:r>
              <a:rPr lang="zh-CN" altLang="en-US">
                <a:latin typeface="楷体_GB2312" pitchFamily="1" charset="-122"/>
                <a:ea typeface="楷体_GB2312" pitchFamily="1" charset="-122"/>
              </a:rPr>
              <a:t>），</a:t>
            </a:r>
          </a:p>
          <a:p>
            <a:pPr eaLnBrk="1" hangingPunct="1"/>
            <a:r>
              <a:rPr lang="zh-CN" altLang="en-US">
                <a:latin typeface="楷体_GB2312" pitchFamily="1" charset="-122"/>
                <a:ea typeface="楷体_GB2312" pitchFamily="1" charset="-122"/>
              </a:rPr>
              <a:t>若</a:t>
            </a:r>
            <a:r>
              <a:rPr lang="en-US" altLang="zh-CN">
                <a:latin typeface="楷体_GB2312" pitchFamily="1" charset="-122"/>
                <a:ea typeface="楷体_GB2312" pitchFamily="1" charset="-122"/>
              </a:rPr>
              <a:t>A</a:t>
            </a:r>
            <a:r>
              <a:rPr lang="zh-CN" altLang="en-US">
                <a:latin typeface="楷体_GB2312" pitchFamily="1" charset="-122"/>
                <a:ea typeface="楷体_GB2312" pitchFamily="1" charset="-122"/>
              </a:rPr>
              <a:t>、</a:t>
            </a:r>
            <a:r>
              <a:rPr lang="en-US" altLang="zh-CN">
                <a:latin typeface="楷体_GB2312" pitchFamily="1" charset="-122"/>
                <a:ea typeface="楷体_GB2312" pitchFamily="1" charset="-122"/>
              </a:rPr>
              <a:t>B</a:t>
            </a:r>
            <a:r>
              <a:rPr lang="zh-CN" altLang="en-US">
                <a:latin typeface="楷体_GB2312" pitchFamily="1" charset="-122"/>
                <a:ea typeface="楷体_GB2312" pitchFamily="1" charset="-122"/>
              </a:rPr>
              <a:t>已赋值，画出该公式求值过程的前趋图 </a:t>
            </a:r>
          </a:p>
        </p:txBody>
      </p:sp>
      <p:sp>
        <p:nvSpPr>
          <p:cNvPr id="478216" name="Rectangle 8"/>
          <p:cNvSpPr>
            <a:spLocks noChangeArrowheads="1"/>
          </p:cNvSpPr>
          <p:nvPr/>
        </p:nvSpPr>
        <p:spPr bwMode="auto">
          <a:xfrm>
            <a:off x="539750" y="1125538"/>
            <a:ext cx="841533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buClr>
                <a:srgbClr val="A50021"/>
              </a:buClr>
              <a:buSzPct val="80000"/>
              <a:buFont typeface="Wingdings" panose="05000000000000000000" pitchFamily="2" charset="2"/>
              <a:buAutoNum type="arabicPeriod" startAt="2"/>
            </a:pPr>
            <a:r>
              <a:rPr lang="zh-CN" altLang="en-US" sz="3200">
                <a:solidFill>
                  <a:schemeClr val="folHlink"/>
                </a:solidFill>
                <a:ea typeface="楷体_GB2312" pitchFamily="1" charset="-122"/>
              </a:rPr>
              <a:t>利用信号量实现前驱关系</a:t>
            </a:r>
          </a:p>
        </p:txBody>
      </p:sp>
      <p:pic>
        <p:nvPicPr>
          <p:cNvPr id="478217" name="Picture 9" descr="File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0000">
            <a:off x="4572000" y="2852738"/>
            <a:ext cx="38163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Text Box 8"/>
          <p:cNvSpPr txBox="1">
            <a:spLocks noChangeArrowheads="1"/>
          </p:cNvSpPr>
          <p:nvPr/>
        </p:nvSpPr>
        <p:spPr bwMode="auto">
          <a:xfrm>
            <a:off x="1258888" y="2997200"/>
            <a:ext cx="21463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a:t>P1=A*A</a:t>
            </a:r>
          </a:p>
          <a:p>
            <a:pPr eaLnBrk="1" hangingPunct="1"/>
            <a:r>
              <a:rPr lang="en-US" altLang="zh-CN"/>
              <a:t>P2=3*B</a:t>
            </a:r>
          </a:p>
          <a:p>
            <a:pPr eaLnBrk="1" hangingPunct="1"/>
            <a:r>
              <a:rPr lang="en-US" altLang="zh-CN"/>
              <a:t>P3=5*A</a:t>
            </a:r>
          </a:p>
          <a:p>
            <a:pPr eaLnBrk="1" hangingPunct="1"/>
            <a:r>
              <a:rPr lang="en-US" altLang="zh-CN"/>
              <a:t>P4=P1+P2</a:t>
            </a:r>
          </a:p>
          <a:p>
            <a:pPr eaLnBrk="1" hangingPunct="1"/>
            <a:r>
              <a:rPr lang="en-US" altLang="zh-CN"/>
              <a:t>P5=B+P3</a:t>
            </a:r>
          </a:p>
          <a:p>
            <a:pPr eaLnBrk="1" hangingPunct="1"/>
            <a:r>
              <a:rPr lang="en-US" altLang="zh-CN"/>
              <a:t>P6=P4/P5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blinds(horizontal)">
                                      <p:cBhvr>
                                        <p:cTn id="7" dur="500"/>
                                        <p:tgtEl>
                                          <p:spTgt spid="4782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8214"/>
                                        </p:tgtEl>
                                        <p:attrNameLst>
                                          <p:attrName>style.visibility</p:attrName>
                                        </p:attrNameLst>
                                      </p:cBhvr>
                                      <p:to>
                                        <p:strVal val="visible"/>
                                      </p:to>
                                    </p:set>
                                    <p:animEffect transition="in" filter="blinds(horizontal)">
                                      <p:cBhvr>
                                        <p:cTn id="12" dur="500"/>
                                        <p:tgtEl>
                                          <p:spTgt spid="4782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8215"/>
                                        </p:tgtEl>
                                        <p:attrNameLst>
                                          <p:attrName>style.visibility</p:attrName>
                                        </p:attrNameLst>
                                      </p:cBhvr>
                                      <p:to>
                                        <p:strVal val="visible"/>
                                      </p:to>
                                    </p:set>
                                    <p:animEffect transition="in" filter="blinds(horizontal)">
                                      <p:cBhvr>
                                        <p:cTn id="17" dur="500"/>
                                        <p:tgtEl>
                                          <p:spTgt spid="478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44">
                                            <p:txEl>
                                              <p:pRg st="0" end="0"/>
                                            </p:txEl>
                                          </p:spTgt>
                                        </p:tgtEl>
                                        <p:attrNameLst>
                                          <p:attrName>style.visibility</p:attrName>
                                        </p:attrNameLst>
                                      </p:cBhvr>
                                      <p:to>
                                        <p:strVal val="visible"/>
                                      </p:to>
                                    </p:set>
                                    <p:animEffect transition="in" filter="blinds(horizontal)">
                                      <p:cBhvr>
                                        <p:cTn id="22" dur="500"/>
                                        <p:tgtEl>
                                          <p:spTgt spid="3994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44">
                                            <p:txEl>
                                              <p:pRg st="1" end="1"/>
                                            </p:txEl>
                                          </p:spTgt>
                                        </p:tgtEl>
                                        <p:attrNameLst>
                                          <p:attrName>style.visibility</p:attrName>
                                        </p:attrNameLst>
                                      </p:cBhvr>
                                      <p:to>
                                        <p:strVal val="visible"/>
                                      </p:to>
                                    </p:set>
                                    <p:animEffect transition="in" filter="blinds(horizontal)">
                                      <p:cBhvr>
                                        <p:cTn id="27" dur="500"/>
                                        <p:tgtEl>
                                          <p:spTgt spid="3994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944">
                                            <p:txEl>
                                              <p:pRg st="2" end="2"/>
                                            </p:txEl>
                                          </p:spTgt>
                                        </p:tgtEl>
                                        <p:attrNameLst>
                                          <p:attrName>style.visibility</p:attrName>
                                        </p:attrNameLst>
                                      </p:cBhvr>
                                      <p:to>
                                        <p:strVal val="visible"/>
                                      </p:to>
                                    </p:set>
                                    <p:animEffect transition="in" filter="blinds(horizontal)">
                                      <p:cBhvr>
                                        <p:cTn id="32" dur="500"/>
                                        <p:tgtEl>
                                          <p:spTgt spid="39944">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944">
                                            <p:txEl>
                                              <p:pRg st="3" end="3"/>
                                            </p:txEl>
                                          </p:spTgt>
                                        </p:tgtEl>
                                        <p:attrNameLst>
                                          <p:attrName>style.visibility</p:attrName>
                                        </p:attrNameLst>
                                      </p:cBhvr>
                                      <p:to>
                                        <p:strVal val="visible"/>
                                      </p:to>
                                    </p:set>
                                    <p:animEffect transition="in" filter="blinds(horizontal)">
                                      <p:cBhvr>
                                        <p:cTn id="37" dur="500"/>
                                        <p:tgtEl>
                                          <p:spTgt spid="39944">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9944">
                                            <p:txEl>
                                              <p:pRg st="4" end="4"/>
                                            </p:txEl>
                                          </p:spTgt>
                                        </p:tgtEl>
                                        <p:attrNameLst>
                                          <p:attrName>style.visibility</p:attrName>
                                        </p:attrNameLst>
                                      </p:cBhvr>
                                      <p:to>
                                        <p:strVal val="visible"/>
                                      </p:to>
                                    </p:set>
                                    <p:animEffect transition="in" filter="blinds(horizontal)">
                                      <p:cBhvr>
                                        <p:cTn id="42" dur="500"/>
                                        <p:tgtEl>
                                          <p:spTgt spid="39944">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9944">
                                            <p:txEl>
                                              <p:pRg st="5" end="5"/>
                                            </p:txEl>
                                          </p:spTgt>
                                        </p:tgtEl>
                                        <p:attrNameLst>
                                          <p:attrName>style.visibility</p:attrName>
                                        </p:attrNameLst>
                                      </p:cBhvr>
                                      <p:to>
                                        <p:strVal val="visible"/>
                                      </p:to>
                                    </p:set>
                                    <p:animEffect transition="in" filter="blinds(horizontal)">
                                      <p:cBhvr>
                                        <p:cTn id="47" dur="500"/>
                                        <p:tgtEl>
                                          <p:spTgt spid="39944">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78217"/>
                                        </p:tgtEl>
                                        <p:attrNameLst>
                                          <p:attrName>style.visibility</p:attrName>
                                        </p:attrNameLst>
                                      </p:cBhvr>
                                      <p:to>
                                        <p:strVal val="visible"/>
                                      </p:to>
                                    </p:set>
                                    <p:animEffect transition="in" filter="blinds(horizontal)">
                                      <p:cBhvr>
                                        <p:cTn id="52" dur="500"/>
                                        <p:tgtEl>
                                          <p:spTgt spid="478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4" grpId="0"/>
      <p:bldP spid="478215" grpId="0"/>
      <p:bldP spid="478216" grpId="0"/>
      <p:bldP spid="3994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1150938" y="333375"/>
            <a:ext cx="4789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三、信号量的应用</a:t>
            </a:r>
          </a:p>
        </p:txBody>
      </p:sp>
      <p:sp>
        <p:nvSpPr>
          <p:cNvPr id="40963" name="Rectangle 5"/>
          <p:cNvSpPr>
            <a:spLocks noChangeArrowheads="1"/>
          </p:cNvSpPr>
          <p:nvPr/>
        </p:nvSpPr>
        <p:spPr bwMode="auto">
          <a:xfrm>
            <a:off x="250825" y="1196975"/>
            <a:ext cx="8415338"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buClr>
                <a:srgbClr val="A50021"/>
              </a:buClr>
              <a:buSzPct val="80000"/>
              <a:buFont typeface="Wingdings" panose="05000000000000000000" pitchFamily="2" charset="2"/>
              <a:buAutoNum type="arabicPeriod" startAt="3"/>
            </a:pPr>
            <a:r>
              <a:rPr lang="zh-CN" altLang="en-US" sz="3200">
                <a:solidFill>
                  <a:schemeClr val="folHlink"/>
                </a:solidFill>
                <a:ea typeface="楷体_GB2312" pitchFamily="1" charset="-122"/>
              </a:rPr>
              <a:t>利用信号量实现同步</a:t>
            </a:r>
          </a:p>
        </p:txBody>
      </p:sp>
      <p:sp>
        <p:nvSpPr>
          <p:cNvPr id="450566" name="Rectangle 6"/>
          <p:cNvSpPr>
            <a:spLocks noChangeArrowheads="1"/>
          </p:cNvSpPr>
          <p:nvPr/>
        </p:nvSpPr>
        <p:spPr bwMode="auto">
          <a:xfrm>
            <a:off x="468313" y="1773238"/>
            <a:ext cx="82073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buClr>
                <a:schemeClr val="folHlink"/>
              </a:buClr>
              <a:buSzPct val="60000"/>
              <a:buFont typeface="Wingdings" panose="05000000000000000000" pitchFamily="2" charset="2"/>
              <a:buChar char="n"/>
            </a:pPr>
            <a:r>
              <a:rPr lang="zh-CN" altLang="en-US" sz="3200">
                <a:solidFill>
                  <a:schemeClr val="tx2"/>
                </a:solidFill>
                <a:latin typeface="Times New Roman" panose="02020603050405020304" pitchFamily="18" charset="0"/>
                <a:ea typeface="楷体_GB2312" pitchFamily="1" charset="-122"/>
              </a:rPr>
              <a:t>生产者</a:t>
            </a:r>
            <a:r>
              <a:rPr lang="en-US" altLang="zh-CN" sz="3200">
                <a:solidFill>
                  <a:schemeClr val="tx2"/>
                </a:solidFill>
                <a:latin typeface="Times New Roman" panose="02020603050405020304" pitchFamily="18" charset="0"/>
                <a:ea typeface="楷体_GB2312" pitchFamily="1" charset="-122"/>
              </a:rPr>
              <a:t>-</a:t>
            </a:r>
            <a:r>
              <a:rPr lang="zh-CN" altLang="en-US" sz="3200">
                <a:solidFill>
                  <a:schemeClr val="tx2"/>
                </a:solidFill>
                <a:latin typeface="Times New Roman" panose="02020603050405020304" pitchFamily="18" charset="0"/>
                <a:ea typeface="楷体_GB2312" pitchFamily="1" charset="-122"/>
              </a:rPr>
              <a:t>消费者问题的单缓冲区情况：有</a:t>
            </a:r>
            <a:r>
              <a:rPr lang="en-US" altLang="zh-CN" sz="3200">
                <a:solidFill>
                  <a:schemeClr val="tx2"/>
                </a:solidFill>
                <a:latin typeface="Times New Roman" panose="02020603050405020304" pitchFamily="18" charset="0"/>
                <a:ea typeface="楷体_GB2312" pitchFamily="1" charset="-122"/>
              </a:rPr>
              <a:t>A</a:t>
            </a:r>
            <a:r>
              <a:rPr lang="zh-CN" altLang="en-US" sz="3200">
                <a:solidFill>
                  <a:schemeClr val="tx2"/>
                </a:solidFill>
                <a:latin typeface="Times New Roman" panose="02020603050405020304" pitchFamily="18" charset="0"/>
                <a:ea typeface="楷体_GB2312" pitchFamily="1" charset="-122"/>
              </a:rPr>
              <a:t>、</a:t>
            </a:r>
            <a:r>
              <a:rPr lang="en-US" altLang="zh-CN" sz="3200">
                <a:solidFill>
                  <a:schemeClr val="tx2"/>
                </a:solidFill>
                <a:latin typeface="Times New Roman" panose="02020603050405020304" pitchFamily="18" charset="0"/>
                <a:ea typeface="楷体_GB2312" pitchFamily="1" charset="-122"/>
              </a:rPr>
              <a:t>B</a:t>
            </a:r>
            <a:r>
              <a:rPr lang="zh-CN" altLang="en-US" sz="3200">
                <a:solidFill>
                  <a:schemeClr val="tx2"/>
                </a:solidFill>
                <a:latin typeface="Times New Roman" panose="02020603050405020304" pitchFamily="18" charset="0"/>
                <a:ea typeface="楷体_GB2312" pitchFamily="1" charset="-122"/>
              </a:rPr>
              <a:t>两个进程和一个缓冲区，</a:t>
            </a:r>
            <a:r>
              <a:rPr lang="en-US" altLang="zh-CN" sz="3200">
                <a:solidFill>
                  <a:srgbClr val="FF0000"/>
                </a:solidFill>
                <a:latin typeface="Times New Roman" panose="02020603050405020304" pitchFamily="18" charset="0"/>
                <a:ea typeface="楷体_GB2312" pitchFamily="1" charset="-122"/>
              </a:rPr>
              <a:t>A</a:t>
            </a:r>
            <a:r>
              <a:rPr lang="zh-CN" altLang="en-US" sz="3200">
                <a:solidFill>
                  <a:schemeClr val="tx2"/>
                </a:solidFill>
                <a:latin typeface="Times New Roman" panose="02020603050405020304" pitchFamily="18" charset="0"/>
                <a:ea typeface="楷体_GB2312" pitchFamily="1" charset="-122"/>
              </a:rPr>
              <a:t>负责将信息</a:t>
            </a:r>
            <a:r>
              <a:rPr lang="zh-CN" altLang="en-US" sz="3200">
                <a:solidFill>
                  <a:srgbClr val="FF0000"/>
                </a:solidFill>
                <a:latin typeface="Times New Roman" panose="02020603050405020304" pitchFamily="18" charset="0"/>
                <a:ea typeface="楷体_GB2312" pitchFamily="1" charset="-122"/>
              </a:rPr>
              <a:t>存入</a:t>
            </a:r>
            <a:r>
              <a:rPr lang="zh-CN" altLang="en-US" sz="3200">
                <a:solidFill>
                  <a:schemeClr val="tx2"/>
                </a:solidFill>
                <a:latin typeface="Times New Roman" panose="02020603050405020304" pitchFamily="18" charset="0"/>
                <a:ea typeface="楷体_GB2312" pitchFamily="1" charset="-122"/>
              </a:rPr>
              <a:t>缓冲区，</a:t>
            </a:r>
            <a:r>
              <a:rPr lang="en-US" altLang="zh-CN" sz="3200">
                <a:solidFill>
                  <a:srgbClr val="FF0000"/>
                </a:solidFill>
                <a:latin typeface="Times New Roman" panose="02020603050405020304" pitchFamily="18" charset="0"/>
                <a:ea typeface="楷体_GB2312" pitchFamily="1" charset="-122"/>
              </a:rPr>
              <a:t>B</a:t>
            </a:r>
            <a:r>
              <a:rPr lang="zh-CN" altLang="en-US" sz="3200">
                <a:solidFill>
                  <a:schemeClr val="tx2"/>
                </a:solidFill>
                <a:latin typeface="Times New Roman" panose="02020603050405020304" pitchFamily="18" charset="0"/>
                <a:ea typeface="楷体_GB2312" pitchFamily="1" charset="-122"/>
              </a:rPr>
              <a:t>负责</a:t>
            </a:r>
            <a:r>
              <a:rPr lang="zh-CN" altLang="en-US" sz="3200">
                <a:solidFill>
                  <a:srgbClr val="FF0000"/>
                </a:solidFill>
                <a:latin typeface="Times New Roman" panose="02020603050405020304" pitchFamily="18" charset="0"/>
                <a:ea typeface="楷体_GB2312" pitchFamily="1" charset="-122"/>
              </a:rPr>
              <a:t>取走</a:t>
            </a:r>
            <a:r>
              <a:rPr lang="zh-CN" altLang="en-US" sz="3200">
                <a:solidFill>
                  <a:schemeClr val="tx2"/>
                </a:solidFill>
                <a:latin typeface="Times New Roman" panose="02020603050405020304" pitchFamily="18" charset="0"/>
                <a:ea typeface="楷体_GB2312" pitchFamily="1" charset="-122"/>
              </a:rPr>
              <a:t>缓冲区中的信息进行加工。如何利用信号量实现进程同步？</a:t>
            </a:r>
            <a:endParaRPr lang="zh-CN" altLang="en-US" sz="3200">
              <a:latin typeface="Times New Roman" panose="02020603050405020304" pitchFamily="18" charset="0"/>
              <a:ea typeface="楷体_GB2312" pitchFamily="1" charset="-122"/>
            </a:endParaRPr>
          </a:p>
        </p:txBody>
      </p:sp>
      <p:pic>
        <p:nvPicPr>
          <p:cNvPr id="40968" name="Picture 7" descr="OS_pic01"/>
          <p:cNvPicPr>
            <a:picLocks noChangeAspect="1" noChangeArrowheads="1"/>
          </p:cNvPicPr>
          <p:nvPr/>
        </p:nvPicPr>
        <p:blipFill>
          <a:blip r:embed="rId3">
            <a:extLst>
              <a:ext uri="{28A0092B-C50C-407E-A947-70E740481C1C}">
                <a14:useLocalDpi xmlns:a14="http://schemas.microsoft.com/office/drawing/2010/main" val="0"/>
              </a:ext>
            </a:extLst>
          </a:blip>
          <a:srcRect l="1939" r="35252" b="14548"/>
          <a:stretch>
            <a:fillRect/>
          </a:stretch>
        </p:blipFill>
        <p:spPr bwMode="auto">
          <a:xfrm>
            <a:off x="2339975" y="3776663"/>
            <a:ext cx="467995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8"/>
          <p:cNvSpPr txBox="1">
            <a:spLocks noChangeArrowheads="1"/>
          </p:cNvSpPr>
          <p:nvPr/>
        </p:nvSpPr>
        <p:spPr bwMode="auto">
          <a:xfrm>
            <a:off x="5815013" y="387350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a:solidFill>
                  <a:srgbClr val="CC0000"/>
                </a:solidFill>
                <a:latin typeface="Times New Roman" panose="02020603050405020304" pitchFamily="18" charset="0"/>
                <a:ea typeface="宋体" panose="02010600030101010101" pitchFamily="2" charset="-122"/>
              </a:rPr>
              <a:t>消费者</a:t>
            </a:r>
          </a:p>
        </p:txBody>
      </p:sp>
      <p:sp>
        <p:nvSpPr>
          <p:cNvPr id="40970" name="Text Box 9"/>
          <p:cNvSpPr txBox="1">
            <a:spLocks noChangeArrowheads="1"/>
          </p:cNvSpPr>
          <p:nvPr/>
        </p:nvSpPr>
        <p:spPr bwMode="auto">
          <a:xfrm>
            <a:off x="2286000" y="3873500"/>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a:solidFill>
                  <a:srgbClr val="CC0000"/>
                </a:solidFill>
                <a:latin typeface="Times New Roman" panose="02020603050405020304" pitchFamily="18" charset="0"/>
                <a:ea typeface="宋体" panose="02010600030101010101" pitchFamily="2" charset="-122"/>
              </a:rPr>
              <a:t>生产者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50566"/>
                                        </p:tgtEl>
                                        <p:attrNameLst>
                                          <p:attrName>style.visibility</p:attrName>
                                        </p:attrNameLst>
                                      </p:cBhvr>
                                      <p:to>
                                        <p:strVal val="visible"/>
                                      </p:to>
                                    </p:set>
                                    <p:anim calcmode="discrete" valueType="clr">
                                      <p:cBhvr override="childStyle">
                                        <p:cTn id="7" dur="80"/>
                                        <p:tgtEl>
                                          <p:spTgt spid="45056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50566"/>
                                        </p:tgtEl>
                                        <p:attrNameLst>
                                          <p:attrName>fillcolor</p:attrName>
                                        </p:attrNameLst>
                                      </p:cBhvr>
                                      <p:tavLst>
                                        <p:tav tm="0">
                                          <p:val>
                                            <p:clrVal>
                                              <a:schemeClr val="accent2"/>
                                            </p:clrVal>
                                          </p:val>
                                        </p:tav>
                                        <p:tav tm="50000">
                                          <p:val>
                                            <p:clrVal>
                                              <a:schemeClr val="hlink"/>
                                            </p:clrVal>
                                          </p:val>
                                        </p:tav>
                                      </p:tavLst>
                                    </p:anim>
                                    <p:set>
                                      <p:cBhvr>
                                        <p:cTn id="9" dur="80"/>
                                        <p:tgtEl>
                                          <p:spTgt spid="45056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40968"/>
                                        </p:tgtEl>
                                        <p:attrNameLst>
                                          <p:attrName>style.visibility</p:attrName>
                                        </p:attrNameLst>
                                      </p:cBhvr>
                                      <p:to>
                                        <p:strVal val="visible"/>
                                      </p:to>
                                    </p:set>
                                    <p:animEffect transition="in" filter="dissolve">
                                      <p:cBhvr>
                                        <p:cTn id="14" dur="500"/>
                                        <p:tgtEl>
                                          <p:spTgt spid="4096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6" grpId="0"/>
      <p:bldP spid="40969" grpId="0"/>
      <p:bldP spid="4097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p:cNvPicPr>
            <a:picLocks noChangeAspect="1" noChangeArrowheads="1"/>
          </p:cNvPicPr>
          <p:nvPr/>
        </p:nvPicPr>
        <p:blipFill>
          <a:blip r:embed="rId3">
            <a:extLst>
              <a:ext uri="{28A0092B-C50C-407E-A947-70E740481C1C}">
                <a14:useLocalDpi xmlns:a14="http://schemas.microsoft.com/office/drawing/2010/main" val="0"/>
              </a:ext>
            </a:extLst>
          </a:blip>
          <a:srcRect l="1004" t="1988" r="3972" b="3842"/>
          <a:stretch>
            <a:fillRect/>
          </a:stretch>
        </p:blipFill>
        <p:spPr bwMode="auto">
          <a:xfrm>
            <a:off x="900113" y="2852738"/>
            <a:ext cx="69119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41987" name="Rectangle 5"/>
          <p:cNvSpPr>
            <a:spLocks noChangeArrowheads="1"/>
          </p:cNvSpPr>
          <p:nvPr/>
        </p:nvSpPr>
        <p:spPr bwMode="auto">
          <a:xfrm>
            <a:off x="1150938" y="333375"/>
            <a:ext cx="4789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三、信号量的应用</a:t>
            </a:r>
          </a:p>
        </p:txBody>
      </p:sp>
      <p:sp>
        <p:nvSpPr>
          <p:cNvPr id="41988" name="Rectangle 6"/>
          <p:cNvSpPr>
            <a:spLocks noChangeArrowheads="1"/>
          </p:cNvSpPr>
          <p:nvPr/>
        </p:nvSpPr>
        <p:spPr bwMode="auto">
          <a:xfrm>
            <a:off x="107950" y="1125538"/>
            <a:ext cx="89646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10000"/>
              </a:lnSpc>
              <a:buClr>
                <a:srgbClr val="A50021"/>
              </a:buClr>
              <a:buSzPct val="80000"/>
              <a:buFont typeface="Wingdings" panose="05000000000000000000" pitchFamily="2" charset="2"/>
              <a:buAutoNum type="arabicPeriod" startAt="3"/>
            </a:pPr>
            <a:r>
              <a:rPr lang="zh-CN" altLang="en-US" sz="3200">
                <a:solidFill>
                  <a:schemeClr val="folHlink"/>
                </a:solidFill>
                <a:latin typeface="Times New Roman" panose="02020603050405020304" pitchFamily="18" charset="0"/>
                <a:ea typeface="楷体_GB2312" pitchFamily="1" charset="-122"/>
              </a:rPr>
              <a:t>利用信号量实现同步</a:t>
            </a:r>
          </a:p>
          <a:p>
            <a:pPr eaLnBrk="1" hangingPunct="1">
              <a:lnSpc>
                <a:spcPct val="110000"/>
              </a:lnSpc>
              <a:buClr>
                <a:srgbClr val="A50021"/>
              </a:buClr>
              <a:buSzPct val="80000"/>
              <a:buFont typeface="Wingdings" panose="05000000000000000000" pitchFamily="2" charset="2"/>
              <a:buChar char="n"/>
            </a:pPr>
            <a:r>
              <a:rPr lang="zh-CN" altLang="en-US" sz="3200">
                <a:solidFill>
                  <a:schemeClr val="folHlink"/>
                </a:solidFill>
                <a:latin typeface="Times New Roman" panose="02020603050405020304" pitchFamily="18" charset="0"/>
                <a:ea typeface="楷体_GB2312" pitchFamily="1" charset="-122"/>
              </a:rPr>
              <a:t>解：</a:t>
            </a:r>
            <a:r>
              <a:rPr lang="zh-CN" altLang="en-US" sz="3200">
                <a:latin typeface="Times New Roman" panose="02020603050405020304" pitchFamily="18" charset="0"/>
                <a:ea typeface="楷体_GB2312" pitchFamily="1" charset="-122"/>
              </a:rPr>
              <a:t>设两个同步信号量。</a:t>
            </a:r>
            <a:r>
              <a:rPr lang="en-US" altLang="zh-CN" sz="3200">
                <a:solidFill>
                  <a:srgbClr val="CC3300"/>
                </a:solidFill>
                <a:latin typeface="Times New Roman" panose="02020603050405020304" pitchFamily="18" charset="0"/>
                <a:ea typeface="楷体_GB2312" pitchFamily="1" charset="-122"/>
              </a:rPr>
              <a:t>S1</a:t>
            </a:r>
            <a:r>
              <a:rPr lang="zh-CN" altLang="en-US" sz="3200">
                <a:solidFill>
                  <a:srgbClr val="111111"/>
                </a:solidFill>
                <a:latin typeface="Times New Roman" panose="02020603050405020304" pitchFamily="18" charset="0"/>
                <a:ea typeface="楷体_GB2312" pitchFamily="1" charset="-122"/>
              </a:rPr>
              <a:t>：缓冲区</a:t>
            </a:r>
            <a:r>
              <a:rPr lang="zh-CN" altLang="en-US" sz="3200">
                <a:solidFill>
                  <a:srgbClr val="CC3300"/>
                </a:solidFill>
                <a:latin typeface="Times New Roman" panose="02020603050405020304" pitchFamily="18" charset="0"/>
                <a:ea typeface="楷体_GB2312" pitchFamily="1" charset="-122"/>
              </a:rPr>
              <a:t>是否满</a:t>
            </a:r>
            <a:r>
              <a:rPr lang="zh-CN" altLang="en-US" sz="3200">
                <a:solidFill>
                  <a:srgbClr val="111111"/>
                </a:solidFill>
                <a:latin typeface="Times New Roman" panose="02020603050405020304" pitchFamily="18" charset="0"/>
                <a:ea typeface="楷体_GB2312" pitchFamily="1" charset="-122"/>
              </a:rPr>
              <a:t>，初值为</a:t>
            </a:r>
            <a:r>
              <a:rPr lang="en-US" altLang="zh-CN" sz="3200">
                <a:solidFill>
                  <a:srgbClr val="111111"/>
                </a:solidFill>
                <a:latin typeface="Times New Roman" panose="02020603050405020304" pitchFamily="18" charset="0"/>
                <a:ea typeface="楷体_GB2312" pitchFamily="1" charset="-122"/>
              </a:rPr>
              <a:t>0</a:t>
            </a:r>
            <a:r>
              <a:rPr lang="zh-CN" altLang="en-US" sz="3200">
                <a:solidFill>
                  <a:srgbClr val="111111"/>
                </a:solidFill>
                <a:latin typeface="Times New Roman" panose="02020603050405020304" pitchFamily="18" charset="0"/>
                <a:ea typeface="楷体_GB2312" pitchFamily="1" charset="-122"/>
              </a:rPr>
              <a:t>；</a:t>
            </a:r>
            <a:r>
              <a:rPr lang="en-US" altLang="zh-CN" sz="3200">
                <a:solidFill>
                  <a:srgbClr val="CC3300"/>
                </a:solidFill>
                <a:latin typeface="Times New Roman" panose="02020603050405020304" pitchFamily="18" charset="0"/>
                <a:ea typeface="楷体_GB2312" pitchFamily="1" charset="-122"/>
              </a:rPr>
              <a:t>S2</a:t>
            </a:r>
            <a:r>
              <a:rPr lang="zh-CN" altLang="en-US" sz="3200">
                <a:solidFill>
                  <a:srgbClr val="111111"/>
                </a:solidFill>
                <a:latin typeface="Times New Roman" panose="02020603050405020304" pitchFamily="18" charset="0"/>
                <a:ea typeface="楷体_GB2312" pitchFamily="1" charset="-122"/>
              </a:rPr>
              <a:t>：缓冲区</a:t>
            </a:r>
            <a:r>
              <a:rPr lang="zh-CN" altLang="en-US" sz="3200">
                <a:solidFill>
                  <a:srgbClr val="CC3300"/>
                </a:solidFill>
                <a:latin typeface="Times New Roman" panose="02020603050405020304" pitchFamily="18" charset="0"/>
                <a:ea typeface="楷体_GB2312" pitchFamily="1" charset="-122"/>
              </a:rPr>
              <a:t>是否空</a:t>
            </a:r>
            <a:r>
              <a:rPr lang="zh-CN" altLang="en-US" sz="3200">
                <a:solidFill>
                  <a:srgbClr val="111111"/>
                </a:solidFill>
                <a:latin typeface="Times New Roman" panose="02020603050405020304" pitchFamily="18" charset="0"/>
                <a:ea typeface="楷体_GB2312" pitchFamily="1" charset="-122"/>
              </a:rPr>
              <a:t>，初值为</a:t>
            </a:r>
            <a:r>
              <a:rPr lang="en-US" altLang="zh-CN" sz="3200">
                <a:solidFill>
                  <a:srgbClr val="111111"/>
                </a:solidFill>
                <a:latin typeface="Times New Roman" panose="02020603050405020304" pitchFamily="18" charset="0"/>
                <a:ea typeface="楷体_GB2312" pitchFamily="1" charset="-122"/>
              </a:rPr>
              <a:t>1</a:t>
            </a:r>
            <a:endParaRPr lang="zh-CN" altLang="en-US" sz="3200">
              <a:solidFill>
                <a:schemeClr val="folHlink"/>
              </a:solidFill>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1988"/>
                                        </p:tgtEl>
                                        <p:attrNameLst>
                                          <p:attrName>style.visibility</p:attrName>
                                        </p:attrNameLst>
                                      </p:cBhvr>
                                      <p:to>
                                        <p:strVal val="visible"/>
                                      </p:to>
                                    </p:set>
                                    <p:anim calcmode="discrete" valueType="clr">
                                      <p:cBhvr override="childStyle">
                                        <p:cTn id="7" dur="80"/>
                                        <p:tgtEl>
                                          <p:spTgt spid="4198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1988"/>
                                        </p:tgtEl>
                                        <p:attrNameLst>
                                          <p:attrName>fillcolor</p:attrName>
                                        </p:attrNameLst>
                                      </p:cBhvr>
                                      <p:tavLst>
                                        <p:tav tm="0">
                                          <p:val>
                                            <p:clrVal>
                                              <a:schemeClr val="accent2"/>
                                            </p:clrVal>
                                          </p:val>
                                        </p:tav>
                                        <p:tav tm="50000">
                                          <p:val>
                                            <p:clrVal>
                                              <a:schemeClr val="hlink"/>
                                            </p:clrVal>
                                          </p:val>
                                        </p:tav>
                                      </p:tavLst>
                                    </p:anim>
                                    <p:set>
                                      <p:cBhvr>
                                        <p:cTn id="9" dur="80"/>
                                        <p:tgtEl>
                                          <p:spTgt spid="4198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41986"/>
                                        </p:tgtEl>
                                        <p:attrNameLst>
                                          <p:attrName>style.visibility</p:attrName>
                                        </p:attrNameLst>
                                      </p:cBhvr>
                                      <p:to>
                                        <p:strVal val="visible"/>
                                      </p:to>
                                    </p:set>
                                    <p:animEffect transition="in" filter="dissolve">
                                      <p:cBhvr>
                                        <p:cTn id="14"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4000" b="1" smtClean="0"/>
              <a:t>三、信号量的应用</a:t>
            </a:r>
          </a:p>
        </p:txBody>
      </p:sp>
      <p:sp>
        <p:nvSpPr>
          <p:cNvPr id="43011" name="Rectangle 3"/>
          <p:cNvSpPr>
            <a:spLocks noGrp="1" noChangeArrowheads="1"/>
          </p:cNvSpPr>
          <p:nvPr>
            <p:ph type="body" idx="1"/>
          </p:nvPr>
        </p:nvSpPr>
        <p:spPr>
          <a:xfrm>
            <a:off x="179388" y="1268413"/>
            <a:ext cx="8775700" cy="4114800"/>
          </a:xfrm>
        </p:spPr>
        <p:txBody>
          <a:bodyPr/>
          <a:lstStyle/>
          <a:p>
            <a:pPr marL="685800" indent="-685800"/>
            <a:r>
              <a:rPr lang="zh-CN" altLang="en-US" sz="3200" b="1" smtClean="0">
                <a:latin typeface="Times New Roman" panose="02020603050405020304" pitchFamily="18" charset="0"/>
                <a:ea typeface="楷体_GB2312" pitchFamily="1" charset="-122"/>
              </a:rPr>
              <a:t>进程同步问题的解题思路</a:t>
            </a:r>
          </a:p>
          <a:p>
            <a:pPr marL="1066800" lvl="1" indent="-609600">
              <a:buFont typeface="楷体_GB2312" pitchFamily="1" charset="-122"/>
              <a:buAutoNum type="arabicPeriod"/>
            </a:pPr>
            <a:r>
              <a:rPr lang="zh-CN" altLang="en-US" sz="3200" b="1" smtClean="0">
                <a:solidFill>
                  <a:srgbClr val="FF0000"/>
                </a:solidFill>
                <a:latin typeface="Times New Roman" panose="02020603050405020304" pitchFamily="18" charset="0"/>
                <a:ea typeface="楷体_GB2312" pitchFamily="1" charset="-122"/>
              </a:rPr>
              <a:t>有几类同步进程，就设几个同步信号量</a:t>
            </a:r>
            <a:r>
              <a:rPr lang="zh-CN" altLang="en-US" sz="3200" b="1" smtClean="0">
                <a:latin typeface="Times New Roman" panose="02020603050405020304" pitchFamily="18" charset="0"/>
                <a:ea typeface="楷体_GB2312" pitchFamily="1" charset="-122"/>
              </a:rPr>
              <a:t>。</a:t>
            </a:r>
          </a:p>
          <a:p>
            <a:pPr marL="1066800" lvl="1" indent="-609600">
              <a:buFont typeface="楷体_GB2312" pitchFamily="1" charset="-122"/>
              <a:buAutoNum type="arabicPeriod"/>
            </a:pPr>
            <a:r>
              <a:rPr lang="zh-CN" altLang="en-US" sz="3200" b="1" smtClean="0">
                <a:latin typeface="Times New Roman" panose="02020603050405020304" pitchFamily="18" charset="0"/>
                <a:ea typeface="楷体_GB2312" pitchFamily="1" charset="-122"/>
              </a:rPr>
              <a:t>设定信号量初值。</a:t>
            </a:r>
          </a:p>
          <a:p>
            <a:pPr marL="1066800" lvl="1" indent="-609600">
              <a:buFont typeface="楷体_GB2312" pitchFamily="1" charset="-122"/>
              <a:buAutoNum type="arabicPeriod"/>
            </a:pPr>
            <a:r>
              <a:rPr lang="zh-CN" altLang="en-US" sz="3200" b="1" smtClean="0">
                <a:latin typeface="Times New Roman" panose="02020603050405020304" pitchFamily="18" charset="0"/>
                <a:ea typeface="楷体_GB2312" pitchFamily="1" charset="-122"/>
              </a:rPr>
              <a:t>同一信号量的</a:t>
            </a:r>
            <a:r>
              <a:rPr lang="en-US" altLang="zh-CN" sz="3200" b="1" smtClean="0">
                <a:solidFill>
                  <a:srgbClr val="FF0000"/>
                </a:solidFill>
                <a:latin typeface="Times New Roman" panose="02020603050405020304" pitchFamily="18" charset="0"/>
                <a:ea typeface="楷体_GB2312" pitchFamily="1" charset="-122"/>
              </a:rPr>
              <a:t>P</a:t>
            </a:r>
            <a:r>
              <a:rPr lang="zh-CN" altLang="en-US" sz="3200" b="1" smtClean="0">
                <a:solidFill>
                  <a:srgbClr val="FF0000"/>
                </a:solidFill>
                <a:latin typeface="Times New Roman" panose="02020603050405020304" pitchFamily="18" charset="0"/>
                <a:ea typeface="楷体_GB2312" pitchFamily="1" charset="-122"/>
              </a:rPr>
              <a:t>、</a:t>
            </a:r>
            <a:r>
              <a:rPr lang="en-US" altLang="zh-CN" sz="3200" b="1" smtClean="0">
                <a:solidFill>
                  <a:srgbClr val="FF0000"/>
                </a:solidFill>
                <a:latin typeface="Times New Roman" panose="02020603050405020304" pitchFamily="18" charset="0"/>
                <a:ea typeface="楷体_GB2312" pitchFamily="1" charset="-122"/>
              </a:rPr>
              <a:t>V</a:t>
            </a:r>
            <a:r>
              <a:rPr lang="zh-CN" altLang="en-US" sz="3200" b="1" smtClean="0">
                <a:solidFill>
                  <a:srgbClr val="FF0000"/>
                </a:solidFill>
                <a:latin typeface="Times New Roman" panose="02020603050405020304" pitchFamily="18" charset="0"/>
                <a:ea typeface="楷体_GB2312" pitchFamily="1" charset="-122"/>
              </a:rPr>
              <a:t>操作要成对出现</a:t>
            </a:r>
            <a:r>
              <a:rPr lang="zh-CN" altLang="en-US" sz="3200" b="1" smtClean="0">
                <a:latin typeface="Times New Roman" panose="02020603050405020304" pitchFamily="18" charset="0"/>
                <a:ea typeface="楷体_GB2312" pitchFamily="1" charset="-122"/>
              </a:rPr>
              <a:t>，但分别</a:t>
            </a:r>
            <a:r>
              <a:rPr lang="zh-CN" altLang="en-US" sz="3200" b="1" smtClean="0">
                <a:solidFill>
                  <a:srgbClr val="FF0000"/>
                </a:solidFill>
                <a:latin typeface="Times New Roman" panose="02020603050405020304" pitchFamily="18" charset="0"/>
                <a:ea typeface="楷体_GB2312" pitchFamily="1" charset="-122"/>
              </a:rPr>
              <a:t>在不同进程的代码中。</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4000" b="1" dirty="0" smtClean="0">
                <a:ea typeface="黑体" panose="02010609060101010101" pitchFamily="49" charset="-122"/>
              </a:rPr>
              <a:t>四、</a:t>
            </a:r>
            <a:r>
              <a:rPr lang="zh-CN" altLang="en-US" sz="4000" b="1" dirty="0" smtClean="0">
                <a:ea typeface="黑体" panose="02010609060101010101" pitchFamily="49" charset="-122"/>
              </a:rPr>
              <a:t>管程</a:t>
            </a:r>
            <a:r>
              <a:rPr lang="zh-CN" altLang="en-US" sz="4000" b="1" dirty="0" smtClean="0">
                <a:ea typeface="黑体" panose="02010609060101010101" pitchFamily="49" charset="-122"/>
              </a:rPr>
              <a:t>（自学）</a:t>
            </a:r>
            <a:endParaRPr lang="zh-CN" altLang="en-US" sz="4000" b="1" dirty="0" smtClean="0">
              <a:ea typeface="黑体" panose="02010609060101010101" pitchFamily="49" charset="-122"/>
            </a:endParaRPr>
          </a:p>
        </p:txBody>
      </p:sp>
      <p:sp>
        <p:nvSpPr>
          <p:cNvPr id="227331" name="Rectangle 3"/>
          <p:cNvSpPr>
            <a:spLocks noGrp="1" noChangeArrowheads="1"/>
          </p:cNvSpPr>
          <p:nvPr>
            <p:ph type="body" idx="1"/>
          </p:nvPr>
        </p:nvSpPr>
        <p:spPr/>
        <p:txBody>
          <a:bodyPr/>
          <a:lstStyle/>
          <a:p>
            <a:pPr>
              <a:buFont typeface="Wingdings" panose="05000000000000000000" pitchFamily="2" charset="2"/>
              <a:buNone/>
            </a:pPr>
            <a:r>
              <a:rPr lang="zh-CN" altLang="en-US" sz="2800" b="1" smtClean="0"/>
              <a:t>信号量机制中，大量分散的同步操作</a:t>
            </a:r>
          </a:p>
          <a:p>
            <a:r>
              <a:rPr lang="zh-CN" altLang="en-US" sz="2800" b="1" smtClean="0"/>
              <a:t>给系统管理带来了麻烦</a:t>
            </a:r>
          </a:p>
          <a:p>
            <a:r>
              <a:rPr lang="zh-CN" altLang="en-US" sz="2800" b="1" smtClean="0"/>
              <a:t>容易导致系统死锁</a:t>
            </a:r>
          </a:p>
          <a:p>
            <a:endParaRPr lang="zh-CN" altLang="en-US" sz="2800" b="1" smtClean="0"/>
          </a:p>
          <a:p>
            <a:pPr eaLnBrk="1" hangingPunct="1">
              <a:buFont typeface="Wingdings" panose="05000000000000000000" pitchFamily="2" charset="2"/>
              <a:buNone/>
            </a:pPr>
            <a:r>
              <a:rPr lang="en-US" altLang="zh-CN" sz="2800" b="1" smtClean="0">
                <a:solidFill>
                  <a:schemeClr val="hlink"/>
                </a:solidFill>
              </a:rPr>
              <a:t>1</a:t>
            </a:r>
            <a:r>
              <a:rPr lang="zh-CN" altLang="en-US" sz="2800" b="1" smtClean="0">
                <a:solidFill>
                  <a:schemeClr val="hlink"/>
                </a:solidFill>
              </a:rPr>
              <a:t>、管程</a:t>
            </a:r>
            <a:r>
              <a:rPr lang="en-US" altLang="zh-CN" sz="2800" b="1" smtClean="0">
                <a:solidFill>
                  <a:schemeClr val="hlink"/>
                </a:solidFill>
              </a:rPr>
              <a:t>(monitor)</a:t>
            </a:r>
            <a:r>
              <a:rPr lang="zh-CN" altLang="en-US" sz="2800" b="1" smtClean="0">
                <a:solidFill>
                  <a:schemeClr val="hlink"/>
                </a:solidFill>
              </a:rPr>
              <a:t>定义</a:t>
            </a:r>
          </a:p>
          <a:p>
            <a:pPr eaLnBrk="1" hangingPunct="1">
              <a:buFont typeface="Wingdings" panose="05000000000000000000" pitchFamily="2" charset="2"/>
              <a:buNone/>
            </a:pPr>
            <a:r>
              <a:rPr lang="zh-CN" altLang="en-US" sz="2800" smtClean="0"/>
              <a:t>     </a:t>
            </a:r>
            <a:r>
              <a:rPr lang="zh-CN" altLang="en-US" sz="2800" b="1" smtClean="0"/>
              <a:t>管程可定义为：一个</a:t>
            </a:r>
            <a:r>
              <a:rPr lang="zh-CN" altLang="en-US" sz="2800" b="1" smtClean="0">
                <a:solidFill>
                  <a:schemeClr val="hlink"/>
                </a:solidFill>
              </a:rPr>
              <a:t>数据结构</a:t>
            </a:r>
            <a:r>
              <a:rPr lang="zh-CN" altLang="en-US" sz="2800" b="1" smtClean="0"/>
              <a:t>和能为并发进程所执行</a:t>
            </a:r>
            <a:r>
              <a:rPr lang="en-US" altLang="zh-CN" sz="2800" b="1" smtClean="0"/>
              <a:t>(</a:t>
            </a:r>
            <a:r>
              <a:rPr lang="zh-CN" altLang="en-US" sz="2800" b="1" smtClean="0"/>
              <a:t>在该数据结构上</a:t>
            </a:r>
            <a:r>
              <a:rPr lang="en-US" altLang="zh-CN" sz="2800" b="1" smtClean="0"/>
              <a:t>)</a:t>
            </a:r>
            <a:r>
              <a:rPr lang="zh-CN" altLang="en-US" sz="2800" b="1" smtClean="0"/>
              <a:t>的一组</a:t>
            </a:r>
            <a:r>
              <a:rPr lang="zh-CN" altLang="en-US" sz="2800" b="1" smtClean="0">
                <a:solidFill>
                  <a:schemeClr val="hlink"/>
                </a:solidFill>
              </a:rPr>
              <a:t>操作</a:t>
            </a:r>
            <a:r>
              <a:rPr lang="zh-CN" altLang="en-US" sz="2800" b="1" smtClean="0"/>
              <a:t>，这组操作能同步进程和改变管程中的数据。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7" dur="500"/>
                                        <p:tgtEl>
                                          <p:spTgt spid="227331">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1" dur="500"/>
                                        <p:tgtEl>
                                          <p:spTgt spid="227331">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15" dur="500"/>
                                        <p:tgtEl>
                                          <p:spTgt spid="2273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20" dur="500"/>
                                        <p:tgtEl>
                                          <p:spTgt spid="227331">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3" dur="500"/>
                                        <p:tgtEl>
                                          <p:spTgt spid="227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331913" y="260350"/>
            <a:ext cx="467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spcBef>
                <a:spcPct val="50000"/>
              </a:spcBef>
            </a:pPr>
            <a:r>
              <a:rPr kumimoji="0" lang="zh-CN" altLang="en-US" sz="3600">
                <a:solidFill>
                  <a:srgbClr val="CC3300"/>
                </a:solidFill>
                <a:latin typeface="Arial" panose="020B0604020202020204" pitchFamily="34" charset="0"/>
                <a:ea typeface="黑体" panose="02010609060101010101" pitchFamily="49" charset="-122"/>
              </a:rPr>
              <a:t>间接制约关系示例</a:t>
            </a:r>
          </a:p>
        </p:txBody>
      </p:sp>
      <p:sp>
        <p:nvSpPr>
          <p:cNvPr id="425989" name="Text Box 5"/>
          <p:cNvSpPr txBox="1">
            <a:spLocks noChangeArrowheads="1"/>
          </p:cNvSpPr>
          <p:nvPr/>
        </p:nvSpPr>
        <p:spPr bwMode="auto">
          <a:xfrm>
            <a:off x="1403350" y="1679575"/>
            <a:ext cx="13668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zh-CN" altLang="en-US" sz="3200">
                <a:solidFill>
                  <a:srgbClr val="3333FF"/>
                </a:solidFill>
                <a:latin typeface="Times New Roman" panose="02020603050405020304" pitchFamily="18" charset="0"/>
                <a:ea typeface="宋体" panose="02010600030101010101" pitchFamily="2" charset="-122"/>
              </a:rPr>
              <a:t>用户</a:t>
            </a:r>
            <a:r>
              <a:rPr kumimoji="0" lang="en-US" altLang="zh-CN" sz="3200">
                <a:solidFill>
                  <a:srgbClr val="3333FF"/>
                </a:solidFill>
                <a:latin typeface="Times New Roman" panose="02020603050405020304" pitchFamily="18" charset="0"/>
                <a:ea typeface="宋体" panose="02010600030101010101" pitchFamily="2" charset="-122"/>
              </a:rPr>
              <a:t>A</a:t>
            </a:r>
            <a:endParaRPr kumimoji="0" lang="en-US" altLang="zh-CN" sz="3200">
              <a:solidFill>
                <a:srgbClr val="3333FF"/>
              </a:solidFill>
              <a:latin typeface="Arial" panose="020B0604020202020204" pitchFamily="34" charset="0"/>
              <a:ea typeface="宋体" panose="02010600030101010101" pitchFamily="2" charset="-122"/>
            </a:endParaRPr>
          </a:p>
        </p:txBody>
      </p:sp>
      <p:sp>
        <p:nvSpPr>
          <p:cNvPr id="10244" name="AutoShape 6"/>
          <p:cNvSpPr>
            <a:spLocks/>
          </p:cNvSpPr>
          <p:nvPr/>
        </p:nvSpPr>
        <p:spPr bwMode="auto">
          <a:xfrm>
            <a:off x="1258888" y="1989138"/>
            <a:ext cx="215900" cy="935037"/>
          </a:xfrm>
          <a:prstGeom prst="leftBrace">
            <a:avLst>
              <a:gd name="adj1" fmla="val 36091"/>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0245" name="Text Box 7"/>
          <p:cNvSpPr txBox="1">
            <a:spLocks noChangeArrowheads="1"/>
          </p:cNvSpPr>
          <p:nvPr/>
        </p:nvSpPr>
        <p:spPr bwMode="auto">
          <a:xfrm>
            <a:off x="250825" y="2276475"/>
            <a:ext cx="990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a:latin typeface="Times New Roman" panose="02020603050405020304" pitchFamily="18" charset="0"/>
                <a:ea typeface="宋体" panose="02010600030101010101" pitchFamily="2" charset="-122"/>
              </a:rPr>
              <a:t>CPU</a:t>
            </a:r>
            <a:endParaRPr kumimoji="0" lang="en-US" altLang="zh-CN">
              <a:latin typeface="Arial" panose="020B0604020202020204" pitchFamily="34" charset="0"/>
              <a:ea typeface="宋体" panose="02010600030101010101" pitchFamily="2" charset="-122"/>
            </a:endParaRPr>
          </a:p>
        </p:txBody>
      </p:sp>
      <p:sp>
        <p:nvSpPr>
          <p:cNvPr id="10246" name="Text Box 8"/>
          <p:cNvSpPr txBox="1">
            <a:spLocks noChangeArrowheads="1"/>
          </p:cNvSpPr>
          <p:nvPr/>
        </p:nvSpPr>
        <p:spPr bwMode="auto">
          <a:xfrm>
            <a:off x="395288" y="3429000"/>
            <a:ext cx="23764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sz="2400">
                <a:latin typeface="Times New Roman" panose="02020603050405020304" pitchFamily="18" charset="0"/>
                <a:ea typeface="宋体" panose="02010600030101010101" pitchFamily="2" charset="-122"/>
              </a:rPr>
              <a:t>                </a:t>
            </a:r>
            <a:r>
              <a:rPr kumimoji="0" lang="zh-CN" altLang="en-US" sz="2400">
                <a:latin typeface="Times New Roman" panose="02020603050405020304" pitchFamily="18" charset="0"/>
                <a:ea typeface="宋体" panose="02010600030101010101" pitchFamily="2" charset="-122"/>
              </a:rPr>
              <a:t>打印机</a:t>
            </a:r>
          </a:p>
          <a:p>
            <a:pPr algn="just" eaLnBrk="1" hangingPunct="1"/>
            <a:r>
              <a:rPr kumimoji="0" lang="en-US" altLang="zh-CN" sz="2400">
                <a:latin typeface="Times New Roman" panose="02020603050405020304" pitchFamily="18" charset="0"/>
                <a:ea typeface="宋体" panose="02010600030101010101" pitchFamily="2" charset="-122"/>
              </a:rPr>
              <a:t>(</a:t>
            </a:r>
            <a:r>
              <a:rPr kumimoji="0" lang="zh-CN" altLang="en-US" sz="2400">
                <a:latin typeface="Times New Roman" panose="02020603050405020304" pitchFamily="18" charset="0"/>
                <a:ea typeface="宋体" panose="02010600030101010101" pitchFamily="2" charset="-122"/>
              </a:rPr>
              <a:t>系统负责打印</a:t>
            </a:r>
            <a:r>
              <a:rPr kumimoji="0" lang="en-US" altLang="zh-CN" sz="2400">
                <a:latin typeface="Times New Roman" panose="02020603050405020304" pitchFamily="18" charset="0"/>
                <a:ea typeface="宋体" panose="02010600030101010101" pitchFamily="2" charset="-122"/>
              </a:rPr>
              <a:t>)</a:t>
            </a:r>
          </a:p>
        </p:txBody>
      </p:sp>
      <p:sp>
        <p:nvSpPr>
          <p:cNvPr id="425993" name="Text Box 9"/>
          <p:cNvSpPr txBox="1">
            <a:spLocks noChangeArrowheads="1"/>
          </p:cNvSpPr>
          <p:nvPr/>
        </p:nvSpPr>
        <p:spPr bwMode="auto">
          <a:xfrm>
            <a:off x="3060700" y="1268413"/>
            <a:ext cx="14398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zh-CN" altLang="en-US" sz="2400">
                <a:latin typeface="Times New Roman" panose="02020603050405020304" pitchFamily="18" charset="0"/>
                <a:ea typeface="宋体" panose="02010600030101010101" pitchFamily="2" charset="-122"/>
              </a:rPr>
              <a:t>打印请求</a:t>
            </a:r>
            <a:endParaRPr kumimoji="0" lang="zh-CN" altLang="en-US" sz="2400">
              <a:latin typeface="Arial" panose="020B0604020202020204" pitchFamily="34" charset="0"/>
              <a:ea typeface="宋体" panose="02010600030101010101" pitchFamily="2" charset="-122"/>
            </a:endParaRPr>
          </a:p>
        </p:txBody>
      </p:sp>
      <p:sp>
        <p:nvSpPr>
          <p:cNvPr id="10248" name="Line 10"/>
          <p:cNvSpPr>
            <a:spLocks noChangeShapeType="1"/>
          </p:cNvSpPr>
          <p:nvPr/>
        </p:nvSpPr>
        <p:spPr bwMode="auto">
          <a:xfrm>
            <a:off x="2684463" y="1714500"/>
            <a:ext cx="15875" cy="308292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995" name="Line 11"/>
          <p:cNvSpPr>
            <a:spLocks noChangeShapeType="1"/>
          </p:cNvSpPr>
          <p:nvPr/>
        </p:nvSpPr>
        <p:spPr bwMode="auto">
          <a:xfrm>
            <a:off x="3779838" y="1989138"/>
            <a:ext cx="0" cy="2808287"/>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12"/>
          <p:cNvSpPr>
            <a:spLocks noChangeShapeType="1"/>
          </p:cNvSpPr>
          <p:nvPr/>
        </p:nvSpPr>
        <p:spPr bwMode="auto">
          <a:xfrm>
            <a:off x="2540000" y="4652963"/>
            <a:ext cx="5776913" cy="0"/>
          </a:xfrm>
          <a:prstGeom prst="line">
            <a:avLst/>
          </a:prstGeom>
          <a:noFill/>
          <a:ln w="1905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25997" name="Line 13"/>
          <p:cNvSpPr>
            <a:spLocks noChangeShapeType="1"/>
          </p:cNvSpPr>
          <p:nvPr/>
        </p:nvSpPr>
        <p:spPr bwMode="auto">
          <a:xfrm>
            <a:off x="3779838" y="1628775"/>
            <a:ext cx="0" cy="360363"/>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5998" name="Line 14"/>
          <p:cNvSpPr>
            <a:spLocks noChangeShapeType="1"/>
          </p:cNvSpPr>
          <p:nvPr/>
        </p:nvSpPr>
        <p:spPr bwMode="auto">
          <a:xfrm>
            <a:off x="3779838" y="2924175"/>
            <a:ext cx="11525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999" name="Line 15"/>
          <p:cNvSpPr>
            <a:spLocks noChangeShapeType="1"/>
          </p:cNvSpPr>
          <p:nvPr/>
        </p:nvSpPr>
        <p:spPr bwMode="auto">
          <a:xfrm flipV="1">
            <a:off x="5724525" y="3716338"/>
            <a:ext cx="0" cy="287337"/>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6"/>
          <p:cNvGrpSpPr>
            <a:grpSpLocks/>
          </p:cNvGrpSpPr>
          <p:nvPr/>
        </p:nvGrpSpPr>
        <p:grpSpPr bwMode="auto">
          <a:xfrm>
            <a:off x="4979988" y="1989138"/>
            <a:ext cx="815975" cy="939800"/>
            <a:chOff x="3137" y="1253"/>
            <a:chExt cx="514" cy="592"/>
          </a:xfrm>
        </p:grpSpPr>
        <p:sp>
          <p:nvSpPr>
            <p:cNvPr id="10292" name="Rectangle 17" descr="浅色横线"/>
            <p:cNvSpPr>
              <a:spLocks noChangeArrowheads="1"/>
            </p:cNvSpPr>
            <p:nvPr/>
          </p:nvSpPr>
          <p:spPr bwMode="auto">
            <a:xfrm>
              <a:off x="3137" y="1253"/>
              <a:ext cx="469" cy="592"/>
            </a:xfrm>
            <a:prstGeom prst="rect">
              <a:avLst/>
            </a:prstGeom>
            <a:pattFill prst="ltHorz">
              <a:fgClr>
                <a:srgbClr val="B2B2B2"/>
              </a:fgClr>
              <a:bgClr>
                <a:srgbClr val="FFFFFF"/>
              </a:bgClr>
            </a:pattFill>
            <a:ln w="28575" cap="rnd" algn="ctr">
              <a:solidFill>
                <a:srgbClr val="000000"/>
              </a:solidFill>
              <a:prstDash val="sysDot"/>
              <a:miter lim="800000"/>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0293" name="Text Box 18"/>
            <p:cNvSpPr txBox="1">
              <a:spLocks noChangeArrowheads="1"/>
            </p:cNvSpPr>
            <p:nvPr/>
          </p:nvSpPr>
          <p:spPr bwMode="auto">
            <a:xfrm>
              <a:off x="3152" y="1298"/>
              <a:ext cx="499"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sz="2000">
                  <a:latin typeface="Times New Roman" panose="02020603050405020304" pitchFamily="18" charset="0"/>
                  <a:ea typeface="宋体" panose="02010600030101010101" pitchFamily="2" charset="-122"/>
                </a:rPr>
                <a:t>CPU</a:t>
              </a:r>
            </a:p>
            <a:p>
              <a:pPr algn="just" eaLnBrk="1" hangingPunct="1"/>
              <a:r>
                <a:rPr kumimoji="0" lang="zh-CN" altLang="en-US" sz="2000">
                  <a:latin typeface="Times New Roman" panose="02020603050405020304" pitchFamily="18" charset="0"/>
                  <a:ea typeface="宋体" panose="02010600030101010101" pitchFamily="2" charset="-122"/>
                </a:rPr>
                <a:t>空闲</a:t>
              </a:r>
              <a:endParaRPr kumimoji="0" lang="zh-CN" altLang="en-US" sz="2000">
                <a:latin typeface="Arial" panose="020B0604020202020204" pitchFamily="34" charset="0"/>
                <a:ea typeface="宋体" panose="02010600030101010101" pitchFamily="2" charset="-122"/>
              </a:endParaRPr>
            </a:p>
          </p:txBody>
        </p:sp>
      </p:grpSp>
      <p:sp>
        <p:nvSpPr>
          <p:cNvPr id="10255" name="Text Box 19"/>
          <p:cNvSpPr txBox="1">
            <a:spLocks noChangeArrowheads="1"/>
          </p:cNvSpPr>
          <p:nvPr/>
        </p:nvSpPr>
        <p:spPr bwMode="auto">
          <a:xfrm>
            <a:off x="1403350" y="2616200"/>
            <a:ext cx="13668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zh-CN" altLang="en-US" sz="3200">
                <a:solidFill>
                  <a:srgbClr val="800000"/>
                </a:solidFill>
                <a:latin typeface="Times New Roman" panose="02020603050405020304" pitchFamily="18" charset="0"/>
                <a:ea typeface="宋体" panose="02010600030101010101" pitchFamily="2" charset="-122"/>
              </a:rPr>
              <a:t>用户</a:t>
            </a:r>
            <a:r>
              <a:rPr kumimoji="0" lang="en-US" altLang="zh-CN" sz="3200">
                <a:solidFill>
                  <a:srgbClr val="800000"/>
                </a:solidFill>
                <a:latin typeface="Times New Roman" panose="02020603050405020304" pitchFamily="18" charset="0"/>
                <a:ea typeface="宋体" panose="02010600030101010101" pitchFamily="2" charset="-122"/>
              </a:rPr>
              <a:t>B</a:t>
            </a:r>
            <a:endParaRPr kumimoji="0" lang="en-US" altLang="zh-CN" sz="3200">
              <a:solidFill>
                <a:srgbClr val="800000"/>
              </a:solidFill>
              <a:latin typeface="Arial" panose="020B0604020202020204" pitchFamily="34" charset="0"/>
              <a:ea typeface="宋体" panose="02010600030101010101" pitchFamily="2" charset="-122"/>
            </a:endParaRPr>
          </a:p>
        </p:txBody>
      </p:sp>
      <p:sp>
        <p:nvSpPr>
          <p:cNvPr id="426004" name="Line 20"/>
          <p:cNvSpPr>
            <a:spLocks noChangeShapeType="1"/>
          </p:cNvSpPr>
          <p:nvPr/>
        </p:nvSpPr>
        <p:spPr bwMode="auto">
          <a:xfrm>
            <a:off x="2700338" y="1989138"/>
            <a:ext cx="10795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05" name="Line 21"/>
          <p:cNvSpPr>
            <a:spLocks noChangeShapeType="1"/>
          </p:cNvSpPr>
          <p:nvPr/>
        </p:nvSpPr>
        <p:spPr bwMode="auto">
          <a:xfrm>
            <a:off x="4932363" y="2565400"/>
            <a:ext cx="0" cy="373063"/>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6006" name="Text Box 22"/>
          <p:cNvSpPr txBox="1">
            <a:spLocks noChangeArrowheads="1"/>
          </p:cNvSpPr>
          <p:nvPr/>
        </p:nvSpPr>
        <p:spPr bwMode="auto">
          <a:xfrm>
            <a:off x="3708400" y="2133600"/>
            <a:ext cx="14398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zh-CN" altLang="en-US" sz="2400">
                <a:latin typeface="Times New Roman" panose="02020603050405020304" pitchFamily="18" charset="0"/>
                <a:ea typeface="宋体" panose="02010600030101010101" pitchFamily="2" charset="-122"/>
              </a:rPr>
              <a:t>打印请求</a:t>
            </a:r>
            <a:endParaRPr kumimoji="0" lang="zh-CN" altLang="en-US" sz="2400">
              <a:latin typeface="Arial" panose="020B0604020202020204" pitchFamily="34" charset="0"/>
              <a:ea typeface="宋体" panose="02010600030101010101" pitchFamily="2" charset="-122"/>
            </a:endParaRPr>
          </a:p>
        </p:txBody>
      </p:sp>
      <p:sp>
        <p:nvSpPr>
          <p:cNvPr id="426007" name="Text Box 23"/>
          <p:cNvSpPr txBox="1">
            <a:spLocks noChangeArrowheads="1"/>
          </p:cNvSpPr>
          <p:nvPr/>
        </p:nvSpPr>
        <p:spPr bwMode="auto">
          <a:xfrm>
            <a:off x="5221288" y="3933825"/>
            <a:ext cx="1511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sz="2400">
                <a:solidFill>
                  <a:srgbClr val="0000FF"/>
                </a:solidFill>
                <a:latin typeface="Times New Roman" panose="02020603050405020304" pitchFamily="18" charset="0"/>
                <a:ea typeface="宋体" panose="02010600030101010101" pitchFamily="2" charset="-122"/>
              </a:rPr>
              <a:t>A</a:t>
            </a:r>
            <a:r>
              <a:rPr kumimoji="0" lang="zh-CN" altLang="en-US" sz="2400">
                <a:solidFill>
                  <a:srgbClr val="0000FF"/>
                </a:solidFill>
                <a:latin typeface="Times New Roman" panose="02020603050405020304" pitchFamily="18" charset="0"/>
                <a:ea typeface="宋体" panose="02010600030101010101" pitchFamily="2" charset="-122"/>
              </a:rPr>
              <a:t>打印完</a:t>
            </a:r>
            <a:endParaRPr kumimoji="0" lang="zh-CN" altLang="en-US" sz="2400">
              <a:solidFill>
                <a:srgbClr val="0000FF"/>
              </a:solidFill>
              <a:latin typeface="Arial" panose="020B0604020202020204" pitchFamily="34" charset="0"/>
              <a:ea typeface="宋体" panose="02010600030101010101" pitchFamily="2" charset="-122"/>
            </a:endParaRPr>
          </a:p>
        </p:txBody>
      </p:sp>
      <p:sp>
        <p:nvSpPr>
          <p:cNvPr id="426008" name="Line 24"/>
          <p:cNvSpPr>
            <a:spLocks noChangeShapeType="1"/>
          </p:cNvSpPr>
          <p:nvPr/>
        </p:nvSpPr>
        <p:spPr bwMode="auto">
          <a:xfrm>
            <a:off x="5724525" y="1989138"/>
            <a:ext cx="1008063"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09" name="Line 25"/>
          <p:cNvSpPr>
            <a:spLocks noChangeShapeType="1"/>
          </p:cNvSpPr>
          <p:nvPr/>
        </p:nvSpPr>
        <p:spPr bwMode="auto">
          <a:xfrm>
            <a:off x="6732588" y="1628775"/>
            <a:ext cx="0" cy="360363"/>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6010" name="Text Box 26"/>
          <p:cNvSpPr txBox="1">
            <a:spLocks noChangeArrowheads="1"/>
          </p:cNvSpPr>
          <p:nvPr/>
        </p:nvSpPr>
        <p:spPr bwMode="auto">
          <a:xfrm>
            <a:off x="6011863" y="1270000"/>
            <a:ext cx="11525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sz="2400">
                <a:latin typeface="Arial" panose="020B0604020202020204" pitchFamily="34" charset="0"/>
                <a:ea typeface="宋体" panose="02010600030101010101" pitchFamily="2" charset="-122"/>
              </a:rPr>
              <a:t>A</a:t>
            </a:r>
            <a:r>
              <a:rPr kumimoji="0" lang="zh-CN" altLang="en-US" sz="2400">
                <a:latin typeface="Arial" panose="020B0604020202020204" pitchFamily="34" charset="0"/>
                <a:ea typeface="宋体" panose="02010600030101010101" pitchFamily="2" charset="-122"/>
              </a:rPr>
              <a:t>完成</a:t>
            </a:r>
          </a:p>
        </p:txBody>
      </p:sp>
      <p:sp>
        <p:nvSpPr>
          <p:cNvPr id="426011" name="Line 27"/>
          <p:cNvSpPr>
            <a:spLocks noChangeShapeType="1"/>
          </p:cNvSpPr>
          <p:nvPr/>
        </p:nvSpPr>
        <p:spPr bwMode="auto">
          <a:xfrm flipV="1">
            <a:off x="7235825" y="3716338"/>
            <a:ext cx="0" cy="287337"/>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6012" name="Text Box 28"/>
          <p:cNvSpPr txBox="1">
            <a:spLocks noChangeArrowheads="1"/>
          </p:cNvSpPr>
          <p:nvPr/>
        </p:nvSpPr>
        <p:spPr bwMode="auto">
          <a:xfrm>
            <a:off x="6804025" y="3933825"/>
            <a:ext cx="13684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sz="2400">
                <a:solidFill>
                  <a:srgbClr val="800000"/>
                </a:solidFill>
                <a:latin typeface="Times New Roman" panose="02020603050405020304" pitchFamily="18" charset="0"/>
                <a:ea typeface="宋体" panose="02010600030101010101" pitchFamily="2" charset="-122"/>
              </a:rPr>
              <a:t>B</a:t>
            </a:r>
            <a:r>
              <a:rPr kumimoji="0" lang="zh-CN" altLang="en-US" sz="2400">
                <a:solidFill>
                  <a:srgbClr val="800000"/>
                </a:solidFill>
                <a:latin typeface="Times New Roman" panose="02020603050405020304" pitchFamily="18" charset="0"/>
                <a:ea typeface="宋体" panose="02010600030101010101" pitchFamily="2" charset="-122"/>
              </a:rPr>
              <a:t>打印完</a:t>
            </a:r>
            <a:endParaRPr kumimoji="0" lang="zh-CN" altLang="en-US" sz="2400">
              <a:solidFill>
                <a:srgbClr val="800000"/>
              </a:solidFill>
              <a:latin typeface="Arial" panose="020B0604020202020204" pitchFamily="34" charset="0"/>
              <a:ea typeface="宋体" panose="02010600030101010101" pitchFamily="2" charset="-122"/>
            </a:endParaRPr>
          </a:p>
        </p:txBody>
      </p:sp>
      <p:sp>
        <p:nvSpPr>
          <p:cNvPr id="426013" name="Line 29"/>
          <p:cNvSpPr>
            <a:spLocks noChangeShapeType="1"/>
          </p:cNvSpPr>
          <p:nvPr/>
        </p:nvSpPr>
        <p:spPr bwMode="auto">
          <a:xfrm flipV="1">
            <a:off x="5724525" y="2924175"/>
            <a:ext cx="0" cy="79216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14" name="Line 30"/>
          <p:cNvSpPr>
            <a:spLocks noChangeShapeType="1"/>
          </p:cNvSpPr>
          <p:nvPr/>
        </p:nvSpPr>
        <p:spPr bwMode="auto">
          <a:xfrm flipV="1">
            <a:off x="7235825" y="2924175"/>
            <a:ext cx="0" cy="792163"/>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15" name="Line 31"/>
          <p:cNvSpPr>
            <a:spLocks noChangeShapeType="1"/>
          </p:cNvSpPr>
          <p:nvPr/>
        </p:nvSpPr>
        <p:spPr bwMode="auto">
          <a:xfrm>
            <a:off x="7235825" y="2924175"/>
            <a:ext cx="576263"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32"/>
          <p:cNvGrpSpPr>
            <a:grpSpLocks/>
          </p:cNvGrpSpPr>
          <p:nvPr/>
        </p:nvGrpSpPr>
        <p:grpSpPr bwMode="auto">
          <a:xfrm>
            <a:off x="6688138" y="1989138"/>
            <a:ext cx="620712" cy="939800"/>
            <a:chOff x="4213" y="1253"/>
            <a:chExt cx="391" cy="592"/>
          </a:xfrm>
        </p:grpSpPr>
        <p:sp>
          <p:nvSpPr>
            <p:cNvPr id="10289" name="Line 33"/>
            <p:cNvSpPr>
              <a:spLocks noChangeShapeType="1"/>
            </p:cNvSpPr>
            <p:nvPr/>
          </p:nvSpPr>
          <p:spPr bwMode="auto">
            <a:xfrm flipV="1">
              <a:off x="4241" y="1253"/>
              <a:ext cx="0" cy="58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0" name="Rectangle 34" descr="浅色横线"/>
            <p:cNvSpPr>
              <a:spLocks noChangeArrowheads="1"/>
            </p:cNvSpPr>
            <p:nvPr/>
          </p:nvSpPr>
          <p:spPr bwMode="auto">
            <a:xfrm>
              <a:off x="4241" y="1253"/>
              <a:ext cx="317" cy="592"/>
            </a:xfrm>
            <a:prstGeom prst="rect">
              <a:avLst/>
            </a:prstGeom>
            <a:pattFill prst="ltHorz">
              <a:fgClr>
                <a:srgbClr val="B2B2B2"/>
              </a:fgClr>
              <a:bgClr>
                <a:srgbClr val="FFFFFF"/>
              </a:bgClr>
            </a:pattFill>
            <a:ln w="28575" cap="rnd" algn="ctr">
              <a:solidFill>
                <a:srgbClr val="000000"/>
              </a:solidFill>
              <a:prstDash val="sysDot"/>
              <a:miter lim="800000"/>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0291" name="Text Box 35"/>
            <p:cNvSpPr txBox="1">
              <a:spLocks noChangeArrowheads="1"/>
            </p:cNvSpPr>
            <p:nvPr/>
          </p:nvSpPr>
          <p:spPr bwMode="auto">
            <a:xfrm>
              <a:off x="4213" y="1266"/>
              <a:ext cx="39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sz="1600">
                  <a:latin typeface="Times New Roman" panose="02020603050405020304" pitchFamily="18" charset="0"/>
                  <a:ea typeface="宋体" panose="02010600030101010101" pitchFamily="2" charset="-122"/>
                </a:rPr>
                <a:t>CPU</a:t>
              </a:r>
            </a:p>
            <a:p>
              <a:pPr algn="just" eaLnBrk="1" hangingPunct="1"/>
              <a:r>
                <a:rPr kumimoji="0" lang="zh-CN" altLang="en-US" sz="1600">
                  <a:latin typeface="Times New Roman" panose="02020603050405020304" pitchFamily="18" charset="0"/>
                  <a:ea typeface="宋体" panose="02010600030101010101" pitchFamily="2" charset="-122"/>
                </a:rPr>
                <a:t>空闲</a:t>
              </a:r>
              <a:endParaRPr kumimoji="0" lang="zh-CN" altLang="en-US" sz="1600">
                <a:latin typeface="Arial" panose="020B0604020202020204" pitchFamily="34" charset="0"/>
                <a:ea typeface="宋体" panose="02010600030101010101" pitchFamily="2" charset="-122"/>
              </a:endParaRPr>
            </a:p>
          </p:txBody>
        </p:sp>
      </p:grpSp>
      <p:sp>
        <p:nvSpPr>
          <p:cNvPr id="426020" name="Line 36"/>
          <p:cNvSpPr>
            <a:spLocks noChangeShapeType="1"/>
          </p:cNvSpPr>
          <p:nvPr/>
        </p:nvSpPr>
        <p:spPr bwMode="auto">
          <a:xfrm>
            <a:off x="7812088" y="2563813"/>
            <a:ext cx="0" cy="360362"/>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6021" name="Text Box 37"/>
          <p:cNvSpPr txBox="1">
            <a:spLocks noChangeArrowheads="1"/>
          </p:cNvSpPr>
          <p:nvPr/>
        </p:nvSpPr>
        <p:spPr bwMode="auto">
          <a:xfrm>
            <a:off x="7235825" y="2133600"/>
            <a:ext cx="1223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sz="2400">
                <a:latin typeface="Arial" panose="020B0604020202020204" pitchFamily="34" charset="0"/>
                <a:ea typeface="宋体" panose="02010600030101010101" pitchFamily="2" charset="-122"/>
              </a:rPr>
              <a:t>B</a:t>
            </a:r>
            <a:r>
              <a:rPr kumimoji="0" lang="zh-CN" altLang="en-US" sz="2400">
                <a:latin typeface="Arial" panose="020B0604020202020204" pitchFamily="34" charset="0"/>
                <a:ea typeface="宋体" panose="02010600030101010101" pitchFamily="2" charset="-122"/>
              </a:rPr>
              <a:t>完成</a:t>
            </a:r>
          </a:p>
        </p:txBody>
      </p:sp>
      <p:grpSp>
        <p:nvGrpSpPr>
          <p:cNvPr id="4" name="Group 38"/>
          <p:cNvGrpSpPr>
            <a:grpSpLocks/>
          </p:cNvGrpSpPr>
          <p:nvPr/>
        </p:nvGrpSpPr>
        <p:grpSpPr bwMode="auto">
          <a:xfrm>
            <a:off x="3779838" y="3478213"/>
            <a:ext cx="1152525" cy="430212"/>
            <a:chOff x="2381" y="2191"/>
            <a:chExt cx="726" cy="271"/>
          </a:xfrm>
        </p:grpSpPr>
        <p:sp>
          <p:nvSpPr>
            <p:cNvPr id="10287" name="Line 39"/>
            <p:cNvSpPr>
              <a:spLocks noChangeShapeType="1"/>
            </p:cNvSpPr>
            <p:nvPr/>
          </p:nvSpPr>
          <p:spPr bwMode="auto">
            <a:xfrm>
              <a:off x="2381" y="2341"/>
              <a:ext cx="7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8" name="Text Box 40"/>
            <p:cNvSpPr txBox="1">
              <a:spLocks noChangeArrowheads="1"/>
            </p:cNvSpPr>
            <p:nvPr/>
          </p:nvSpPr>
          <p:spPr bwMode="auto">
            <a:xfrm>
              <a:off x="2381" y="2191"/>
              <a:ext cx="6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sz="2400">
                  <a:solidFill>
                    <a:srgbClr val="0000FF"/>
                  </a:solidFill>
                  <a:latin typeface="Times New Roman" panose="02020603050405020304" pitchFamily="18" charset="0"/>
                  <a:ea typeface="宋体" panose="02010600030101010101" pitchFamily="2" charset="-122"/>
                </a:rPr>
                <a:t>A</a:t>
              </a:r>
              <a:r>
                <a:rPr kumimoji="0" lang="zh-CN" altLang="en-US" sz="2400">
                  <a:solidFill>
                    <a:srgbClr val="0000FF"/>
                  </a:solidFill>
                  <a:latin typeface="Times New Roman" panose="02020603050405020304" pitchFamily="18" charset="0"/>
                  <a:ea typeface="宋体" panose="02010600030101010101" pitchFamily="2" charset="-122"/>
                </a:rPr>
                <a:t>打印</a:t>
              </a:r>
              <a:endParaRPr kumimoji="0" lang="zh-CN" altLang="en-US" sz="2400">
                <a:solidFill>
                  <a:srgbClr val="0000FF"/>
                </a:solidFill>
                <a:latin typeface="Arial" panose="020B0604020202020204" pitchFamily="34" charset="0"/>
                <a:ea typeface="宋体" panose="02010600030101010101" pitchFamily="2" charset="-122"/>
              </a:endParaRPr>
            </a:p>
          </p:txBody>
        </p:sp>
      </p:grpSp>
      <p:grpSp>
        <p:nvGrpSpPr>
          <p:cNvPr id="5" name="Group 41"/>
          <p:cNvGrpSpPr>
            <a:grpSpLocks/>
          </p:cNvGrpSpPr>
          <p:nvPr/>
        </p:nvGrpSpPr>
        <p:grpSpPr bwMode="auto">
          <a:xfrm>
            <a:off x="5724525" y="3430588"/>
            <a:ext cx="1079500" cy="430212"/>
            <a:chOff x="3606" y="2161"/>
            <a:chExt cx="680" cy="271"/>
          </a:xfrm>
        </p:grpSpPr>
        <p:sp>
          <p:nvSpPr>
            <p:cNvPr id="10285" name="Line 42"/>
            <p:cNvSpPr>
              <a:spLocks noChangeShapeType="1"/>
            </p:cNvSpPr>
            <p:nvPr/>
          </p:nvSpPr>
          <p:spPr bwMode="auto">
            <a:xfrm>
              <a:off x="3606" y="2341"/>
              <a:ext cx="6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6" name="Text Box 43"/>
            <p:cNvSpPr txBox="1">
              <a:spLocks noChangeArrowheads="1"/>
            </p:cNvSpPr>
            <p:nvPr/>
          </p:nvSpPr>
          <p:spPr bwMode="auto">
            <a:xfrm>
              <a:off x="3606" y="2161"/>
              <a:ext cx="6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r>
                <a:rPr kumimoji="0" lang="en-US" altLang="zh-CN" sz="2400">
                  <a:solidFill>
                    <a:srgbClr val="800000"/>
                  </a:solidFill>
                  <a:latin typeface="Times New Roman" panose="02020603050405020304" pitchFamily="18" charset="0"/>
                  <a:ea typeface="宋体" panose="02010600030101010101" pitchFamily="2" charset="-122"/>
                </a:rPr>
                <a:t>B</a:t>
              </a:r>
              <a:r>
                <a:rPr kumimoji="0" lang="zh-CN" altLang="en-US" sz="2400">
                  <a:solidFill>
                    <a:srgbClr val="800000"/>
                  </a:solidFill>
                  <a:latin typeface="Times New Roman" panose="02020603050405020304" pitchFamily="18" charset="0"/>
                  <a:ea typeface="宋体" panose="02010600030101010101" pitchFamily="2" charset="-122"/>
                </a:rPr>
                <a:t>打印</a:t>
              </a:r>
              <a:endParaRPr kumimoji="0" lang="zh-CN" altLang="en-US" sz="2400">
                <a:solidFill>
                  <a:srgbClr val="800000"/>
                </a:solidFill>
                <a:latin typeface="Arial" panose="020B0604020202020204" pitchFamily="34" charset="0"/>
                <a:ea typeface="宋体" panose="02010600030101010101" pitchFamily="2" charset="-122"/>
              </a:endParaRPr>
            </a:p>
          </p:txBody>
        </p:sp>
      </p:grpSp>
      <p:sp>
        <p:nvSpPr>
          <p:cNvPr id="426028" name="Line 44"/>
          <p:cNvSpPr>
            <a:spLocks noChangeShapeType="1"/>
          </p:cNvSpPr>
          <p:nvPr/>
        </p:nvSpPr>
        <p:spPr bwMode="auto">
          <a:xfrm>
            <a:off x="4932363" y="3716338"/>
            <a:ext cx="7921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29" name="Line 45"/>
          <p:cNvSpPr>
            <a:spLocks noChangeShapeType="1"/>
          </p:cNvSpPr>
          <p:nvPr/>
        </p:nvSpPr>
        <p:spPr bwMode="auto">
          <a:xfrm>
            <a:off x="4932363" y="2924175"/>
            <a:ext cx="0" cy="18732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30" name="Line 46"/>
          <p:cNvSpPr>
            <a:spLocks noChangeShapeType="1"/>
          </p:cNvSpPr>
          <p:nvPr/>
        </p:nvSpPr>
        <p:spPr bwMode="auto">
          <a:xfrm>
            <a:off x="5724525" y="4365625"/>
            <a:ext cx="0" cy="431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31" name="Line 47"/>
          <p:cNvSpPr>
            <a:spLocks noChangeShapeType="1"/>
          </p:cNvSpPr>
          <p:nvPr/>
        </p:nvSpPr>
        <p:spPr bwMode="auto">
          <a:xfrm>
            <a:off x="7235825" y="4365625"/>
            <a:ext cx="0" cy="431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032" name="AutoShape 48"/>
          <p:cNvSpPr>
            <a:spLocks noChangeArrowheads="1"/>
          </p:cNvSpPr>
          <p:nvPr/>
        </p:nvSpPr>
        <p:spPr bwMode="auto">
          <a:xfrm flipH="1" flipV="1">
            <a:off x="250825" y="4797425"/>
            <a:ext cx="1512888" cy="1223963"/>
          </a:xfrm>
          <a:prstGeom prst="wedgeRoundRectCallout">
            <a:avLst>
              <a:gd name="adj1" fmla="val -183370"/>
              <a:gd name="adj2" fmla="val 59338"/>
              <a:gd name="adj3" fmla="val 16667"/>
            </a:avLst>
          </a:prstGeom>
          <a:solidFill>
            <a:srgbClr val="FFFFFF">
              <a:alpha val="79999"/>
            </a:srgbClr>
          </a:solidFill>
          <a:ln w="9525">
            <a:solidFill>
              <a:schemeClr val="tx1"/>
            </a:solidFill>
            <a:miter lim="800000"/>
            <a:headEnd/>
            <a:tailEnd/>
          </a:ln>
        </p:spPr>
        <p:txBody>
          <a:bodyPr rot="10800000"/>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kumimoji="0" lang="en-US" altLang="zh-CN" sz="2000">
                <a:latin typeface="Arial" panose="020B0604020202020204" pitchFamily="34" charset="0"/>
                <a:ea typeface="宋体" panose="02010600030101010101" pitchFamily="2" charset="-122"/>
              </a:rPr>
              <a:t>A</a:t>
            </a:r>
            <a:r>
              <a:rPr kumimoji="0" lang="zh-CN" altLang="en-US" sz="2000">
                <a:latin typeface="Arial" panose="020B0604020202020204" pitchFamily="34" charset="0"/>
                <a:ea typeface="宋体" panose="02010600030101010101" pitchFamily="2" charset="-122"/>
              </a:rPr>
              <a:t>进入</a:t>
            </a:r>
            <a:r>
              <a:rPr kumimoji="0" lang="zh-CN" altLang="en-US" sz="2000" i="1">
                <a:solidFill>
                  <a:srgbClr val="0000FF"/>
                </a:solidFill>
                <a:latin typeface="Arial" panose="020B0604020202020204" pitchFamily="34" charset="0"/>
                <a:ea typeface="宋体" panose="02010600030101010101" pitchFamily="2" charset="-122"/>
              </a:rPr>
              <a:t>等待打印完成</a:t>
            </a:r>
            <a:r>
              <a:rPr kumimoji="0" lang="zh-CN" altLang="en-US" sz="2000">
                <a:latin typeface="Arial" panose="020B0604020202020204" pitchFamily="34" charset="0"/>
                <a:ea typeface="宋体" panose="02010600030101010101" pitchFamily="2" charset="-122"/>
              </a:rPr>
              <a:t>阻塞队列</a:t>
            </a:r>
          </a:p>
        </p:txBody>
      </p:sp>
      <p:sp>
        <p:nvSpPr>
          <p:cNvPr id="426033" name="AutoShape 49"/>
          <p:cNvSpPr>
            <a:spLocks noChangeArrowheads="1"/>
          </p:cNvSpPr>
          <p:nvPr/>
        </p:nvSpPr>
        <p:spPr bwMode="auto">
          <a:xfrm flipH="1" flipV="1">
            <a:off x="2124075" y="5229225"/>
            <a:ext cx="1439863" cy="1008063"/>
          </a:xfrm>
          <a:prstGeom prst="wedgeRoundRectCallout">
            <a:avLst>
              <a:gd name="adj1" fmla="val -145042"/>
              <a:gd name="adj2" fmla="val 103542"/>
              <a:gd name="adj3" fmla="val 16667"/>
            </a:avLst>
          </a:prstGeom>
          <a:solidFill>
            <a:srgbClr val="FFFFFF">
              <a:alpha val="79999"/>
            </a:srgbClr>
          </a:solidFill>
          <a:ln w="9525">
            <a:solidFill>
              <a:schemeClr val="tx1"/>
            </a:solidFill>
            <a:miter lim="800000"/>
            <a:headEnd/>
            <a:tailEnd/>
          </a:ln>
        </p:spPr>
        <p:txBody>
          <a:bodyPr rot="10800000"/>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kumimoji="0" lang="en-US" altLang="zh-CN" sz="2000">
                <a:latin typeface="Arial" panose="020B0604020202020204" pitchFamily="34" charset="0"/>
                <a:ea typeface="宋体" panose="02010600030101010101" pitchFamily="2" charset="-122"/>
              </a:rPr>
              <a:t>B</a:t>
            </a:r>
            <a:r>
              <a:rPr kumimoji="0" lang="zh-CN" altLang="en-US" sz="2000">
                <a:latin typeface="Arial" panose="020B0604020202020204" pitchFamily="34" charset="0"/>
                <a:ea typeface="宋体" panose="02010600030101010101" pitchFamily="2" charset="-122"/>
              </a:rPr>
              <a:t>进入</a:t>
            </a:r>
            <a:r>
              <a:rPr kumimoji="0" lang="zh-CN" altLang="en-US" sz="2000" i="1">
                <a:solidFill>
                  <a:srgbClr val="0000FF"/>
                </a:solidFill>
                <a:latin typeface="Arial" panose="020B0604020202020204" pitchFamily="34" charset="0"/>
                <a:ea typeface="宋体" panose="02010600030101010101" pitchFamily="2" charset="-122"/>
              </a:rPr>
              <a:t>申请打印机</a:t>
            </a:r>
            <a:r>
              <a:rPr kumimoji="0" lang="zh-CN" altLang="en-US" sz="2000">
                <a:latin typeface="Arial" panose="020B0604020202020204" pitchFamily="34" charset="0"/>
                <a:ea typeface="宋体" panose="02010600030101010101" pitchFamily="2" charset="-122"/>
              </a:rPr>
              <a:t>阻塞队列</a:t>
            </a:r>
          </a:p>
        </p:txBody>
      </p:sp>
      <p:sp>
        <p:nvSpPr>
          <p:cNvPr id="426034" name="AutoShape 50"/>
          <p:cNvSpPr>
            <a:spLocks noChangeArrowheads="1"/>
          </p:cNvSpPr>
          <p:nvPr/>
        </p:nvSpPr>
        <p:spPr bwMode="auto">
          <a:xfrm flipH="1" flipV="1">
            <a:off x="4067175" y="5229225"/>
            <a:ext cx="2592388" cy="1079500"/>
          </a:xfrm>
          <a:prstGeom prst="wedgeRoundRectCallout">
            <a:avLst>
              <a:gd name="adj1" fmla="val -13259"/>
              <a:gd name="adj2" fmla="val 100144"/>
              <a:gd name="adj3" fmla="val 16667"/>
            </a:avLst>
          </a:prstGeom>
          <a:solidFill>
            <a:srgbClr val="FFFFFF">
              <a:alpha val="79999"/>
            </a:srgbClr>
          </a:solidFill>
          <a:ln w="9525">
            <a:solidFill>
              <a:schemeClr val="tx1"/>
            </a:solidFill>
            <a:miter lim="800000"/>
            <a:headEnd/>
            <a:tailEnd/>
          </a:ln>
        </p:spPr>
        <p:txBody>
          <a:bodyPr rot="10800000"/>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kumimoji="0" lang="en-US" altLang="zh-CN" sz="2000">
                <a:latin typeface="Arial" panose="020B0604020202020204" pitchFamily="34" charset="0"/>
                <a:ea typeface="宋体" panose="02010600030101010101" pitchFamily="2" charset="-122"/>
              </a:rPr>
              <a:t>A</a:t>
            </a:r>
            <a:r>
              <a:rPr kumimoji="0" lang="zh-CN" altLang="en-US" sz="2000">
                <a:latin typeface="Arial" panose="020B0604020202020204" pitchFamily="34" charset="0"/>
                <a:ea typeface="宋体" panose="02010600030101010101" pitchFamily="2" charset="-122"/>
              </a:rPr>
              <a:t>被</a:t>
            </a:r>
            <a:r>
              <a:rPr kumimoji="0" lang="zh-CN" altLang="en-US" sz="2000" u="sng">
                <a:solidFill>
                  <a:srgbClr val="0000FF"/>
                </a:solidFill>
                <a:latin typeface="Arial" panose="020B0604020202020204" pitchFamily="34" charset="0"/>
                <a:ea typeface="宋体" panose="02010600030101010101" pitchFamily="2" charset="-122"/>
              </a:rPr>
              <a:t>唤醒</a:t>
            </a:r>
            <a:r>
              <a:rPr kumimoji="0" lang="zh-CN" altLang="en-US" sz="2000">
                <a:latin typeface="Arial" panose="020B0604020202020204" pitchFamily="34" charset="0"/>
                <a:ea typeface="宋体" panose="02010600030101010101" pitchFamily="2" charset="-122"/>
              </a:rPr>
              <a:t>从阻塞进入就绪队列</a:t>
            </a:r>
            <a:r>
              <a:rPr kumimoji="0" lang="en-US" altLang="zh-CN" sz="2000">
                <a:latin typeface="Arial" panose="020B0604020202020204" pitchFamily="34" charset="0"/>
                <a:ea typeface="宋体" panose="02010600030101010101" pitchFamily="2" charset="-122"/>
              </a:rPr>
              <a:t>,</a:t>
            </a:r>
            <a:r>
              <a:rPr kumimoji="0" lang="zh-CN" altLang="en-US" sz="2000">
                <a:latin typeface="Arial" panose="020B0604020202020204" pitchFamily="34" charset="0"/>
                <a:ea typeface="宋体" panose="02010600030101010101" pitchFamily="2" charset="-122"/>
              </a:rPr>
              <a:t>后投入运行</a:t>
            </a:r>
            <a:r>
              <a:rPr kumimoji="0" lang="en-US" altLang="zh-CN" sz="2000">
                <a:latin typeface="Arial" panose="020B0604020202020204" pitchFamily="34" charset="0"/>
                <a:ea typeface="宋体" panose="02010600030101010101" pitchFamily="2" charset="-122"/>
              </a:rPr>
              <a:t>;B</a:t>
            </a:r>
            <a:r>
              <a:rPr kumimoji="0" lang="zh-CN" altLang="en-US" sz="2000">
                <a:latin typeface="Arial" panose="020B0604020202020204" pitchFamily="34" charset="0"/>
                <a:ea typeface="宋体" panose="02010600030101010101" pitchFamily="2" charset="-122"/>
              </a:rPr>
              <a:t>分配打印机</a:t>
            </a:r>
          </a:p>
        </p:txBody>
      </p:sp>
      <p:sp>
        <p:nvSpPr>
          <p:cNvPr id="426035" name="AutoShape 51"/>
          <p:cNvSpPr>
            <a:spLocks noChangeArrowheads="1"/>
          </p:cNvSpPr>
          <p:nvPr/>
        </p:nvSpPr>
        <p:spPr bwMode="auto">
          <a:xfrm flipV="1">
            <a:off x="6877050" y="5157788"/>
            <a:ext cx="2016125" cy="1079500"/>
          </a:xfrm>
          <a:prstGeom prst="wedgeRoundRectCallout">
            <a:avLst>
              <a:gd name="adj1" fmla="val -31894"/>
              <a:gd name="adj2" fmla="val 92644"/>
              <a:gd name="adj3" fmla="val 16667"/>
            </a:avLst>
          </a:prstGeom>
          <a:solidFill>
            <a:srgbClr val="FFFFFF">
              <a:alpha val="79999"/>
            </a:srgbClr>
          </a:solidFill>
          <a:ln w="9525">
            <a:solidFill>
              <a:schemeClr val="tx1"/>
            </a:solidFill>
            <a:miter lim="800000"/>
            <a:headEnd/>
            <a:tailEnd/>
          </a:ln>
        </p:spPr>
        <p:txBody>
          <a:bodyPr rot="10800000"/>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kumimoji="0" lang="en-US" altLang="zh-CN" sz="2000">
                <a:latin typeface="Arial" panose="020B0604020202020204" pitchFamily="34" charset="0"/>
                <a:ea typeface="宋体" panose="02010600030101010101" pitchFamily="2" charset="-122"/>
              </a:rPr>
              <a:t>B</a:t>
            </a:r>
            <a:r>
              <a:rPr kumimoji="0" lang="zh-CN" altLang="en-US" sz="2000">
                <a:latin typeface="Arial" panose="020B0604020202020204" pitchFamily="34" charset="0"/>
                <a:ea typeface="宋体" panose="02010600030101010101" pitchFamily="2" charset="-122"/>
              </a:rPr>
              <a:t>被</a:t>
            </a:r>
            <a:r>
              <a:rPr kumimoji="0" lang="zh-CN" altLang="en-US" sz="2000" u="sng">
                <a:solidFill>
                  <a:srgbClr val="0000FF"/>
                </a:solidFill>
                <a:latin typeface="Arial" panose="020B0604020202020204" pitchFamily="34" charset="0"/>
                <a:ea typeface="宋体" panose="02010600030101010101" pitchFamily="2" charset="-122"/>
              </a:rPr>
              <a:t>唤醒</a:t>
            </a:r>
            <a:r>
              <a:rPr kumimoji="0" lang="zh-CN" altLang="en-US" sz="2000">
                <a:latin typeface="Arial" panose="020B0604020202020204" pitchFamily="34" charset="0"/>
                <a:ea typeface="宋体" panose="02010600030101010101" pitchFamily="2" charset="-122"/>
              </a:rPr>
              <a:t>从阻塞进入就绪队列</a:t>
            </a:r>
            <a:r>
              <a:rPr kumimoji="0" lang="en-US" altLang="zh-CN" sz="2000">
                <a:latin typeface="Arial" panose="020B0604020202020204" pitchFamily="34" charset="0"/>
                <a:ea typeface="宋体" panose="02010600030101010101" pitchFamily="2" charset="-122"/>
              </a:rPr>
              <a:t>,</a:t>
            </a:r>
            <a:r>
              <a:rPr kumimoji="0" lang="zh-CN" altLang="en-US" sz="2000">
                <a:latin typeface="Arial" panose="020B0604020202020204" pitchFamily="34" charset="0"/>
                <a:ea typeface="宋体" panose="02010600030101010101" pitchFamily="2" charset="-122"/>
              </a:rPr>
              <a:t>后投入运行</a:t>
            </a:r>
          </a:p>
        </p:txBody>
      </p:sp>
      <p:sp>
        <p:nvSpPr>
          <p:cNvPr id="426036" name="Text Box 52"/>
          <p:cNvSpPr txBox="1">
            <a:spLocks noChangeArrowheads="1"/>
          </p:cNvSpPr>
          <p:nvPr/>
        </p:nvSpPr>
        <p:spPr bwMode="auto">
          <a:xfrm rot="1245060">
            <a:off x="466725" y="1341438"/>
            <a:ext cx="9366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kumimoji="0" lang="en-US" altLang="zh-CN" sz="6000">
                <a:solidFill>
                  <a:srgbClr val="CC6600"/>
                </a:solidFill>
                <a:latin typeface="Arial" panose="020B0604020202020204" pitchFamily="34" charset="0"/>
                <a:ea typeface="宋体" panose="02010600030101010101" pitchFamily="2" charset="-122"/>
                <a:sym typeface="Wingdings" panose="05000000000000000000" pitchFamily="2" charset="2"/>
              </a:rPr>
              <a:t></a:t>
            </a:r>
          </a:p>
        </p:txBody>
      </p:sp>
      <p:sp>
        <p:nvSpPr>
          <p:cNvPr id="426037" name="Line 53"/>
          <p:cNvSpPr>
            <a:spLocks noChangeShapeType="1"/>
          </p:cNvSpPr>
          <p:nvPr/>
        </p:nvSpPr>
        <p:spPr bwMode="auto">
          <a:xfrm>
            <a:off x="6732588" y="3716338"/>
            <a:ext cx="5032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3" name="Line 54"/>
          <p:cNvSpPr>
            <a:spLocks noChangeShapeType="1"/>
          </p:cNvSpPr>
          <p:nvPr/>
        </p:nvSpPr>
        <p:spPr bwMode="auto">
          <a:xfrm>
            <a:off x="2627313" y="3716338"/>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4" name="Line 55"/>
          <p:cNvSpPr>
            <a:spLocks noChangeShapeType="1"/>
          </p:cNvSpPr>
          <p:nvPr/>
        </p:nvSpPr>
        <p:spPr bwMode="auto">
          <a:xfrm>
            <a:off x="2627313" y="2924175"/>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426036"/>
                                        </p:tgtEl>
                                        <p:attrNameLst>
                                          <p:attrName>style.visibility</p:attrName>
                                        </p:attrNameLst>
                                      </p:cBhvr>
                                      <p:to>
                                        <p:strVal val="visible"/>
                                      </p:to>
                                    </p:set>
                                    <p:anim calcmode="lin" valueType="num">
                                      <p:cBhvr>
                                        <p:cTn id="7" dur="500" decel="50000" fill="hold">
                                          <p:stCondLst>
                                            <p:cond delay="0"/>
                                          </p:stCondLst>
                                        </p:cTn>
                                        <p:tgtEl>
                                          <p:spTgt spid="42603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2603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26036"/>
                                        </p:tgtEl>
                                        <p:attrNameLst>
                                          <p:attrName>ppt_w</p:attrName>
                                        </p:attrNameLst>
                                      </p:cBhvr>
                                      <p:tavLst>
                                        <p:tav tm="0">
                                          <p:val>
                                            <p:strVal val="#ppt_w*.05"/>
                                          </p:val>
                                        </p:tav>
                                        <p:tav tm="100000">
                                          <p:val>
                                            <p:strVal val="#ppt_w"/>
                                          </p:val>
                                        </p:tav>
                                      </p:tavLst>
                                    </p:anim>
                                    <p:anim calcmode="lin" valueType="num">
                                      <p:cBhvr>
                                        <p:cTn id="10" dur="1000" fill="hold"/>
                                        <p:tgtEl>
                                          <p:spTgt spid="42603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2603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2603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2603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26036"/>
                                        </p:tgtEl>
                                      </p:cBhvr>
                                    </p:animEffect>
                                  </p:childTnLst>
                                </p:cTn>
                              </p:par>
                            </p:childTnLst>
                          </p:cTn>
                        </p:par>
                        <p:par>
                          <p:cTn id="15" fill="hold" nodeType="afterGroup">
                            <p:stCondLst>
                              <p:cond delay="1000"/>
                            </p:stCondLst>
                            <p:childTnLst>
                              <p:par>
                                <p:cTn id="16" presetID="53" presetClass="exit" presetSubtype="0" fill="hold" grpId="1" nodeType="afterEffect">
                                  <p:stCondLst>
                                    <p:cond delay="2000"/>
                                  </p:stCondLst>
                                  <p:childTnLst>
                                    <p:anim calcmode="lin" valueType="num">
                                      <p:cBhvr>
                                        <p:cTn id="17" dur="500"/>
                                        <p:tgtEl>
                                          <p:spTgt spid="426036"/>
                                        </p:tgtEl>
                                        <p:attrNameLst>
                                          <p:attrName>ppt_w</p:attrName>
                                        </p:attrNameLst>
                                      </p:cBhvr>
                                      <p:tavLst>
                                        <p:tav tm="0">
                                          <p:val>
                                            <p:strVal val="ppt_w"/>
                                          </p:val>
                                        </p:tav>
                                        <p:tav tm="100000">
                                          <p:val>
                                            <p:fltVal val="0"/>
                                          </p:val>
                                        </p:tav>
                                      </p:tavLst>
                                    </p:anim>
                                    <p:anim calcmode="lin" valueType="num">
                                      <p:cBhvr>
                                        <p:cTn id="18" dur="500"/>
                                        <p:tgtEl>
                                          <p:spTgt spid="426036"/>
                                        </p:tgtEl>
                                        <p:attrNameLst>
                                          <p:attrName>ppt_h</p:attrName>
                                        </p:attrNameLst>
                                      </p:cBhvr>
                                      <p:tavLst>
                                        <p:tav tm="0">
                                          <p:val>
                                            <p:strVal val="ppt_h"/>
                                          </p:val>
                                        </p:tav>
                                        <p:tav tm="100000">
                                          <p:val>
                                            <p:fltVal val="0"/>
                                          </p:val>
                                        </p:tav>
                                      </p:tavLst>
                                    </p:anim>
                                    <p:animEffect transition="out" filter="fade">
                                      <p:cBhvr>
                                        <p:cTn id="19" dur="500"/>
                                        <p:tgtEl>
                                          <p:spTgt spid="426036"/>
                                        </p:tgtEl>
                                      </p:cBhvr>
                                    </p:animEffect>
                                    <p:set>
                                      <p:cBhvr>
                                        <p:cTn id="20" dur="1" fill="hold">
                                          <p:stCondLst>
                                            <p:cond delay="499"/>
                                          </p:stCondLst>
                                        </p:cTn>
                                        <p:tgtEl>
                                          <p:spTgt spid="426036"/>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425989"/>
                                        </p:tgtEl>
                                      </p:cBhvr>
                                    </p:animEffect>
                                    <p:animScale>
                                      <p:cBhvr>
                                        <p:cTn id="25" dur="250" autoRev="1" fill="hold"/>
                                        <p:tgtEl>
                                          <p:spTgt spid="425989"/>
                                        </p:tgtEl>
                                      </p:cBhvr>
                                      <p:by x="105000" y="105000"/>
                                    </p:animScale>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26004"/>
                                        </p:tgtEl>
                                        <p:attrNameLst>
                                          <p:attrName>style.visibility</p:attrName>
                                        </p:attrNameLst>
                                      </p:cBhvr>
                                      <p:to>
                                        <p:strVal val="visible"/>
                                      </p:to>
                                    </p:set>
                                    <p:animEffect transition="in" filter="wipe(left)">
                                      <p:cBhvr>
                                        <p:cTn id="29" dur="2000"/>
                                        <p:tgtEl>
                                          <p:spTgt spid="426004"/>
                                        </p:tgtEl>
                                      </p:cBhvr>
                                    </p:animEffect>
                                  </p:childTnLst>
                                </p:cTn>
                              </p:par>
                            </p:childTnLst>
                          </p:cTn>
                        </p:par>
                        <p:par>
                          <p:cTn id="30" fill="hold" nodeType="afterGroup">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25993"/>
                                        </p:tgtEl>
                                        <p:attrNameLst>
                                          <p:attrName>style.visibility</p:attrName>
                                        </p:attrNameLst>
                                      </p:cBhvr>
                                      <p:to>
                                        <p:strVal val="visible"/>
                                      </p:to>
                                    </p:set>
                                    <p:anim calcmode="lin" valueType="num">
                                      <p:cBhvr>
                                        <p:cTn id="33" dur="500" fill="hold"/>
                                        <p:tgtEl>
                                          <p:spTgt spid="425993"/>
                                        </p:tgtEl>
                                        <p:attrNameLst>
                                          <p:attrName>ppt_w</p:attrName>
                                        </p:attrNameLst>
                                      </p:cBhvr>
                                      <p:tavLst>
                                        <p:tav tm="0">
                                          <p:val>
                                            <p:fltVal val="0"/>
                                          </p:val>
                                        </p:tav>
                                        <p:tav tm="100000">
                                          <p:val>
                                            <p:strVal val="#ppt_w"/>
                                          </p:val>
                                        </p:tav>
                                      </p:tavLst>
                                    </p:anim>
                                    <p:anim calcmode="lin" valueType="num">
                                      <p:cBhvr>
                                        <p:cTn id="34" dur="500" fill="hold"/>
                                        <p:tgtEl>
                                          <p:spTgt spid="425993"/>
                                        </p:tgtEl>
                                        <p:attrNameLst>
                                          <p:attrName>ppt_h</p:attrName>
                                        </p:attrNameLst>
                                      </p:cBhvr>
                                      <p:tavLst>
                                        <p:tav tm="0">
                                          <p:val>
                                            <p:fltVal val="0"/>
                                          </p:val>
                                        </p:tav>
                                        <p:tav tm="100000">
                                          <p:val>
                                            <p:strVal val="#ppt_h"/>
                                          </p:val>
                                        </p:tav>
                                      </p:tavLst>
                                    </p:anim>
                                    <p:animEffect transition="in" filter="fade">
                                      <p:cBhvr>
                                        <p:cTn id="35" dur="500"/>
                                        <p:tgtEl>
                                          <p:spTgt spid="425993"/>
                                        </p:tgtEl>
                                      </p:cBhvr>
                                    </p:animEffect>
                                  </p:childTnLst>
                                </p:cTn>
                              </p:par>
                            </p:childTnLst>
                          </p:cTn>
                        </p:par>
                        <p:par>
                          <p:cTn id="36" fill="hold" nodeType="afterGroup">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425997"/>
                                        </p:tgtEl>
                                        <p:attrNameLst>
                                          <p:attrName>style.visibility</p:attrName>
                                        </p:attrNameLst>
                                      </p:cBhvr>
                                      <p:to>
                                        <p:strVal val="visible"/>
                                      </p:to>
                                    </p:set>
                                    <p:anim calcmode="lin" valueType="num">
                                      <p:cBhvr>
                                        <p:cTn id="39" dur="500" fill="hold"/>
                                        <p:tgtEl>
                                          <p:spTgt spid="425997"/>
                                        </p:tgtEl>
                                        <p:attrNameLst>
                                          <p:attrName>ppt_w</p:attrName>
                                        </p:attrNameLst>
                                      </p:cBhvr>
                                      <p:tavLst>
                                        <p:tav tm="0">
                                          <p:val>
                                            <p:fltVal val="0"/>
                                          </p:val>
                                        </p:tav>
                                        <p:tav tm="100000">
                                          <p:val>
                                            <p:strVal val="#ppt_w"/>
                                          </p:val>
                                        </p:tav>
                                      </p:tavLst>
                                    </p:anim>
                                    <p:anim calcmode="lin" valueType="num">
                                      <p:cBhvr>
                                        <p:cTn id="40" dur="500" fill="hold"/>
                                        <p:tgtEl>
                                          <p:spTgt spid="425997"/>
                                        </p:tgtEl>
                                        <p:attrNameLst>
                                          <p:attrName>ppt_h</p:attrName>
                                        </p:attrNameLst>
                                      </p:cBhvr>
                                      <p:tavLst>
                                        <p:tav tm="0">
                                          <p:val>
                                            <p:fltVal val="0"/>
                                          </p:val>
                                        </p:tav>
                                        <p:tav tm="100000">
                                          <p:val>
                                            <p:strVal val="#ppt_h"/>
                                          </p:val>
                                        </p:tav>
                                      </p:tavLst>
                                    </p:anim>
                                    <p:animEffect transition="in" filter="fade">
                                      <p:cBhvr>
                                        <p:cTn id="41" dur="500"/>
                                        <p:tgtEl>
                                          <p:spTgt spid="425997"/>
                                        </p:tgtEl>
                                      </p:cBhvr>
                                    </p:animEffect>
                                  </p:childTnLst>
                                </p:cTn>
                              </p:par>
                            </p:childTnLst>
                          </p:cTn>
                        </p:par>
                        <p:par>
                          <p:cTn id="42" fill="hold" nodeType="afterGroup">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425995"/>
                                        </p:tgtEl>
                                        <p:attrNameLst>
                                          <p:attrName>style.visibility</p:attrName>
                                        </p:attrNameLst>
                                      </p:cBhvr>
                                      <p:to>
                                        <p:strVal val="visible"/>
                                      </p:to>
                                    </p:set>
                                    <p:animEffect transition="in" filter="wipe(up)">
                                      <p:cBhvr>
                                        <p:cTn id="45" dur="500"/>
                                        <p:tgtEl>
                                          <p:spTgt spid="425995"/>
                                        </p:tgtEl>
                                      </p:cBhvr>
                                    </p:animEffect>
                                  </p:childTnLst>
                                </p:cTn>
                              </p:par>
                            </p:childTnLst>
                          </p:cTn>
                        </p:par>
                        <p:par>
                          <p:cTn id="46" fill="hold" nodeType="afterGroup">
                            <p:stCondLst>
                              <p:cond delay="4000"/>
                            </p:stCondLst>
                            <p:childTnLst>
                              <p:par>
                                <p:cTn id="47" presetID="53" presetClass="entr" presetSubtype="0" fill="hold" grpId="0" nodeType="afterEffect">
                                  <p:stCondLst>
                                    <p:cond delay="0"/>
                                  </p:stCondLst>
                                  <p:childTnLst>
                                    <p:set>
                                      <p:cBhvr>
                                        <p:cTn id="48" dur="1" fill="hold">
                                          <p:stCondLst>
                                            <p:cond delay="0"/>
                                          </p:stCondLst>
                                        </p:cTn>
                                        <p:tgtEl>
                                          <p:spTgt spid="426032"/>
                                        </p:tgtEl>
                                        <p:attrNameLst>
                                          <p:attrName>style.visibility</p:attrName>
                                        </p:attrNameLst>
                                      </p:cBhvr>
                                      <p:to>
                                        <p:strVal val="visible"/>
                                      </p:to>
                                    </p:set>
                                    <p:anim calcmode="lin" valueType="num">
                                      <p:cBhvr>
                                        <p:cTn id="49" dur="500" fill="hold"/>
                                        <p:tgtEl>
                                          <p:spTgt spid="426032"/>
                                        </p:tgtEl>
                                        <p:attrNameLst>
                                          <p:attrName>ppt_w</p:attrName>
                                        </p:attrNameLst>
                                      </p:cBhvr>
                                      <p:tavLst>
                                        <p:tav tm="0">
                                          <p:val>
                                            <p:fltVal val="0"/>
                                          </p:val>
                                        </p:tav>
                                        <p:tav tm="100000">
                                          <p:val>
                                            <p:strVal val="#ppt_w"/>
                                          </p:val>
                                        </p:tav>
                                      </p:tavLst>
                                    </p:anim>
                                    <p:anim calcmode="lin" valueType="num">
                                      <p:cBhvr>
                                        <p:cTn id="50" dur="500" fill="hold"/>
                                        <p:tgtEl>
                                          <p:spTgt spid="426032"/>
                                        </p:tgtEl>
                                        <p:attrNameLst>
                                          <p:attrName>ppt_h</p:attrName>
                                        </p:attrNameLst>
                                      </p:cBhvr>
                                      <p:tavLst>
                                        <p:tav tm="0">
                                          <p:val>
                                            <p:fltVal val="0"/>
                                          </p:val>
                                        </p:tav>
                                        <p:tav tm="100000">
                                          <p:val>
                                            <p:strVal val="#ppt_h"/>
                                          </p:val>
                                        </p:tav>
                                      </p:tavLst>
                                    </p:anim>
                                    <p:animEffect transition="in" filter="fade">
                                      <p:cBhvr>
                                        <p:cTn id="51" dur="500"/>
                                        <p:tgtEl>
                                          <p:spTgt spid="42603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25998"/>
                                        </p:tgtEl>
                                        <p:attrNameLst>
                                          <p:attrName>style.visibility</p:attrName>
                                        </p:attrNameLst>
                                      </p:cBhvr>
                                      <p:to>
                                        <p:strVal val="visible"/>
                                      </p:to>
                                    </p:set>
                                    <p:animEffect transition="in" filter="wipe(left)">
                                      <p:cBhvr>
                                        <p:cTn id="56" dur="5000"/>
                                        <p:tgtEl>
                                          <p:spTgt spid="425998"/>
                                        </p:tgtEl>
                                      </p:cBhvr>
                                    </p:animEffect>
                                  </p:childTnLst>
                                </p:cTn>
                              </p:par>
                              <p:par>
                                <p:cTn id="57" presetID="22" presetClass="entr" presetSubtype="8"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5000"/>
                                        <p:tgtEl>
                                          <p:spTgt spid="4"/>
                                        </p:tgtEl>
                                      </p:cBhvr>
                                    </p:animEffect>
                                  </p:childTnLst>
                                </p:cTn>
                              </p:par>
                            </p:childTnLst>
                          </p:cTn>
                        </p:par>
                        <p:par>
                          <p:cTn id="60" fill="hold" nodeType="afterGroup">
                            <p:stCondLst>
                              <p:cond delay="5000"/>
                            </p:stCondLst>
                            <p:childTnLst>
                              <p:par>
                                <p:cTn id="61" presetID="53" presetClass="entr" presetSubtype="0" fill="hold" grpId="0" nodeType="afterEffect">
                                  <p:stCondLst>
                                    <p:cond delay="0"/>
                                  </p:stCondLst>
                                  <p:childTnLst>
                                    <p:set>
                                      <p:cBhvr>
                                        <p:cTn id="62" dur="1" fill="hold">
                                          <p:stCondLst>
                                            <p:cond delay="0"/>
                                          </p:stCondLst>
                                        </p:cTn>
                                        <p:tgtEl>
                                          <p:spTgt spid="426006"/>
                                        </p:tgtEl>
                                        <p:attrNameLst>
                                          <p:attrName>style.visibility</p:attrName>
                                        </p:attrNameLst>
                                      </p:cBhvr>
                                      <p:to>
                                        <p:strVal val="visible"/>
                                      </p:to>
                                    </p:set>
                                    <p:anim calcmode="lin" valueType="num">
                                      <p:cBhvr>
                                        <p:cTn id="63" dur="500" fill="hold"/>
                                        <p:tgtEl>
                                          <p:spTgt spid="426006"/>
                                        </p:tgtEl>
                                        <p:attrNameLst>
                                          <p:attrName>ppt_w</p:attrName>
                                        </p:attrNameLst>
                                      </p:cBhvr>
                                      <p:tavLst>
                                        <p:tav tm="0">
                                          <p:val>
                                            <p:fltVal val="0"/>
                                          </p:val>
                                        </p:tav>
                                        <p:tav tm="100000">
                                          <p:val>
                                            <p:strVal val="#ppt_w"/>
                                          </p:val>
                                        </p:tav>
                                      </p:tavLst>
                                    </p:anim>
                                    <p:anim calcmode="lin" valueType="num">
                                      <p:cBhvr>
                                        <p:cTn id="64" dur="500" fill="hold"/>
                                        <p:tgtEl>
                                          <p:spTgt spid="426006"/>
                                        </p:tgtEl>
                                        <p:attrNameLst>
                                          <p:attrName>ppt_h</p:attrName>
                                        </p:attrNameLst>
                                      </p:cBhvr>
                                      <p:tavLst>
                                        <p:tav tm="0">
                                          <p:val>
                                            <p:fltVal val="0"/>
                                          </p:val>
                                        </p:tav>
                                        <p:tav tm="100000">
                                          <p:val>
                                            <p:strVal val="#ppt_h"/>
                                          </p:val>
                                        </p:tav>
                                      </p:tavLst>
                                    </p:anim>
                                    <p:animEffect transition="in" filter="fade">
                                      <p:cBhvr>
                                        <p:cTn id="65" dur="500"/>
                                        <p:tgtEl>
                                          <p:spTgt spid="426006"/>
                                        </p:tgtEl>
                                      </p:cBhvr>
                                    </p:animEffect>
                                  </p:childTnLst>
                                </p:cTn>
                              </p:par>
                            </p:childTnLst>
                          </p:cTn>
                        </p:par>
                        <p:par>
                          <p:cTn id="66" fill="hold" nodeType="afterGroup">
                            <p:stCondLst>
                              <p:cond delay="5500"/>
                            </p:stCondLst>
                            <p:childTnLst>
                              <p:par>
                                <p:cTn id="67" presetID="53" presetClass="entr" presetSubtype="0" fill="hold" grpId="0" nodeType="afterEffect">
                                  <p:stCondLst>
                                    <p:cond delay="0"/>
                                  </p:stCondLst>
                                  <p:childTnLst>
                                    <p:set>
                                      <p:cBhvr>
                                        <p:cTn id="68" dur="1" fill="hold">
                                          <p:stCondLst>
                                            <p:cond delay="0"/>
                                          </p:stCondLst>
                                        </p:cTn>
                                        <p:tgtEl>
                                          <p:spTgt spid="426005"/>
                                        </p:tgtEl>
                                        <p:attrNameLst>
                                          <p:attrName>style.visibility</p:attrName>
                                        </p:attrNameLst>
                                      </p:cBhvr>
                                      <p:to>
                                        <p:strVal val="visible"/>
                                      </p:to>
                                    </p:set>
                                    <p:anim calcmode="lin" valueType="num">
                                      <p:cBhvr>
                                        <p:cTn id="69" dur="500" fill="hold"/>
                                        <p:tgtEl>
                                          <p:spTgt spid="426005"/>
                                        </p:tgtEl>
                                        <p:attrNameLst>
                                          <p:attrName>ppt_w</p:attrName>
                                        </p:attrNameLst>
                                      </p:cBhvr>
                                      <p:tavLst>
                                        <p:tav tm="0">
                                          <p:val>
                                            <p:fltVal val="0"/>
                                          </p:val>
                                        </p:tav>
                                        <p:tav tm="100000">
                                          <p:val>
                                            <p:strVal val="#ppt_w"/>
                                          </p:val>
                                        </p:tav>
                                      </p:tavLst>
                                    </p:anim>
                                    <p:anim calcmode="lin" valueType="num">
                                      <p:cBhvr>
                                        <p:cTn id="70" dur="500" fill="hold"/>
                                        <p:tgtEl>
                                          <p:spTgt spid="426005"/>
                                        </p:tgtEl>
                                        <p:attrNameLst>
                                          <p:attrName>ppt_h</p:attrName>
                                        </p:attrNameLst>
                                      </p:cBhvr>
                                      <p:tavLst>
                                        <p:tav tm="0">
                                          <p:val>
                                            <p:fltVal val="0"/>
                                          </p:val>
                                        </p:tav>
                                        <p:tav tm="100000">
                                          <p:val>
                                            <p:strVal val="#ppt_h"/>
                                          </p:val>
                                        </p:tav>
                                      </p:tavLst>
                                    </p:anim>
                                    <p:animEffect transition="in" filter="fade">
                                      <p:cBhvr>
                                        <p:cTn id="71" dur="500"/>
                                        <p:tgtEl>
                                          <p:spTgt spid="426005"/>
                                        </p:tgtEl>
                                      </p:cBhvr>
                                    </p:animEffect>
                                  </p:childTnLst>
                                </p:cTn>
                              </p:par>
                            </p:childTnLst>
                          </p:cTn>
                        </p:par>
                        <p:par>
                          <p:cTn id="72" fill="hold" nodeType="afterGroup">
                            <p:stCondLst>
                              <p:cond delay="6000"/>
                            </p:stCondLst>
                            <p:childTnLst>
                              <p:par>
                                <p:cTn id="73" presetID="22" presetClass="entr" presetSubtype="1" fill="hold" grpId="0" nodeType="afterEffect">
                                  <p:stCondLst>
                                    <p:cond delay="0"/>
                                  </p:stCondLst>
                                  <p:childTnLst>
                                    <p:set>
                                      <p:cBhvr>
                                        <p:cTn id="74" dur="1" fill="hold">
                                          <p:stCondLst>
                                            <p:cond delay="0"/>
                                          </p:stCondLst>
                                        </p:cTn>
                                        <p:tgtEl>
                                          <p:spTgt spid="426029"/>
                                        </p:tgtEl>
                                        <p:attrNameLst>
                                          <p:attrName>style.visibility</p:attrName>
                                        </p:attrNameLst>
                                      </p:cBhvr>
                                      <p:to>
                                        <p:strVal val="visible"/>
                                      </p:to>
                                    </p:set>
                                    <p:animEffect transition="in" filter="wipe(up)">
                                      <p:cBhvr>
                                        <p:cTn id="75" dur="500"/>
                                        <p:tgtEl>
                                          <p:spTgt spid="426029"/>
                                        </p:tgtEl>
                                      </p:cBhvr>
                                    </p:animEffect>
                                  </p:childTnLst>
                                </p:cTn>
                              </p:par>
                            </p:childTnLst>
                          </p:cTn>
                        </p:par>
                        <p:par>
                          <p:cTn id="76" fill="hold" nodeType="afterGroup">
                            <p:stCondLst>
                              <p:cond delay="6500"/>
                            </p:stCondLst>
                            <p:childTnLst>
                              <p:par>
                                <p:cTn id="77" presetID="53" presetClass="entr" presetSubtype="0" fill="hold" grpId="0" nodeType="afterEffect">
                                  <p:stCondLst>
                                    <p:cond delay="0"/>
                                  </p:stCondLst>
                                  <p:childTnLst>
                                    <p:set>
                                      <p:cBhvr>
                                        <p:cTn id="78" dur="1" fill="hold">
                                          <p:stCondLst>
                                            <p:cond delay="0"/>
                                          </p:stCondLst>
                                        </p:cTn>
                                        <p:tgtEl>
                                          <p:spTgt spid="426033"/>
                                        </p:tgtEl>
                                        <p:attrNameLst>
                                          <p:attrName>style.visibility</p:attrName>
                                        </p:attrNameLst>
                                      </p:cBhvr>
                                      <p:to>
                                        <p:strVal val="visible"/>
                                      </p:to>
                                    </p:set>
                                    <p:anim calcmode="lin" valueType="num">
                                      <p:cBhvr>
                                        <p:cTn id="79" dur="500" fill="hold"/>
                                        <p:tgtEl>
                                          <p:spTgt spid="426033"/>
                                        </p:tgtEl>
                                        <p:attrNameLst>
                                          <p:attrName>ppt_w</p:attrName>
                                        </p:attrNameLst>
                                      </p:cBhvr>
                                      <p:tavLst>
                                        <p:tav tm="0">
                                          <p:val>
                                            <p:fltVal val="0"/>
                                          </p:val>
                                        </p:tav>
                                        <p:tav tm="100000">
                                          <p:val>
                                            <p:strVal val="#ppt_w"/>
                                          </p:val>
                                        </p:tav>
                                      </p:tavLst>
                                    </p:anim>
                                    <p:anim calcmode="lin" valueType="num">
                                      <p:cBhvr>
                                        <p:cTn id="80" dur="500" fill="hold"/>
                                        <p:tgtEl>
                                          <p:spTgt spid="426033"/>
                                        </p:tgtEl>
                                        <p:attrNameLst>
                                          <p:attrName>ppt_h</p:attrName>
                                        </p:attrNameLst>
                                      </p:cBhvr>
                                      <p:tavLst>
                                        <p:tav tm="0">
                                          <p:val>
                                            <p:fltVal val="0"/>
                                          </p:val>
                                        </p:tav>
                                        <p:tav tm="100000">
                                          <p:val>
                                            <p:strVal val="#ppt_h"/>
                                          </p:val>
                                        </p:tav>
                                      </p:tavLst>
                                    </p:anim>
                                    <p:animEffect transition="in" filter="fade">
                                      <p:cBhvr>
                                        <p:cTn id="81" dur="500"/>
                                        <p:tgtEl>
                                          <p:spTgt spid="42603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26028"/>
                                        </p:tgtEl>
                                        <p:attrNameLst>
                                          <p:attrName>style.visibility</p:attrName>
                                        </p:attrNameLst>
                                      </p:cBhvr>
                                      <p:to>
                                        <p:strVal val="visible"/>
                                      </p:to>
                                    </p:set>
                                    <p:animEffect transition="in" filter="wipe(left)">
                                      <p:cBhvr>
                                        <p:cTn id="86" dur="5000"/>
                                        <p:tgtEl>
                                          <p:spTgt spid="426028"/>
                                        </p:tgtEl>
                                      </p:cBhvr>
                                    </p:animEffect>
                                  </p:childTnLst>
                                </p:cTn>
                              </p:par>
                              <p:par>
                                <p:cTn id="87" presetID="22" presetClass="entr" presetSubtype="8" fill="hold"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wipe(left)">
                                      <p:cBhvr>
                                        <p:cTn id="89" dur="5000"/>
                                        <p:tgtEl>
                                          <p:spTgt spid="2"/>
                                        </p:tgtEl>
                                      </p:cBhvr>
                                    </p:animEffect>
                                  </p:childTnLst>
                                </p:cTn>
                              </p:par>
                            </p:childTnLst>
                          </p:cTn>
                        </p:par>
                        <p:par>
                          <p:cTn id="90" fill="hold" nodeType="afterGroup">
                            <p:stCondLst>
                              <p:cond delay="5000"/>
                            </p:stCondLst>
                            <p:childTnLst>
                              <p:par>
                                <p:cTn id="91" presetID="53" presetClass="entr" presetSubtype="0" fill="hold" grpId="0" nodeType="afterEffect">
                                  <p:stCondLst>
                                    <p:cond delay="0"/>
                                  </p:stCondLst>
                                  <p:childTnLst>
                                    <p:set>
                                      <p:cBhvr>
                                        <p:cTn id="92" dur="1" fill="hold">
                                          <p:stCondLst>
                                            <p:cond delay="0"/>
                                          </p:stCondLst>
                                        </p:cTn>
                                        <p:tgtEl>
                                          <p:spTgt spid="426007"/>
                                        </p:tgtEl>
                                        <p:attrNameLst>
                                          <p:attrName>style.visibility</p:attrName>
                                        </p:attrNameLst>
                                      </p:cBhvr>
                                      <p:to>
                                        <p:strVal val="visible"/>
                                      </p:to>
                                    </p:set>
                                    <p:anim calcmode="lin" valueType="num">
                                      <p:cBhvr>
                                        <p:cTn id="93" dur="500" fill="hold"/>
                                        <p:tgtEl>
                                          <p:spTgt spid="426007"/>
                                        </p:tgtEl>
                                        <p:attrNameLst>
                                          <p:attrName>ppt_w</p:attrName>
                                        </p:attrNameLst>
                                      </p:cBhvr>
                                      <p:tavLst>
                                        <p:tav tm="0">
                                          <p:val>
                                            <p:fltVal val="0"/>
                                          </p:val>
                                        </p:tav>
                                        <p:tav tm="100000">
                                          <p:val>
                                            <p:strVal val="#ppt_w"/>
                                          </p:val>
                                        </p:tav>
                                      </p:tavLst>
                                    </p:anim>
                                    <p:anim calcmode="lin" valueType="num">
                                      <p:cBhvr>
                                        <p:cTn id="94" dur="500" fill="hold"/>
                                        <p:tgtEl>
                                          <p:spTgt spid="426007"/>
                                        </p:tgtEl>
                                        <p:attrNameLst>
                                          <p:attrName>ppt_h</p:attrName>
                                        </p:attrNameLst>
                                      </p:cBhvr>
                                      <p:tavLst>
                                        <p:tav tm="0">
                                          <p:val>
                                            <p:fltVal val="0"/>
                                          </p:val>
                                        </p:tav>
                                        <p:tav tm="100000">
                                          <p:val>
                                            <p:strVal val="#ppt_h"/>
                                          </p:val>
                                        </p:tav>
                                      </p:tavLst>
                                    </p:anim>
                                    <p:animEffect transition="in" filter="fade">
                                      <p:cBhvr>
                                        <p:cTn id="95" dur="500"/>
                                        <p:tgtEl>
                                          <p:spTgt spid="426007"/>
                                        </p:tgtEl>
                                      </p:cBhvr>
                                    </p:animEffect>
                                  </p:childTnLst>
                                </p:cTn>
                              </p:par>
                            </p:childTnLst>
                          </p:cTn>
                        </p:par>
                        <p:par>
                          <p:cTn id="96" fill="hold" nodeType="afterGroup">
                            <p:stCondLst>
                              <p:cond delay="5500"/>
                            </p:stCondLst>
                            <p:childTnLst>
                              <p:par>
                                <p:cTn id="97" presetID="53" presetClass="entr" presetSubtype="0" fill="hold" grpId="0" nodeType="afterEffect">
                                  <p:stCondLst>
                                    <p:cond delay="0"/>
                                  </p:stCondLst>
                                  <p:childTnLst>
                                    <p:set>
                                      <p:cBhvr>
                                        <p:cTn id="98" dur="1" fill="hold">
                                          <p:stCondLst>
                                            <p:cond delay="0"/>
                                          </p:stCondLst>
                                        </p:cTn>
                                        <p:tgtEl>
                                          <p:spTgt spid="425999"/>
                                        </p:tgtEl>
                                        <p:attrNameLst>
                                          <p:attrName>style.visibility</p:attrName>
                                        </p:attrNameLst>
                                      </p:cBhvr>
                                      <p:to>
                                        <p:strVal val="visible"/>
                                      </p:to>
                                    </p:set>
                                    <p:anim calcmode="lin" valueType="num">
                                      <p:cBhvr>
                                        <p:cTn id="99" dur="500" fill="hold"/>
                                        <p:tgtEl>
                                          <p:spTgt spid="425999"/>
                                        </p:tgtEl>
                                        <p:attrNameLst>
                                          <p:attrName>ppt_w</p:attrName>
                                        </p:attrNameLst>
                                      </p:cBhvr>
                                      <p:tavLst>
                                        <p:tav tm="0">
                                          <p:val>
                                            <p:fltVal val="0"/>
                                          </p:val>
                                        </p:tav>
                                        <p:tav tm="100000">
                                          <p:val>
                                            <p:strVal val="#ppt_w"/>
                                          </p:val>
                                        </p:tav>
                                      </p:tavLst>
                                    </p:anim>
                                    <p:anim calcmode="lin" valueType="num">
                                      <p:cBhvr>
                                        <p:cTn id="100" dur="500" fill="hold"/>
                                        <p:tgtEl>
                                          <p:spTgt spid="425999"/>
                                        </p:tgtEl>
                                        <p:attrNameLst>
                                          <p:attrName>ppt_h</p:attrName>
                                        </p:attrNameLst>
                                      </p:cBhvr>
                                      <p:tavLst>
                                        <p:tav tm="0">
                                          <p:val>
                                            <p:fltVal val="0"/>
                                          </p:val>
                                        </p:tav>
                                        <p:tav tm="100000">
                                          <p:val>
                                            <p:strVal val="#ppt_h"/>
                                          </p:val>
                                        </p:tav>
                                      </p:tavLst>
                                    </p:anim>
                                    <p:animEffect transition="in" filter="fade">
                                      <p:cBhvr>
                                        <p:cTn id="101" dur="500"/>
                                        <p:tgtEl>
                                          <p:spTgt spid="425999"/>
                                        </p:tgtEl>
                                      </p:cBhvr>
                                    </p:animEffect>
                                  </p:childTnLst>
                                </p:cTn>
                              </p:par>
                            </p:childTnLst>
                          </p:cTn>
                        </p:par>
                        <p:par>
                          <p:cTn id="102" fill="hold" nodeType="afterGroup">
                            <p:stCondLst>
                              <p:cond delay="6000"/>
                            </p:stCondLst>
                            <p:childTnLst>
                              <p:par>
                                <p:cTn id="103" presetID="55" presetClass="entr" presetSubtype="0" fill="hold" grpId="0" nodeType="afterEffect">
                                  <p:stCondLst>
                                    <p:cond delay="0"/>
                                  </p:stCondLst>
                                  <p:childTnLst>
                                    <p:set>
                                      <p:cBhvr>
                                        <p:cTn id="104" dur="1" fill="hold">
                                          <p:stCondLst>
                                            <p:cond delay="0"/>
                                          </p:stCondLst>
                                        </p:cTn>
                                        <p:tgtEl>
                                          <p:spTgt spid="426030"/>
                                        </p:tgtEl>
                                        <p:attrNameLst>
                                          <p:attrName>style.visibility</p:attrName>
                                        </p:attrNameLst>
                                      </p:cBhvr>
                                      <p:to>
                                        <p:strVal val="visible"/>
                                      </p:to>
                                    </p:set>
                                    <p:anim calcmode="lin" valueType="num">
                                      <p:cBhvr>
                                        <p:cTn id="105" dur="1000" fill="hold"/>
                                        <p:tgtEl>
                                          <p:spTgt spid="426030"/>
                                        </p:tgtEl>
                                        <p:attrNameLst>
                                          <p:attrName>ppt_w</p:attrName>
                                        </p:attrNameLst>
                                      </p:cBhvr>
                                      <p:tavLst>
                                        <p:tav tm="0">
                                          <p:val>
                                            <p:strVal val="#ppt_w*0.70"/>
                                          </p:val>
                                        </p:tav>
                                        <p:tav tm="100000">
                                          <p:val>
                                            <p:strVal val="#ppt_w"/>
                                          </p:val>
                                        </p:tav>
                                      </p:tavLst>
                                    </p:anim>
                                    <p:anim calcmode="lin" valueType="num">
                                      <p:cBhvr>
                                        <p:cTn id="106" dur="1000" fill="hold"/>
                                        <p:tgtEl>
                                          <p:spTgt spid="426030"/>
                                        </p:tgtEl>
                                        <p:attrNameLst>
                                          <p:attrName>ppt_h</p:attrName>
                                        </p:attrNameLst>
                                      </p:cBhvr>
                                      <p:tavLst>
                                        <p:tav tm="0">
                                          <p:val>
                                            <p:strVal val="#ppt_h"/>
                                          </p:val>
                                        </p:tav>
                                        <p:tav tm="100000">
                                          <p:val>
                                            <p:strVal val="#ppt_h"/>
                                          </p:val>
                                        </p:tav>
                                      </p:tavLst>
                                    </p:anim>
                                    <p:animEffect transition="in" filter="fade">
                                      <p:cBhvr>
                                        <p:cTn id="107" dur="1000"/>
                                        <p:tgtEl>
                                          <p:spTgt spid="426030"/>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26013"/>
                                        </p:tgtEl>
                                        <p:attrNameLst>
                                          <p:attrName>style.visibility</p:attrName>
                                        </p:attrNameLst>
                                      </p:cBhvr>
                                      <p:to>
                                        <p:strVal val="visible"/>
                                      </p:to>
                                    </p:set>
                                    <p:animEffect transition="in" filter="wipe(down)">
                                      <p:cBhvr>
                                        <p:cTn id="110" dur="500"/>
                                        <p:tgtEl>
                                          <p:spTgt spid="426013"/>
                                        </p:tgtEl>
                                      </p:cBhvr>
                                    </p:animEffect>
                                  </p:childTnLst>
                                </p:cTn>
                              </p:par>
                            </p:childTnLst>
                          </p:cTn>
                        </p:par>
                        <p:par>
                          <p:cTn id="111" fill="hold" nodeType="afterGroup">
                            <p:stCondLst>
                              <p:cond delay="7000"/>
                            </p:stCondLst>
                            <p:childTnLst>
                              <p:par>
                                <p:cTn id="112" presetID="53" presetClass="entr" presetSubtype="0" fill="hold" grpId="0" nodeType="afterEffect">
                                  <p:stCondLst>
                                    <p:cond delay="0"/>
                                  </p:stCondLst>
                                  <p:childTnLst>
                                    <p:set>
                                      <p:cBhvr>
                                        <p:cTn id="113" dur="1" fill="hold">
                                          <p:stCondLst>
                                            <p:cond delay="0"/>
                                          </p:stCondLst>
                                        </p:cTn>
                                        <p:tgtEl>
                                          <p:spTgt spid="426034"/>
                                        </p:tgtEl>
                                        <p:attrNameLst>
                                          <p:attrName>style.visibility</p:attrName>
                                        </p:attrNameLst>
                                      </p:cBhvr>
                                      <p:to>
                                        <p:strVal val="visible"/>
                                      </p:to>
                                    </p:set>
                                    <p:anim calcmode="lin" valueType="num">
                                      <p:cBhvr>
                                        <p:cTn id="114" dur="500" fill="hold"/>
                                        <p:tgtEl>
                                          <p:spTgt spid="426034"/>
                                        </p:tgtEl>
                                        <p:attrNameLst>
                                          <p:attrName>ppt_w</p:attrName>
                                        </p:attrNameLst>
                                      </p:cBhvr>
                                      <p:tavLst>
                                        <p:tav tm="0">
                                          <p:val>
                                            <p:fltVal val="0"/>
                                          </p:val>
                                        </p:tav>
                                        <p:tav tm="100000">
                                          <p:val>
                                            <p:strVal val="#ppt_w"/>
                                          </p:val>
                                        </p:tav>
                                      </p:tavLst>
                                    </p:anim>
                                    <p:anim calcmode="lin" valueType="num">
                                      <p:cBhvr>
                                        <p:cTn id="115" dur="500" fill="hold"/>
                                        <p:tgtEl>
                                          <p:spTgt spid="426034"/>
                                        </p:tgtEl>
                                        <p:attrNameLst>
                                          <p:attrName>ppt_h</p:attrName>
                                        </p:attrNameLst>
                                      </p:cBhvr>
                                      <p:tavLst>
                                        <p:tav tm="0">
                                          <p:val>
                                            <p:fltVal val="0"/>
                                          </p:val>
                                        </p:tav>
                                        <p:tav tm="100000">
                                          <p:val>
                                            <p:strVal val="#ppt_h"/>
                                          </p:val>
                                        </p:tav>
                                      </p:tavLst>
                                    </p:anim>
                                    <p:animEffect transition="in" filter="fade">
                                      <p:cBhvr>
                                        <p:cTn id="116" dur="500"/>
                                        <p:tgtEl>
                                          <p:spTgt spid="42603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426008"/>
                                        </p:tgtEl>
                                        <p:attrNameLst>
                                          <p:attrName>style.visibility</p:attrName>
                                        </p:attrNameLst>
                                      </p:cBhvr>
                                      <p:to>
                                        <p:strVal val="visible"/>
                                      </p:to>
                                    </p:set>
                                    <p:animEffect transition="in" filter="wipe(left)">
                                      <p:cBhvr>
                                        <p:cTn id="121" dur="5000"/>
                                        <p:tgtEl>
                                          <p:spTgt spid="426008"/>
                                        </p:tgtEl>
                                      </p:cBhvr>
                                    </p:animEffect>
                                  </p:childTnLst>
                                </p:cTn>
                              </p:par>
                              <p:par>
                                <p:cTn id="122" presetID="22" presetClass="entr" presetSubtype="8" fill="hold" nodeType="withEffect">
                                  <p:stCondLst>
                                    <p:cond delay="0"/>
                                  </p:stCondLst>
                                  <p:childTnLst>
                                    <p:set>
                                      <p:cBhvr>
                                        <p:cTn id="123" dur="1" fill="hold">
                                          <p:stCondLst>
                                            <p:cond delay="0"/>
                                          </p:stCondLst>
                                        </p:cTn>
                                        <p:tgtEl>
                                          <p:spTgt spid="5"/>
                                        </p:tgtEl>
                                        <p:attrNameLst>
                                          <p:attrName>style.visibility</p:attrName>
                                        </p:attrNameLst>
                                      </p:cBhvr>
                                      <p:to>
                                        <p:strVal val="visible"/>
                                      </p:to>
                                    </p:set>
                                    <p:animEffect transition="in" filter="wipe(left)">
                                      <p:cBhvr>
                                        <p:cTn id="124" dur="5000"/>
                                        <p:tgtEl>
                                          <p:spTgt spid="5"/>
                                        </p:tgtEl>
                                      </p:cBhvr>
                                    </p:animEffect>
                                  </p:childTnLst>
                                </p:cTn>
                              </p:par>
                            </p:childTnLst>
                          </p:cTn>
                        </p:par>
                        <p:par>
                          <p:cTn id="125" fill="hold" nodeType="afterGroup">
                            <p:stCondLst>
                              <p:cond delay="5000"/>
                            </p:stCondLst>
                            <p:childTnLst>
                              <p:par>
                                <p:cTn id="126" presetID="53" presetClass="entr" presetSubtype="0" fill="hold" grpId="0" nodeType="afterEffect">
                                  <p:stCondLst>
                                    <p:cond delay="0"/>
                                  </p:stCondLst>
                                  <p:childTnLst>
                                    <p:set>
                                      <p:cBhvr>
                                        <p:cTn id="127" dur="1" fill="hold">
                                          <p:stCondLst>
                                            <p:cond delay="0"/>
                                          </p:stCondLst>
                                        </p:cTn>
                                        <p:tgtEl>
                                          <p:spTgt spid="426010"/>
                                        </p:tgtEl>
                                        <p:attrNameLst>
                                          <p:attrName>style.visibility</p:attrName>
                                        </p:attrNameLst>
                                      </p:cBhvr>
                                      <p:to>
                                        <p:strVal val="visible"/>
                                      </p:to>
                                    </p:set>
                                    <p:anim calcmode="lin" valueType="num">
                                      <p:cBhvr>
                                        <p:cTn id="128" dur="500" fill="hold"/>
                                        <p:tgtEl>
                                          <p:spTgt spid="426010"/>
                                        </p:tgtEl>
                                        <p:attrNameLst>
                                          <p:attrName>ppt_w</p:attrName>
                                        </p:attrNameLst>
                                      </p:cBhvr>
                                      <p:tavLst>
                                        <p:tav tm="0">
                                          <p:val>
                                            <p:fltVal val="0"/>
                                          </p:val>
                                        </p:tav>
                                        <p:tav tm="100000">
                                          <p:val>
                                            <p:strVal val="#ppt_w"/>
                                          </p:val>
                                        </p:tav>
                                      </p:tavLst>
                                    </p:anim>
                                    <p:anim calcmode="lin" valueType="num">
                                      <p:cBhvr>
                                        <p:cTn id="129" dur="500" fill="hold"/>
                                        <p:tgtEl>
                                          <p:spTgt spid="426010"/>
                                        </p:tgtEl>
                                        <p:attrNameLst>
                                          <p:attrName>ppt_h</p:attrName>
                                        </p:attrNameLst>
                                      </p:cBhvr>
                                      <p:tavLst>
                                        <p:tav tm="0">
                                          <p:val>
                                            <p:fltVal val="0"/>
                                          </p:val>
                                        </p:tav>
                                        <p:tav tm="100000">
                                          <p:val>
                                            <p:strVal val="#ppt_h"/>
                                          </p:val>
                                        </p:tav>
                                      </p:tavLst>
                                    </p:anim>
                                    <p:animEffect transition="in" filter="fade">
                                      <p:cBhvr>
                                        <p:cTn id="130" dur="500"/>
                                        <p:tgtEl>
                                          <p:spTgt spid="426010"/>
                                        </p:tgtEl>
                                      </p:cBhvr>
                                    </p:animEffect>
                                  </p:childTnLst>
                                </p:cTn>
                              </p:par>
                            </p:childTnLst>
                          </p:cTn>
                        </p:par>
                        <p:par>
                          <p:cTn id="131" fill="hold" nodeType="afterGroup">
                            <p:stCondLst>
                              <p:cond delay="5500"/>
                            </p:stCondLst>
                            <p:childTnLst>
                              <p:par>
                                <p:cTn id="132" presetID="53" presetClass="entr" presetSubtype="0" fill="hold" grpId="0" nodeType="afterEffect">
                                  <p:stCondLst>
                                    <p:cond delay="0"/>
                                  </p:stCondLst>
                                  <p:childTnLst>
                                    <p:set>
                                      <p:cBhvr>
                                        <p:cTn id="133" dur="1" fill="hold">
                                          <p:stCondLst>
                                            <p:cond delay="0"/>
                                          </p:stCondLst>
                                        </p:cTn>
                                        <p:tgtEl>
                                          <p:spTgt spid="426009"/>
                                        </p:tgtEl>
                                        <p:attrNameLst>
                                          <p:attrName>style.visibility</p:attrName>
                                        </p:attrNameLst>
                                      </p:cBhvr>
                                      <p:to>
                                        <p:strVal val="visible"/>
                                      </p:to>
                                    </p:set>
                                    <p:anim calcmode="lin" valueType="num">
                                      <p:cBhvr>
                                        <p:cTn id="134" dur="500" fill="hold"/>
                                        <p:tgtEl>
                                          <p:spTgt spid="426009"/>
                                        </p:tgtEl>
                                        <p:attrNameLst>
                                          <p:attrName>ppt_w</p:attrName>
                                        </p:attrNameLst>
                                      </p:cBhvr>
                                      <p:tavLst>
                                        <p:tav tm="0">
                                          <p:val>
                                            <p:fltVal val="0"/>
                                          </p:val>
                                        </p:tav>
                                        <p:tav tm="100000">
                                          <p:val>
                                            <p:strVal val="#ppt_w"/>
                                          </p:val>
                                        </p:tav>
                                      </p:tavLst>
                                    </p:anim>
                                    <p:anim calcmode="lin" valueType="num">
                                      <p:cBhvr>
                                        <p:cTn id="135" dur="500" fill="hold"/>
                                        <p:tgtEl>
                                          <p:spTgt spid="426009"/>
                                        </p:tgtEl>
                                        <p:attrNameLst>
                                          <p:attrName>ppt_h</p:attrName>
                                        </p:attrNameLst>
                                      </p:cBhvr>
                                      <p:tavLst>
                                        <p:tav tm="0">
                                          <p:val>
                                            <p:fltVal val="0"/>
                                          </p:val>
                                        </p:tav>
                                        <p:tav tm="100000">
                                          <p:val>
                                            <p:strVal val="#ppt_h"/>
                                          </p:val>
                                        </p:tav>
                                      </p:tavLst>
                                    </p:anim>
                                    <p:animEffect transition="in" filter="fade">
                                      <p:cBhvr>
                                        <p:cTn id="136" dur="500"/>
                                        <p:tgtEl>
                                          <p:spTgt spid="426009"/>
                                        </p:tgtEl>
                                      </p:cBhvr>
                                    </p:animEffect>
                                  </p:childTnLst>
                                </p:cTn>
                              </p:par>
                            </p:childTnLst>
                          </p:cTn>
                        </p:par>
                        <p:par>
                          <p:cTn id="137" fill="hold" nodeType="afterGroup">
                            <p:stCondLst>
                              <p:cond delay="6000"/>
                            </p:stCondLst>
                            <p:childTnLst>
                              <p:par>
                                <p:cTn id="138" presetID="22" presetClass="entr" presetSubtype="8" fill="hold" nodeType="afterEffect">
                                  <p:stCondLst>
                                    <p:cond delay="0"/>
                                  </p:stCondLst>
                                  <p:childTnLst>
                                    <p:set>
                                      <p:cBhvr>
                                        <p:cTn id="139" dur="1" fill="hold">
                                          <p:stCondLst>
                                            <p:cond delay="0"/>
                                          </p:stCondLst>
                                        </p:cTn>
                                        <p:tgtEl>
                                          <p:spTgt spid="3"/>
                                        </p:tgtEl>
                                        <p:attrNameLst>
                                          <p:attrName>style.visibility</p:attrName>
                                        </p:attrNameLst>
                                      </p:cBhvr>
                                      <p:to>
                                        <p:strVal val="visible"/>
                                      </p:to>
                                    </p:set>
                                    <p:animEffect transition="in" filter="wipe(left)">
                                      <p:cBhvr>
                                        <p:cTn id="140" dur="3000"/>
                                        <p:tgtEl>
                                          <p:spTgt spid="3"/>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426037"/>
                                        </p:tgtEl>
                                        <p:attrNameLst>
                                          <p:attrName>style.visibility</p:attrName>
                                        </p:attrNameLst>
                                      </p:cBhvr>
                                      <p:to>
                                        <p:strVal val="visible"/>
                                      </p:to>
                                    </p:set>
                                    <p:animEffect transition="in" filter="wipe(left)">
                                      <p:cBhvr>
                                        <p:cTn id="143" dur="5000"/>
                                        <p:tgtEl>
                                          <p:spTgt spid="426037"/>
                                        </p:tgtEl>
                                      </p:cBhvr>
                                    </p:animEffect>
                                  </p:childTnLst>
                                </p:cTn>
                              </p:par>
                            </p:childTnLst>
                          </p:cTn>
                        </p:par>
                        <p:par>
                          <p:cTn id="144" fill="hold" nodeType="afterGroup">
                            <p:stCondLst>
                              <p:cond delay="11000"/>
                            </p:stCondLst>
                            <p:childTnLst>
                              <p:par>
                                <p:cTn id="145" presetID="53" presetClass="entr" presetSubtype="0" fill="hold" grpId="0" nodeType="afterEffect">
                                  <p:stCondLst>
                                    <p:cond delay="0"/>
                                  </p:stCondLst>
                                  <p:childTnLst>
                                    <p:set>
                                      <p:cBhvr>
                                        <p:cTn id="146" dur="1" fill="hold">
                                          <p:stCondLst>
                                            <p:cond delay="0"/>
                                          </p:stCondLst>
                                        </p:cTn>
                                        <p:tgtEl>
                                          <p:spTgt spid="426012"/>
                                        </p:tgtEl>
                                        <p:attrNameLst>
                                          <p:attrName>style.visibility</p:attrName>
                                        </p:attrNameLst>
                                      </p:cBhvr>
                                      <p:to>
                                        <p:strVal val="visible"/>
                                      </p:to>
                                    </p:set>
                                    <p:anim calcmode="lin" valueType="num">
                                      <p:cBhvr>
                                        <p:cTn id="147" dur="500" fill="hold"/>
                                        <p:tgtEl>
                                          <p:spTgt spid="426012"/>
                                        </p:tgtEl>
                                        <p:attrNameLst>
                                          <p:attrName>ppt_w</p:attrName>
                                        </p:attrNameLst>
                                      </p:cBhvr>
                                      <p:tavLst>
                                        <p:tav tm="0">
                                          <p:val>
                                            <p:fltVal val="0"/>
                                          </p:val>
                                        </p:tav>
                                        <p:tav tm="100000">
                                          <p:val>
                                            <p:strVal val="#ppt_w"/>
                                          </p:val>
                                        </p:tav>
                                      </p:tavLst>
                                    </p:anim>
                                    <p:anim calcmode="lin" valueType="num">
                                      <p:cBhvr>
                                        <p:cTn id="148" dur="500" fill="hold"/>
                                        <p:tgtEl>
                                          <p:spTgt spid="426012"/>
                                        </p:tgtEl>
                                        <p:attrNameLst>
                                          <p:attrName>ppt_h</p:attrName>
                                        </p:attrNameLst>
                                      </p:cBhvr>
                                      <p:tavLst>
                                        <p:tav tm="0">
                                          <p:val>
                                            <p:fltVal val="0"/>
                                          </p:val>
                                        </p:tav>
                                        <p:tav tm="100000">
                                          <p:val>
                                            <p:strVal val="#ppt_h"/>
                                          </p:val>
                                        </p:tav>
                                      </p:tavLst>
                                    </p:anim>
                                    <p:animEffect transition="in" filter="fade">
                                      <p:cBhvr>
                                        <p:cTn id="149" dur="500"/>
                                        <p:tgtEl>
                                          <p:spTgt spid="426012"/>
                                        </p:tgtEl>
                                      </p:cBhvr>
                                    </p:animEffect>
                                  </p:childTnLst>
                                </p:cTn>
                              </p:par>
                            </p:childTnLst>
                          </p:cTn>
                        </p:par>
                        <p:par>
                          <p:cTn id="150" fill="hold" nodeType="afterGroup">
                            <p:stCondLst>
                              <p:cond delay="11500"/>
                            </p:stCondLst>
                            <p:childTnLst>
                              <p:par>
                                <p:cTn id="151" presetID="53" presetClass="entr" presetSubtype="0" fill="hold" grpId="0" nodeType="afterEffect">
                                  <p:stCondLst>
                                    <p:cond delay="0"/>
                                  </p:stCondLst>
                                  <p:childTnLst>
                                    <p:set>
                                      <p:cBhvr>
                                        <p:cTn id="152" dur="1" fill="hold">
                                          <p:stCondLst>
                                            <p:cond delay="0"/>
                                          </p:stCondLst>
                                        </p:cTn>
                                        <p:tgtEl>
                                          <p:spTgt spid="426011"/>
                                        </p:tgtEl>
                                        <p:attrNameLst>
                                          <p:attrName>style.visibility</p:attrName>
                                        </p:attrNameLst>
                                      </p:cBhvr>
                                      <p:to>
                                        <p:strVal val="visible"/>
                                      </p:to>
                                    </p:set>
                                    <p:anim calcmode="lin" valueType="num">
                                      <p:cBhvr>
                                        <p:cTn id="153" dur="500" fill="hold"/>
                                        <p:tgtEl>
                                          <p:spTgt spid="426011"/>
                                        </p:tgtEl>
                                        <p:attrNameLst>
                                          <p:attrName>ppt_w</p:attrName>
                                        </p:attrNameLst>
                                      </p:cBhvr>
                                      <p:tavLst>
                                        <p:tav tm="0">
                                          <p:val>
                                            <p:fltVal val="0"/>
                                          </p:val>
                                        </p:tav>
                                        <p:tav tm="100000">
                                          <p:val>
                                            <p:strVal val="#ppt_w"/>
                                          </p:val>
                                        </p:tav>
                                      </p:tavLst>
                                    </p:anim>
                                    <p:anim calcmode="lin" valueType="num">
                                      <p:cBhvr>
                                        <p:cTn id="154" dur="500" fill="hold"/>
                                        <p:tgtEl>
                                          <p:spTgt spid="426011"/>
                                        </p:tgtEl>
                                        <p:attrNameLst>
                                          <p:attrName>ppt_h</p:attrName>
                                        </p:attrNameLst>
                                      </p:cBhvr>
                                      <p:tavLst>
                                        <p:tav tm="0">
                                          <p:val>
                                            <p:fltVal val="0"/>
                                          </p:val>
                                        </p:tav>
                                        <p:tav tm="100000">
                                          <p:val>
                                            <p:strVal val="#ppt_h"/>
                                          </p:val>
                                        </p:tav>
                                      </p:tavLst>
                                    </p:anim>
                                    <p:animEffect transition="in" filter="fade">
                                      <p:cBhvr>
                                        <p:cTn id="155" dur="500"/>
                                        <p:tgtEl>
                                          <p:spTgt spid="426011"/>
                                        </p:tgtEl>
                                      </p:cBhvr>
                                    </p:animEffect>
                                  </p:childTnLst>
                                </p:cTn>
                              </p:par>
                              <p:par>
                                <p:cTn id="156" presetID="55" presetClass="entr" presetSubtype="0" fill="hold" grpId="0" nodeType="withEffect">
                                  <p:stCondLst>
                                    <p:cond delay="0"/>
                                  </p:stCondLst>
                                  <p:childTnLst>
                                    <p:set>
                                      <p:cBhvr>
                                        <p:cTn id="157" dur="1" fill="hold">
                                          <p:stCondLst>
                                            <p:cond delay="0"/>
                                          </p:stCondLst>
                                        </p:cTn>
                                        <p:tgtEl>
                                          <p:spTgt spid="426031"/>
                                        </p:tgtEl>
                                        <p:attrNameLst>
                                          <p:attrName>style.visibility</p:attrName>
                                        </p:attrNameLst>
                                      </p:cBhvr>
                                      <p:to>
                                        <p:strVal val="visible"/>
                                      </p:to>
                                    </p:set>
                                    <p:anim calcmode="lin" valueType="num">
                                      <p:cBhvr>
                                        <p:cTn id="158" dur="1000" fill="hold"/>
                                        <p:tgtEl>
                                          <p:spTgt spid="426031"/>
                                        </p:tgtEl>
                                        <p:attrNameLst>
                                          <p:attrName>ppt_w</p:attrName>
                                        </p:attrNameLst>
                                      </p:cBhvr>
                                      <p:tavLst>
                                        <p:tav tm="0">
                                          <p:val>
                                            <p:strVal val="#ppt_w*0.70"/>
                                          </p:val>
                                        </p:tav>
                                        <p:tav tm="100000">
                                          <p:val>
                                            <p:strVal val="#ppt_w"/>
                                          </p:val>
                                        </p:tav>
                                      </p:tavLst>
                                    </p:anim>
                                    <p:anim calcmode="lin" valueType="num">
                                      <p:cBhvr>
                                        <p:cTn id="159" dur="1000" fill="hold"/>
                                        <p:tgtEl>
                                          <p:spTgt spid="426031"/>
                                        </p:tgtEl>
                                        <p:attrNameLst>
                                          <p:attrName>ppt_h</p:attrName>
                                        </p:attrNameLst>
                                      </p:cBhvr>
                                      <p:tavLst>
                                        <p:tav tm="0">
                                          <p:val>
                                            <p:strVal val="#ppt_h"/>
                                          </p:val>
                                        </p:tav>
                                        <p:tav tm="100000">
                                          <p:val>
                                            <p:strVal val="#ppt_h"/>
                                          </p:val>
                                        </p:tav>
                                      </p:tavLst>
                                    </p:anim>
                                    <p:animEffect transition="in" filter="fade">
                                      <p:cBhvr>
                                        <p:cTn id="160" dur="1000"/>
                                        <p:tgtEl>
                                          <p:spTgt spid="426031"/>
                                        </p:tgtEl>
                                      </p:cBhvr>
                                    </p:animEffect>
                                  </p:childTnLst>
                                </p:cTn>
                              </p:par>
                              <p:par>
                                <p:cTn id="161" presetID="55" presetClass="entr" presetSubtype="0" fill="hold" grpId="0" nodeType="withEffect">
                                  <p:stCondLst>
                                    <p:cond delay="0"/>
                                  </p:stCondLst>
                                  <p:childTnLst>
                                    <p:set>
                                      <p:cBhvr>
                                        <p:cTn id="162" dur="1" fill="hold">
                                          <p:stCondLst>
                                            <p:cond delay="0"/>
                                          </p:stCondLst>
                                        </p:cTn>
                                        <p:tgtEl>
                                          <p:spTgt spid="426014"/>
                                        </p:tgtEl>
                                        <p:attrNameLst>
                                          <p:attrName>style.visibility</p:attrName>
                                        </p:attrNameLst>
                                      </p:cBhvr>
                                      <p:to>
                                        <p:strVal val="visible"/>
                                      </p:to>
                                    </p:set>
                                    <p:anim calcmode="lin" valueType="num">
                                      <p:cBhvr>
                                        <p:cTn id="163" dur="1000" fill="hold"/>
                                        <p:tgtEl>
                                          <p:spTgt spid="426014"/>
                                        </p:tgtEl>
                                        <p:attrNameLst>
                                          <p:attrName>ppt_w</p:attrName>
                                        </p:attrNameLst>
                                      </p:cBhvr>
                                      <p:tavLst>
                                        <p:tav tm="0">
                                          <p:val>
                                            <p:strVal val="#ppt_w*0.70"/>
                                          </p:val>
                                        </p:tav>
                                        <p:tav tm="100000">
                                          <p:val>
                                            <p:strVal val="#ppt_w"/>
                                          </p:val>
                                        </p:tav>
                                      </p:tavLst>
                                    </p:anim>
                                    <p:anim calcmode="lin" valueType="num">
                                      <p:cBhvr>
                                        <p:cTn id="164" dur="1000" fill="hold"/>
                                        <p:tgtEl>
                                          <p:spTgt spid="426014"/>
                                        </p:tgtEl>
                                        <p:attrNameLst>
                                          <p:attrName>ppt_h</p:attrName>
                                        </p:attrNameLst>
                                      </p:cBhvr>
                                      <p:tavLst>
                                        <p:tav tm="0">
                                          <p:val>
                                            <p:strVal val="#ppt_h"/>
                                          </p:val>
                                        </p:tav>
                                        <p:tav tm="100000">
                                          <p:val>
                                            <p:strVal val="#ppt_h"/>
                                          </p:val>
                                        </p:tav>
                                      </p:tavLst>
                                    </p:anim>
                                    <p:animEffect transition="in" filter="fade">
                                      <p:cBhvr>
                                        <p:cTn id="165" dur="1000"/>
                                        <p:tgtEl>
                                          <p:spTgt spid="426014"/>
                                        </p:tgtEl>
                                      </p:cBhvr>
                                    </p:animEffect>
                                  </p:childTnLst>
                                </p:cTn>
                              </p:par>
                            </p:childTnLst>
                          </p:cTn>
                        </p:par>
                        <p:par>
                          <p:cTn id="166" fill="hold" nodeType="afterGroup">
                            <p:stCondLst>
                              <p:cond delay="12500"/>
                            </p:stCondLst>
                            <p:childTnLst>
                              <p:par>
                                <p:cTn id="167" presetID="53" presetClass="entr" presetSubtype="0" fill="hold" grpId="0" nodeType="afterEffect">
                                  <p:stCondLst>
                                    <p:cond delay="0"/>
                                  </p:stCondLst>
                                  <p:childTnLst>
                                    <p:set>
                                      <p:cBhvr>
                                        <p:cTn id="168" dur="1" fill="hold">
                                          <p:stCondLst>
                                            <p:cond delay="0"/>
                                          </p:stCondLst>
                                        </p:cTn>
                                        <p:tgtEl>
                                          <p:spTgt spid="426035"/>
                                        </p:tgtEl>
                                        <p:attrNameLst>
                                          <p:attrName>style.visibility</p:attrName>
                                        </p:attrNameLst>
                                      </p:cBhvr>
                                      <p:to>
                                        <p:strVal val="visible"/>
                                      </p:to>
                                    </p:set>
                                    <p:anim calcmode="lin" valueType="num">
                                      <p:cBhvr>
                                        <p:cTn id="169" dur="500" fill="hold"/>
                                        <p:tgtEl>
                                          <p:spTgt spid="426035"/>
                                        </p:tgtEl>
                                        <p:attrNameLst>
                                          <p:attrName>ppt_w</p:attrName>
                                        </p:attrNameLst>
                                      </p:cBhvr>
                                      <p:tavLst>
                                        <p:tav tm="0">
                                          <p:val>
                                            <p:fltVal val="0"/>
                                          </p:val>
                                        </p:tav>
                                        <p:tav tm="100000">
                                          <p:val>
                                            <p:strVal val="#ppt_w"/>
                                          </p:val>
                                        </p:tav>
                                      </p:tavLst>
                                    </p:anim>
                                    <p:anim calcmode="lin" valueType="num">
                                      <p:cBhvr>
                                        <p:cTn id="170" dur="500" fill="hold"/>
                                        <p:tgtEl>
                                          <p:spTgt spid="426035"/>
                                        </p:tgtEl>
                                        <p:attrNameLst>
                                          <p:attrName>ppt_h</p:attrName>
                                        </p:attrNameLst>
                                      </p:cBhvr>
                                      <p:tavLst>
                                        <p:tav tm="0">
                                          <p:val>
                                            <p:fltVal val="0"/>
                                          </p:val>
                                        </p:tav>
                                        <p:tav tm="100000">
                                          <p:val>
                                            <p:strVal val="#ppt_h"/>
                                          </p:val>
                                        </p:tav>
                                      </p:tavLst>
                                    </p:anim>
                                    <p:animEffect transition="in" filter="fade">
                                      <p:cBhvr>
                                        <p:cTn id="171" dur="500"/>
                                        <p:tgtEl>
                                          <p:spTgt spid="426035"/>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426015"/>
                                        </p:tgtEl>
                                        <p:attrNameLst>
                                          <p:attrName>style.visibility</p:attrName>
                                        </p:attrNameLst>
                                      </p:cBhvr>
                                      <p:to>
                                        <p:strVal val="visible"/>
                                      </p:to>
                                    </p:set>
                                    <p:animEffect transition="in" filter="wipe(left)">
                                      <p:cBhvr>
                                        <p:cTn id="176" dur="3000"/>
                                        <p:tgtEl>
                                          <p:spTgt spid="426015"/>
                                        </p:tgtEl>
                                      </p:cBhvr>
                                    </p:animEffect>
                                  </p:childTnLst>
                                </p:cTn>
                              </p:par>
                            </p:childTnLst>
                          </p:cTn>
                        </p:par>
                        <p:par>
                          <p:cTn id="177" fill="hold" nodeType="afterGroup">
                            <p:stCondLst>
                              <p:cond delay="3000"/>
                            </p:stCondLst>
                            <p:childTnLst>
                              <p:par>
                                <p:cTn id="178" presetID="53" presetClass="entr" presetSubtype="0" fill="hold" grpId="0" nodeType="afterEffect">
                                  <p:stCondLst>
                                    <p:cond delay="0"/>
                                  </p:stCondLst>
                                  <p:childTnLst>
                                    <p:set>
                                      <p:cBhvr>
                                        <p:cTn id="179" dur="1" fill="hold">
                                          <p:stCondLst>
                                            <p:cond delay="0"/>
                                          </p:stCondLst>
                                        </p:cTn>
                                        <p:tgtEl>
                                          <p:spTgt spid="426021"/>
                                        </p:tgtEl>
                                        <p:attrNameLst>
                                          <p:attrName>style.visibility</p:attrName>
                                        </p:attrNameLst>
                                      </p:cBhvr>
                                      <p:to>
                                        <p:strVal val="visible"/>
                                      </p:to>
                                    </p:set>
                                    <p:anim calcmode="lin" valueType="num">
                                      <p:cBhvr>
                                        <p:cTn id="180" dur="500" fill="hold"/>
                                        <p:tgtEl>
                                          <p:spTgt spid="426021"/>
                                        </p:tgtEl>
                                        <p:attrNameLst>
                                          <p:attrName>ppt_w</p:attrName>
                                        </p:attrNameLst>
                                      </p:cBhvr>
                                      <p:tavLst>
                                        <p:tav tm="0">
                                          <p:val>
                                            <p:fltVal val="0"/>
                                          </p:val>
                                        </p:tav>
                                        <p:tav tm="100000">
                                          <p:val>
                                            <p:strVal val="#ppt_w"/>
                                          </p:val>
                                        </p:tav>
                                      </p:tavLst>
                                    </p:anim>
                                    <p:anim calcmode="lin" valueType="num">
                                      <p:cBhvr>
                                        <p:cTn id="181" dur="500" fill="hold"/>
                                        <p:tgtEl>
                                          <p:spTgt spid="426021"/>
                                        </p:tgtEl>
                                        <p:attrNameLst>
                                          <p:attrName>ppt_h</p:attrName>
                                        </p:attrNameLst>
                                      </p:cBhvr>
                                      <p:tavLst>
                                        <p:tav tm="0">
                                          <p:val>
                                            <p:fltVal val="0"/>
                                          </p:val>
                                        </p:tav>
                                        <p:tav tm="100000">
                                          <p:val>
                                            <p:strVal val="#ppt_h"/>
                                          </p:val>
                                        </p:tav>
                                      </p:tavLst>
                                    </p:anim>
                                    <p:animEffect transition="in" filter="fade">
                                      <p:cBhvr>
                                        <p:cTn id="182" dur="500"/>
                                        <p:tgtEl>
                                          <p:spTgt spid="426021"/>
                                        </p:tgtEl>
                                      </p:cBhvr>
                                    </p:animEffect>
                                  </p:childTnLst>
                                </p:cTn>
                              </p:par>
                            </p:childTnLst>
                          </p:cTn>
                        </p:par>
                        <p:par>
                          <p:cTn id="183" fill="hold" nodeType="afterGroup">
                            <p:stCondLst>
                              <p:cond delay="3500"/>
                            </p:stCondLst>
                            <p:childTnLst>
                              <p:par>
                                <p:cTn id="184" presetID="53" presetClass="entr" presetSubtype="0" fill="hold" grpId="0" nodeType="afterEffect">
                                  <p:stCondLst>
                                    <p:cond delay="0"/>
                                  </p:stCondLst>
                                  <p:childTnLst>
                                    <p:set>
                                      <p:cBhvr>
                                        <p:cTn id="185" dur="1" fill="hold">
                                          <p:stCondLst>
                                            <p:cond delay="0"/>
                                          </p:stCondLst>
                                        </p:cTn>
                                        <p:tgtEl>
                                          <p:spTgt spid="426020"/>
                                        </p:tgtEl>
                                        <p:attrNameLst>
                                          <p:attrName>style.visibility</p:attrName>
                                        </p:attrNameLst>
                                      </p:cBhvr>
                                      <p:to>
                                        <p:strVal val="visible"/>
                                      </p:to>
                                    </p:set>
                                    <p:anim calcmode="lin" valueType="num">
                                      <p:cBhvr>
                                        <p:cTn id="186" dur="500" fill="hold"/>
                                        <p:tgtEl>
                                          <p:spTgt spid="426020"/>
                                        </p:tgtEl>
                                        <p:attrNameLst>
                                          <p:attrName>ppt_w</p:attrName>
                                        </p:attrNameLst>
                                      </p:cBhvr>
                                      <p:tavLst>
                                        <p:tav tm="0">
                                          <p:val>
                                            <p:fltVal val="0"/>
                                          </p:val>
                                        </p:tav>
                                        <p:tav tm="100000">
                                          <p:val>
                                            <p:strVal val="#ppt_w"/>
                                          </p:val>
                                        </p:tav>
                                      </p:tavLst>
                                    </p:anim>
                                    <p:anim calcmode="lin" valueType="num">
                                      <p:cBhvr>
                                        <p:cTn id="187" dur="500" fill="hold"/>
                                        <p:tgtEl>
                                          <p:spTgt spid="426020"/>
                                        </p:tgtEl>
                                        <p:attrNameLst>
                                          <p:attrName>ppt_h</p:attrName>
                                        </p:attrNameLst>
                                      </p:cBhvr>
                                      <p:tavLst>
                                        <p:tav tm="0">
                                          <p:val>
                                            <p:fltVal val="0"/>
                                          </p:val>
                                        </p:tav>
                                        <p:tav tm="100000">
                                          <p:val>
                                            <p:strVal val="#ppt_h"/>
                                          </p:val>
                                        </p:tav>
                                      </p:tavLst>
                                    </p:anim>
                                    <p:animEffect transition="in" filter="fade">
                                      <p:cBhvr>
                                        <p:cTn id="188" dur="500"/>
                                        <p:tgtEl>
                                          <p:spTgt spid="42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p:bldP spid="425993" grpId="0"/>
      <p:bldP spid="425995" grpId="0" animBg="1"/>
      <p:bldP spid="425997" grpId="0" animBg="1"/>
      <p:bldP spid="425998" grpId="0" animBg="1"/>
      <p:bldP spid="425999" grpId="0" animBg="1"/>
      <p:bldP spid="426004" grpId="0" animBg="1"/>
      <p:bldP spid="426005" grpId="0" animBg="1"/>
      <p:bldP spid="426006" grpId="0"/>
      <p:bldP spid="426007" grpId="0"/>
      <p:bldP spid="426008" grpId="0" animBg="1"/>
      <p:bldP spid="426009" grpId="0" animBg="1"/>
      <p:bldP spid="426010" grpId="0"/>
      <p:bldP spid="426011" grpId="0" animBg="1"/>
      <p:bldP spid="426012" grpId="0"/>
      <p:bldP spid="426013" grpId="0" animBg="1"/>
      <p:bldP spid="426014" grpId="0" animBg="1"/>
      <p:bldP spid="426015" grpId="0" animBg="1"/>
      <p:bldP spid="426020" grpId="0" animBg="1"/>
      <p:bldP spid="426021" grpId="0"/>
      <p:bldP spid="426028" grpId="0" animBg="1"/>
      <p:bldP spid="426029" grpId="0" animBg="1"/>
      <p:bldP spid="426030" grpId="0" animBg="1"/>
      <p:bldP spid="426031" grpId="0" animBg="1"/>
      <p:bldP spid="426032" grpId="0" animBg="1"/>
      <p:bldP spid="426033" grpId="0" animBg="1"/>
      <p:bldP spid="426034" grpId="0" animBg="1"/>
      <p:bldP spid="426035" grpId="0" animBg="1"/>
      <p:bldP spid="426036" grpId="0"/>
      <p:bldP spid="426036" grpId="1"/>
      <p:bldP spid="426037"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6"/>
          <p:cNvSpPr>
            <a:spLocks noGrp="1" noChangeArrowheads="1"/>
          </p:cNvSpPr>
          <p:nvPr>
            <p:ph type="title"/>
          </p:nvPr>
        </p:nvSpPr>
        <p:spPr>
          <a:xfrm>
            <a:off x="179388" y="620713"/>
            <a:ext cx="3887787" cy="647700"/>
          </a:xfrm>
        </p:spPr>
        <p:txBody>
          <a:bodyPr/>
          <a:lstStyle/>
          <a:p>
            <a:r>
              <a:rPr lang="zh-CN" altLang="en-US" sz="3200" b="1" smtClean="0"/>
              <a:t>管程由</a:t>
            </a:r>
            <a:r>
              <a:rPr lang="en-US" altLang="zh-CN" sz="3200" b="1" smtClean="0"/>
              <a:t>4</a:t>
            </a:r>
            <a:r>
              <a:rPr lang="zh-CN" altLang="en-US" sz="3200" b="1" smtClean="0"/>
              <a:t>部分组成</a:t>
            </a:r>
          </a:p>
        </p:txBody>
      </p:sp>
      <p:sp>
        <p:nvSpPr>
          <p:cNvPr id="3076" name="Text Box 4"/>
          <p:cNvSpPr txBox="1">
            <a:spLocks noChangeArrowheads="1"/>
          </p:cNvSpPr>
          <p:nvPr/>
        </p:nvSpPr>
        <p:spPr bwMode="auto">
          <a:xfrm>
            <a:off x="5003800" y="5734050"/>
            <a:ext cx="325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2400" b="0">
                <a:latin typeface="Times New Roman" panose="02020603050405020304" pitchFamily="18" charset="0"/>
                <a:ea typeface="宋体" panose="02010600030101010101" pitchFamily="2" charset="-122"/>
              </a:rPr>
              <a:t>图</a:t>
            </a:r>
            <a:r>
              <a:rPr lang="en-US" altLang="zh-CN" sz="2400" b="0">
                <a:latin typeface="Times New Roman" panose="02020603050405020304" pitchFamily="18" charset="0"/>
                <a:ea typeface="宋体" panose="02010600030101010101" pitchFamily="2" charset="-122"/>
              </a:rPr>
              <a:t>2-13</a:t>
            </a:r>
            <a:r>
              <a:rPr lang="zh-CN" altLang="en-US" sz="2400" b="0">
                <a:latin typeface="Times New Roman" panose="02020603050405020304" pitchFamily="18" charset="0"/>
                <a:ea typeface="宋体" panose="02010600030101010101" pitchFamily="2" charset="-122"/>
              </a:rPr>
              <a:t>　管程的示意图 </a:t>
            </a:r>
          </a:p>
        </p:txBody>
      </p:sp>
      <p:graphicFrame>
        <p:nvGraphicFramePr>
          <p:cNvPr id="3074" name="Object 5"/>
          <p:cNvGraphicFramePr>
            <a:graphicFrameLocks noChangeAspect="1"/>
          </p:cNvGraphicFramePr>
          <p:nvPr/>
        </p:nvGraphicFramePr>
        <p:xfrm>
          <a:off x="3635375" y="692150"/>
          <a:ext cx="5943600" cy="5286375"/>
        </p:xfrm>
        <a:graphic>
          <a:graphicData uri="http://schemas.openxmlformats.org/presentationml/2006/ole">
            <mc:AlternateContent xmlns:mc="http://schemas.openxmlformats.org/markup-compatibility/2006">
              <mc:Choice xmlns:v="urn:schemas-microsoft-com:vml" Requires="v">
                <p:oleObj spid="_x0000_s3080" r:id="rId3" imgW="2580798" imgH="2298752" progId="Visio.Drawing.4">
                  <p:embed/>
                </p:oleObj>
              </mc:Choice>
              <mc:Fallback>
                <p:oleObj r:id="rId3" imgW="2580798" imgH="2298752"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692150"/>
                        <a:ext cx="59436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 name="Text Box 8"/>
          <p:cNvSpPr txBox="1">
            <a:spLocks noChangeArrowheads="1"/>
          </p:cNvSpPr>
          <p:nvPr/>
        </p:nvSpPr>
        <p:spPr bwMode="auto">
          <a:xfrm>
            <a:off x="323850" y="1447800"/>
            <a:ext cx="338455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zh-CN" altLang="en-US">
                <a:latin typeface="楷体_GB2312" pitchFamily="1" charset="-122"/>
                <a:ea typeface="楷体_GB2312" pitchFamily="1" charset="-122"/>
              </a:rPr>
              <a:t>① 管程的名称；</a:t>
            </a:r>
          </a:p>
          <a:p>
            <a:pPr eaLnBrk="1" hangingPunct="1">
              <a:spcBef>
                <a:spcPct val="50000"/>
              </a:spcBef>
            </a:pPr>
            <a:r>
              <a:rPr lang="zh-CN" altLang="en-US">
                <a:latin typeface="楷体_GB2312" pitchFamily="1" charset="-122"/>
                <a:ea typeface="楷体_GB2312" pitchFamily="1" charset="-122"/>
              </a:rPr>
              <a:t>② 局部于管程内部的共享数据结构说明；</a:t>
            </a:r>
          </a:p>
          <a:p>
            <a:pPr eaLnBrk="1" hangingPunct="1">
              <a:spcBef>
                <a:spcPct val="50000"/>
              </a:spcBef>
            </a:pPr>
            <a:r>
              <a:rPr lang="zh-CN" altLang="en-US">
                <a:latin typeface="楷体_GB2312" pitchFamily="1" charset="-122"/>
                <a:ea typeface="楷体_GB2312" pitchFamily="1" charset="-122"/>
              </a:rPr>
              <a:t>③ 对该数据结构进行操作的一组过程；</a:t>
            </a:r>
          </a:p>
          <a:p>
            <a:pPr eaLnBrk="1" hangingPunct="1">
              <a:spcBef>
                <a:spcPct val="50000"/>
              </a:spcBef>
            </a:pPr>
            <a:r>
              <a:rPr lang="zh-CN" altLang="en-US">
                <a:latin typeface="楷体_GB2312" pitchFamily="1" charset="-122"/>
                <a:ea typeface="楷体_GB2312" pitchFamily="1" charset="-122"/>
              </a:rPr>
              <a:t>④ 对局部于管程内部的共享数据设置初始值的语句。</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450" y="417513"/>
            <a:ext cx="7129463" cy="6035675"/>
            <a:chOff x="1187450" y="417513"/>
            <a:chExt cx="7129463" cy="6035675"/>
          </a:xfrm>
        </p:grpSpPr>
        <p:sp>
          <p:nvSpPr>
            <p:cNvPr id="45058" name="Text Box 3"/>
            <p:cNvSpPr txBox="1">
              <a:spLocks noChangeArrowheads="1"/>
            </p:cNvSpPr>
            <p:nvPr/>
          </p:nvSpPr>
          <p:spPr bwMode="auto">
            <a:xfrm>
              <a:off x="1260475" y="417513"/>
              <a:ext cx="7056438"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50000"/>
                </a:lnSpc>
              </a:pPr>
              <a:r>
                <a:rPr lang="zh-CN" altLang="en-US" sz="2000" dirty="0">
                  <a:latin typeface="Times New Roman" panose="02020603050405020304" pitchFamily="18" charset="0"/>
                  <a:ea typeface="宋体" panose="02010600030101010101" pitchFamily="2" charset="-122"/>
                </a:rPr>
                <a:t>管程的语法描述如下：</a:t>
              </a:r>
            </a:p>
            <a:p>
              <a:pPr eaLnBrk="1" hangingPunct="1">
                <a:lnSpc>
                  <a:spcPct val="150000"/>
                </a:lnSpc>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type  </a:t>
              </a:r>
              <a:r>
                <a:rPr lang="en-US" altLang="zh-CN" sz="2000" dirty="0" err="1">
                  <a:latin typeface="Times New Roman" panose="02020603050405020304" pitchFamily="18" charset="0"/>
                  <a:ea typeface="宋体" panose="02010600030101010101" pitchFamily="2" charset="-122"/>
                </a:rPr>
                <a:t>monitor_name</a:t>
              </a:r>
              <a:r>
                <a:rPr lang="en-US" altLang="zh-CN" sz="2000" dirty="0">
                  <a:latin typeface="Times New Roman" panose="02020603050405020304" pitchFamily="18" charset="0"/>
                  <a:ea typeface="宋体" panose="02010600030101010101" pitchFamily="2" charset="-122"/>
                </a:rPr>
                <a:t> = MONITOR</a:t>
              </a:r>
              <a:r>
                <a:rPr lang="zh-CN" altLang="en-US" sz="2000" dirty="0">
                  <a:latin typeface="Times New Roman" panose="02020603050405020304" pitchFamily="18" charset="0"/>
                  <a:ea typeface="宋体" panose="02010600030101010101" pitchFamily="2" charset="-122"/>
                </a:rPr>
                <a:t>；</a:t>
              </a:r>
            </a:p>
            <a:p>
              <a:pPr eaLnBrk="1" hangingPunct="1">
                <a:lnSpc>
                  <a:spcPct val="150000"/>
                </a:lnSpc>
              </a:pPr>
              <a:r>
                <a:rPr lang="en-US" altLang="zh-CN" sz="2000" dirty="0">
                  <a:latin typeface="Times New Roman" panose="02020603050405020304" pitchFamily="18" charset="0"/>
                  <a:ea typeface="宋体" panose="02010600030101010101" pitchFamily="2" charset="-122"/>
                </a:rPr>
                <a:t>&lt;</a:t>
              </a:r>
              <a:r>
                <a:rPr lang="zh-CN" altLang="en-US" sz="2000" dirty="0">
                  <a:latin typeface="Times New Roman" panose="02020603050405020304" pitchFamily="18" charset="0"/>
                  <a:ea typeface="宋体" panose="02010600030101010101" pitchFamily="2" charset="-122"/>
                </a:rPr>
                <a:t>共享变量说明</a:t>
              </a:r>
              <a:r>
                <a:rPr lang="en-US" altLang="zh-CN" sz="2000" dirty="0">
                  <a:latin typeface="Times New Roman" panose="02020603050405020304" pitchFamily="18" charset="0"/>
                  <a:ea typeface="宋体" panose="02010600030101010101" pitchFamily="2" charset="-122"/>
                </a:rPr>
                <a:t>&gt;</a:t>
              </a:r>
              <a:r>
                <a:rPr lang="zh-CN" altLang="en-US" sz="2000" dirty="0">
                  <a:latin typeface="Times New Roman" panose="02020603050405020304" pitchFamily="18" charset="0"/>
                  <a:ea typeface="宋体" panose="02010600030101010101" pitchFamily="2" charset="-122"/>
                </a:rPr>
                <a:t>；</a:t>
              </a:r>
            </a:p>
            <a:p>
              <a:pPr eaLnBrk="1" hangingPunct="1">
                <a:lnSpc>
                  <a:spcPct val="150000"/>
                </a:lnSpc>
              </a:pPr>
              <a:r>
                <a:rPr lang="en-US" altLang="zh-CN" sz="2000" dirty="0">
                  <a:latin typeface="Times New Roman" panose="02020603050405020304" pitchFamily="18" charset="0"/>
                  <a:ea typeface="宋体" panose="02010600030101010101" pitchFamily="2" charset="-122"/>
                </a:rPr>
                <a:t>define &lt;(</a:t>
              </a:r>
              <a:r>
                <a:rPr lang="zh-CN" altLang="en-US" sz="2000" dirty="0">
                  <a:latin typeface="Times New Roman" panose="02020603050405020304" pitchFamily="18" charset="0"/>
                  <a:ea typeface="宋体" panose="02010600030101010101" pitchFamily="2" charset="-122"/>
                </a:rPr>
                <a:t>能被其他模块引用的</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过程名列表</a:t>
              </a:r>
              <a:r>
                <a:rPr lang="en-US" altLang="zh-CN" sz="2000" dirty="0">
                  <a:latin typeface="Times New Roman" panose="02020603050405020304" pitchFamily="18" charset="0"/>
                  <a:ea typeface="宋体" panose="02010600030101010101" pitchFamily="2" charset="-122"/>
                </a:rPr>
                <a:t>&gt;</a:t>
              </a:r>
              <a:r>
                <a:rPr lang="zh-CN" altLang="en-US" sz="2000" dirty="0">
                  <a:latin typeface="Times New Roman" panose="02020603050405020304" pitchFamily="18" charset="0"/>
                  <a:ea typeface="宋体" panose="02010600030101010101" pitchFamily="2" charset="-122"/>
                </a:rPr>
                <a:t>；</a:t>
              </a:r>
            </a:p>
            <a:p>
              <a:pPr eaLnBrk="1" hangingPunct="1">
                <a:lnSpc>
                  <a:spcPct val="150000"/>
                </a:lnSpc>
              </a:pPr>
              <a:r>
                <a:rPr lang="en-US" altLang="zh-CN" sz="2000" dirty="0">
                  <a:latin typeface="Times New Roman" panose="02020603050405020304" pitchFamily="18" charset="0"/>
                  <a:ea typeface="宋体" panose="02010600030101010101" pitchFamily="2" charset="-122"/>
                </a:rPr>
                <a:t>use  &lt;(</a:t>
              </a:r>
              <a:r>
                <a:rPr lang="zh-CN" altLang="en-US" sz="2000" dirty="0">
                  <a:latin typeface="Times New Roman" panose="02020603050405020304" pitchFamily="18" charset="0"/>
                  <a:ea typeface="宋体" panose="02010600030101010101" pitchFamily="2" charset="-122"/>
                </a:rPr>
                <a:t>要调用的本模块外定义的</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过程名列表</a:t>
              </a:r>
              <a:r>
                <a:rPr lang="en-US" altLang="zh-CN" sz="2000" dirty="0">
                  <a:latin typeface="Times New Roman" panose="02020603050405020304" pitchFamily="18" charset="0"/>
                  <a:ea typeface="宋体" panose="02010600030101010101" pitchFamily="2" charset="-122"/>
                </a:rPr>
                <a:t>&gt;</a:t>
              </a:r>
              <a:r>
                <a:rPr lang="zh-CN" altLang="en-US" sz="2000" dirty="0">
                  <a:latin typeface="Times New Roman" panose="02020603050405020304" pitchFamily="18" charset="0"/>
                  <a:ea typeface="宋体" panose="02010600030101010101" pitchFamily="2" charset="-122"/>
                </a:rPr>
                <a:t>；</a:t>
              </a:r>
            </a:p>
            <a:p>
              <a:pPr eaLnBrk="1" hangingPunct="1">
                <a:lnSpc>
                  <a:spcPct val="150000"/>
                </a:lnSpc>
              </a:pPr>
              <a:r>
                <a:rPr lang="en-US" altLang="zh-CN" sz="2000" dirty="0">
                  <a:latin typeface="Times New Roman" panose="02020603050405020304" pitchFamily="18" charset="0"/>
                  <a:ea typeface="宋体" panose="02010600030101010101" pitchFamily="2" charset="-122"/>
                </a:rPr>
                <a:t>function &lt;</a:t>
              </a:r>
              <a:r>
                <a:rPr lang="zh-CN" altLang="en-US" sz="2000" dirty="0">
                  <a:latin typeface="Times New Roman" panose="02020603050405020304" pitchFamily="18" charset="0"/>
                  <a:ea typeface="宋体" panose="02010600030101010101" pitchFamily="2" charset="-122"/>
                </a:rPr>
                <a:t>过程名</a:t>
              </a:r>
              <a:r>
                <a:rPr lang="en-US" altLang="zh-CN" sz="2000" dirty="0">
                  <a:latin typeface="Times New Roman" panose="02020603050405020304" pitchFamily="18" charset="0"/>
                  <a:ea typeface="宋体" panose="02010600030101010101" pitchFamily="2" charset="-122"/>
                </a:rPr>
                <a:t>&gt;(&lt;</a:t>
              </a:r>
              <a:r>
                <a:rPr lang="zh-CN" altLang="en-US" sz="2000" dirty="0">
                  <a:latin typeface="Times New Roman" panose="02020603050405020304" pitchFamily="18" charset="0"/>
                  <a:ea typeface="宋体" panose="02010600030101010101" pitchFamily="2" charset="-122"/>
                </a:rPr>
                <a:t>形式参数表</a:t>
              </a:r>
              <a:r>
                <a:rPr lang="en-US" altLang="zh-CN" sz="2000" dirty="0">
                  <a:latin typeface="Times New Roman" panose="02020603050405020304" pitchFamily="18" charset="0"/>
                  <a:ea typeface="宋体" panose="02010600030101010101" pitchFamily="2" charset="-122"/>
                </a:rPr>
                <a:t>&gt;)</a:t>
              </a:r>
              <a:r>
                <a:rPr lang="zh-CN" altLang="en-US" sz="2000" dirty="0">
                  <a:latin typeface="Times New Roman" panose="02020603050405020304" pitchFamily="18" charset="0"/>
                  <a:ea typeface="宋体" panose="02010600030101010101" pitchFamily="2" charset="-122"/>
                </a:rPr>
                <a:t>：值类型；</a:t>
              </a:r>
            </a:p>
            <a:p>
              <a:pPr lvl="1" eaLnBrk="1" hangingPunct="1">
                <a:lnSpc>
                  <a:spcPct val="150000"/>
                </a:lnSpc>
              </a:pPr>
              <a:r>
                <a:rPr lang="en-US" altLang="zh-CN" sz="2000" dirty="0">
                  <a:latin typeface="Times New Roman" panose="02020603050405020304" pitchFamily="18" charset="0"/>
                  <a:ea typeface="宋体" panose="02010600030101010101" pitchFamily="2" charset="-122"/>
                </a:rPr>
                <a:t>begin</a:t>
              </a:r>
            </a:p>
            <a:p>
              <a:pPr lvl="1" eaLnBrk="1" hangingPunct="1">
                <a:lnSpc>
                  <a:spcPct val="150000"/>
                </a:lnSpc>
              </a:pPr>
              <a:r>
                <a:rPr lang="en-US" altLang="zh-CN" sz="2000" dirty="0">
                  <a:latin typeface="Courier New" panose="02070309020205020404" pitchFamily="49"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lvl="1" eaLnBrk="1" hangingPunct="1">
                <a:lnSpc>
                  <a:spcPct val="150000"/>
                </a:lnSpc>
              </a:pPr>
              <a:r>
                <a:rPr lang="en-US" altLang="zh-CN" sz="2000" dirty="0">
                  <a:latin typeface="Times New Roman" panose="02020603050405020304" pitchFamily="18" charset="0"/>
                  <a:ea typeface="宋体" panose="02010600030101010101" pitchFamily="2" charset="-122"/>
                </a:rPr>
                <a:t>end; </a:t>
              </a:r>
            </a:p>
            <a:p>
              <a:pPr eaLnBrk="1" hangingPunct="1">
                <a:lnSpc>
                  <a:spcPct val="150000"/>
                </a:lnSpc>
              </a:pPr>
              <a:r>
                <a:rPr lang="en-US" altLang="zh-CN" sz="2000" dirty="0">
                  <a:latin typeface="Times New Roman" panose="02020603050405020304" pitchFamily="18" charset="0"/>
                  <a:ea typeface="宋体" panose="02010600030101010101" pitchFamily="2" charset="-122"/>
                </a:rPr>
                <a:t>……</a:t>
              </a:r>
            </a:p>
            <a:p>
              <a:pPr eaLnBrk="1" hangingPunct="1">
                <a:lnSpc>
                  <a:spcPct val="150000"/>
                </a:lnSpc>
              </a:pPr>
              <a:r>
                <a:rPr lang="en-US" altLang="zh-CN" sz="2000" dirty="0">
                  <a:latin typeface="Times New Roman" panose="02020603050405020304" pitchFamily="18" charset="0"/>
                  <a:ea typeface="宋体" panose="02010600030101010101" pitchFamily="2" charset="-122"/>
                </a:rPr>
                <a:t>begin</a:t>
              </a:r>
            </a:p>
            <a:p>
              <a:pPr lvl="1" eaLnBrk="1" hangingPunct="1">
                <a:lnSpc>
                  <a:spcPct val="150000"/>
                </a:lnSpc>
              </a:pPr>
              <a:r>
                <a:rPr lang="en-US" altLang="zh-CN" sz="2000" dirty="0">
                  <a:latin typeface="Times New Roman" panose="02020603050405020304" pitchFamily="18" charset="0"/>
                  <a:ea typeface="宋体" panose="02010600030101010101" pitchFamily="2" charset="-122"/>
                </a:rPr>
                <a:t>&lt;</a:t>
              </a:r>
              <a:r>
                <a:rPr lang="zh-CN" altLang="en-US" sz="2000" dirty="0">
                  <a:latin typeface="Times New Roman" panose="02020603050405020304" pitchFamily="18" charset="0"/>
                  <a:ea typeface="宋体" panose="02010600030101010101" pitchFamily="2" charset="-122"/>
                </a:rPr>
                <a:t>局部数据初始化</a:t>
              </a:r>
              <a:r>
                <a:rPr lang="en-US" altLang="zh-CN" sz="2000" dirty="0">
                  <a:latin typeface="Times New Roman" panose="02020603050405020304" pitchFamily="18" charset="0"/>
                  <a:ea typeface="宋体" panose="02010600030101010101" pitchFamily="2" charset="-122"/>
                </a:rPr>
                <a:t>&gt;</a:t>
              </a:r>
              <a:r>
                <a:rPr lang="zh-CN" altLang="en-US"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lnSpc>
                  <a:spcPct val="150000"/>
                </a:lnSpc>
              </a:pPr>
              <a:r>
                <a:rPr lang="en-US" altLang="zh-CN" sz="2000" dirty="0">
                  <a:latin typeface="Times New Roman" panose="02020603050405020304" pitchFamily="18" charset="0"/>
                  <a:ea typeface="宋体" panose="02010600030101010101" pitchFamily="2" charset="-122"/>
                </a:rPr>
                <a:t>end</a:t>
              </a:r>
            </a:p>
          </p:txBody>
        </p:sp>
        <p:sp>
          <p:nvSpPr>
            <p:cNvPr id="45059" name="Rectangle 6"/>
            <p:cNvSpPr>
              <a:spLocks noChangeArrowheads="1"/>
            </p:cNvSpPr>
            <p:nvPr/>
          </p:nvSpPr>
          <p:spPr bwMode="auto">
            <a:xfrm>
              <a:off x="1187450" y="2852738"/>
              <a:ext cx="5689600" cy="18002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endParaRPr lang="zh-CN" altLang="en-US"/>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381000" y="1484313"/>
            <a:ext cx="8548688" cy="2228850"/>
          </a:xfrm>
          <a:prstGeom prst="rect">
            <a:avLst/>
          </a:prstGeom>
          <a:solidFill>
            <a:srgbClr val="CCFFFF"/>
          </a:solidFill>
          <a:ln w="9525">
            <a:solidFill>
              <a:srgbClr val="FF0000"/>
            </a:solidFill>
            <a:miter lim="800000"/>
            <a:headEnd/>
            <a:tailEnd/>
          </a:ln>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zh-CN" altLang="en-US" sz="3200">
                <a:solidFill>
                  <a:schemeClr val="hlink"/>
                </a:solidFill>
                <a:ea typeface="宋体" panose="02010600030101010101" pitchFamily="2" charset="-122"/>
              </a:rPr>
              <a:t>管程的基本特性</a:t>
            </a:r>
          </a:p>
          <a:p>
            <a:pPr eaLnBrk="1" hangingPunct="1">
              <a:lnSpc>
                <a:spcPct val="90000"/>
              </a:lnSpc>
              <a:buClr>
                <a:srgbClr val="FF0000"/>
              </a:buClr>
              <a:buFont typeface="Wingdings" panose="05000000000000000000" pitchFamily="2" charset="2"/>
              <a:buChar char="Ø"/>
            </a:pPr>
            <a:r>
              <a:rPr lang="zh-CN" altLang="en-US" sz="2400">
                <a:ea typeface="宋体" panose="02010600030101010101" pitchFamily="2" charset="-122"/>
              </a:rPr>
              <a:t>局部于管程的数据只能被管程内的过程访问；</a:t>
            </a:r>
          </a:p>
          <a:p>
            <a:pPr eaLnBrk="1" hangingPunct="1">
              <a:lnSpc>
                <a:spcPct val="90000"/>
              </a:lnSpc>
              <a:buClr>
                <a:srgbClr val="FF0000"/>
              </a:buClr>
              <a:buFont typeface="Wingdings" panose="05000000000000000000" pitchFamily="2" charset="2"/>
              <a:buChar char="Ø"/>
            </a:pPr>
            <a:r>
              <a:rPr lang="zh-CN" altLang="en-US" sz="2400">
                <a:ea typeface="宋体" panose="02010600030101010101" pitchFamily="2" charset="-122"/>
              </a:rPr>
              <a:t>一个进程只有调用管程内的过程才能进入管程，访问管程内的共享数据；</a:t>
            </a:r>
          </a:p>
          <a:p>
            <a:pPr eaLnBrk="1" hangingPunct="1">
              <a:lnSpc>
                <a:spcPct val="90000"/>
              </a:lnSpc>
              <a:buClr>
                <a:srgbClr val="FF0000"/>
              </a:buClr>
              <a:buFont typeface="Wingdings" panose="05000000000000000000" pitchFamily="2" charset="2"/>
              <a:buChar char="Ø"/>
            </a:pPr>
            <a:r>
              <a:rPr lang="zh-CN" altLang="en-US" sz="2400">
                <a:ea typeface="宋体" panose="02010600030101010101" pitchFamily="2" charset="-122"/>
              </a:rPr>
              <a:t>每次只允许</a:t>
            </a:r>
            <a:r>
              <a:rPr lang="zh-CN" altLang="en-US" sz="2400">
                <a:solidFill>
                  <a:srgbClr val="FF0000"/>
                </a:solidFill>
                <a:ea typeface="宋体" panose="02010600030101010101" pitchFamily="2" charset="-122"/>
              </a:rPr>
              <a:t>一个进程</a:t>
            </a:r>
            <a:r>
              <a:rPr lang="zh-CN" altLang="en-US" sz="2400">
                <a:ea typeface="宋体" panose="02010600030101010101" pitchFamily="2" charset="-122"/>
              </a:rPr>
              <a:t>进入管程执行它的某个内部过程。</a:t>
            </a:r>
          </a:p>
        </p:txBody>
      </p:sp>
      <p:sp>
        <p:nvSpPr>
          <p:cNvPr id="3" name="TextBox 2"/>
          <p:cNvSpPr txBox="1">
            <a:spLocks noChangeArrowheads="1"/>
          </p:cNvSpPr>
          <p:nvPr/>
        </p:nvSpPr>
        <p:spPr bwMode="auto">
          <a:xfrm>
            <a:off x="357188" y="3933825"/>
            <a:ext cx="8572500" cy="2663825"/>
          </a:xfrm>
          <a:prstGeom prst="rect">
            <a:avLst/>
          </a:prstGeom>
          <a:solidFill>
            <a:schemeClr val="accent2"/>
          </a:solidFill>
          <a:ln w="9525" algn="ctr">
            <a:solidFill>
              <a:schemeClr val="accent2"/>
            </a:solidFill>
            <a:miter lim="800000"/>
            <a:headEnd/>
            <a:tailEnd/>
          </a:ln>
          <a:effectLst>
            <a:outerShdw dist="20000" dir="5400000" rotWithShape="0">
              <a:srgbClr val="000000">
                <a:alpha val="37999"/>
              </a:srgbClr>
            </a:outerShdw>
          </a:effectLst>
        </p:spPr>
        <p:txBody>
          <a:bodyPr>
            <a:spAutoFit/>
          </a:bodyPr>
          <a:lstStyle/>
          <a:p>
            <a:pPr marL="442913" indent="-442913" eaLnBrk="1" hangingPunct="1">
              <a:defRPr/>
            </a:pPr>
            <a:r>
              <a:rPr lang="zh-CN" altLang="en-US">
                <a:solidFill>
                  <a:schemeClr val="folHlink"/>
                </a:solidFill>
                <a:ea typeface="楷体_GB2312" pitchFamily="1" charset="-122"/>
              </a:rPr>
              <a:t>管程与进程比较</a:t>
            </a:r>
          </a:p>
          <a:p>
            <a:pPr marL="442913" indent="-442913" eaLnBrk="1" hangingPunct="1">
              <a:buFont typeface="Wingdings" pitchFamily="2" charset="2"/>
              <a:buChar char="Ø"/>
              <a:defRPr/>
            </a:pPr>
            <a:r>
              <a:rPr lang="zh-CN" altLang="en-US"/>
              <a:t>数据结构：共享</a:t>
            </a:r>
            <a:r>
              <a:rPr lang="en-US" altLang="zh-CN"/>
              <a:t>/</a:t>
            </a:r>
            <a:r>
              <a:rPr lang="zh-CN" altLang="en-US"/>
              <a:t>私有</a:t>
            </a:r>
          </a:p>
          <a:p>
            <a:pPr marL="442913" indent="-442913" eaLnBrk="1" hangingPunct="1">
              <a:buFont typeface="Wingdings" pitchFamily="2" charset="2"/>
              <a:buChar char="Ø"/>
              <a:defRPr/>
            </a:pPr>
            <a:r>
              <a:rPr lang="zh-CN" altLang="en-US"/>
              <a:t>主要操作：同步、初始化</a:t>
            </a:r>
            <a:r>
              <a:rPr lang="en-US" altLang="zh-CN"/>
              <a:t>/</a:t>
            </a:r>
            <a:r>
              <a:rPr lang="zh-CN" altLang="en-US"/>
              <a:t>顺序</a:t>
            </a:r>
          </a:p>
          <a:p>
            <a:pPr marL="442913" indent="-442913" eaLnBrk="1" hangingPunct="1">
              <a:buFont typeface="Wingdings" pitchFamily="2" charset="2"/>
              <a:buChar char="Ø"/>
              <a:defRPr/>
            </a:pPr>
            <a:r>
              <a:rPr lang="zh-CN" altLang="en-US"/>
              <a:t>设置目的：资源共享</a:t>
            </a:r>
            <a:r>
              <a:rPr lang="en-US" altLang="zh-CN"/>
              <a:t>/</a:t>
            </a:r>
            <a:r>
              <a:rPr lang="zh-CN" altLang="en-US"/>
              <a:t>系统并发</a:t>
            </a:r>
          </a:p>
          <a:p>
            <a:pPr marL="442913" indent="-442913" eaLnBrk="1" hangingPunct="1">
              <a:buFont typeface="Wingdings" pitchFamily="2" charset="2"/>
              <a:buChar char="Ø"/>
              <a:defRPr/>
            </a:pPr>
            <a:r>
              <a:rPr lang="zh-CN" altLang="en-US"/>
              <a:t>工作方式：被动</a:t>
            </a:r>
            <a:r>
              <a:rPr lang="en-US" altLang="zh-CN"/>
              <a:t>/</a:t>
            </a:r>
            <a:r>
              <a:rPr lang="zh-CN" altLang="en-US"/>
              <a:t>主动</a:t>
            </a:r>
          </a:p>
          <a:p>
            <a:pPr marL="442913" indent="-442913" eaLnBrk="1" hangingPunct="1">
              <a:buFont typeface="Wingdings" pitchFamily="2" charset="2"/>
              <a:buChar char="Ø"/>
              <a:defRPr/>
            </a:pPr>
            <a:r>
              <a:rPr lang="en-US" altLang="zh-CN"/>
              <a:t>……</a:t>
            </a:r>
            <a:endParaRPr lang="zh-CN" altLang="en-US" sz="2400">
              <a:solidFill>
                <a:srgbClr val="0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bg/>
                                          </p:spTgt>
                                        </p:tgtEl>
                                        <p:attrNameLst>
                                          <p:attrName>style.visibility</p:attrName>
                                        </p:attrNameLst>
                                      </p:cBhvr>
                                      <p:to>
                                        <p:strVal val="visible"/>
                                      </p:to>
                                    </p:set>
                                    <p:anim calcmode="lin" valueType="num">
                                      <p:cBhvr additive="base">
                                        <p:cTn id="7" dur="500" fill="hold"/>
                                        <p:tgtEl>
                                          <p:spTgt spid="7680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6802">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2">
                                            <p:txEl>
                                              <p:pRg st="0" end="0"/>
                                            </p:txEl>
                                          </p:spTgt>
                                        </p:tgtEl>
                                        <p:attrNameLst>
                                          <p:attrName>style.visibility</p:attrName>
                                        </p:attrNameLst>
                                      </p:cBhvr>
                                      <p:to>
                                        <p:strVal val="visible"/>
                                      </p:to>
                                    </p:set>
                                    <p:anim calcmode="lin" valueType="num">
                                      <p:cBhvr additive="base">
                                        <p:cTn id="13" dur="500" fill="hold"/>
                                        <p:tgtEl>
                                          <p:spTgt spid="7680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2">
                                            <p:txEl>
                                              <p:pRg st="1" end="1"/>
                                            </p:txEl>
                                          </p:spTgt>
                                        </p:tgtEl>
                                        <p:attrNameLst>
                                          <p:attrName>style.visibility</p:attrName>
                                        </p:attrNameLst>
                                      </p:cBhvr>
                                      <p:to>
                                        <p:strVal val="visible"/>
                                      </p:to>
                                    </p:set>
                                    <p:anim calcmode="lin" valueType="num">
                                      <p:cBhvr additive="base">
                                        <p:cTn id="19" dur="500" fill="hold"/>
                                        <p:tgtEl>
                                          <p:spTgt spid="7680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6802">
                                            <p:txEl>
                                              <p:pRg st="2" end="2"/>
                                            </p:txEl>
                                          </p:spTgt>
                                        </p:tgtEl>
                                        <p:attrNameLst>
                                          <p:attrName>style.visibility</p:attrName>
                                        </p:attrNameLst>
                                      </p:cBhvr>
                                      <p:to>
                                        <p:strVal val="visible"/>
                                      </p:to>
                                    </p:set>
                                    <p:anim calcmode="lin" valueType="num">
                                      <p:cBhvr additive="base">
                                        <p:cTn id="25" dur="500" fill="hold"/>
                                        <p:tgtEl>
                                          <p:spTgt spid="7680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802">
                                            <p:txEl>
                                              <p:pRg st="3" end="3"/>
                                            </p:txEl>
                                          </p:spTgt>
                                        </p:tgtEl>
                                        <p:attrNameLst>
                                          <p:attrName>style.visibility</p:attrName>
                                        </p:attrNameLst>
                                      </p:cBhvr>
                                      <p:to>
                                        <p:strVal val="visible"/>
                                      </p:to>
                                    </p:set>
                                    <p:anim calcmode="lin" valueType="num">
                                      <p:cBhvr additive="base">
                                        <p:cTn id="31" dur="500" fill="hold"/>
                                        <p:tgtEl>
                                          <p:spTgt spid="7680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4)">
                                      <p:cBhvr>
                                        <p:cTn id="3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b="1" dirty="0" smtClean="0"/>
              <a:t>2</a:t>
            </a:r>
            <a:r>
              <a:rPr lang="zh-CN" altLang="en-US" b="1" dirty="0"/>
              <a:t>、</a:t>
            </a:r>
            <a:r>
              <a:rPr lang="zh-CN" altLang="en-US" b="1" dirty="0" smtClean="0"/>
              <a:t>管程</a:t>
            </a:r>
            <a:r>
              <a:rPr lang="zh-CN" altLang="en-US" b="1" dirty="0"/>
              <a:t>的</a:t>
            </a:r>
            <a:r>
              <a:rPr lang="zh-CN" altLang="en-US" b="1" dirty="0" smtClean="0"/>
              <a:t>条件</a:t>
            </a:r>
            <a:r>
              <a:rPr lang="zh-CN" altLang="en-US" b="1" dirty="0" smtClean="0"/>
              <a:t>变量</a:t>
            </a:r>
          </a:p>
        </p:txBody>
      </p:sp>
      <p:sp>
        <p:nvSpPr>
          <p:cNvPr id="3" name="TextBox 2"/>
          <p:cNvSpPr txBox="1">
            <a:spLocks noGrp="1" noChangeArrowheads="1"/>
          </p:cNvSpPr>
          <p:nvPr>
            <p:ph type="body" idx="1"/>
          </p:nvPr>
        </p:nvSpPr>
        <p:spPr>
          <a:xfrm>
            <a:off x="755650" y="1412875"/>
            <a:ext cx="7772400" cy="4114800"/>
          </a:xfrm>
          <a:ln algn="ctr">
            <a:solidFill>
              <a:srgbClr val="000000"/>
            </a:solidFill>
          </a:ln>
          <a:effectLst>
            <a:outerShdw dist="20000" dir="5400000" rotWithShape="0">
              <a:srgbClr val="000000">
                <a:alpha val="37999"/>
              </a:srgbClr>
            </a:outerShdw>
          </a:effectLst>
          <a:extLst/>
        </p:spPr>
        <p:txBody>
          <a:bodyPr/>
          <a:lstStyle/>
          <a:p>
            <a:pPr>
              <a:defRPr/>
            </a:pPr>
            <a:r>
              <a:rPr lang="zh-CN" altLang="en-US" b="1" smtClean="0">
                <a:effectLst>
                  <a:outerShdw blurRad="38100" dist="38100" dir="2700000" algn="tl">
                    <a:srgbClr val="C0C0C0"/>
                  </a:outerShdw>
                </a:effectLst>
                <a:latin typeface="宋体" panose="02010600030101010101" pitchFamily="2" charset="-122"/>
              </a:rPr>
              <a:t>在管程中引入条件变量（</a:t>
            </a:r>
            <a:r>
              <a:rPr lang="en-US" altLang="zh-CN" b="1" smtClean="0">
                <a:effectLst>
                  <a:outerShdw blurRad="38100" dist="38100" dir="2700000" algn="tl">
                    <a:srgbClr val="C0C0C0"/>
                  </a:outerShdw>
                </a:effectLst>
                <a:latin typeface="宋体" panose="02010600030101010101" pitchFamily="2" charset="-122"/>
              </a:rPr>
              <a:t>condition</a:t>
            </a:r>
            <a:r>
              <a:rPr lang="zh-CN" altLang="en-US" b="1" smtClean="0">
                <a:effectLst>
                  <a:outerShdw blurRad="38100" dist="38100" dir="2700000" algn="tl">
                    <a:srgbClr val="C0C0C0"/>
                  </a:outerShdw>
                </a:effectLst>
                <a:latin typeface="宋体" panose="02010600030101010101" pitchFamily="2" charset="-122"/>
              </a:rPr>
              <a:t>）来区分等待原因的不同，描述格式为  </a:t>
            </a:r>
            <a:r>
              <a:rPr lang="en-US" altLang="zh-CN" b="1" smtClean="0">
                <a:effectLst>
                  <a:outerShdw blurRad="38100" dist="38100" dir="2700000" algn="tl">
                    <a:srgbClr val="C0C0C0"/>
                  </a:outerShdw>
                </a:effectLst>
                <a:latin typeface="宋体" panose="02010600030101010101" pitchFamily="2" charset="-122"/>
              </a:rPr>
              <a:t>var x: condition</a:t>
            </a:r>
            <a:r>
              <a:rPr lang="zh-CN" altLang="en-US" b="1" smtClean="0">
                <a:effectLst>
                  <a:outerShdw blurRad="38100" dist="38100" dir="2700000" algn="tl">
                    <a:srgbClr val="C0C0C0"/>
                  </a:outerShdw>
                </a:effectLst>
                <a:latin typeface="宋体" panose="02010600030101010101" pitchFamily="2" charset="-122"/>
              </a:rPr>
              <a:t>；</a:t>
            </a:r>
          </a:p>
          <a:p>
            <a:pPr>
              <a:defRPr/>
            </a:pPr>
            <a:r>
              <a:rPr lang="zh-CN" altLang="en-US" b="1" smtClean="0">
                <a:effectLst>
                  <a:outerShdw blurRad="38100" dist="38100" dir="2700000" algn="tl">
                    <a:srgbClr val="C0C0C0"/>
                  </a:outerShdw>
                </a:effectLst>
                <a:latin typeface="宋体" panose="02010600030101010101" pitchFamily="2" charset="-122"/>
              </a:rPr>
              <a:t>对条件变量的</a:t>
            </a:r>
            <a:r>
              <a:rPr lang="en-US" altLang="zh-CN" b="1" smtClean="0">
                <a:effectLst>
                  <a:outerShdw blurRad="38100" dist="38100" dir="2700000" algn="tl">
                    <a:srgbClr val="C0C0C0"/>
                  </a:outerShdw>
                </a:effectLst>
                <a:latin typeface="宋体" panose="02010600030101010101" pitchFamily="2" charset="-122"/>
              </a:rPr>
              <a:t>P</a:t>
            </a:r>
            <a:r>
              <a:rPr lang="zh-CN" altLang="en-US" b="1" smtClean="0">
                <a:effectLst>
                  <a:outerShdw blurRad="38100" dist="38100" dir="2700000" algn="tl">
                    <a:srgbClr val="C0C0C0"/>
                  </a:outerShdw>
                </a:effectLst>
                <a:latin typeface="宋体" panose="02010600030101010101" pitchFamily="2" charset="-122"/>
              </a:rPr>
              <a:t>、</a:t>
            </a:r>
            <a:r>
              <a:rPr lang="en-US" altLang="zh-CN" b="1" smtClean="0">
                <a:effectLst>
                  <a:outerShdw blurRad="38100" dist="38100" dir="2700000" algn="tl">
                    <a:srgbClr val="C0C0C0"/>
                  </a:outerShdw>
                </a:effectLst>
                <a:latin typeface="宋体" panose="02010600030101010101" pitchFamily="2" charset="-122"/>
              </a:rPr>
              <a:t>V</a:t>
            </a:r>
            <a:r>
              <a:rPr lang="zh-CN" altLang="en-US" b="1" smtClean="0">
                <a:effectLst>
                  <a:outerShdw blurRad="38100" dist="38100" dir="2700000" algn="tl">
                    <a:srgbClr val="C0C0C0"/>
                  </a:outerShdw>
                </a:effectLst>
                <a:latin typeface="宋体" panose="02010600030101010101" pitchFamily="2" charset="-122"/>
              </a:rPr>
              <a:t>操作可表示为：</a:t>
            </a:r>
          </a:p>
          <a:p>
            <a:pPr lvl="1">
              <a:defRPr/>
            </a:pPr>
            <a:r>
              <a:rPr lang="en-US" altLang="zh-CN" b="1" smtClean="0">
                <a:effectLst>
                  <a:outerShdw blurRad="38100" dist="38100" dir="2700000" algn="tl">
                    <a:srgbClr val="C0C0C0"/>
                  </a:outerShdw>
                </a:effectLst>
                <a:latin typeface="宋体" panose="02010600030101010101" pitchFamily="2" charset="-122"/>
              </a:rPr>
              <a:t>x.wait</a:t>
            </a:r>
            <a:r>
              <a:rPr lang="zh-CN" altLang="en-US" b="1" smtClean="0">
                <a:effectLst>
                  <a:outerShdw blurRad="38100" dist="38100" dir="2700000" algn="tl">
                    <a:srgbClr val="C0C0C0"/>
                  </a:outerShdw>
                </a:effectLst>
                <a:latin typeface="宋体" panose="02010600030101010101" pitchFamily="2" charset="-122"/>
              </a:rPr>
              <a:t>：将调用该过程的进程挂起阻塞，并加入到</a:t>
            </a:r>
            <a:r>
              <a:rPr lang="en-US" altLang="zh-CN" b="1" smtClean="0">
                <a:effectLst>
                  <a:outerShdw blurRad="38100" dist="38100" dir="2700000" algn="tl">
                    <a:srgbClr val="C0C0C0"/>
                  </a:outerShdw>
                </a:effectLst>
                <a:latin typeface="宋体" panose="02010600030101010101" pitchFamily="2" charset="-122"/>
              </a:rPr>
              <a:t>x</a:t>
            </a:r>
            <a:r>
              <a:rPr lang="zh-CN" altLang="en-US" b="1" smtClean="0">
                <a:effectLst>
                  <a:outerShdw blurRad="38100" dist="38100" dir="2700000" algn="tl">
                    <a:srgbClr val="C0C0C0"/>
                  </a:outerShdw>
                </a:effectLst>
                <a:latin typeface="宋体" panose="02010600030101010101" pitchFamily="2" charset="-122"/>
              </a:rPr>
              <a:t>的挂起阻塞队列中；</a:t>
            </a:r>
            <a:r>
              <a:rPr lang="zh-CN" altLang="en-US" b="1" smtClean="0">
                <a:solidFill>
                  <a:schemeClr val="hlink"/>
                </a:solidFill>
                <a:effectLst>
                  <a:outerShdw blurRad="38100" dist="38100" dir="2700000" algn="tl">
                    <a:srgbClr val="C0C0C0"/>
                  </a:outerShdw>
                </a:effectLst>
                <a:latin typeface="宋体" panose="02010600030101010101" pitchFamily="2" charset="-122"/>
              </a:rPr>
              <a:t>此时其它进程可以使用该管程。 </a:t>
            </a:r>
          </a:p>
          <a:p>
            <a:pPr lvl="1">
              <a:defRPr/>
            </a:pPr>
            <a:r>
              <a:rPr lang="en-US" altLang="zh-CN" b="1" smtClean="0">
                <a:effectLst>
                  <a:outerShdw blurRad="38100" dist="38100" dir="2700000" algn="tl">
                    <a:srgbClr val="C0C0C0"/>
                  </a:outerShdw>
                </a:effectLst>
                <a:latin typeface="宋体" panose="02010600030101010101" pitchFamily="2" charset="-122"/>
              </a:rPr>
              <a:t>x.signal</a:t>
            </a:r>
            <a:r>
              <a:rPr lang="zh-CN" altLang="en-US" b="1" smtClean="0">
                <a:effectLst>
                  <a:outerShdw blurRad="38100" dist="38100" dir="2700000" algn="tl">
                    <a:srgbClr val="C0C0C0"/>
                  </a:outerShdw>
                </a:effectLst>
                <a:latin typeface="宋体" panose="02010600030101010101" pitchFamily="2" charset="-122"/>
              </a:rPr>
              <a:t>：选择一个在条件变量</a:t>
            </a:r>
            <a:r>
              <a:rPr lang="en-US" altLang="zh-CN" b="1" smtClean="0">
                <a:effectLst>
                  <a:outerShdw blurRad="38100" dist="38100" dir="2700000" algn="tl">
                    <a:srgbClr val="C0C0C0"/>
                  </a:outerShdw>
                </a:effectLst>
                <a:latin typeface="宋体" panose="02010600030101010101" pitchFamily="2" charset="-122"/>
              </a:rPr>
              <a:t>x</a:t>
            </a:r>
            <a:r>
              <a:rPr lang="zh-CN" altLang="en-US" b="1" smtClean="0">
                <a:effectLst>
                  <a:outerShdw blurRad="38100" dist="38100" dir="2700000" algn="tl">
                    <a:srgbClr val="C0C0C0"/>
                  </a:outerShdw>
                </a:effectLst>
                <a:latin typeface="宋体" panose="02010600030101010101" pitchFamily="2" charset="-122"/>
              </a:rPr>
              <a:t>上被阻塞挂起的进程恢复，若没有，该操作无效。</a:t>
            </a:r>
            <a:r>
              <a:rPr lang="zh-CN" altLang="en-US" b="1" smtClean="0">
                <a:solidFill>
                  <a:schemeClr val="hlink"/>
                </a:solidFill>
                <a:effectLst>
                  <a:outerShdw blurRad="38100" dist="38100" dir="2700000" algn="tl">
                    <a:srgbClr val="C0C0C0"/>
                  </a:outerShdw>
                </a:effectLst>
                <a:latin typeface="宋体" panose="02010600030101010101" pitchFamily="2" charset="-122"/>
              </a:rPr>
              <a:t>这与信号量机制中的</a:t>
            </a:r>
            <a:r>
              <a:rPr lang="en-US" altLang="zh-CN" b="1" smtClean="0">
                <a:solidFill>
                  <a:schemeClr val="hlink"/>
                </a:solidFill>
                <a:effectLst>
                  <a:outerShdw blurRad="38100" dist="38100" dir="2700000" algn="tl">
                    <a:srgbClr val="C0C0C0"/>
                  </a:outerShdw>
                </a:effectLst>
                <a:latin typeface="宋体" panose="02010600030101010101" pitchFamily="2" charset="-122"/>
              </a:rPr>
              <a:t>signal</a:t>
            </a:r>
            <a:r>
              <a:rPr lang="zh-CN" altLang="en-US" b="1" smtClean="0">
                <a:solidFill>
                  <a:schemeClr val="hlink"/>
                </a:solidFill>
                <a:effectLst>
                  <a:outerShdw blurRad="38100" dist="38100" dir="2700000" algn="tl">
                    <a:srgbClr val="C0C0C0"/>
                  </a:outerShdw>
                </a:effectLst>
                <a:latin typeface="宋体" panose="02010600030101010101" pitchFamily="2" charset="-122"/>
              </a:rPr>
              <a:t>操作不同，因为后者总是要执行</a:t>
            </a:r>
            <a:r>
              <a:rPr lang="en-US" altLang="zh-CN" b="1" smtClean="0">
                <a:solidFill>
                  <a:schemeClr val="hlink"/>
                </a:solidFill>
                <a:effectLst>
                  <a:outerShdw blurRad="38100" dist="38100" dir="2700000" algn="tl">
                    <a:srgbClr val="C0C0C0"/>
                  </a:outerShdw>
                </a:effectLst>
                <a:latin typeface="宋体" panose="02010600030101010101" pitchFamily="2" charset="-122"/>
              </a:rPr>
              <a:t>s:=s+1</a:t>
            </a:r>
            <a:r>
              <a:rPr lang="zh-CN" altLang="en-US" b="1" smtClean="0">
                <a:solidFill>
                  <a:schemeClr val="hlink"/>
                </a:solidFill>
                <a:effectLst>
                  <a:outerShdw blurRad="38100" dist="38100" dir="2700000" algn="tl">
                    <a:srgbClr val="C0C0C0"/>
                  </a:outerShdw>
                </a:effectLst>
                <a:latin typeface="宋体" panose="02010600030101010101" pitchFamily="2" charset="-122"/>
              </a:rPr>
              <a:t>操作，因而总会改变信号量的状态。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188913"/>
            <a:ext cx="6372225" cy="771525"/>
          </a:xfrm>
        </p:spPr>
        <p:txBody>
          <a:bodyPr/>
          <a:lstStyle/>
          <a:p>
            <a:pPr eaLnBrk="1" hangingPunct="1"/>
            <a:r>
              <a:rPr lang="en-US" altLang="zh-CN" sz="4000" b="1" smtClean="0">
                <a:latin typeface="隶书" panose="02010509060101010101" pitchFamily="49" charset="-122"/>
                <a:ea typeface="隶书" panose="02010509060101010101" pitchFamily="49" charset="-122"/>
              </a:rPr>
              <a:t>2.4 </a:t>
            </a:r>
            <a:r>
              <a:rPr lang="zh-CN" altLang="en-US" sz="4000" b="1" smtClean="0">
                <a:latin typeface="隶书" panose="02010509060101010101" pitchFamily="49" charset="-122"/>
                <a:ea typeface="隶书" panose="02010509060101010101" pitchFamily="49" charset="-122"/>
              </a:rPr>
              <a:t>经典进程的同步问题</a:t>
            </a:r>
          </a:p>
        </p:txBody>
      </p:sp>
      <p:sp>
        <p:nvSpPr>
          <p:cNvPr id="48131" name="Rectangle 3"/>
          <p:cNvSpPr>
            <a:spLocks noGrp="1" noChangeArrowheads="1"/>
          </p:cNvSpPr>
          <p:nvPr>
            <p:ph type="body" idx="1"/>
          </p:nvPr>
        </p:nvSpPr>
        <p:spPr>
          <a:xfrm>
            <a:off x="611188" y="1341438"/>
            <a:ext cx="8281987" cy="5111750"/>
          </a:xfrm>
        </p:spPr>
        <p:txBody>
          <a:bodyPr/>
          <a:lstStyle/>
          <a:p>
            <a:pPr lvl="2" eaLnBrk="1" hangingPunct="1">
              <a:lnSpc>
                <a:spcPct val="120000"/>
              </a:lnSpc>
              <a:spcBef>
                <a:spcPct val="15000"/>
              </a:spcBef>
              <a:buSzTx/>
              <a:buFont typeface="Wingdings" panose="05000000000000000000" pitchFamily="2" charset="2"/>
              <a:buChar char="§"/>
            </a:pPr>
            <a:r>
              <a:rPr lang="zh-CN" altLang="en-US" sz="3200" b="1" smtClean="0">
                <a:latin typeface="Arial" panose="020B0604020202020204" pitchFamily="34" charset="0"/>
                <a:ea typeface="楷体_GB2312" pitchFamily="1" charset="-122"/>
                <a:hlinkClick r:id="rId3" action="ppaction://hlinksldjump"/>
              </a:rPr>
              <a:t>生产者</a:t>
            </a:r>
            <a:r>
              <a:rPr lang="en-US" altLang="zh-CN" sz="3200" b="1" smtClean="0">
                <a:latin typeface="Arial" panose="020B0604020202020204" pitchFamily="34" charset="0"/>
                <a:ea typeface="楷体_GB2312" pitchFamily="1" charset="-122"/>
                <a:hlinkClick r:id="rId3" action="ppaction://hlinksldjump"/>
              </a:rPr>
              <a:t>—</a:t>
            </a:r>
            <a:r>
              <a:rPr lang="zh-CN" altLang="en-US" sz="3200" b="1" smtClean="0">
                <a:latin typeface="Arial" panose="020B0604020202020204" pitchFamily="34" charset="0"/>
                <a:ea typeface="楷体_GB2312" pitchFamily="1" charset="-122"/>
                <a:hlinkClick r:id="rId3" action="ppaction://hlinksldjump"/>
              </a:rPr>
              <a:t>消费者问题</a:t>
            </a:r>
            <a:endParaRPr lang="zh-CN" altLang="en-US" sz="3200" b="1" smtClean="0">
              <a:latin typeface="Arial" panose="020B0604020202020204" pitchFamily="34" charset="0"/>
              <a:ea typeface="楷体_GB2312" pitchFamily="1" charset="-122"/>
            </a:endParaRPr>
          </a:p>
          <a:p>
            <a:pPr lvl="3"/>
            <a:r>
              <a:rPr lang="zh-CN" altLang="en-US" sz="3200" b="1" smtClean="0">
                <a:solidFill>
                  <a:srgbClr val="0000FF"/>
                </a:solidFill>
                <a:ea typeface="楷体_GB2312" pitchFamily="1" charset="-122"/>
              </a:rPr>
              <a:t>生产者与消费者互斥访问公用数据缓冲区</a:t>
            </a:r>
          </a:p>
          <a:p>
            <a:pPr lvl="3"/>
            <a:r>
              <a:rPr lang="zh-CN" altLang="en-US" sz="3200" b="1" smtClean="0">
                <a:solidFill>
                  <a:srgbClr val="0000FF"/>
                </a:solidFill>
                <a:ea typeface="楷体_GB2312" pitchFamily="1" charset="-122"/>
              </a:rPr>
              <a:t>生产者生产“数据”，消费者消费“数据”</a:t>
            </a:r>
            <a:endParaRPr lang="zh-CN" altLang="en-US" sz="3200" b="1" smtClean="0">
              <a:latin typeface="Arial" panose="020B0604020202020204" pitchFamily="34" charset="0"/>
              <a:ea typeface="楷体_GB2312" pitchFamily="1" charset="-122"/>
            </a:endParaRPr>
          </a:p>
          <a:p>
            <a:pPr lvl="2" eaLnBrk="1" hangingPunct="1">
              <a:lnSpc>
                <a:spcPct val="120000"/>
              </a:lnSpc>
              <a:spcBef>
                <a:spcPct val="15000"/>
              </a:spcBef>
              <a:buSzTx/>
              <a:buFont typeface="Wingdings" panose="05000000000000000000" pitchFamily="2" charset="2"/>
              <a:buChar char="§"/>
            </a:pPr>
            <a:r>
              <a:rPr lang="zh-CN" altLang="en-US" sz="3200" b="1" smtClean="0">
                <a:latin typeface="Arial" panose="020B0604020202020204" pitchFamily="34" charset="0"/>
                <a:ea typeface="楷体_GB2312" pitchFamily="1" charset="-122"/>
                <a:hlinkClick r:id="rId4" action="ppaction://hlinksldjump"/>
              </a:rPr>
              <a:t>哲学进家餐问题</a:t>
            </a:r>
            <a:endParaRPr lang="zh-CN" altLang="en-US" sz="3200" b="1" smtClean="0">
              <a:latin typeface="Arial" panose="020B0604020202020204" pitchFamily="34" charset="0"/>
              <a:ea typeface="楷体_GB2312" pitchFamily="1" charset="-122"/>
            </a:endParaRPr>
          </a:p>
          <a:p>
            <a:pPr lvl="2" eaLnBrk="1" hangingPunct="1">
              <a:lnSpc>
                <a:spcPct val="120000"/>
              </a:lnSpc>
              <a:spcBef>
                <a:spcPct val="15000"/>
              </a:spcBef>
              <a:buSzTx/>
              <a:buFont typeface="Wingdings" panose="05000000000000000000" pitchFamily="2" charset="2"/>
              <a:buChar char="§"/>
            </a:pPr>
            <a:r>
              <a:rPr lang="zh-CN" altLang="en-US" sz="3200" b="1" smtClean="0">
                <a:latin typeface="Arial" panose="020B0604020202020204" pitchFamily="34" charset="0"/>
                <a:ea typeface="楷体_GB2312" pitchFamily="1" charset="-122"/>
                <a:hlinkClick r:id="" action="ppaction://noaction"/>
              </a:rPr>
              <a:t>读者</a:t>
            </a:r>
            <a:r>
              <a:rPr lang="en-US" altLang="zh-CN" sz="3200" b="1" smtClean="0">
                <a:latin typeface="Arial" panose="020B0604020202020204" pitchFamily="34" charset="0"/>
                <a:ea typeface="楷体_GB2312" pitchFamily="1" charset="-122"/>
                <a:hlinkClick r:id="" action="ppaction://noaction"/>
              </a:rPr>
              <a:t>—</a:t>
            </a:r>
            <a:r>
              <a:rPr lang="zh-CN" altLang="en-US" sz="3200" b="1" smtClean="0">
                <a:latin typeface="Arial" panose="020B0604020202020204" pitchFamily="34" charset="0"/>
                <a:ea typeface="楷体_GB2312" pitchFamily="1" charset="-122"/>
                <a:hlinkClick r:id="" action="ppaction://noaction"/>
              </a:rPr>
              <a:t>写者问题</a:t>
            </a:r>
            <a:endParaRPr lang="zh-CN" altLang="en-US" sz="3200" b="1" smtClean="0">
              <a:latin typeface="Arial" panose="020B0604020202020204" pitchFamily="34" charset="0"/>
              <a:ea typeface="楷体_GB2312" pitchFamily="1"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4" name="Rectangle 4"/>
          <p:cNvSpPr>
            <a:spLocks noChangeArrowheads="1"/>
          </p:cNvSpPr>
          <p:nvPr/>
        </p:nvSpPr>
        <p:spPr bwMode="auto">
          <a:xfrm>
            <a:off x="1978025" y="3500438"/>
            <a:ext cx="6842125" cy="302418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P</a:t>
            </a:r>
            <a:r>
              <a:rPr lang="zh-CN" altLang="en-US" sz="2400">
                <a:ea typeface="宋体" panose="02010600030101010101" pitchFamily="2" charset="-122"/>
              </a:rPr>
              <a:t>：                             </a:t>
            </a:r>
            <a:r>
              <a:rPr lang="en-US" altLang="zh-CN" sz="2400">
                <a:ea typeface="宋体" panose="02010600030101010101" pitchFamily="2" charset="-122"/>
              </a:rPr>
              <a:t>C</a:t>
            </a:r>
            <a:r>
              <a:rPr lang="zh-CN" altLang="en-US" sz="2400">
                <a:ea typeface="宋体" panose="02010600030101010101" pitchFamily="2" charset="-122"/>
              </a:rPr>
              <a:t>：</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while  (true)  {            while  (true)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a:t>
            </a:r>
            <a:r>
              <a:rPr lang="zh-CN" altLang="en-US" sz="2400">
                <a:ea typeface="宋体" panose="02010600030101010101" pitchFamily="2" charset="-122"/>
              </a:rPr>
              <a:t>生产一个产品</a:t>
            </a:r>
            <a:r>
              <a:rPr lang="en-US" altLang="zh-CN" sz="2400">
                <a:ea typeface="宋体" panose="02010600030101010101" pitchFamily="2" charset="-122"/>
              </a:rPr>
              <a:t>;             P(full);</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P(empty) ;                   </a:t>
            </a:r>
            <a:r>
              <a:rPr lang="zh-CN" altLang="en-US" sz="2400">
                <a:ea typeface="宋体" panose="02010600030101010101" pitchFamily="2" charset="-122"/>
              </a:rPr>
              <a:t>从缓冲区取产品</a:t>
            </a:r>
          </a:p>
          <a:p>
            <a:pPr eaLnBrk="1" hangingPunct="1">
              <a:lnSpc>
                <a:spcPct val="90000"/>
              </a:lnSpc>
              <a:spcBef>
                <a:spcPct val="20000"/>
              </a:spcBef>
              <a:buClr>
                <a:schemeClr val="folHlink"/>
              </a:buClr>
              <a:buSzPct val="60000"/>
              <a:buFont typeface="Wingdings" panose="05000000000000000000" pitchFamily="2" charset="2"/>
              <a:buNone/>
            </a:pPr>
            <a:r>
              <a:rPr lang="zh-CN" altLang="en-US" sz="2400">
                <a:ea typeface="宋体" panose="02010600030101010101" pitchFamily="2" charset="-122"/>
              </a:rPr>
              <a:t>     送产品到缓冲区</a:t>
            </a:r>
            <a:r>
              <a:rPr lang="en-US" altLang="zh-CN" sz="2400">
                <a:ea typeface="宋体" panose="02010600030101010101" pitchFamily="2" charset="-122"/>
              </a:rPr>
              <a:t>;         V(empty);</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V(full);                           </a:t>
            </a:r>
            <a:r>
              <a:rPr lang="zh-CN" altLang="en-US" sz="2400">
                <a:ea typeface="宋体" panose="02010600030101010101" pitchFamily="2" charset="-122"/>
              </a:rPr>
              <a:t>消费产品</a:t>
            </a:r>
            <a:r>
              <a:rPr lang="en-US" altLang="zh-CN" sz="2400">
                <a:ea typeface="宋体" panose="02010600030101010101" pitchFamily="2" charset="-122"/>
              </a:rPr>
              <a:t>;</a:t>
            </a:r>
          </a:p>
          <a:p>
            <a:pPr eaLnBrk="1" hangingPunct="1">
              <a:lnSpc>
                <a:spcPct val="9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a:t>
            </a:r>
          </a:p>
        </p:txBody>
      </p:sp>
      <p:sp>
        <p:nvSpPr>
          <p:cNvPr id="49155" name="Text Box 5"/>
          <p:cNvSpPr txBox="1">
            <a:spLocks noChangeArrowheads="1"/>
          </p:cNvSpPr>
          <p:nvPr/>
        </p:nvSpPr>
        <p:spPr bwMode="auto">
          <a:xfrm>
            <a:off x="4643438" y="620713"/>
            <a:ext cx="4464050" cy="9461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a:ea typeface="宋体" panose="02010600030101010101" pitchFamily="2" charset="-122"/>
              </a:rPr>
              <a:t>单个生产者、单个消费者、单缓冲情况：</a:t>
            </a:r>
          </a:p>
        </p:txBody>
      </p:sp>
      <p:sp>
        <p:nvSpPr>
          <p:cNvPr id="143366" name="Text Box 6"/>
          <p:cNvSpPr txBox="1">
            <a:spLocks noChangeArrowheads="1"/>
          </p:cNvSpPr>
          <p:nvPr/>
        </p:nvSpPr>
        <p:spPr bwMode="auto">
          <a:xfrm>
            <a:off x="4859338" y="2781300"/>
            <a:ext cx="3987800"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1" hangingPunct="1">
              <a:defRPr/>
            </a:pPr>
            <a:r>
              <a:rPr lang="en-US" altLang="zh-CN" sz="2400" b="0"/>
              <a:t>semaphore empty=1,full=0;</a:t>
            </a:r>
          </a:p>
        </p:txBody>
      </p:sp>
      <p:pic>
        <p:nvPicPr>
          <p:cNvPr id="49157" name="Picture 6" descr="D:\MYFILE\OS_pic\OS_pic01.gif"/>
          <p:cNvPicPr>
            <a:picLocks noChangeAspect="1" noChangeArrowheads="1"/>
          </p:cNvPicPr>
          <p:nvPr/>
        </p:nvPicPr>
        <p:blipFill>
          <a:blip r:embed="rId2">
            <a:extLst>
              <a:ext uri="{28A0092B-C50C-407E-A947-70E740481C1C}">
                <a14:useLocalDpi xmlns:a14="http://schemas.microsoft.com/office/drawing/2010/main" val="0"/>
              </a:ext>
            </a:extLst>
          </a:blip>
          <a:srcRect r="34549"/>
          <a:stretch>
            <a:fillRect/>
          </a:stretch>
        </p:blipFill>
        <p:spPr bwMode="auto">
          <a:xfrm>
            <a:off x="0" y="0"/>
            <a:ext cx="4572000" cy="325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6"/>
                                        </p:tgtEl>
                                        <p:attrNameLst>
                                          <p:attrName>style.visibility</p:attrName>
                                        </p:attrNameLst>
                                      </p:cBhvr>
                                      <p:to>
                                        <p:strVal val="visible"/>
                                      </p:to>
                                    </p:set>
                                    <p:anim calcmode="lin" valueType="num">
                                      <p:cBhvr additive="base">
                                        <p:cTn id="7" dur="500" fill="hold"/>
                                        <p:tgtEl>
                                          <p:spTgt spid="143366"/>
                                        </p:tgtEl>
                                        <p:attrNameLst>
                                          <p:attrName>ppt_x</p:attrName>
                                        </p:attrNameLst>
                                      </p:cBhvr>
                                      <p:tavLst>
                                        <p:tav tm="0">
                                          <p:val>
                                            <p:strVal val="0-#ppt_w/2"/>
                                          </p:val>
                                        </p:tav>
                                        <p:tav tm="100000">
                                          <p:val>
                                            <p:strVal val="#ppt_x"/>
                                          </p:val>
                                        </p:tav>
                                      </p:tavLst>
                                    </p:anim>
                                    <p:anim calcmode="lin" valueType="num">
                                      <p:cBhvr additive="base">
                                        <p:cTn id="8" dur="500" fill="hold"/>
                                        <p:tgtEl>
                                          <p:spTgt spid="1433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4"/>
                                        </p:tgtEl>
                                        <p:attrNameLst>
                                          <p:attrName>style.visibility</p:attrName>
                                        </p:attrNameLst>
                                      </p:cBhvr>
                                      <p:to>
                                        <p:strVal val="visible"/>
                                      </p:to>
                                    </p:set>
                                    <p:anim calcmode="lin" valueType="num">
                                      <p:cBhvr additive="base">
                                        <p:cTn id="13" dur="500" fill="hold"/>
                                        <p:tgtEl>
                                          <p:spTgt spid="143364"/>
                                        </p:tgtEl>
                                        <p:attrNameLst>
                                          <p:attrName>ppt_x</p:attrName>
                                        </p:attrNameLst>
                                      </p:cBhvr>
                                      <p:tavLst>
                                        <p:tav tm="0">
                                          <p:val>
                                            <p:strVal val="0-#ppt_w/2"/>
                                          </p:val>
                                        </p:tav>
                                        <p:tav tm="100000">
                                          <p:val>
                                            <p:strVal val="#ppt_x"/>
                                          </p:val>
                                        </p:tav>
                                      </p:tavLst>
                                    </p:anim>
                                    <p:anim calcmode="lin" valueType="num">
                                      <p:cBhvr additive="base">
                                        <p:cTn id="14" dur="500" fill="hold"/>
                                        <p:tgtEl>
                                          <p:spTgt spid="143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autoUpdateAnimBg="0"/>
      <p:bldP spid="143366"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1026"/>
          <p:cNvSpPr>
            <a:spLocks noChangeArrowheads="1"/>
          </p:cNvSpPr>
          <p:nvPr/>
        </p:nvSpPr>
        <p:spPr bwMode="auto">
          <a:xfrm>
            <a:off x="5003800" y="549275"/>
            <a:ext cx="3868738" cy="10795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2400">
                <a:ea typeface="宋体" panose="02010600030101010101" pitchFamily="2" charset="-122"/>
              </a:rPr>
              <a:t>单个生产者、单个消费者、多缓冲情况：</a:t>
            </a:r>
          </a:p>
        </p:txBody>
      </p:sp>
      <p:sp>
        <p:nvSpPr>
          <p:cNvPr id="144389" name="Text Box 1029"/>
          <p:cNvSpPr txBox="1">
            <a:spLocks noChangeArrowheads="1"/>
          </p:cNvSpPr>
          <p:nvPr/>
        </p:nvSpPr>
        <p:spPr bwMode="auto">
          <a:xfrm>
            <a:off x="4932363" y="2205038"/>
            <a:ext cx="3987800"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1" hangingPunct="1">
              <a:defRPr/>
            </a:pPr>
            <a:r>
              <a:rPr lang="en-US" altLang="zh-CN" sz="2400" b="0"/>
              <a:t>semaphore empty=n,full=0;</a:t>
            </a:r>
          </a:p>
        </p:txBody>
      </p:sp>
      <p:grpSp>
        <p:nvGrpSpPr>
          <p:cNvPr id="4101" name="Group 1177"/>
          <p:cNvGrpSpPr>
            <a:grpSpLocks/>
          </p:cNvGrpSpPr>
          <p:nvPr/>
        </p:nvGrpSpPr>
        <p:grpSpPr bwMode="auto">
          <a:xfrm>
            <a:off x="0" y="115888"/>
            <a:ext cx="4356100" cy="2952750"/>
            <a:chOff x="432" y="1344"/>
            <a:chExt cx="4752" cy="2832"/>
          </a:xfrm>
        </p:grpSpPr>
        <p:sp>
          <p:nvSpPr>
            <p:cNvPr id="4104" name="Rectangle 1031" descr="羊皮纸"/>
            <p:cNvSpPr>
              <a:spLocks noChangeArrowheads="1"/>
            </p:cNvSpPr>
            <p:nvPr/>
          </p:nvSpPr>
          <p:spPr bwMode="auto">
            <a:xfrm>
              <a:off x="432" y="1344"/>
              <a:ext cx="4752" cy="2832"/>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wrap="none" anchor="ctr">
              <a:flatTx/>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endParaRPr lang="zh-CN" altLang="en-US" sz="2400">
                <a:ea typeface="宋体" panose="02010600030101010101" pitchFamily="2" charset="-122"/>
              </a:endParaRPr>
            </a:p>
          </p:txBody>
        </p:sp>
        <p:graphicFrame>
          <p:nvGraphicFramePr>
            <p:cNvPr id="4098" name="Object 1032"/>
            <p:cNvGraphicFramePr>
              <a:graphicFrameLocks noChangeAspect="1"/>
            </p:cNvGraphicFramePr>
            <p:nvPr/>
          </p:nvGraphicFramePr>
          <p:xfrm>
            <a:off x="864" y="1344"/>
            <a:ext cx="3984" cy="2792"/>
          </p:xfrm>
          <a:graphic>
            <a:graphicData uri="http://schemas.openxmlformats.org/presentationml/2006/ole">
              <mc:AlternateContent xmlns:mc="http://schemas.openxmlformats.org/markup-compatibility/2006">
                <mc:Choice xmlns:v="urn:schemas-microsoft-com:vml" Requires="v">
                  <p:oleObj spid="_x0000_s4107" name="文档" r:id="rId4" imgW="1733443" imgH="1819260" progId="Word.Document.8">
                    <p:embed/>
                  </p:oleObj>
                </mc:Choice>
                <mc:Fallback>
                  <p:oleObj name="文档" r:id="rId4" imgW="1733443" imgH="1819260" progId="Word.Document.8">
                    <p:embed/>
                    <p:pic>
                      <p:nvPicPr>
                        <p:cNvPr id="0" name="Object 1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1344"/>
                          <a:ext cx="3984" cy="2792"/>
                        </a:xfrm>
                        <a:prstGeom prst="rect">
                          <a:avLst/>
                        </a:prstGeom>
                        <a:solidFill>
                          <a:srgbClr val="FFEE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02" name="Rectangle 1026"/>
          <p:cNvSpPr>
            <a:spLocks noChangeArrowheads="1"/>
          </p:cNvSpPr>
          <p:nvPr/>
        </p:nvSpPr>
        <p:spPr bwMode="auto">
          <a:xfrm>
            <a:off x="906463" y="3213100"/>
            <a:ext cx="3511550" cy="3455988"/>
          </a:xfrm>
          <a:prstGeom prst="rect">
            <a:avLst/>
          </a:prstGeom>
          <a:solidFill>
            <a:srgbClr val="FFCC99"/>
          </a:solidFill>
          <a:ln w="9525">
            <a:solidFill>
              <a:schemeClr val="tx1"/>
            </a:solidFill>
            <a:miter lim="800000"/>
            <a:headEnd/>
            <a:tailEnd/>
          </a:ln>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P</a:t>
            </a:r>
            <a:r>
              <a:rPr lang="zh-CN" altLang="en-US" sz="2400">
                <a:ea typeface="宋体" panose="02010600030101010101" pitchFamily="2" charset="-122"/>
              </a:rPr>
              <a:t>：</a:t>
            </a:r>
            <a:br>
              <a:rPr lang="zh-CN" altLang="en-US" sz="2400">
                <a:ea typeface="宋体" panose="02010600030101010101" pitchFamily="2" charset="-122"/>
              </a:rPr>
            </a:br>
            <a:r>
              <a:rPr lang="en-US" altLang="zh-CN" sz="2400">
                <a:ea typeface="宋体" panose="02010600030101010101" pitchFamily="2" charset="-122"/>
              </a:rPr>
              <a:t>i = 0;</a:t>
            </a:r>
            <a:br>
              <a:rPr lang="en-US" altLang="zh-CN" sz="2400">
                <a:ea typeface="宋体" panose="02010600030101010101" pitchFamily="2" charset="-122"/>
              </a:rPr>
            </a:br>
            <a:r>
              <a:rPr lang="en-US" altLang="zh-CN" sz="2400">
                <a:ea typeface="宋体" panose="02010600030101010101" pitchFamily="2" charset="-122"/>
              </a:rPr>
              <a:t>while (true)  {</a:t>
            </a:r>
            <a:br>
              <a:rPr lang="en-US" altLang="zh-CN" sz="2400">
                <a:ea typeface="宋体" panose="02010600030101010101" pitchFamily="2" charset="-122"/>
              </a:rPr>
            </a:br>
            <a:r>
              <a:rPr lang="en-US" altLang="zh-CN" sz="2400">
                <a:ea typeface="宋体" panose="02010600030101010101" pitchFamily="2" charset="-122"/>
              </a:rPr>
              <a:t>   </a:t>
            </a:r>
            <a:r>
              <a:rPr lang="zh-CN" altLang="en-US" sz="2400">
                <a:ea typeface="宋体" panose="02010600030101010101" pitchFamily="2" charset="-122"/>
              </a:rPr>
              <a:t>生产产品</a:t>
            </a:r>
            <a:r>
              <a:rPr lang="en-US" altLang="zh-CN" sz="2400">
                <a:ea typeface="宋体" panose="02010600030101010101" pitchFamily="2" charset="-122"/>
              </a:rPr>
              <a:t>;</a:t>
            </a:r>
            <a:br>
              <a:rPr lang="en-US" altLang="zh-CN" sz="2400">
                <a:ea typeface="宋体" panose="02010600030101010101" pitchFamily="2" charset="-122"/>
              </a:rPr>
            </a:br>
            <a:r>
              <a:rPr lang="en-US" altLang="zh-CN" sz="2400">
                <a:ea typeface="宋体" panose="02010600030101010101" pitchFamily="2" charset="-122"/>
              </a:rPr>
              <a:t>   P(empty);</a:t>
            </a:r>
            <a:br>
              <a:rPr lang="en-US" altLang="zh-CN" sz="2400">
                <a:ea typeface="宋体" panose="02010600030101010101" pitchFamily="2" charset="-122"/>
              </a:rPr>
            </a:br>
            <a:r>
              <a:rPr lang="en-US" altLang="zh-CN" sz="2400">
                <a:ea typeface="宋体" panose="02010600030101010101" pitchFamily="2" charset="-122"/>
              </a:rPr>
              <a:t>  </a:t>
            </a:r>
            <a:r>
              <a:rPr lang="zh-CN" altLang="en-US" sz="2400">
                <a:ea typeface="宋体" panose="02010600030101010101" pitchFamily="2" charset="-122"/>
              </a:rPr>
              <a:t>往</a:t>
            </a:r>
            <a:r>
              <a:rPr lang="en-US" altLang="zh-CN" sz="2400">
                <a:ea typeface="宋体" panose="02010600030101010101" pitchFamily="2" charset="-122"/>
              </a:rPr>
              <a:t>Buffer [i]</a:t>
            </a:r>
            <a:r>
              <a:rPr lang="zh-CN" altLang="en-US" sz="2400">
                <a:ea typeface="宋体" panose="02010600030101010101" pitchFamily="2" charset="-122"/>
              </a:rPr>
              <a:t>放产品</a:t>
            </a:r>
            <a:r>
              <a:rPr lang="en-US" altLang="zh-CN" sz="2400">
                <a:ea typeface="宋体" panose="02010600030101010101" pitchFamily="2" charset="-122"/>
              </a:rPr>
              <a:t>;</a:t>
            </a:r>
            <a:br>
              <a:rPr lang="en-US" altLang="zh-CN" sz="2400">
                <a:ea typeface="宋体" panose="02010600030101010101" pitchFamily="2" charset="-122"/>
              </a:rPr>
            </a:br>
            <a:r>
              <a:rPr lang="en-US" altLang="zh-CN" sz="2400">
                <a:ea typeface="宋体" panose="02010600030101010101" pitchFamily="2" charset="-122"/>
              </a:rPr>
              <a:t>  V(full);</a:t>
            </a:r>
            <a:br>
              <a:rPr lang="en-US" altLang="zh-CN" sz="2400">
                <a:ea typeface="宋体" panose="02010600030101010101" pitchFamily="2" charset="-122"/>
              </a:rPr>
            </a:br>
            <a:r>
              <a:rPr lang="en-US" altLang="zh-CN" sz="2400">
                <a:ea typeface="宋体" panose="02010600030101010101" pitchFamily="2" charset="-122"/>
              </a:rPr>
              <a:t>  i = (i+1) % n;</a:t>
            </a:r>
          </a:p>
          <a:p>
            <a:pPr eaLnBrk="1" hangingPunct="1">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a:t>
            </a:r>
          </a:p>
        </p:txBody>
      </p:sp>
      <p:sp>
        <p:nvSpPr>
          <p:cNvPr id="4103" name="Rectangle 1027"/>
          <p:cNvSpPr>
            <a:spLocks noChangeArrowheads="1"/>
          </p:cNvSpPr>
          <p:nvPr/>
        </p:nvSpPr>
        <p:spPr bwMode="auto">
          <a:xfrm>
            <a:off x="5021263" y="3213100"/>
            <a:ext cx="3511550" cy="3455988"/>
          </a:xfrm>
          <a:prstGeom prst="rect">
            <a:avLst/>
          </a:prstGeom>
          <a:solidFill>
            <a:srgbClr val="FFCC99"/>
          </a:solidFill>
          <a:ln w="9525">
            <a:solidFill>
              <a:schemeClr val="tx1"/>
            </a:solidFill>
            <a:miter lim="800000"/>
            <a:headEnd/>
            <a:tailEnd/>
          </a:ln>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Q</a:t>
            </a:r>
            <a:r>
              <a:rPr lang="zh-CN" altLang="en-US" sz="2400">
                <a:ea typeface="宋体" panose="02010600030101010101" pitchFamily="2" charset="-122"/>
              </a:rPr>
              <a:t>：</a:t>
            </a:r>
          </a:p>
          <a:p>
            <a:pPr eaLnBrk="1" fontAlgn="t" hangingPunct="1">
              <a:lnSpc>
                <a:spcPct val="80000"/>
              </a:lnSpc>
              <a:spcBef>
                <a:spcPct val="20000"/>
              </a:spcBef>
              <a:buClr>
                <a:schemeClr val="folHlink"/>
              </a:buClr>
              <a:buSzPct val="60000"/>
              <a:buFont typeface="Wingdings" panose="05000000000000000000" pitchFamily="2" charset="2"/>
              <a:buNone/>
            </a:pPr>
            <a:r>
              <a:rPr lang="zh-CN" altLang="en-US" sz="2400">
                <a:ea typeface="宋体" panose="02010600030101010101" pitchFamily="2" charset="-122"/>
              </a:rPr>
              <a:t>    </a:t>
            </a:r>
            <a:r>
              <a:rPr lang="en-US" altLang="zh-CN" sz="2400">
                <a:ea typeface="宋体" panose="02010600030101010101" pitchFamily="2" charset="-122"/>
              </a:rPr>
              <a:t>j =  0;</a:t>
            </a:r>
          </a:p>
          <a:p>
            <a:pPr eaLnBrk="1" fontAlgn="t" hangingPunct="1">
              <a:lnSpc>
                <a:spcPct val="8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while (true)  {</a:t>
            </a:r>
          </a:p>
          <a:p>
            <a:pPr eaLnBrk="1" fontAlgn="t" hangingPunct="1">
              <a:lnSpc>
                <a:spcPct val="8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P(full);</a:t>
            </a:r>
          </a:p>
          <a:p>
            <a:pPr eaLnBrk="1" fontAlgn="t" hangingPunct="1">
              <a:lnSpc>
                <a:spcPct val="8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a:t>
            </a:r>
            <a:r>
              <a:rPr lang="zh-CN" altLang="en-US" sz="2400">
                <a:ea typeface="宋体" panose="02010600030101010101" pitchFamily="2" charset="-122"/>
              </a:rPr>
              <a:t>从</a:t>
            </a:r>
            <a:r>
              <a:rPr lang="en-US" altLang="zh-CN" sz="2400">
                <a:ea typeface="宋体" panose="02010600030101010101" pitchFamily="2" charset="-122"/>
              </a:rPr>
              <a:t>Buffer[j]</a:t>
            </a:r>
            <a:r>
              <a:rPr lang="zh-CN" altLang="en-US" sz="2400">
                <a:ea typeface="宋体" panose="02010600030101010101" pitchFamily="2" charset="-122"/>
              </a:rPr>
              <a:t>取产品</a:t>
            </a:r>
            <a:r>
              <a:rPr lang="en-US" altLang="zh-CN" sz="2400">
                <a:ea typeface="宋体" panose="02010600030101010101" pitchFamily="2" charset="-122"/>
              </a:rPr>
              <a:t>;</a:t>
            </a:r>
          </a:p>
          <a:p>
            <a:pPr eaLnBrk="1" fontAlgn="t" hangingPunct="1">
              <a:lnSpc>
                <a:spcPct val="8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V(empty);</a:t>
            </a:r>
          </a:p>
          <a:p>
            <a:pPr eaLnBrk="1" fontAlgn="t" hangingPunct="1">
              <a:lnSpc>
                <a:spcPct val="8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a:t>
            </a:r>
            <a:r>
              <a:rPr lang="zh-CN" altLang="en-US" sz="2400">
                <a:ea typeface="宋体" panose="02010600030101010101" pitchFamily="2" charset="-122"/>
              </a:rPr>
              <a:t>消费产品</a:t>
            </a:r>
            <a:r>
              <a:rPr lang="en-US" altLang="zh-CN" sz="2400">
                <a:ea typeface="宋体" panose="02010600030101010101" pitchFamily="2" charset="-122"/>
              </a:rPr>
              <a:t>;</a:t>
            </a:r>
          </a:p>
          <a:p>
            <a:pPr eaLnBrk="1" fontAlgn="t" hangingPunct="1">
              <a:lnSpc>
                <a:spcPct val="8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j = (j+1) % n;</a:t>
            </a:r>
          </a:p>
          <a:p>
            <a:pPr eaLnBrk="1" fontAlgn="t" hangingPunct="1">
              <a:lnSpc>
                <a:spcPct val="80000"/>
              </a:lnSpc>
              <a:spcBef>
                <a:spcPct val="20000"/>
              </a:spcBef>
              <a:buClr>
                <a:schemeClr val="folHlink"/>
              </a:buClr>
              <a:buSzPct val="60000"/>
              <a:buFont typeface="Wingdings" panose="05000000000000000000" pitchFamily="2" charset="2"/>
              <a:buNone/>
            </a:pPr>
            <a:r>
              <a:rPr lang="en-US" altLang="zh-CN" sz="240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389"/>
                                        </p:tgtEl>
                                        <p:attrNameLst>
                                          <p:attrName>style.visibility</p:attrName>
                                        </p:attrNameLst>
                                      </p:cBhvr>
                                      <p:to>
                                        <p:strVal val="visible"/>
                                      </p:to>
                                    </p:set>
                                    <p:anim calcmode="lin" valueType="num">
                                      <p:cBhvr additive="base">
                                        <p:cTn id="7" dur="500" fill="hold"/>
                                        <p:tgtEl>
                                          <p:spTgt spid="144389"/>
                                        </p:tgtEl>
                                        <p:attrNameLst>
                                          <p:attrName>ppt_x</p:attrName>
                                        </p:attrNameLst>
                                      </p:cBhvr>
                                      <p:tavLst>
                                        <p:tav tm="0">
                                          <p:val>
                                            <p:strVal val="0-#ppt_w/2"/>
                                          </p:val>
                                        </p:tav>
                                        <p:tav tm="100000">
                                          <p:val>
                                            <p:strVal val="#ppt_x"/>
                                          </p:val>
                                        </p:tav>
                                      </p:tavLst>
                                    </p:anim>
                                    <p:anim calcmode="lin" valueType="num">
                                      <p:cBhvr additive="base">
                                        <p:cTn id="8" dur="500" fill="hold"/>
                                        <p:tgtEl>
                                          <p:spTgt spid="144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1295400" y="115888"/>
            <a:ext cx="71643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1</a:t>
            </a:r>
            <a:r>
              <a:rPr lang="zh-CN" altLang="en-US" sz="4000">
                <a:solidFill>
                  <a:schemeClr val="folHlink"/>
                </a:solidFill>
                <a:latin typeface="隶书" panose="02010509060101010101" pitchFamily="49" charset="-122"/>
              </a:rPr>
              <a:t>、</a:t>
            </a:r>
            <a:r>
              <a:rPr lang="zh-CN" altLang="en-US" sz="4000">
                <a:solidFill>
                  <a:schemeClr val="folHlink"/>
                </a:solidFill>
              </a:rPr>
              <a:t>“</a:t>
            </a:r>
            <a:r>
              <a:rPr lang="zh-CN" altLang="en-US" sz="4000">
                <a:solidFill>
                  <a:schemeClr val="folHlink"/>
                </a:solidFill>
                <a:latin typeface="隶书" panose="02010509060101010101" pitchFamily="49" charset="-122"/>
              </a:rPr>
              <a:t>生产者</a:t>
            </a:r>
            <a:r>
              <a:rPr lang="en-US" altLang="zh-CN" sz="4000">
                <a:solidFill>
                  <a:schemeClr val="folHlink"/>
                </a:solidFill>
              </a:rPr>
              <a:t>—</a:t>
            </a:r>
            <a:r>
              <a:rPr lang="zh-CN" altLang="en-US" sz="4000">
                <a:solidFill>
                  <a:schemeClr val="folHlink"/>
                </a:solidFill>
                <a:latin typeface="隶书" panose="02010509060101010101" pitchFamily="49" charset="-122"/>
              </a:rPr>
              <a:t>消费者</a:t>
            </a:r>
            <a:r>
              <a:rPr lang="zh-CN" altLang="en-US" sz="4000">
                <a:solidFill>
                  <a:schemeClr val="folHlink"/>
                </a:solidFill>
              </a:rPr>
              <a:t>”</a:t>
            </a:r>
            <a:r>
              <a:rPr lang="zh-CN" altLang="en-US" sz="4000">
                <a:solidFill>
                  <a:schemeClr val="folHlink"/>
                </a:solidFill>
                <a:latin typeface="隶书" panose="02010509060101010101" pitchFamily="49" charset="-122"/>
              </a:rPr>
              <a:t>问题</a:t>
            </a:r>
          </a:p>
        </p:txBody>
      </p:sp>
      <p:sp>
        <p:nvSpPr>
          <p:cNvPr id="240643" name="Rectangle 6"/>
          <p:cNvSpPr>
            <a:spLocks noChangeArrowheads="1"/>
          </p:cNvSpPr>
          <p:nvPr/>
        </p:nvSpPr>
        <p:spPr bwMode="auto">
          <a:xfrm>
            <a:off x="323850" y="1268413"/>
            <a:ext cx="8631238"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buFontTx/>
              <a:buChar char="•"/>
            </a:pPr>
            <a:r>
              <a:rPr lang="zh-CN" altLang="en-US">
                <a:solidFill>
                  <a:srgbClr val="CC0000"/>
                </a:solidFill>
                <a:latin typeface="楷体_GB2312" pitchFamily="1" charset="-122"/>
                <a:ea typeface="楷体_GB2312" pitchFamily="1" charset="-122"/>
              </a:rPr>
              <a:t>多缓冲区的生产者</a:t>
            </a:r>
            <a:r>
              <a:rPr lang="en-US" altLang="zh-CN">
                <a:solidFill>
                  <a:srgbClr val="CC0000"/>
                </a:solidFill>
                <a:latin typeface="楷体_GB2312" pitchFamily="1" charset="-122"/>
                <a:ea typeface="楷体_GB2312" pitchFamily="1" charset="-122"/>
              </a:rPr>
              <a:t>—</a:t>
            </a:r>
            <a:r>
              <a:rPr lang="zh-CN" altLang="en-US">
                <a:solidFill>
                  <a:srgbClr val="CC0000"/>
                </a:solidFill>
                <a:latin typeface="楷体_GB2312" pitchFamily="1" charset="-122"/>
                <a:ea typeface="楷体_GB2312" pitchFamily="1" charset="-122"/>
              </a:rPr>
              <a:t>消费者问题描述</a:t>
            </a:r>
          </a:p>
          <a:p>
            <a:pPr lvl="1" eaLnBrk="1" hangingPunct="1">
              <a:lnSpc>
                <a:spcPct val="120000"/>
              </a:lnSpc>
              <a:buFontTx/>
              <a:buChar char="•"/>
            </a:pPr>
            <a:r>
              <a:rPr lang="zh-CN" altLang="en-US">
                <a:solidFill>
                  <a:srgbClr val="0000FF"/>
                </a:solidFill>
                <a:latin typeface="Times New Roman" panose="02020603050405020304" pitchFamily="18" charset="0"/>
                <a:ea typeface="楷体_GB2312" pitchFamily="1" charset="-122"/>
              </a:rPr>
              <a:t>一组生产者向一组消费者提供消息，它们</a:t>
            </a:r>
            <a:r>
              <a:rPr lang="zh-CN" altLang="en-US">
                <a:solidFill>
                  <a:srgbClr val="CC0000"/>
                </a:solidFill>
                <a:latin typeface="Times New Roman" panose="02020603050405020304" pitchFamily="18" charset="0"/>
                <a:ea typeface="楷体_GB2312" pitchFamily="1" charset="-122"/>
              </a:rPr>
              <a:t>共享一个有界</a:t>
            </a:r>
            <a:r>
              <a:rPr lang="en-US" altLang="zh-CN">
                <a:solidFill>
                  <a:srgbClr val="CC0000"/>
                </a:solidFill>
                <a:latin typeface="Times New Roman" panose="02020603050405020304" pitchFamily="18" charset="0"/>
                <a:ea typeface="楷体_GB2312" pitchFamily="1" charset="-122"/>
              </a:rPr>
              <a:t>( N </a:t>
            </a:r>
            <a:r>
              <a:rPr lang="zh-CN" altLang="en-US">
                <a:solidFill>
                  <a:srgbClr val="CC0000"/>
                </a:solidFill>
                <a:latin typeface="Times New Roman" panose="02020603050405020304" pitchFamily="18" charset="0"/>
                <a:ea typeface="楷体_GB2312" pitchFamily="1" charset="-122"/>
              </a:rPr>
              <a:t>个</a:t>
            </a:r>
            <a:r>
              <a:rPr lang="en-US" altLang="zh-CN">
                <a:solidFill>
                  <a:srgbClr val="CC0000"/>
                </a:solidFill>
                <a:latin typeface="Times New Roman" panose="02020603050405020304" pitchFamily="18" charset="0"/>
                <a:ea typeface="楷体_GB2312" pitchFamily="1" charset="-122"/>
              </a:rPr>
              <a:t>)</a:t>
            </a:r>
            <a:r>
              <a:rPr lang="zh-CN" altLang="en-US">
                <a:solidFill>
                  <a:srgbClr val="CC0000"/>
                </a:solidFill>
                <a:latin typeface="Times New Roman" panose="02020603050405020304" pitchFamily="18" charset="0"/>
                <a:ea typeface="楷体_GB2312" pitchFamily="1" charset="-122"/>
              </a:rPr>
              <a:t>缓冲池</a:t>
            </a:r>
            <a:r>
              <a:rPr lang="zh-CN" altLang="en-US">
                <a:solidFill>
                  <a:srgbClr val="0000FF"/>
                </a:solidFill>
                <a:latin typeface="Times New Roman" panose="02020603050405020304" pitchFamily="18" charset="0"/>
                <a:ea typeface="楷体_GB2312" pitchFamily="1" charset="-122"/>
              </a:rPr>
              <a:t>，生产者向其中</a:t>
            </a:r>
            <a:r>
              <a:rPr lang="zh-CN" altLang="en-US">
                <a:solidFill>
                  <a:srgbClr val="CC0000"/>
                </a:solidFill>
                <a:latin typeface="Times New Roman" panose="02020603050405020304" pitchFamily="18" charset="0"/>
                <a:ea typeface="楷体_GB2312" pitchFamily="1" charset="-122"/>
              </a:rPr>
              <a:t>投放</a:t>
            </a:r>
            <a:r>
              <a:rPr lang="zh-CN" altLang="en-US">
                <a:solidFill>
                  <a:srgbClr val="0000FF"/>
                </a:solidFill>
                <a:latin typeface="Times New Roman" panose="02020603050405020304" pitchFamily="18" charset="0"/>
                <a:ea typeface="楷体_GB2312" pitchFamily="1" charset="-122"/>
              </a:rPr>
              <a:t>消息，消费者从中</a:t>
            </a:r>
            <a:r>
              <a:rPr lang="zh-CN" altLang="en-US">
                <a:solidFill>
                  <a:srgbClr val="CC0000"/>
                </a:solidFill>
                <a:latin typeface="Times New Roman" panose="02020603050405020304" pitchFamily="18" charset="0"/>
                <a:ea typeface="楷体_GB2312" pitchFamily="1" charset="-122"/>
              </a:rPr>
              <a:t>取得</a:t>
            </a:r>
            <a:r>
              <a:rPr lang="zh-CN" altLang="en-US">
                <a:solidFill>
                  <a:srgbClr val="0000FF"/>
                </a:solidFill>
                <a:latin typeface="Times New Roman" panose="02020603050405020304" pitchFamily="18" charset="0"/>
                <a:ea typeface="楷体_GB2312" pitchFamily="1" charset="-122"/>
              </a:rPr>
              <a:t>消息。任何时刻只能有一个进程可对共享缓冲池进行操作。</a:t>
            </a:r>
          </a:p>
        </p:txBody>
      </p:sp>
      <p:grpSp>
        <p:nvGrpSpPr>
          <p:cNvPr id="50180" name="Group 38"/>
          <p:cNvGrpSpPr>
            <a:grpSpLocks/>
          </p:cNvGrpSpPr>
          <p:nvPr/>
        </p:nvGrpSpPr>
        <p:grpSpPr bwMode="auto">
          <a:xfrm>
            <a:off x="1643063" y="4143375"/>
            <a:ext cx="5900737" cy="1619250"/>
            <a:chOff x="1392" y="3264"/>
            <a:chExt cx="2571" cy="765"/>
          </a:xfrm>
        </p:grpSpPr>
        <p:grpSp>
          <p:nvGrpSpPr>
            <p:cNvPr id="50181" name="Group 5"/>
            <p:cNvGrpSpPr>
              <a:grpSpLocks/>
            </p:cNvGrpSpPr>
            <p:nvPr/>
          </p:nvGrpSpPr>
          <p:grpSpPr bwMode="auto">
            <a:xfrm>
              <a:off x="1392" y="3264"/>
              <a:ext cx="2571" cy="638"/>
              <a:chOff x="2976" y="2671"/>
              <a:chExt cx="2571" cy="638"/>
            </a:xfrm>
          </p:grpSpPr>
          <p:sp>
            <p:nvSpPr>
              <p:cNvPr id="50183" name="Text Box 6"/>
              <p:cNvSpPr txBox="1">
                <a:spLocks noChangeArrowheads="1"/>
              </p:cNvSpPr>
              <p:nvPr/>
            </p:nvSpPr>
            <p:spPr bwMode="auto">
              <a:xfrm>
                <a:off x="5328" y="2671"/>
                <a:ext cx="18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c1</a:t>
                </a:r>
              </a:p>
            </p:txBody>
          </p:sp>
          <p:grpSp>
            <p:nvGrpSpPr>
              <p:cNvPr id="50184" name="Group 7"/>
              <p:cNvGrpSpPr>
                <a:grpSpLocks/>
              </p:cNvGrpSpPr>
              <p:nvPr/>
            </p:nvGrpSpPr>
            <p:grpSpPr bwMode="auto">
              <a:xfrm>
                <a:off x="2976" y="2712"/>
                <a:ext cx="2571" cy="597"/>
                <a:chOff x="2976" y="2712"/>
                <a:chExt cx="2571" cy="597"/>
              </a:xfrm>
            </p:grpSpPr>
            <p:grpSp>
              <p:nvGrpSpPr>
                <p:cNvPr id="50185" name="Group 8"/>
                <p:cNvGrpSpPr>
                  <a:grpSpLocks/>
                </p:cNvGrpSpPr>
                <p:nvPr/>
              </p:nvGrpSpPr>
              <p:grpSpPr bwMode="auto">
                <a:xfrm>
                  <a:off x="3648" y="2880"/>
                  <a:ext cx="1296" cy="336"/>
                  <a:chOff x="3264" y="2256"/>
                  <a:chExt cx="1296" cy="336"/>
                </a:xfrm>
              </p:grpSpPr>
              <p:sp>
                <p:nvSpPr>
                  <p:cNvPr id="50209" name="Rectangle 9"/>
                  <p:cNvSpPr>
                    <a:spLocks noChangeArrowheads="1"/>
                  </p:cNvSpPr>
                  <p:nvPr/>
                </p:nvSpPr>
                <p:spPr bwMode="auto">
                  <a:xfrm>
                    <a:off x="3264" y="2256"/>
                    <a:ext cx="129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endParaRPr lang="zh-CN" altLang="en-US" sz="2000" b="0">
                      <a:ea typeface="宋体" panose="02010600030101010101" pitchFamily="2" charset="-122"/>
                    </a:endParaRPr>
                  </a:p>
                </p:txBody>
              </p:sp>
              <p:sp>
                <p:nvSpPr>
                  <p:cNvPr id="50210" name="Line 10"/>
                  <p:cNvSpPr>
                    <a:spLocks noChangeShapeType="1"/>
                  </p:cNvSpPr>
                  <p:nvPr/>
                </p:nvSpPr>
                <p:spPr bwMode="auto">
                  <a:xfrm>
                    <a:off x="3456" y="22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1" name="Line 11"/>
                  <p:cNvSpPr>
                    <a:spLocks noChangeShapeType="1"/>
                  </p:cNvSpPr>
                  <p:nvPr/>
                </p:nvSpPr>
                <p:spPr bwMode="auto">
                  <a:xfrm>
                    <a:off x="3648" y="22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2" name="Line 12"/>
                  <p:cNvSpPr>
                    <a:spLocks noChangeShapeType="1"/>
                  </p:cNvSpPr>
                  <p:nvPr/>
                </p:nvSpPr>
                <p:spPr bwMode="auto">
                  <a:xfrm>
                    <a:off x="3840" y="22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3" name="Line 13"/>
                  <p:cNvSpPr>
                    <a:spLocks noChangeShapeType="1"/>
                  </p:cNvSpPr>
                  <p:nvPr/>
                </p:nvSpPr>
                <p:spPr bwMode="auto">
                  <a:xfrm>
                    <a:off x="4368" y="22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86" name="Line 14"/>
                <p:cNvSpPr>
                  <a:spLocks noChangeShapeType="1"/>
                </p:cNvSpPr>
                <p:nvPr/>
              </p:nvSpPr>
              <p:spPr bwMode="auto">
                <a:xfrm>
                  <a:off x="5184" y="28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Line 15"/>
                <p:cNvSpPr>
                  <a:spLocks noChangeShapeType="1"/>
                </p:cNvSpPr>
                <p:nvPr/>
              </p:nvSpPr>
              <p:spPr bwMode="auto">
                <a:xfrm>
                  <a:off x="5184" y="326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Line 16"/>
                <p:cNvSpPr>
                  <a:spLocks noChangeShapeType="1"/>
                </p:cNvSpPr>
                <p:nvPr/>
              </p:nvSpPr>
              <p:spPr bwMode="auto">
                <a:xfrm>
                  <a:off x="5184" y="283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9" name="Line 17"/>
                <p:cNvSpPr>
                  <a:spLocks noChangeShapeType="1"/>
                </p:cNvSpPr>
                <p:nvPr/>
              </p:nvSpPr>
              <p:spPr bwMode="auto">
                <a:xfrm>
                  <a:off x="5184" y="29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0" name="Line 18"/>
                <p:cNvSpPr>
                  <a:spLocks noChangeShapeType="1"/>
                </p:cNvSpPr>
                <p:nvPr/>
              </p:nvSpPr>
              <p:spPr bwMode="auto">
                <a:xfrm flipH="1">
                  <a:off x="3360" y="28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Line 19"/>
                <p:cNvSpPr>
                  <a:spLocks noChangeShapeType="1"/>
                </p:cNvSpPr>
                <p:nvPr/>
              </p:nvSpPr>
              <p:spPr bwMode="auto">
                <a:xfrm flipH="1">
                  <a:off x="3216" y="326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Line 20"/>
                <p:cNvSpPr>
                  <a:spLocks noChangeShapeType="1"/>
                </p:cNvSpPr>
                <p:nvPr/>
              </p:nvSpPr>
              <p:spPr bwMode="auto">
                <a:xfrm flipH="1">
                  <a:off x="3216" y="283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3" name="Line 21"/>
                <p:cNvSpPr>
                  <a:spLocks noChangeShapeType="1"/>
                </p:cNvSpPr>
                <p:nvPr/>
              </p:nvSpPr>
              <p:spPr bwMode="auto">
                <a:xfrm flipH="1">
                  <a:off x="3216" y="29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Text Box 22"/>
                <p:cNvSpPr txBox="1">
                  <a:spLocks noChangeArrowheads="1"/>
                </p:cNvSpPr>
                <p:nvPr/>
              </p:nvSpPr>
              <p:spPr bwMode="auto">
                <a:xfrm>
                  <a:off x="3014" y="2712"/>
                  <a:ext cx="19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p1</a:t>
                  </a:r>
                </a:p>
              </p:txBody>
            </p:sp>
            <p:sp>
              <p:nvSpPr>
                <p:cNvPr id="50195" name="Text Box 23"/>
                <p:cNvSpPr txBox="1">
                  <a:spLocks noChangeArrowheads="1"/>
                </p:cNvSpPr>
                <p:nvPr/>
              </p:nvSpPr>
              <p:spPr bwMode="auto">
                <a:xfrm>
                  <a:off x="2976" y="3120"/>
                  <a:ext cx="20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m</a:t>
                  </a:r>
                </a:p>
              </p:txBody>
            </p:sp>
            <p:sp>
              <p:nvSpPr>
                <p:cNvPr id="50196" name="Text Box 24"/>
                <p:cNvSpPr txBox="1">
                  <a:spLocks noChangeArrowheads="1"/>
                </p:cNvSpPr>
                <p:nvPr/>
              </p:nvSpPr>
              <p:spPr bwMode="auto">
                <a:xfrm>
                  <a:off x="5376" y="312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k</a:t>
                  </a:r>
                </a:p>
              </p:txBody>
            </p:sp>
            <p:sp>
              <p:nvSpPr>
                <p:cNvPr id="50197" name="Text Box 25"/>
                <p:cNvSpPr txBox="1">
                  <a:spLocks noChangeArrowheads="1"/>
                </p:cNvSpPr>
                <p:nvPr/>
              </p:nvSpPr>
              <p:spPr bwMode="auto">
                <a:xfrm>
                  <a:off x="3648" y="2928"/>
                  <a:ext cx="13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1</a:t>
                  </a:r>
                </a:p>
              </p:txBody>
            </p:sp>
            <p:sp>
              <p:nvSpPr>
                <p:cNvPr id="50198" name="Text Box 26"/>
                <p:cNvSpPr txBox="1">
                  <a:spLocks noChangeArrowheads="1"/>
                </p:cNvSpPr>
                <p:nvPr/>
              </p:nvSpPr>
              <p:spPr bwMode="auto">
                <a:xfrm>
                  <a:off x="3830" y="2907"/>
                  <a:ext cx="13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2</a:t>
                  </a:r>
                </a:p>
              </p:txBody>
            </p:sp>
            <p:sp>
              <p:nvSpPr>
                <p:cNvPr id="50199" name="Text Box 27"/>
                <p:cNvSpPr txBox="1">
                  <a:spLocks noChangeArrowheads="1"/>
                </p:cNvSpPr>
                <p:nvPr/>
              </p:nvSpPr>
              <p:spPr bwMode="auto">
                <a:xfrm>
                  <a:off x="4214" y="2859"/>
                  <a:ext cx="19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a:t>
                  </a:r>
                </a:p>
              </p:txBody>
            </p:sp>
            <p:sp>
              <p:nvSpPr>
                <p:cNvPr id="50200" name="Text Box 28"/>
                <p:cNvSpPr txBox="1">
                  <a:spLocks noChangeArrowheads="1"/>
                </p:cNvSpPr>
                <p:nvPr/>
              </p:nvSpPr>
              <p:spPr bwMode="auto">
                <a:xfrm>
                  <a:off x="4752" y="2928"/>
                  <a:ext cx="14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n</a:t>
                  </a:r>
                </a:p>
              </p:txBody>
            </p:sp>
            <p:sp>
              <p:nvSpPr>
                <p:cNvPr id="50201" name="Text Box 29"/>
                <p:cNvSpPr txBox="1">
                  <a:spLocks noChangeArrowheads="1"/>
                </p:cNvSpPr>
                <p:nvPr/>
              </p:nvSpPr>
              <p:spPr bwMode="auto">
                <a:xfrm>
                  <a:off x="3014" y="2841"/>
                  <a:ext cx="19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p2</a:t>
                  </a:r>
                </a:p>
              </p:txBody>
            </p:sp>
            <p:sp>
              <p:nvSpPr>
                <p:cNvPr id="50202" name="Text Box 30"/>
                <p:cNvSpPr txBox="1">
                  <a:spLocks noChangeArrowheads="1"/>
                </p:cNvSpPr>
                <p:nvPr/>
              </p:nvSpPr>
              <p:spPr bwMode="auto">
                <a:xfrm>
                  <a:off x="5328" y="2815"/>
                  <a:ext cx="18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c2</a:t>
                  </a:r>
                </a:p>
              </p:txBody>
            </p:sp>
            <p:sp>
              <p:nvSpPr>
                <p:cNvPr id="50203" name="Text Box 31"/>
                <p:cNvSpPr txBox="1">
                  <a:spLocks noChangeArrowheads="1"/>
                </p:cNvSpPr>
                <p:nvPr/>
              </p:nvSpPr>
              <p:spPr bwMode="auto">
                <a:xfrm>
                  <a:off x="3024" y="2928"/>
                  <a:ext cx="19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a:t>
                  </a:r>
                </a:p>
              </p:txBody>
            </p:sp>
            <p:sp>
              <p:nvSpPr>
                <p:cNvPr id="50204" name="Text Box 32"/>
                <p:cNvSpPr txBox="1">
                  <a:spLocks noChangeArrowheads="1"/>
                </p:cNvSpPr>
                <p:nvPr/>
              </p:nvSpPr>
              <p:spPr bwMode="auto">
                <a:xfrm>
                  <a:off x="5270" y="2955"/>
                  <a:ext cx="19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a:t>
                  </a:r>
                </a:p>
              </p:txBody>
            </p:sp>
            <p:sp>
              <p:nvSpPr>
                <p:cNvPr id="50205" name="Line 33"/>
                <p:cNvSpPr>
                  <a:spLocks noChangeShapeType="1"/>
                </p:cNvSpPr>
                <p:nvPr/>
              </p:nvSpPr>
              <p:spPr bwMode="auto">
                <a:xfrm>
                  <a:off x="3360" y="3072"/>
                  <a:ext cx="24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6" name="Line 34"/>
                <p:cNvSpPr>
                  <a:spLocks noChangeShapeType="1"/>
                </p:cNvSpPr>
                <p:nvPr/>
              </p:nvSpPr>
              <p:spPr bwMode="auto">
                <a:xfrm>
                  <a:off x="4944" y="3072"/>
                  <a:ext cx="240" cy="0"/>
                </a:xfrm>
                <a:prstGeom prst="line">
                  <a:avLst/>
                </a:prstGeom>
                <a:noFill/>
                <a:ln w="254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Text Box 35"/>
                <p:cNvSpPr txBox="1">
                  <a:spLocks noChangeArrowheads="1"/>
                </p:cNvSpPr>
                <p:nvPr/>
              </p:nvSpPr>
              <p:spPr bwMode="auto">
                <a:xfrm>
                  <a:off x="3398" y="2841"/>
                  <a:ext cx="16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i</a:t>
                  </a:r>
                </a:p>
              </p:txBody>
            </p:sp>
            <p:sp>
              <p:nvSpPr>
                <p:cNvPr id="50208" name="Text Box 36"/>
                <p:cNvSpPr txBox="1">
                  <a:spLocks noChangeArrowheads="1"/>
                </p:cNvSpPr>
                <p:nvPr/>
              </p:nvSpPr>
              <p:spPr bwMode="auto">
                <a:xfrm>
                  <a:off x="4934" y="2841"/>
                  <a:ext cx="15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i</a:t>
                  </a:r>
                </a:p>
              </p:txBody>
            </p:sp>
          </p:grpSp>
        </p:grpSp>
        <p:sp>
          <p:nvSpPr>
            <p:cNvPr id="50182" name="Text Box 37"/>
            <p:cNvSpPr txBox="1">
              <a:spLocks noChangeArrowheads="1"/>
            </p:cNvSpPr>
            <p:nvPr/>
          </p:nvSpPr>
          <p:spPr bwMode="auto">
            <a:xfrm>
              <a:off x="2304" y="3840"/>
              <a:ext cx="41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2000">
                  <a:solidFill>
                    <a:schemeClr val="hlink"/>
                  </a:solidFill>
                  <a:ea typeface="宋体" panose="02010600030101010101" pitchFamily="2" charset="-122"/>
                </a:rPr>
                <a:t>缓冲池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40643"/>
                                        </p:tgtEl>
                                        <p:attrNameLst>
                                          <p:attrName>style.visibility</p:attrName>
                                        </p:attrNameLst>
                                      </p:cBhvr>
                                      <p:to>
                                        <p:strVal val="visible"/>
                                      </p:to>
                                    </p:set>
                                    <p:anim calcmode="discrete" valueType="clr">
                                      <p:cBhvr override="childStyle">
                                        <p:cTn id="7" dur="80"/>
                                        <p:tgtEl>
                                          <p:spTgt spid="24064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40643"/>
                                        </p:tgtEl>
                                        <p:attrNameLst>
                                          <p:attrName>fillcolor</p:attrName>
                                        </p:attrNameLst>
                                      </p:cBhvr>
                                      <p:tavLst>
                                        <p:tav tm="0">
                                          <p:val>
                                            <p:clrVal>
                                              <a:schemeClr val="accent2"/>
                                            </p:clrVal>
                                          </p:val>
                                        </p:tav>
                                        <p:tav tm="50000">
                                          <p:val>
                                            <p:clrVal>
                                              <a:schemeClr val="hlink"/>
                                            </p:clrVal>
                                          </p:val>
                                        </p:tav>
                                      </p:tavLst>
                                    </p:anim>
                                    <p:set>
                                      <p:cBhvr>
                                        <p:cTn id="9" dur="80"/>
                                        <p:tgtEl>
                                          <p:spTgt spid="24064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895600" y="2919413"/>
            <a:ext cx="3089275" cy="3244850"/>
            <a:chOff x="1824" y="1282"/>
            <a:chExt cx="1946" cy="2044"/>
          </a:xfrm>
        </p:grpSpPr>
        <p:sp>
          <p:nvSpPr>
            <p:cNvPr id="51277" name="Freeform 4" descr="球体"/>
            <p:cNvSpPr>
              <a:spLocks/>
            </p:cNvSpPr>
            <p:nvPr/>
          </p:nvSpPr>
          <p:spPr bwMode="auto">
            <a:xfrm>
              <a:off x="1824" y="1820"/>
              <a:ext cx="645" cy="484"/>
            </a:xfrm>
            <a:custGeom>
              <a:avLst/>
              <a:gdLst>
                <a:gd name="T0" fmla="*/ 596 w 645"/>
                <a:gd name="T1" fmla="*/ 445 h 497"/>
                <a:gd name="T2" fmla="*/ 603 w 645"/>
                <a:gd name="T3" fmla="*/ 377 h 497"/>
                <a:gd name="T4" fmla="*/ 617 w 645"/>
                <a:gd name="T5" fmla="*/ 325 h 497"/>
                <a:gd name="T6" fmla="*/ 645 w 645"/>
                <a:gd name="T7" fmla="*/ 264 h 497"/>
                <a:gd name="T8" fmla="*/ 124 w 645"/>
                <a:gd name="T9" fmla="*/ 0 h 497"/>
                <a:gd name="T10" fmla="*/ 56 w 645"/>
                <a:gd name="T11" fmla="*/ 120 h 497"/>
                <a:gd name="T12" fmla="*/ 28 w 645"/>
                <a:gd name="T13" fmla="*/ 229 h 497"/>
                <a:gd name="T14" fmla="*/ 7 w 645"/>
                <a:gd name="T15" fmla="*/ 331 h 497"/>
                <a:gd name="T16" fmla="*/ 0 w 645"/>
                <a:gd name="T17" fmla="*/ 447 h 497"/>
                <a:gd name="T18" fmla="*/ 596 w 645"/>
                <a:gd name="T19" fmla="*/ 44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pattFill prst="sphere">
              <a:fgClr>
                <a:schemeClr val="accent1"/>
              </a:fgClr>
              <a:bgClr>
                <a:schemeClr val="bg1"/>
              </a:bgClr>
            </a:patt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78" name="Freeform 5" descr="球体"/>
            <p:cNvSpPr>
              <a:spLocks/>
            </p:cNvSpPr>
            <p:nvPr/>
          </p:nvSpPr>
          <p:spPr bwMode="auto">
            <a:xfrm>
              <a:off x="1951" y="1452"/>
              <a:ext cx="642" cy="654"/>
            </a:xfrm>
            <a:custGeom>
              <a:avLst/>
              <a:gdLst>
                <a:gd name="T0" fmla="*/ 517 w 642"/>
                <a:gd name="T1" fmla="*/ 654 h 654"/>
                <a:gd name="T2" fmla="*/ 537 w 642"/>
                <a:gd name="T3" fmla="*/ 605 h 654"/>
                <a:gd name="T4" fmla="*/ 582 w 642"/>
                <a:gd name="T5" fmla="*/ 553 h 654"/>
                <a:gd name="T6" fmla="*/ 642 w 642"/>
                <a:gd name="T7" fmla="*/ 500 h 654"/>
                <a:gd name="T8" fmla="*/ 349 w 642"/>
                <a:gd name="T9" fmla="*/ 0 h 654"/>
                <a:gd name="T10" fmla="*/ 225 w 642"/>
                <a:gd name="T11" fmla="*/ 78 h 654"/>
                <a:gd name="T12" fmla="*/ 142 w 642"/>
                <a:gd name="T13" fmla="*/ 167 h 654"/>
                <a:gd name="T14" fmla="*/ 69 w 642"/>
                <a:gd name="T15" fmla="*/ 252 h 654"/>
                <a:gd name="T16" fmla="*/ 0 w 642"/>
                <a:gd name="T17" fmla="*/ 358 h 654"/>
                <a:gd name="T18" fmla="*/ 517 w 642"/>
                <a:gd name="T19" fmla="*/ 654 h 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2"/>
                <a:gd name="T31" fmla="*/ 0 h 654"/>
                <a:gd name="T32" fmla="*/ 642 w 642"/>
                <a:gd name="T33" fmla="*/ 654 h 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2" h="654">
                  <a:moveTo>
                    <a:pt x="517" y="654"/>
                  </a:moveTo>
                  <a:lnTo>
                    <a:pt x="537" y="605"/>
                  </a:lnTo>
                  <a:lnTo>
                    <a:pt x="582" y="553"/>
                  </a:lnTo>
                  <a:lnTo>
                    <a:pt x="642" y="500"/>
                  </a:lnTo>
                  <a:lnTo>
                    <a:pt x="349" y="0"/>
                  </a:lnTo>
                  <a:lnTo>
                    <a:pt x="225" y="78"/>
                  </a:lnTo>
                  <a:lnTo>
                    <a:pt x="142" y="167"/>
                  </a:lnTo>
                  <a:lnTo>
                    <a:pt x="69" y="252"/>
                  </a:lnTo>
                  <a:lnTo>
                    <a:pt x="0" y="358"/>
                  </a:lnTo>
                  <a:lnTo>
                    <a:pt x="517" y="654"/>
                  </a:lnTo>
                  <a:close/>
                </a:path>
              </a:pathLst>
            </a:custGeom>
            <a:pattFill prst="sphere">
              <a:fgClr>
                <a:schemeClr val="accent1"/>
              </a:fgClr>
              <a:bgClr>
                <a:schemeClr val="bg1"/>
              </a:bgClr>
            </a:patt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79" name="Freeform 6" descr="球体"/>
            <p:cNvSpPr>
              <a:spLocks/>
            </p:cNvSpPr>
            <p:nvPr/>
          </p:nvSpPr>
          <p:spPr bwMode="auto">
            <a:xfrm rot="3581307">
              <a:off x="2365" y="1347"/>
              <a:ext cx="628" cy="497"/>
            </a:xfrm>
            <a:custGeom>
              <a:avLst/>
              <a:gdLst>
                <a:gd name="T0" fmla="*/ 536 w 645"/>
                <a:gd name="T1" fmla="*/ 495 h 497"/>
                <a:gd name="T2" fmla="*/ 542 w 645"/>
                <a:gd name="T3" fmla="*/ 419 h 497"/>
                <a:gd name="T4" fmla="*/ 555 w 645"/>
                <a:gd name="T5" fmla="*/ 361 h 497"/>
                <a:gd name="T6" fmla="*/ 579 w 645"/>
                <a:gd name="T7" fmla="*/ 293 h 497"/>
                <a:gd name="T8" fmla="*/ 112 w 645"/>
                <a:gd name="T9" fmla="*/ 0 h 497"/>
                <a:gd name="T10" fmla="*/ 52 w 645"/>
                <a:gd name="T11" fmla="*/ 132 h 497"/>
                <a:gd name="T12" fmla="*/ 24 w 645"/>
                <a:gd name="T13" fmla="*/ 254 h 497"/>
                <a:gd name="T14" fmla="*/ 7 w 645"/>
                <a:gd name="T15" fmla="*/ 368 h 497"/>
                <a:gd name="T16" fmla="*/ 0 w 645"/>
                <a:gd name="T17" fmla="*/ 497 h 497"/>
                <a:gd name="T18" fmla="*/ 536 w 645"/>
                <a:gd name="T19" fmla="*/ 49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pattFill prst="sphere">
              <a:fgClr>
                <a:schemeClr val="accent1"/>
              </a:fgClr>
              <a:bgClr>
                <a:schemeClr val="bg1"/>
              </a:bgClr>
            </a:patt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80" name="Freeform 7"/>
            <p:cNvSpPr>
              <a:spLocks/>
            </p:cNvSpPr>
            <p:nvPr/>
          </p:nvSpPr>
          <p:spPr bwMode="auto">
            <a:xfrm flipH="1">
              <a:off x="3122" y="1820"/>
              <a:ext cx="645" cy="484"/>
            </a:xfrm>
            <a:custGeom>
              <a:avLst/>
              <a:gdLst>
                <a:gd name="T0" fmla="*/ 596 w 645"/>
                <a:gd name="T1" fmla="*/ 445 h 497"/>
                <a:gd name="T2" fmla="*/ 603 w 645"/>
                <a:gd name="T3" fmla="*/ 377 h 497"/>
                <a:gd name="T4" fmla="*/ 617 w 645"/>
                <a:gd name="T5" fmla="*/ 325 h 497"/>
                <a:gd name="T6" fmla="*/ 645 w 645"/>
                <a:gd name="T7" fmla="*/ 264 h 497"/>
                <a:gd name="T8" fmla="*/ 124 w 645"/>
                <a:gd name="T9" fmla="*/ 0 h 497"/>
                <a:gd name="T10" fmla="*/ 56 w 645"/>
                <a:gd name="T11" fmla="*/ 120 h 497"/>
                <a:gd name="T12" fmla="*/ 28 w 645"/>
                <a:gd name="T13" fmla="*/ 229 h 497"/>
                <a:gd name="T14" fmla="*/ 7 w 645"/>
                <a:gd name="T15" fmla="*/ 331 h 497"/>
                <a:gd name="T16" fmla="*/ 0 w 645"/>
                <a:gd name="T17" fmla="*/ 447 h 497"/>
                <a:gd name="T18" fmla="*/ 596 w 645"/>
                <a:gd name="T19" fmla="*/ 44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81" name="Freeform 8" descr="球体"/>
            <p:cNvSpPr>
              <a:spLocks/>
            </p:cNvSpPr>
            <p:nvPr/>
          </p:nvSpPr>
          <p:spPr bwMode="auto">
            <a:xfrm flipH="1">
              <a:off x="2998" y="1452"/>
              <a:ext cx="642" cy="654"/>
            </a:xfrm>
            <a:custGeom>
              <a:avLst/>
              <a:gdLst>
                <a:gd name="T0" fmla="*/ 517 w 642"/>
                <a:gd name="T1" fmla="*/ 654 h 654"/>
                <a:gd name="T2" fmla="*/ 537 w 642"/>
                <a:gd name="T3" fmla="*/ 605 h 654"/>
                <a:gd name="T4" fmla="*/ 582 w 642"/>
                <a:gd name="T5" fmla="*/ 553 h 654"/>
                <a:gd name="T6" fmla="*/ 642 w 642"/>
                <a:gd name="T7" fmla="*/ 500 h 654"/>
                <a:gd name="T8" fmla="*/ 349 w 642"/>
                <a:gd name="T9" fmla="*/ 0 h 654"/>
                <a:gd name="T10" fmla="*/ 225 w 642"/>
                <a:gd name="T11" fmla="*/ 78 h 654"/>
                <a:gd name="T12" fmla="*/ 142 w 642"/>
                <a:gd name="T13" fmla="*/ 167 h 654"/>
                <a:gd name="T14" fmla="*/ 69 w 642"/>
                <a:gd name="T15" fmla="*/ 252 h 654"/>
                <a:gd name="T16" fmla="*/ 0 w 642"/>
                <a:gd name="T17" fmla="*/ 358 h 654"/>
                <a:gd name="T18" fmla="*/ 517 w 642"/>
                <a:gd name="T19" fmla="*/ 654 h 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2"/>
                <a:gd name="T31" fmla="*/ 0 h 654"/>
                <a:gd name="T32" fmla="*/ 642 w 642"/>
                <a:gd name="T33" fmla="*/ 654 h 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2" h="654">
                  <a:moveTo>
                    <a:pt x="517" y="654"/>
                  </a:moveTo>
                  <a:lnTo>
                    <a:pt x="537" y="605"/>
                  </a:lnTo>
                  <a:lnTo>
                    <a:pt x="582" y="553"/>
                  </a:lnTo>
                  <a:lnTo>
                    <a:pt x="642" y="500"/>
                  </a:lnTo>
                  <a:lnTo>
                    <a:pt x="349" y="0"/>
                  </a:lnTo>
                  <a:lnTo>
                    <a:pt x="225" y="78"/>
                  </a:lnTo>
                  <a:lnTo>
                    <a:pt x="142" y="167"/>
                  </a:lnTo>
                  <a:lnTo>
                    <a:pt x="69" y="252"/>
                  </a:lnTo>
                  <a:lnTo>
                    <a:pt x="0" y="358"/>
                  </a:lnTo>
                  <a:lnTo>
                    <a:pt x="517" y="654"/>
                  </a:lnTo>
                  <a:close/>
                </a:path>
              </a:pathLst>
            </a:custGeom>
            <a:pattFill prst="sphere">
              <a:fgClr>
                <a:schemeClr val="accent1"/>
              </a:fgClr>
              <a:bgClr>
                <a:schemeClr val="bg1"/>
              </a:bgClr>
            </a:patt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82" name="Freeform 9" descr="球体"/>
            <p:cNvSpPr>
              <a:spLocks/>
            </p:cNvSpPr>
            <p:nvPr/>
          </p:nvSpPr>
          <p:spPr bwMode="auto">
            <a:xfrm rot="18018693" flipH="1">
              <a:off x="2599" y="1347"/>
              <a:ext cx="628" cy="497"/>
            </a:xfrm>
            <a:custGeom>
              <a:avLst/>
              <a:gdLst>
                <a:gd name="T0" fmla="*/ 536 w 645"/>
                <a:gd name="T1" fmla="*/ 495 h 497"/>
                <a:gd name="T2" fmla="*/ 542 w 645"/>
                <a:gd name="T3" fmla="*/ 419 h 497"/>
                <a:gd name="T4" fmla="*/ 555 w 645"/>
                <a:gd name="T5" fmla="*/ 361 h 497"/>
                <a:gd name="T6" fmla="*/ 579 w 645"/>
                <a:gd name="T7" fmla="*/ 293 h 497"/>
                <a:gd name="T8" fmla="*/ 112 w 645"/>
                <a:gd name="T9" fmla="*/ 0 h 497"/>
                <a:gd name="T10" fmla="*/ 52 w 645"/>
                <a:gd name="T11" fmla="*/ 132 h 497"/>
                <a:gd name="T12" fmla="*/ 24 w 645"/>
                <a:gd name="T13" fmla="*/ 254 h 497"/>
                <a:gd name="T14" fmla="*/ 7 w 645"/>
                <a:gd name="T15" fmla="*/ 368 h 497"/>
                <a:gd name="T16" fmla="*/ 0 w 645"/>
                <a:gd name="T17" fmla="*/ 497 h 497"/>
                <a:gd name="T18" fmla="*/ 536 w 645"/>
                <a:gd name="T19" fmla="*/ 49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pattFill prst="sphere">
              <a:fgClr>
                <a:schemeClr val="accent1"/>
              </a:fgClr>
              <a:bgClr>
                <a:schemeClr val="bg1"/>
              </a:bgClr>
            </a:patt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grpSp>
          <p:nvGrpSpPr>
            <p:cNvPr id="51283" name="Group 10"/>
            <p:cNvGrpSpPr>
              <a:grpSpLocks/>
            </p:cNvGrpSpPr>
            <p:nvPr/>
          </p:nvGrpSpPr>
          <p:grpSpPr bwMode="auto">
            <a:xfrm flipV="1">
              <a:off x="1827" y="2304"/>
              <a:ext cx="1103" cy="1022"/>
              <a:chOff x="1924" y="1282"/>
              <a:chExt cx="1103" cy="1022"/>
            </a:xfrm>
          </p:grpSpPr>
          <p:sp>
            <p:nvSpPr>
              <p:cNvPr id="51288" name="Freeform 11"/>
              <p:cNvSpPr>
                <a:spLocks/>
              </p:cNvSpPr>
              <p:nvPr/>
            </p:nvSpPr>
            <p:spPr bwMode="auto">
              <a:xfrm>
                <a:off x="1924" y="1820"/>
                <a:ext cx="645" cy="484"/>
              </a:xfrm>
              <a:custGeom>
                <a:avLst/>
                <a:gdLst>
                  <a:gd name="T0" fmla="*/ 596 w 645"/>
                  <a:gd name="T1" fmla="*/ 445 h 497"/>
                  <a:gd name="T2" fmla="*/ 603 w 645"/>
                  <a:gd name="T3" fmla="*/ 377 h 497"/>
                  <a:gd name="T4" fmla="*/ 617 w 645"/>
                  <a:gd name="T5" fmla="*/ 325 h 497"/>
                  <a:gd name="T6" fmla="*/ 645 w 645"/>
                  <a:gd name="T7" fmla="*/ 264 h 497"/>
                  <a:gd name="T8" fmla="*/ 124 w 645"/>
                  <a:gd name="T9" fmla="*/ 0 h 497"/>
                  <a:gd name="T10" fmla="*/ 56 w 645"/>
                  <a:gd name="T11" fmla="*/ 120 h 497"/>
                  <a:gd name="T12" fmla="*/ 28 w 645"/>
                  <a:gd name="T13" fmla="*/ 229 h 497"/>
                  <a:gd name="T14" fmla="*/ 7 w 645"/>
                  <a:gd name="T15" fmla="*/ 331 h 497"/>
                  <a:gd name="T16" fmla="*/ 0 w 645"/>
                  <a:gd name="T17" fmla="*/ 447 h 497"/>
                  <a:gd name="T18" fmla="*/ 596 w 645"/>
                  <a:gd name="T19" fmla="*/ 44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89" name="Freeform 12"/>
              <p:cNvSpPr>
                <a:spLocks/>
              </p:cNvSpPr>
              <p:nvPr/>
            </p:nvSpPr>
            <p:spPr bwMode="auto">
              <a:xfrm>
                <a:off x="2051" y="1452"/>
                <a:ext cx="642" cy="654"/>
              </a:xfrm>
              <a:custGeom>
                <a:avLst/>
                <a:gdLst>
                  <a:gd name="T0" fmla="*/ 517 w 642"/>
                  <a:gd name="T1" fmla="*/ 654 h 654"/>
                  <a:gd name="T2" fmla="*/ 537 w 642"/>
                  <a:gd name="T3" fmla="*/ 605 h 654"/>
                  <a:gd name="T4" fmla="*/ 582 w 642"/>
                  <a:gd name="T5" fmla="*/ 553 h 654"/>
                  <a:gd name="T6" fmla="*/ 642 w 642"/>
                  <a:gd name="T7" fmla="*/ 500 h 654"/>
                  <a:gd name="T8" fmla="*/ 349 w 642"/>
                  <a:gd name="T9" fmla="*/ 0 h 654"/>
                  <a:gd name="T10" fmla="*/ 225 w 642"/>
                  <a:gd name="T11" fmla="*/ 78 h 654"/>
                  <a:gd name="T12" fmla="*/ 142 w 642"/>
                  <a:gd name="T13" fmla="*/ 167 h 654"/>
                  <a:gd name="T14" fmla="*/ 69 w 642"/>
                  <a:gd name="T15" fmla="*/ 252 h 654"/>
                  <a:gd name="T16" fmla="*/ 0 w 642"/>
                  <a:gd name="T17" fmla="*/ 358 h 654"/>
                  <a:gd name="T18" fmla="*/ 517 w 642"/>
                  <a:gd name="T19" fmla="*/ 654 h 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2"/>
                  <a:gd name="T31" fmla="*/ 0 h 654"/>
                  <a:gd name="T32" fmla="*/ 642 w 642"/>
                  <a:gd name="T33" fmla="*/ 654 h 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2" h="654">
                    <a:moveTo>
                      <a:pt x="517" y="654"/>
                    </a:moveTo>
                    <a:lnTo>
                      <a:pt x="537" y="605"/>
                    </a:lnTo>
                    <a:lnTo>
                      <a:pt x="582" y="553"/>
                    </a:lnTo>
                    <a:lnTo>
                      <a:pt x="642" y="500"/>
                    </a:lnTo>
                    <a:lnTo>
                      <a:pt x="349" y="0"/>
                    </a:lnTo>
                    <a:lnTo>
                      <a:pt x="225" y="78"/>
                    </a:lnTo>
                    <a:lnTo>
                      <a:pt x="142" y="167"/>
                    </a:lnTo>
                    <a:lnTo>
                      <a:pt x="69" y="252"/>
                    </a:lnTo>
                    <a:lnTo>
                      <a:pt x="0" y="358"/>
                    </a:lnTo>
                    <a:lnTo>
                      <a:pt x="517" y="654"/>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90" name="Freeform 13"/>
              <p:cNvSpPr>
                <a:spLocks/>
              </p:cNvSpPr>
              <p:nvPr/>
            </p:nvSpPr>
            <p:spPr bwMode="auto">
              <a:xfrm rot="3581307">
                <a:off x="2465" y="1347"/>
                <a:ext cx="628" cy="497"/>
              </a:xfrm>
              <a:custGeom>
                <a:avLst/>
                <a:gdLst>
                  <a:gd name="T0" fmla="*/ 536 w 645"/>
                  <a:gd name="T1" fmla="*/ 495 h 497"/>
                  <a:gd name="T2" fmla="*/ 542 w 645"/>
                  <a:gd name="T3" fmla="*/ 419 h 497"/>
                  <a:gd name="T4" fmla="*/ 555 w 645"/>
                  <a:gd name="T5" fmla="*/ 361 h 497"/>
                  <a:gd name="T6" fmla="*/ 579 w 645"/>
                  <a:gd name="T7" fmla="*/ 293 h 497"/>
                  <a:gd name="T8" fmla="*/ 112 w 645"/>
                  <a:gd name="T9" fmla="*/ 0 h 497"/>
                  <a:gd name="T10" fmla="*/ 52 w 645"/>
                  <a:gd name="T11" fmla="*/ 132 h 497"/>
                  <a:gd name="T12" fmla="*/ 24 w 645"/>
                  <a:gd name="T13" fmla="*/ 254 h 497"/>
                  <a:gd name="T14" fmla="*/ 7 w 645"/>
                  <a:gd name="T15" fmla="*/ 368 h 497"/>
                  <a:gd name="T16" fmla="*/ 0 w 645"/>
                  <a:gd name="T17" fmla="*/ 497 h 497"/>
                  <a:gd name="T18" fmla="*/ 536 w 645"/>
                  <a:gd name="T19" fmla="*/ 49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grpSp>
        <p:grpSp>
          <p:nvGrpSpPr>
            <p:cNvPr id="51284" name="Group 14"/>
            <p:cNvGrpSpPr>
              <a:grpSpLocks/>
            </p:cNvGrpSpPr>
            <p:nvPr/>
          </p:nvGrpSpPr>
          <p:grpSpPr bwMode="auto">
            <a:xfrm flipH="1" flipV="1">
              <a:off x="2667" y="2304"/>
              <a:ext cx="1103" cy="1022"/>
              <a:chOff x="1924" y="1282"/>
              <a:chExt cx="1103" cy="1022"/>
            </a:xfrm>
          </p:grpSpPr>
          <p:sp>
            <p:nvSpPr>
              <p:cNvPr id="51285" name="Freeform 15"/>
              <p:cNvSpPr>
                <a:spLocks/>
              </p:cNvSpPr>
              <p:nvPr/>
            </p:nvSpPr>
            <p:spPr bwMode="auto">
              <a:xfrm>
                <a:off x="1924" y="1820"/>
                <a:ext cx="645" cy="484"/>
              </a:xfrm>
              <a:custGeom>
                <a:avLst/>
                <a:gdLst>
                  <a:gd name="T0" fmla="*/ 596 w 645"/>
                  <a:gd name="T1" fmla="*/ 445 h 497"/>
                  <a:gd name="T2" fmla="*/ 603 w 645"/>
                  <a:gd name="T3" fmla="*/ 377 h 497"/>
                  <a:gd name="T4" fmla="*/ 617 w 645"/>
                  <a:gd name="T5" fmla="*/ 325 h 497"/>
                  <a:gd name="T6" fmla="*/ 645 w 645"/>
                  <a:gd name="T7" fmla="*/ 264 h 497"/>
                  <a:gd name="T8" fmla="*/ 124 w 645"/>
                  <a:gd name="T9" fmla="*/ 0 h 497"/>
                  <a:gd name="T10" fmla="*/ 56 w 645"/>
                  <a:gd name="T11" fmla="*/ 120 h 497"/>
                  <a:gd name="T12" fmla="*/ 28 w 645"/>
                  <a:gd name="T13" fmla="*/ 229 h 497"/>
                  <a:gd name="T14" fmla="*/ 7 w 645"/>
                  <a:gd name="T15" fmla="*/ 331 h 497"/>
                  <a:gd name="T16" fmla="*/ 0 w 645"/>
                  <a:gd name="T17" fmla="*/ 447 h 497"/>
                  <a:gd name="T18" fmla="*/ 596 w 645"/>
                  <a:gd name="T19" fmla="*/ 44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86" name="Freeform 16"/>
              <p:cNvSpPr>
                <a:spLocks/>
              </p:cNvSpPr>
              <p:nvPr/>
            </p:nvSpPr>
            <p:spPr bwMode="auto">
              <a:xfrm>
                <a:off x="2051" y="1452"/>
                <a:ext cx="642" cy="654"/>
              </a:xfrm>
              <a:custGeom>
                <a:avLst/>
                <a:gdLst>
                  <a:gd name="T0" fmla="*/ 517 w 642"/>
                  <a:gd name="T1" fmla="*/ 654 h 654"/>
                  <a:gd name="T2" fmla="*/ 537 w 642"/>
                  <a:gd name="T3" fmla="*/ 605 h 654"/>
                  <a:gd name="T4" fmla="*/ 582 w 642"/>
                  <a:gd name="T5" fmla="*/ 553 h 654"/>
                  <a:gd name="T6" fmla="*/ 642 w 642"/>
                  <a:gd name="T7" fmla="*/ 500 h 654"/>
                  <a:gd name="T8" fmla="*/ 349 w 642"/>
                  <a:gd name="T9" fmla="*/ 0 h 654"/>
                  <a:gd name="T10" fmla="*/ 225 w 642"/>
                  <a:gd name="T11" fmla="*/ 78 h 654"/>
                  <a:gd name="T12" fmla="*/ 142 w 642"/>
                  <a:gd name="T13" fmla="*/ 167 h 654"/>
                  <a:gd name="T14" fmla="*/ 69 w 642"/>
                  <a:gd name="T15" fmla="*/ 252 h 654"/>
                  <a:gd name="T16" fmla="*/ 0 w 642"/>
                  <a:gd name="T17" fmla="*/ 358 h 654"/>
                  <a:gd name="T18" fmla="*/ 517 w 642"/>
                  <a:gd name="T19" fmla="*/ 654 h 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2"/>
                  <a:gd name="T31" fmla="*/ 0 h 654"/>
                  <a:gd name="T32" fmla="*/ 642 w 642"/>
                  <a:gd name="T33" fmla="*/ 654 h 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2" h="654">
                    <a:moveTo>
                      <a:pt x="517" y="654"/>
                    </a:moveTo>
                    <a:lnTo>
                      <a:pt x="537" y="605"/>
                    </a:lnTo>
                    <a:lnTo>
                      <a:pt x="582" y="553"/>
                    </a:lnTo>
                    <a:lnTo>
                      <a:pt x="642" y="500"/>
                    </a:lnTo>
                    <a:lnTo>
                      <a:pt x="349" y="0"/>
                    </a:lnTo>
                    <a:lnTo>
                      <a:pt x="225" y="78"/>
                    </a:lnTo>
                    <a:lnTo>
                      <a:pt x="142" y="167"/>
                    </a:lnTo>
                    <a:lnTo>
                      <a:pt x="69" y="252"/>
                    </a:lnTo>
                    <a:lnTo>
                      <a:pt x="0" y="358"/>
                    </a:lnTo>
                    <a:lnTo>
                      <a:pt x="517" y="654"/>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87" name="Freeform 17"/>
              <p:cNvSpPr>
                <a:spLocks/>
              </p:cNvSpPr>
              <p:nvPr/>
            </p:nvSpPr>
            <p:spPr bwMode="auto">
              <a:xfrm rot="3581307">
                <a:off x="2465" y="1347"/>
                <a:ext cx="628" cy="497"/>
              </a:xfrm>
              <a:custGeom>
                <a:avLst/>
                <a:gdLst>
                  <a:gd name="T0" fmla="*/ 536 w 645"/>
                  <a:gd name="T1" fmla="*/ 495 h 497"/>
                  <a:gd name="T2" fmla="*/ 542 w 645"/>
                  <a:gd name="T3" fmla="*/ 419 h 497"/>
                  <a:gd name="T4" fmla="*/ 555 w 645"/>
                  <a:gd name="T5" fmla="*/ 361 h 497"/>
                  <a:gd name="T6" fmla="*/ 579 w 645"/>
                  <a:gd name="T7" fmla="*/ 293 h 497"/>
                  <a:gd name="T8" fmla="*/ 112 w 645"/>
                  <a:gd name="T9" fmla="*/ 0 h 497"/>
                  <a:gd name="T10" fmla="*/ 52 w 645"/>
                  <a:gd name="T11" fmla="*/ 132 h 497"/>
                  <a:gd name="T12" fmla="*/ 24 w 645"/>
                  <a:gd name="T13" fmla="*/ 254 h 497"/>
                  <a:gd name="T14" fmla="*/ 7 w 645"/>
                  <a:gd name="T15" fmla="*/ 368 h 497"/>
                  <a:gd name="T16" fmla="*/ 0 w 645"/>
                  <a:gd name="T17" fmla="*/ 497 h 497"/>
                  <a:gd name="T18" fmla="*/ 536 w 645"/>
                  <a:gd name="T19" fmla="*/ 49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grpSp>
      </p:grpSp>
      <p:sp>
        <p:nvSpPr>
          <p:cNvPr id="207890" name="Freeform 18" descr="球体"/>
          <p:cNvSpPr>
            <a:spLocks/>
          </p:cNvSpPr>
          <p:nvPr/>
        </p:nvSpPr>
        <p:spPr bwMode="auto">
          <a:xfrm flipH="1">
            <a:off x="4962525" y="3779838"/>
            <a:ext cx="1023938" cy="768350"/>
          </a:xfrm>
          <a:custGeom>
            <a:avLst/>
            <a:gdLst>
              <a:gd name="T0" fmla="*/ 2147483647 w 645"/>
              <a:gd name="T1" fmla="*/ 2147483647 h 497"/>
              <a:gd name="T2" fmla="*/ 2147483647 w 645"/>
              <a:gd name="T3" fmla="*/ 2147483647 h 497"/>
              <a:gd name="T4" fmla="*/ 2147483647 w 645"/>
              <a:gd name="T5" fmla="*/ 2147483647 h 497"/>
              <a:gd name="T6" fmla="*/ 2147483647 w 645"/>
              <a:gd name="T7" fmla="*/ 2147483647 h 497"/>
              <a:gd name="T8" fmla="*/ 2147483647 w 645"/>
              <a:gd name="T9" fmla="*/ 0 h 497"/>
              <a:gd name="T10" fmla="*/ 2147483647 w 645"/>
              <a:gd name="T11" fmla="*/ 2147483647 h 497"/>
              <a:gd name="T12" fmla="*/ 2147483647 w 645"/>
              <a:gd name="T13" fmla="*/ 2147483647 h 497"/>
              <a:gd name="T14" fmla="*/ 2147483647 w 645"/>
              <a:gd name="T15" fmla="*/ 2147483647 h 497"/>
              <a:gd name="T16" fmla="*/ 0 w 645"/>
              <a:gd name="T17" fmla="*/ 2147483647 h 497"/>
              <a:gd name="T18" fmla="*/ 2147483647 w 645"/>
              <a:gd name="T19" fmla="*/ 2147483647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pattFill prst="sphere">
            <a:fgClr>
              <a:srgbClr val="00CC00"/>
            </a:fgClr>
            <a:bgClr>
              <a:schemeClr val="bg1"/>
            </a:bgClr>
          </a:patt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207891" name="Freeform 19"/>
          <p:cNvSpPr>
            <a:spLocks/>
          </p:cNvSpPr>
          <p:nvPr/>
        </p:nvSpPr>
        <p:spPr bwMode="auto">
          <a:xfrm>
            <a:off x="2895600" y="3779838"/>
            <a:ext cx="1023938" cy="768350"/>
          </a:xfrm>
          <a:custGeom>
            <a:avLst/>
            <a:gdLst>
              <a:gd name="T0" fmla="*/ 2147483647 w 645"/>
              <a:gd name="T1" fmla="*/ 2147483647 h 497"/>
              <a:gd name="T2" fmla="*/ 2147483647 w 645"/>
              <a:gd name="T3" fmla="*/ 2147483647 h 497"/>
              <a:gd name="T4" fmla="*/ 2147483647 w 645"/>
              <a:gd name="T5" fmla="*/ 2147483647 h 497"/>
              <a:gd name="T6" fmla="*/ 2147483647 w 645"/>
              <a:gd name="T7" fmla="*/ 2147483647 h 497"/>
              <a:gd name="T8" fmla="*/ 2147483647 w 645"/>
              <a:gd name="T9" fmla="*/ 0 h 497"/>
              <a:gd name="T10" fmla="*/ 2147483647 w 645"/>
              <a:gd name="T11" fmla="*/ 2147483647 h 497"/>
              <a:gd name="T12" fmla="*/ 2147483647 w 645"/>
              <a:gd name="T13" fmla="*/ 2147483647 h 497"/>
              <a:gd name="T14" fmla="*/ 2147483647 w 645"/>
              <a:gd name="T15" fmla="*/ 2147483647 h 497"/>
              <a:gd name="T16" fmla="*/ 0 w 645"/>
              <a:gd name="T17" fmla="*/ 2147483647 h 497"/>
              <a:gd name="T18" fmla="*/ 2147483647 w 645"/>
              <a:gd name="T19" fmla="*/ 2147483647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grpSp>
        <p:nvGrpSpPr>
          <p:cNvPr id="5" name="Group 20"/>
          <p:cNvGrpSpPr>
            <a:grpSpLocks/>
          </p:cNvGrpSpPr>
          <p:nvPr/>
        </p:nvGrpSpPr>
        <p:grpSpPr bwMode="auto">
          <a:xfrm>
            <a:off x="4935538" y="4684713"/>
            <a:ext cx="2268537" cy="1663700"/>
            <a:chOff x="3109" y="2698"/>
            <a:chExt cx="1429" cy="1048"/>
          </a:xfrm>
        </p:grpSpPr>
        <p:sp>
          <p:nvSpPr>
            <p:cNvPr id="51275" name="AutoShape 21"/>
            <p:cNvSpPr>
              <a:spLocks noChangeArrowheads="1"/>
            </p:cNvSpPr>
            <p:nvPr/>
          </p:nvSpPr>
          <p:spPr bwMode="auto">
            <a:xfrm rot="9249513">
              <a:off x="3109" y="3602"/>
              <a:ext cx="480"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76" name="AutoShape 22"/>
            <p:cNvSpPr>
              <a:spLocks/>
            </p:cNvSpPr>
            <p:nvPr/>
          </p:nvSpPr>
          <p:spPr bwMode="auto">
            <a:xfrm>
              <a:off x="4272" y="2698"/>
              <a:ext cx="266" cy="230"/>
            </a:xfrm>
            <a:prstGeom prst="borderCallout2">
              <a:avLst>
                <a:gd name="adj1" fmla="val 31306"/>
                <a:gd name="adj2" fmla="val -18046"/>
                <a:gd name="adj3" fmla="val 31306"/>
                <a:gd name="adj4" fmla="val -18046"/>
                <a:gd name="adj5" fmla="val 79130"/>
                <a:gd name="adj6" fmla="val -195866"/>
              </a:avLst>
            </a:prstGeom>
            <a:solidFill>
              <a:schemeClr val="bg1"/>
            </a:solidFill>
            <a:ln w="19050">
              <a:solidFill>
                <a:schemeClr val="hlink"/>
              </a:solidFill>
              <a:miter lim="800000"/>
              <a:headEnd/>
              <a:tailEnd type="triangle" w="med" len="me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sz="1800" b="0">
                  <a:latin typeface="Times New Roman" panose="02020603050405020304" pitchFamily="18" charset="0"/>
                  <a:ea typeface="宋体" panose="02010600030101010101" pitchFamily="2" charset="-122"/>
                </a:rPr>
                <a:t>in</a:t>
              </a:r>
            </a:p>
          </p:txBody>
        </p:sp>
      </p:grpSp>
      <p:grpSp>
        <p:nvGrpSpPr>
          <p:cNvPr id="6" name="Group 23"/>
          <p:cNvGrpSpPr>
            <a:grpSpLocks/>
          </p:cNvGrpSpPr>
          <p:nvPr/>
        </p:nvGrpSpPr>
        <p:grpSpPr bwMode="auto">
          <a:xfrm>
            <a:off x="1643063" y="2538413"/>
            <a:ext cx="2600325" cy="746125"/>
            <a:chOff x="1035" y="1392"/>
            <a:chExt cx="1638" cy="470"/>
          </a:xfrm>
        </p:grpSpPr>
        <p:sp>
          <p:nvSpPr>
            <p:cNvPr id="51273" name="AutoShape 24"/>
            <p:cNvSpPr>
              <a:spLocks noChangeArrowheads="1"/>
            </p:cNvSpPr>
            <p:nvPr/>
          </p:nvSpPr>
          <p:spPr bwMode="auto">
            <a:xfrm rot="-1360562">
              <a:off x="2169" y="1392"/>
              <a:ext cx="504" cy="13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6 w 21600"/>
                <a:gd name="T13" fmla="*/ 5361 h 21600"/>
                <a:gd name="T14" fmla="*/ 18900 w 21600"/>
                <a:gd name="T15" fmla="*/ 1623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74" name="AutoShape 25"/>
            <p:cNvSpPr>
              <a:spLocks/>
            </p:cNvSpPr>
            <p:nvPr/>
          </p:nvSpPr>
          <p:spPr bwMode="auto">
            <a:xfrm>
              <a:off x="1035" y="1632"/>
              <a:ext cx="395" cy="230"/>
            </a:xfrm>
            <a:prstGeom prst="borderCallout2">
              <a:avLst>
                <a:gd name="adj1" fmla="val 31306"/>
                <a:gd name="adj2" fmla="val 118046"/>
                <a:gd name="adj3" fmla="val 31306"/>
                <a:gd name="adj4" fmla="val 118046"/>
                <a:gd name="adj5" fmla="val 129565"/>
                <a:gd name="adj6" fmla="val 273310"/>
              </a:avLst>
            </a:prstGeom>
            <a:solidFill>
              <a:schemeClr val="bg1"/>
            </a:solidFill>
            <a:ln w="19050">
              <a:solidFill>
                <a:schemeClr val="hlink"/>
              </a:solidFill>
              <a:miter lim="800000"/>
              <a:headEnd/>
              <a:tailEnd type="triangle" w="med" len="me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sz="1800" b="0">
                  <a:latin typeface="Times New Roman" panose="02020603050405020304" pitchFamily="18" charset="0"/>
                  <a:ea typeface="宋体" panose="02010600030101010101" pitchFamily="2" charset="-122"/>
                </a:rPr>
                <a:t>out</a:t>
              </a:r>
            </a:p>
          </p:txBody>
        </p:sp>
      </p:grpSp>
      <p:grpSp>
        <p:nvGrpSpPr>
          <p:cNvPr id="7" name="Group 26"/>
          <p:cNvGrpSpPr>
            <a:grpSpLocks/>
          </p:cNvGrpSpPr>
          <p:nvPr/>
        </p:nvGrpSpPr>
        <p:grpSpPr bwMode="auto">
          <a:xfrm>
            <a:off x="1428750" y="3148013"/>
            <a:ext cx="5775325" cy="2857500"/>
            <a:chOff x="900" y="1728"/>
            <a:chExt cx="3638" cy="1800"/>
          </a:xfrm>
        </p:grpSpPr>
        <p:grpSp>
          <p:nvGrpSpPr>
            <p:cNvPr id="51267" name="Group 27"/>
            <p:cNvGrpSpPr>
              <a:grpSpLocks/>
            </p:cNvGrpSpPr>
            <p:nvPr/>
          </p:nvGrpSpPr>
          <p:grpSpPr bwMode="auto">
            <a:xfrm>
              <a:off x="900" y="1728"/>
              <a:ext cx="1236" cy="672"/>
              <a:chOff x="900" y="1728"/>
              <a:chExt cx="1236" cy="672"/>
            </a:xfrm>
          </p:grpSpPr>
          <p:sp>
            <p:nvSpPr>
              <p:cNvPr id="51271" name="AutoShape 28"/>
              <p:cNvSpPr>
                <a:spLocks/>
              </p:cNvSpPr>
              <p:nvPr/>
            </p:nvSpPr>
            <p:spPr bwMode="auto">
              <a:xfrm>
                <a:off x="900" y="2170"/>
                <a:ext cx="343" cy="230"/>
              </a:xfrm>
              <a:prstGeom prst="borderCallout2">
                <a:avLst>
                  <a:gd name="adj1" fmla="val 31306"/>
                  <a:gd name="adj2" fmla="val 118046"/>
                  <a:gd name="adj3" fmla="val 31306"/>
                  <a:gd name="adj4" fmla="val 118046"/>
                  <a:gd name="adj5" fmla="val 97824"/>
                  <a:gd name="adj6" fmla="val 273685"/>
                </a:avLst>
              </a:prstGeom>
              <a:solidFill>
                <a:schemeClr val="bg1"/>
              </a:solidFill>
              <a:ln w="19050">
                <a:solidFill>
                  <a:schemeClr val="hlink"/>
                </a:solidFill>
                <a:miter lim="800000"/>
                <a:headEnd/>
                <a:tailEnd type="triangle" w="med" len="me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sz="1800" b="0">
                    <a:latin typeface="Times New Roman" panose="02020603050405020304" pitchFamily="18" charset="0"/>
                    <a:ea typeface="宋体" panose="02010600030101010101" pitchFamily="2" charset="-122"/>
                  </a:rPr>
                  <a:t>out</a:t>
                </a:r>
              </a:p>
            </p:txBody>
          </p:sp>
          <p:sp>
            <p:nvSpPr>
              <p:cNvPr id="51272" name="AutoShape 29"/>
              <p:cNvSpPr>
                <a:spLocks noChangeArrowheads="1"/>
              </p:cNvSpPr>
              <p:nvPr/>
            </p:nvSpPr>
            <p:spPr bwMode="auto">
              <a:xfrm rot="-2699885">
                <a:off x="1632" y="1728"/>
                <a:ext cx="504" cy="13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6 w 21600"/>
                  <a:gd name="T13" fmla="*/ 5361 h 21600"/>
                  <a:gd name="T14" fmla="*/ 18900 w 21600"/>
                  <a:gd name="T15" fmla="*/ 1623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grpSp>
        <p:grpSp>
          <p:nvGrpSpPr>
            <p:cNvPr id="51268" name="Group 30"/>
            <p:cNvGrpSpPr>
              <a:grpSpLocks/>
            </p:cNvGrpSpPr>
            <p:nvPr/>
          </p:nvGrpSpPr>
          <p:grpSpPr bwMode="auto">
            <a:xfrm>
              <a:off x="3768" y="2218"/>
              <a:ext cx="770" cy="1310"/>
              <a:chOff x="3768" y="2218"/>
              <a:chExt cx="770" cy="1310"/>
            </a:xfrm>
          </p:grpSpPr>
          <p:sp>
            <p:nvSpPr>
              <p:cNvPr id="51269" name="AutoShape 31"/>
              <p:cNvSpPr>
                <a:spLocks/>
              </p:cNvSpPr>
              <p:nvPr/>
            </p:nvSpPr>
            <p:spPr bwMode="auto">
              <a:xfrm>
                <a:off x="4272" y="2218"/>
                <a:ext cx="266" cy="230"/>
              </a:xfrm>
              <a:prstGeom prst="borderCallout2">
                <a:avLst>
                  <a:gd name="adj1" fmla="val 31306"/>
                  <a:gd name="adj2" fmla="val -18046"/>
                  <a:gd name="adj3" fmla="val 31306"/>
                  <a:gd name="adj4" fmla="val -18046"/>
                  <a:gd name="adj5" fmla="val 79130"/>
                  <a:gd name="adj6" fmla="val -195866"/>
                </a:avLst>
              </a:prstGeom>
              <a:solidFill>
                <a:schemeClr val="bg1"/>
              </a:solidFill>
              <a:ln w="19050">
                <a:solidFill>
                  <a:schemeClr val="hlink"/>
                </a:solidFill>
                <a:miter lim="800000"/>
                <a:headEnd/>
                <a:tailEnd type="triangle" w="med" len="me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sz="1800" b="0">
                    <a:latin typeface="Times New Roman" panose="02020603050405020304" pitchFamily="18" charset="0"/>
                    <a:ea typeface="宋体" panose="02010600030101010101" pitchFamily="2" charset="-122"/>
                  </a:rPr>
                  <a:t>in</a:t>
                </a:r>
              </a:p>
            </p:txBody>
          </p:sp>
          <p:sp>
            <p:nvSpPr>
              <p:cNvPr id="51270" name="AutoShape 32"/>
              <p:cNvSpPr>
                <a:spLocks noChangeArrowheads="1"/>
              </p:cNvSpPr>
              <p:nvPr/>
            </p:nvSpPr>
            <p:spPr bwMode="auto">
              <a:xfrm rot="7491536">
                <a:off x="3600" y="3216"/>
                <a:ext cx="480"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grpSp>
      </p:grpSp>
      <p:grpSp>
        <p:nvGrpSpPr>
          <p:cNvPr id="51208" name="Group 38"/>
          <p:cNvGrpSpPr>
            <a:grpSpLocks/>
          </p:cNvGrpSpPr>
          <p:nvPr/>
        </p:nvGrpSpPr>
        <p:grpSpPr bwMode="auto">
          <a:xfrm>
            <a:off x="1673225" y="752475"/>
            <a:ext cx="5899150" cy="1617663"/>
            <a:chOff x="1392" y="3264"/>
            <a:chExt cx="2570" cy="764"/>
          </a:xfrm>
        </p:grpSpPr>
        <p:grpSp>
          <p:nvGrpSpPr>
            <p:cNvPr id="51234" name="Group 5"/>
            <p:cNvGrpSpPr>
              <a:grpSpLocks/>
            </p:cNvGrpSpPr>
            <p:nvPr/>
          </p:nvGrpSpPr>
          <p:grpSpPr bwMode="auto">
            <a:xfrm>
              <a:off x="1392" y="3264"/>
              <a:ext cx="2570" cy="637"/>
              <a:chOff x="2976" y="2671"/>
              <a:chExt cx="2570" cy="637"/>
            </a:xfrm>
          </p:grpSpPr>
          <p:sp>
            <p:nvSpPr>
              <p:cNvPr id="51236" name="Text Box 6"/>
              <p:cNvSpPr txBox="1">
                <a:spLocks noChangeArrowheads="1"/>
              </p:cNvSpPr>
              <p:nvPr/>
            </p:nvSpPr>
            <p:spPr bwMode="auto">
              <a:xfrm>
                <a:off x="5328" y="2671"/>
                <a:ext cx="18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c1</a:t>
                </a:r>
              </a:p>
            </p:txBody>
          </p:sp>
          <p:grpSp>
            <p:nvGrpSpPr>
              <p:cNvPr id="51237" name="Group 7"/>
              <p:cNvGrpSpPr>
                <a:grpSpLocks/>
              </p:cNvGrpSpPr>
              <p:nvPr/>
            </p:nvGrpSpPr>
            <p:grpSpPr bwMode="auto">
              <a:xfrm>
                <a:off x="2976" y="2712"/>
                <a:ext cx="2570" cy="596"/>
                <a:chOff x="2976" y="2712"/>
                <a:chExt cx="2570" cy="596"/>
              </a:xfrm>
            </p:grpSpPr>
            <p:grpSp>
              <p:nvGrpSpPr>
                <p:cNvPr id="51238" name="Group 8"/>
                <p:cNvGrpSpPr>
                  <a:grpSpLocks/>
                </p:cNvGrpSpPr>
                <p:nvPr/>
              </p:nvGrpSpPr>
              <p:grpSpPr bwMode="auto">
                <a:xfrm>
                  <a:off x="3648" y="2880"/>
                  <a:ext cx="1296" cy="336"/>
                  <a:chOff x="3264" y="2256"/>
                  <a:chExt cx="1296" cy="336"/>
                </a:xfrm>
              </p:grpSpPr>
              <p:sp>
                <p:nvSpPr>
                  <p:cNvPr id="51262" name="Rectangle 9"/>
                  <p:cNvSpPr>
                    <a:spLocks noChangeArrowheads="1"/>
                  </p:cNvSpPr>
                  <p:nvPr/>
                </p:nvSpPr>
                <p:spPr bwMode="auto">
                  <a:xfrm>
                    <a:off x="3264" y="2256"/>
                    <a:ext cx="129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endParaRPr lang="zh-CN" altLang="en-US" sz="2000" b="0">
                      <a:ea typeface="宋体" panose="02010600030101010101" pitchFamily="2" charset="-122"/>
                    </a:endParaRPr>
                  </a:p>
                </p:txBody>
              </p:sp>
              <p:sp>
                <p:nvSpPr>
                  <p:cNvPr id="51263" name="Line 10"/>
                  <p:cNvSpPr>
                    <a:spLocks noChangeShapeType="1"/>
                  </p:cNvSpPr>
                  <p:nvPr/>
                </p:nvSpPr>
                <p:spPr bwMode="auto">
                  <a:xfrm>
                    <a:off x="3456" y="22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4" name="Line 11"/>
                  <p:cNvSpPr>
                    <a:spLocks noChangeShapeType="1"/>
                  </p:cNvSpPr>
                  <p:nvPr/>
                </p:nvSpPr>
                <p:spPr bwMode="auto">
                  <a:xfrm>
                    <a:off x="3648" y="22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5" name="Line 12"/>
                  <p:cNvSpPr>
                    <a:spLocks noChangeShapeType="1"/>
                  </p:cNvSpPr>
                  <p:nvPr/>
                </p:nvSpPr>
                <p:spPr bwMode="auto">
                  <a:xfrm>
                    <a:off x="3840" y="22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6" name="Line 13"/>
                  <p:cNvSpPr>
                    <a:spLocks noChangeShapeType="1"/>
                  </p:cNvSpPr>
                  <p:nvPr/>
                </p:nvSpPr>
                <p:spPr bwMode="auto">
                  <a:xfrm>
                    <a:off x="4368" y="22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39" name="Line 14"/>
                <p:cNvSpPr>
                  <a:spLocks noChangeShapeType="1"/>
                </p:cNvSpPr>
                <p:nvPr/>
              </p:nvSpPr>
              <p:spPr bwMode="auto">
                <a:xfrm>
                  <a:off x="5184" y="28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Line 15"/>
                <p:cNvSpPr>
                  <a:spLocks noChangeShapeType="1"/>
                </p:cNvSpPr>
                <p:nvPr/>
              </p:nvSpPr>
              <p:spPr bwMode="auto">
                <a:xfrm>
                  <a:off x="5184" y="326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Line 16"/>
                <p:cNvSpPr>
                  <a:spLocks noChangeShapeType="1"/>
                </p:cNvSpPr>
                <p:nvPr/>
              </p:nvSpPr>
              <p:spPr bwMode="auto">
                <a:xfrm>
                  <a:off x="5184" y="283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Line 17"/>
                <p:cNvSpPr>
                  <a:spLocks noChangeShapeType="1"/>
                </p:cNvSpPr>
                <p:nvPr/>
              </p:nvSpPr>
              <p:spPr bwMode="auto">
                <a:xfrm>
                  <a:off x="5184" y="29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Line 18"/>
                <p:cNvSpPr>
                  <a:spLocks noChangeShapeType="1"/>
                </p:cNvSpPr>
                <p:nvPr/>
              </p:nvSpPr>
              <p:spPr bwMode="auto">
                <a:xfrm flipH="1">
                  <a:off x="3360" y="28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4" name="Line 19"/>
                <p:cNvSpPr>
                  <a:spLocks noChangeShapeType="1"/>
                </p:cNvSpPr>
                <p:nvPr/>
              </p:nvSpPr>
              <p:spPr bwMode="auto">
                <a:xfrm flipH="1">
                  <a:off x="3216" y="326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Line 20"/>
                <p:cNvSpPr>
                  <a:spLocks noChangeShapeType="1"/>
                </p:cNvSpPr>
                <p:nvPr/>
              </p:nvSpPr>
              <p:spPr bwMode="auto">
                <a:xfrm flipH="1">
                  <a:off x="3216" y="283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Line 21"/>
                <p:cNvSpPr>
                  <a:spLocks noChangeShapeType="1"/>
                </p:cNvSpPr>
                <p:nvPr/>
              </p:nvSpPr>
              <p:spPr bwMode="auto">
                <a:xfrm flipH="1">
                  <a:off x="3216" y="29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Text Box 22"/>
                <p:cNvSpPr txBox="1">
                  <a:spLocks noChangeArrowheads="1"/>
                </p:cNvSpPr>
                <p:nvPr/>
              </p:nvSpPr>
              <p:spPr bwMode="auto">
                <a:xfrm>
                  <a:off x="3014" y="2712"/>
                  <a:ext cx="19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p1</a:t>
                  </a:r>
                </a:p>
              </p:txBody>
            </p:sp>
            <p:sp>
              <p:nvSpPr>
                <p:cNvPr id="51248" name="Text Box 23"/>
                <p:cNvSpPr txBox="1">
                  <a:spLocks noChangeArrowheads="1"/>
                </p:cNvSpPr>
                <p:nvPr/>
              </p:nvSpPr>
              <p:spPr bwMode="auto">
                <a:xfrm>
                  <a:off x="2976" y="3120"/>
                  <a:ext cx="20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m</a:t>
                  </a:r>
                </a:p>
              </p:txBody>
            </p:sp>
            <p:sp>
              <p:nvSpPr>
                <p:cNvPr id="51249" name="Text Box 24"/>
                <p:cNvSpPr txBox="1">
                  <a:spLocks noChangeArrowheads="1"/>
                </p:cNvSpPr>
                <p:nvPr/>
              </p:nvSpPr>
              <p:spPr bwMode="auto">
                <a:xfrm>
                  <a:off x="5376" y="3120"/>
                  <a:ext cx="17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k</a:t>
                  </a:r>
                </a:p>
              </p:txBody>
            </p:sp>
            <p:sp>
              <p:nvSpPr>
                <p:cNvPr id="51250" name="Text Box 25"/>
                <p:cNvSpPr txBox="1">
                  <a:spLocks noChangeArrowheads="1"/>
                </p:cNvSpPr>
                <p:nvPr/>
              </p:nvSpPr>
              <p:spPr bwMode="auto">
                <a:xfrm>
                  <a:off x="3648" y="2928"/>
                  <a:ext cx="13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1</a:t>
                  </a:r>
                </a:p>
              </p:txBody>
            </p:sp>
            <p:sp>
              <p:nvSpPr>
                <p:cNvPr id="51251" name="Text Box 26"/>
                <p:cNvSpPr txBox="1">
                  <a:spLocks noChangeArrowheads="1"/>
                </p:cNvSpPr>
                <p:nvPr/>
              </p:nvSpPr>
              <p:spPr bwMode="auto">
                <a:xfrm>
                  <a:off x="3830" y="2907"/>
                  <a:ext cx="13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2</a:t>
                  </a:r>
                </a:p>
              </p:txBody>
            </p:sp>
            <p:sp>
              <p:nvSpPr>
                <p:cNvPr id="51252" name="Text Box 27"/>
                <p:cNvSpPr txBox="1">
                  <a:spLocks noChangeArrowheads="1"/>
                </p:cNvSpPr>
                <p:nvPr/>
              </p:nvSpPr>
              <p:spPr bwMode="auto">
                <a:xfrm>
                  <a:off x="4214" y="2859"/>
                  <a:ext cx="19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a:t>
                  </a:r>
                </a:p>
              </p:txBody>
            </p:sp>
            <p:sp>
              <p:nvSpPr>
                <p:cNvPr id="51253" name="Text Box 28"/>
                <p:cNvSpPr txBox="1">
                  <a:spLocks noChangeArrowheads="1"/>
                </p:cNvSpPr>
                <p:nvPr/>
              </p:nvSpPr>
              <p:spPr bwMode="auto">
                <a:xfrm>
                  <a:off x="4752" y="2928"/>
                  <a:ext cx="14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n</a:t>
                  </a:r>
                </a:p>
              </p:txBody>
            </p:sp>
            <p:sp>
              <p:nvSpPr>
                <p:cNvPr id="51254" name="Text Box 29"/>
                <p:cNvSpPr txBox="1">
                  <a:spLocks noChangeArrowheads="1"/>
                </p:cNvSpPr>
                <p:nvPr/>
              </p:nvSpPr>
              <p:spPr bwMode="auto">
                <a:xfrm>
                  <a:off x="3014" y="2841"/>
                  <a:ext cx="19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p2</a:t>
                  </a:r>
                </a:p>
              </p:txBody>
            </p:sp>
            <p:sp>
              <p:nvSpPr>
                <p:cNvPr id="51255" name="Text Box 30"/>
                <p:cNvSpPr txBox="1">
                  <a:spLocks noChangeArrowheads="1"/>
                </p:cNvSpPr>
                <p:nvPr/>
              </p:nvSpPr>
              <p:spPr bwMode="auto">
                <a:xfrm>
                  <a:off x="5328" y="2815"/>
                  <a:ext cx="18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c2</a:t>
                  </a:r>
                </a:p>
              </p:txBody>
            </p:sp>
            <p:sp>
              <p:nvSpPr>
                <p:cNvPr id="51256" name="Text Box 31"/>
                <p:cNvSpPr txBox="1">
                  <a:spLocks noChangeArrowheads="1"/>
                </p:cNvSpPr>
                <p:nvPr/>
              </p:nvSpPr>
              <p:spPr bwMode="auto">
                <a:xfrm>
                  <a:off x="3024" y="2928"/>
                  <a:ext cx="19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a:t>
                  </a:r>
                </a:p>
              </p:txBody>
            </p:sp>
            <p:sp>
              <p:nvSpPr>
                <p:cNvPr id="51257" name="Text Box 32"/>
                <p:cNvSpPr txBox="1">
                  <a:spLocks noChangeArrowheads="1"/>
                </p:cNvSpPr>
                <p:nvPr/>
              </p:nvSpPr>
              <p:spPr bwMode="auto">
                <a:xfrm>
                  <a:off x="5270" y="2955"/>
                  <a:ext cx="19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a:t>
                  </a:r>
                </a:p>
              </p:txBody>
            </p:sp>
            <p:sp>
              <p:nvSpPr>
                <p:cNvPr id="51258" name="Line 33"/>
                <p:cNvSpPr>
                  <a:spLocks noChangeShapeType="1"/>
                </p:cNvSpPr>
                <p:nvPr/>
              </p:nvSpPr>
              <p:spPr bwMode="auto">
                <a:xfrm>
                  <a:off x="3360" y="3072"/>
                  <a:ext cx="24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9" name="Line 34"/>
                <p:cNvSpPr>
                  <a:spLocks noChangeShapeType="1"/>
                </p:cNvSpPr>
                <p:nvPr/>
              </p:nvSpPr>
              <p:spPr bwMode="auto">
                <a:xfrm>
                  <a:off x="4944" y="3072"/>
                  <a:ext cx="240" cy="0"/>
                </a:xfrm>
                <a:prstGeom prst="line">
                  <a:avLst/>
                </a:prstGeom>
                <a:noFill/>
                <a:ln w="254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60" name="Text Box 35"/>
                <p:cNvSpPr txBox="1">
                  <a:spLocks noChangeArrowheads="1"/>
                </p:cNvSpPr>
                <p:nvPr/>
              </p:nvSpPr>
              <p:spPr bwMode="auto">
                <a:xfrm>
                  <a:off x="3398" y="2841"/>
                  <a:ext cx="16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p</a:t>
                  </a:r>
                  <a:r>
                    <a:rPr lang="en-US" altLang="zh-CN" sz="2000" baseline="-25000">
                      <a:latin typeface="Times New Roman" panose="02020603050405020304" pitchFamily="18" charset="0"/>
                      <a:ea typeface="宋体" panose="02010600030101010101" pitchFamily="2" charset="-122"/>
                    </a:rPr>
                    <a:t>i</a:t>
                  </a:r>
                </a:p>
              </p:txBody>
            </p:sp>
            <p:sp>
              <p:nvSpPr>
                <p:cNvPr id="51261" name="Text Box 36"/>
                <p:cNvSpPr txBox="1">
                  <a:spLocks noChangeArrowheads="1"/>
                </p:cNvSpPr>
                <p:nvPr/>
              </p:nvSpPr>
              <p:spPr bwMode="auto">
                <a:xfrm>
                  <a:off x="4934" y="2841"/>
                  <a:ext cx="1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20000"/>
                    </a:spcBef>
                  </a:pP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i</a:t>
                  </a:r>
                </a:p>
              </p:txBody>
            </p:sp>
          </p:grpSp>
        </p:grpSp>
        <p:sp>
          <p:nvSpPr>
            <p:cNvPr id="51235" name="Text Box 37"/>
            <p:cNvSpPr txBox="1">
              <a:spLocks noChangeArrowheads="1"/>
            </p:cNvSpPr>
            <p:nvPr/>
          </p:nvSpPr>
          <p:spPr bwMode="auto">
            <a:xfrm>
              <a:off x="2304" y="3840"/>
              <a:ext cx="41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2000">
                  <a:solidFill>
                    <a:schemeClr val="hlink"/>
                  </a:solidFill>
                  <a:ea typeface="宋体" panose="02010600030101010101" pitchFamily="2" charset="-122"/>
                </a:rPr>
                <a:t>缓冲池</a:t>
              </a:r>
            </a:p>
          </p:txBody>
        </p:sp>
      </p:grpSp>
      <p:sp>
        <p:nvSpPr>
          <p:cNvPr id="51209" name="Rectangle 42"/>
          <p:cNvSpPr>
            <a:spLocks noChangeArrowheads="1"/>
          </p:cNvSpPr>
          <p:nvPr/>
        </p:nvSpPr>
        <p:spPr bwMode="auto">
          <a:xfrm>
            <a:off x="990600" y="188913"/>
            <a:ext cx="7181850" cy="6096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a:ea typeface="宋体" panose="02010600030101010101" pitchFamily="2" charset="-122"/>
              </a:rPr>
              <a:t>多个缓冲区、多个生产者和多个消费者情况</a:t>
            </a:r>
            <a:r>
              <a:rPr lang="en-US" altLang="zh-CN">
                <a:ea typeface="宋体" panose="02010600030101010101" pitchFamily="2" charset="-122"/>
              </a:rPr>
              <a:t>:</a:t>
            </a:r>
          </a:p>
        </p:txBody>
      </p:sp>
      <p:grpSp>
        <p:nvGrpSpPr>
          <p:cNvPr id="14" name="Group 55"/>
          <p:cNvGrpSpPr>
            <a:grpSpLocks/>
          </p:cNvGrpSpPr>
          <p:nvPr/>
        </p:nvGrpSpPr>
        <p:grpSpPr bwMode="auto">
          <a:xfrm>
            <a:off x="971550" y="2541588"/>
            <a:ext cx="7620000" cy="4343400"/>
            <a:chOff x="480" y="1200"/>
            <a:chExt cx="4800" cy="2736"/>
          </a:xfrm>
        </p:grpSpPr>
        <p:sp>
          <p:nvSpPr>
            <p:cNvPr id="51213" name="Rectangle 56"/>
            <p:cNvSpPr>
              <a:spLocks noChangeArrowheads="1"/>
            </p:cNvSpPr>
            <p:nvPr/>
          </p:nvSpPr>
          <p:spPr bwMode="auto">
            <a:xfrm>
              <a:off x="480" y="1200"/>
              <a:ext cx="4800" cy="2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a:p>
          </p:txBody>
        </p:sp>
        <p:grpSp>
          <p:nvGrpSpPr>
            <p:cNvPr id="51214" name="Group 57"/>
            <p:cNvGrpSpPr>
              <a:grpSpLocks/>
            </p:cNvGrpSpPr>
            <p:nvPr/>
          </p:nvGrpSpPr>
          <p:grpSpPr bwMode="auto">
            <a:xfrm>
              <a:off x="1680" y="1440"/>
              <a:ext cx="1946" cy="2044"/>
              <a:chOff x="1824" y="1282"/>
              <a:chExt cx="1946" cy="2044"/>
            </a:xfrm>
          </p:grpSpPr>
          <p:sp>
            <p:nvSpPr>
              <p:cNvPr id="51220" name="Freeform 58"/>
              <p:cNvSpPr>
                <a:spLocks/>
              </p:cNvSpPr>
              <p:nvPr/>
            </p:nvSpPr>
            <p:spPr bwMode="auto">
              <a:xfrm>
                <a:off x="1824" y="1820"/>
                <a:ext cx="645" cy="484"/>
              </a:xfrm>
              <a:custGeom>
                <a:avLst/>
                <a:gdLst>
                  <a:gd name="T0" fmla="*/ 596 w 645"/>
                  <a:gd name="T1" fmla="*/ 445 h 497"/>
                  <a:gd name="T2" fmla="*/ 603 w 645"/>
                  <a:gd name="T3" fmla="*/ 377 h 497"/>
                  <a:gd name="T4" fmla="*/ 617 w 645"/>
                  <a:gd name="T5" fmla="*/ 325 h 497"/>
                  <a:gd name="T6" fmla="*/ 645 w 645"/>
                  <a:gd name="T7" fmla="*/ 264 h 497"/>
                  <a:gd name="T8" fmla="*/ 124 w 645"/>
                  <a:gd name="T9" fmla="*/ 0 h 497"/>
                  <a:gd name="T10" fmla="*/ 56 w 645"/>
                  <a:gd name="T11" fmla="*/ 120 h 497"/>
                  <a:gd name="T12" fmla="*/ 28 w 645"/>
                  <a:gd name="T13" fmla="*/ 229 h 497"/>
                  <a:gd name="T14" fmla="*/ 7 w 645"/>
                  <a:gd name="T15" fmla="*/ 331 h 497"/>
                  <a:gd name="T16" fmla="*/ 0 w 645"/>
                  <a:gd name="T17" fmla="*/ 447 h 497"/>
                  <a:gd name="T18" fmla="*/ 596 w 645"/>
                  <a:gd name="T19" fmla="*/ 44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21" name="Freeform 59"/>
              <p:cNvSpPr>
                <a:spLocks/>
              </p:cNvSpPr>
              <p:nvPr/>
            </p:nvSpPr>
            <p:spPr bwMode="auto">
              <a:xfrm>
                <a:off x="1951" y="1452"/>
                <a:ext cx="642" cy="654"/>
              </a:xfrm>
              <a:custGeom>
                <a:avLst/>
                <a:gdLst>
                  <a:gd name="T0" fmla="*/ 517 w 642"/>
                  <a:gd name="T1" fmla="*/ 654 h 654"/>
                  <a:gd name="T2" fmla="*/ 537 w 642"/>
                  <a:gd name="T3" fmla="*/ 605 h 654"/>
                  <a:gd name="T4" fmla="*/ 582 w 642"/>
                  <a:gd name="T5" fmla="*/ 553 h 654"/>
                  <a:gd name="T6" fmla="*/ 642 w 642"/>
                  <a:gd name="T7" fmla="*/ 500 h 654"/>
                  <a:gd name="T8" fmla="*/ 349 w 642"/>
                  <a:gd name="T9" fmla="*/ 0 h 654"/>
                  <a:gd name="T10" fmla="*/ 225 w 642"/>
                  <a:gd name="T11" fmla="*/ 78 h 654"/>
                  <a:gd name="T12" fmla="*/ 142 w 642"/>
                  <a:gd name="T13" fmla="*/ 167 h 654"/>
                  <a:gd name="T14" fmla="*/ 69 w 642"/>
                  <a:gd name="T15" fmla="*/ 252 h 654"/>
                  <a:gd name="T16" fmla="*/ 0 w 642"/>
                  <a:gd name="T17" fmla="*/ 358 h 654"/>
                  <a:gd name="T18" fmla="*/ 517 w 642"/>
                  <a:gd name="T19" fmla="*/ 654 h 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2"/>
                  <a:gd name="T31" fmla="*/ 0 h 654"/>
                  <a:gd name="T32" fmla="*/ 642 w 642"/>
                  <a:gd name="T33" fmla="*/ 654 h 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2" h="654">
                    <a:moveTo>
                      <a:pt x="517" y="654"/>
                    </a:moveTo>
                    <a:lnTo>
                      <a:pt x="537" y="605"/>
                    </a:lnTo>
                    <a:lnTo>
                      <a:pt x="582" y="553"/>
                    </a:lnTo>
                    <a:lnTo>
                      <a:pt x="642" y="500"/>
                    </a:lnTo>
                    <a:lnTo>
                      <a:pt x="349" y="0"/>
                    </a:lnTo>
                    <a:lnTo>
                      <a:pt x="225" y="78"/>
                    </a:lnTo>
                    <a:lnTo>
                      <a:pt x="142" y="167"/>
                    </a:lnTo>
                    <a:lnTo>
                      <a:pt x="69" y="252"/>
                    </a:lnTo>
                    <a:lnTo>
                      <a:pt x="0" y="358"/>
                    </a:lnTo>
                    <a:lnTo>
                      <a:pt x="517" y="654"/>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22" name="Freeform 60"/>
              <p:cNvSpPr>
                <a:spLocks/>
              </p:cNvSpPr>
              <p:nvPr/>
            </p:nvSpPr>
            <p:spPr bwMode="auto">
              <a:xfrm rot="3581307">
                <a:off x="2365" y="1347"/>
                <a:ext cx="628" cy="497"/>
              </a:xfrm>
              <a:custGeom>
                <a:avLst/>
                <a:gdLst>
                  <a:gd name="T0" fmla="*/ 536 w 645"/>
                  <a:gd name="T1" fmla="*/ 495 h 497"/>
                  <a:gd name="T2" fmla="*/ 542 w 645"/>
                  <a:gd name="T3" fmla="*/ 419 h 497"/>
                  <a:gd name="T4" fmla="*/ 555 w 645"/>
                  <a:gd name="T5" fmla="*/ 361 h 497"/>
                  <a:gd name="T6" fmla="*/ 579 w 645"/>
                  <a:gd name="T7" fmla="*/ 293 h 497"/>
                  <a:gd name="T8" fmla="*/ 112 w 645"/>
                  <a:gd name="T9" fmla="*/ 0 h 497"/>
                  <a:gd name="T10" fmla="*/ 52 w 645"/>
                  <a:gd name="T11" fmla="*/ 132 h 497"/>
                  <a:gd name="T12" fmla="*/ 24 w 645"/>
                  <a:gd name="T13" fmla="*/ 254 h 497"/>
                  <a:gd name="T14" fmla="*/ 7 w 645"/>
                  <a:gd name="T15" fmla="*/ 368 h 497"/>
                  <a:gd name="T16" fmla="*/ 0 w 645"/>
                  <a:gd name="T17" fmla="*/ 497 h 497"/>
                  <a:gd name="T18" fmla="*/ 536 w 645"/>
                  <a:gd name="T19" fmla="*/ 49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23" name="Freeform 61"/>
              <p:cNvSpPr>
                <a:spLocks/>
              </p:cNvSpPr>
              <p:nvPr/>
            </p:nvSpPr>
            <p:spPr bwMode="auto">
              <a:xfrm flipH="1">
                <a:off x="3122" y="1820"/>
                <a:ext cx="645" cy="484"/>
              </a:xfrm>
              <a:custGeom>
                <a:avLst/>
                <a:gdLst>
                  <a:gd name="T0" fmla="*/ 596 w 645"/>
                  <a:gd name="T1" fmla="*/ 445 h 497"/>
                  <a:gd name="T2" fmla="*/ 603 w 645"/>
                  <a:gd name="T3" fmla="*/ 377 h 497"/>
                  <a:gd name="T4" fmla="*/ 617 w 645"/>
                  <a:gd name="T5" fmla="*/ 325 h 497"/>
                  <a:gd name="T6" fmla="*/ 645 w 645"/>
                  <a:gd name="T7" fmla="*/ 264 h 497"/>
                  <a:gd name="T8" fmla="*/ 124 w 645"/>
                  <a:gd name="T9" fmla="*/ 0 h 497"/>
                  <a:gd name="T10" fmla="*/ 56 w 645"/>
                  <a:gd name="T11" fmla="*/ 120 h 497"/>
                  <a:gd name="T12" fmla="*/ 28 w 645"/>
                  <a:gd name="T13" fmla="*/ 229 h 497"/>
                  <a:gd name="T14" fmla="*/ 7 w 645"/>
                  <a:gd name="T15" fmla="*/ 331 h 497"/>
                  <a:gd name="T16" fmla="*/ 0 w 645"/>
                  <a:gd name="T17" fmla="*/ 447 h 497"/>
                  <a:gd name="T18" fmla="*/ 596 w 645"/>
                  <a:gd name="T19" fmla="*/ 44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24" name="Freeform 62"/>
              <p:cNvSpPr>
                <a:spLocks/>
              </p:cNvSpPr>
              <p:nvPr/>
            </p:nvSpPr>
            <p:spPr bwMode="auto">
              <a:xfrm flipH="1">
                <a:off x="2998" y="1452"/>
                <a:ext cx="642" cy="654"/>
              </a:xfrm>
              <a:custGeom>
                <a:avLst/>
                <a:gdLst>
                  <a:gd name="T0" fmla="*/ 517 w 642"/>
                  <a:gd name="T1" fmla="*/ 654 h 654"/>
                  <a:gd name="T2" fmla="*/ 537 w 642"/>
                  <a:gd name="T3" fmla="*/ 605 h 654"/>
                  <a:gd name="T4" fmla="*/ 582 w 642"/>
                  <a:gd name="T5" fmla="*/ 553 h 654"/>
                  <a:gd name="T6" fmla="*/ 642 w 642"/>
                  <a:gd name="T7" fmla="*/ 500 h 654"/>
                  <a:gd name="T8" fmla="*/ 349 w 642"/>
                  <a:gd name="T9" fmla="*/ 0 h 654"/>
                  <a:gd name="T10" fmla="*/ 225 w 642"/>
                  <a:gd name="T11" fmla="*/ 78 h 654"/>
                  <a:gd name="T12" fmla="*/ 142 w 642"/>
                  <a:gd name="T13" fmla="*/ 167 h 654"/>
                  <a:gd name="T14" fmla="*/ 69 w 642"/>
                  <a:gd name="T15" fmla="*/ 252 h 654"/>
                  <a:gd name="T16" fmla="*/ 0 w 642"/>
                  <a:gd name="T17" fmla="*/ 358 h 654"/>
                  <a:gd name="T18" fmla="*/ 517 w 642"/>
                  <a:gd name="T19" fmla="*/ 654 h 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2"/>
                  <a:gd name="T31" fmla="*/ 0 h 654"/>
                  <a:gd name="T32" fmla="*/ 642 w 642"/>
                  <a:gd name="T33" fmla="*/ 654 h 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2" h="654">
                    <a:moveTo>
                      <a:pt x="517" y="654"/>
                    </a:moveTo>
                    <a:lnTo>
                      <a:pt x="537" y="605"/>
                    </a:lnTo>
                    <a:lnTo>
                      <a:pt x="582" y="553"/>
                    </a:lnTo>
                    <a:lnTo>
                      <a:pt x="642" y="500"/>
                    </a:lnTo>
                    <a:lnTo>
                      <a:pt x="349" y="0"/>
                    </a:lnTo>
                    <a:lnTo>
                      <a:pt x="225" y="78"/>
                    </a:lnTo>
                    <a:lnTo>
                      <a:pt x="142" y="167"/>
                    </a:lnTo>
                    <a:lnTo>
                      <a:pt x="69" y="252"/>
                    </a:lnTo>
                    <a:lnTo>
                      <a:pt x="0" y="358"/>
                    </a:lnTo>
                    <a:lnTo>
                      <a:pt x="517" y="654"/>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25" name="Freeform 63"/>
              <p:cNvSpPr>
                <a:spLocks/>
              </p:cNvSpPr>
              <p:nvPr/>
            </p:nvSpPr>
            <p:spPr bwMode="auto">
              <a:xfrm rot="18018693" flipH="1">
                <a:off x="2599" y="1347"/>
                <a:ext cx="628" cy="497"/>
              </a:xfrm>
              <a:custGeom>
                <a:avLst/>
                <a:gdLst>
                  <a:gd name="T0" fmla="*/ 536 w 645"/>
                  <a:gd name="T1" fmla="*/ 495 h 497"/>
                  <a:gd name="T2" fmla="*/ 542 w 645"/>
                  <a:gd name="T3" fmla="*/ 419 h 497"/>
                  <a:gd name="T4" fmla="*/ 555 w 645"/>
                  <a:gd name="T5" fmla="*/ 361 h 497"/>
                  <a:gd name="T6" fmla="*/ 579 w 645"/>
                  <a:gd name="T7" fmla="*/ 293 h 497"/>
                  <a:gd name="T8" fmla="*/ 112 w 645"/>
                  <a:gd name="T9" fmla="*/ 0 h 497"/>
                  <a:gd name="T10" fmla="*/ 52 w 645"/>
                  <a:gd name="T11" fmla="*/ 132 h 497"/>
                  <a:gd name="T12" fmla="*/ 24 w 645"/>
                  <a:gd name="T13" fmla="*/ 254 h 497"/>
                  <a:gd name="T14" fmla="*/ 7 w 645"/>
                  <a:gd name="T15" fmla="*/ 368 h 497"/>
                  <a:gd name="T16" fmla="*/ 0 w 645"/>
                  <a:gd name="T17" fmla="*/ 497 h 497"/>
                  <a:gd name="T18" fmla="*/ 536 w 645"/>
                  <a:gd name="T19" fmla="*/ 49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grpSp>
            <p:nvGrpSpPr>
              <p:cNvPr id="51226" name="Group 64"/>
              <p:cNvGrpSpPr>
                <a:grpSpLocks/>
              </p:cNvGrpSpPr>
              <p:nvPr/>
            </p:nvGrpSpPr>
            <p:grpSpPr bwMode="auto">
              <a:xfrm flipV="1">
                <a:off x="1827" y="2304"/>
                <a:ext cx="1103" cy="1022"/>
                <a:chOff x="1924" y="1282"/>
                <a:chExt cx="1103" cy="1022"/>
              </a:xfrm>
            </p:grpSpPr>
            <p:sp>
              <p:nvSpPr>
                <p:cNvPr id="51231" name="Freeform 65"/>
                <p:cNvSpPr>
                  <a:spLocks/>
                </p:cNvSpPr>
                <p:nvPr/>
              </p:nvSpPr>
              <p:spPr bwMode="auto">
                <a:xfrm>
                  <a:off x="1924" y="1820"/>
                  <a:ext cx="645" cy="484"/>
                </a:xfrm>
                <a:custGeom>
                  <a:avLst/>
                  <a:gdLst>
                    <a:gd name="T0" fmla="*/ 596 w 645"/>
                    <a:gd name="T1" fmla="*/ 445 h 497"/>
                    <a:gd name="T2" fmla="*/ 603 w 645"/>
                    <a:gd name="T3" fmla="*/ 377 h 497"/>
                    <a:gd name="T4" fmla="*/ 617 w 645"/>
                    <a:gd name="T5" fmla="*/ 325 h 497"/>
                    <a:gd name="T6" fmla="*/ 645 w 645"/>
                    <a:gd name="T7" fmla="*/ 264 h 497"/>
                    <a:gd name="T8" fmla="*/ 124 w 645"/>
                    <a:gd name="T9" fmla="*/ 0 h 497"/>
                    <a:gd name="T10" fmla="*/ 56 w 645"/>
                    <a:gd name="T11" fmla="*/ 120 h 497"/>
                    <a:gd name="T12" fmla="*/ 28 w 645"/>
                    <a:gd name="T13" fmla="*/ 229 h 497"/>
                    <a:gd name="T14" fmla="*/ 7 w 645"/>
                    <a:gd name="T15" fmla="*/ 331 h 497"/>
                    <a:gd name="T16" fmla="*/ 0 w 645"/>
                    <a:gd name="T17" fmla="*/ 447 h 497"/>
                    <a:gd name="T18" fmla="*/ 596 w 645"/>
                    <a:gd name="T19" fmla="*/ 44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32" name="Freeform 66"/>
                <p:cNvSpPr>
                  <a:spLocks/>
                </p:cNvSpPr>
                <p:nvPr/>
              </p:nvSpPr>
              <p:spPr bwMode="auto">
                <a:xfrm>
                  <a:off x="2051" y="1452"/>
                  <a:ext cx="642" cy="654"/>
                </a:xfrm>
                <a:custGeom>
                  <a:avLst/>
                  <a:gdLst>
                    <a:gd name="T0" fmla="*/ 517 w 642"/>
                    <a:gd name="T1" fmla="*/ 654 h 654"/>
                    <a:gd name="T2" fmla="*/ 537 w 642"/>
                    <a:gd name="T3" fmla="*/ 605 h 654"/>
                    <a:gd name="T4" fmla="*/ 582 w 642"/>
                    <a:gd name="T5" fmla="*/ 553 h 654"/>
                    <a:gd name="T6" fmla="*/ 642 w 642"/>
                    <a:gd name="T7" fmla="*/ 500 h 654"/>
                    <a:gd name="T8" fmla="*/ 349 w 642"/>
                    <a:gd name="T9" fmla="*/ 0 h 654"/>
                    <a:gd name="T10" fmla="*/ 225 w 642"/>
                    <a:gd name="T11" fmla="*/ 78 h 654"/>
                    <a:gd name="T12" fmla="*/ 142 w 642"/>
                    <a:gd name="T13" fmla="*/ 167 h 654"/>
                    <a:gd name="T14" fmla="*/ 69 w 642"/>
                    <a:gd name="T15" fmla="*/ 252 h 654"/>
                    <a:gd name="T16" fmla="*/ 0 w 642"/>
                    <a:gd name="T17" fmla="*/ 358 h 654"/>
                    <a:gd name="T18" fmla="*/ 517 w 642"/>
                    <a:gd name="T19" fmla="*/ 654 h 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2"/>
                    <a:gd name="T31" fmla="*/ 0 h 654"/>
                    <a:gd name="T32" fmla="*/ 642 w 642"/>
                    <a:gd name="T33" fmla="*/ 654 h 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2" h="654">
                      <a:moveTo>
                        <a:pt x="517" y="654"/>
                      </a:moveTo>
                      <a:lnTo>
                        <a:pt x="537" y="605"/>
                      </a:lnTo>
                      <a:lnTo>
                        <a:pt x="582" y="553"/>
                      </a:lnTo>
                      <a:lnTo>
                        <a:pt x="642" y="500"/>
                      </a:lnTo>
                      <a:lnTo>
                        <a:pt x="349" y="0"/>
                      </a:lnTo>
                      <a:lnTo>
                        <a:pt x="225" y="78"/>
                      </a:lnTo>
                      <a:lnTo>
                        <a:pt x="142" y="167"/>
                      </a:lnTo>
                      <a:lnTo>
                        <a:pt x="69" y="252"/>
                      </a:lnTo>
                      <a:lnTo>
                        <a:pt x="0" y="358"/>
                      </a:lnTo>
                      <a:lnTo>
                        <a:pt x="517" y="654"/>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33" name="Freeform 67"/>
                <p:cNvSpPr>
                  <a:spLocks/>
                </p:cNvSpPr>
                <p:nvPr/>
              </p:nvSpPr>
              <p:spPr bwMode="auto">
                <a:xfrm rot="3581307">
                  <a:off x="2465" y="1347"/>
                  <a:ext cx="628" cy="497"/>
                </a:xfrm>
                <a:custGeom>
                  <a:avLst/>
                  <a:gdLst>
                    <a:gd name="T0" fmla="*/ 536 w 645"/>
                    <a:gd name="T1" fmla="*/ 495 h 497"/>
                    <a:gd name="T2" fmla="*/ 542 w 645"/>
                    <a:gd name="T3" fmla="*/ 419 h 497"/>
                    <a:gd name="T4" fmla="*/ 555 w 645"/>
                    <a:gd name="T5" fmla="*/ 361 h 497"/>
                    <a:gd name="T6" fmla="*/ 579 w 645"/>
                    <a:gd name="T7" fmla="*/ 293 h 497"/>
                    <a:gd name="T8" fmla="*/ 112 w 645"/>
                    <a:gd name="T9" fmla="*/ 0 h 497"/>
                    <a:gd name="T10" fmla="*/ 52 w 645"/>
                    <a:gd name="T11" fmla="*/ 132 h 497"/>
                    <a:gd name="T12" fmla="*/ 24 w 645"/>
                    <a:gd name="T13" fmla="*/ 254 h 497"/>
                    <a:gd name="T14" fmla="*/ 7 w 645"/>
                    <a:gd name="T15" fmla="*/ 368 h 497"/>
                    <a:gd name="T16" fmla="*/ 0 w 645"/>
                    <a:gd name="T17" fmla="*/ 497 h 497"/>
                    <a:gd name="T18" fmla="*/ 536 w 645"/>
                    <a:gd name="T19" fmla="*/ 49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grpSp>
          <p:grpSp>
            <p:nvGrpSpPr>
              <p:cNvPr id="51227" name="Group 68"/>
              <p:cNvGrpSpPr>
                <a:grpSpLocks/>
              </p:cNvGrpSpPr>
              <p:nvPr/>
            </p:nvGrpSpPr>
            <p:grpSpPr bwMode="auto">
              <a:xfrm flipH="1" flipV="1">
                <a:off x="2667" y="2304"/>
                <a:ext cx="1103" cy="1022"/>
                <a:chOff x="1924" y="1282"/>
                <a:chExt cx="1103" cy="1022"/>
              </a:xfrm>
            </p:grpSpPr>
            <p:sp>
              <p:nvSpPr>
                <p:cNvPr id="51228" name="Freeform 69"/>
                <p:cNvSpPr>
                  <a:spLocks/>
                </p:cNvSpPr>
                <p:nvPr/>
              </p:nvSpPr>
              <p:spPr bwMode="auto">
                <a:xfrm>
                  <a:off x="1924" y="1820"/>
                  <a:ext cx="645" cy="484"/>
                </a:xfrm>
                <a:custGeom>
                  <a:avLst/>
                  <a:gdLst>
                    <a:gd name="T0" fmla="*/ 596 w 645"/>
                    <a:gd name="T1" fmla="*/ 445 h 497"/>
                    <a:gd name="T2" fmla="*/ 603 w 645"/>
                    <a:gd name="T3" fmla="*/ 377 h 497"/>
                    <a:gd name="T4" fmla="*/ 617 w 645"/>
                    <a:gd name="T5" fmla="*/ 325 h 497"/>
                    <a:gd name="T6" fmla="*/ 645 w 645"/>
                    <a:gd name="T7" fmla="*/ 264 h 497"/>
                    <a:gd name="T8" fmla="*/ 124 w 645"/>
                    <a:gd name="T9" fmla="*/ 0 h 497"/>
                    <a:gd name="T10" fmla="*/ 56 w 645"/>
                    <a:gd name="T11" fmla="*/ 120 h 497"/>
                    <a:gd name="T12" fmla="*/ 28 w 645"/>
                    <a:gd name="T13" fmla="*/ 229 h 497"/>
                    <a:gd name="T14" fmla="*/ 7 w 645"/>
                    <a:gd name="T15" fmla="*/ 331 h 497"/>
                    <a:gd name="T16" fmla="*/ 0 w 645"/>
                    <a:gd name="T17" fmla="*/ 447 h 497"/>
                    <a:gd name="T18" fmla="*/ 596 w 645"/>
                    <a:gd name="T19" fmla="*/ 44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29" name="Freeform 70"/>
                <p:cNvSpPr>
                  <a:spLocks/>
                </p:cNvSpPr>
                <p:nvPr/>
              </p:nvSpPr>
              <p:spPr bwMode="auto">
                <a:xfrm>
                  <a:off x="2051" y="1452"/>
                  <a:ext cx="642" cy="654"/>
                </a:xfrm>
                <a:custGeom>
                  <a:avLst/>
                  <a:gdLst>
                    <a:gd name="T0" fmla="*/ 517 w 642"/>
                    <a:gd name="T1" fmla="*/ 654 h 654"/>
                    <a:gd name="T2" fmla="*/ 537 w 642"/>
                    <a:gd name="T3" fmla="*/ 605 h 654"/>
                    <a:gd name="T4" fmla="*/ 582 w 642"/>
                    <a:gd name="T5" fmla="*/ 553 h 654"/>
                    <a:gd name="T6" fmla="*/ 642 w 642"/>
                    <a:gd name="T7" fmla="*/ 500 h 654"/>
                    <a:gd name="T8" fmla="*/ 349 w 642"/>
                    <a:gd name="T9" fmla="*/ 0 h 654"/>
                    <a:gd name="T10" fmla="*/ 225 w 642"/>
                    <a:gd name="T11" fmla="*/ 78 h 654"/>
                    <a:gd name="T12" fmla="*/ 142 w 642"/>
                    <a:gd name="T13" fmla="*/ 167 h 654"/>
                    <a:gd name="T14" fmla="*/ 69 w 642"/>
                    <a:gd name="T15" fmla="*/ 252 h 654"/>
                    <a:gd name="T16" fmla="*/ 0 w 642"/>
                    <a:gd name="T17" fmla="*/ 358 h 654"/>
                    <a:gd name="T18" fmla="*/ 517 w 642"/>
                    <a:gd name="T19" fmla="*/ 654 h 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2"/>
                    <a:gd name="T31" fmla="*/ 0 h 654"/>
                    <a:gd name="T32" fmla="*/ 642 w 642"/>
                    <a:gd name="T33" fmla="*/ 654 h 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2" h="654">
                      <a:moveTo>
                        <a:pt x="517" y="654"/>
                      </a:moveTo>
                      <a:lnTo>
                        <a:pt x="537" y="605"/>
                      </a:lnTo>
                      <a:lnTo>
                        <a:pt x="582" y="553"/>
                      </a:lnTo>
                      <a:lnTo>
                        <a:pt x="642" y="500"/>
                      </a:lnTo>
                      <a:lnTo>
                        <a:pt x="349" y="0"/>
                      </a:lnTo>
                      <a:lnTo>
                        <a:pt x="225" y="78"/>
                      </a:lnTo>
                      <a:lnTo>
                        <a:pt x="142" y="167"/>
                      </a:lnTo>
                      <a:lnTo>
                        <a:pt x="69" y="252"/>
                      </a:lnTo>
                      <a:lnTo>
                        <a:pt x="0" y="358"/>
                      </a:lnTo>
                      <a:lnTo>
                        <a:pt x="517" y="654"/>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30" name="Freeform 71"/>
                <p:cNvSpPr>
                  <a:spLocks/>
                </p:cNvSpPr>
                <p:nvPr/>
              </p:nvSpPr>
              <p:spPr bwMode="auto">
                <a:xfrm rot="3581307">
                  <a:off x="2465" y="1347"/>
                  <a:ext cx="628" cy="497"/>
                </a:xfrm>
                <a:custGeom>
                  <a:avLst/>
                  <a:gdLst>
                    <a:gd name="T0" fmla="*/ 536 w 645"/>
                    <a:gd name="T1" fmla="*/ 495 h 497"/>
                    <a:gd name="T2" fmla="*/ 542 w 645"/>
                    <a:gd name="T3" fmla="*/ 419 h 497"/>
                    <a:gd name="T4" fmla="*/ 555 w 645"/>
                    <a:gd name="T5" fmla="*/ 361 h 497"/>
                    <a:gd name="T6" fmla="*/ 579 w 645"/>
                    <a:gd name="T7" fmla="*/ 293 h 497"/>
                    <a:gd name="T8" fmla="*/ 112 w 645"/>
                    <a:gd name="T9" fmla="*/ 0 h 497"/>
                    <a:gd name="T10" fmla="*/ 52 w 645"/>
                    <a:gd name="T11" fmla="*/ 132 h 497"/>
                    <a:gd name="T12" fmla="*/ 24 w 645"/>
                    <a:gd name="T13" fmla="*/ 254 h 497"/>
                    <a:gd name="T14" fmla="*/ 7 w 645"/>
                    <a:gd name="T15" fmla="*/ 368 h 497"/>
                    <a:gd name="T16" fmla="*/ 0 w 645"/>
                    <a:gd name="T17" fmla="*/ 497 h 497"/>
                    <a:gd name="T18" fmla="*/ 536 w 645"/>
                    <a:gd name="T19" fmla="*/ 495 h 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97"/>
                    <a:gd name="T32" fmla="*/ 645 w 645"/>
                    <a:gd name="T33" fmla="*/ 497 h 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97">
                      <a:moveTo>
                        <a:pt x="596" y="495"/>
                      </a:moveTo>
                      <a:lnTo>
                        <a:pt x="603" y="419"/>
                      </a:lnTo>
                      <a:lnTo>
                        <a:pt x="617" y="361"/>
                      </a:lnTo>
                      <a:lnTo>
                        <a:pt x="645" y="293"/>
                      </a:lnTo>
                      <a:lnTo>
                        <a:pt x="124" y="0"/>
                      </a:lnTo>
                      <a:lnTo>
                        <a:pt x="56" y="132"/>
                      </a:lnTo>
                      <a:lnTo>
                        <a:pt x="28" y="254"/>
                      </a:lnTo>
                      <a:lnTo>
                        <a:pt x="7" y="368"/>
                      </a:lnTo>
                      <a:lnTo>
                        <a:pt x="0" y="497"/>
                      </a:lnTo>
                      <a:lnTo>
                        <a:pt x="596" y="495"/>
                      </a:lnTo>
                      <a:close/>
                    </a:path>
                  </a:pathLst>
                </a:custGeom>
                <a:solidFill>
                  <a:schemeClr val="bg1"/>
                </a:solidFill>
                <a:ln w="9525">
                  <a:solidFill>
                    <a:schemeClr val="tx1"/>
                  </a:solidFill>
                  <a:miter lim="800000"/>
                  <a:headEnd/>
                  <a:tailEnd/>
                </a:ln>
              </p:spPr>
              <p:txBody>
                <a:bodyPr wrap="none"/>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grpSp>
        </p:grpSp>
        <p:sp>
          <p:nvSpPr>
            <p:cNvPr id="51215" name="AutoShape 72"/>
            <p:cNvSpPr>
              <a:spLocks/>
            </p:cNvSpPr>
            <p:nvPr/>
          </p:nvSpPr>
          <p:spPr bwMode="auto">
            <a:xfrm>
              <a:off x="4224" y="2256"/>
              <a:ext cx="266" cy="230"/>
            </a:xfrm>
            <a:prstGeom prst="borderCallout2">
              <a:avLst>
                <a:gd name="adj1" fmla="val 31306"/>
                <a:gd name="adj2" fmla="val -18046"/>
                <a:gd name="adj3" fmla="val 31306"/>
                <a:gd name="adj4" fmla="val -18046"/>
                <a:gd name="adj5" fmla="val 3912"/>
                <a:gd name="adj6" fmla="val -228194"/>
              </a:avLst>
            </a:prstGeom>
            <a:solidFill>
              <a:schemeClr val="bg1"/>
            </a:solidFill>
            <a:ln w="19050">
              <a:solidFill>
                <a:schemeClr val="hlink"/>
              </a:solidFill>
              <a:miter lim="800000"/>
              <a:headEnd/>
              <a:tailEnd type="triangle" w="med" len="me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sz="1800" b="0">
                  <a:latin typeface="Times New Roman" panose="02020603050405020304" pitchFamily="18" charset="0"/>
                  <a:ea typeface="宋体" panose="02010600030101010101" pitchFamily="2" charset="-122"/>
                </a:rPr>
                <a:t>in</a:t>
              </a:r>
            </a:p>
          </p:txBody>
        </p:sp>
        <p:sp>
          <p:nvSpPr>
            <p:cNvPr id="51216" name="AutoShape 73"/>
            <p:cNvSpPr>
              <a:spLocks noChangeArrowheads="1"/>
            </p:cNvSpPr>
            <p:nvPr/>
          </p:nvSpPr>
          <p:spPr bwMode="auto">
            <a:xfrm rot="7491536">
              <a:off x="3336" y="3096"/>
              <a:ext cx="480"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17" name="AutoShape 74"/>
            <p:cNvSpPr>
              <a:spLocks/>
            </p:cNvSpPr>
            <p:nvPr/>
          </p:nvSpPr>
          <p:spPr bwMode="auto">
            <a:xfrm>
              <a:off x="4458" y="1872"/>
              <a:ext cx="369" cy="230"/>
            </a:xfrm>
            <a:prstGeom prst="borderCallout2">
              <a:avLst>
                <a:gd name="adj1" fmla="val 31306"/>
                <a:gd name="adj2" fmla="val -18046"/>
                <a:gd name="adj3" fmla="val 31306"/>
                <a:gd name="adj4" fmla="val -18046"/>
                <a:gd name="adj5" fmla="val 132606"/>
                <a:gd name="adj6" fmla="val -235713"/>
              </a:avLst>
            </a:prstGeom>
            <a:solidFill>
              <a:schemeClr val="bg1"/>
            </a:solidFill>
            <a:ln w="19050">
              <a:solidFill>
                <a:schemeClr val="hlink"/>
              </a:solidFill>
              <a:miter lim="800000"/>
              <a:headEnd/>
              <a:tailEnd type="triangle" w="med" len="me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en-US" altLang="zh-CN" sz="1800" b="0">
                  <a:latin typeface="Times New Roman" panose="02020603050405020304" pitchFamily="18" charset="0"/>
                  <a:ea typeface="宋体" panose="02010600030101010101" pitchFamily="2" charset="-122"/>
                </a:rPr>
                <a:t>out</a:t>
              </a:r>
            </a:p>
          </p:txBody>
        </p:sp>
        <p:sp>
          <p:nvSpPr>
            <p:cNvPr id="51218" name="AutoShape 75"/>
            <p:cNvSpPr>
              <a:spLocks noChangeArrowheads="1"/>
            </p:cNvSpPr>
            <p:nvPr/>
          </p:nvSpPr>
          <p:spPr bwMode="auto">
            <a:xfrm rot="-3099285">
              <a:off x="1488" y="1639"/>
              <a:ext cx="504" cy="13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6 w 21600"/>
                <a:gd name="T13" fmla="*/ 5361 h 21600"/>
                <a:gd name="T14" fmla="*/ 18900 w 21600"/>
                <a:gd name="T15" fmla="*/ 1623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2"/>
            </a:solidFill>
            <a:ln w="9525">
              <a:solidFill>
                <a:schemeClr val="tx1"/>
              </a:solidFill>
              <a:miter lim="800000"/>
              <a:headEnd/>
              <a:tailEnd/>
            </a:ln>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51219" name="Oval 76" descr="球体"/>
            <p:cNvSpPr>
              <a:spLocks noChangeArrowheads="1"/>
            </p:cNvSpPr>
            <p:nvPr/>
          </p:nvSpPr>
          <p:spPr bwMode="auto">
            <a:xfrm>
              <a:off x="3024" y="2208"/>
              <a:ext cx="528" cy="240"/>
            </a:xfrm>
            <a:prstGeom prst="ellipse">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a:p>
          </p:txBody>
        </p:sp>
      </p:grpSp>
      <p:sp>
        <p:nvSpPr>
          <p:cNvPr id="89" name="TextBox 88"/>
          <p:cNvSpPr txBox="1">
            <a:spLocks noChangeArrowheads="1"/>
          </p:cNvSpPr>
          <p:nvPr/>
        </p:nvSpPr>
        <p:spPr bwMode="auto">
          <a:xfrm>
            <a:off x="7000875" y="2571750"/>
            <a:ext cx="1571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r>
              <a:rPr lang="zh-CN" altLang="en-US" sz="1800">
                <a:latin typeface="黑体" panose="02010609060101010101" pitchFamily="49" charset="-122"/>
                <a:ea typeface="黑体" panose="02010609060101010101" pitchFamily="49" charset="-122"/>
              </a:rPr>
              <a:t>初始态：</a:t>
            </a:r>
            <a:endParaRPr lang="en-US" altLang="zh-CN" sz="1800">
              <a:latin typeface="黑体" panose="02010609060101010101" pitchFamily="49" charset="-122"/>
              <a:ea typeface="黑体" panose="02010609060101010101" pitchFamily="49" charset="-122"/>
            </a:endParaRPr>
          </a:p>
          <a:p>
            <a:r>
              <a:rPr lang="zh-CN" altLang="en-US" sz="1800">
                <a:latin typeface="黑体" panose="02010609060101010101" pitchFamily="49" charset="-122"/>
                <a:ea typeface="黑体" panose="02010609060101010101" pitchFamily="49" charset="-122"/>
              </a:rPr>
              <a:t>缓冲池为空</a:t>
            </a:r>
          </a:p>
        </p:txBody>
      </p:sp>
      <p:sp>
        <p:nvSpPr>
          <p:cNvPr id="91" name="TextBox 90"/>
          <p:cNvSpPr txBox="1">
            <a:spLocks noChangeArrowheads="1"/>
          </p:cNvSpPr>
          <p:nvPr/>
        </p:nvSpPr>
        <p:spPr bwMode="auto">
          <a:xfrm>
            <a:off x="6858000" y="4929188"/>
            <a:ext cx="1928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r>
              <a:rPr lang="zh-CN" altLang="en-US" sz="1800">
                <a:latin typeface="黑体" panose="02010609060101010101" pitchFamily="49" charset="-122"/>
                <a:ea typeface="黑体" panose="02010609060101010101" pitchFamily="49" charset="-122"/>
              </a:rPr>
              <a:t>中间态</a:t>
            </a:r>
            <a:r>
              <a:rPr lang="en-US" altLang="zh-CN" sz="1800">
                <a:latin typeface="黑体" panose="02010609060101010101" pitchFamily="49" charset="-122"/>
                <a:ea typeface="黑体" panose="02010609060101010101" pitchFamily="49" charset="-122"/>
              </a:rPr>
              <a:t>:</a:t>
            </a:r>
          </a:p>
          <a:p>
            <a:r>
              <a:rPr lang="zh-CN" altLang="en-US" sz="1800">
                <a:latin typeface="黑体" panose="02010609060101010101" pitchFamily="49" charset="-122"/>
                <a:ea typeface="黑体" panose="02010609060101010101" pitchFamily="49" charset="-122"/>
              </a:rPr>
              <a:t>阴影部分为产品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blinds(horizontal)">
                                      <p:cBhvr>
                                        <p:cTn id="7" dur="500"/>
                                        <p:tgtEl>
                                          <p:spTgt spid="89"/>
                                        </p:tgtEl>
                                      </p:cBhvr>
                                    </p:animEffect>
                                  </p:childTnLst>
                                </p:cTn>
                              </p:par>
                              <p:par>
                                <p:cTn id="8" presetID="16" presetClass="entr" presetSubtype="4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outHorizontal)">
                                      <p:cBhvr>
                                        <p:cTn id="1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childTnLst>
                                    <p:animEffect transition="out" filter="blinds(horizontal)">
                                      <p:cBhvr>
                                        <p:cTn id="14" dur="500"/>
                                        <p:tgtEl>
                                          <p:spTgt spid="89"/>
                                        </p:tgtEl>
                                      </p:cBhvr>
                                    </p:animEffect>
                                    <p:set>
                                      <p:cBhvr>
                                        <p:cTn id="15" dur="1" fill="hold">
                                          <p:stCondLst>
                                            <p:cond delay="499"/>
                                          </p:stCondLst>
                                        </p:cTn>
                                        <p:tgtEl>
                                          <p:spTgt spid="89"/>
                                        </p:tgtEl>
                                        <p:attrNameLst>
                                          <p:attrName>style.visibility</p:attrName>
                                        </p:attrNameLst>
                                      </p:cBhvr>
                                      <p:to>
                                        <p:strVal val="hidden"/>
                                      </p:to>
                                    </p:set>
                                  </p:childTnLst>
                                </p:cTn>
                              </p:par>
                            </p:childTnLst>
                          </p:cTn>
                        </p:par>
                        <p:par>
                          <p:cTn id="16" fill="hold" nodeType="afterGroup">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blinds(horizontal)">
                                      <p:cBhvr>
                                        <p:cTn id="19" dur="500"/>
                                        <p:tgtEl>
                                          <p:spTgt spid="91"/>
                                        </p:tgtEl>
                                      </p:cBhvr>
                                    </p:animEffect>
                                  </p:childTnLst>
                                </p:cTn>
                              </p:par>
                              <p:par>
                                <p:cTn id="20" presetID="9"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7890"/>
                                        </p:tgtEl>
                                        <p:attrNameLst>
                                          <p:attrName>style.visibility</p:attrName>
                                        </p:attrNameLst>
                                      </p:cBhvr>
                                      <p:to>
                                        <p:strVal val="visible"/>
                                      </p:to>
                                    </p:set>
                                    <p:animEffect transition="in" filter="dissolve">
                                      <p:cBhvr>
                                        <p:cTn id="30" dur="500"/>
                                        <p:tgtEl>
                                          <p:spTgt spid="207890"/>
                                        </p:tgtEl>
                                      </p:cBhvr>
                                    </p:animEffec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5"/>
                                        </p:tgtEl>
                                        <p:attrNameLst>
                                          <p:attrName>style.visibility</p:attrName>
                                        </p:attrNameLst>
                                      </p:cBhvr>
                                      <p:to>
                                        <p:strVal val="visible"/>
                                      </p:to>
                                    </p:set>
                                  </p:childTnLst>
                                </p:cTn>
                              </p:par>
                            </p:childTnLst>
                          </p:cTn>
                        </p:par>
                        <p:par>
                          <p:cTn id="34" fill="hold" nodeType="afterGroup">
                            <p:stCondLst>
                              <p:cond delay="1000"/>
                            </p:stCondLst>
                            <p:childTnLst>
                              <p:par>
                                <p:cTn id="35" presetID="9" presetClass="entr" presetSubtype="0" fill="hold" grpId="0" nodeType="afterEffect">
                                  <p:stCondLst>
                                    <p:cond delay="1000"/>
                                  </p:stCondLst>
                                  <p:childTnLst>
                                    <p:set>
                                      <p:cBhvr>
                                        <p:cTn id="36" dur="1" fill="hold">
                                          <p:stCondLst>
                                            <p:cond delay="0"/>
                                          </p:stCondLst>
                                        </p:cTn>
                                        <p:tgtEl>
                                          <p:spTgt spid="207891"/>
                                        </p:tgtEl>
                                        <p:attrNameLst>
                                          <p:attrName>style.visibility</p:attrName>
                                        </p:attrNameLst>
                                      </p:cBhvr>
                                      <p:to>
                                        <p:strVal val="visible"/>
                                      </p:to>
                                    </p:set>
                                    <p:animEffect transition="in" filter="dissolve">
                                      <p:cBhvr>
                                        <p:cTn id="37" dur="1000"/>
                                        <p:tgtEl>
                                          <p:spTgt spid="207891"/>
                                        </p:tgtEl>
                                      </p:cBhvr>
                                    </p:animEffect>
                                  </p:childTnLst>
                                </p:cTn>
                              </p:par>
                            </p:childTnLst>
                          </p:cTn>
                        </p:par>
                        <p:par>
                          <p:cTn id="38" fill="hold" nodeType="afterGroup">
                            <p:stCondLst>
                              <p:cond delay="3000"/>
                            </p:stCondLst>
                            <p:childTnLst>
                              <p:par>
                                <p:cTn id="39" presetID="1" presetClass="entr" presetSubtype="0" fill="hold" nodeType="after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90" grpId="0" animBg="1"/>
      <p:bldP spid="207891" grpId="0" animBg="1"/>
      <p:bldP spid="89" grpId="0"/>
      <p:bldP spid="89" grpId="1"/>
      <p:bldP spid="9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295400" y="115888"/>
            <a:ext cx="7237413" cy="844550"/>
          </a:xfrm>
        </p:spPr>
        <p:txBody>
          <a:bodyPr/>
          <a:lstStyle/>
          <a:p>
            <a:pPr eaLnBrk="1" hangingPunct="1"/>
            <a:r>
              <a:rPr lang="en-US" altLang="zh-CN" sz="4000" b="1" smtClean="0">
                <a:latin typeface="隶书" panose="02010509060101010101" pitchFamily="49" charset="-122"/>
                <a:ea typeface="隶书" panose="02010509060101010101" pitchFamily="49" charset="-122"/>
              </a:rPr>
              <a:t>1</a:t>
            </a:r>
            <a:r>
              <a:rPr lang="zh-CN" altLang="en-US" sz="4000" b="1" smtClean="0">
                <a:latin typeface="隶书" panose="02010509060101010101" pitchFamily="49" charset="-122"/>
                <a:ea typeface="隶书" panose="02010509060101010101" pitchFamily="49" charset="-122"/>
              </a:rPr>
              <a:t>、</a:t>
            </a:r>
            <a:r>
              <a:rPr lang="zh-CN" altLang="en-US" sz="4000" b="1" smtClean="0">
                <a:ea typeface="隶书" panose="02010509060101010101" pitchFamily="49" charset="-122"/>
              </a:rPr>
              <a:t>“</a:t>
            </a:r>
            <a:r>
              <a:rPr lang="zh-CN" altLang="en-US" sz="4000" b="1" smtClean="0">
                <a:latin typeface="隶书" panose="02010509060101010101" pitchFamily="49" charset="-122"/>
                <a:ea typeface="隶书" panose="02010509060101010101" pitchFamily="49" charset="-122"/>
              </a:rPr>
              <a:t>生产者</a:t>
            </a:r>
            <a:r>
              <a:rPr lang="en-US" altLang="zh-CN" sz="4000" b="1" smtClean="0">
                <a:ea typeface="隶书" panose="02010509060101010101" pitchFamily="49" charset="-122"/>
              </a:rPr>
              <a:t>—</a:t>
            </a:r>
            <a:r>
              <a:rPr lang="zh-CN" altLang="en-US" sz="4000" b="1" smtClean="0">
                <a:latin typeface="隶书" panose="02010509060101010101" pitchFamily="49" charset="-122"/>
                <a:ea typeface="隶书" panose="02010509060101010101" pitchFamily="49" charset="-122"/>
              </a:rPr>
              <a:t>消费者</a:t>
            </a:r>
            <a:r>
              <a:rPr lang="zh-CN" altLang="en-US" sz="4000" b="1" smtClean="0">
                <a:ea typeface="隶书" panose="02010509060101010101" pitchFamily="49" charset="-122"/>
              </a:rPr>
              <a:t>”</a:t>
            </a:r>
            <a:r>
              <a:rPr lang="zh-CN" altLang="en-US" sz="4000" b="1" smtClean="0">
                <a:latin typeface="隶书" panose="02010509060101010101" pitchFamily="49" charset="-122"/>
                <a:ea typeface="隶书" panose="02010509060101010101" pitchFamily="49" charset="-122"/>
              </a:rPr>
              <a:t>问题</a:t>
            </a:r>
          </a:p>
        </p:txBody>
      </p:sp>
      <p:sp>
        <p:nvSpPr>
          <p:cNvPr id="52227" name="Rectangle 19"/>
          <p:cNvSpPr>
            <a:spLocks noGrp="1" noChangeArrowheads="1"/>
          </p:cNvSpPr>
          <p:nvPr>
            <p:ph type="body" idx="1"/>
          </p:nvPr>
        </p:nvSpPr>
        <p:spPr>
          <a:xfrm>
            <a:off x="539750" y="1344613"/>
            <a:ext cx="7848600" cy="4532312"/>
          </a:xfrm>
          <a:noFill/>
        </p:spPr>
        <p:txBody>
          <a:bodyPr/>
          <a:lstStyle/>
          <a:p>
            <a:pPr eaLnBrk="1" hangingPunct="1">
              <a:buSzPct val="70000"/>
              <a:buFont typeface="Wingdings" panose="05000000000000000000" pitchFamily="2" charset="2"/>
              <a:buChar char="u"/>
            </a:pPr>
            <a:r>
              <a:rPr lang="zh-CN" altLang="en-US" sz="3200" b="1" smtClean="0">
                <a:solidFill>
                  <a:srgbClr val="CC0000"/>
                </a:solidFill>
                <a:latin typeface="楷体_GB2312" pitchFamily="1" charset="-122"/>
                <a:ea typeface="楷体_GB2312" pitchFamily="1" charset="-122"/>
              </a:rPr>
              <a:t>多缓冲区的同步互斥问题</a:t>
            </a:r>
            <a:r>
              <a:rPr lang="zh-CN" altLang="en-US" sz="3200" b="1" smtClean="0">
                <a:latin typeface="楷体_GB2312" pitchFamily="1" charset="-122"/>
                <a:ea typeface="楷体_GB2312" pitchFamily="1" charset="-122"/>
              </a:rPr>
              <a:t> </a:t>
            </a:r>
          </a:p>
          <a:p>
            <a:pPr lvl="1" eaLnBrk="1" hangingPunct="1"/>
            <a:r>
              <a:rPr lang="zh-CN" altLang="en-US" sz="3200" b="1" smtClean="0">
                <a:solidFill>
                  <a:schemeClr val="folHlink"/>
                </a:solidFill>
                <a:latin typeface="楷体_GB2312" pitchFamily="1" charset="-122"/>
                <a:ea typeface="楷体_GB2312" pitchFamily="1" charset="-122"/>
              </a:rPr>
              <a:t>同步</a:t>
            </a:r>
            <a:r>
              <a:rPr lang="zh-CN" altLang="en-US" sz="3200" b="1" smtClean="0">
                <a:latin typeface="楷体_GB2312" pitchFamily="1" charset="-122"/>
                <a:ea typeface="楷体_GB2312" pitchFamily="1" charset="-122"/>
              </a:rPr>
              <a:t>：当缓冲池已放满了产品时</a:t>
            </a:r>
            <a:r>
              <a:rPr lang="en-US" altLang="zh-CN" sz="3200" b="1" smtClean="0">
                <a:latin typeface="楷体_GB2312" pitchFamily="1" charset="-122"/>
                <a:ea typeface="楷体_GB2312" pitchFamily="1" charset="-122"/>
              </a:rPr>
              <a:t>(</a:t>
            </a:r>
            <a:r>
              <a:rPr lang="zh-CN" altLang="en-US" sz="3200" b="1" smtClean="0">
                <a:latin typeface="楷体_GB2312" pitchFamily="1" charset="-122"/>
                <a:ea typeface="楷体_GB2312" pitchFamily="1" charset="-122"/>
              </a:rPr>
              <a:t>供过于求</a:t>
            </a:r>
            <a:r>
              <a:rPr lang="en-US" altLang="zh-CN" sz="3200" b="1" smtClean="0">
                <a:latin typeface="楷体_GB2312" pitchFamily="1" charset="-122"/>
                <a:ea typeface="楷体_GB2312" pitchFamily="1" charset="-122"/>
              </a:rPr>
              <a:t>)</a:t>
            </a:r>
            <a:r>
              <a:rPr lang="zh-CN" altLang="en-US" sz="3200" b="1" smtClean="0">
                <a:latin typeface="楷体_GB2312" pitchFamily="1" charset="-122"/>
                <a:ea typeface="楷体_GB2312" pitchFamily="1" charset="-122"/>
              </a:rPr>
              <a:t>，生产者进程必须等待；当缓冲池已空时</a:t>
            </a:r>
            <a:r>
              <a:rPr lang="en-US" altLang="zh-CN" sz="3200" b="1" smtClean="0">
                <a:latin typeface="楷体_GB2312" pitchFamily="1" charset="-122"/>
                <a:ea typeface="楷体_GB2312" pitchFamily="1" charset="-122"/>
              </a:rPr>
              <a:t>(</a:t>
            </a:r>
            <a:r>
              <a:rPr lang="zh-CN" altLang="en-US" sz="3200" b="1" smtClean="0">
                <a:latin typeface="楷体_GB2312" pitchFamily="1" charset="-122"/>
                <a:ea typeface="楷体_GB2312" pitchFamily="1" charset="-122"/>
              </a:rPr>
              <a:t>供不应求</a:t>
            </a:r>
            <a:r>
              <a:rPr lang="en-US" altLang="zh-CN" sz="3200" b="1" smtClean="0">
                <a:latin typeface="楷体_GB2312" pitchFamily="1" charset="-122"/>
                <a:ea typeface="楷体_GB2312" pitchFamily="1" charset="-122"/>
              </a:rPr>
              <a:t>)</a:t>
            </a:r>
            <a:r>
              <a:rPr lang="zh-CN" altLang="en-US" sz="3200" b="1" smtClean="0">
                <a:latin typeface="楷体_GB2312" pitchFamily="1" charset="-122"/>
                <a:ea typeface="楷体_GB2312" pitchFamily="1" charset="-122"/>
              </a:rPr>
              <a:t>，消费者进程应等待。</a:t>
            </a:r>
          </a:p>
          <a:p>
            <a:pPr lvl="1" eaLnBrk="1" hangingPunct="1"/>
            <a:r>
              <a:rPr lang="zh-CN" altLang="en-US" sz="3200" b="1" smtClean="0">
                <a:solidFill>
                  <a:schemeClr val="folHlink"/>
                </a:solidFill>
                <a:latin typeface="楷体_GB2312" pitchFamily="1" charset="-122"/>
                <a:ea typeface="楷体_GB2312" pitchFamily="1" charset="-122"/>
              </a:rPr>
              <a:t>互斥</a:t>
            </a:r>
            <a:r>
              <a:rPr lang="zh-CN" altLang="en-US" sz="3200" b="1" smtClean="0">
                <a:latin typeface="楷体_GB2312" pitchFamily="1" charset="-122"/>
                <a:ea typeface="楷体_GB2312" pitchFamily="1" charset="-122"/>
              </a:rPr>
              <a:t>：所有进程应互斥使用缓冲池这一临界资源。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1260475"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graphicFrame>
        <p:nvGraphicFramePr>
          <p:cNvPr id="13341" name="Group 29"/>
          <p:cNvGraphicFramePr>
            <a:graphicFrameLocks noGrp="1"/>
          </p:cNvGraphicFramePr>
          <p:nvPr/>
        </p:nvGraphicFramePr>
        <p:xfrm>
          <a:off x="179388" y="1196975"/>
          <a:ext cx="8785225" cy="5241925"/>
        </p:xfrm>
        <a:graphic>
          <a:graphicData uri="http://schemas.openxmlformats.org/drawingml/2006/table">
            <a:tbl>
              <a:tblPr/>
              <a:tblGrid>
                <a:gridCol w="4679950"/>
                <a:gridCol w="4105275"/>
              </a:tblGrid>
              <a:tr h="518092">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同  步</a:t>
                      </a:r>
                    </a:p>
                  </a:txBody>
                  <a:tcPr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folHlink"/>
                          </a:solidFill>
                          <a:effectLst/>
                          <a:latin typeface="楷体_GB2312" pitchFamily="49" charset="-122"/>
                          <a:ea typeface="楷体_GB2312" pitchFamily="49" charset="-122"/>
                        </a:rPr>
                        <a:t>互   斥</a:t>
                      </a:r>
                    </a:p>
                  </a:txBody>
                  <a:tcPr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092">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p>
                  </a:txBody>
                  <a:tcPr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rgbClr val="CC0000"/>
                          </a:solidFill>
                          <a:effectLst/>
                          <a:latin typeface="楷体_GB2312" pitchFamily="49" charset="-122"/>
                          <a:ea typeface="楷体_GB2312" pitchFamily="49" charset="-122"/>
                        </a:rPr>
                        <a:t>资源</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p>
                  </a:txBody>
                  <a:tcPr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44767">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时间次序上受到某种限制</a:t>
                      </a:r>
                    </a:p>
                  </a:txBody>
                  <a:tcPr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竞争不到某一物理资源时不允许进程工作</a:t>
                      </a:r>
                    </a:p>
                  </a:txBody>
                  <a:tcPr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44767">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相互清楚对方的存在及作用，交换信息</a:t>
                      </a:r>
                    </a:p>
                  </a:txBody>
                  <a:tcPr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不一定清楚其进程情况</a:t>
                      </a:r>
                    </a:p>
                  </a:txBody>
                  <a:tcPr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44767">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往往指有几个进程共同完成一个任务</a:t>
                      </a:r>
                    </a:p>
                  </a:txBody>
                  <a:tcPr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往往指多个任务多个进程间通讯制约</a:t>
                      </a:r>
                    </a:p>
                  </a:txBody>
                  <a:tcPr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71441">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例：生产与消费之间，发送与接受之间，作者与读者之间，供者与用者之间</a:t>
                      </a:r>
                    </a:p>
                  </a:txBody>
                  <a:tcPr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例：交通十字路口，单轨火车的拨道岔</a:t>
                      </a:r>
                    </a:p>
                  </a:txBody>
                  <a:tcPr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539750" y="1052513"/>
            <a:ext cx="84153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spcBef>
                <a:spcPct val="20000"/>
              </a:spcBef>
              <a:buClr>
                <a:schemeClr val="folHlink"/>
              </a:buClr>
              <a:buSzPct val="70000"/>
              <a:buFont typeface="Wingdings" panose="05000000000000000000" pitchFamily="2" charset="2"/>
              <a:buChar char="u"/>
            </a:pPr>
            <a:r>
              <a:rPr lang="zh-CN" altLang="en-US" sz="3200">
                <a:solidFill>
                  <a:srgbClr val="CC0000"/>
                </a:solidFill>
                <a:ea typeface="楷体_GB2312" pitchFamily="1" charset="-122"/>
              </a:rPr>
              <a:t>多缓冲区的生产者─消费者问题解法</a:t>
            </a:r>
          </a:p>
        </p:txBody>
      </p:sp>
      <p:sp>
        <p:nvSpPr>
          <p:cNvPr id="53251" name="Rectangle 5"/>
          <p:cNvSpPr>
            <a:spLocks noChangeArrowheads="1"/>
          </p:cNvSpPr>
          <p:nvPr/>
        </p:nvSpPr>
        <p:spPr bwMode="auto">
          <a:xfrm>
            <a:off x="1295400" y="115888"/>
            <a:ext cx="70215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1</a:t>
            </a:r>
            <a:r>
              <a:rPr lang="zh-CN" altLang="en-US" sz="4000">
                <a:solidFill>
                  <a:schemeClr val="folHlink"/>
                </a:solidFill>
                <a:latin typeface="隶书" panose="02010509060101010101" pitchFamily="49" charset="-122"/>
              </a:rPr>
              <a:t>、</a:t>
            </a:r>
            <a:r>
              <a:rPr lang="zh-CN" altLang="en-US" sz="4000">
                <a:solidFill>
                  <a:schemeClr val="folHlink"/>
                </a:solidFill>
              </a:rPr>
              <a:t>“</a:t>
            </a:r>
            <a:r>
              <a:rPr lang="zh-CN" altLang="en-US" sz="4000">
                <a:solidFill>
                  <a:schemeClr val="folHlink"/>
                </a:solidFill>
                <a:latin typeface="隶书" panose="02010509060101010101" pitchFamily="49" charset="-122"/>
              </a:rPr>
              <a:t>生产者</a:t>
            </a:r>
            <a:r>
              <a:rPr lang="en-US" altLang="zh-CN" sz="4000">
                <a:solidFill>
                  <a:schemeClr val="folHlink"/>
                </a:solidFill>
              </a:rPr>
              <a:t>—</a:t>
            </a:r>
            <a:r>
              <a:rPr lang="zh-CN" altLang="en-US" sz="4000">
                <a:solidFill>
                  <a:schemeClr val="folHlink"/>
                </a:solidFill>
                <a:latin typeface="隶书" panose="02010509060101010101" pitchFamily="49" charset="-122"/>
              </a:rPr>
              <a:t>消费者</a:t>
            </a:r>
            <a:r>
              <a:rPr lang="zh-CN" altLang="en-US" sz="4000">
                <a:solidFill>
                  <a:schemeClr val="folHlink"/>
                </a:solidFill>
              </a:rPr>
              <a:t>”</a:t>
            </a:r>
            <a:r>
              <a:rPr lang="zh-CN" altLang="en-US" sz="4000">
                <a:solidFill>
                  <a:schemeClr val="folHlink"/>
                </a:solidFill>
                <a:latin typeface="隶书" panose="02010509060101010101" pitchFamily="49" charset="-122"/>
              </a:rPr>
              <a:t>问题</a:t>
            </a:r>
          </a:p>
        </p:txBody>
      </p:sp>
      <p:sp>
        <p:nvSpPr>
          <p:cNvPr id="49156" name="Rectangle 6"/>
          <p:cNvSpPr>
            <a:spLocks noChangeArrowheads="1"/>
          </p:cNvSpPr>
          <p:nvPr/>
        </p:nvSpPr>
        <p:spPr bwMode="auto">
          <a:xfrm>
            <a:off x="179388" y="1700213"/>
            <a:ext cx="856932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10000"/>
              </a:lnSpc>
              <a:spcBef>
                <a:spcPct val="5000"/>
              </a:spcBef>
              <a:buClr>
                <a:schemeClr val="folHlink"/>
              </a:buClr>
              <a:buSzPct val="60000"/>
              <a:buFont typeface="Wingdings" panose="05000000000000000000" pitchFamily="2" charset="2"/>
              <a:buNone/>
            </a:pPr>
            <a:r>
              <a:rPr lang="en-US" altLang="zh-CN" sz="3200">
                <a:solidFill>
                  <a:schemeClr val="folHlink"/>
                </a:solidFill>
                <a:latin typeface="Arial" panose="020B0604020202020204" pitchFamily="34" charset="0"/>
                <a:ea typeface="楷体_GB2312" pitchFamily="1" charset="-122"/>
              </a:rPr>
              <a:t>      </a:t>
            </a:r>
            <a:r>
              <a:rPr lang="zh-CN" altLang="en-US" sz="3200">
                <a:solidFill>
                  <a:schemeClr val="folHlink"/>
                </a:solidFill>
                <a:latin typeface="Arial" panose="020B0604020202020204" pitchFamily="34" charset="0"/>
                <a:ea typeface="楷体_GB2312" pitchFamily="1" charset="-122"/>
              </a:rPr>
              <a:t>设置两个同步信号量及一个互斥信号量</a:t>
            </a:r>
          </a:p>
          <a:p>
            <a:pPr lvl="1" eaLnBrk="1" hangingPunct="1">
              <a:lnSpc>
                <a:spcPct val="110000"/>
              </a:lnSpc>
              <a:spcBef>
                <a:spcPct val="5000"/>
              </a:spcBef>
              <a:buClr>
                <a:schemeClr val="tx2"/>
              </a:buClr>
              <a:buSzPct val="55000"/>
              <a:buFont typeface="Wingdings" panose="05000000000000000000" pitchFamily="2" charset="2"/>
              <a:buChar char="n"/>
            </a:pPr>
            <a:r>
              <a:rPr lang="en-US" altLang="zh-CN" sz="3200" b="0">
                <a:solidFill>
                  <a:schemeClr val="folHlink"/>
                </a:solidFill>
                <a:latin typeface="Arial" panose="020B0604020202020204" pitchFamily="34" charset="0"/>
                <a:ea typeface="楷体_GB2312" pitchFamily="1" charset="-122"/>
              </a:rPr>
              <a:t>empty</a:t>
            </a:r>
            <a:r>
              <a:rPr lang="zh-CN" altLang="en-US" sz="3200" b="0">
                <a:latin typeface="Arial" panose="020B0604020202020204" pitchFamily="34" charset="0"/>
                <a:ea typeface="楷体_GB2312" pitchFamily="1" charset="-122"/>
              </a:rPr>
              <a:t>：</a:t>
            </a:r>
            <a:r>
              <a:rPr lang="zh-CN" altLang="en-US" sz="3200">
                <a:latin typeface="Arial" panose="020B0604020202020204" pitchFamily="34" charset="0"/>
                <a:ea typeface="楷体_GB2312" pitchFamily="1" charset="-122"/>
              </a:rPr>
              <a:t>空缓冲单元的数目，其初值为</a:t>
            </a:r>
            <a:r>
              <a:rPr lang="en-US" altLang="zh-CN" sz="3200">
                <a:latin typeface="Arial" panose="020B0604020202020204" pitchFamily="34" charset="0"/>
                <a:ea typeface="楷体_GB2312" pitchFamily="1" charset="-122"/>
              </a:rPr>
              <a:t>n</a:t>
            </a:r>
            <a:r>
              <a:rPr lang="zh-CN" altLang="en-US" sz="3200">
                <a:latin typeface="Arial" panose="020B0604020202020204" pitchFamily="34" charset="0"/>
                <a:ea typeface="楷体_GB2312" pitchFamily="1" charset="-122"/>
              </a:rPr>
              <a:t>。</a:t>
            </a:r>
          </a:p>
          <a:p>
            <a:pPr lvl="1" eaLnBrk="1" hangingPunct="1">
              <a:lnSpc>
                <a:spcPct val="110000"/>
              </a:lnSpc>
              <a:spcBef>
                <a:spcPct val="5000"/>
              </a:spcBef>
              <a:buClr>
                <a:schemeClr val="tx2"/>
              </a:buClr>
              <a:buSzPct val="55000"/>
              <a:buFont typeface="Wingdings" panose="05000000000000000000" pitchFamily="2" charset="2"/>
              <a:buChar char="n"/>
            </a:pPr>
            <a:r>
              <a:rPr lang="en-US" altLang="zh-CN" sz="3200" b="0">
                <a:solidFill>
                  <a:schemeClr val="folHlink"/>
                </a:solidFill>
                <a:latin typeface="Arial" panose="020B0604020202020204" pitchFamily="34" charset="0"/>
                <a:ea typeface="楷体_GB2312" pitchFamily="1" charset="-122"/>
              </a:rPr>
              <a:t>full</a:t>
            </a:r>
            <a:r>
              <a:rPr lang="zh-CN" altLang="en-US" sz="3200" b="0">
                <a:latin typeface="Arial" panose="020B0604020202020204" pitchFamily="34" charset="0"/>
                <a:ea typeface="楷体_GB2312" pitchFamily="1" charset="-122"/>
              </a:rPr>
              <a:t>：</a:t>
            </a:r>
            <a:r>
              <a:rPr lang="zh-CN" altLang="en-US" sz="3200">
                <a:latin typeface="Arial" panose="020B0604020202020204" pitchFamily="34" charset="0"/>
                <a:ea typeface="楷体_GB2312" pitchFamily="1" charset="-122"/>
              </a:rPr>
              <a:t>满缓冲单元的数目（即产品数目），其初值为</a:t>
            </a:r>
            <a:r>
              <a:rPr lang="en-US" altLang="zh-CN" sz="3200">
                <a:latin typeface="Arial" panose="020B0604020202020204" pitchFamily="34" charset="0"/>
                <a:ea typeface="楷体_GB2312" pitchFamily="1" charset="-122"/>
              </a:rPr>
              <a:t>0</a:t>
            </a:r>
            <a:r>
              <a:rPr lang="zh-CN" altLang="en-US" sz="3200">
                <a:latin typeface="Arial" panose="020B0604020202020204" pitchFamily="34" charset="0"/>
                <a:ea typeface="楷体_GB2312" pitchFamily="1" charset="-122"/>
              </a:rPr>
              <a:t>。</a:t>
            </a:r>
          </a:p>
          <a:p>
            <a:pPr lvl="1" eaLnBrk="1" hangingPunct="1">
              <a:lnSpc>
                <a:spcPct val="110000"/>
              </a:lnSpc>
              <a:spcBef>
                <a:spcPct val="5000"/>
              </a:spcBef>
              <a:buClr>
                <a:schemeClr val="tx2"/>
              </a:buClr>
              <a:buSzPct val="55000"/>
              <a:buFont typeface="Wingdings" panose="05000000000000000000" pitchFamily="2" charset="2"/>
              <a:buChar char="n"/>
            </a:pPr>
            <a:r>
              <a:rPr lang="en-US" altLang="zh-CN" sz="3200" b="0">
                <a:solidFill>
                  <a:schemeClr val="folHlink"/>
                </a:solidFill>
                <a:latin typeface="Arial" panose="020B0604020202020204" pitchFamily="34" charset="0"/>
                <a:ea typeface="楷体_GB2312" pitchFamily="1" charset="-122"/>
              </a:rPr>
              <a:t>mutex</a:t>
            </a:r>
            <a:r>
              <a:rPr lang="en-US" altLang="zh-CN" sz="3200" b="0">
                <a:latin typeface="Arial" panose="020B0604020202020204" pitchFamily="34" charset="0"/>
                <a:ea typeface="楷体_GB2312" pitchFamily="1" charset="-122"/>
              </a:rPr>
              <a:t>:</a:t>
            </a:r>
            <a:r>
              <a:rPr lang="en-US" altLang="zh-CN" sz="3200">
                <a:latin typeface="Arial" panose="020B0604020202020204" pitchFamily="34" charset="0"/>
                <a:ea typeface="楷体_GB2312" pitchFamily="1" charset="-122"/>
              </a:rPr>
              <a:t>  </a:t>
            </a:r>
            <a:r>
              <a:rPr lang="zh-CN" altLang="en-US" sz="3200">
                <a:solidFill>
                  <a:schemeClr val="tx2"/>
                </a:solidFill>
                <a:latin typeface="Times New Roman" panose="02020603050405020304" pitchFamily="18" charset="0"/>
                <a:ea typeface="楷体_GB2312" pitchFamily="1" charset="-122"/>
              </a:rPr>
              <a:t>所有进程都是互斥访问缓冲池的，所以设一个互斥信号量</a:t>
            </a:r>
            <a:r>
              <a:rPr lang="en-US" altLang="zh-CN" sz="3200">
                <a:solidFill>
                  <a:schemeClr val="tx2"/>
                </a:solidFill>
                <a:latin typeface="Times New Roman" panose="02020603050405020304" pitchFamily="18" charset="0"/>
                <a:ea typeface="楷体_GB2312" pitchFamily="1" charset="-122"/>
              </a:rPr>
              <a:t>mutex</a:t>
            </a:r>
            <a:r>
              <a:rPr lang="zh-CN" altLang="en-US" sz="3200">
                <a:solidFill>
                  <a:schemeClr val="tx2"/>
                </a:solidFill>
                <a:latin typeface="Times New Roman" panose="02020603050405020304" pitchFamily="18" charset="0"/>
                <a:ea typeface="楷体_GB2312" pitchFamily="1" charset="-122"/>
              </a:rPr>
              <a:t>，初值是</a:t>
            </a:r>
            <a:r>
              <a:rPr lang="en-US" altLang="zh-CN" sz="3200">
                <a:solidFill>
                  <a:srgbClr val="FF0000"/>
                </a:solidFill>
                <a:latin typeface="Times New Roman" panose="02020603050405020304" pitchFamily="18" charset="0"/>
                <a:ea typeface="楷体_GB2312" pitchFamily="1" charset="-122"/>
              </a:rPr>
              <a:t>1</a:t>
            </a:r>
            <a:r>
              <a:rPr lang="zh-CN" altLang="en-US" sz="3200">
                <a:solidFill>
                  <a:srgbClr val="FF0000"/>
                </a:solidFill>
                <a:latin typeface="Times New Roman" panose="02020603050405020304" pitchFamily="18" charset="0"/>
                <a:ea typeface="楷体_GB2312" pitchFamily="1" charset="-122"/>
              </a:rPr>
              <a:t>，表示缓冲池的访问权</a:t>
            </a:r>
            <a:r>
              <a:rPr lang="zh-CN" altLang="en-US" sz="3200">
                <a:solidFill>
                  <a:schemeClr val="tx2"/>
                </a:solidFill>
                <a:latin typeface="Times New Roman" panose="02020603050405020304" pitchFamily="18" charset="0"/>
                <a:ea typeface="楷体_GB2312" pitchFamily="1" charset="-122"/>
              </a:rPr>
              <a:t>，整个缓冲池是一个临界资源。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154"/>
                                        </p:tgtEl>
                                        <p:attrNameLst>
                                          <p:attrName>style.visibility</p:attrName>
                                        </p:attrNameLst>
                                      </p:cBhvr>
                                      <p:to>
                                        <p:strVal val="visible"/>
                                      </p:to>
                                    </p:set>
                                    <p:anim calcmode="discrete" valueType="clr">
                                      <p:cBhvr override="childStyle">
                                        <p:cTn id="7" dur="80"/>
                                        <p:tgtEl>
                                          <p:spTgt spid="4915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154"/>
                                        </p:tgtEl>
                                        <p:attrNameLst>
                                          <p:attrName>fillcolor</p:attrName>
                                        </p:attrNameLst>
                                      </p:cBhvr>
                                      <p:tavLst>
                                        <p:tav tm="0">
                                          <p:val>
                                            <p:clrVal>
                                              <a:schemeClr val="accent2"/>
                                            </p:clrVal>
                                          </p:val>
                                        </p:tav>
                                        <p:tav tm="50000">
                                          <p:val>
                                            <p:clrVal>
                                              <a:schemeClr val="hlink"/>
                                            </p:clrVal>
                                          </p:val>
                                        </p:tav>
                                      </p:tavLst>
                                    </p:anim>
                                    <p:set>
                                      <p:cBhvr>
                                        <p:cTn id="9" dur="80"/>
                                        <p:tgtEl>
                                          <p:spTgt spid="49154"/>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9156"/>
                                        </p:tgtEl>
                                        <p:attrNameLst>
                                          <p:attrName>style.visibility</p:attrName>
                                        </p:attrNameLst>
                                      </p:cBhvr>
                                      <p:to>
                                        <p:strVal val="visible"/>
                                      </p:to>
                                    </p:set>
                                    <p:anim calcmode="discrete" valueType="clr">
                                      <p:cBhvr override="childStyle">
                                        <p:cTn id="14" dur="80"/>
                                        <p:tgtEl>
                                          <p:spTgt spid="49156"/>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9156"/>
                                        </p:tgtEl>
                                        <p:attrNameLst>
                                          <p:attrName>fillcolor</p:attrName>
                                        </p:attrNameLst>
                                      </p:cBhvr>
                                      <p:tavLst>
                                        <p:tav tm="0">
                                          <p:val>
                                            <p:clrVal>
                                              <a:schemeClr val="accent2"/>
                                            </p:clrVal>
                                          </p:val>
                                        </p:tav>
                                        <p:tav tm="50000">
                                          <p:val>
                                            <p:clrVal>
                                              <a:schemeClr val="hlink"/>
                                            </p:clrVal>
                                          </p:val>
                                        </p:tav>
                                      </p:tavLst>
                                    </p:anim>
                                    <p:set>
                                      <p:cBhvr>
                                        <p:cTn id="16" dur="80"/>
                                        <p:tgtEl>
                                          <p:spTgt spid="4915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ChangeArrowheads="1"/>
          </p:cNvSpPr>
          <p:nvPr/>
        </p:nvSpPr>
        <p:spPr bwMode="auto">
          <a:xfrm>
            <a:off x="1295400" y="115888"/>
            <a:ext cx="68056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1</a:t>
            </a:r>
            <a:r>
              <a:rPr lang="zh-CN" altLang="en-US" sz="4000">
                <a:solidFill>
                  <a:schemeClr val="folHlink"/>
                </a:solidFill>
                <a:latin typeface="隶书" panose="02010509060101010101" pitchFamily="49" charset="-122"/>
              </a:rPr>
              <a:t>、</a:t>
            </a:r>
            <a:r>
              <a:rPr lang="zh-CN" altLang="en-US" sz="4000">
                <a:solidFill>
                  <a:schemeClr val="folHlink"/>
                </a:solidFill>
              </a:rPr>
              <a:t>“</a:t>
            </a:r>
            <a:r>
              <a:rPr lang="zh-CN" altLang="en-US" sz="4000">
                <a:solidFill>
                  <a:schemeClr val="folHlink"/>
                </a:solidFill>
                <a:latin typeface="隶书" panose="02010509060101010101" pitchFamily="49" charset="-122"/>
              </a:rPr>
              <a:t>生产者</a:t>
            </a:r>
            <a:r>
              <a:rPr lang="en-US" altLang="zh-CN" sz="4000">
                <a:solidFill>
                  <a:schemeClr val="folHlink"/>
                </a:solidFill>
              </a:rPr>
              <a:t>—</a:t>
            </a:r>
            <a:r>
              <a:rPr lang="zh-CN" altLang="en-US" sz="4000">
                <a:solidFill>
                  <a:schemeClr val="folHlink"/>
                </a:solidFill>
                <a:latin typeface="隶书" panose="02010509060101010101" pitchFamily="49" charset="-122"/>
              </a:rPr>
              <a:t>消费者</a:t>
            </a:r>
            <a:r>
              <a:rPr lang="zh-CN" altLang="en-US" sz="4000">
                <a:solidFill>
                  <a:schemeClr val="folHlink"/>
                </a:solidFill>
              </a:rPr>
              <a:t>”</a:t>
            </a:r>
            <a:r>
              <a:rPr lang="zh-CN" altLang="en-US" sz="4000">
                <a:solidFill>
                  <a:schemeClr val="folHlink"/>
                </a:solidFill>
                <a:latin typeface="隶书" panose="02010509060101010101" pitchFamily="49" charset="-122"/>
              </a:rPr>
              <a:t>问题</a:t>
            </a:r>
          </a:p>
        </p:txBody>
      </p:sp>
      <p:pic>
        <p:nvPicPr>
          <p:cNvPr id="35841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628775"/>
            <a:ext cx="6840538"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54276" name="Rectangle 13"/>
          <p:cNvSpPr>
            <a:spLocks noChangeArrowheads="1"/>
          </p:cNvSpPr>
          <p:nvPr/>
        </p:nvSpPr>
        <p:spPr bwMode="auto">
          <a:xfrm>
            <a:off x="539750" y="1052513"/>
            <a:ext cx="84153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spcBef>
                <a:spcPct val="20000"/>
              </a:spcBef>
              <a:buClr>
                <a:schemeClr val="folHlink"/>
              </a:buClr>
              <a:buSzPct val="70000"/>
              <a:buFont typeface="Wingdings" panose="05000000000000000000" pitchFamily="2" charset="2"/>
              <a:buChar char="u"/>
            </a:pPr>
            <a:r>
              <a:rPr lang="zh-CN" altLang="en-US">
                <a:solidFill>
                  <a:srgbClr val="CC0000"/>
                </a:solidFill>
                <a:ea typeface="楷体_GB2312" pitchFamily="1" charset="-122"/>
              </a:rPr>
              <a:t>多缓冲区的生产者─消费者问题解法</a:t>
            </a:r>
          </a:p>
        </p:txBody>
      </p:sp>
      <p:sp>
        <p:nvSpPr>
          <p:cNvPr id="358415" name="Rectangle 15"/>
          <p:cNvSpPr>
            <a:spLocks noChangeArrowheads="1"/>
          </p:cNvSpPr>
          <p:nvPr/>
        </p:nvSpPr>
        <p:spPr bwMode="auto">
          <a:xfrm>
            <a:off x="1476375" y="5445125"/>
            <a:ext cx="5688013" cy="579438"/>
          </a:xfrm>
          <a:prstGeom prst="rect">
            <a:avLst/>
          </a:prstGeom>
          <a:solidFill>
            <a:srgbClr val="CC99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ctr" eaLnBrk="1" hangingPunct="1"/>
            <a:r>
              <a:rPr lang="zh-CN" altLang="en-US" sz="3200">
                <a:solidFill>
                  <a:schemeClr val="hlink"/>
                </a:solidFill>
                <a:latin typeface="楷体_GB2312" pitchFamily="1" charset="-122"/>
                <a:ea typeface="楷体_GB2312" pitchFamily="1" charset="-122"/>
              </a:rPr>
              <a:t>思考：</a:t>
            </a:r>
            <a:r>
              <a:rPr lang="en-US" altLang="zh-CN" sz="3200">
                <a:solidFill>
                  <a:schemeClr val="hlink"/>
                </a:solidFill>
                <a:latin typeface="楷体_GB2312" pitchFamily="1" charset="-122"/>
                <a:ea typeface="楷体_GB2312" pitchFamily="1" charset="-122"/>
              </a:rPr>
              <a:t>P</a:t>
            </a:r>
            <a:r>
              <a:rPr lang="zh-CN" altLang="en-US" sz="3200">
                <a:solidFill>
                  <a:schemeClr val="hlink"/>
                </a:solidFill>
                <a:latin typeface="楷体_GB2312" pitchFamily="1" charset="-122"/>
                <a:ea typeface="楷体_GB2312" pitchFamily="1" charset="-122"/>
              </a:rPr>
              <a:t>操作的顺序可换吗？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12"/>
                                        </p:tgtEl>
                                        <p:attrNameLst>
                                          <p:attrName>style.visibility</p:attrName>
                                        </p:attrNameLst>
                                      </p:cBhvr>
                                      <p:to>
                                        <p:strVal val="visible"/>
                                      </p:to>
                                    </p:set>
                                    <p:animEffect transition="in" filter="blinds(horizontal)">
                                      <p:cBhvr>
                                        <p:cTn id="7" dur="500"/>
                                        <p:tgtEl>
                                          <p:spTgt spid="358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58415"/>
                                        </p:tgtEl>
                                        <p:attrNameLst>
                                          <p:attrName>style.visibility</p:attrName>
                                        </p:attrNameLst>
                                      </p:cBhvr>
                                      <p:to>
                                        <p:strVal val="visible"/>
                                      </p:to>
                                    </p:set>
                                    <p:anim calcmode="lin" valueType="num">
                                      <p:cBhvr>
                                        <p:cTn id="12" dur="1000" fill="hold"/>
                                        <p:tgtEl>
                                          <p:spTgt spid="358415"/>
                                        </p:tgtEl>
                                        <p:attrNameLst>
                                          <p:attrName>ppt_w</p:attrName>
                                        </p:attrNameLst>
                                      </p:cBhvr>
                                      <p:tavLst>
                                        <p:tav tm="0">
                                          <p:val>
                                            <p:fltVal val="0"/>
                                          </p:val>
                                        </p:tav>
                                        <p:tav tm="100000">
                                          <p:val>
                                            <p:strVal val="#ppt_w"/>
                                          </p:val>
                                        </p:tav>
                                      </p:tavLst>
                                    </p:anim>
                                    <p:anim calcmode="lin" valueType="num">
                                      <p:cBhvr>
                                        <p:cTn id="13" dur="1000" fill="hold"/>
                                        <p:tgtEl>
                                          <p:spTgt spid="3584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34925" y="115888"/>
            <a:ext cx="8713788" cy="6408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80000"/>
              </a:lnSpc>
              <a:buSzPct val="85000"/>
            </a:pPr>
            <a:r>
              <a:rPr lang="en-US" altLang="zh-CN" sz="2000">
                <a:latin typeface="Arial" panose="020B0604020202020204" pitchFamily="34" charset="0"/>
                <a:ea typeface="宋体" panose="02010600030101010101" pitchFamily="2" charset="-122"/>
              </a:rPr>
              <a:t>semaphore mutex=1, empty=n, full = 0;</a:t>
            </a:r>
          </a:p>
          <a:p>
            <a:pPr eaLnBrk="1" hangingPunct="1">
              <a:lnSpc>
                <a:spcPct val="80000"/>
              </a:lnSpc>
              <a:buSzPct val="85000"/>
            </a:pPr>
            <a:r>
              <a:rPr lang="en-US" altLang="zh-CN" sz="2000">
                <a:latin typeface="Arial" panose="020B0604020202020204" pitchFamily="34" charset="0"/>
                <a:ea typeface="宋体" panose="02010600030101010101" pitchFamily="2" charset="-122"/>
              </a:rPr>
              <a:t>item buffer[n];		</a:t>
            </a:r>
          </a:p>
          <a:p>
            <a:pPr eaLnBrk="1" hangingPunct="1">
              <a:lnSpc>
                <a:spcPct val="80000"/>
              </a:lnSpc>
              <a:buSzPct val="85000"/>
            </a:pPr>
            <a:r>
              <a:rPr lang="en-US" altLang="zh-CN" sz="2000">
                <a:latin typeface="Arial" panose="020B0604020202020204" pitchFamily="34" charset="0"/>
                <a:ea typeface="宋体" panose="02010600030101010101" pitchFamily="2" charset="-122"/>
              </a:rPr>
              <a:t>int in=0, out = 0;</a:t>
            </a:r>
          </a:p>
          <a:p>
            <a:pPr eaLnBrk="1" hangingPunct="1">
              <a:lnSpc>
                <a:spcPct val="80000"/>
              </a:lnSpc>
              <a:buSzPct val="85000"/>
            </a:pPr>
            <a:endParaRPr lang="en-US" altLang="zh-CN" sz="2000">
              <a:latin typeface="Arial" panose="020B0604020202020204" pitchFamily="34" charset="0"/>
              <a:ea typeface="宋体" panose="02010600030101010101" pitchFamily="2" charset="-122"/>
            </a:endParaRP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rgbClr val="00CC00"/>
                </a:solidFill>
                <a:latin typeface="Arial" panose="020B0604020202020204" pitchFamily="34" charset="0"/>
                <a:ea typeface="宋体" panose="02010600030101010101" pitchFamily="2" charset="-122"/>
              </a:rPr>
              <a:t>producer : begin</a:t>
            </a:r>
          </a:p>
          <a:p>
            <a:pPr eaLnBrk="1" hangingPunct="1">
              <a:lnSpc>
                <a:spcPct val="80000"/>
              </a:lnSpc>
              <a:buSzPct val="85000"/>
            </a:pPr>
            <a:r>
              <a:rPr lang="en-US" altLang="zh-CN" sz="2000">
                <a:latin typeface="Arial" panose="020B0604020202020204" pitchFamily="34" charset="0"/>
                <a:ea typeface="宋体" panose="02010600030101010101" pitchFamily="2" charset="-122"/>
              </a:rPr>
              <a:t>	         	repeat    produce an item nextp;</a:t>
            </a: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rgbClr val="FF0066"/>
                </a:solidFill>
                <a:latin typeface="Arial" panose="020B0604020202020204" pitchFamily="34" charset="0"/>
                <a:ea typeface="宋体" panose="02010600030101010101" pitchFamily="2" charset="-122"/>
              </a:rPr>
              <a:t>P(empty);</a:t>
            </a: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rgbClr val="FF0066"/>
                </a:solidFill>
                <a:latin typeface="Arial" panose="020B0604020202020204" pitchFamily="34" charset="0"/>
                <a:ea typeface="宋体" panose="02010600030101010101" pitchFamily="2" charset="-122"/>
              </a:rPr>
              <a:t>P(mutex);</a:t>
            </a:r>
          </a:p>
          <a:p>
            <a:pPr eaLnBrk="1" hangingPunct="1">
              <a:lnSpc>
                <a:spcPct val="80000"/>
              </a:lnSpc>
              <a:buSzPct val="85000"/>
            </a:pPr>
            <a:r>
              <a:rPr lang="en-US" altLang="zh-CN" sz="2000">
                <a:latin typeface="Arial" panose="020B0604020202020204" pitchFamily="34" charset="0"/>
                <a:ea typeface="宋体" panose="02010600030101010101" pitchFamily="2" charset="-122"/>
              </a:rPr>
              <a:t>				buffer(in):=nextp;</a:t>
            </a:r>
          </a:p>
          <a:p>
            <a:pPr eaLnBrk="1" hangingPunct="1">
              <a:lnSpc>
                <a:spcPct val="80000"/>
              </a:lnSpc>
              <a:buSzPct val="85000"/>
            </a:pPr>
            <a:r>
              <a:rPr lang="en-US" altLang="zh-CN" sz="2000">
                <a:latin typeface="Arial" panose="020B0604020202020204" pitchFamily="34" charset="0"/>
                <a:ea typeface="宋体" panose="02010600030101010101" pitchFamily="2" charset="-122"/>
              </a:rPr>
              <a:t>				in:=(in+1) mod n;</a:t>
            </a: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rgbClr val="FF0066"/>
                </a:solidFill>
                <a:latin typeface="Arial" panose="020B0604020202020204" pitchFamily="34" charset="0"/>
                <a:ea typeface="宋体" panose="02010600030101010101" pitchFamily="2" charset="-122"/>
              </a:rPr>
              <a:t>V(mutex);</a:t>
            </a:r>
          </a:p>
          <a:p>
            <a:pPr eaLnBrk="1" hangingPunct="1">
              <a:lnSpc>
                <a:spcPct val="80000"/>
              </a:lnSpc>
              <a:buSzPct val="85000"/>
            </a:pPr>
            <a:r>
              <a:rPr lang="en-US" altLang="zh-CN" sz="2000">
                <a:solidFill>
                  <a:srgbClr val="FF0066"/>
                </a:solidFill>
                <a:latin typeface="Arial" panose="020B0604020202020204" pitchFamily="34" charset="0"/>
                <a:ea typeface="宋体" panose="02010600030101010101" pitchFamily="2" charset="-122"/>
              </a:rPr>
              <a:t>				V(full);</a:t>
            </a:r>
          </a:p>
          <a:p>
            <a:pPr eaLnBrk="1" hangingPunct="1">
              <a:lnSpc>
                <a:spcPct val="80000"/>
              </a:lnSpc>
              <a:buSzPct val="85000"/>
            </a:pPr>
            <a:r>
              <a:rPr lang="en-US" altLang="zh-CN" sz="2000">
                <a:latin typeface="Arial" panose="020B0604020202020204" pitchFamily="34" charset="0"/>
                <a:ea typeface="宋体" panose="02010600030101010101" pitchFamily="2" charset="-122"/>
              </a:rPr>
              <a:t>			until false;</a:t>
            </a: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rgbClr val="00CC00"/>
                </a:solidFill>
                <a:latin typeface="Arial" panose="020B0604020202020204" pitchFamily="34" charset="0"/>
                <a:ea typeface="宋体" panose="02010600030101010101" pitchFamily="2" charset="-122"/>
              </a:rPr>
              <a:t>end</a:t>
            </a:r>
          </a:p>
          <a:p>
            <a:pPr eaLnBrk="1" hangingPunct="1">
              <a:lnSpc>
                <a:spcPct val="80000"/>
              </a:lnSpc>
              <a:buSzPct val="85000"/>
            </a:pPr>
            <a:endParaRPr lang="en-US" altLang="zh-CN" sz="2000">
              <a:solidFill>
                <a:srgbClr val="00CC00"/>
              </a:solidFill>
              <a:latin typeface="Arial" panose="020B0604020202020204" pitchFamily="34" charset="0"/>
              <a:ea typeface="宋体" panose="02010600030101010101" pitchFamily="2" charset="-122"/>
            </a:endParaRP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chemeClr val="tx2"/>
                </a:solidFill>
                <a:latin typeface="Arial" panose="020B0604020202020204" pitchFamily="34" charset="0"/>
                <a:ea typeface="宋体" panose="02010600030101010101" pitchFamily="2" charset="-122"/>
              </a:rPr>
              <a:t>consumer:begin</a:t>
            </a:r>
          </a:p>
          <a:p>
            <a:pPr eaLnBrk="1" hangingPunct="1">
              <a:lnSpc>
                <a:spcPct val="80000"/>
              </a:lnSpc>
              <a:buSzPct val="85000"/>
            </a:pPr>
            <a:r>
              <a:rPr lang="en-US" altLang="zh-CN" sz="2000">
                <a:latin typeface="Arial" panose="020B0604020202020204" pitchFamily="34" charset="0"/>
                <a:ea typeface="宋体" panose="02010600030101010101" pitchFamily="2" charset="-122"/>
              </a:rPr>
              <a:t>			repeat	</a:t>
            </a:r>
            <a:r>
              <a:rPr lang="en-US" altLang="zh-CN" sz="2000">
                <a:solidFill>
                  <a:srgbClr val="FF0066"/>
                </a:solidFill>
                <a:latin typeface="Arial" panose="020B0604020202020204" pitchFamily="34" charset="0"/>
                <a:ea typeface="宋体" panose="02010600030101010101" pitchFamily="2" charset="-122"/>
              </a:rPr>
              <a:t>P(full);</a:t>
            </a: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rgbClr val="FF0066"/>
                </a:solidFill>
                <a:latin typeface="Arial" panose="020B0604020202020204" pitchFamily="34" charset="0"/>
                <a:ea typeface="宋体" panose="02010600030101010101" pitchFamily="2" charset="-122"/>
              </a:rPr>
              <a:t>P(mutex);</a:t>
            </a:r>
          </a:p>
          <a:p>
            <a:pPr eaLnBrk="1" hangingPunct="1">
              <a:lnSpc>
                <a:spcPct val="80000"/>
              </a:lnSpc>
              <a:buSzPct val="85000"/>
            </a:pPr>
            <a:r>
              <a:rPr lang="en-US" altLang="zh-CN" sz="2000">
                <a:latin typeface="Arial" panose="020B0604020202020204" pitchFamily="34" charset="0"/>
                <a:ea typeface="宋体" panose="02010600030101010101" pitchFamily="2" charset="-122"/>
              </a:rPr>
              <a:t>				nextc:=buffer(out);</a:t>
            </a:r>
          </a:p>
          <a:p>
            <a:pPr eaLnBrk="1" hangingPunct="1">
              <a:lnSpc>
                <a:spcPct val="80000"/>
              </a:lnSpc>
              <a:buSzPct val="85000"/>
            </a:pPr>
            <a:r>
              <a:rPr lang="en-US" altLang="zh-CN" sz="2000">
                <a:latin typeface="Arial" panose="020B0604020202020204" pitchFamily="34" charset="0"/>
                <a:ea typeface="宋体" panose="02010600030101010101" pitchFamily="2" charset="-122"/>
              </a:rPr>
              <a:t>				out:= (out+1) mod n;</a:t>
            </a: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rgbClr val="FF0066"/>
                </a:solidFill>
                <a:latin typeface="Arial" panose="020B0604020202020204" pitchFamily="34" charset="0"/>
                <a:ea typeface="宋体" panose="02010600030101010101" pitchFamily="2" charset="-122"/>
              </a:rPr>
              <a:t>V(mutex);</a:t>
            </a: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rgbClr val="FF0066"/>
                </a:solidFill>
                <a:latin typeface="Arial" panose="020B0604020202020204" pitchFamily="34" charset="0"/>
                <a:ea typeface="宋体" panose="02010600030101010101" pitchFamily="2" charset="-122"/>
              </a:rPr>
              <a:t>V(empty);</a:t>
            </a:r>
          </a:p>
          <a:p>
            <a:pPr eaLnBrk="1" hangingPunct="1">
              <a:lnSpc>
                <a:spcPct val="80000"/>
              </a:lnSpc>
              <a:buSzPct val="85000"/>
            </a:pPr>
            <a:r>
              <a:rPr lang="en-US" altLang="zh-CN" sz="2000">
                <a:latin typeface="Arial" panose="020B0604020202020204" pitchFamily="34" charset="0"/>
                <a:ea typeface="宋体" panose="02010600030101010101" pitchFamily="2" charset="-122"/>
              </a:rPr>
              <a:t>				consume the item in nextc;</a:t>
            </a:r>
          </a:p>
          <a:p>
            <a:pPr eaLnBrk="1" hangingPunct="1">
              <a:lnSpc>
                <a:spcPct val="80000"/>
              </a:lnSpc>
              <a:buSzPct val="85000"/>
            </a:pPr>
            <a:r>
              <a:rPr lang="en-US" altLang="zh-CN" sz="2000">
                <a:latin typeface="Arial" panose="020B0604020202020204" pitchFamily="34" charset="0"/>
                <a:ea typeface="宋体" panose="02010600030101010101" pitchFamily="2" charset="-122"/>
              </a:rPr>
              <a:t>			until false;</a:t>
            </a:r>
          </a:p>
          <a:p>
            <a:pPr eaLnBrk="1" hangingPunct="1">
              <a:lnSpc>
                <a:spcPct val="80000"/>
              </a:lnSpc>
              <a:buSzPct val="85000"/>
            </a:pPr>
            <a:r>
              <a:rPr lang="en-US" altLang="zh-CN" sz="2000">
                <a:latin typeface="Arial" panose="020B0604020202020204" pitchFamily="34" charset="0"/>
                <a:ea typeface="宋体" panose="02010600030101010101" pitchFamily="2" charset="-122"/>
              </a:rPr>
              <a:t>	  	         </a:t>
            </a:r>
            <a:r>
              <a:rPr lang="en-US" altLang="zh-CN" sz="2000">
                <a:solidFill>
                  <a:schemeClr val="tx2"/>
                </a:solidFill>
                <a:latin typeface="Arial" panose="020B0604020202020204" pitchFamily="34" charset="0"/>
                <a:ea typeface="宋体" panose="02010600030101010101" pitchFamily="2" charset="-122"/>
              </a:rPr>
              <a:t>end</a:t>
            </a:r>
          </a:p>
        </p:txBody>
      </p:sp>
      <p:pic>
        <p:nvPicPr>
          <p:cNvPr id="552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613" y="44450"/>
            <a:ext cx="30099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175" y="3511550"/>
            <a:ext cx="30099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checkerboard(down)">
                                      <p:cBhvr>
                                        <p:cTn id="7" dur="500"/>
                                        <p:tgtEl>
                                          <p:spTgt spid="208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1026"/>
          <p:cNvSpPr>
            <a:spLocks noGrp="1" noChangeArrowheads="1"/>
          </p:cNvSpPr>
          <p:nvPr>
            <p:ph type="title"/>
          </p:nvPr>
        </p:nvSpPr>
        <p:spPr>
          <a:xfrm>
            <a:off x="827088" y="1268413"/>
            <a:ext cx="7308850" cy="647700"/>
          </a:xfrm>
        </p:spPr>
        <p:txBody>
          <a:bodyPr/>
          <a:lstStyle/>
          <a:p>
            <a:pPr eaLnBrk="1" hangingPunct="1">
              <a:buClr>
                <a:schemeClr val="folHlink"/>
              </a:buClr>
              <a:buSzPct val="70000"/>
              <a:buFont typeface="Wingdings" panose="05000000000000000000" pitchFamily="2" charset="2"/>
              <a:buChar char="u"/>
            </a:pPr>
            <a:r>
              <a:rPr lang="zh-CN" altLang="en-US" sz="3200" b="1" smtClean="0">
                <a:solidFill>
                  <a:srgbClr val="A50021"/>
                </a:solidFill>
                <a:latin typeface="楷体_GB2312" pitchFamily="1" charset="-122"/>
                <a:ea typeface="楷体_GB2312" pitchFamily="1" charset="-122"/>
              </a:rPr>
              <a:t>注意</a:t>
            </a:r>
          </a:p>
        </p:txBody>
      </p:sp>
      <p:sp>
        <p:nvSpPr>
          <p:cNvPr id="384003" name="Rectangle 1027"/>
          <p:cNvSpPr>
            <a:spLocks noGrp="1" noChangeArrowheads="1"/>
          </p:cNvSpPr>
          <p:nvPr>
            <p:ph type="body" idx="1"/>
          </p:nvPr>
        </p:nvSpPr>
        <p:spPr>
          <a:xfrm>
            <a:off x="539750" y="2105025"/>
            <a:ext cx="8280400" cy="676275"/>
          </a:xfrm>
        </p:spPr>
        <p:txBody>
          <a:bodyPr/>
          <a:lstStyle/>
          <a:p>
            <a:pPr marL="609600" indent="-609600" eaLnBrk="1" hangingPunct="1">
              <a:lnSpc>
                <a:spcPct val="120000"/>
              </a:lnSpc>
              <a:spcBef>
                <a:spcPct val="0"/>
              </a:spcBef>
              <a:buClrTx/>
              <a:buFontTx/>
              <a:buNone/>
            </a:pPr>
            <a:r>
              <a:rPr lang="en-US" altLang="zh-CN" sz="3200" b="1" smtClean="0">
                <a:solidFill>
                  <a:srgbClr val="0000FF"/>
                </a:solidFill>
                <a:latin typeface="Times New Roman" panose="02020603050405020304" pitchFamily="18" charset="0"/>
                <a:ea typeface="楷体_GB2312" pitchFamily="1" charset="-122"/>
              </a:rPr>
              <a:t>1.</a:t>
            </a:r>
            <a:r>
              <a:rPr lang="zh-CN" altLang="en-US" sz="3200" b="1" smtClean="0">
                <a:solidFill>
                  <a:srgbClr val="0000FF"/>
                </a:solidFill>
                <a:latin typeface="Times New Roman" panose="02020603050405020304" pitchFamily="18" charset="0"/>
                <a:ea typeface="楷体_GB2312" pitchFamily="1" charset="-122"/>
              </a:rPr>
              <a:t>互斥信号量的</a:t>
            </a:r>
            <a:r>
              <a:rPr lang="en-US" altLang="zh-CN" sz="3200" b="1" smtClean="0">
                <a:solidFill>
                  <a:srgbClr val="0000FF"/>
                </a:solidFill>
                <a:latin typeface="Times New Roman" panose="02020603050405020304" pitchFamily="18" charset="0"/>
                <a:ea typeface="楷体_GB2312" pitchFamily="1" charset="-122"/>
              </a:rPr>
              <a:t>P</a:t>
            </a:r>
            <a:r>
              <a:rPr lang="zh-CN" altLang="en-US" sz="3200" b="1" smtClean="0">
                <a:solidFill>
                  <a:srgbClr val="0000FF"/>
                </a:solidFill>
                <a:latin typeface="Times New Roman" panose="02020603050405020304" pitchFamily="18" charset="0"/>
                <a:ea typeface="楷体_GB2312" pitchFamily="1" charset="-122"/>
              </a:rPr>
              <a:t>、</a:t>
            </a:r>
            <a:r>
              <a:rPr lang="en-US" altLang="zh-CN" sz="3200" b="1" smtClean="0">
                <a:solidFill>
                  <a:srgbClr val="0000FF"/>
                </a:solidFill>
                <a:latin typeface="Times New Roman" panose="02020603050405020304" pitchFamily="18" charset="0"/>
                <a:ea typeface="楷体_GB2312" pitchFamily="1" charset="-122"/>
              </a:rPr>
              <a:t>V</a:t>
            </a:r>
            <a:r>
              <a:rPr lang="zh-CN" altLang="en-US" sz="3200" b="1" smtClean="0">
                <a:solidFill>
                  <a:srgbClr val="0000FF"/>
                </a:solidFill>
                <a:latin typeface="Times New Roman" panose="02020603050405020304" pitchFamily="18" charset="0"/>
                <a:ea typeface="楷体_GB2312" pitchFamily="1" charset="-122"/>
              </a:rPr>
              <a:t>操作在每一程序中必须成对出现</a:t>
            </a:r>
            <a:endParaRPr lang="en-US" altLang="zh-CN" sz="3200" b="1" smtClean="0">
              <a:solidFill>
                <a:srgbClr val="0000FF"/>
              </a:solidFill>
              <a:latin typeface="Times New Roman" panose="02020603050405020304" pitchFamily="18" charset="0"/>
              <a:ea typeface="楷体_GB2312" pitchFamily="1" charset="-122"/>
            </a:endParaRPr>
          </a:p>
        </p:txBody>
      </p:sp>
      <p:sp>
        <p:nvSpPr>
          <p:cNvPr id="56324" name="Rectangle 1032"/>
          <p:cNvSpPr>
            <a:spLocks noChangeArrowheads="1"/>
          </p:cNvSpPr>
          <p:nvPr/>
        </p:nvSpPr>
        <p:spPr bwMode="auto">
          <a:xfrm>
            <a:off x="1295400" y="115888"/>
            <a:ext cx="684053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4000">
                <a:solidFill>
                  <a:schemeClr val="folHlink"/>
                </a:solidFill>
                <a:latin typeface="隶书" panose="02010509060101010101" pitchFamily="49" charset="-122"/>
              </a:rPr>
              <a:t>1</a:t>
            </a:r>
            <a:r>
              <a:rPr lang="zh-CN" altLang="en-US" sz="4000">
                <a:solidFill>
                  <a:schemeClr val="folHlink"/>
                </a:solidFill>
                <a:latin typeface="隶书" panose="02010509060101010101" pitchFamily="49" charset="-122"/>
              </a:rPr>
              <a:t>、</a:t>
            </a:r>
            <a:r>
              <a:rPr lang="zh-CN" altLang="en-US" sz="4000">
                <a:solidFill>
                  <a:schemeClr val="folHlink"/>
                </a:solidFill>
              </a:rPr>
              <a:t>“</a:t>
            </a:r>
            <a:r>
              <a:rPr lang="zh-CN" altLang="en-US" sz="4000">
                <a:solidFill>
                  <a:schemeClr val="folHlink"/>
                </a:solidFill>
                <a:latin typeface="隶书" panose="02010509060101010101" pitchFamily="49" charset="-122"/>
              </a:rPr>
              <a:t>生产者</a:t>
            </a:r>
            <a:r>
              <a:rPr lang="en-US" altLang="zh-CN" sz="4000">
                <a:solidFill>
                  <a:schemeClr val="folHlink"/>
                </a:solidFill>
              </a:rPr>
              <a:t>—</a:t>
            </a:r>
            <a:r>
              <a:rPr lang="zh-CN" altLang="en-US" sz="4000">
                <a:solidFill>
                  <a:schemeClr val="folHlink"/>
                </a:solidFill>
                <a:latin typeface="隶书" panose="02010509060101010101" pitchFamily="49" charset="-122"/>
              </a:rPr>
              <a:t>消费者</a:t>
            </a:r>
            <a:r>
              <a:rPr lang="zh-CN" altLang="en-US" sz="4000">
                <a:solidFill>
                  <a:schemeClr val="folHlink"/>
                </a:solidFill>
              </a:rPr>
              <a:t>”</a:t>
            </a:r>
            <a:r>
              <a:rPr lang="zh-CN" altLang="en-US" sz="4000">
                <a:solidFill>
                  <a:schemeClr val="folHlink"/>
                </a:solidFill>
                <a:latin typeface="隶书" panose="02010509060101010101" pitchFamily="49" charset="-122"/>
              </a:rPr>
              <a:t>问题</a:t>
            </a:r>
          </a:p>
        </p:txBody>
      </p:sp>
      <p:sp>
        <p:nvSpPr>
          <p:cNvPr id="384009" name="Rectangle 1033"/>
          <p:cNvSpPr>
            <a:spLocks noChangeArrowheads="1"/>
          </p:cNvSpPr>
          <p:nvPr/>
        </p:nvSpPr>
        <p:spPr bwMode="auto">
          <a:xfrm>
            <a:off x="539750" y="3327400"/>
            <a:ext cx="82804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buSzPct val="60000"/>
            </a:pPr>
            <a:r>
              <a:rPr lang="en-US" altLang="zh-CN" sz="3200">
                <a:solidFill>
                  <a:srgbClr val="0000FF"/>
                </a:solidFill>
                <a:latin typeface="Times New Roman" panose="02020603050405020304" pitchFamily="18" charset="0"/>
                <a:ea typeface="楷体_GB2312" pitchFamily="1" charset="-122"/>
              </a:rPr>
              <a:t>2.</a:t>
            </a:r>
            <a:r>
              <a:rPr lang="zh-CN" altLang="en-US" sz="3200">
                <a:solidFill>
                  <a:srgbClr val="0000FF"/>
                </a:solidFill>
                <a:latin typeface="Times New Roman" panose="02020603050405020304" pitchFamily="18" charset="0"/>
                <a:ea typeface="楷体_GB2312" pitchFamily="1" charset="-122"/>
              </a:rPr>
              <a:t>资源信号量</a:t>
            </a:r>
            <a:r>
              <a:rPr lang="en-US" altLang="zh-CN" sz="3200">
                <a:solidFill>
                  <a:srgbClr val="0000FF"/>
                </a:solidFill>
                <a:latin typeface="Times New Roman" panose="02020603050405020304" pitchFamily="18" charset="0"/>
                <a:ea typeface="楷体_GB2312" pitchFamily="1" charset="-122"/>
              </a:rPr>
              <a:t>(full,empty)</a:t>
            </a:r>
            <a:r>
              <a:rPr lang="zh-CN" altLang="en-US" sz="3200">
                <a:solidFill>
                  <a:srgbClr val="0000FF"/>
                </a:solidFill>
                <a:latin typeface="Times New Roman" panose="02020603050405020304" pitchFamily="18" charset="0"/>
                <a:ea typeface="楷体_GB2312" pitchFamily="1" charset="-122"/>
              </a:rPr>
              <a:t>的</a:t>
            </a:r>
            <a:r>
              <a:rPr lang="en-US" altLang="zh-CN" sz="3200">
                <a:solidFill>
                  <a:srgbClr val="0000FF"/>
                </a:solidFill>
                <a:latin typeface="Times New Roman" panose="02020603050405020304" pitchFamily="18" charset="0"/>
                <a:ea typeface="楷体_GB2312" pitchFamily="1" charset="-122"/>
              </a:rPr>
              <a:t>P</a:t>
            </a:r>
            <a:r>
              <a:rPr lang="zh-CN" altLang="en-US" sz="3200">
                <a:solidFill>
                  <a:srgbClr val="0000FF"/>
                </a:solidFill>
                <a:latin typeface="Times New Roman" panose="02020603050405020304" pitchFamily="18" charset="0"/>
                <a:ea typeface="楷体_GB2312" pitchFamily="1" charset="-122"/>
              </a:rPr>
              <a:t>、</a:t>
            </a:r>
            <a:r>
              <a:rPr lang="en-US" altLang="zh-CN" sz="3200">
                <a:solidFill>
                  <a:srgbClr val="0000FF"/>
                </a:solidFill>
                <a:latin typeface="Times New Roman" panose="02020603050405020304" pitchFamily="18" charset="0"/>
                <a:ea typeface="楷体_GB2312" pitchFamily="1" charset="-122"/>
              </a:rPr>
              <a:t>V</a:t>
            </a:r>
            <a:r>
              <a:rPr lang="zh-CN" altLang="en-US" sz="3200">
                <a:solidFill>
                  <a:srgbClr val="0000FF"/>
                </a:solidFill>
                <a:latin typeface="Times New Roman" panose="02020603050405020304" pitchFamily="18" charset="0"/>
                <a:ea typeface="楷体_GB2312" pitchFamily="1" charset="-122"/>
              </a:rPr>
              <a:t>操作也必须成对出现，但分别处于不同的程序中</a:t>
            </a:r>
            <a:endParaRPr lang="en-US" altLang="zh-CN" sz="3200">
              <a:solidFill>
                <a:srgbClr val="0000FF"/>
              </a:solidFill>
              <a:latin typeface="Times New Roman" panose="02020603050405020304" pitchFamily="18" charset="0"/>
              <a:ea typeface="楷体_GB2312" pitchFamily="1" charset="-122"/>
            </a:endParaRPr>
          </a:p>
        </p:txBody>
      </p:sp>
      <p:sp>
        <p:nvSpPr>
          <p:cNvPr id="384010" name="Rectangle 1034"/>
          <p:cNvSpPr>
            <a:spLocks noChangeArrowheads="1"/>
          </p:cNvSpPr>
          <p:nvPr/>
        </p:nvSpPr>
        <p:spPr bwMode="auto">
          <a:xfrm>
            <a:off x="539750" y="4581525"/>
            <a:ext cx="82804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buSzPct val="60000"/>
            </a:pPr>
            <a:r>
              <a:rPr lang="en-US" altLang="zh-CN" sz="3200">
                <a:solidFill>
                  <a:srgbClr val="0000FF"/>
                </a:solidFill>
                <a:latin typeface="Times New Roman" panose="02020603050405020304" pitchFamily="18" charset="0"/>
                <a:ea typeface="楷体_GB2312" pitchFamily="1" charset="-122"/>
              </a:rPr>
              <a:t>3. P</a:t>
            </a:r>
            <a:r>
              <a:rPr lang="zh-CN" altLang="en-US" sz="3200">
                <a:solidFill>
                  <a:srgbClr val="0000FF"/>
                </a:solidFill>
                <a:latin typeface="Times New Roman" panose="02020603050405020304" pitchFamily="18" charset="0"/>
                <a:ea typeface="楷体_GB2312" pitchFamily="1" charset="-122"/>
              </a:rPr>
              <a:t>操作的次序不能颠倒：先检查同步信号量，再检查互斥信号量。否则可能死锁</a:t>
            </a:r>
            <a:endParaRPr lang="en-US" altLang="zh-CN" sz="3200">
              <a:solidFill>
                <a:srgbClr val="0000FF"/>
              </a:solidFill>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Effect transition="in" filter="blinds(horizontal)">
                                      <p:cBhvr>
                                        <p:cTn id="7" dur="500"/>
                                        <p:tgtEl>
                                          <p:spTgt spid="384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4003">
                                            <p:txEl>
                                              <p:pRg st="0" end="0"/>
                                            </p:txEl>
                                          </p:spTgt>
                                        </p:tgtEl>
                                        <p:attrNameLst>
                                          <p:attrName>style.visibility</p:attrName>
                                        </p:attrNameLst>
                                      </p:cBhvr>
                                      <p:to>
                                        <p:strVal val="visible"/>
                                      </p:to>
                                    </p:set>
                                    <p:animEffect transition="in" filter="blinds(horizontal)">
                                      <p:cBhvr>
                                        <p:cTn id="12" dur="500"/>
                                        <p:tgtEl>
                                          <p:spTgt spid="384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4009"/>
                                        </p:tgtEl>
                                        <p:attrNameLst>
                                          <p:attrName>style.visibility</p:attrName>
                                        </p:attrNameLst>
                                      </p:cBhvr>
                                      <p:to>
                                        <p:strVal val="visible"/>
                                      </p:to>
                                    </p:set>
                                    <p:animEffect transition="in" filter="blinds(horizontal)">
                                      <p:cBhvr>
                                        <p:cTn id="17" dur="500"/>
                                        <p:tgtEl>
                                          <p:spTgt spid="3840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4010"/>
                                        </p:tgtEl>
                                        <p:attrNameLst>
                                          <p:attrName>style.visibility</p:attrName>
                                        </p:attrNameLst>
                                      </p:cBhvr>
                                      <p:to>
                                        <p:strVal val="visible"/>
                                      </p:to>
                                    </p:set>
                                    <p:animEffect transition="in" filter="blinds(horizontal)">
                                      <p:cBhvr>
                                        <p:cTn id="22" dur="500"/>
                                        <p:tgtEl>
                                          <p:spTgt spid="384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p:bldP spid="384003" grpId="0" build="p"/>
      <p:bldP spid="384009" grpId="0"/>
      <p:bldP spid="3840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87450" y="260350"/>
            <a:ext cx="6480175" cy="700088"/>
          </a:xfrm>
        </p:spPr>
        <p:txBody>
          <a:bodyPr/>
          <a:lstStyle/>
          <a:p>
            <a:pPr eaLnBrk="1" hangingPunct="1"/>
            <a:r>
              <a:rPr lang="en-US" altLang="zh-CN" sz="4000" b="1" smtClean="0">
                <a:latin typeface="隶书" panose="02010509060101010101" pitchFamily="49" charset="-122"/>
                <a:ea typeface="隶书" panose="02010509060101010101" pitchFamily="49" charset="-122"/>
              </a:rPr>
              <a:t>2</a:t>
            </a:r>
            <a:r>
              <a:rPr lang="zh-CN" altLang="en-US" sz="4000" b="1" smtClean="0">
                <a:latin typeface="隶书" panose="02010509060101010101" pitchFamily="49" charset="-122"/>
                <a:ea typeface="隶书" panose="02010509060101010101" pitchFamily="49" charset="-122"/>
              </a:rPr>
              <a:t>、</a:t>
            </a:r>
            <a:r>
              <a:rPr lang="zh-CN" altLang="en-US" sz="4000" b="1" smtClean="0">
                <a:ea typeface="隶书" panose="02010509060101010101" pitchFamily="49" charset="-122"/>
              </a:rPr>
              <a:t>“</a:t>
            </a:r>
            <a:r>
              <a:rPr lang="zh-CN" altLang="en-US" sz="4000" b="1" smtClean="0">
                <a:latin typeface="隶书" panose="02010509060101010101" pitchFamily="49" charset="-122"/>
                <a:ea typeface="隶书" panose="02010509060101010101" pitchFamily="49" charset="-122"/>
              </a:rPr>
              <a:t>哲学家进餐</a:t>
            </a:r>
            <a:r>
              <a:rPr lang="zh-CN" altLang="en-US" sz="4000" b="1" smtClean="0">
                <a:ea typeface="隶书" panose="02010509060101010101" pitchFamily="49" charset="-122"/>
              </a:rPr>
              <a:t>”</a:t>
            </a:r>
            <a:r>
              <a:rPr lang="zh-CN" altLang="en-US" sz="4000" b="1" smtClean="0">
                <a:latin typeface="隶书" panose="02010509060101010101" pitchFamily="49" charset="-122"/>
                <a:ea typeface="隶书" panose="02010509060101010101" pitchFamily="49" charset="-122"/>
              </a:rPr>
              <a:t>问题</a:t>
            </a:r>
          </a:p>
        </p:txBody>
      </p:sp>
      <p:pic>
        <p:nvPicPr>
          <p:cNvPr id="57347"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l="9184" t="752" r="9151" b="710"/>
          <a:stretch>
            <a:fillRect/>
          </a:stretch>
        </p:blipFill>
        <p:spPr bwMode="auto">
          <a:xfrm>
            <a:off x="179388" y="2565400"/>
            <a:ext cx="33845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948" name="Rectangle 20"/>
          <p:cNvSpPr>
            <a:spLocks noGrp="1" noChangeArrowheads="1"/>
          </p:cNvSpPr>
          <p:nvPr>
            <p:ph type="body" idx="1"/>
          </p:nvPr>
        </p:nvSpPr>
        <p:spPr>
          <a:xfrm>
            <a:off x="3635375" y="1341438"/>
            <a:ext cx="5508625" cy="4338637"/>
          </a:xfrm>
          <a:noFill/>
        </p:spPr>
        <p:txBody>
          <a:bodyPr/>
          <a:lstStyle/>
          <a:p>
            <a:pPr marL="0" indent="806450"/>
            <a:r>
              <a:rPr lang="en-US" altLang="zh-CN" sz="3200" b="1" smtClean="0">
                <a:solidFill>
                  <a:srgbClr val="0000FF"/>
                </a:solidFill>
                <a:latin typeface="Times New Roman" panose="02020603050405020304" pitchFamily="18" charset="0"/>
                <a:ea typeface="楷体_GB2312" pitchFamily="1" charset="-122"/>
              </a:rPr>
              <a:t>5</a:t>
            </a:r>
            <a:r>
              <a:rPr lang="zh-CN" altLang="en-US" sz="3200" b="1" smtClean="0">
                <a:solidFill>
                  <a:srgbClr val="0000FF"/>
                </a:solidFill>
                <a:latin typeface="Times New Roman" panose="02020603050405020304" pitchFamily="18" charset="0"/>
                <a:ea typeface="楷体_GB2312" pitchFamily="1" charset="-122"/>
              </a:rPr>
              <a:t>个哲学家</a:t>
            </a:r>
            <a:r>
              <a:rPr lang="zh-CN" altLang="en-US" sz="3200" b="1" smtClean="0">
                <a:latin typeface="Times New Roman" panose="02020603050405020304" pitchFamily="18" charset="0"/>
                <a:ea typeface="楷体_GB2312" pitchFamily="1" charset="-122"/>
              </a:rPr>
              <a:t>围</a:t>
            </a:r>
            <a:r>
              <a:rPr lang="zh-CN" altLang="en-US" sz="3200" b="1" smtClean="0">
                <a:solidFill>
                  <a:srgbClr val="0000FF"/>
                </a:solidFill>
                <a:latin typeface="Times New Roman" panose="02020603050405020304" pitchFamily="18" charset="0"/>
                <a:ea typeface="楷体_GB2312" pitchFamily="1" charset="-122"/>
              </a:rPr>
              <a:t>圆桌</a:t>
            </a:r>
            <a:r>
              <a:rPr lang="zh-CN" altLang="en-US" sz="3200" b="1" smtClean="0">
                <a:latin typeface="Times New Roman" panose="02020603050405020304" pitchFamily="18" charset="0"/>
                <a:ea typeface="楷体_GB2312" pitchFamily="1" charset="-122"/>
              </a:rPr>
              <a:t>而坐，每人面前有一只空盘子，每</a:t>
            </a:r>
            <a:r>
              <a:rPr lang="en-US" altLang="zh-CN" sz="3200" b="1" smtClean="0">
                <a:latin typeface="Times New Roman" panose="02020603050405020304" pitchFamily="18" charset="0"/>
                <a:ea typeface="楷体_GB2312" pitchFamily="1" charset="-122"/>
              </a:rPr>
              <a:t>2</a:t>
            </a:r>
            <a:r>
              <a:rPr lang="zh-CN" altLang="en-US" sz="3200" b="1" smtClean="0">
                <a:latin typeface="Times New Roman" panose="02020603050405020304" pitchFamily="18" charset="0"/>
                <a:ea typeface="楷体_GB2312" pitchFamily="1" charset="-122"/>
              </a:rPr>
              <a:t>人之间放一只筷子；哲学家的动作包括</a:t>
            </a:r>
            <a:r>
              <a:rPr lang="zh-CN" altLang="en-US" sz="3200" b="1" smtClean="0">
                <a:solidFill>
                  <a:srgbClr val="0000FF"/>
                </a:solidFill>
                <a:latin typeface="Times New Roman" panose="02020603050405020304" pitchFamily="18" charset="0"/>
                <a:ea typeface="楷体_GB2312" pitchFamily="1" charset="-122"/>
              </a:rPr>
              <a:t>思考</a:t>
            </a:r>
            <a:r>
              <a:rPr lang="zh-CN" altLang="en-US" sz="3200" b="1" smtClean="0">
                <a:latin typeface="Times New Roman" panose="02020603050405020304" pitchFamily="18" charset="0"/>
                <a:ea typeface="楷体_GB2312" pitchFamily="1" charset="-122"/>
              </a:rPr>
              <a:t>和</a:t>
            </a:r>
            <a:r>
              <a:rPr lang="zh-CN" altLang="en-US" sz="3200" b="1" smtClean="0">
                <a:solidFill>
                  <a:srgbClr val="0000FF"/>
                </a:solidFill>
                <a:latin typeface="Times New Roman" panose="02020603050405020304" pitchFamily="18" charset="0"/>
                <a:ea typeface="楷体_GB2312" pitchFamily="1" charset="-122"/>
              </a:rPr>
              <a:t>进餐</a:t>
            </a:r>
            <a:r>
              <a:rPr lang="zh-CN" altLang="en-US" sz="3200" b="1" smtClean="0">
                <a:latin typeface="Times New Roman" panose="02020603050405020304" pitchFamily="18" charset="0"/>
                <a:ea typeface="楷体_GB2312" pitchFamily="1" charset="-122"/>
              </a:rPr>
              <a:t>，</a:t>
            </a:r>
            <a:r>
              <a:rPr lang="zh-CN" altLang="en-US" sz="3200" b="1" smtClean="0">
                <a:solidFill>
                  <a:srgbClr val="0000FF"/>
                </a:solidFill>
                <a:latin typeface="Times New Roman" panose="02020603050405020304" pitchFamily="18" charset="0"/>
                <a:ea typeface="楷体_GB2312" pitchFamily="1" charset="-122"/>
              </a:rPr>
              <a:t>进餐时</a:t>
            </a:r>
            <a:r>
              <a:rPr lang="zh-CN" altLang="en-US" sz="3200" b="1" smtClean="0">
                <a:latin typeface="Times New Roman" panose="02020603050405020304" pitchFamily="18" charset="0"/>
                <a:ea typeface="楷体_GB2312" pitchFamily="1" charset="-122"/>
              </a:rPr>
              <a:t>需要拿起他左右两边的两只筷子，</a:t>
            </a:r>
            <a:r>
              <a:rPr lang="zh-CN" altLang="en-US" sz="3200" b="1" smtClean="0">
                <a:solidFill>
                  <a:srgbClr val="0000FF"/>
                </a:solidFill>
                <a:latin typeface="Times New Roman" panose="02020603050405020304" pitchFamily="18" charset="0"/>
                <a:ea typeface="楷体_GB2312" pitchFamily="1" charset="-122"/>
              </a:rPr>
              <a:t>思考时</a:t>
            </a:r>
            <a:r>
              <a:rPr lang="zh-CN" altLang="en-US" sz="3200" b="1" smtClean="0">
                <a:latin typeface="Times New Roman" panose="02020603050405020304" pitchFamily="18" charset="0"/>
                <a:ea typeface="楷体_GB2312" pitchFamily="1" charset="-122"/>
              </a:rPr>
              <a:t>则将两只筷子放回原处。如何保证哲学家们的动作有序进行？</a:t>
            </a:r>
          </a:p>
        </p:txBody>
      </p:sp>
      <p:sp>
        <p:nvSpPr>
          <p:cNvPr id="57349" name="Text Box 21"/>
          <p:cNvSpPr txBox="1">
            <a:spLocks noChangeArrowheads="1"/>
          </p:cNvSpPr>
          <p:nvPr/>
        </p:nvSpPr>
        <p:spPr bwMode="auto">
          <a:xfrm>
            <a:off x="1258888" y="1125538"/>
            <a:ext cx="28082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spcBef>
                <a:spcPct val="50000"/>
              </a:spcBef>
            </a:pPr>
            <a:r>
              <a:rPr lang="zh-CN" altLang="en-US" sz="3600">
                <a:solidFill>
                  <a:srgbClr val="A50021"/>
                </a:solidFill>
                <a:ea typeface="楷体_GB2312" pitchFamily="1" charset="-122"/>
              </a:rPr>
              <a:t>问题描述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0948">
                                            <p:txEl>
                                              <p:pRg st="0" end="0"/>
                                            </p:txEl>
                                          </p:spTgt>
                                        </p:tgtEl>
                                        <p:attrNameLst>
                                          <p:attrName>style.visibility</p:attrName>
                                        </p:attrNameLst>
                                      </p:cBhvr>
                                      <p:to>
                                        <p:strVal val="visible"/>
                                      </p:to>
                                    </p:set>
                                    <p:animEffect transition="in" filter="fade">
                                      <p:cBhvr>
                                        <p:cTn id="7" dur="1000"/>
                                        <p:tgtEl>
                                          <p:spTgt spid="380948">
                                            <p:txEl>
                                              <p:pRg st="0" end="0"/>
                                            </p:txEl>
                                          </p:spTgt>
                                        </p:tgtEl>
                                      </p:cBhvr>
                                    </p:animEffect>
                                    <p:anim calcmode="lin" valueType="num">
                                      <p:cBhvr>
                                        <p:cTn id="8" dur="1000" fill="hold"/>
                                        <p:tgtEl>
                                          <p:spTgt spid="38094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094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48"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370" name="Group 14"/>
          <p:cNvGrpSpPr>
            <a:grpSpLocks/>
          </p:cNvGrpSpPr>
          <p:nvPr/>
        </p:nvGrpSpPr>
        <p:grpSpPr bwMode="auto">
          <a:xfrm>
            <a:off x="762000" y="404813"/>
            <a:ext cx="8040688" cy="5788025"/>
            <a:chOff x="480" y="445"/>
            <a:chExt cx="5065" cy="3318"/>
          </a:xfrm>
        </p:grpSpPr>
        <p:sp>
          <p:nvSpPr>
            <p:cNvPr id="58371" name="Text Box 15"/>
            <p:cNvSpPr txBox="1">
              <a:spLocks noChangeArrowheads="1"/>
            </p:cNvSpPr>
            <p:nvPr/>
          </p:nvSpPr>
          <p:spPr bwMode="auto">
            <a:xfrm>
              <a:off x="480" y="445"/>
              <a:ext cx="5065" cy="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pPr>
              <a:r>
                <a:rPr lang="en-US" altLang="zh-CN" sz="2400"/>
                <a:t>var chopstick: array[0</a:t>
              </a:r>
              <a:r>
                <a:rPr lang="zh-CN" altLang="en-US" sz="2400"/>
                <a:t>，</a:t>
              </a:r>
              <a:r>
                <a:rPr lang="en-US" altLang="zh-CN" sz="2400"/>
                <a:t>…</a:t>
              </a:r>
              <a:r>
                <a:rPr lang="zh-CN" altLang="en-US" sz="2400"/>
                <a:t>，</a:t>
              </a:r>
              <a:r>
                <a:rPr lang="en-US" altLang="zh-CN" sz="2400"/>
                <a:t>4] of semaphore</a:t>
              </a:r>
              <a:r>
                <a:rPr lang="zh-CN" altLang="en-US" sz="2400"/>
                <a:t>；</a:t>
              </a:r>
            </a:p>
            <a:p>
              <a:pPr eaLnBrk="1" hangingPunct="1">
                <a:lnSpc>
                  <a:spcPct val="120000"/>
                </a:lnSpc>
              </a:pPr>
              <a:r>
                <a:rPr lang="zh-CN" altLang="en-US" sz="2400">
                  <a:latin typeface="Times New Roman" panose="02020603050405020304" pitchFamily="18" charset="0"/>
                  <a:ea typeface="宋体" panose="02010600030101010101" pitchFamily="2" charset="-122"/>
                </a:rPr>
                <a:t>所有信号量均被初始化为</a:t>
              </a:r>
              <a:r>
                <a:rPr lang="en-US" altLang="zh-CN" sz="24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，第</a:t>
              </a:r>
              <a:r>
                <a:rPr lang="en-US" altLang="zh-CN" sz="2400">
                  <a:latin typeface="Times New Roman" panose="02020603050405020304" pitchFamily="18" charset="0"/>
                  <a:ea typeface="宋体" panose="02010600030101010101" pitchFamily="2" charset="-122"/>
                </a:rPr>
                <a:t>i</a:t>
              </a:r>
              <a:r>
                <a:rPr lang="zh-CN" altLang="en-US" sz="2400">
                  <a:latin typeface="Times New Roman" panose="02020603050405020304" pitchFamily="18" charset="0"/>
                  <a:ea typeface="宋体" panose="02010600030101010101" pitchFamily="2" charset="-122"/>
                </a:rPr>
                <a:t>位哲学家的活动可描述为：</a:t>
              </a:r>
            </a:p>
            <a:p>
              <a:pPr eaLnBrk="1" hangingPunct="1">
                <a:lnSpc>
                  <a:spcPct val="12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repeat</a:t>
              </a:r>
            </a:p>
            <a:p>
              <a:pPr eaLnBrk="1" hangingPunct="1">
                <a:lnSpc>
                  <a:spcPct val="12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wait(chopstick[i])</a:t>
              </a:r>
              <a:r>
                <a:rPr lang="zh-CN" altLang="en-US" sz="2400">
                  <a:latin typeface="Times New Roman" panose="02020603050405020304" pitchFamily="18" charset="0"/>
                  <a:ea typeface="宋体" panose="02010600030101010101" pitchFamily="2" charset="-122"/>
                </a:rPr>
                <a:t>；</a:t>
              </a:r>
            </a:p>
            <a:p>
              <a:pPr eaLnBrk="1" hangingPunct="1">
                <a:lnSpc>
                  <a:spcPct val="12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wait(chopstick[(i+1)mod 5])</a:t>
              </a:r>
              <a:r>
                <a:rPr lang="zh-CN" altLang="en-US" sz="2400">
                  <a:latin typeface="Times New Roman" panose="02020603050405020304" pitchFamily="18" charset="0"/>
                  <a:ea typeface="宋体" panose="02010600030101010101" pitchFamily="2" charset="-122"/>
                </a:rPr>
                <a:t>；</a:t>
              </a:r>
            </a:p>
            <a:p>
              <a:pPr eaLnBrk="1" hangingPunct="1">
                <a:lnSpc>
                  <a:spcPct val="120000"/>
                </a:lnSpc>
              </a:pPr>
              <a:r>
                <a:rPr lang="zh-CN" altLang="en-US" sz="2400">
                  <a:latin typeface="Times New Roman" panose="02020603050405020304" pitchFamily="18" charset="0"/>
                  <a:ea typeface="宋体" panose="02010600030101010101" pitchFamily="2" charset="-122"/>
                </a:rPr>
                <a:t>　　　　　　</a:t>
              </a:r>
            </a:p>
            <a:p>
              <a:pPr eaLnBrk="1" hangingPunct="1">
                <a:lnSpc>
                  <a:spcPct val="12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eat</a:t>
              </a:r>
              <a:r>
                <a:rPr lang="zh-CN" altLang="en-US" sz="2400">
                  <a:latin typeface="Times New Roman" panose="02020603050405020304" pitchFamily="18" charset="0"/>
                  <a:ea typeface="宋体" panose="02010600030101010101" pitchFamily="2" charset="-122"/>
                </a:rPr>
                <a:t>；</a:t>
              </a:r>
            </a:p>
            <a:p>
              <a:pPr eaLnBrk="1" hangingPunct="1">
                <a:lnSpc>
                  <a:spcPct val="120000"/>
                </a:lnSpc>
              </a:pPr>
              <a:r>
                <a:rPr lang="zh-CN" altLang="en-US" sz="2400">
                  <a:latin typeface="Times New Roman" panose="02020603050405020304" pitchFamily="18" charset="0"/>
                  <a:ea typeface="宋体" panose="02010600030101010101" pitchFamily="2" charset="-122"/>
                </a:rPr>
                <a:t>　　　　　　</a:t>
              </a:r>
            </a:p>
            <a:p>
              <a:pPr eaLnBrk="1" hangingPunct="1">
                <a:lnSpc>
                  <a:spcPct val="12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signal(chopstick[i])</a:t>
              </a:r>
              <a:r>
                <a:rPr lang="zh-CN" altLang="en-US" sz="2400">
                  <a:latin typeface="Times New Roman" panose="02020603050405020304" pitchFamily="18" charset="0"/>
                  <a:ea typeface="宋体" panose="02010600030101010101" pitchFamily="2" charset="-122"/>
                </a:rPr>
                <a:t>；</a:t>
              </a:r>
            </a:p>
            <a:p>
              <a:pPr eaLnBrk="1" hangingPunct="1">
                <a:lnSpc>
                  <a:spcPct val="12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signal(chopstick[(i+1)mod 5])</a:t>
              </a:r>
              <a:r>
                <a:rPr lang="zh-CN" altLang="en-US" sz="2400">
                  <a:latin typeface="Times New Roman" panose="02020603050405020304" pitchFamily="18" charset="0"/>
                  <a:ea typeface="宋体" panose="02010600030101010101" pitchFamily="2" charset="-122"/>
                </a:rPr>
                <a:t>；</a:t>
              </a:r>
            </a:p>
            <a:p>
              <a:pPr eaLnBrk="1" hangingPunct="1">
                <a:lnSpc>
                  <a:spcPct val="120000"/>
                </a:lnSpc>
              </a:pPr>
              <a:r>
                <a:rPr lang="zh-CN" altLang="en-US" sz="2400">
                  <a:latin typeface="Times New Roman" panose="02020603050405020304" pitchFamily="18" charset="0"/>
                  <a:ea typeface="宋体" panose="02010600030101010101" pitchFamily="2" charset="-122"/>
                </a:rPr>
                <a:t>　　　　　　</a:t>
              </a:r>
            </a:p>
            <a:p>
              <a:pPr eaLnBrk="1" hangingPunct="1">
                <a:lnSpc>
                  <a:spcPct val="12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think</a:t>
              </a:r>
              <a:r>
                <a:rPr lang="zh-CN" altLang="en-US" sz="2400">
                  <a:latin typeface="Times New Roman" panose="02020603050405020304" pitchFamily="18" charset="0"/>
                  <a:ea typeface="宋体" panose="02010600030101010101" pitchFamily="2" charset="-122"/>
                </a:rPr>
                <a:t>；</a:t>
              </a:r>
            </a:p>
            <a:p>
              <a:pPr eaLnBrk="1" hangingPunct="1">
                <a:lnSpc>
                  <a:spcPct val="12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until false</a:t>
              </a:r>
              <a:r>
                <a:rPr lang="zh-CN" altLang="en-US" sz="2400">
                  <a:latin typeface="Times New Roman" panose="02020603050405020304" pitchFamily="18" charset="0"/>
                  <a:ea typeface="宋体" panose="02010600030101010101" pitchFamily="2" charset="-122"/>
                </a:rPr>
                <a:t>； </a:t>
              </a:r>
            </a:p>
          </p:txBody>
        </p:sp>
        <p:sp>
          <p:nvSpPr>
            <p:cNvPr id="58372" name="Text Box 16"/>
            <p:cNvSpPr txBox="1">
              <a:spLocks noChangeArrowheads="1"/>
            </p:cNvSpPr>
            <p:nvPr/>
          </p:nvSpPr>
          <p:spPr bwMode="auto">
            <a:xfrm>
              <a:off x="1776" y="1731"/>
              <a:ext cx="3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2400">
                  <a:latin typeface="Times New Roman" panose="02020603050405020304" pitchFamily="18" charset="0"/>
                  <a:ea typeface="宋体" panose="02010600030101010101" pitchFamily="2" charset="-122"/>
                </a:rPr>
                <a:t>…</a:t>
              </a:r>
            </a:p>
          </p:txBody>
        </p:sp>
        <p:sp>
          <p:nvSpPr>
            <p:cNvPr id="58373" name="Text Box 17"/>
            <p:cNvSpPr txBox="1">
              <a:spLocks noChangeArrowheads="1"/>
            </p:cNvSpPr>
            <p:nvPr/>
          </p:nvSpPr>
          <p:spPr bwMode="auto">
            <a:xfrm>
              <a:off x="1776" y="2294"/>
              <a:ext cx="34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2400">
                  <a:latin typeface="Times New Roman" panose="02020603050405020304" pitchFamily="18" charset="0"/>
                  <a:ea typeface="宋体" panose="02010600030101010101" pitchFamily="2" charset="-122"/>
                </a:rPr>
                <a:t>…</a:t>
              </a:r>
            </a:p>
          </p:txBody>
        </p:sp>
        <p:sp>
          <p:nvSpPr>
            <p:cNvPr id="58374" name="Text Box 18"/>
            <p:cNvSpPr txBox="1">
              <a:spLocks noChangeArrowheads="1"/>
            </p:cNvSpPr>
            <p:nvPr/>
          </p:nvSpPr>
          <p:spPr bwMode="auto">
            <a:xfrm>
              <a:off x="1789" y="3062"/>
              <a:ext cx="34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2400">
                  <a:latin typeface="Times New Roman" panose="02020603050405020304" pitchFamily="18" charset="0"/>
                  <a:ea typeface="宋体" panose="02010600030101010101" pitchFamily="2" charset="-122"/>
                </a:rPr>
                <a:t>…</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4"/>
          <p:cNvSpPr txBox="1">
            <a:spLocks noChangeArrowheads="1"/>
          </p:cNvSpPr>
          <p:nvPr/>
        </p:nvSpPr>
        <p:spPr bwMode="auto">
          <a:xfrm>
            <a:off x="735013" y="260350"/>
            <a:ext cx="82296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algn="just" eaLnBrk="1" hangingPunct="1">
              <a:lnSpc>
                <a:spcPct val="130000"/>
              </a:lnSpc>
              <a:spcBef>
                <a:spcPct val="50000"/>
              </a:spcBef>
            </a:pPr>
            <a:r>
              <a:rPr lang="zh-CN" altLang="en-US" sz="3200">
                <a:latin typeface="隶书" panose="02010509060101010101" pitchFamily="49" charset="-122"/>
              </a:rPr>
              <a:t>　利用</a:t>
            </a:r>
            <a:r>
              <a:rPr lang="en-US" altLang="zh-CN" sz="3200">
                <a:latin typeface="隶书" panose="02010509060101010101" pitchFamily="49" charset="-122"/>
              </a:rPr>
              <a:t>AND</a:t>
            </a:r>
            <a:r>
              <a:rPr lang="zh-CN" altLang="en-US" sz="3200">
                <a:latin typeface="隶书" panose="02010509060101010101" pitchFamily="49" charset="-122"/>
              </a:rPr>
              <a:t>信号量机制解决哲学家进餐问题</a:t>
            </a:r>
          </a:p>
          <a:p>
            <a:pPr eaLnBrk="1" hangingPunct="1">
              <a:lnSpc>
                <a:spcPct val="130000"/>
              </a:lnSpc>
              <a:spcBef>
                <a:spcPct val="50000"/>
              </a:spcBef>
            </a:pPr>
            <a:r>
              <a:rPr lang="zh-CN" altLang="en-US" sz="2400">
                <a:latin typeface="Times New Roman" panose="02020603050405020304" pitchFamily="18" charset="0"/>
                <a:ea typeface="宋体" panose="02010600030101010101" pitchFamily="2" charset="-122"/>
              </a:rPr>
              <a:t>　　在哲学家进餐问题中，要求每个哲学家先获得两个临界资源</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筷子</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后方能进餐，这在本质上就是前面所介绍的</a:t>
            </a:r>
            <a:r>
              <a:rPr lang="en-US" altLang="zh-CN" sz="2400">
                <a:latin typeface="Times New Roman" panose="02020603050405020304" pitchFamily="18" charset="0"/>
                <a:ea typeface="宋体" panose="02010600030101010101" pitchFamily="2" charset="-122"/>
              </a:rPr>
              <a:t>AND</a:t>
            </a:r>
            <a:r>
              <a:rPr lang="zh-CN" altLang="en-US" sz="2400">
                <a:latin typeface="Times New Roman" panose="02020603050405020304" pitchFamily="18" charset="0"/>
                <a:ea typeface="宋体" panose="02010600030101010101" pitchFamily="2" charset="-122"/>
              </a:rPr>
              <a:t>同步问题，故用</a:t>
            </a:r>
            <a:r>
              <a:rPr lang="en-US" altLang="zh-CN" sz="2400">
                <a:latin typeface="Times New Roman" panose="02020603050405020304" pitchFamily="18" charset="0"/>
                <a:ea typeface="宋体" panose="02010600030101010101" pitchFamily="2" charset="-122"/>
              </a:rPr>
              <a:t>AND</a:t>
            </a:r>
            <a:r>
              <a:rPr lang="zh-CN" altLang="en-US" sz="2400">
                <a:latin typeface="Times New Roman" panose="02020603050405020304" pitchFamily="18" charset="0"/>
                <a:ea typeface="宋体" panose="02010600030101010101" pitchFamily="2" charset="-122"/>
              </a:rPr>
              <a:t>信号量机制可获得最简洁的解法。描述如下： </a:t>
            </a:r>
          </a:p>
        </p:txBody>
      </p:sp>
      <p:sp>
        <p:nvSpPr>
          <p:cNvPr id="59395" name="Text Box 5"/>
          <p:cNvSpPr txBox="1">
            <a:spLocks noChangeArrowheads="1"/>
          </p:cNvSpPr>
          <p:nvPr/>
        </p:nvSpPr>
        <p:spPr bwMode="auto">
          <a:xfrm>
            <a:off x="914400" y="3170238"/>
            <a:ext cx="78517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10000"/>
              </a:lnSpc>
            </a:pPr>
            <a:r>
              <a:rPr lang="en-US" altLang="zh-CN" sz="2400">
                <a:latin typeface="Times New Roman" panose="02020603050405020304" pitchFamily="18" charset="0"/>
                <a:ea typeface="宋体" panose="02010600030101010101" pitchFamily="2" charset="-122"/>
              </a:rPr>
              <a:t>Var chopsiick array  of semaphore:=(1,1,1,1,1)</a:t>
            </a:r>
            <a:r>
              <a:rPr lang="zh-CN" altLang="en-US" sz="2400">
                <a:latin typeface="Times New Roman" panose="02020603050405020304" pitchFamily="18" charset="0"/>
                <a:ea typeface="宋体" panose="02010600030101010101" pitchFamily="2" charset="-122"/>
              </a:rPr>
              <a:t>；</a:t>
            </a:r>
          </a:p>
          <a:p>
            <a:pPr eaLnBrk="1" hangingPunct="1">
              <a:lnSpc>
                <a:spcPct val="11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processi</a:t>
            </a:r>
          </a:p>
          <a:p>
            <a:pPr eaLnBrk="1" hangingPunct="1">
              <a:lnSpc>
                <a:spcPct val="11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repeat</a:t>
            </a:r>
          </a:p>
          <a:p>
            <a:pPr eaLnBrk="1" hangingPunct="1">
              <a:lnSpc>
                <a:spcPct val="11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think</a:t>
            </a:r>
            <a:r>
              <a:rPr lang="zh-CN" altLang="en-US" sz="2400">
                <a:latin typeface="Times New Roman" panose="02020603050405020304" pitchFamily="18" charset="0"/>
                <a:ea typeface="宋体" panose="02010600030101010101" pitchFamily="2" charset="-122"/>
              </a:rPr>
              <a:t>；</a:t>
            </a:r>
          </a:p>
          <a:p>
            <a:pPr eaLnBrk="1" hangingPunct="1">
              <a:lnSpc>
                <a:spcPct val="110000"/>
              </a:lnSpc>
            </a:pPr>
            <a:r>
              <a:rPr lang="zh-CN" altLang="en-US" sz="2400">
                <a:latin typeface="Times New Roman" panose="02020603050405020304" pitchFamily="18" charset="0"/>
                <a:ea typeface="宋体" panose="02010600030101010101" pitchFamily="2" charset="-122"/>
              </a:rPr>
              <a:t>　　　　　</a:t>
            </a:r>
            <a:r>
              <a:rPr lang="en-US" altLang="zh-CN" sz="2400">
                <a:solidFill>
                  <a:schemeClr val="hlink"/>
                </a:solidFill>
                <a:latin typeface="Times New Roman" panose="02020603050405020304" pitchFamily="18" charset="0"/>
                <a:ea typeface="宋体" panose="02010600030101010101" pitchFamily="2" charset="-122"/>
              </a:rPr>
              <a:t>Swait(chopstick[(i+1)mod 5]</a:t>
            </a:r>
            <a:r>
              <a:rPr lang="zh-CN" altLang="en-US" sz="2400">
                <a:solidFill>
                  <a:schemeClr val="hlink"/>
                </a:solidFill>
                <a:latin typeface="Times New Roman" panose="02020603050405020304" pitchFamily="18" charset="0"/>
                <a:ea typeface="宋体" panose="02010600030101010101" pitchFamily="2" charset="-122"/>
              </a:rPr>
              <a:t>，</a:t>
            </a:r>
            <a:r>
              <a:rPr lang="en-US" altLang="zh-CN" sz="2400">
                <a:solidFill>
                  <a:schemeClr val="hlink"/>
                </a:solidFill>
                <a:latin typeface="Times New Roman" panose="02020603050405020304" pitchFamily="18" charset="0"/>
                <a:ea typeface="宋体" panose="02010600030101010101" pitchFamily="2" charset="-122"/>
              </a:rPr>
              <a:t>chopstick[i])</a:t>
            </a:r>
            <a:r>
              <a:rPr lang="zh-CN" altLang="en-US" sz="2400">
                <a:solidFill>
                  <a:schemeClr val="hlink"/>
                </a:solidFill>
                <a:latin typeface="Times New Roman" panose="02020603050405020304" pitchFamily="18" charset="0"/>
                <a:ea typeface="宋体" panose="02010600030101010101" pitchFamily="2" charset="-122"/>
              </a:rPr>
              <a:t>；</a:t>
            </a:r>
          </a:p>
          <a:p>
            <a:pPr eaLnBrk="1" hangingPunct="1">
              <a:lnSpc>
                <a:spcPct val="11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eat</a:t>
            </a:r>
            <a:r>
              <a:rPr lang="zh-CN" altLang="en-US" sz="2400">
                <a:latin typeface="Times New Roman" panose="02020603050405020304" pitchFamily="18" charset="0"/>
                <a:ea typeface="宋体" panose="02010600030101010101" pitchFamily="2" charset="-122"/>
              </a:rPr>
              <a:t>；</a:t>
            </a:r>
          </a:p>
          <a:p>
            <a:pPr eaLnBrk="1" hangingPunct="1">
              <a:lnSpc>
                <a:spcPct val="110000"/>
              </a:lnSpc>
            </a:pPr>
            <a:r>
              <a:rPr lang="zh-CN" altLang="en-US" sz="2400">
                <a:latin typeface="Times New Roman" panose="02020603050405020304" pitchFamily="18" charset="0"/>
                <a:ea typeface="宋体" panose="02010600030101010101" pitchFamily="2" charset="-122"/>
              </a:rPr>
              <a:t>　　　　　</a:t>
            </a:r>
            <a:r>
              <a:rPr lang="en-US" altLang="zh-CN" sz="2400">
                <a:solidFill>
                  <a:schemeClr val="hlink"/>
                </a:solidFill>
                <a:latin typeface="Times New Roman" panose="02020603050405020304" pitchFamily="18" charset="0"/>
                <a:ea typeface="宋体" panose="02010600030101010101" pitchFamily="2" charset="-122"/>
              </a:rPr>
              <a:t>Ssignat(chopstick[(i+1)mod 5]</a:t>
            </a:r>
            <a:r>
              <a:rPr lang="zh-CN" altLang="en-US" sz="2400">
                <a:solidFill>
                  <a:schemeClr val="hlink"/>
                </a:solidFill>
                <a:latin typeface="Times New Roman" panose="02020603050405020304" pitchFamily="18" charset="0"/>
                <a:ea typeface="宋体" panose="02010600030101010101" pitchFamily="2" charset="-122"/>
              </a:rPr>
              <a:t>，</a:t>
            </a:r>
            <a:r>
              <a:rPr lang="en-US" altLang="zh-CN" sz="2400">
                <a:solidFill>
                  <a:schemeClr val="hlink"/>
                </a:solidFill>
                <a:latin typeface="Times New Roman" panose="02020603050405020304" pitchFamily="18" charset="0"/>
                <a:ea typeface="宋体" panose="02010600030101010101" pitchFamily="2" charset="-122"/>
              </a:rPr>
              <a:t>chopstick[i])</a:t>
            </a:r>
            <a:r>
              <a:rPr lang="zh-CN" altLang="en-US" sz="2400">
                <a:solidFill>
                  <a:schemeClr val="hlink"/>
                </a:solidFill>
                <a:latin typeface="Times New Roman" panose="02020603050405020304" pitchFamily="18" charset="0"/>
                <a:ea typeface="宋体" panose="02010600030101010101" pitchFamily="2" charset="-122"/>
              </a:rPr>
              <a:t>；</a:t>
            </a:r>
          </a:p>
          <a:p>
            <a:pPr eaLnBrk="1" hangingPunct="1">
              <a:lnSpc>
                <a:spcPct val="110000"/>
              </a:lnSpc>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until false</a:t>
            </a:r>
            <a:r>
              <a:rPr lang="zh-CN" altLang="en-US" sz="2400">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b="1" smtClean="0">
                <a:ea typeface="楷体_GB2312" pitchFamily="1" charset="-122"/>
              </a:rPr>
              <a:t>求解进程同步与互斥问题注意事项</a:t>
            </a:r>
          </a:p>
        </p:txBody>
      </p:sp>
      <p:sp>
        <p:nvSpPr>
          <p:cNvPr id="211971" name="Rectangle 3"/>
          <p:cNvSpPr>
            <a:spLocks noGrp="1" noChangeArrowheads="1"/>
          </p:cNvSpPr>
          <p:nvPr>
            <p:ph type="body" idx="1"/>
          </p:nvPr>
        </p:nvSpPr>
        <p:spPr>
          <a:xfrm>
            <a:off x="250825" y="1268413"/>
            <a:ext cx="8704263" cy="4114800"/>
          </a:xfrm>
        </p:spPr>
        <p:txBody>
          <a:bodyPr/>
          <a:lstStyle/>
          <a:p>
            <a:pPr marL="685800" indent="-685800">
              <a:buFont typeface="楷体_GB2312" pitchFamily="1" charset="-122"/>
              <a:buAutoNum type="arabicPeriod"/>
            </a:pPr>
            <a:r>
              <a:rPr lang="zh-CN" altLang="en-US" sz="3200" b="1" smtClean="0">
                <a:solidFill>
                  <a:srgbClr val="0000FF"/>
                </a:solidFill>
                <a:latin typeface="楷体_GB2312" pitchFamily="1" charset="-122"/>
                <a:ea typeface="楷体_GB2312" pitchFamily="1" charset="-122"/>
              </a:rPr>
              <a:t>进程应该</a:t>
            </a:r>
            <a:r>
              <a:rPr lang="zh-CN" altLang="en-US" sz="3200" b="1" smtClean="0">
                <a:solidFill>
                  <a:srgbClr val="FF0000"/>
                </a:solidFill>
                <a:latin typeface="楷体_GB2312" pitchFamily="1" charset="-122"/>
                <a:ea typeface="楷体_GB2312" pitchFamily="1" charset="-122"/>
              </a:rPr>
              <a:t>先申请同步信号量</a:t>
            </a:r>
            <a:r>
              <a:rPr lang="zh-CN" altLang="en-US" sz="3200" b="1" smtClean="0">
                <a:solidFill>
                  <a:srgbClr val="0000FF"/>
                </a:solidFill>
                <a:latin typeface="楷体_GB2312" pitchFamily="1" charset="-122"/>
                <a:ea typeface="楷体_GB2312" pitchFamily="1" charset="-122"/>
              </a:rPr>
              <a:t>，再申请互斥信号量；释放顺序不要求，但建议嵌套出现</a:t>
            </a:r>
          </a:p>
          <a:p>
            <a:pPr marL="685800" indent="-685800">
              <a:buFont typeface="楷体_GB2312" pitchFamily="1" charset="-122"/>
              <a:buAutoNum type="arabicPeriod"/>
            </a:pPr>
            <a:r>
              <a:rPr lang="zh-CN" altLang="en-US" sz="3200" b="1" smtClean="0">
                <a:solidFill>
                  <a:srgbClr val="0000FF"/>
                </a:solidFill>
                <a:latin typeface="楷体_GB2312" pitchFamily="1" charset="-122"/>
                <a:ea typeface="楷体_GB2312" pitchFamily="1" charset="-122"/>
              </a:rPr>
              <a:t>任何信号量的</a:t>
            </a:r>
            <a:r>
              <a:rPr lang="en-US" altLang="zh-CN" sz="3200" b="1" smtClean="0">
                <a:solidFill>
                  <a:srgbClr val="0000FF"/>
                </a:solidFill>
                <a:latin typeface="楷体_GB2312" pitchFamily="1" charset="-122"/>
                <a:ea typeface="楷体_GB2312" pitchFamily="1" charset="-122"/>
              </a:rPr>
              <a:t>P</a:t>
            </a:r>
            <a:r>
              <a:rPr lang="zh-CN" altLang="en-US" sz="3200" b="1" smtClean="0">
                <a:solidFill>
                  <a:srgbClr val="0000FF"/>
                </a:solidFill>
                <a:latin typeface="楷体_GB2312" pitchFamily="1" charset="-122"/>
                <a:ea typeface="楷体_GB2312" pitchFamily="1" charset="-122"/>
              </a:rPr>
              <a:t>和</a:t>
            </a:r>
            <a:r>
              <a:rPr lang="en-US" altLang="zh-CN" sz="3200" b="1" smtClean="0">
                <a:solidFill>
                  <a:srgbClr val="0000FF"/>
                </a:solidFill>
                <a:latin typeface="楷体_GB2312" pitchFamily="1" charset="-122"/>
                <a:ea typeface="楷体_GB2312" pitchFamily="1" charset="-122"/>
              </a:rPr>
              <a:t>V</a:t>
            </a:r>
            <a:r>
              <a:rPr lang="zh-CN" altLang="en-US" sz="3200" b="1" smtClean="0">
                <a:solidFill>
                  <a:srgbClr val="0000FF"/>
                </a:solidFill>
                <a:latin typeface="楷体_GB2312" pitchFamily="1" charset="-122"/>
                <a:ea typeface="楷体_GB2312" pitchFamily="1" charset="-122"/>
              </a:rPr>
              <a:t>操作都必须成对出现</a:t>
            </a:r>
          </a:p>
          <a:p>
            <a:pPr marL="1066800" lvl="1" indent="-609600">
              <a:buFont typeface="楷体_GB2312" pitchFamily="1" charset="-122"/>
              <a:buAutoNum type="circleNumDbPlain"/>
            </a:pPr>
            <a:r>
              <a:rPr lang="zh-CN" altLang="en-US" sz="3200" b="1" smtClean="0">
                <a:solidFill>
                  <a:srgbClr val="0000FF"/>
                </a:solidFill>
                <a:latin typeface="楷体_GB2312" pitchFamily="1" charset="-122"/>
                <a:ea typeface="楷体_GB2312" pitchFamily="1" charset="-122"/>
              </a:rPr>
              <a:t>对互斥信号量的操作成对出现在同一进程中</a:t>
            </a:r>
          </a:p>
          <a:p>
            <a:pPr marL="1066800" lvl="1" indent="-609600">
              <a:buFont typeface="楷体_GB2312" pitchFamily="1" charset="-122"/>
              <a:buAutoNum type="circleNumDbPlain"/>
            </a:pPr>
            <a:r>
              <a:rPr lang="zh-CN" altLang="en-US" sz="3200" b="1" smtClean="0">
                <a:solidFill>
                  <a:srgbClr val="0000FF"/>
                </a:solidFill>
                <a:latin typeface="楷体_GB2312" pitchFamily="1" charset="-122"/>
                <a:ea typeface="楷体_GB2312" pitchFamily="1" charset="-122"/>
              </a:rPr>
              <a:t>对同步信号量的操作成对出现在不同进程中</a:t>
            </a:r>
          </a:p>
          <a:p>
            <a:pPr marL="685800" indent="-685800">
              <a:buFont typeface="楷体_GB2312" pitchFamily="1" charset="-122"/>
              <a:buAutoNum type="arabicPeriod"/>
            </a:pPr>
            <a:r>
              <a:rPr lang="zh-CN" altLang="en-US" sz="3200" b="1" smtClean="0">
                <a:solidFill>
                  <a:srgbClr val="0000FF"/>
                </a:solidFill>
                <a:latin typeface="楷体_GB2312" pitchFamily="1" charset="-122"/>
                <a:ea typeface="楷体_GB2312" pitchFamily="1" charset="-122"/>
              </a:rPr>
              <a:t>在生产者消费者问题中，若只有一个缓冲区，则不需要互斥信号量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1971">
                                            <p:txEl>
                                              <p:pRg st="0" end="0"/>
                                            </p:txEl>
                                          </p:spTgt>
                                        </p:tgtEl>
                                        <p:attrNameLst>
                                          <p:attrName>style.visibility</p:attrName>
                                        </p:attrNameLst>
                                      </p:cBhvr>
                                      <p:to>
                                        <p:strVal val="visible"/>
                                      </p:to>
                                    </p:set>
                                    <p:anim calcmode="discrete" valueType="clr">
                                      <p:cBhvr override="childStyle">
                                        <p:cTn id="7" dur="80"/>
                                        <p:tgtEl>
                                          <p:spTgt spid="21197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197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11971">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11971">
                                            <p:txEl>
                                              <p:pRg st="1" end="1"/>
                                            </p:txEl>
                                          </p:spTgt>
                                        </p:tgtEl>
                                        <p:attrNameLst>
                                          <p:attrName>style.visibility</p:attrName>
                                        </p:attrNameLst>
                                      </p:cBhvr>
                                      <p:to>
                                        <p:strVal val="visible"/>
                                      </p:to>
                                    </p:set>
                                    <p:anim calcmode="discrete" valueType="clr">
                                      <p:cBhvr override="childStyle">
                                        <p:cTn id="14" dur="80"/>
                                        <p:tgtEl>
                                          <p:spTgt spid="21197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197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11971">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11971">
                                            <p:txEl>
                                              <p:pRg st="2" end="2"/>
                                            </p:txEl>
                                          </p:spTgt>
                                        </p:tgtEl>
                                        <p:attrNameLst>
                                          <p:attrName>style.visibility</p:attrName>
                                        </p:attrNameLst>
                                      </p:cBhvr>
                                      <p:to>
                                        <p:strVal val="visible"/>
                                      </p:to>
                                    </p:set>
                                    <p:anim calcmode="discrete" valueType="clr">
                                      <p:cBhvr override="childStyle">
                                        <p:cTn id="21" dur="80"/>
                                        <p:tgtEl>
                                          <p:spTgt spid="21197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197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11971">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211971">
                                            <p:txEl>
                                              <p:pRg st="3" end="3"/>
                                            </p:txEl>
                                          </p:spTgt>
                                        </p:tgtEl>
                                        <p:attrNameLst>
                                          <p:attrName>style.visibility</p:attrName>
                                        </p:attrNameLst>
                                      </p:cBhvr>
                                      <p:to>
                                        <p:strVal val="visible"/>
                                      </p:to>
                                    </p:set>
                                    <p:anim calcmode="discrete" valueType="clr">
                                      <p:cBhvr override="childStyle">
                                        <p:cTn id="28" dur="80"/>
                                        <p:tgtEl>
                                          <p:spTgt spid="21197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11971">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11971">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211971">
                                            <p:txEl>
                                              <p:pRg st="4" end="4"/>
                                            </p:txEl>
                                          </p:spTgt>
                                        </p:tgtEl>
                                        <p:attrNameLst>
                                          <p:attrName>style.visibility</p:attrName>
                                        </p:attrNameLst>
                                      </p:cBhvr>
                                      <p:to>
                                        <p:strVal val="visible"/>
                                      </p:to>
                                    </p:set>
                                    <p:anim calcmode="discrete" valueType="clr">
                                      <p:cBhvr override="childStyle">
                                        <p:cTn id="35" dur="80"/>
                                        <p:tgtEl>
                                          <p:spTgt spid="21197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11971">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211971">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b="1" smtClean="0">
                <a:ea typeface="楷体_GB2312" pitchFamily="1" charset="-122"/>
              </a:rPr>
              <a:t>进程同步与互斥问题解题思路</a:t>
            </a:r>
          </a:p>
        </p:txBody>
      </p:sp>
      <p:sp>
        <p:nvSpPr>
          <p:cNvPr id="212995" name="Rectangle 3"/>
          <p:cNvSpPr>
            <a:spLocks noGrp="1" noChangeArrowheads="1"/>
          </p:cNvSpPr>
          <p:nvPr>
            <p:ph type="body" idx="1"/>
          </p:nvPr>
        </p:nvSpPr>
        <p:spPr>
          <a:xfrm>
            <a:off x="179388" y="1268413"/>
            <a:ext cx="8775700" cy="4114800"/>
          </a:xfrm>
        </p:spPr>
        <p:txBody>
          <a:bodyPr/>
          <a:lstStyle/>
          <a:p>
            <a:pPr marL="533400" indent="-533400" algn="just">
              <a:lnSpc>
                <a:spcPct val="105000"/>
              </a:lnSpc>
              <a:spcBef>
                <a:spcPct val="0"/>
              </a:spcBef>
            </a:pPr>
            <a:r>
              <a:rPr lang="zh-CN" altLang="en-US" sz="3200" b="1" smtClean="0">
                <a:solidFill>
                  <a:srgbClr val="0000FF"/>
                </a:solidFill>
                <a:latin typeface="楷体_GB2312" pitchFamily="1" charset="-122"/>
                <a:ea typeface="楷体_GB2312" pitchFamily="1" charset="-122"/>
              </a:rPr>
              <a:t>分清哪些是互斥问题</a:t>
            </a:r>
            <a:r>
              <a:rPr lang="en-US" altLang="zh-CN" sz="3200" b="1" smtClean="0">
                <a:solidFill>
                  <a:srgbClr val="0000FF"/>
                </a:solidFill>
                <a:latin typeface="楷体_GB2312" pitchFamily="1" charset="-122"/>
                <a:ea typeface="楷体_GB2312" pitchFamily="1" charset="-122"/>
              </a:rPr>
              <a:t>(</a:t>
            </a:r>
            <a:r>
              <a:rPr lang="zh-CN" altLang="en-US" sz="3200" b="1" smtClean="0">
                <a:solidFill>
                  <a:srgbClr val="0000FF"/>
                </a:solidFill>
                <a:latin typeface="楷体_GB2312" pitchFamily="1" charset="-122"/>
                <a:ea typeface="楷体_GB2312" pitchFamily="1" charset="-122"/>
              </a:rPr>
              <a:t>互斥访问临界资源</a:t>
            </a:r>
            <a:r>
              <a:rPr lang="en-US" altLang="zh-CN" sz="3200" b="1" smtClean="0">
                <a:solidFill>
                  <a:srgbClr val="0000FF"/>
                </a:solidFill>
                <a:latin typeface="楷体_GB2312" pitchFamily="1" charset="-122"/>
                <a:ea typeface="楷体_GB2312" pitchFamily="1" charset="-122"/>
              </a:rPr>
              <a:t>)</a:t>
            </a:r>
            <a:r>
              <a:rPr lang="zh-CN" altLang="en-US" sz="3200" b="1" smtClean="0">
                <a:solidFill>
                  <a:srgbClr val="0000FF"/>
                </a:solidFill>
                <a:latin typeface="楷体_GB2312" pitchFamily="1" charset="-122"/>
                <a:ea typeface="楷体_GB2312" pitchFamily="1" charset="-122"/>
              </a:rPr>
              <a:t>，哪些是同步问题</a:t>
            </a:r>
            <a:r>
              <a:rPr lang="en-US" altLang="zh-CN" sz="3200" b="1" smtClean="0">
                <a:solidFill>
                  <a:srgbClr val="0000FF"/>
                </a:solidFill>
                <a:latin typeface="楷体_GB2312" pitchFamily="1" charset="-122"/>
                <a:ea typeface="楷体_GB2312" pitchFamily="1" charset="-122"/>
              </a:rPr>
              <a:t>(</a:t>
            </a:r>
            <a:r>
              <a:rPr lang="zh-CN" altLang="en-US" sz="3200" b="1" smtClean="0">
                <a:solidFill>
                  <a:srgbClr val="0000FF"/>
                </a:solidFill>
                <a:latin typeface="楷体_GB2312" pitchFamily="1" charset="-122"/>
                <a:ea typeface="楷体_GB2312" pitchFamily="1" charset="-122"/>
              </a:rPr>
              <a:t>具有前后执行顺序要求，一个进程的操作结果影响另一个进程的操作</a:t>
            </a:r>
            <a:r>
              <a:rPr lang="en-US" altLang="zh-CN" sz="3200" b="1" smtClean="0">
                <a:solidFill>
                  <a:srgbClr val="0000FF"/>
                </a:solidFill>
                <a:latin typeface="楷体_GB2312" pitchFamily="1" charset="-122"/>
                <a:ea typeface="楷体_GB2312" pitchFamily="1" charset="-122"/>
              </a:rPr>
              <a:t>)</a:t>
            </a:r>
            <a:r>
              <a:rPr lang="zh-CN" altLang="en-US" sz="3200" b="1" smtClean="0">
                <a:solidFill>
                  <a:srgbClr val="0000FF"/>
                </a:solidFill>
                <a:latin typeface="楷体_GB2312" pitchFamily="1" charset="-122"/>
                <a:ea typeface="楷体_GB2312" pitchFamily="1" charset="-122"/>
              </a:rPr>
              <a:t>。</a:t>
            </a:r>
          </a:p>
          <a:p>
            <a:pPr marL="914400" lvl="1" indent="-457200" algn="just">
              <a:lnSpc>
                <a:spcPct val="105000"/>
              </a:lnSpc>
              <a:spcBef>
                <a:spcPct val="0"/>
              </a:spcBef>
              <a:buFont typeface="楷体_GB2312" pitchFamily="1" charset="-122"/>
              <a:buAutoNum type="circleNumDbPlain"/>
            </a:pPr>
            <a:r>
              <a:rPr lang="zh-CN" altLang="en-US" sz="3200" b="1" smtClean="0">
                <a:solidFill>
                  <a:srgbClr val="0000FF"/>
                </a:solidFill>
                <a:latin typeface="楷体_GB2312" pitchFamily="1" charset="-122"/>
                <a:ea typeface="楷体_GB2312" pitchFamily="1" charset="-122"/>
              </a:rPr>
              <a:t>一类临界资源设置一个互斥信号量，初值为其可用个数，一般为</a:t>
            </a:r>
            <a:r>
              <a:rPr lang="en-US" altLang="zh-CN" sz="3200" b="1" smtClean="0">
                <a:solidFill>
                  <a:srgbClr val="0000FF"/>
                </a:solidFill>
                <a:latin typeface="楷体_GB2312" pitchFamily="1" charset="-122"/>
                <a:ea typeface="楷体_GB2312" pitchFamily="1" charset="-122"/>
              </a:rPr>
              <a:t>1</a:t>
            </a:r>
            <a:r>
              <a:rPr lang="zh-CN" altLang="en-US" sz="3200" b="1" smtClean="0">
                <a:solidFill>
                  <a:srgbClr val="0000FF"/>
                </a:solidFill>
                <a:latin typeface="楷体_GB2312" pitchFamily="1" charset="-122"/>
                <a:ea typeface="楷体_GB2312" pitchFamily="1" charset="-122"/>
              </a:rPr>
              <a:t>，代表一次只允许一个进程访问临界资源。</a:t>
            </a:r>
          </a:p>
          <a:p>
            <a:pPr marL="914400" lvl="1" indent="-457200" algn="just">
              <a:lnSpc>
                <a:spcPct val="105000"/>
              </a:lnSpc>
              <a:spcBef>
                <a:spcPct val="0"/>
              </a:spcBef>
              <a:buFont typeface="楷体_GB2312" pitchFamily="1" charset="-122"/>
              <a:buAutoNum type="circleNumDbPlain"/>
            </a:pPr>
            <a:r>
              <a:rPr lang="zh-CN" altLang="en-US" sz="3200" b="1" smtClean="0">
                <a:solidFill>
                  <a:srgbClr val="0000FF"/>
                </a:solidFill>
                <a:latin typeface="楷体_GB2312" pitchFamily="1" charset="-122"/>
                <a:ea typeface="楷体_GB2312" pitchFamily="1" charset="-122"/>
              </a:rPr>
              <a:t>有几类同步进程，就设几个同步信号量。一个同步信号量表示一类同步进程是否可以开始或已经结束。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2995">
                                            <p:txEl>
                                              <p:pRg st="0" end="0"/>
                                            </p:txEl>
                                          </p:spTgt>
                                        </p:tgtEl>
                                        <p:attrNameLst>
                                          <p:attrName>style.visibility</p:attrName>
                                        </p:attrNameLst>
                                      </p:cBhvr>
                                      <p:to>
                                        <p:strVal val="visible"/>
                                      </p:to>
                                    </p:set>
                                    <p:anim calcmode="discrete" valueType="clr">
                                      <p:cBhvr override="childStyle">
                                        <p:cTn id="7" dur="80"/>
                                        <p:tgtEl>
                                          <p:spTgt spid="21299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299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1299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12995">
                                            <p:txEl>
                                              <p:pRg st="1" end="1"/>
                                            </p:txEl>
                                          </p:spTgt>
                                        </p:tgtEl>
                                        <p:attrNameLst>
                                          <p:attrName>style.visibility</p:attrName>
                                        </p:attrNameLst>
                                      </p:cBhvr>
                                      <p:to>
                                        <p:strVal val="visible"/>
                                      </p:to>
                                    </p:set>
                                    <p:anim calcmode="discrete" valueType="clr">
                                      <p:cBhvr override="childStyle">
                                        <p:cTn id="14" dur="80"/>
                                        <p:tgtEl>
                                          <p:spTgt spid="21299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299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1299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12995">
                                            <p:txEl>
                                              <p:pRg st="2" end="2"/>
                                            </p:txEl>
                                          </p:spTgt>
                                        </p:tgtEl>
                                        <p:attrNameLst>
                                          <p:attrName>style.visibility</p:attrName>
                                        </p:attrNameLst>
                                      </p:cBhvr>
                                      <p:to>
                                        <p:strVal val="visible"/>
                                      </p:to>
                                    </p:set>
                                    <p:anim calcmode="discrete" valueType="clr">
                                      <p:cBhvr override="childStyle">
                                        <p:cTn id="21" dur="80"/>
                                        <p:tgtEl>
                                          <p:spTgt spid="21299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299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1299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b="1" smtClean="0">
                <a:ea typeface="楷体_GB2312" pitchFamily="1" charset="-122"/>
              </a:rPr>
              <a:t>同步与互斥的解题步骤</a:t>
            </a:r>
          </a:p>
        </p:txBody>
      </p:sp>
      <p:sp>
        <p:nvSpPr>
          <p:cNvPr id="214019" name="Rectangle 3"/>
          <p:cNvSpPr>
            <a:spLocks noGrp="1" noChangeArrowheads="1"/>
          </p:cNvSpPr>
          <p:nvPr>
            <p:ph type="body" idx="1"/>
          </p:nvPr>
        </p:nvSpPr>
        <p:spPr>
          <a:xfrm>
            <a:off x="395288" y="1268413"/>
            <a:ext cx="8559800" cy="4114800"/>
          </a:xfrm>
        </p:spPr>
        <p:txBody>
          <a:bodyPr/>
          <a:lstStyle/>
          <a:p>
            <a:pPr marL="533400" indent="-533400" algn="just">
              <a:buFont typeface="楷体_GB2312" pitchFamily="1" charset="-122"/>
              <a:buAutoNum type="circleNumDbPlain"/>
            </a:pPr>
            <a:r>
              <a:rPr lang="zh-CN" altLang="en-US" sz="3200" b="1" smtClean="0">
                <a:solidFill>
                  <a:srgbClr val="0000FF"/>
                </a:solidFill>
                <a:latin typeface="楷体_GB2312" pitchFamily="1" charset="-122"/>
                <a:ea typeface="楷体_GB2312" pitchFamily="1" charset="-122"/>
              </a:rPr>
              <a:t>确定进程。包括进程的数量、进程的工作内容，可以用流程图描述。</a:t>
            </a:r>
          </a:p>
          <a:p>
            <a:pPr marL="533400" indent="-533400" algn="just">
              <a:buFont typeface="楷体_GB2312" pitchFamily="1" charset="-122"/>
              <a:buAutoNum type="circleNumDbPlain"/>
            </a:pPr>
            <a:r>
              <a:rPr lang="zh-CN" altLang="en-US" sz="3200" b="1" smtClean="0">
                <a:solidFill>
                  <a:srgbClr val="0000FF"/>
                </a:solidFill>
                <a:latin typeface="楷体_GB2312" pitchFamily="1" charset="-122"/>
                <a:ea typeface="楷体_GB2312" pitchFamily="1" charset="-122"/>
              </a:rPr>
              <a:t>确定同步互斥关系。根据使用的是临界资源还是处理的前后关系，确定同步与互斥，然后确定信号量的个数、含义及对信号量的</a:t>
            </a:r>
            <a:r>
              <a:rPr lang="en-US" altLang="zh-CN" sz="3200" b="1" smtClean="0">
                <a:solidFill>
                  <a:srgbClr val="0000FF"/>
                </a:solidFill>
                <a:latin typeface="楷体_GB2312" pitchFamily="1" charset="-122"/>
                <a:ea typeface="楷体_GB2312" pitchFamily="1" charset="-122"/>
              </a:rPr>
              <a:t>P</a:t>
            </a:r>
            <a:r>
              <a:rPr lang="zh-CN" altLang="en-US" sz="3200" b="1" smtClean="0">
                <a:solidFill>
                  <a:srgbClr val="0000FF"/>
                </a:solidFill>
                <a:latin typeface="楷体_GB2312" pitchFamily="1" charset="-122"/>
                <a:ea typeface="楷体_GB2312" pitchFamily="1" charset="-122"/>
              </a:rPr>
              <a:t>、</a:t>
            </a:r>
            <a:r>
              <a:rPr lang="en-US" altLang="zh-CN" sz="3200" b="1" smtClean="0">
                <a:solidFill>
                  <a:srgbClr val="0000FF"/>
                </a:solidFill>
                <a:latin typeface="楷体_GB2312" pitchFamily="1" charset="-122"/>
                <a:ea typeface="楷体_GB2312" pitchFamily="1" charset="-122"/>
              </a:rPr>
              <a:t>V</a:t>
            </a:r>
            <a:r>
              <a:rPr lang="zh-CN" altLang="en-US" sz="3200" b="1" smtClean="0">
                <a:solidFill>
                  <a:srgbClr val="0000FF"/>
                </a:solidFill>
                <a:latin typeface="楷体_GB2312" pitchFamily="1" charset="-122"/>
                <a:ea typeface="楷体_GB2312" pitchFamily="1" charset="-122"/>
              </a:rPr>
              <a:t>操作。</a:t>
            </a:r>
          </a:p>
          <a:p>
            <a:pPr marL="533400" indent="-533400">
              <a:buFont typeface="楷体_GB2312" pitchFamily="1" charset="-122"/>
              <a:buAutoNum type="circleNumDbPlain"/>
            </a:pPr>
            <a:r>
              <a:rPr lang="zh-CN" altLang="en-US" sz="3200" b="1" smtClean="0">
                <a:solidFill>
                  <a:srgbClr val="0000FF"/>
                </a:solidFill>
                <a:latin typeface="楷体_GB2312" pitchFamily="1" charset="-122"/>
                <a:ea typeface="楷体_GB2312" pitchFamily="1" charset="-122"/>
              </a:rPr>
              <a:t>用类</a:t>
            </a:r>
            <a:r>
              <a:rPr lang="en-US" altLang="zh-CN" sz="3200" b="1" smtClean="0">
                <a:solidFill>
                  <a:srgbClr val="0000FF"/>
                </a:solidFill>
                <a:latin typeface="楷体_GB2312" pitchFamily="1" charset="-122"/>
                <a:ea typeface="楷体_GB2312" pitchFamily="1" charset="-122"/>
              </a:rPr>
              <a:t>C</a:t>
            </a:r>
            <a:r>
              <a:rPr lang="zh-CN" altLang="en-US" sz="3200" b="1" smtClean="0">
                <a:solidFill>
                  <a:srgbClr val="0000FF"/>
                </a:solidFill>
                <a:latin typeface="楷体_GB2312" pitchFamily="1" charset="-122"/>
                <a:ea typeface="楷体_GB2312" pitchFamily="1" charset="-122"/>
              </a:rPr>
              <a:t>语言描述同步或互斥算法。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14019">
                                            <p:txEl>
                                              <p:pRg st="0" end="0"/>
                                            </p:txEl>
                                          </p:spTgt>
                                        </p:tgtEl>
                                        <p:attrNameLst>
                                          <p:attrName>style.visibility</p:attrName>
                                        </p:attrNameLst>
                                      </p:cBhvr>
                                      <p:to>
                                        <p:strVal val="visible"/>
                                      </p:to>
                                    </p:set>
                                    <p:anim calcmode="discrete" valueType="clr">
                                      <p:cBhvr override="childStyle">
                                        <p:cTn id="7" dur="80"/>
                                        <p:tgtEl>
                                          <p:spTgt spid="2140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401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1401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14019">
                                            <p:txEl>
                                              <p:pRg st="1" end="1"/>
                                            </p:txEl>
                                          </p:spTgt>
                                        </p:tgtEl>
                                        <p:attrNameLst>
                                          <p:attrName>style.visibility</p:attrName>
                                        </p:attrNameLst>
                                      </p:cBhvr>
                                      <p:to>
                                        <p:strVal val="visible"/>
                                      </p:to>
                                    </p:set>
                                    <p:anim calcmode="discrete" valueType="clr">
                                      <p:cBhvr override="childStyle">
                                        <p:cTn id="14" dur="80"/>
                                        <p:tgtEl>
                                          <p:spTgt spid="21401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1401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1401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14019">
                                            <p:txEl>
                                              <p:pRg st="2" end="2"/>
                                            </p:txEl>
                                          </p:spTgt>
                                        </p:tgtEl>
                                        <p:attrNameLst>
                                          <p:attrName>style.visibility</p:attrName>
                                        </p:attrNameLst>
                                      </p:cBhvr>
                                      <p:to>
                                        <p:strVal val="visible"/>
                                      </p:to>
                                    </p:set>
                                    <p:anim calcmode="discrete" valueType="clr">
                                      <p:cBhvr override="childStyle">
                                        <p:cTn id="21" dur="80"/>
                                        <p:tgtEl>
                                          <p:spTgt spid="21401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1401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14019">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900113" y="1196975"/>
            <a:ext cx="55800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3200">
                <a:solidFill>
                  <a:schemeClr val="folHlink"/>
                </a:solidFill>
                <a:latin typeface="楷体_GB2312" pitchFamily="1" charset="-122"/>
                <a:ea typeface="楷体_GB2312" pitchFamily="1" charset="-122"/>
              </a:rPr>
              <a:t>2</a:t>
            </a:r>
            <a:r>
              <a:rPr lang="zh-CN" altLang="en-US" sz="3200">
                <a:solidFill>
                  <a:schemeClr val="folHlink"/>
                </a:solidFill>
                <a:latin typeface="楷体_GB2312" pitchFamily="1" charset="-122"/>
                <a:ea typeface="楷体_GB2312" pitchFamily="1" charset="-122"/>
              </a:rPr>
              <a:t>、临界资源、临界区</a:t>
            </a:r>
          </a:p>
        </p:txBody>
      </p:sp>
      <p:sp>
        <p:nvSpPr>
          <p:cNvPr id="12291" name="Rectangle 5"/>
          <p:cNvSpPr>
            <a:spLocks noChangeArrowheads="1"/>
          </p:cNvSpPr>
          <p:nvPr/>
        </p:nvSpPr>
        <p:spPr bwMode="auto">
          <a:xfrm>
            <a:off x="1260475"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sp>
        <p:nvSpPr>
          <p:cNvPr id="415753" name="Rectangle 9"/>
          <p:cNvSpPr>
            <a:spLocks noGrp="1" noChangeArrowheads="1"/>
          </p:cNvSpPr>
          <p:nvPr>
            <p:ph type="body" idx="1"/>
          </p:nvPr>
        </p:nvSpPr>
        <p:spPr>
          <a:xfrm>
            <a:off x="468313" y="2033588"/>
            <a:ext cx="8424862" cy="4824412"/>
          </a:xfrm>
          <a:noFill/>
        </p:spPr>
        <p:txBody>
          <a:bodyPr/>
          <a:lstStyle/>
          <a:p>
            <a:pPr marL="0" indent="0" eaLnBrk="1" hangingPunct="1">
              <a:buFont typeface="Wingdings" panose="05000000000000000000" pitchFamily="2" charset="2"/>
              <a:buNone/>
            </a:pPr>
            <a:r>
              <a:rPr lang="zh-CN" altLang="en-US" sz="2800" b="1" smtClean="0">
                <a:solidFill>
                  <a:schemeClr val="folHlink"/>
                </a:solidFill>
                <a:latin typeface="Times New Roman" panose="02020603050405020304" pitchFamily="18" charset="0"/>
                <a:ea typeface="楷体_GB2312" pitchFamily="1" charset="-122"/>
              </a:rPr>
              <a:t>临界资源</a:t>
            </a:r>
            <a:r>
              <a:rPr lang="zh-CN" altLang="en-US" sz="2800" b="1" smtClean="0">
                <a:latin typeface="Times New Roman" panose="02020603050405020304" pitchFamily="18" charset="0"/>
                <a:ea typeface="楷体_GB2312" pitchFamily="1" charset="-122"/>
              </a:rPr>
              <a:t> </a:t>
            </a:r>
            <a:r>
              <a:rPr lang="en-US" altLang="zh-CN" sz="2800" b="1" smtClean="0">
                <a:latin typeface="Times New Roman" panose="02020603050405020304" pitchFamily="18" charset="0"/>
                <a:ea typeface="楷体_GB2312" pitchFamily="1" charset="-122"/>
              </a:rPr>
              <a:t>(critical resource</a:t>
            </a:r>
            <a:r>
              <a:rPr lang="zh-CN" altLang="en-US" sz="2800" b="1" smtClean="0">
                <a:latin typeface="Times New Roman" panose="02020603050405020304" pitchFamily="18" charset="0"/>
                <a:ea typeface="楷体_GB2312" pitchFamily="1" charset="-122"/>
              </a:rPr>
              <a:t>）</a:t>
            </a:r>
          </a:p>
          <a:p>
            <a:pPr marL="0" indent="0" eaLnBrk="1" hangingPunct="1">
              <a:buFont typeface="Wingdings" panose="05000000000000000000" pitchFamily="2" charset="2"/>
              <a:buNone/>
            </a:pPr>
            <a:r>
              <a:rPr lang="zh-CN" altLang="en-US" sz="2800" b="1" smtClean="0">
                <a:latin typeface="Times New Roman" panose="02020603050405020304" pitchFamily="18" charset="0"/>
                <a:ea typeface="楷体_GB2312" pitchFamily="1" charset="-122"/>
              </a:rPr>
              <a:t>    </a:t>
            </a:r>
            <a:r>
              <a:rPr lang="zh-CN" altLang="en-US" sz="2800" b="1" smtClean="0">
                <a:solidFill>
                  <a:srgbClr val="A50021"/>
                </a:solidFill>
                <a:latin typeface="Times New Roman" panose="02020603050405020304" pitchFamily="18" charset="0"/>
                <a:ea typeface="楷体_GB2312" pitchFamily="1" charset="-122"/>
              </a:rPr>
              <a:t>系统中某些资源</a:t>
            </a:r>
            <a:r>
              <a:rPr lang="zh-CN" altLang="en-US" sz="2800" b="1" smtClean="0">
                <a:solidFill>
                  <a:srgbClr val="0000FF"/>
                </a:solidFill>
                <a:latin typeface="Times New Roman" panose="02020603050405020304" pitchFamily="18" charset="0"/>
                <a:ea typeface="楷体_GB2312" pitchFamily="1" charset="-122"/>
              </a:rPr>
              <a:t>一次只允许一个进程使用</a:t>
            </a:r>
            <a:r>
              <a:rPr lang="zh-CN" altLang="en-US" sz="2800" b="1" smtClean="0">
                <a:solidFill>
                  <a:srgbClr val="A50021"/>
                </a:solidFill>
                <a:latin typeface="Times New Roman" panose="02020603050405020304" pitchFamily="18" charset="0"/>
                <a:ea typeface="楷体_GB2312" pitchFamily="1" charset="-122"/>
              </a:rPr>
              <a:t>，称这样的资源为临界资源或互斥资源或共享变量。</a:t>
            </a:r>
          </a:p>
          <a:p>
            <a:pPr marL="0" indent="0" eaLnBrk="1" hangingPunct="1">
              <a:buFont typeface="Wingdings" panose="05000000000000000000" pitchFamily="2" charset="2"/>
              <a:buNone/>
            </a:pPr>
            <a:endParaRPr lang="zh-CN" altLang="en-US" sz="2800" b="1" smtClean="0">
              <a:solidFill>
                <a:srgbClr val="A50021"/>
              </a:solidFill>
              <a:latin typeface="Times New Roman" panose="02020603050405020304" pitchFamily="18" charset="0"/>
              <a:ea typeface="楷体_GB2312" pitchFamily="1" charset="-122"/>
            </a:endParaRPr>
          </a:p>
          <a:p>
            <a:pPr marL="0" indent="0" eaLnBrk="1" hangingPunct="1">
              <a:buFont typeface="Wingdings" panose="05000000000000000000" pitchFamily="2" charset="2"/>
              <a:buNone/>
            </a:pPr>
            <a:r>
              <a:rPr lang="zh-CN" altLang="en-US" sz="2800" b="1" smtClean="0">
                <a:solidFill>
                  <a:schemeClr val="folHlink"/>
                </a:solidFill>
                <a:latin typeface="Times New Roman" panose="02020603050405020304" pitchFamily="18" charset="0"/>
                <a:ea typeface="楷体_GB2312" pitchFamily="1" charset="-122"/>
              </a:rPr>
              <a:t>临界区（互斥区，</a:t>
            </a:r>
            <a:r>
              <a:rPr lang="en-US" altLang="zh-CN" sz="2800" b="1" smtClean="0">
                <a:latin typeface="Times New Roman" panose="02020603050405020304" pitchFamily="18" charset="0"/>
                <a:ea typeface="楷体_GB2312" pitchFamily="1" charset="-122"/>
              </a:rPr>
              <a:t>critical section</a:t>
            </a:r>
            <a:r>
              <a:rPr lang="zh-CN" altLang="en-US" sz="2800" b="1" smtClean="0">
                <a:solidFill>
                  <a:schemeClr val="folHlink"/>
                </a:solidFill>
                <a:latin typeface="Times New Roman" panose="02020603050405020304" pitchFamily="18" charset="0"/>
                <a:ea typeface="楷体_GB2312" pitchFamily="1" charset="-122"/>
              </a:rPr>
              <a:t> ）</a:t>
            </a:r>
            <a:endParaRPr lang="en-US" altLang="zh-CN" sz="2800" b="1" smtClean="0">
              <a:latin typeface="Times New Roman" panose="02020603050405020304" pitchFamily="18" charset="0"/>
              <a:ea typeface="楷体_GB2312" pitchFamily="1" charset="-122"/>
            </a:endParaRPr>
          </a:p>
          <a:p>
            <a:pPr marL="0" indent="0" eaLnBrk="1" hangingPunct="1">
              <a:buFont typeface="Wingdings" panose="05000000000000000000" pitchFamily="2" charset="2"/>
              <a:buNone/>
            </a:pPr>
            <a:r>
              <a:rPr lang="en-US" altLang="zh-CN" sz="2800" b="1" smtClean="0">
                <a:latin typeface="Times New Roman" panose="02020603050405020304" pitchFamily="18" charset="0"/>
                <a:ea typeface="楷体_GB2312" pitchFamily="1" charset="-122"/>
              </a:rPr>
              <a:t>    </a:t>
            </a:r>
            <a:r>
              <a:rPr lang="zh-CN" altLang="en-US" sz="2800" b="1" smtClean="0">
                <a:latin typeface="Times New Roman" panose="02020603050405020304" pitchFamily="18" charset="0"/>
                <a:ea typeface="楷体_GB2312" pitchFamily="1" charset="-122"/>
              </a:rPr>
              <a:t>在进程中涉及到临界资源的程序段叫</a:t>
            </a:r>
            <a:r>
              <a:rPr lang="zh-CN" altLang="en-US" sz="2800" b="1" smtClean="0">
                <a:solidFill>
                  <a:srgbClr val="A50021"/>
                </a:solidFill>
                <a:latin typeface="Times New Roman" panose="02020603050405020304" pitchFamily="18" charset="0"/>
                <a:ea typeface="楷体_GB2312" pitchFamily="1" charset="-122"/>
              </a:rPr>
              <a:t>临界区，</a:t>
            </a:r>
          </a:p>
          <a:p>
            <a:pPr marL="0" indent="0" eaLnBrk="1" hangingPunct="1">
              <a:buFont typeface="Wingdings" panose="05000000000000000000" pitchFamily="2" charset="2"/>
              <a:buNone/>
            </a:pPr>
            <a:r>
              <a:rPr lang="zh-CN" altLang="en-US" sz="2800" b="1" smtClean="0">
                <a:latin typeface="Times New Roman" panose="02020603050405020304" pitchFamily="18" charset="0"/>
                <a:ea typeface="楷体_GB2312" pitchFamily="1" charset="-122"/>
              </a:rPr>
              <a:t>    多个进程的临界区称为</a:t>
            </a:r>
            <a:r>
              <a:rPr lang="zh-CN" altLang="en-US" sz="2800" b="1" smtClean="0">
                <a:solidFill>
                  <a:srgbClr val="A50021"/>
                </a:solidFill>
                <a:latin typeface="Times New Roman" panose="02020603050405020304" pitchFamily="18" charset="0"/>
                <a:ea typeface="楷体_GB2312" pitchFamily="1" charset="-122"/>
              </a:rPr>
              <a:t>相关临界区。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5753">
                                            <p:txEl>
                                              <p:pRg st="0" end="0"/>
                                            </p:txEl>
                                          </p:spTgt>
                                        </p:tgtEl>
                                        <p:attrNameLst>
                                          <p:attrName>style.visibility</p:attrName>
                                        </p:attrNameLst>
                                      </p:cBhvr>
                                      <p:to>
                                        <p:strVal val="visible"/>
                                      </p:to>
                                    </p:set>
                                    <p:anim calcmode="lin" valueType="num">
                                      <p:cBhvr additive="base">
                                        <p:cTn id="7" dur="1000" fill="hold"/>
                                        <p:tgtEl>
                                          <p:spTgt spid="41575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157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5753">
                                            <p:txEl>
                                              <p:pRg st="1" end="1"/>
                                            </p:txEl>
                                          </p:spTgt>
                                        </p:tgtEl>
                                        <p:attrNameLst>
                                          <p:attrName>style.visibility</p:attrName>
                                        </p:attrNameLst>
                                      </p:cBhvr>
                                      <p:to>
                                        <p:strVal val="visible"/>
                                      </p:to>
                                    </p:set>
                                    <p:anim calcmode="lin" valueType="num">
                                      <p:cBhvr additive="base">
                                        <p:cTn id="13" dur="1000" fill="hold"/>
                                        <p:tgtEl>
                                          <p:spTgt spid="41575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4157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5753">
                                            <p:txEl>
                                              <p:pRg st="3" end="3"/>
                                            </p:txEl>
                                          </p:spTgt>
                                        </p:tgtEl>
                                        <p:attrNameLst>
                                          <p:attrName>style.visibility</p:attrName>
                                        </p:attrNameLst>
                                      </p:cBhvr>
                                      <p:to>
                                        <p:strVal val="visible"/>
                                      </p:to>
                                    </p:set>
                                    <p:anim calcmode="lin" valueType="num">
                                      <p:cBhvr additive="base">
                                        <p:cTn id="19" dur="1000" fill="hold"/>
                                        <p:tgtEl>
                                          <p:spTgt spid="41575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4157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5753">
                                            <p:txEl>
                                              <p:pRg st="4" end="4"/>
                                            </p:txEl>
                                          </p:spTgt>
                                        </p:tgtEl>
                                        <p:attrNameLst>
                                          <p:attrName>style.visibility</p:attrName>
                                        </p:attrNameLst>
                                      </p:cBhvr>
                                      <p:to>
                                        <p:strVal val="visible"/>
                                      </p:to>
                                    </p:set>
                                    <p:anim calcmode="lin" valueType="num">
                                      <p:cBhvr additive="base">
                                        <p:cTn id="25" dur="1000" fill="hold"/>
                                        <p:tgtEl>
                                          <p:spTgt spid="41575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4157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5753">
                                            <p:txEl>
                                              <p:pRg st="5" end="5"/>
                                            </p:txEl>
                                          </p:spTgt>
                                        </p:tgtEl>
                                        <p:attrNameLst>
                                          <p:attrName>style.visibility</p:attrName>
                                        </p:attrNameLst>
                                      </p:cBhvr>
                                      <p:to>
                                        <p:strVal val="visible"/>
                                      </p:to>
                                    </p:set>
                                    <p:anim calcmode="lin" valueType="num">
                                      <p:cBhvr additive="base">
                                        <p:cTn id="31" dur="1000" fill="hold"/>
                                        <p:tgtEl>
                                          <p:spTgt spid="415753">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41575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258888"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sp>
        <p:nvSpPr>
          <p:cNvPr id="13315" name="Rectangle 5"/>
          <p:cNvSpPr>
            <a:spLocks noChangeArrowheads="1"/>
          </p:cNvSpPr>
          <p:nvPr/>
        </p:nvSpPr>
        <p:spPr bwMode="auto">
          <a:xfrm>
            <a:off x="900113" y="1196975"/>
            <a:ext cx="55800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3200">
                <a:solidFill>
                  <a:schemeClr val="folHlink"/>
                </a:solidFill>
                <a:latin typeface="楷体_GB2312" pitchFamily="1" charset="-122"/>
                <a:ea typeface="楷体_GB2312" pitchFamily="1" charset="-122"/>
              </a:rPr>
              <a:t>2</a:t>
            </a:r>
            <a:r>
              <a:rPr lang="zh-CN" altLang="en-US" sz="3200">
                <a:solidFill>
                  <a:schemeClr val="folHlink"/>
                </a:solidFill>
                <a:latin typeface="楷体_GB2312" pitchFamily="1" charset="-122"/>
                <a:ea typeface="楷体_GB2312" pitchFamily="1" charset="-122"/>
              </a:rPr>
              <a:t>、临界资源、临界区</a:t>
            </a:r>
          </a:p>
        </p:txBody>
      </p:sp>
      <p:sp>
        <p:nvSpPr>
          <p:cNvPr id="13316" name="Rectangle 6"/>
          <p:cNvSpPr>
            <a:spLocks noChangeArrowheads="1"/>
          </p:cNvSpPr>
          <p:nvPr/>
        </p:nvSpPr>
        <p:spPr bwMode="auto">
          <a:xfrm>
            <a:off x="906463" y="1817688"/>
            <a:ext cx="1427162" cy="3051175"/>
          </a:xfrm>
          <a:prstGeom prst="rect">
            <a:avLst/>
          </a:prstGeom>
          <a:solidFill>
            <a:srgbClr val="FFC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17" name="Rectangle 7"/>
          <p:cNvSpPr>
            <a:spLocks noChangeArrowheads="1"/>
          </p:cNvSpPr>
          <p:nvPr/>
        </p:nvSpPr>
        <p:spPr bwMode="auto">
          <a:xfrm>
            <a:off x="930275" y="1839913"/>
            <a:ext cx="1401763" cy="30289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18" name="Rectangle 8"/>
          <p:cNvSpPr>
            <a:spLocks noChangeArrowheads="1"/>
          </p:cNvSpPr>
          <p:nvPr/>
        </p:nvSpPr>
        <p:spPr bwMode="auto">
          <a:xfrm>
            <a:off x="906463" y="1816100"/>
            <a:ext cx="1401762" cy="3027363"/>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19" name="Rectangle 9"/>
          <p:cNvSpPr>
            <a:spLocks noChangeArrowheads="1"/>
          </p:cNvSpPr>
          <p:nvPr/>
        </p:nvSpPr>
        <p:spPr bwMode="auto">
          <a:xfrm>
            <a:off x="917575" y="1828800"/>
            <a:ext cx="1401763" cy="3027363"/>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0" name="Rectangle 10"/>
          <p:cNvSpPr>
            <a:spLocks noChangeArrowheads="1"/>
          </p:cNvSpPr>
          <p:nvPr/>
        </p:nvSpPr>
        <p:spPr bwMode="auto">
          <a:xfrm>
            <a:off x="3492500" y="1844675"/>
            <a:ext cx="1425575" cy="3051175"/>
          </a:xfrm>
          <a:prstGeom prst="rect">
            <a:avLst/>
          </a:prstGeom>
          <a:solidFill>
            <a:srgbClr val="FFC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1" name="Rectangle 11"/>
          <p:cNvSpPr>
            <a:spLocks noChangeArrowheads="1"/>
          </p:cNvSpPr>
          <p:nvPr/>
        </p:nvSpPr>
        <p:spPr bwMode="auto">
          <a:xfrm>
            <a:off x="3502025" y="1839913"/>
            <a:ext cx="1401763" cy="302895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2" name="Rectangle 12"/>
          <p:cNvSpPr>
            <a:spLocks noChangeArrowheads="1"/>
          </p:cNvSpPr>
          <p:nvPr/>
        </p:nvSpPr>
        <p:spPr bwMode="auto">
          <a:xfrm>
            <a:off x="3479800" y="1816100"/>
            <a:ext cx="1401763" cy="3027363"/>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3" name="Rectangle 13"/>
          <p:cNvSpPr>
            <a:spLocks noChangeArrowheads="1"/>
          </p:cNvSpPr>
          <p:nvPr/>
        </p:nvSpPr>
        <p:spPr bwMode="auto">
          <a:xfrm>
            <a:off x="3490913" y="1828800"/>
            <a:ext cx="1401762" cy="3027363"/>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4" name="Rectangle 14"/>
          <p:cNvSpPr>
            <a:spLocks noChangeArrowheads="1"/>
          </p:cNvSpPr>
          <p:nvPr/>
        </p:nvSpPr>
        <p:spPr bwMode="auto">
          <a:xfrm>
            <a:off x="6661150" y="1828800"/>
            <a:ext cx="1425575" cy="3052763"/>
          </a:xfrm>
          <a:prstGeom prst="rect">
            <a:avLst/>
          </a:prstGeom>
          <a:solidFill>
            <a:srgbClr val="FFC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5" name="Rectangle 15"/>
          <p:cNvSpPr>
            <a:spLocks noChangeArrowheads="1"/>
          </p:cNvSpPr>
          <p:nvPr/>
        </p:nvSpPr>
        <p:spPr bwMode="auto">
          <a:xfrm>
            <a:off x="6683375" y="1852613"/>
            <a:ext cx="1401763" cy="302736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6" name="Rectangle 16"/>
          <p:cNvSpPr>
            <a:spLocks noChangeArrowheads="1"/>
          </p:cNvSpPr>
          <p:nvPr/>
        </p:nvSpPr>
        <p:spPr bwMode="auto">
          <a:xfrm>
            <a:off x="6659563" y="1828800"/>
            <a:ext cx="1401762" cy="3027363"/>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7" name="Rectangle 17"/>
          <p:cNvSpPr>
            <a:spLocks noChangeArrowheads="1"/>
          </p:cNvSpPr>
          <p:nvPr/>
        </p:nvSpPr>
        <p:spPr bwMode="auto">
          <a:xfrm>
            <a:off x="6672263" y="1839913"/>
            <a:ext cx="1401762" cy="302895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8" name="Rectangle 18"/>
          <p:cNvSpPr>
            <a:spLocks noChangeArrowheads="1"/>
          </p:cNvSpPr>
          <p:nvPr/>
        </p:nvSpPr>
        <p:spPr bwMode="auto">
          <a:xfrm>
            <a:off x="1066800" y="2578100"/>
            <a:ext cx="1012825" cy="958850"/>
          </a:xfrm>
          <a:prstGeom prst="rect">
            <a:avLst/>
          </a:prstGeom>
          <a:solidFill>
            <a:srgbClr val="C0FF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29" name="Rectangle 19"/>
          <p:cNvSpPr>
            <a:spLocks noChangeArrowheads="1"/>
          </p:cNvSpPr>
          <p:nvPr/>
        </p:nvSpPr>
        <p:spPr bwMode="auto">
          <a:xfrm>
            <a:off x="1219200" y="2730500"/>
            <a:ext cx="6127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2400">
                <a:solidFill>
                  <a:srgbClr val="0000FF"/>
                </a:solidFill>
                <a:latin typeface="Times New Roman" panose="02020603050405020304" pitchFamily="18" charset="0"/>
                <a:ea typeface="宋体" panose="02010600030101010101" pitchFamily="2" charset="-122"/>
              </a:rPr>
              <a:t>程序</a:t>
            </a:r>
          </a:p>
          <a:p>
            <a:pPr eaLnBrk="1" hangingPunct="1"/>
            <a:r>
              <a:rPr lang="zh-CN" altLang="en-US" sz="2400">
                <a:solidFill>
                  <a:srgbClr val="0000FF"/>
                </a:solidFill>
                <a:latin typeface="Times New Roman" panose="02020603050405020304" pitchFamily="18" charset="0"/>
                <a:ea typeface="宋体" panose="02010600030101010101" pitchFamily="2" charset="-122"/>
              </a:rPr>
              <a:t> 段</a:t>
            </a:r>
            <a:r>
              <a:rPr lang="en-US" altLang="zh-CN" sz="2400">
                <a:solidFill>
                  <a:srgbClr val="0000FF"/>
                </a:solidFill>
                <a:latin typeface="Times New Roman" panose="02020603050405020304" pitchFamily="18" charset="0"/>
                <a:ea typeface="宋体" panose="02010600030101010101" pitchFamily="2" charset="-122"/>
              </a:rPr>
              <a:t>1</a:t>
            </a:r>
            <a:endParaRPr lang="en-US" altLang="zh-CN" sz="2400" b="0">
              <a:latin typeface="Times New Roman" panose="02020603050405020304" pitchFamily="18" charset="0"/>
              <a:ea typeface="宋体" panose="02010600030101010101" pitchFamily="2" charset="-122"/>
            </a:endParaRPr>
          </a:p>
        </p:txBody>
      </p:sp>
      <p:sp>
        <p:nvSpPr>
          <p:cNvPr id="13330" name="Rectangle 20"/>
          <p:cNvSpPr>
            <a:spLocks noChangeArrowheads="1"/>
          </p:cNvSpPr>
          <p:nvPr/>
        </p:nvSpPr>
        <p:spPr bwMode="auto">
          <a:xfrm>
            <a:off x="1066800" y="2589213"/>
            <a:ext cx="1000125" cy="947737"/>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31" name="Rectangle 21"/>
          <p:cNvSpPr>
            <a:spLocks noChangeArrowheads="1"/>
          </p:cNvSpPr>
          <p:nvPr/>
        </p:nvSpPr>
        <p:spPr bwMode="auto">
          <a:xfrm>
            <a:off x="2308225" y="5711825"/>
            <a:ext cx="4330700" cy="688975"/>
          </a:xfrm>
          <a:prstGeom prst="rect">
            <a:avLst/>
          </a:prstGeom>
          <a:solidFill>
            <a:srgbClr val="FFFF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32" name="Rectangle 22"/>
          <p:cNvSpPr>
            <a:spLocks noChangeArrowheads="1"/>
          </p:cNvSpPr>
          <p:nvPr/>
        </p:nvSpPr>
        <p:spPr bwMode="auto">
          <a:xfrm>
            <a:off x="3956050" y="5854700"/>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2400">
                <a:solidFill>
                  <a:srgbClr val="0000FF"/>
                </a:solidFill>
                <a:latin typeface="Times New Roman" panose="02020603050405020304" pitchFamily="18" charset="0"/>
                <a:ea typeface="宋体" panose="02010600030101010101" pitchFamily="2" charset="-122"/>
              </a:rPr>
              <a:t>共享变量</a:t>
            </a:r>
            <a:endParaRPr lang="zh-CN" altLang="en-US" sz="2400" b="0">
              <a:latin typeface="Times New Roman" panose="02020603050405020304" pitchFamily="18" charset="0"/>
              <a:ea typeface="宋体" panose="02010600030101010101" pitchFamily="2" charset="-122"/>
            </a:endParaRPr>
          </a:p>
        </p:txBody>
      </p:sp>
      <p:sp>
        <p:nvSpPr>
          <p:cNvPr id="13333" name="Rectangle 23"/>
          <p:cNvSpPr>
            <a:spLocks noChangeArrowheads="1"/>
          </p:cNvSpPr>
          <p:nvPr/>
        </p:nvSpPr>
        <p:spPr bwMode="auto">
          <a:xfrm>
            <a:off x="2330450" y="5734050"/>
            <a:ext cx="4306888" cy="6651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34" name="Rectangle 24"/>
          <p:cNvSpPr>
            <a:spLocks noChangeArrowheads="1"/>
          </p:cNvSpPr>
          <p:nvPr/>
        </p:nvSpPr>
        <p:spPr bwMode="auto">
          <a:xfrm>
            <a:off x="2308225" y="5710238"/>
            <a:ext cx="4306888" cy="665162"/>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35" name="Rectangle 25"/>
          <p:cNvSpPr>
            <a:spLocks noChangeArrowheads="1"/>
          </p:cNvSpPr>
          <p:nvPr/>
        </p:nvSpPr>
        <p:spPr bwMode="auto">
          <a:xfrm>
            <a:off x="2319338" y="5722938"/>
            <a:ext cx="4306887" cy="663575"/>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36" name="Line 26"/>
          <p:cNvSpPr>
            <a:spLocks noChangeShapeType="1"/>
          </p:cNvSpPr>
          <p:nvPr/>
        </p:nvSpPr>
        <p:spPr bwMode="auto">
          <a:xfrm>
            <a:off x="2698750" y="3263900"/>
            <a:ext cx="1588" cy="23955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7" name="Freeform 27"/>
          <p:cNvSpPr>
            <a:spLocks/>
          </p:cNvSpPr>
          <p:nvPr/>
        </p:nvSpPr>
        <p:spPr bwMode="auto">
          <a:xfrm>
            <a:off x="2628900" y="5546725"/>
            <a:ext cx="138113" cy="176213"/>
          </a:xfrm>
          <a:custGeom>
            <a:avLst/>
            <a:gdLst>
              <a:gd name="T0" fmla="*/ 2147483647 w 87"/>
              <a:gd name="T1" fmla="*/ 2147483647 h 111"/>
              <a:gd name="T2" fmla="*/ 0 w 87"/>
              <a:gd name="T3" fmla="*/ 0 h 111"/>
              <a:gd name="T4" fmla="*/ 2147483647 w 87"/>
              <a:gd name="T5" fmla="*/ 2147483647 h 111"/>
              <a:gd name="T6" fmla="*/ 2147483647 w 87"/>
              <a:gd name="T7" fmla="*/ 0 h 111"/>
              <a:gd name="T8" fmla="*/ 2147483647 w 87"/>
              <a:gd name="T9" fmla="*/ 2147483647 h 111"/>
              <a:gd name="T10" fmla="*/ 0 60000 65536"/>
              <a:gd name="T11" fmla="*/ 0 60000 65536"/>
              <a:gd name="T12" fmla="*/ 0 60000 65536"/>
              <a:gd name="T13" fmla="*/ 0 60000 65536"/>
              <a:gd name="T14" fmla="*/ 0 60000 65536"/>
              <a:gd name="T15" fmla="*/ 0 w 87"/>
              <a:gd name="T16" fmla="*/ 0 h 111"/>
              <a:gd name="T17" fmla="*/ 87 w 87"/>
              <a:gd name="T18" fmla="*/ 111 h 111"/>
            </a:gdLst>
            <a:ahLst/>
            <a:cxnLst>
              <a:cxn ang="T10">
                <a:pos x="T0" y="T1"/>
              </a:cxn>
              <a:cxn ang="T11">
                <a:pos x="T2" y="T3"/>
              </a:cxn>
              <a:cxn ang="T12">
                <a:pos x="T4" y="T5"/>
              </a:cxn>
              <a:cxn ang="T13">
                <a:pos x="T6" y="T7"/>
              </a:cxn>
              <a:cxn ang="T14">
                <a:pos x="T8" y="T9"/>
              </a:cxn>
            </a:cxnLst>
            <a:rect l="T15" t="T16" r="T17" b="T18"/>
            <a:pathLst>
              <a:path w="87" h="111">
                <a:moveTo>
                  <a:pt x="44" y="111"/>
                </a:moveTo>
                <a:lnTo>
                  <a:pt x="0" y="0"/>
                </a:lnTo>
                <a:lnTo>
                  <a:pt x="44" y="50"/>
                </a:lnTo>
                <a:lnTo>
                  <a:pt x="87" y="0"/>
                </a:lnTo>
                <a:lnTo>
                  <a:pt x="44" y="111"/>
                </a:lnTo>
                <a:close/>
              </a:path>
            </a:pathLst>
          </a:custGeom>
          <a:solidFill>
            <a:srgbClr val="000000"/>
          </a:solidFill>
          <a:ln w="0">
            <a:solidFill>
              <a:srgbClr val="000000"/>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13338" name="Line 28"/>
          <p:cNvSpPr>
            <a:spLocks noChangeShapeType="1"/>
          </p:cNvSpPr>
          <p:nvPr/>
        </p:nvSpPr>
        <p:spPr bwMode="auto">
          <a:xfrm>
            <a:off x="2674938" y="3240088"/>
            <a:ext cx="1587" cy="2393950"/>
          </a:xfrm>
          <a:prstGeom prst="line">
            <a:avLst/>
          </a:prstGeom>
          <a:noFill/>
          <a:ln w="222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9" name="Freeform 29"/>
          <p:cNvSpPr>
            <a:spLocks/>
          </p:cNvSpPr>
          <p:nvPr/>
        </p:nvSpPr>
        <p:spPr bwMode="auto">
          <a:xfrm>
            <a:off x="2606675" y="5522913"/>
            <a:ext cx="138113" cy="176212"/>
          </a:xfrm>
          <a:custGeom>
            <a:avLst/>
            <a:gdLst>
              <a:gd name="T0" fmla="*/ 2147483647 w 87"/>
              <a:gd name="T1" fmla="*/ 2147483647 h 111"/>
              <a:gd name="T2" fmla="*/ 0 w 87"/>
              <a:gd name="T3" fmla="*/ 0 h 111"/>
              <a:gd name="T4" fmla="*/ 2147483647 w 87"/>
              <a:gd name="T5" fmla="*/ 2147483647 h 111"/>
              <a:gd name="T6" fmla="*/ 2147483647 w 87"/>
              <a:gd name="T7" fmla="*/ 0 h 111"/>
              <a:gd name="T8" fmla="*/ 2147483647 w 87"/>
              <a:gd name="T9" fmla="*/ 2147483647 h 111"/>
              <a:gd name="T10" fmla="*/ 0 60000 65536"/>
              <a:gd name="T11" fmla="*/ 0 60000 65536"/>
              <a:gd name="T12" fmla="*/ 0 60000 65536"/>
              <a:gd name="T13" fmla="*/ 0 60000 65536"/>
              <a:gd name="T14" fmla="*/ 0 60000 65536"/>
              <a:gd name="T15" fmla="*/ 0 w 87"/>
              <a:gd name="T16" fmla="*/ 0 h 111"/>
              <a:gd name="T17" fmla="*/ 87 w 87"/>
              <a:gd name="T18" fmla="*/ 111 h 111"/>
            </a:gdLst>
            <a:ahLst/>
            <a:cxnLst>
              <a:cxn ang="T10">
                <a:pos x="T0" y="T1"/>
              </a:cxn>
              <a:cxn ang="T11">
                <a:pos x="T2" y="T3"/>
              </a:cxn>
              <a:cxn ang="T12">
                <a:pos x="T4" y="T5"/>
              </a:cxn>
              <a:cxn ang="T13">
                <a:pos x="T6" y="T7"/>
              </a:cxn>
              <a:cxn ang="T14">
                <a:pos x="T8" y="T9"/>
              </a:cxn>
            </a:cxnLst>
            <a:rect l="T15" t="T16" r="T17" b="T18"/>
            <a:pathLst>
              <a:path w="87" h="111">
                <a:moveTo>
                  <a:pt x="43" y="111"/>
                </a:moveTo>
                <a:lnTo>
                  <a:pt x="0" y="0"/>
                </a:lnTo>
                <a:lnTo>
                  <a:pt x="43" y="50"/>
                </a:lnTo>
                <a:lnTo>
                  <a:pt x="87" y="0"/>
                </a:lnTo>
                <a:lnTo>
                  <a:pt x="43" y="111"/>
                </a:lnTo>
                <a:close/>
              </a:path>
            </a:pathLst>
          </a:custGeom>
          <a:solidFill>
            <a:srgbClr val="FFFFFF"/>
          </a:solidFill>
          <a:ln w="0">
            <a:solidFill>
              <a:srgbClr val="FFFFFF"/>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13340" name="Line 30"/>
          <p:cNvSpPr>
            <a:spLocks noChangeShapeType="1"/>
          </p:cNvSpPr>
          <p:nvPr/>
        </p:nvSpPr>
        <p:spPr bwMode="auto">
          <a:xfrm>
            <a:off x="2687638" y="3251200"/>
            <a:ext cx="1587" cy="2395538"/>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Freeform 31"/>
          <p:cNvSpPr>
            <a:spLocks/>
          </p:cNvSpPr>
          <p:nvPr/>
        </p:nvSpPr>
        <p:spPr bwMode="auto">
          <a:xfrm>
            <a:off x="2617788" y="5534025"/>
            <a:ext cx="138112" cy="177800"/>
          </a:xfrm>
          <a:custGeom>
            <a:avLst/>
            <a:gdLst>
              <a:gd name="T0" fmla="*/ 2147483647 w 87"/>
              <a:gd name="T1" fmla="*/ 2147483647 h 112"/>
              <a:gd name="T2" fmla="*/ 0 w 87"/>
              <a:gd name="T3" fmla="*/ 0 h 112"/>
              <a:gd name="T4" fmla="*/ 2147483647 w 87"/>
              <a:gd name="T5" fmla="*/ 2147483647 h 112"/>
              <a:gd name="T6" fmla="*/ 2147483647 w 87"/>
              <a:gd name="T7" fmla="*/ 0 h 112"/>
              <a:gd name="T8" fmla="*/ 2147483647 w 87"/>
              <a:gd name="T9" fmla="*/ 2147483647 h 112"/>
              <a:gd name="T10" fmla="*/ 0 60000 65536"/>
              <a:gd name="T11" fmla="*/ 0 60000 65536"/>
              <a:gd name="T12" fmla="*/ 0 60000 65536"/>
              <a:gd name="T13" fmla="*/ 0 60000 65536"/>
              <a:gd name="T14" fmla="*/ 0 60000 65536"/>
              <a:gd name="T15" fmla="*/ 0 w 87"/>
              <a:gd name="T16" fmla="*/ 0 h 112"/>
              <a:gd name="T17" fmla="*/ 87 w 87"/>
              <a:gd name="T18" fmla="*/ 112 h 112"/>
            </a:gdLst>
            <a:ahLst/>
            <a:cxnLst>
              <a:cxn ang="T10">
                <a:pos x="T0" y="T1"/>
              </a:cxn>
              <a:cxn ang="T11">
                <a:pos x="T2" y="T3"/>
              </a:cxn>
              <a:cxn ang="T12">
                <a:pos x="T4" y="T5"/>
              </a:cxn>
              <a:cxn ang="T13">
                <a:pos x="T6" y="T7"/>
              </a:cxn>
              <a:cxn ang="T14">
                <a:pos x="T8" y="T9"/>
              </a:cxn>
            </a:cxnLst>
            <a:rect l="T15" t="T16" r="T17" b="T18"/>
            <a:pathLst>
              <a:path w="87" h="112">
                <a:moveTo>
                  <a:pt x="44" y="112"/>
                </a:moveTo>
                <a:lnTo>
                  <a:pt x="0" y="0"/>
                </a:lnTo>
                <a:lnTo>
                  <a:pt x="44" y="51"/>
                </a:lnTo>
                <a:lnTo>
                  <a:pt x="87" y="0"/>
                </a:lnTo>
                <a:lnTo>
                  <a:pt x="44" y="112"/>
                </a:lnTo>
                <a:close/>
              </a:path>
            </a:pathLst>
          </a:custGeom>
          <a:solidFill>
            <a:srgbClr val="0000FF"/>
          </a:solidFill>
          <a:ln w="0">
            <a:solidFill>
              <a:srgbClr val="0000FF"/>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13342" name="Line 32"/>
          <p:cNvSpPr>
            <a:spLocks noChangeShapeType="1"/>
          </p:cNvSpPr>
          <p:nvPr/>
        </p:nvSpPr>
        <p:spPr bwMode="auto">
          <a:xfrm>
            <a:off x="2089150" y="3240088"/>
            <a:ext cx="62071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3" name="Line 33"/>
          <p:cNvSpPr>
            <a:spLocks noChangeShapeType="1"/>
          </p:cNvSpPr>
          <p:nvPr/>
        </p:nvSpPr>
        <p:spPr bwMode="auto">
          <a:xfrm>
            <a:off x="2066925" y="3216275"/>
            <a:ext cx="620713" cy="1588"/>
          </a:xfrm>
          <a:prstGeom prst="line">
            <a:avLst/>
          </a:prstGeom>
          <a:noFill/>
          <a:ln w="222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4" name="Line 34"/>
          <p:cNvSpPr>
            <a:spLocks noChangeShapeType="1"/>
          </p:cNvSpPr>
          <p:nvPr/>
        </p:nvSpPr>
        <p:spPr bwMode="auto">
          <a:xfrm>
            <a:off x="2078038" y="3227388"/>
            <a:ext cx="620712" cy="1587"/>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Line 35"/>
          <p:cNvSpPr>
            <a:spLocks noChangeShapeType="1"/>
          </p:cNvSpPr>
          <p:nvPr/>
        </p:nvSpPr>
        <p:spPr bwMode="auto">
          <a:xfrm>
            <a:off x="4144963" y="3565525"/>
            <a:ext cx="1587" cy="21050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6" name="Freeform 36"/>
          <p:cNvSpPr>
            <a:spLocks/>
          </p:cNvSpPr>
          <p:nvPr/>
        </p:nvSpPr>
        <p:spPr bwMode="auto">
          <a:xfrm>
            <a:off x="4076700" y="5557838"/>
            <a:ext cx="138113" cy="177800"/>
          </a:xfrm>
          <a:custGeom>
            <a:avLst/>
            <a:gdLst>
              <a:gd name="T0" fmla="*/ 2147483647 w 87"/>
              <a:gd name="T1" fmla="*/ 2147483647 h 112"/>
              <a:gd name="T2" fmla="*/ 0 w 87"/>
              <a:gd name="T3" fmla="*/ 0 h 112"/>
              <a:gd name="T4" fmla="*/ 2147483647 w 87"/>
              <a:gd name="T5" fmla="*/ 2147483647 h 112"/>
              <a:gd name="T6" fmla="*/ 2147483647 w 87"/>
              <a:gd name="T7" fmla="*/ 0 h 112"/>
              <a:gd name="T8" fmla="*/ 2147483647 w 87"/>
              <a:gd name="T9" fmla="*/ 2147483647 h 112"/>
              <a:gd name="T10" fmla="*/ 0 60000 65536"/>
              <a:gd name="T11" fmla="*/ 0 60000 65536"/>
              <a:gd name="T12" fmla="*/ 0 60000 65536"/>
              <a:gd name="T13" fmla="*/ 0 60000 65536"/>
              <a:gd name="T14" fmla="*/ 0 60000 65536"/>
              <a:gd name="T15" fmla="*/ 0 w 87"/>
              <a:gd name="T16" fmla="*/ 0 h 112"/>
              <a:gd name="T17" fmla="*/ 87 w 87"/>
              <a:gd name="T18" fmla="*/ 112 h 112"/>
            </a:gdLst>
            <a:ahLst/>
            <a:cxnLst>
              <a:cxn ang="T10">
                <a:pos x="T0" y="T1"/>
              </a:cxn>
              <a:cxn ang="T11">
                <a:pos x="T2" y="T3"/>
              </a:cxn>
              <a:cxn ang="T12">
                <a:pos x="T4" y="T5"/>
              </a:cxn>
              <a:cxn ang="T13">
                <a:pos x="T6" y="T7"/>
              </a:cxn>
              <a:cxn ang="T14">
                <a:pos x="T8" y="T9"/>
              </a:cxn>
            </a:cxnLst>
            <a:rect l="T15" t="T16" r="T17" b="T18"/>
            <a:pathLst>
              <a:path w="87" h="112">
                <a:moveTo>
                  <a:pt x="43" y="112"/>
                </a:moveTo>
                <a:lnTo>
                  <a:pt x="0" y="0"/>
                </a:lnTo>
                <a:lnTo>
                  <a:pt x="43" y="51"/>
                </a:lnTo>
                <a:lnTo>
                  <a:pt x="87" y="0"/>
                </a:lnTo>
                <a:lnTo>
                  <a:pt x="43" y="112"/>
                </a:lnTo>
                <a:close/>
              </a:path>
            </a:pathLst>
          </a:custGeom>
          <a:solidFill>
            <a:srgbClr val="000000"/>
          </a:solidFill>
          <a:ln w="0">
            <a:solidFill>
              <a:srgbClr val="000000"/>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13347" name="Line 37"/>
          <p:cNvSpPr>
            <a:spLocks noChangeShapeType="1"/>
          </p:cNvSpPr>
          <p:nvPr/>
        </p:nvSpPr>
        <p:spPr bwMode="auto">
          <a:xfrm>
            <a:off x="4122738" y="3541713"/>
            <a:ext cx="1587" cy="2105025"/>
          </a:xfrm>
          <a:prstGeom prst="line">
            <a:avLst/>
          </a:prstGeom>
          <a:noFill/>
          <a:ln w="222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8" name="Freeform 38"/>
          <p:cNvSpPr>
            <a:spLocks/>
          </p:cNvSpPr>
          <p:nvPr/>
        </p:nvSpPr>
        <p:spPr bwMode="auto">
          <a:xfrm>
            <a:off x="4052888" y="5534025"/>
            <a:ext cx="138112" cy="177800"/>
          </a:xfrm>
          <a:custGeom>
            <a:avLst/>
            <a:gdLst>
              <a:gd name="T0" fmla="*/ 2147483647 w 87"/>
              <a:gd name="T1" fmla="*/ 2147483647 h 112"/>
              <a:gd name="T2" fmla="*/ 0 w 87"/>
              <a:gd name="T3" fmla="*/ 0 h 112"/>
              <a:gd name="T4" fmla="*/ 2147483647 w 87"/>
              <a:gd name="T5" fmla="*/ 2147483647 h 112"/>
              <a:gd name="T6" fmla="*/ 2147483647 w 87"/>
              <a:gd name="T7" fmla="*/ 0 h 112"/>
              <a:gd name="T8" fmla="*/ 2147483647 w 87"/>
              <a:gd name="T9" fmla="*/ 2147483647 h 112"/>
              <a:gd name="T10" fmla="*/ 0 60000 65536"/>
              <a:gd name="T11" fmla="*/ 0 60000 65536"/>
              <a:gd name="T12" fmla="*/ 0 60000 65536"/>
              <a:gd name="T13" fmla="*/ 0 60000 65536"/>
              <a:gd name="T14" fmla="*/ 0 60000 65536"/>
              <a:gd name="T15" fmla="*/ 0 w 87"/>
              <a:gd name="T16" fmla="*/ 0 h 112"/>
              <a:gd name="T17" fmla="*/ 87 w 87"/>
              <a:gd name="T18" fmla="*/ 112 h 112"/>
            </a:gdLst>
            <a:ahLst/>
            <a:cxnLst>
              <a:cxn ang="T10">
                <a:pos x="T0" y="T1"/>
              </a:cxn>
              <a:cxn ang="T11">
                <a:pos x="T2" y="T3"/>
              </a:cxn>
              <a:cxn ang="T12">
                <a:pos x="T4" y="T5"/>
              </a:cxn>
              <a:cxn ang="T13">
                <a:pos x="T6" y="T7"/>
              </a:cxn>
              <a:cxn ang="T14">
                <a:pos x="T8" y="T9"/>
              </a:cxn>
            </a:cxnLst>
            <a:rect l="T15" t="T16" r="T17" b="T18"/>
            <a:pathLst>
              <a:path w="87" h="112">
                <a:moveTo>
                  <a:pt x="44" y="112"/>
                </a:moveTo>
                <a:lnTo>
                  <a:pt x="0" y="0"/>
                </a:lnTo>
                <a:lnTo>
                  <a:pt x="44" y="51"/>
                </a:lnTo>
                <a:lnTo>
                  <a:pt x="87" y="0"/>
                </a:lnTo>
                <a:lnTo>
                  <a:pt x="44" y="112"/>
                </a:lnTo>
                <a:close/>
              </a:path>
            </a:pathLst>
          </a:custGeom>
          <a:solidFill>
            <a:srgbClr val="FFFFFF"/>
          </a:solidFill>
          <a:ln w="0">
            <a:solidFill>
              <a:srgbClr val="FFFFFF"/>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13349" name="Line 39"/>
          <p:cNvSpPr>
            <a:spLocks noChangeShapeType="1"/>
          </p:cNvSpPr>
          <p:nvPr/>
        </p:nvSpPr>
        <p:spPr bwMode="auto">
          <a:xfrm>
            <a:off x="4133850" y="3552825"/>
            <a:ext cx="1588" cy="2106613"/>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0" name="Freeform 40"/>
          <p:cNvSpPr>
            <a:spLocks/>
          </p:cNvSpPr>
          <p:nvPr/>
        </p:nvSpPr>
        <p:spPr bwMode="auto">
          <a:xfrm>
            <a:off x="4065588" y="5546725"/>
            <a:ext cx="138112" cy="176213"/>
          </a:xfrm>
          <a:custGeom>
            <a:avLst/>
            <a:gdLst>
              <a:gd name="T0" fmla="*/ 2147483647 w 87"/>
              <a:gd name="T1" fmla="*/ 2147483647 h 111"/>
              <a:gd name="T2" fmla="*/ 0 w 87"/>
              <a:gd name="T3" fmla="*/ 0 h 111"/>
              <a:gd name="T4" fmla="*/ 2147483647 w 87"/>
              <a:gd name="T5" fmla="*/ 2147483647 h 111"/>
              <a:gd name="T6" fmla="*/ 2147483647 w 87"/>
              <a:gd name="T7" fmla="*/ 0 h 111"/>
              <a:gd name="T8" fmla="*/ 2147483647 w 87"/>
              <a:gd name="T9" fmla="*/ 2147483647 h 111"/>
              <a:gd name="T10" fmla="*/ 0 60000 65536"/>
              <a:gd name="T11" fmla="*/ 0 60000 65536"/>
              <a:gd name="T12" fmla="*/ 0 60000 65536"/>
              <a:gd name="T13" fmla="*/ 0 60000 65536"/>
              <a:gd name="T14" fmla="*/ 0 60000 65536"/>
              <a:gd name="T15" fmla="*/ 0 w 87"/>
              <a:gd name="T16" fmla="*/ 0 h 111"/>
              <a:gd name="T17" fmla="*/ 87 w 87"/>
              <a:gd name="T18" fmla="*/ 111 h 111"/>
            </a:gdLst>
            <a:ahLst/>
            <a:cxnLst>
              <a:cxn ang="T10">
                <a:pos x="T0" y="T1"/>
              </a:cxn>
              <a:cxn ang="T11">
                <a:pos x="T2" y="T3"/>
              </a:cxn>
              <a:cxn ang="T12">
                <a:pos x="T4" y="T5"/>
              </a:cxn>
              <a:cxn ang="T13">
                <a:pos x="T6" y="T7"/>
              </a:cxn>
              <a:cxn ang="T14">
                <a:pos x="T8" y="T9"/>
              </a:cxn>
            </a:cxnLst>
            <a:rect l="T15" t="T16" r="T17" b="T18"/>
            <a:pathLst>
              <a:path w="87" h="111">
                <a:moveTo>
                  <a:pt x="43" y="111"/>
                </a:moveTo>
                <a:lnTo>
                  <a:pt x="0" y="0"/>
                </a:lnTo>
                <a:lnTo>
                  <a:pt x="43" y="50"/>
                </a:lnTo>
                <a:lnTo>
                  <a:pt x="87" y="0"/>
                </a:lnTo>
                <a:lnTo>
                  <a:pt x="43" y="111"/>
                </a:lnTo>
                <a:close/>
              </a:path>
            </a:pathLst>
          </a:custGeom>
          <a:solidFill>
            <a:srgbClr val="0000FF"/>
          </a:solidFill>
          <a:ln w="0">
            <a:solidFill>
              <a:srgbClr val="0000FF"/>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13351" name="Line 41"/>
          <p:cNvSpPr>
            <a:spLocks noChangeShapeType="1"/>
          </p:cNvSpPr>
          <p:nvPr/>
        </p:nvSpPr>
        <p:spPr bwMode="auto">
          <a:xfrm>
            <a:off x="6256338" y="3251200"/>
            <a:ext cx="1587" cy="23955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2" name="Freeform 42"/>
          <p:cNvSpPr>
            <a:spLocks/>
          </p:cNvSpPr>
          <p:nvPr/>
        </p:nvSpPr>
        <p:spPr bwMode="auto">
          <a:xfrm>
            <a:off x="6188075" y="5534025"/>
            <a:ext cx="138113" cy="177800"/>
          </a:xfrm>
          <a:custGeom>
            <a:avLst/>
            <a:gdLst>
              <a:gd name="T0" fmla="*/ 2147483647 w 87"/>
              <a:gd name="T1" fmla="*/ 2147483647 h 112"/>
              <a:gd name="T2" fmla="*/ 0 w 87"/>
              <a:gd name="T3" fmla="*/ 0 h 112"/>
              <a:gd name="T4" fmla="*/ 2147483647 w 87"/>
              <a:gd name="T5" fmla="*/ 2147483647 h 112"/>
              <a:gd name="T6" fmla="*/ 2147483647 w 87"/>
              <a:gd name="T7" fmla="*/ 0 h 112"/>
              <a:gd name="T8" fmla="*/ 2147483647 w 87"/>
              <a:gd name="T9" fmla="*/ 2147483647 h 112"/>
              <a:gd name="T10" fmla="*/ 0 60000 65536"/>
              <a:gd name="T11" fmla="*/ 0 60000 65536"/>
              <a:gd name="T12" fmla="*/ 0 60000 65536"/>
              <a:gd name="T13" fmla="*/ 0 60000 65536"/>
              <a:gd name="T14" fmla="*/ 0 60000 65536"/>
              <a:gd name="T15" fmla="*/ 0 w 87"/>
              <a:gd name="T16" fmla="*/ 0 h 112"/>
              <a:gd name="T17" fmla="*/ 87 w 87"/>
              <a:gd name="T18" fmla="*/ 112 h 112"/>
            </a:gdLst>
            <a:ahLst/>
            <a:cxnLst>
              <a:cxn ang="T10">
                <a:pos x="T0" y="T1"/>
              </a:cxn>
              <a:cxn ang="T11">
                <a:pos x="T2" y="T3"/>
              </a:cxn>
              <a:cxn ang="T12">
                <a:pos x="T4" y="T5"/>
              </a:cxn>
              <a:cxn ang="T13">
                <a:pos x="T6" y="T7"/>
              </a:cxn>
              <a:cxn ang="T14">
                <a:pos x="T8" y="T9"/>
              </a:cxn>
            </a:cxnLst>
            <a:rect l="T15" t="T16" r="T17" b="T18"/>
            <a:pathLst>
              <a:path w="87" h="112">
                <a:moveTo>
                  <a:pt x="43" y="112"/>
                </a:moveTo>
                <a:lnTo>
                  <a:pt x="0" y="0"/>
                </a:lnTo>
                <a:lnTo>
                  <a:pt x="43" y="51"/>
                </a:lnTo>
                <a:lnTo>
                  <a:pt x="87" y="0"/>
                </a:lnTo>
                <a:lnTo>
                  <a:pt x="43" y="112"/>
                </a:lnTo>
                <a:close/>
              </a:path>
            </a:pathLst>
          </a:custGeom>
          <a:solidFill>
            <a:srgbClr val="000000"/>
          </a:solidFill>
          <a:ln w="0">
            <a:solidFill>
              <a:srgbClr val="000000"/>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13353" name="Line 43"/>
          <p:cNvSpPr>
            <a:spLocks noChangeShapeType="1"/>
          </p:cNvSpPr>
          <p:nvPr/>
        </p:nvSpPr>
        <p:spPr bwMode="auto">
          <a:xfrm>
            <a:off x="6234113" y="3227388"/>
            <a:ext cx="1587" cy="2395537"/>
          </a:xfrm>
          <a:prstGeom prst="line">
            <a:avLst/>
          </a:prstGeom>
          <a:noFill/>
          <a:ln w="222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4" name="Freeform 44"/>
          <p:cNvSpPr>
            <a:spLocks/>
          </p:cNvSpPr>
          <p:nvPr/>
        </p:nvSpPr>
        <p:spPr bwMode="auto">
          <a:xfrm>
            <a:off x="6164263" y="5510213"/>
            <a:ext cx="138112" cy="176212"/>
          </a:xfrm>
          <a:custGeom>
            <a:avLst/>
            <a:gdLst>
              <a:gd name="T0" fmla="*/ 2147483647 w 87"/>
              <a:gd name="T1" fmla="*/ 2147483647 h 111"/>
              <a:gd name="T2" fmla="*/ 0 w 87"/>
              <a:gd name="T3" fmla="*/ 0 h 111"/>
              <a:gd name="T4" fmla="*/ 2147483647 w 87"/>
              <a:gd name="T5" fmla="*/ 2147483647 h 111"/>
              <a:gd name="T6" fmla="*/ 2147483647 w 87"/>
              <a:gd name="T7" fmla="*/ 0 h 111"/>
              <a:gd name="T8" fmla="*/ 2147483647 w 87"/>
              <a:gd name="T9" fmla="*/ 2147483647 h 111"/>
              <a:gd name="T10" fmla="*/ 0 60000 65536"/>
              <a:gd name="T11" fmla="*/ 0 60000 65536"/>
              <a:gd name="T12" fmla="*/ 0 60000 65536"/>
              <a:gd name="T13" fmla="*/ 0 60000 65536"/>
              <a:gd name="T14" fmla="*/ 0 60000 65536"/>
              <a:gd name="T15" fmla="*/ 0 w 87"/>
              <a:gd name="T16" fmla="*/ 0 h 111"/>
              <a:gd name="T17" fmla="*/ 87 w 87"/>
              <a:gd name="T18" fmla="*/ 111 h 111"/>
            </a:gdLst>
            <a:ahLst/>
            <a:cxnLst>
              <a:cxn ang="T10">
                <a:pos x="T0" y="T1"/>
              </a:cxn>
              <a:cxn ang="T11">
                <a:pos x="T2" y="T3"/>
              </a:cxn>
              <a:cxn ang="T12">
                <a:pos x="T4" y="T5"/>
              </a:cxn>
              <a:cxn ang="T13">
                <a:pos x="T6" y="T7"/>
              </a:cxn>
              <a:cxn ang="T14">
                <a:pos x="T8" y="T9"/>
              </a:cxn>
            </a:cxnLst>
            <a:rect l="T15" t="T16" r="T17" b="T18"/>
            <a:pathLst>
              <a:path w="87" h="111">
                <a:moveTo>
                  <a:pt x="44" y="111"/>
                </a:moveTo>
                <a:lnTo>
                  <a:pt x="0" y="0"/>
                </a:lnTo>
                <a:lnTo>
                  <a:pt x="44" y="51"/>
                </a:lnTo>
                <a:lnTo>
                  <a:pt x="87" y="0"/>
                </a:lnTo>
                <a:lnTo>
                  <a:pt x="44" y="111"/>
                </a:lnTo>
                <a:close/>
              </a:path>
            </a:pathLst>
          </a:custGeom>
          <a:solidFill>
            <a:srgbClr val="FFFFFF"/>
          </a:solidFill>
          <a:ln w="0">
            <a:solidFill>
              <a:srgbClr val="FFFFFF"/>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13355" name="Line 45"/>
          <p:cNvSpPr>
            <a:spLocks noChangeShapeType="1"/>
          </p:cNvSpPr>
          <p:nvPr/>
        </p:nvSpPr>
        <p:spPr bwMode="auto">
          <a:xfrm>
            <a:off x="6245225" y="3240088"/>
            <a:ext cx="1588" cy="239395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6" name="Freeform 46"/>
          <p:cNvSpPr>
            <a:spLocks/>
          </p:cNvSpPr>
          <p:nvPr/>
        </p:nvSpPr>
        <p:spPr bwMode="auto">
          <a:xfrm>
            <a:off x="6176963" y="5522913"/>
            <a:ext cx="136525" cy="176212"/>
          </a:xfrm>
          <a:custGeom>
            <a:avLst/>
            <a:gdLst>
              <a:gd name="T0" fmla="*/ 2147483647 w 86"/>
              <a:gd name="T1" fmla="*/ 2147483647 h 111"/>
              <a:gd name="T2" fmla="*/ 0 w 86"/>
              <a:gd name="T3" fmla="*/ 0 h 111"/>
              <a:gd name="T4" fmla="*/ 2147483647 w 86"/>
              <a:gd name="T5" fmla="*/ 2147483647 h 111"/>
              <a:gd name="T6" fmla="*/ 2147483647 w 86"/>
              <a:gd name="T7" fmla="*/ 0 h 111"/>
              <a:gd name="T8" fmla="*/ 2147483647 w 86"/>
              <a:gd name="T9" fmla="*/ 2147483647 h 111"/>
              <a:gd name="T10" fmla="*/ 0 60000 65536"/>
              <a:gd name="T11" fmla="*/ 0 60000 65536"/>
              <a:gd name="T12" fmla="*/ 0 60000 65536"/>
              <a:gd name="T13" fmla="*/ 0 60000 65536"/>
              <a:gd name="T14" fmla="*/ 0 60000 65536"/>
              <a:gd name="T15" fmla="*/ 0 w 86"/>
              <a:gd name="T16" fmla="*/ 0 h 111"/>
              <a:gd name="T17" fmla="*/ 86 w 86"/>
              <a:gd name="T18" fmla="*/ 111 h 111"/>
            </a:gdLst>
            <a:ahLst/>
            <a:cxnLst>
              <a:cxn ang="T10">
                <a:pos x="T0" y="T1"/>
              </a:cxn>
              <a:cxn ang="T11">
                <a:pos x="T2" y="T3"/>
              </a:cxn>
              <a:cxn ang="T12">
                <a:pos x="T4" y="T5"/>
              </a:cxn>
              <a:cxn ang="T13">
                <a:pos x="T6" y="T7"/>
              </a:cxn>
              <a:cxn ang="T14">
                <a:pos x="T8" y="T9"/>
              </a:cxn>
            </a:cxnLst>
            <a:rect l="T15" t="T16" r="T17" b="T18"/>
            <a:pathLst>
              <a:path w="86" h="111">
                <a:moveTo>
                  <a:pt x="43" y="111"/>
                </a:moveTo>
                <a:lnTo>
                  <a:pt x="0" y="0"/>
                </a:lnTo>
                <a:lnTo>
                  <a:pt x="43" y="50"/>
                </a:lnTo>
                <a:lnTo>
                  <a:pt x="86" y="0"/>
                </a:lnTo>
                <a:lnTo>
                  <a:pt x="43" y="111"/>
                </a:lnTo>
                <a:close/>
              </a:path>
            </a:pathLst>
          </a:custGeom>
          <a:solidFill>
            <a:srgbClr val="0000FF"/>
          </a:solidFill>
          <a:ln w="0">
            <a:solidFill>
              <a:srgbClr val="0000FF"/>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endParaRPr lang="zh-CN" altLang="en-US"/>
          </a:p>
        </p:txBody>
      </p:sp>
      <p:sp>
        <p:nvSpPr>
          <p:cNvPr id="13357" name="Line 47"/>
          <p:cNvSpPr>
            <a:spLocks noChangeShapeType="1"/>
          </p:cNvSpPr>
          <p:nvPr/>
        </p:nvSpPr>
        <p:spPr bwMode="auto">
          <a:xfrm>
            <a:off x="6246813" y="3251200"/>
            <a:ext cx="71278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8" name="Line 48"/>
          <p:cNvSpPr>
            <a:spLocks noChangeShapeType="1"/>
          </p:cNvSpPr>
          <p:nvPr/>
        </p:nvSpPr>
        <p:spPr bwMode="auto">
          <a:xfrm>
            <a:off x="6224588" y="3227388"/>
            <a:ext cx="711200" cy="1587"/>
          </a:xfrm>
          <a:prstGeom prst="line">
            <a:avLst/>
          </a:prstGeom>
          <a:noFill/>
          <a:ln w="222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9" name="Line 49"/>
          <p:cNvSpPr>
            <a:spLocks noChangeShapeType="1"/>
          </p:cNvSpPr>
          <p:nvPr/>
        </p:nvSpPr>
        <p:spPr bwMode="auto">
          <a:xfrm>
            <a:off x="6235700" y="3240088"/>
            <a:ext cx="711200" cy="1587"/>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0" name="Rectangle 50"/>
          <p:cNvSpPr>
            <a:spLocks noChangeArrowheads="1"/>
          </p:cNvSpPr>
          <p:nvPr/>
        </p:nvSpPr>
        <p:spPr bwMode="auto">
          <a:xfrm>
            <a:off x="5213350" y="3190875"/>
            <a:ext cx="117475"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61" name="Oval 51"/>
          <p:cNvSpPr>
            <a:spLocks noChangeArrowheads="1"/>
          </p:cNvSpPr>
          <p:nvPr/>
        </p:nvSpPr>
        <p:spPr bwMode="auto">
          <a:xfrm>
            <a:off x="5249863" y="3217863"/>
            <a:ext cx="42862" cy="7937"/>
          </a:xfrm>
          <a:prstGeom prst="ellipse">
            <a:avLst/>
          </a:prstGeom>
          <a:solidFill>
            <a:srgbClr val="000000"/>
          </a:solidFill>
          <a:ln w="3175">
            <a:solidFill>
              <a:srgbClr val="000000"/>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62" name="Rectangle 52"/>
          <p:cNvSpPr>
            <a:spLocks noChangeArrowheads="1"/>
          </p:cNvSpPr>
          <p:nvPr/>
        </p:nvSpPr>
        <p:spPr bwMode="auto">
          <a:xfrm>
            <a:off x="5235575" y="3214688"/>
            <a:ext cx="93663" cy="381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63" name="Rectangle 53"/>
          <p:cNvSpPr>
            <a:spLocks noChangeArrowheads="1"/>
          </p:cNvSpPr>
          <p:nvPr/>
        </p:nvSpPr>
        <p:spPr bwMode="auto">
          <a:xfrm>
            <a:off x="5213350" y="3190875"/>
            <a:ext cx="92075" cy="38100"/>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64" name="Rectangle 54"/>
          <p:cNvSpPr>
            <a:spLocks noChangeArrowheads="1"/>
          </p:cNvSpPr>
          <p:nvPr/>
        </p:nvSpPr>
        <p:spPr bwMode="auto">
          <a:xfrm>
            <a:off x="5224463" y="3201988"/>
            <a:ext cx="92075" cy="381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65" name="Rectangle 55"/>
          <p:cNvSpPr>
            <a:spLocks noChangeArrowheads="1"/>
          </p:cNvSpPr>
          <p:nvPr/>
        </p:nvSpPr>
        <p:spPr bwMode="auto">
          <a:xfrm>
            <a:off x="5397500" y="3190875"/>
            <a:ext cx="115888"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66" name="Oval 56"/>
          <p:cNvSpPr>
            <a:spLocks noChangeArrowheads="1"/>
          </p:cNvSpPr>
          <p:nvPr/>
        </p:nvSpPr>
        <p:spPr bwMode="auto">
          <a:xfrm>
            <a:off x="5434013" y="3217863"/>
            <a:ext cx="41275" cy="7937"/>
          </a:xfrm>
          <a:prstGeom prst="ellipse">
            <a:avLst/>
          </a:prstGeom>
          <a:solidFill>
            <a:srgbClr val="000000"/>
          </a:solidFill>
          <a:ln w="3175">
            <a:solidFill>
              <a:srgbClr val="000000"/>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67" name="Rectangle 57"/>
          <p:cNvSpPr>
            <a:spLocks noChangeArrowheads="1"/>
          </p:cNvSpPr>
          <p:nvPr/>
        </p:nvSpPr>
        <p:spPr bwMode="auto">
          <a:xfrm>
            <a:off x="5419725" y="3214688"/>
            <a:ext cx="92075" cy="381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68" name="Rectangle 58"/>
          <p:cNvSpPr>
            <a:spLocks noChangeArrowheads="1"/>
          </p:cNvSpPr>
          <p:nvPr/>
        </p:nvSpPr>
        <p:spPr bwMode="auto">
          <a:xfrm>
            <a:off x="5397500" y="3190875"/>
            <a:ext cx="92075" cy="38100"/>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69" name="Rectangle 59"/>
          <p:cNvSpPr>
            <a:spLocks noChangeArrowheads="1"/>
          </p:cNvSpPr>
          <p:nvPr/>
        </p:nvSpPr>
        <p:spPr bwMode="auto">
          <a:xfrm>
            <a:off x="5408613" y="3201988"/>
            <a:ext cx="92075" cy="381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0" name="Rectangle 60"/>
          <p:cNvSpPr>
            <a:spLocks noChangeArrowheads="1"/>
          </p:cNvSpPr>
          <p:nvPr/>
        </p:nvSpPr>
        <p:spPr bwMode="auto">
          <a:xfrm>
            <a:off x="5592763" y="3190875"/>
            <a:ext cx="115887"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1" name="Oval 61"/>
          <p:cNvSpPr>
            <a:spLocks noChangeArrowheads="1"/>
          </p:cNvSpPr>
          <p:nvPr/>
        </p:nvSpPr>
        <p:spPr bwMode="auto">
          <a:xfrm>
            <a:off x="5629275" y="3217863"/>
            <a:ext cx="41275" cy="7937"/>
          </a:xfrm>
          <a:prstGeom prst="ellipse">
            <a:avLst/>
          </a:prstGeom>
          <a:solidFill>
            <a:srgbClr val="000000"/>
          </a:solidFill>
          <a:ln w="3175">
            <a:solidFill>
              <a:srgbClr val="000000"/>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2" name="Rectangle 62"/>
          <p:cNvSpPr>
            <a:spLocks noChangeArrowheads="1"/>
          </p:cNvSpPr>
          <p:nvPr/>
        </p:nvSpPr>
        <p:spPr bwMode="auto">
          <a:xfrm>
            <a:off x="5614988" y="3214688"/>
            <a:ext cx="92075" cy="381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3" name="Rectangle 63"/>
          <p:cNvSpPr>
            <a:spLocks noChangeArrowheads="1"/>
          </p:cNvSpPr>
          <p:nvPr/>
        </p:nvSpPr>
        <p:spPr bwMode="auto">
          <a:xfrm>
            <a:off x="5592763" y="3190875"/>
            <a:ext cx="92075" cy="38100"/>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4" name="Rectangle 64"/>
          <p:cNvSpPr>
            <a:spLocks noChangeArrowheads="1"/>
          </p:cNvSpPr>
          <p:nvPr/>
        </p:nvSpPr>
        <p:spPr bwMode="auto">
          <a:xfrm>
            <a:off x="5603875" y="3201988"/>
            <a:ext cx="92075" cy="381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5" name="Rectangle 65"/>
          <p:cNvSpPr>
            <a:spLocks noChangeArrowheads="1"/>
          </p:cNvSpPr>
          <p:nvPr/>
        </p:nvSpPr>
        <p:spPr bwMode="auto">
          <a:xfrm>
            <a:off x="5788025" y="3190875"/>
            <a:ext cx="115888"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6" name="Oval 66"/>
          <p:cNvSpPr>
            <a:spLocks noChangeArrowheads="1"/>
          </p:cNvSpPr>
          <p:nvPr/>
        </p:nvSpPr>
        <p:spPr bwMode="auto">
          <a:xfrm>
            <a:off x="5824538" y="3217863"/>
            <a:ext cx="41275" cy="7937"/>
          </a:xfrm>
          <a:prstGeom prst="ellipse">
            <a:avLst/>
          </a:prstGeom>
          <a:solidFill>
            <a:srgbClr val="000000"/>
          </a:solidFill>
          <a:ln w="3175">
            <a:solidFill>
              <a:srgbClr val="000000"/>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7" name="Rectangle 67"/>
          <p:cNvSpPr>
            <a:spLocks noChangeArrowheads="1"/>
          </p:cNvSpPr>
          <p:nvPr/>
        </p:nvSpPr>
        <p:spPr bwMode="auto">
          <a:xfrm>
            <a:off x="5810250" y="3214688"/>
            <a:ext cx="92075" cy="381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8" name="Rectangle 68"/>
          <p:cNvSpPr>
            <a:spLocks noChangeArrowheads="1"/>
          </p:cNvSpPr>
          <p:nvPr/>
        </p:nvSpPr>
        <p:spPr bwMode="auto">
          <a:xfrm>
            <a:off x="5788025" y="3190875"/>
            <a:ext cx="92075" cy="38100"/>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79" name="Rectangle 69"/>
          <p:cNvSpPr>
            <a:spLocks noChangeArrowheads="1"/>
          </p:cNvSpPr>
          <p:nvPr/>
        </p:nvSpPr>
        <p:spPr bwMode="auto">
          <a:xfrm>
            <a:off x="5799138" y="3201988"/>
            <a:ext cx="92075" cy="381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0" name="Rectangle 70"/>
          <p:cNvSpPr>
            <a:spLocks noChangeArrowheads="1"/>
          </p:cNvSpPr>
          <p:nvPr/>
        </p:nvSpPr>
        <p:spPr bwMode="auto">
          <a:xfrm>
            <a:off x="5983288" y="3190875"/>
            <a:ext cx="115887"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1" name="Oval 71"/>
          <p:cNvSpPr>
            <a:spLocks noChangeArrowheads="1"/>
          </p:cNvSpPr>
          <p:nvPr/>
        </p:nvSpPr>
        <p:spPr bwMode="auto">
          <a:xfrm>
            <a:off x="6018213" y="3217863"/>
            <a:ext cx="42862" cy="7937"/>
          </a:xfrm>
          <a:prstGeom prst="ellipse">
            <a:avLst/>
          </a:prstGeom>
          <a:solidFill>
            <a:srgbClr val="000000"/>
          </a:solidFill>
          <a:ln w="3175">
            <a:solidFill>
              <a:srgbClr val="000000"/>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2" name="Rectangle 72"/>
          <p:cNvSpPr>
            <a:spLocks noChangeArrowheads="1"/>
          </p:cNvSpPr>
          <p:nvPr/>
        </p:nvSpPr>
        <p:spPr bwMode="auto">
          <a:xfrm>
            <a:off x="6005513" y="3214688"/>
            <a:ext cx="92075" cy="381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3" name="Rectangle 73"/>
          <p:cNvSpPr>
            <a:spLocks noChangeArrowheads="1"/>
          </p:cNvSpPr>
          <p:nvPr/>
        </p:nvSpPr>
        <p:spPr bwMode="auto">
          <a:xfrm>
            <a:off x="5983288" y="3190875"/>
            <a:ext cx="92075" cy="38100"/>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4" name="Rectangle 74"/>
          <p:cNvSpPr>
            <a:spLocks noChangeArrowheads="1"/>
          </p:cNvSpPr>
          <p:nvPr/>
        </p:nvSpPr>
        <p:spPr bwMode="auto">
          <a:xfrm>
            <a:off x="5994400" y="3201988"/>
            <a:ext cx="92075" cy="381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5" name="Rectangle 75"/>
          <p:cNvSpPr>
            <a:spLocks noChangeArrowheads="1"/>
          </p:cNvSpPr>
          <p:nvPr/>
        </p:nvSpPr>
        <p:spPr bwMode="auto">
          <a:xfrm>
            <a:off x="5041900" y="3190875"/>
            <a:ext cx="115888"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6" name="Oval 76"/>
          <p:cNvSpPr>
            <a:spLocks noChangeArrowheads="1"/>
          </p:cNvSpPr>
          <p:nvPr/>
        </p:nvSpPr>
        <p:spPr bwMode="auto">
          <a:xfrm>
            <a:off x="5076825" y="3217863"/>
            <a:ext cx="42863" cy="7937"/>
          </a:xfrm>
          <a:prstGeom prst="ellipse">
            <a:avLst/>
          </a:prstGeom>
          <a:solidFill>
            <a:srgbClr val="000000"/>
          </a:solidFill>
          <a:ln w="3175">
            <a:solidFill>
              <a:srgbClr val="000000"/>
            </a:solidFill>
            <a:round/>
            <a:headEnd/>
            <a:tailEnd/>
          </a:ln>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7" name="Rectangle 77"/>
          <p:cNvSpPr>
            <a:spLocks noChangeArrowheads="1"/>
          </p:cNvSpPr>
          <p:nvPr/>
        </p:nvSpPr>
        <p:spPr bwMode="auto">
          <a:xfrm>
            <a:off x="5064125" y="3214688"/>
            <a:ext cx="92075" cy="3810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8" name="Rectangle 78"/>
          <p:cNvSpPr>
            <a:spLocks noChangeArrowheads="1"/>
          </p:cNvSpPr>
          <p:nvPr/>
        </p:nvSpPr>
        <p:spPr bwMode="auto">
          <a:xfrm>
            <a:off x="5040313" y="3190875"/>
            <a:ext cx="93662" cy="38100"/>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89" name="Rectangle 79"/>
          <p:cNvSpPr>
            <a:spLocks noChangeArrowheads="1"/>
          </p:cNvSpPr>
          <p:nvPr/>
        </p:nvSpPr>
        <p:spPr bwMode="auto">
          <a:xfrm>
            <a:off x="5053013" y="3201988"/>
            <a:ext cx="92075" cy="38100"/>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90" name="Rectangle 80"/>
          <p:cNvSpPr>
            <a:spLocks noChangeArrowheads="1"/>
          </p:cNvSpPr>
          <p:nvPr/>
        </p:nvSpPr>
        <p:spPr bwMode="auto">
          <a:xfrm>
            <a:off x="3635375" y="2609850"/>
            <a:ext cx="1012825" cy="958850"/>
          </a:xfrm>
          <a:prstGeom prst="rect">
            <a:avLst/>
          </a:prstGeom>
          <a:solidFill>
            <a:srgbClr val="C0FF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91" name="Rectangle 81"/>
          <p:cNvSpPr>
            <a:spLocks noChangeArrowheads="1"/>
          </p:cNvSpPr>
          <p:nvPr/>
        </p:nvSpPr>
        <p:spPr bwMode="auto">
          <a:xfrm>
            <a:off x="3787775" y="2762250"/>
            <a:ext cx="6127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2400">
                <a:solidFill>
                  <a:srgbClr val="0000FF"/>
                </a:solidFill>
                <a:latin typeface="Times New Roman" panose="02020603050405020304" pitchFamily="18" charset="0"/>
                <a:ea typeface="宋体" panose="02010600030101010101" pitchFamily="2" charset="-122"/>
              </a:rPr>
              <a:t>程序</a:t>
            </a:r>
          </a:p>
          <a:p>
            <a:pPr eaLnBrk="1" hangingPunct="1"/>
            <a:r>
              <a:rPr lang="zh-CN" altLang="en-US" sz="2400">
                <a:solidFill>
                  <a:srgbClr val="0000FF"/>
                </a:solidFill>
                <a:latin typeface="Times New Roman" panose="02020603050405020304" pitchFamily="18" charset="0"/>
                <a:ea typeface="宋体" panose="02010600030101010101" pitchFamily="2" charset="-122"/>
              </a:rPr>
              <a:t> 段</a:t>
            </a:r>
            <a:r>
              <a:rPr lang="en-US" altLang="zh-CN" sz="2400">
                <a:solidFill>
                  <a:srgbClr val="0000FF"/>
                </a:solidFill>
                <a:latin typeface="Times New Roman" panose="02020603050405020304" pitchFamily="18" charset="0"/>
                <a:ea typeface="宋体" panose="02010600030101010101" pitchFamily="2" charset="-122"/>
              </a:rPr>
              <a:t>2</a:t>
            </a:r>
            <a:endParaRPr lang="en-US" altLang="zh-CN" sz="2400" b="0">
              <a:latin typeface="Times New Roman" panose="02020603050405020304" pitchFamily="18" charset="0"/>
              <a:ea typeface="宋体" panose="02010600030101010101" pitchFamily="2" charset="-122"/>
            </a:endParaRPr>
          </a:p>
        </p:txBody>
      </p:sp>
      <p:sp>
        <p:nvSpPr>
          <p:cNvPr id="13392" name="Rectangle 82"/>
          <p:cNvSpPr>
            <a:spLocks noChangeArrowheads="1"/>
          </p:cNvSpPr>
          <p:nvPr/>
        </p:nvSpPr>
        <p:spPr bwMode="auto">
          <a:xfrm>
            <a:off x="3635375" y="2620963"/>
            <a:ext cx="1000125" cy="947737"/>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93" name="Rectangle 83"/>
          <p:cNvSpPr>
            <a:spLocks noChangeArrowheads="1"/>
          </p:cNvSpPr>
          <p:nvPr/>
        </p:nvSpPr>
        <p:spPr bwMode="auto">
          <a:xfrm>
            <a:off x="6934200" y="2578100"/>
            <a:ext cx="1012825" cy="958850"/>
          </a:xfrm>
          <a:prstGeom prst="rect">
            <a:avLst/>
          </a:prstGeom>
          <a:solidFill>
            <a:srgbClr val="C0FF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3394" name="Rectangle 84"/>
          <p:cNvSpPr>
            <a:spLocks noChangeArrowheads="1"/>
          </p:cNvSpPr>
          <p:nvPr/>
        </p:nvSpPr>
        <p:spPr bwMode="auto">
          <a:xfrm>
            <a:off x="7086600" y="2730500"/>
            <a:ext cx="6127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2400">
                <a:solidFill>
                  <a:srgbClr val="0000FF"/>
                </a:solidFill>
                <a:latin typeface="Times New Roman" panose="02020603050405020304" pitchFamily="18" charset="0"/>
                <a:ea typeface="宋体" panose="02010600030101010101" pitchFamily="2" charset="-122"/>
              </a:rPr>
              <a:t>程序</a:t>
            </a:r>
          </a:p>
          <a:p>
            <a:pPr eaLnBrk="1" hangingPunct="1"/>
            <a:r>
              <a:rPr lang="zh-CN" altLang="en-US" sz="2400">
                <a:solidFill>
                  <a:srgbClr val="0000FF"/>
                </a:solidFill>
                <a:latin typeface="Times New Roman" panose="02020603050405020304" pitchFamily="18" charset="0"/>
                <a:ea typeface="宋体" panose="02010600030101010101" pitchFamily="2" charset="-122"/>
              </a:rPr>
              <a:t> 段</a:t>
            </a:r>
            <a:r>
              <a:rPr lang="en-US" altLang="zh-CN" sz="2400">
                <a:solidFill>
                  <a:srgbClr val="0000FF"/>
                </a:solidFill>
                <a:latin typeface="Times New Roman" panose="02020603050405020304" pitchFamily="18" charset="0"/>
                <a:ea typeface="宋体" panose="02010600030101010101" pitchFamily="2" charset="-122"/>
              </a:rPr>
              <a:t>3</a:t>
            </a:r>
            <a:endParaRPr lang="en-US" altLang="zh-CN" sz="2400" b="0">
              <a:latin typeface="Times New Roman" panose="02020603050405020304" pitchFamily="18" charset="0"/>
              <a:ea typeface="宋体" panose="02010600030101010101" pitchFamily="2" charset="-122"/>
            </a:endParaRPr>
          </a:p>
        </p:txBody>
      </p:sp>
      <p:sp>
        <p:nvSpPr>
          <p:cNvPr id="13395" name="Rectangle 85"/>
          <p:cNvSpPr>
            <a:spLocks noChangeArrowheads="1"/>
          </p:cNvSpPr>
          <p:nvPr/>
        </p:nvSpPr>
        <p:spPr bwMode="auto">
          <a:xfrm>
            <a:off x="6934200" y="2589213"/>
            <a:ext cx="1000125" cy="947737"/>
          </a:xfrm>
          <a:prstGeom prst="rect">
            <a:avLst/>
          </a:prstGeom>
          <a:noFill/>
          <a:ln w="222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endParaRPr lang="zh-CN" altLang="en-US" b="0"/>
          </a:p>
        </p:txBody>
      </p:sp>
      <p:sp>
        <p:nvSpPr>
          <p:cNvPr id="179284" name="Rectangle 84"/>
          <p:cNvSpPr>
            <a:spLocks noChangeArrowheads="1"/>
          </p:cNvSpPr>
          <p:nvPr/>
        </p:nvSpPr>
        <p:spPr bwMode="auto">
          <a:xfrm>
            <a:off x="6816725" y="6338888"/>
            <a:ext cx="2327275" cy="519112"/>
          </a:xfrm>
          <a:prstGeom prst="rect">
            <a:avLst/>
          </a:prstGeom>
          <a:noFill/>
          <a:ln>
            <a:noFill/>
          </a:ln>
          <a:effectLst/>
          <a:extLst/>
        </p:spPr>
        <p:txBody>
          <a:bodyPr wrap="none">
            <a:spAutoFit/>
          </a:bodyPr>
          <a:lstStyle/>
          <a:p>
            <a:pPr>
              <a:defRPr/>
            </a:pPr>
            <a:r>
              <a:rPr lang="zh-CN" altLang="en-US">
                <a:effectLst>
                  <a:outerShdw blurRad="38100" dist="38100" dir="2700000" algn="tl">
                    <a:srgbClr val="C0C0C0"/>
                  </a:outerShdw>
                </a:effectLst>
                <a:latin typeface="楷体_GB2312" pitchFamily="49" charset="-122"/>
                <a:ea typeface="楷体_GB2312" pitchFamily="49" charset="-122"/>
              </a:rPr>
              <a:t>临界区示意图</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1919288"/>
            <a:ext cx="8305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pPr>
            <a:r>
              <a:rPr lang="zh-CN" altLang="en-US" sz="3200" dirty="0">
                <a:latin typeface="Times New Roman" panose="02020603050405020304" pitchFamily="18" charset="0"/>
                <a:ea typeface="楷体_GB2312" pitchFamily="1" charset="-122"/>
              </a:rPr>
              <a:t>例：生产者</a:t>
            </a:r>
            <a:r>
              <a:rPr lang="en-US" altLang="zh-CN" sz="3200" dirty="0">
                <a:latin typeface="Times New Roman" panose="02020603050405020304" pitchFamily="18" charset="0"/>
                <a:ea typeface="楷体_GB2312" pitchFamily="1" charset="-122"/>
              </a:rPr>
              <a:t>-</a:t>
            </a:r>
            <a:r>
              <a:rPr lang="zh-CN" altLang="en-US" sz="3200" dirty="0">
                <a:latin typeface="Times New Roman" panose="02020603050405020304" pitchFamily="18" charset="0"/>
                <a:ea typeface="楷体_GB2312" pitchFamily="1" charset="-122"/>
              </a:rPr>
              <a:t>消费者</a:t>
            </a:r>
            <a:r>
              <a:rPr lang="en-US" altLang="zh-CN" sz="3200" dirty="0">
                <a:latin typeface="Times New Roman" panose="02020603050405020304" pitchFamily="18" charset="0"/>
                <a:ea typeface="楷体_GB2312" pitchFamily="1" charset="-122"/>
              </a:rPr>
              <a:t>(producer-consumer)</a:t>
            </a:r>
            <a:r>
              <a:rPr lang="zh-CN" altLang="en-US" sz="3200" dirty="0">
                <a:latin typeface="Times New Roman" panose="02020603050405020304" pitchFamily="18" charset="0"/>
                <a:ea typeface="楷体_GB2312" pitchFamily="1" charset="-122"/>
              </a:rPr>
              <a:t>问题。</a:t>
            </a:r>
          </a:p>
          <a:p>
            <a:pPr eaLnBrk="1" hangingPunct="1">
              <a:lnSpc>
                <a:spcPct val="120000"/>
              </a:lnSpc>
            </a:pPr>
            <a:r>
              <a:rPr lang="en-US" altLang="zh-CN" sz="3200" dirty="0" smtClean="0">
                <a:latin typeface="Times New Roman" panose="02020603050405020304" pitchFamily="18" charset="0"/>
                <a:ea typeface="楷体_GB2312" pitchFamily="1" charset="-122"/>
              </a:rPr>
              <a:t> </a:t>
            </a:r>
            <a:r>
              <a:rPr lang="en-US" altLang="zh-CN" sz="3200" dirty="0" err="1" smtClean="0">
                <a:latin typeface="Times New Roman" panose="02020603050405020304" pitchFamily="18" charset="0"/>
                <a:ea typeface="楷体_GB2312" pitchFamily="1" charset="-122"/>
              </a:rPr>
              <a:t>int</a:t>
            </a:r>
            <a:r>
              <a:rPr lang="en-US" altLang="zh-CN" sz="3200" dirty="0" smtClean="0">
                <a:latin typeface="Times New Roman" panose="02020603050405020304" pitchFamily="18" charset="0"/>
                <a:ea typeface="楷体_GB2312" pitchFamily="1" charset="-122"/>
              </a:rPr>
              <a:t> n;</a:t>
            </a:r>
          </a:p>
          <a:p>
            <a:pPr eaLnBrk="1" hangingPunct="1">
              <a:lnSpc>
                <a:spcPct val="120000"/>
              </a:lnSpc>
            </a:pPr>
            <a:r>
              <a:rPr lang="en-US" altLang="zh-CN" sz="3200" dirty="0">
                <a:latin typeface="Times New Roman" panose="02020603050405020304" pitchFamily="18" charset="0"/>
                <a:ea typeface="楷体_GB2312" pitchFamily="1" charset="-122"/>
              </a:rPr>
              <a:t> </a:t>
            </a:r>
            <a:r>
              <a:rPr lang="en-US" altLang="zh-CN" sz="3200" dirty="0" err="1" smtClean="0">
                <a:latin typeface="Times New Roman" panose="02020603050405020304" pitchFamily="18" charset="0"/>
                <a:ea typeface="楷体_GB2312" pitchFamily="1" charset="-122"/>
              </a:rPr>
              <a:t>int</a:t>
            </a:r>
            <a:r>
              <a:rPr lang="en-US" altLang="zh-CN" sz="3200" dirty="0" smtClean="0">
                <a:latin typeface="Times New Roman" panose="02020603050405020304" pitchFamily="18" charset="0"/>
                <a:ea typeface="楷体_GB2312" pitchFamily="1" charset="-122"/>
              </a:rPr>
              <a:t> in, out;	//position of pointer</a:t>
            </a:r>
          </a:p>
          <a:p>
            <a:pPr eaLnBrk="1" hangingPunct="1">
              <a:lnSpc>
                <a:spcPct val="120000"/>
              </a:lnSpc>
            </a:pPr>
            <a:r>
              <a:rPr lang="en-US" altLang="zh-CN" sz="3200" dirty="0">
                <a:latin typeface="Times New Roman" panose="02020603050405020304" pitchFamily="18" charset="0"/>
                <a:ea typeface="楷体_GB2312" pitchFamily="1" charset="-122"/>
              </a:rPr>
              <a:t> </a:t>
            </a:r>
            <a:r>
              <a:rPr lang="en-US" altLang="zh-CN" sz="3200" dirty="0" err="1" smtClean="0">
                <a:latin typeface="Times New Roman" panose="02020603050405020304" pitchFamily="18" charset="0"/>
                <a:ea typeface="楷体_GB2312" pitchFamily="1" charset="-122"/>
              </a:rPr>
              <a:t>int</a:t>
            </a:r>
            <a:r>
              <a:rPr lang="en-US" altLang="zh-CN" sz="3200" dirty="0" smtClean="0">
                <a:latin typeface="Times New Roman" panose="02020603050405020304" pitchFamily="18" charset="0"/>
                <a:ea typeface="楷体_GB2312" pitchFamily="1" charset="-122"/>
              </a:rPr>
              <a:t> </a:t>
            </a:r>
            <a:r>
              <a:rPr lang="en-US" altLang="zh-CN" sz="3200" dirty="0" smtClean="0">
                <a:latin typeface="Times New Roman" panose="02020603050405020304" pitchFamily="18" charset="0"/>
                <a:ea typeface="楷体_GB2312" pitchFamily="1" charset="-122"/>
              </a:rPr>
              <a:t>count;		//count of item</a:t>
            </a:r>
          </a:p>
          <a:p>
            <a:pPr eaLnBrk="1" hangingPunct="1">
              <a:lnSpc>
                <a:spcPct val="120000"/>
              </a:lnSpc>
            </a:pPr>
            <a:r>
              <a:rPr lang="en-US" altLang="zh-CN" sz="3200" dirty="0">
                <a:latin typeface="Times New Roman" panose="02020603050405020304" pitchFamily="18" charset="0"/>
                <a:ea typeface="楷体_GB2312" pitchFamily="1" charset="-122"/>
              </a:rPr>
              <a:t> </a:t>
            </a:r>
            <a:r>
              <a:rPr lang="en-US" altLang="zh-CN" sz="3200" dirty="0" smtClean="0">
                <a:latin typeface="Times New Roman" panose="02020603050405020304" pitchFamily="18" charset="0"/>
                <a:ea typeface="楷体_GB2312" pitchFamily="1" charset="-122"/>
              </a:rPr>
              <a:t>item buffer[n];</a:t>
            </a:r>
            <a:endParaRPr lang="zh-CN" altLang="en-US" sz="3200" dirty="0">
              <a:latin typeface="Times New Roman" panose="02020603050405020304" pitchFamily="18" charset="0"/>
              <a:ea typeface="楷体_GB2312" pitchFamily="1" charset="-122"/>
            </a:endParaRPr>
          </a:p>
        </p:txBody>
      </p:sp>
      <p:sp>
        <p:nvSpPr>
          <p:cNvPr id="14339" name="Rectangle 5"/>
          <p:cNvSpPr>
            <a:spLocks noChangeArrowheads="1"/>
          </p:cNvSpPr>
          <p:nvPr/>
        </p:nvSpPr>
        <p:spPr bwMode="auto">
          <a:xfrm>
            <a:off x="1260475"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sp>
        <p:nvSpPr>
          <p:cNvPr id="14340" name="Rectangle 4"/>
          <p:cNvSpPr>
            <a:spLocks noChangeArrowheads="1"/>
          </p:cNvSpPr>
          <p:nvPr/>
        </p:nvSpPr>
        <p:spPr bwMode="auto">
          <a:xfrm>
            <a:off x="900113" y="1196975"/>
            <a:ext cx="65516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en-US" altLang="zh-CN" sz="3200">
                <a:solidFill>
                  <a:schemeClr val="folHlink"/>
                </a:solidFill>
                <a:latin typeface="Times New Roman" panose="02020603050405020304" pitchFamily="18" charset="0"/>
                <a:ea typeface="楷体_GB2312" pitchFamily="1" charset="-122"/>
              </a:rPr>
              <a:t>2</a:t>
            </a:r>
            <a:r>
              <a:rPr lang="zh-CN" altLang="en-US" sz="3200">
                <a:solidFill>
                  <a:schemeClr val="folHlink"/>
                </a:solidFill>
                <a:latin typeface="Times New Roman" panose="02020603050405020304" pitchFamily="18" charset="0"/>
                <a:ea typeface="楷体_GB2312" pitchFamily="1" charset="-122"/>
              </a:rPr>
              <a:t>、临界资源、临界区</a:t>
            </a:r>
            <a:r>
              <a:rPr lang="en-US" altLang="zh-CN" sz="3200">
                <a:solidFill>
                  <a:schemeClr val="folHlink"/>
                </a:solidFill>
                <a:latin typeface="Times New Roman" panose="02020603050405020304" pitchFamily="18" charset="0"/>
                <a:ea typeface="楷体_GB2312" pitchFamily="1" charset="-122"/>
              </a:rPr>
              <a:t>(</a:t>
            </a:r>
            <a:r>
              <a:rPr lang="en-US" altLang="zh-CN" sz="3200">
                <a:latin typeface="Times New Roman" panose="02020603050405020304" pitchFamily="18" charset="0"/>
                <a:ea typeface="楷体_GB2312" pitchFamily="1" charset="-122"/>
              </a:rPr>
              <a:t>p48</a:t>
            </a:r>
            <a:r>
              <a:rPr lang="zh-CN" altLang="en-US" sz="3200">
                <a:latin typeface="Times New Roman" panose="02020603050405020304" pitchFamily="18" charset="0"/>
                <a:ea typeface="楷体_GB2312" pitchFamily="1" charset="-122"/>
              </a:rPr>
              <a:t>纠错</a:t>
            </a:r>
            <a:r>
              <a:rPr lang="en-US" altLang="zh-CN" sz="3200">
                <a:latin typeface="Times New Roman" panose="02020603050405020304" pitchFamily="18" charset="0"/>
                <a:ea typeface="楷体_GB2312" pitchFamily="1" charset="-122"/>
              </a:rPr>
              <a:t>)</a:t>
            </a:r>
            <a:endParaRPr lang="zh-CN" altLang="en-US" sz="3200">
              <a:latin typeface="Times New Roman" panose="02020603050405020304" pitchFamily="18" charset="0"/>
              <a:ea typeface="楷体_GB2312" pitchFamily="1"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Text Box 3"/>
          <p:cNvSpPr txBox="1">
            <a:spLocks noChangeArrowheads="1"/>
          </p:cNvSpPr>
          <p:nvPr/>
        </p:nvSpPr>
        <p:spPr bwMode="auto">
          <a:xfrm>
            <a:off x="4211638" y="1395413"/>
            <a:ext cx="4432300"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pPr>
            <a:r>
              <a:rPr lang="en-US" altLang="zh-CN">
                <a:latin typeface="Times New Roman" panose="02020603050405020304" pitchFamily="18" charset="0"/>
                <a:ea typeface="宋体" panose="02010600030101010101" pitchFamily="2" charset="-122"/>
              </a:rPr>
              <a:t>producer:</a:t>
            </a:r>
          </a:p>
          <a:p>
            <a:pPr eaLnBrk="1" hangingPunct="1">
              <a:lnSpc>
                <a:spcPct val="120000"/>
              </a:lnSpc>
            </a:pPr>
            <a:r>
              <a:rPr lang="en-US" altLang="zh-CN">
                <a:latin typeface="Times New Roman" panose="02020603050405020304" pitchFamily="18" charset="0"/>
                <a:ea typeface="宋体" panose="02010600030101010101" pitchFamily="2" charset="-122"/>
              </a:rPr>
              <a:t>repeat</a:t>
            </a:r>
            <a:r>
              <a:rPr lang="zh-CN" altLang="en-US">
                <a:latin typeface="Times New Roman" panose="02020603050405020304" pitchFamily="18" charset="0"/>
                <a:ea typeface="宋体" panose="02010600030101010101" pitchFamily="2" charset="-122"/>
              </a:rPr>
              <a:t>　　  </a:t>
            </a:r>
          </a:p>
          <a:p>
            <a:pPr eaLnBrk="1" hangingPunct="1">
              <a:lnSpc>
                <a:spcPct val="120000"/>
              </a:lnSpc>
            </a:pPr>
            <a:r>
              <a:rPr lang="en-US" altLang="zh-CN">
                <a:latin typeface="Times New Roman" panose="02020603050405020304" pitchFamily="18" charset="0"/>
                <a:ea typeface="宋体" panose="02010600030101010101" pitchFamily="2" charset="-122"/>
              </a:rPr>
              <a:t>produce an item in nextp</a:t>
            </a:r>
            <a:r>
              <a:rPr lang="zh-CN" altLang="en-US">
                <a:latin typeface="Times New Roman" panose="02020603050405020304" pitchFamily="18" charset="0"/>
                <a:ea typeface="宋体" panose="02010600030101010101" pitchFamily="2" charset="-122"/>
              </a:rPr>
              <a:t>；</a:t>
            </a:r>
          </a:p>
          <a:p>
            <a:pPr eaLnBrk="1" hangingPunct="1">
              <a:lnSpc>
                <a:spcPct val="120000"/>
              </a:lnSpc>
            </a:pPr>
            <a:endParaRPr lang="zh-CN" altLang="en-US">
              <a:latin typeface="Times New Roman" panose="02020603050405020304" pitchFamily="18" charset="0"/>
              <a:ea typeface="宋体" panose="02010600030101010101" pitchFamily="2" charset="-122"/>
            </a:endParaRPr>
          </a:p>
          <a:p>
            <a:pPr eaLnBrk="1" hangingPunct="1">
              <a:lnSpc>
                <a:spcPct val="120000"/>
              </a:lnSpc>
            </a:pPr>
            <a:r>
              <a:rPr lang="en-US" altLang="zh-CN">
                <a:latin typeface="Times New Roman" panose="02020603050405020304" pitchFamily="18" charset="0"/>
                <a:ea typeface="宋体" panose="02010600030101010101" pitchFamily="2" charset="-122"/>
              </a:rPr>
              <a:t>while counter=n do no-op</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Buffer[in]:=nextp</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in:=(in+1) mod n</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counter:=counter+1</a:t>
            </a:r>
            <a:r>
              <a:rPr lang="zh-CN" altLang="en-US">
                <a:latin typeface="Times New Roman" panose="02020603050405020304" pitchFamily="18" charset="0"/>
                <a:ea typeface="宋体" panose="02010600030101010101" pitchFamily="2" charset="-122"/>
              </a:rPr>
              <a:t>；</a:t>
            </a:r>
          </a:p>
          <a:p>
            <a:pPr eaLnBrk="1" hangingPunct="1">
              <a:lnSpc>
                <a:spcPct val="120000"/>
              </a:lnSpc>
            </a:pPr>
            <a:r>
              <a:rPr lang="en-US" altLang="zh-CN">
                <a:latin typeface="Times New Roman" panose="02020603050405020304" pitchFamily="18" charset="0"/>
                <a:ea typeface="宋体" panose="02010600030101010101" pitchFamily="2" charset="-122"/>
              </a:rPr>
              <a:t>until false</a:t>
            </a:r>
            <a:r>
              <a:rPr lang="zh-CN" altLang="en-US">
                <a:latin typeface="Times New Roman" panose="02020603050405020304" pitchFamily="18" charset="0"/>
                <a:ea typeface="宋体" panose="02010600030101010101" pitchFamily="2" charset="-122"/>
              </a:rPr>
              <a:t>； </a:t>
            </a:r>
          </a:p>
        </p:txBody>
      </p:sp>
      <p:sp>
        <p:nvSpPr>
          <p:cNvPr id="167942" name="Text Box 6"/>
          <p:cNvSpPr txBox="1">
            <a:spLocks noChangeArrowheads="1"/>
          </p:cNvSpPr>
          <p:nvPr/>
        </p:nvSpPr>
        <p:spPr bwMode="auto">
          <a:xfrm>
            <a:off x="390525" y="2411413"/>
            <a:ext cx="3317875"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33400" indent="-533400">
              <a:defRPr kumimoji="1" sz="2800" b="1">
                <a:solidFill>
                  <a:schemeClr val="tx1"/>
                </a:solidFill>
                <a:latin typeface="Tahoma" panose="020B0604030504040204" pitchFamily="34" charset="0"/>
                <a:ea typeface="隶书" panose="02010509060101010101" pitchFamily="49" charset="-122"/>
              </a:defRPr>
            </a:lvl1pPr>
            <a:lvl2pPr marL="990600" indent="-53340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lnSpc>
                <a:spcPct val="120000"/>
              </a:lnSpc>
              <a:buFontTx/>
              <a:buAutoNum type="arabicPeriod"/>
            </a:pPr>
            <a:r>
              <a:rPr lang="zh-CN" altLang="en-US">
                <a:latin typeface="Times New Roman" panose="02020603050405020304" pitchFamily="18" charset="0"/>
                <a:ea typeface="宋体" panose="02010600030101010101" pitchFamily="2" charset="-122"/>
              </a:rPr>
              <a:t>生产新产品</a:t>
            </a:r>
          </a:p>
          <a:p>
            <a:pPr eaLnBrk="1" hangingPunct="1">
              <a:lnSpc>
                <a:spcPct val="120000"/>
              </a:lnSpc>
              <a:buFontTx/>
              <a:buAutoNum type="arabicPeriod"/>
            </a:pPr>
            <a:r>
              <a:rPr lang="zh-CN" altLang="en-US">
                <a:latin typeface="Times New Roman" panose="02020603050405020304" pitchFamily="18" charset="0"/>
                <a:ea typeface="宋体" panose="02010600030101010101" pitchFamily="2" charset="-122"/>
              </a:rPr>
              <a:t>放入缓冲区</a:t>
            </a:r>
          </a:p>
          <a:p>
            <a:pPr lvl="1" eaLnBrk="1" hangingPunct="1">
              <a:lnSpc>
                <a:spcPct val="120000"/>
              </a:lnSpc>
              <a:buFontTx/>
              <a:buAutoNum type="circleNumDbPlain"/>
            </a:pPr>
            <a:r>
              <a:rPr lang="zh-CN" altLang="en-US">
                <a:latin typeface="Times New Roman" panose="02020603050405020304" pitchFamily="18" charset="0"/>
                <a:ea typeface="宋体" panose="02010600030101010101" pitchFamily="2" charset="-122"/>
              </a:rPr>
              <a:t>判断是否已满</a:t>
            </a:r>
          </a:p>
          <a:p>
            <a:pPr lvl="1" eaLnBrk="1" hangingPunct="1">
              <a:lnSpc>
                <a:spcPct val="120000"/>
              </a:lnSpc>
              <a:buFontTx/>
              <a:buAutoNum type="circleNumDbPlain"/>
            </a:pPr>
            <a:r>
              <a:rPr lang="zh-CN" altLang="en-US">
                <a:latin typeface="Times New Roman" panose="02020603050405020304" pitchFamily="18" charset="0"/>
                <a:ea typeface="宋体" panose="02010600030101010101" pitchFamily="2" charset="-122"/>
              </a:rPr>
              <a:t>放入新产品</a:t>
            </a:r>
          </a:p>
          <a:p>
            <a:pPr lvl="1" eaLnBrk="1" hangingPunct="1">
              <a:lnSpc>
                <a:spcPct val="120000"/>
              </a:lnSpc>
              <a:buFontTx/>
              <a:buAutoNum type="circleNumDbPlain"/>
            </a:pPr>
            <a:r>
              <a:rPr lang="zh-CN" altLang="en-US">
                <a:latin typeface="Times New Roman" panose="02020603050405020304" pitchFamily="18" charset="0"/>
                <a:ea typeface="宋体" panose="02010600030101010101" pitchFamily="2" charset="-122"/>
              </a:rPr>
              <a:t>输入指针</a:t>
            </a:r>
            <a:r>
              <a:rPr lang="en-US" altLang="zh-CN">
                <a:latin typeface="Times New Roman" panose="02020603050405020304" pitchFamily="18" charset="0"/>
                <a:ea typeface="宋体" panose="02010600030101010101" pitchFamily="2" charset="-122"/>
              </a:rPr>
              <a:t>+1</a:t>
            </a:r>
          </a:p>
          <a:p>
            <a:pPr lvl="1" eaLnBrk="1" hangingPunct="1">
              <a:lnSpc>
                <a:spcPct val="120000"/>
              </a:lnSpc>
              <a:buFontTx/>
              <a:buAutoNum type="circleNumDbPlain"/>
            </a:pPr>
            <a:r>
              <a:rPr lang="zh-CN" altLang="en-US">
                <a:latin typeface="Times New Roman" panose="02020603050405020304" pitchFamily="18" charset="0"/>
                <a:ea typeface="宋体" panose="02010600030101010101" pitchFamily="2" charset="-122"/>
              </a:rPr>
              <a:t>计数器</a:t>
            </a:r>
            <a:r>
              <a:rPr lang="en-US" altLang="zh-CN">
                <a:latin typeface="Times New Roman" panose="02020603050405020304" pitchFamily="18" charset="0"/>
                <a:ea typeface="宋体" panose="02010600030101010101" pitchFamily="2" charset="-122"/>
              </a:rPr>
              <a:t>+1</a:t>
            </a:r>
          </a:p>
          <a:p>
            <a:pPr eaLnBrk="1" hangingPunct="1">
              <a:lnSpc>
                <a:spcPct val="120000"/>
              </a:lnSpc>
              <a:buFontTx/>
              <a:buAutoNum type="arabicPeriod"/>
            </a:pPr>
            <a:r>
              <a:rPr lang="zh-CN" altLang="en-US">
                <a:latin typeface="Times New Roman" panose="02020603050405020304" pitchFamily="18" charset="0"/>
                <a:ea typeface="宋体" panose="02010600030101010101" pitchFamily="2" charset="-122"/>
              </a:rPr>
              <a:t>回到第</a:t>
            </a:r>
            <a:r>
              <a:rPr lang="en-US" altLang="zh-CN">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步</a:t>
            </a:r>
            <a:endParaRPr lang="en-US" altLang="zh-CN">
              <a:latin typeface="Times New Roman" panose="02020603050405020304" pitchFamily="18" charset="0"/>
              <a:ea typeface="宋体" panose="02010600030101010101" pitchFamily="2" charset="-122"/>
            </a:endParaRPr>
          </a:p>
        </p:txBody>
      </p:sp>
      <p:sp>
        <p:nvSpPr>
          <p:cNvPr id="167943" name="Rectangle 5"/>
          <p:cNvSpPr>
            <a:spLocks noChangeArrowheads="1"/>
          </p:cNvSpPr>
          <p:nvPr/>
        </p:nvSpPr>
        <p:spPr bwMode="auto">
          <a:xfrm>
            <a:off x="1260475" y="476250"/>
            <a:ext cx="604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4000">
                <a:solidFill>
                  <a:schemeClr val="folHlink"/>
                </a:solidFill>
                <a:latin typeface="隶书" panose="02010509060101010101" pitchFamily="49" charset="-122"/>
              </a:rPr>
              <a:t>一、进程同步的基本概念</a:t>
            </a:r>
          </a:p>
        </p:txBody>
      </p:sp>
      <p:sp>
        <p:nvSpPr>
          <p:cNvPr id="167944" name="Line 8"/>
          <p:cNvSpPr>
            <a:spLocks noChangeShapeType="1"/>
          </p:cNvSpPr>
          <p:nvPr/>
        </p:nvSpPr>
        <p:spPr bwMode="auto">
          <a:xfrm>
            <a:off x="3995738" y="1773238"/>
            <a:ext cx="0" cy="47974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45" name="Rectangle 4"/>
          <p:cNvSpPr>
            <a:spLocks noChangeArrowheads="1"/>
          </p:cNvSpPr>
          <p:nvPr/>
        </p:nvSpPr>
        <p:spPr bwMode="auto">
          <a:xfrm>
            <a:off x="900113" y="1196975"/>
            <a:ext cx="55800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ahoma" panose="020B0604030504040204" pitchFamily="34" charset="0"/>
                <a:ea typeface="隶书" panose="02010509060101010101" pitchFamily="49" charset="-122"/>
              </a:defRPr>
            </a:lvl1pPr>
            <a:lvl2pPr marL="742950" indent="-285750">
              <a:defRPr kumimoji="1" sz="2800" b="1">
                <a:solidFill>
                  <a:schemeClr val="tx1"/>
                </a:solidFill>
                <a:latin typeface="Tahoma" panose="020B0604030504040204" pitchFamily="34" charset="0"/>
                <a:ea typeface="隶书" panose="02010509060101010101" pitchFamily="49" charset="-122"/>
              </a:defRPr>
            </a:lvl2pPr>
            <a:lvl3pPr marL="1143000" indent="-228600">
              <a:defRPr kumimoji="1" sz="2800" b="1">
                <a:solidFill>
                  <a:schemeClr val="tx1"/>
                </a:solidFill>
                <a:latin typeface="Tahoma" panose="020B0604030504040204" pitchFamily="34" charset="0"/>
                <a:ea typeface="隶书" panose="02010509060101010101" pitchFamily="49" charset="-122"/>
              </a:defRPr>
            </a:lvl3pPr>
            <a:lvl4pPr marL="1600200" indent="-228600">
              <a:defRPr kumimoji="1" sz="2800" b="1">
                <a:solidFill>
                  <a:schemeClr val="tx1"/>
                </a:solidFill>
                <a:latin typeface="Tahoma" panose="020B0604030504040204" pitchFamily="34" charset="0"/>
                <a:ea typeface="隶书" panose="02010509060101010101" pitchFamily="49" charset="-122"/>
              </a:defRPr>
            </a:lvl4pPr>
            <a:lvl5pPr marL="2057400" indent="-228600">
              <a:defRPr kumimoji="1" sz="2800" b="1">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ahoma" panose="020B0604030504040204" pitchFamily="34" charset="0"/>
                <a:ea typeface="隶书" panose="02010509060101010101" pitchFamily="49" charset="-122"/>
              </a:defRPr>
            </a:lvl9pPr>
          </a:lstStyle>
          <a:p>
            <a:pPr eaLnBrk="1" hangingPunct="1"/>
            <a:r>
              <a:rPr lang="zh-CN" altLang="en-US" sz="3200">
                <a:solidFill>
                  <a:schemeClr val="folHlink"/>
                </a:solidFill>
                <a:latin typeface="楷体_GB2312" pitchFamily="1" charset="-122"/>
                <a:ea typeface="楷体_GB2312" pitchFamily="1" charset="-122"/>
              </a:rPr>
              <a:t>生产者流程</a:t>
            </a:r>
          </a:p>
        </p:txBody>
      </p:sp>
      <p:sp>
        <p:nvSpPr>
          <p:cNvPr id="143366" name="Text Box 6"/>
          <p:cNvSpPr txBox="1">
            <a:spLocks noChangeArrowheads="1"/>
          </p:cNvSpPr>
          <p:nvPr/>
        </p:nvSpPr>
        <p:spPr bwMode="auto">
          <a:xfrm>
            <a:off x="1114425" y="476250"/>
            <a:ext cx="6337300" cy="650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kumimoji="1" sz="2800">
                <a:solidFill>
                  <a:schemeClr val="tx1"/>
                </a:solidFill>
                <a:latin typeface="Tahoma" panose="020B0604030504040204" pitchFamily="34" charset="0"/>
                <a:ea typeface="隶书" panose="02010509060101010101" pitchFamily="49" charset="-122"/>
              </a:defRPr>
            </a:lvl1pPr>
            <a:lvl2pPr marL="742950" indent="-285750" eaLnBrk="0" hangingPunct="0">
              <a:defRPr kumimoji="1" sz="2800">
                <a:solidFill>
                  <a:schemeClr val="tx1"/>
                </a:solidFill>
                <a:latin typeface="Tahoma" panose="020B0604030504040204" pitchFamily="34" charset="0"/>
                <a:ea typeface="隶书" panose="02010509060101010101" pitchFamily="49" charset="-122"/>
              </a:defRPr>
            </a:lvl2pPr>
            <a:lvl3pPr marL="1143000" indent="-228600" eaLnBrk="0" hangingPunct="0">
              <a:defRPr kumimoji="1" sz="2800">
                <a:solidFill>
                  <a:schemeClr val="tx1"/>
                </a:solidFill>
                <a:latin typeface="Tahoma" panose="020B0604030504040204" pitchFamily="34" charset="0"/>
                <a:ea typeface="隶书" panose="02010509060101010101" pitchFamily="49" charset="-122"/>
              </a:defRPr>
            </a:lvl3pPr>
            <a:lvl4pPr marL="1600200" indent="-228600" eaLnBrk="0" hangingPunct="0">
              <a:defRPr kumimoji="1" sz="2800">
                <a:solidFill>
                  <a:schemeClr val="tx1"/>
                </a:solidFill>
                <a:latin typeface="Tahoma" panose="020B0604030504040204" pitchFamily="34" charset="0"/>
                <a:ea typeface="隶书" panose="02010509060101010101" pitchFamily="49" charset="-122"/>
              </a:defRPr>
            </a:lvl4pPr>
            <a:lvl5pPr marL="2057400" indent="-228600" eaLnBrk="0" hangingPunct="0">
              <a:defRPr kumimoji="1" sz="2800">
                <a:solidFill>
                  <a:schemeClr val="tx1"/>
                </a:solidFill>
                <a:latin typeface="Tahoma" panose="020B0604030504040204" pitchFamily="34" charset="0"/>
                <a:ea typeface="隶书" panose="020105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隶书" panose="020105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隶书" panose="020105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隶书" panose="020105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隶书" panose="02010509060101010101" pitchFamily="49" charset="-122"/>
              </a:defRPr>
            </a:lvl9pPr>
          </a:lstStyle>
          <a:p>
            <a:pPr algn="ctr" eaLnBrk="1" hangingPunct="1">
              <a:defRPr/>
            </a:pPr>
            <a:r>
              <a:rPr lang="zh-CN" altLang="en-US" sz="3600" i="1" smtClean="0">
                <a:solidFill>
                  <a:schemeClr val="hlink"/>
                </a:solidFill>
              </a:rPr>
              <a:t>请大家自己写出消费者流程！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9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67945"/>
                                        </p:tgtEl>
                                        <p:attrNameLst>
                                          <p:attrName>style.visibility</p:attrName>
                                        </p:attrNameLst>
                                      </p:cBhvr>
                                      <p:to>
                                        <p:strVal val="visible"/>
                                      </p:to>
                                    </p:set>
                                    <p:animEffect transition="in" filter="wipe(down)">
                                      <p:cBhvr>
                                        <p:cTn id="11" dur="580">
                                          <p:stCondLst>
                                            <p:cond delay="0"/>
                                          </p:stCondLst>
                                        </p:cTn>
                                        <p:tgtEl>
                                          <p:spTgt spid="167945"/>
                                        </p:tgtEl>
                                      </p:cBhvr>
                                    </p:animEffect>
                                    <p:anim calcmode="lin" valueType="num">
                                      <p:cBhvr>
                                        <p:cTn id="12" dur="1822" tmFilter="0,0; 0.14,0.36; 0.43,0.73; 0.71,0.91; 1.0,1.0">
                                          <p:stCondLst>
                                            <p:cond delay="0"/>
                                          </p:stCondLst>
                                        </p:cTn>
                                        <p:tgtEl>
                                          <p:spTgt spid="16794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6794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6794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6794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67945"/>
                                        </p:tgtEl>
                                        <p:attrNameLst>
                                          <p:attrName>ppt_y</p:attrName>
                                        </p:attrNameLst>
                                      </p:cBhvr>
                                      <p:tavLst>
                                        <p:tav tm="0" fmla="#ppt_y-sin(pi*$)/81">
                                          <p:val>
                                            <p:fltVal val="0"/>
                                          </p:val>
                                        </p:tav>
                                        <p:tav tm="100000">
                                          <p:val>
                                            <p:fltVal val="1"/>
                                          </p:val>
                                        </p:tav>
                                      </p:tavLst>
                                    </p:anim>
                                    <p:animScale>
                                      <p:cBhvr>
                                        <p:cTn id="17" dur="26">
                                          <p:stCondLst>
                                            <p:cond delay="650"/>
                                          </p:stCondLst>
                                        </p:cTn>
                                        <p:tgtEl>
                                          <p:spTgt spid="167945"/>
                                        </p:tgtEl>
                                      </p:cBhvr>
                                      <p:to x="100000" y="60000"/>
                                    </p:animScale>
                                    <p:animScale>
                                      <p:cBhvr>
                                        <p:cTn id="18" dur="166" decel="50000">
                                          <p:stCondLst>
                                            <p:cond delay="676"/>
                                          </p:stCondLst>
                                        </p:cTn>
                                        <p:tgtEl>
                                          <p:spTgt spid="167945"/>
                                        </p:tgtEl>
                                      </p:cBhvr>
                                      <p:to x="100000" y="100000"/>
                                    </p:animScale>
                                    <p:animScale>
                                      <p:cBhvr>
                                        <p:cTn id="19" dur="26">
                                          <p:stCondLst>
                                            <p:cond delay="1312"/>
                                          </p:stCondLst>
                                        </p:cTn>
                                        <p:tgtEl>
                                          <p:spTgt spid="167945"/>
                                        </p:tgtEl>
                                      </p:cBhvr>
                                      <p:to x="100000" y="80000"/>
                                    </p:animScale>
                                    <p:animScale>
                                      <p:cBhvr>
                                        <p:cTn id="20" dur="166" decel="50000">
                                          <p:stCondLst>
                                            <p:cond delay="1338"/>
                                          </p:stCondLst>
                                        </p:cTn>
                                        <p:tgtEl>
                                          <p:spTgt spid="167945"/>
                                        </p:tgtEl>
                                      </p:cBhvr>
                                      <p:to x="100000" y="100000"/>
                                    </p:animScale>
                                    <p:animScale>
                                      <p:cBhvr>
                                        <p:cTn id="21" dur="26">
                                          <p:stCondLst>
                                            <p:cond delay="1642"/>
                                          </p:stCondLst>
                                        </p:cTn>
                                        <p:tgtEl>
                                          <p:spTgt spid="167945"/>
                                        </p:tgtEl>
                                      </p:cBhvr>
                                      <p:to x="100000" y="90000"/>
                                    </p:animScale>
                                    <p:animScale>
                                      <p:cBhvr>
                                        <p:cTn id="22" dur="166" decel="50000">
                                          <p:stCondLst>
                                            <p:cond delay="1668"/>
                                          </p:stCondLst>
                                        </p:cTn>
                                        <p:tgtEl>
                                          <p:spTgt spid="167945"/>
                                        </p:tgtEl>
                                      </p:cBhvr>
                                      <p:to x="100000" y="100000"/>
                                    </p:animScale>
                                    <p:animScale>
                                      <p:cBhvr>
                                        <p:cTn id="23" dur="26">
                                          <p:stCondLst>
                                            <p:cond delay="1808"/>
                                          </p:stCondLst>
                                        </p:cTn>
                                        <p:tgtEl>
                                          <p:spTgt spid="167945"/>
                                        </p:tgtEl>
                                      </p:cBhvr>
                                      <p:to x="100000" y="95000"/>
                                    </p:animScale>
                                    <p:animScale>
                                      <p:cBhvr>
                                        <p:cTn id="24" dur="166" decel="50000">
                                          <p:stCondLst>
                                            <p:cond delay="1834"/>
                                          </p:stCondLst>
                                        </p:cTn>
                                        <p:tgtEl>
                                          <p:spTgt spid="167945"/>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167942">
                                            <p:txEl>
                                              <p:pRg st="0" end="0"/>
                                            </p:txEl>
                                          </p:spTgt>
                                        </p:tgtEl>
                                        <p:attrNameLst>
                                          <p:attrName>style.visibility</p:attrName>
                                        </p:attrNameLst>
                                      </p:cBhvr>
                                      <p:to>
                                        <p:strVal val="visible"/>
                                      </p:to>
                                    </p:set>
                                    <p:anim calcmode="lin" valueType="num">
                                      <p:cBhvr>
                                        <p:cTn id="29" dur="500" fill="hold"/>
                                        <p:tgtEl>
                                          <p:spTgt spid="167942">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16794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67942">
                                            <p:txEl>
                                              <p:pRg st="1" end="1"/>
                                            </p:txEl>
                                          </p:spTgt>
                                        </p:tgtEl>
                                        <p:attrNameLst>
                                          <p:attrName>style.visibility</p:attrName>
                                        </p:attrNameLst>
                                      </p:cBhvr>
                                      <p:to>
                                        <p:strVal val="visible"/>
                                      </p:to>
                                    </p:set>
                                    <p:anim calcmode="lin" valueType="num">
                                      <p:cBhvr>
                                        <p:cTn id="35" dur="500" fill="hold"/>
                                        <p:tgtEl>
                                          <p:spTgt spid="167942">
                                            <p:txEl>
                                              <p:pRg st="1" end="1"/>
                                            </p:txEl>
                                          </p:spTgt>
                                        </p:tgtEl>
                                        <p:attrNameLst>
                                          <p:attrName>ppt_w</p:attrName>
                                        </p:attrNameLst>
                                      </p:cBhvr>
                                      <p:tavLst>
                                        <p:tav tm="0">
                                          <p:val>
                                            <p:fltVal val="0"/>
                                          </p:val>
                                        </p:tav>
                                        <p:tav tm="100000">
                                          <p:val>
                                            <p:strVal val="#ppt_w"/>
                                          </p:val>
                                        </p:tav>
                                      </p:tavLst>
                                    </p:anim>
                                    <p:anim calcmode="lin" valueType="num">
                                      <p:cBhvr>
                                        <p:cTn id="36" dur="500" fill="hold"/>
                                        <p:tgtEl>
                                          <p:spTgt spid="16794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167942">
                                            <p:txEl>
                                              <p:pRg st="2" end="2"/>
                                            </p:txEl>
                                          </p:spTgt>
                                        </p:tgtEl>
                                        <p:attrNameLst>
                                          <p:attrName>style.visibility</p:attrName>
                                        </p:attrNameLst>
                                      </p:cBhvr>
                                      <p:to>
                                        <p:strVal val="visible"/>
                                      </p:to>
                                    </p:set>
                                    <p:anim calcmode="lin" valueType="num">
                                      <p:cBhvr>
                                        <p:cTn id="41" dur="500" fill="hold"/>
                                        <p:tgtEl>
                                          <p:spTgt spid="167942">
                                            <p:txEl>
                                              <p:pRg st="2" end="2"/>
                                            </p:txEl>
                                          </p:spTgt>
                                        </p:tgtEl>
                                        <p:attrNameLst>
                                          <p:attrName>ppt_w</p:attrName>
                                        </p:attrNameLst>
                                      </p:cBhvr>
                                      <p:tavLst>
                                        <p:tav tm="0">
                                          <p:val>
                                            <p:fltVal val="0"/>
                                          </p:val>
                                        </p:tav>
                                        <p:tav tm="100000">
                                          <p:val>
                                            <p:strVal val="#ppt_w"/>
                                          </p:val>
                                        </p:tav>
                                      </p:tavLst>
                                    </p:anim>
                                    <p:anim calcmode="lin" valueType="num">
                                      <p:cBhvr>
                                        <p:cTn id="42" dur="500" fill="hold"/>
                                        <p:tgtEl>
                                          <p:spTgt spid="16794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167942">
                                            <p:txEl>
                                              <p:pRg st="3" end="3"/>
                                            </p:txEl>
                                          </p:spTgt>
                                        </p:tgtEl>
                                        <p:attrNameLst>
                                          <p:attrName>style.visibility</p:attrName>
                                        </p:attrNameLst>
                                      </p:cBhvr>
                                      <p:to>
                                        <p:strVal val="visible"/>
                                      </p:to>
                                    </p:set>
                                    <p:anim calcmode="lin" valueType="num">
                                      <p:cBhvr>
                                        <p:cTn id="47" dur="500" fill="hold"/>
                                        <p:tgtEl>
                                          <p:spTgt spid="167942">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16794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167942">
                                            <p:txEl>
                                              <p:pRg st="4" end="4"/>
                                            </p:txEl>
                                          </p:spTgt>
                                        </p:tgtEl>
                                        <p:attrNameLst>
                                          <p:attrName>style.visibility</p:attrName>
                                        </p:attrNameLst>
                                      </p:cBhvr>
                                      <p:to>
                                        <p:strVal val="visible"/>
                                      </p:to>
                                    </p:set>
                                    <p:anim calcmode="lin" valueType="num">
                                      <p:cBhvr>
                                        <p:cTn id="53" dur="500" fill="hold"/>
                                        <p:tgtEl>
                                          <p:spTgt spid="167942">
                                            <p:txEl>
                                              <p:pRg st="4" end="4"/>
                                            </p:txEl>
                                          </p:spTgt>
                                        </p:tgtEl>
                                        <p:attrNameLst>
                                          <p:attrName>ppt_w</p:attrName>
                                        </p:attrNameLst>
                                      </p:cBhvr>
                                      <p:tavLst>
                                        <p:tav tm="0">
                                          <p:val>
                                            <p:fltVal val="0"/>
                                          </p:val>
                                        </p:tav>
                                        <p:tav tm="100000">
                                          <p:val>
                                            <p:strVal val="#ppt_w"/>
                                          </p:val>
                                        </p:tav>
                                      </p:tavLst>
                                    </p:anim>
                                    <p:anim calcmode="lin" valueType="num">
                                      <p:cBhvr>
                                        <p:cTn id="54" dur="500" fill="hold"/>
                                        <p:tgtEl>
                                          <p:spTgt spid="16794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167942">
                                            <p:txEl>
                                              <p:pRg st="5" end="5"/>
                                            </p:txEl>
                                          </p:spTgt>
                                        </p:tgtEl>
                                        <p:attrNameLst>
                                          <p:attrName>style.visibility</p:attrName>
                                        </p:attrNameLst>
                                      </p:cBhvr>
                                      <p:to>
                                        <p:strVal val="visible"/>
                                      </p:to>
                                    </p:set>
                                    <p:anim calcmode="lin" valueType="num">
                                      <p:cBhvr>
                                        <p:cTn id="59" dur="500" fill="hold"/>
                                        <p:tgtEl>
                                          <p:spTgt spid="167942">
                                            <p:txEl>
                                              <p:pRg st="5" end="5"/>
                                            </p:txEl>
                                          </p:spTgt>
                                        </p:tgtEl>
                                        <p:attrNameLst>
                                          <p:attrName>ppt_w</p:attrName>
                                        </p:attrNameLst>
                                      </p:cBhvr>
                                      <p:tavLst>
                                        <p:tav tm="0">
                                          <p:val>
                                            <p:fltVal val="0"/>
                                          </p:val>
                                        </p:tav>
                                        <p:tav tm="100000">
                                          <p:val>
                                            <p:strVal val="#ppt_w"/>
                                          </p:val>
                                        </p:tav>
                                      </p:tavLst>
                                    </p:anim>
                                    <p:anim calcmode="lin" valueType="num">
                                      <p:cBhvr>
                                        <p:cTn id="60" dur="500" fill="hold"/>
                                        <p:tgtEl>
                                          <p:spTgt spid="16794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167942">
                                            <p:txEl>
                                              <p:pRg st="6" end="6"/>
                                            </p:txEl>
                                          </p:spTgt>
                                        </p:tgtEl>
                                        <p:attrNameLst>
                                          <p:attrName>style.visibility</p:attrName>
                                        </p:attrNameLst>
                                      </p:cBhvr>
                                      <p:to>
                                        <p:strVal val="visible"/>
                                      </p:to>
                                    </p:set>
                                    <p:anim calcmode="lin" valueType="num">
                                      <p:cBhvr>
                                        <p:cTn id="65" dur="500" fill="hold"/>
                                        <p:tgtEl>
                                          <p:spTgt spid="167942">
                                            <p:txEl>
                                              <p:pRg st="6" end="6"/>
                                            </p:txEl>
                                          </p:spTgt>
                                        </p:tgtEl>
                                        <p:attrNameLst>
                                          <p:attrName>ppt_w</p:attrName>
                                        </p:attrNameLst>
                                      </p:cBhvr>
                                      <p:tavLst>
                                        <p:tav tm="0">
                                          <p:val>
                                            <p:fltVal val="0"/>
                                          </p:val>
                                        </p:tav>
                                        <p:tav tm="100000">
                                          <p:val>
                                            <p:strVal val="#ppt_w"/>
                                          </p:val>
                                        </p:tav>
                                      </p:tavLst>
                                    </p:anim>
                                    <p:anim calcmode="lin" valueType="num">
                                      <p:cBhvr>
                                        <p:cTn id="66" dur="500" fill="hold"/>
                                        <p:tgtEl>
                                          <p:spTgt spid="16794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167944"/>
                                        </p:tgtEl>
                                        <p:attrNameLst>
                                          <p:attrName>style.visibility</p:attrName>
                                        </p:attrNameLst>
                                      </p:cBhvr>
                                      <p:to>
                                        <p:strVal val="visible"/>
                                      </p:to>
                                    </p:set>
                                    <p:anim calcmode="lin" valueType="num">
                                      <p:cBhvr>
                                        <p:cTn id="71" dur="500" fill="hold"/>
                                        <p:tgtEl>
                                          <p:spTgt spid="167944"/>
                                        </p:tgtEl>
                                        <p:attrNameLst>
                                          <p:attrName>ppt_w</p:attrName>
                                        </p:attrNameLst>
                                      </p:cBhvr>
                                      <p:tavLst>
                                        <p:tav tm="0">
                                          <p:val>
                                            <p:fltVal val="0"/>
                                          </p:val>
                                        </p:tav>
                                        <p:tav tm="100000">
                                          <p:val>
                                            <p:strVal val="#ppt_w"/>
                                          </p:val>
                                        </p:tav>
                                      </p:tavLst>
                                    </p:anim>
                                    <p:anim calcmode="lin" valueType="num">
                                      <p:cBhvr>
                                        <p:cTn id="72" dur="500" fill="hold"/>
                                        <p:tgtEl>
                                          <p:spTgt spid="167944"/>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8" presetClass="entr" presetSubtype="16" fill="hold" grpId="0" nodeType="clickEffect">
                                  <p:stCondLst>
                                    <p:cond delay="0"/>
                                  </p:stCondLst>
                                  <p:childTnLst>
                                    <p:set>
                                      <p:cBhvr>
                                        <p:cTn id="76" dur="1" fill="hold">
                                          <p:stCondLst>
                                            <p:cond delay="0"/>
                                          </p:stCondLst>
                                        </p:cTn>
                                        <p:tgtEl>
                                          <p:spTgt spid="167939"/>
                                        </p:tgtEl>
                                        <p:attrNameLst>
                                          <p:attrName>style.visibility</p:attrName>
                                        </p:attrNameLst>
                                      </p:cBhvr>
                                      <p:to>
                                        <p:strVal val="visible"/>
                                      </p:to>
                                    </p:set>
                                    <p:animEffect transition="in" filter="diamond(in)">
                                      <p:cBhvr>
                                        <p:cTn id="77" dur="2000"/>
                                        <p:tgtEl>
                                          <p:spTgt spid="16793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143366"/>
                                        </p:tgtEl>
                                        <p:attrNameLst>
                                          <p:attrName>style.visibility</p:attrName>
                                        </p:attrNameLst>
                                      </p:cBhvr>
                                      <p:to>
                                        <p:strVal val="visible"/>
                                      </p:to>
                                    </p:set>
                                    <p:anim calcmode="lin" valueType="num">
                                      <p:cBhvr additive="base">
                                        <p:cTn id="82" dur="500" fill="hold"/>
                                        <p:tgtEl>
                                          <p:spTgt spid="143366"/>
                                        </p:tgtEl>
                                        <p:attrNameLst>
                                          <p:attrName>ppt_x</p:attrName>
                                        </p:attrNameLst>
                                      </p:cBhvr>
                                      <p:tavLst>
                                        <p:tav tm="0">
                                          <p:val>
                                            <p:strVal val="0-#ppt_w/2"/>
                                          </p:val>
                                        </p:tav>
                                        <p:tav tm="100000">
                                          <p:val>
                                            <p:strVal val="#ppt_x"/>
                                          </p:val>
                                        </p:tav>
                                      </p:tavLst>
                                    </p:anim>
                                    <p:anim calcmode="lin" valueType="num">
                                      <p:cBhvr additive="base">
                                        <p:cTn id="83" dur="500" fill="hold"/>
                                        <p:tgtEl>
                                          <p:spTgt spid="143366"/>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grpId="1" nodeType="clickEffect">
                                  <p:stCondLst>
                                    <p:cond delay="0"/>
                                  </p:stCondLst>
                                  <p:childTnLst>
                                    <p:set>
                                      <p:cBhvr>
                                        <p:cTn id="87" dur="1" fill="hold">
                                          <p:stCondLst>
                                            <p:cond delay="0"/>
                                          </p:stCondLst>
                                        </p:cTn>
                                        <p:tgtEl>
                                          <p:spTgt spid="143366"/>
                                        </p:tgtEl>
                                        <p:attrNameLst>
                                          <p:attrName>style.visibility</p:attrName>
                                        </p:attrNameLst>
                                      </p:cBhvr>
                                      <p:to>
                                        <p:strVal val="visible"/>
                                      </p:to>
                                    </p:set>
                                    <p:anim calcmode="lin" valueType="num">
                                      <p:cBhvr additive="base">
                                        <p:cTn id="88" dur="500" fill="hold"/>
                                        <p:tgtEl>
                                          <p:spTgt spid="143366"/>
                                        </p:tgtEl>
                                        <p:attrNameLst>
                                          <p:attrName>ppt_x</p:attrName>
                                        </p:attrNameLst>
                                      </p:cBhvr>
                                      <p:tavLst>
                                        <p:tav tm="0">
                                          <p:val>
                                            <p:strVal val="#ppt_x"/>
                                          </p:val>
                                        </p:tav>
                                        <p:tav tm="100000">
                                          <p:val>
                                            <p:strVal val="#ppt_x"/>
                                          </p:val>
                                        </p:tav>
                                      </p:tavLst>
                                    </p:anim>
                                    <p:anim calcmode="lin" valueType="num">
                                      <p:cBhvr additive="base">
                                        <p:cTn id="89" dur="500" fill="hold"/>
                                        <p:tgtEl>
                                          <p:spTgt spid="143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P spid="167942" grpId="0" build="p" bldLvl="2"/>
      <p:bldP spid="167943" grpId="0"/>
      <p:bldP spid="167944" grpId="0" animBg="1"/>
      <p:bldP spid="167945" grpId="0"/>
      <p:bldP spid="143366" grpId="0" animBg="1" autoUpdateAnimBg="0"/>
      <p:bldP spid="143366" grpId="1" animBg="1"/>
    </p:bldLst>
  </p:timing>
</p:sld>
</file>

<file path=ppt/theme/theme1.xml><?xml version="1.0" encoding="utf-8"?>
<a:theme xmlns:a="http://schemas.openxmlformats.org/drawingml/2006/main" name="Blends">
  <a:themeElements>
    <a:clrScheme name="Blends 8">
      <a:dk1>
        <a:srgbClr val="000000"/>
      </a:dk1>
      <a:lt1>
        <a:srgbClr val="FFFFFF"/>
      </a:lt1>
      <a:dk2>
        <a:srgbClr val="333399"/>
      </a:dk2>
      <a:lt2>
        <a:srgbClr val="1C1C1C"/>
      </a:lt2>
      <a:accent1>
        <a:srgbClr val="663300"/>
      </a:accent1>
      <a:accent2>
        <a:srgbClr val="FFCF01"/>
      </a:accent2>
      <a:accent3>
        <a:srgbClr val="FFFFFF"/>
      </a:accent3>
      <a:accent4>
        <a:srgbClr val="000000"/>
      </a:accent4>
      <a:accent5>
        <a:srgbClr val="B8ADAA"/>
      </a:accent5>
      <a:accent6>
        <a:srgbClr val="E7BB01"/>
      </a:accent6>
      <a:hlink>
        <a:srgbClr val="FF0000"/>
      </a:hlink>
      <a:folHlink>
        <a:srgbClr val="3333CC"/>
      </a:folHlink>
    </a:clrScheme>
    <a:fontScheme name="Blends">
      <a:majorFont>
        <a:latin typeface="Tahoma"/>
        <a:ea typeface="华文仿宋"/>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ahoma" pitchFamily="34" charset="0"/>
            <a:ea typeface="隶书"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ahoma" pitchFamily="34" charset="0"/>
            <a:ea typeface="隶书"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663300"/>
        </a:accent1>
        <a:accent2>
          <a:srgbClr val="FFCF01"/>
        </a:accent2>
        <a:accent3>
          <a:srgbClr val="FFFFFF"/>
        </a:accent3>
        <a:accent4>
          <a:srgbClr val="000000"/>
        </a:accent4>
        <a:accent5>
          <a:srgbClr val="B8ADAA"/>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11984</TotalTime>
  <Words>4635</Words>
  <Application>Microsoft Office PowerPoint</Application>
  <PresentationFormat>全屏显示(4:3)</PresentationFormat>
  <Paragraphs>598</Paragraphs>
  <Slides>59</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59</vt:i4>
      </vt:variant>
    </vt:vector>
  </HeadingPairs>
  <TitlesOfParts>
    <vt:vector size="76" baseType="lpstr">
      <vt:lpstr>黑体</vt:lpstr>
      <vt:lpstr>华文仿宋</vt:lpstr>
      <vt:lpstr>楷体_GB2312</vt:lpstr>
      <vt:lpstr>隶书</vt:lpstr>
      <vt:lpstr>宋体</vt:lpstr>
      <vt:lpstr>Arial</vt:lpstr>
      <vt:lpstr>Courier New</vt:lpstr>
      <vt:lpstr>Symbol</vt:lpstr>
      <vt:lpstr>Tahoma</vt:lpstr>
      <vt:lpstr>Times New Roman</vt:lpstr>
      <vt:lpstr>Wingdings</vt:lpstr>
      <vt:lpstr>Wingdings 2</vt:lpstr>
      <vt:lpstr>Blends</vt:lpstr>
      <vt:lpstr>Image</vt:lpstr>
      <vt:lpstr>VISIO</vt:lpstr>
      <vt:lpstr>Visio.Drawing.4</vt:lpstr>
      <vt:lpstr>文档</vt:lpstr>
      <vt:lpstr>2.3 进程同步</vt:lpstr>
      <vt:lpstr>2.3 进程同步</vt:lpstr>
      <vt:lpstr>一、进程同步的基本概念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一、进程同步的基本概念</vt:lpstr>
      <vt:lpstr>PowerPoint 演示文稿</vt:lpstr>
      <vt:lpstr>PowerPoint 演示文稿</vt:lpstr>
      <vt:lpstr>3、同步机制应遵循的规则         各进程需要互斥访问临界资源，即不能同时进入各自的临界区。应遵守的原则：</vt:lpstr>
      <vt:lpstr>二、信号量机制</vt:lpstr>
      <vt:lpstr>1、整型信号量</vt:lpstr>
      <vt:lpstr>2、记录型信号量</vt:lpstr>
      <vt:lpstr>2、记录型信号量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三、信号量的应用</vt:lpstr>
      <vt:lpstr>三、信号量的应用</vt:lpstr>
      <vt:lpstr>PowerPoint 演示文稿</vt:lpstr>
      <vt:lpstr>PowerPoint 演示文稿</vt:lpstr>
      <vt:lpstr>三、信号量的应用</vt:lpstr>
      <vt:lpstr>PowerPoint 演示文稿</vt:lpstr>
      <vt:lpstr>三、信号量的应用</vt:lpstr>
      <vt:lpstr>PowerPoint 演示文稿</vt:lpstr>
      <vt:lpstr>PowerPoint 演示文稿</vt:lpstr>
      <vt:lpstr>PowerPoint 演示文稿</vt:lpstr>
      <vt:lpstr>三、信号量的应用</vt:lpstr>
      <vt:lpstr>四、管程（自学）</vt:lpstr>
      <vt:lpstr>管程由4部分组成</vt:lpstr>
      <vt:lpstr>PowerPoint 演示文稿</vt:lpstr>
      <vt:lpstr>PowerPoint 演示文稿</vt:lpstr>
      <vt:lpstr>2、管程的条件变量</vt:lpstr>
      <vt:lpstr>2.4 经典进程的同步问题</vt:lpstr>
      <vt:lpstr>PowerPoint 演示文稿</vt:lpstr>
      <vt:lpstr>PowerPoint 演示文稿</vt:lpstr>
      <vt:lpstr>PowerPoint 演示文稿</vt:lpstr>
      <vt:lpstr>PowerPoint 演示文稿</vt:lpstr>
      <vt:lpstr>1、“生产者—消费者”问题</vt:lpstr>
      <vt:lpstr>PowerPoint 演示文稿</vt:lpstr>
      <vt:lpstr>PowerPoint 演示文稿</vt:lpstr>
      <vt:lpstr>PowerPoint 演示文稿</vt:lpstr>
      <vt:lpstr>注意</vt:lpstr>
      <vt:lpstr>2、“哲学家进餐”问题</vt:lpstr>
      <vt:lpstr>PowerPoint 演示文稿</vt:lpstr>
      <vt:lpstr>PowerPoint 演示文稿</vt:lpstr>
      <vt:lpstr>求解进程同步与互斥问题注意事项</vt:lpstr>
      <vt:lpstr>进程同步与互斥问题解题思路</vt:lpstr>
      <vt:lpstr>同步与互斥的解题步骤</vt:lpstr>
    </vt:vector>
  </TitlesOfParts>
  <Company>河南大学计算机与信息工程学院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 进程同步</dc:title>
  <dc:creator>Jun Rao</dc:creator>
  <cp:lastModifiedBy>Rao Jun</cp:lastModifiedBy>
  <cp:revision>1243</cp:revision>
  <dcterms:created xsi:type="dcterms:W3CDTF">1999-05-25T13:03:05Z</dcterms:created>
  <dcterms:modified xsi:type="dcterms:W3CDTF">2018-09-14T01:53:22Z</dcterms:modified>
</cp:coreProperties>
</file>